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35"/>
  </p:notesMasterIdLst>
  <p:sldIdLst>
    <p:sldId id="288" r:id="rId2"/>
    <p:sldId id="289" r:id="rId3"/>
    <p:sldId id="290" r:id="rId4"/>
    <p:sldId id="291" r:id="rId5"/>
    <p:sldId id="292" r:id="rId6"/>
    <p:sldId id="293" r:id="rId7"/>
    <p:sldId id="295" r:id="rId8"/>
    <p:sldId id="256" r:id="rId9"/>
    <p:sldId id="383" r:id="rId10"/>
    <p:sldId id="454" r:id="rId11"/>
    <p:sldId id="384" r:id="rId12"/>
    <p:sldId id="416" r:id="rId13"/>
    <p:sldId id="417" r:id="rId14"/>
    <p:sldId id="418" r:id="rId15"/>
    <p:sldId id="463" r:id="rId16"/>
    <p:sldId id="464" r:id="rId17"/>
    <p:sldId id="465" r:id="rId18"/>
    <p:sldId id="466" r:id="rId19"/>
    <p:sldId id="468" r:id="rId20"/>
    <p:sldId id="429" r:id="rId21"/>
    <p:sldId id="430" r:id="rId22"/>
    <p:sldId id="431" r:id="rId23"/>
    <p:sldId id="432" r:id="rId24"/>
    <p:sldId id="433" r:id="rId25"/>
    <p:sldId id="434" r:id="rId26"/>
    <p:sldId id="435" r:id="rId27"/>
    <p:sldId id="436" r:id="rId28"/>
    <p:sldId id="437" r:id="rId29"/>
    <p:sldId id="438" r:id="rId30"/>
    <p:sldId id="439" r:id="rId31"/>
    <p:sldId id="440" r:id="rId32"/>
    <p:sldId id="441" r:id="rId33"/>
    <p:sldId id="28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1" autoAdjust="0"/>
    <p:restoredTop sz="94660" autoAdjust="0"/>
  </p:normalViewPr>
  <p:slideViewPr>
    <p:cSldViewPr snapToGrid="0">
      <p:cViewPr varScale="1">
        <p:scale>
          <a:sx n="69" d="100"/>
          <a:sy n="69" d="100"/>
        </p:scale>
        <p:origin x="498" y="66"/>
      </p:cViewPr>
      <p:guideLst>
        <p:guide orient="horz" pos="2160"/>
        <p:guide pos="3840"/>
      </p:guideLst>
    </p:cSldViewPr>
  </p:slideViewPr>
  <p:outlineViewPr>
    <p:cViewPr>
      <p:scale>
        <a:sx n="33" d="100"/>
        <a:sy n="33" d="100"/>
      </p:scale>
      <p:origin x="0" y="16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5771F8-08D6-44F1-86BF-E8CDC5FFAC8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6BC12CC-417E-4FA1-84CE-BC0A2A969F48}">
      <dgm:prSet phldrT="[Text]" custT="1"/>
      <dgm:spPr/>
      <dgm:t>
        <a:bodyPr/>
        <a:lstStyle/>
        <a:p>
          <a:r>
            <a:rPr lang="en-US" sz="1800" dirty="0" err="1"/>
            <a:t>Direktur</a:t>
          </a:r>
          <a:r>
            <a:rPr lang="en-US" sz="1800" dirty="0"/>
            <a:t> </a:t>
          </a:r>
          <a:r>
            <a:rPr lang="en-US" sz="1800" dirty="0" err="1"/>
            <a:t>Utama</a:t>
          </a:r>
          <a:endParaRPr lang="en-US" sz="1800" dirty="0"/>
        </a:p>
      </dgm:t>
    </dgm:pt>
    <dgm:pt modelId="{0DAB17B1-D8F1-4BE4-A87E-B6A2FEC3A63C}" type="parTrans" cxnId="{8C57C7B7-1C4A-4C9D-95CA-4FE0159A4556}">
      <dgm:prSet/>
      <dgm:spPr/>
      <dgm:t>
        <a:bodyPr/>
        <a:lstStyle/>
        <a:p>
          <a:endParaRPr lang="en-US" sz="1800"/>
        </a:p>
      </dgm:t>
    </dgm:pt>
    <dgm:pt modelId="{E204D052-AD3C-41FD-BDAB-FF1B7AA7B0A7}" type="sibTrans" cxnId="{8C57C7B7-1C4A-4C9D-95CA-4FE0159A4556}">
      <dgm:prSet/>
      <dgm:spPr/>
      <dgm:t>
        <a:bodyPr/>
        <a:lstStyle/>
        <a:p>
          <a:endParaRPr lang="en-US" sz="1800"/>
        </a:p>
      </dgm:t>
    </dgm:pt>
    <dgm:pt modelId="{BD5FA969-246A-4EE2-8053-7FD060206E64}">
      <dgm:prSet phldrT="[Text]" custT="1"/>
      <dgm:spPr/>
      <dgm:t>
        <a:bodyPr/>
        <a:lstStyle/>
        <a:p>
          <a:r>
            <a:rPr lang="en-US" sz="1600" dirty="0" err="1"/>
            <a:t>Departemen</a:t>
          </a:r>
          <a:r>
            <a:rPr lang="en-US" sz="1600" dirty="0"/>
            <a:t> </a:t>
          </a:r>
          <a:r>
            <a:rPr lang="en-US" sz="1600" dirty="0" err="1"/>
            <a:t>Pemasaran</a:t>
          </a:r>
          <a:endParaRPr lang="en-US" sz="1600" dirty="0"/>
        </a:p>
      </dgm:t>
    </dgm:pt>
    <dgm:pt modelId="{A3FC7810-B128-473B-9EF5-3F5C737E8B61}" type="parTrans" cxnId="{50CA5B7D-7FA6-4EC2-875D-8446E1446238}">
      <dgm:prSet/>
      <dgm:spPr/>
      <dgm:t>
        <a:bodyPr/>
        <a:lstStyle/>
        <a:p>
          <a:endParaRPr lang="en-US" sz="1800"/>
        </a:p>
      </dgm:t>
    </dgm:pt>
    <dgm:pt modelId="{B4F6F907-9AB1-4DB0-817C-F00F9504FE6B}" type="sibTrans" cxnId="{50CA5B7D-7FA6-4EC2-875D-8446E1446238}">
      <dgm:prSet/>
      <dgm:spPr/>
      <dgm:t>
        <a:bodyPr/>
        <a:lstStyle/>
        <a:p>
          <a:endParaRPr lang="en-US" sz="1800"/>
        </a:p>
      </dgm:t>
    </dgm:pt>
    <dgm:pt modelId="{0D2A11DE-72DA-4B41-849E-943F43A85458}">
      <dgm:prSet phldrT="[Text]" custT="1"/>
      <dgm:spPr/>
      <dgm:t>
        <a:bodyPr/>
        <a:lstStyle/>
        <a:p>
          <a:r>
            <a:rPr lang="en-US" sz="1600" dirty="0" err="1"/>
            <a:t>Departemen</a:t>
          </a:r>
          <a:r>
            <a:rPr lang="en-US" sz="1600" dirty="0"/>
            <a:t> </a:t>
          </a:r>
          <a:r>
            <a:rPr lang="en-US" sz="1600" dirty="0" err="1"/>
            <a:t>Keuangan</a:t>
          </a:r>
          <a:endParaRPr lang="en-US" sz="1600" dirty="0"/>
        </a:p>
      </dgm:t>
    </dgm:pt>
    <dgm:pt modelId="{2EDE98DD-C96D-4FDD-933D-4E037E26F07E}" type="parTrans" cxnId="{2E356277-C18C-421A-8D28-8F7634C6858F}">
      <dgm:prSet/>
      <dgm:spPr/>
      <dgm:t>
        <a:bodyPr/>
        <a:lstStyle/>
        <a:p>
          <a:endParaRPr lang="en-US" sz="1800"/>
        </a:p>
      </dgm:t>
    </dgm:pt>
    <dgm:pt modelId="{704B871B-0EC8-4F0B-B0C7-694835E8E249}" type="sibTrans" cxnId="{2E356277-C18C-421A-8D28-8F7634C6858F}">
      <dgm:prSet/>
      <dgm:spPr/>
      <dgm:t>
        <a:bodyPr/>
        <a:lstStyle/>
        <a:p>
          <a:endParaRPr lang="en-US" sz="1800"/>
        </a:p>
      </dgm:t>
    </dgm:pt>
    <dgm:pt modelId="{1934A58C-AD12-43F3-831B-E8FCEFF115D0}">
      <dgm:prSet custT="1"/>
      <dgm:spPr/>
      <dgm:t>
        <a:bodyPr/>
        <a:lstStyle/>
        <a:p>
          <a:r>
            <a:rPr lang="en-US" sz="1600" dirty="0" err="1"/>
            <a:t>Departemen</a:t>
          </a:r>
          <a:r>
            <a:rPr lang="en-US" sz="1600" dirty="0"/>
            <a:t> </a:t>
          </a:r>
          <a:r>
            <a:rPr lang="en-US" sz="1600" dirty="0" err="1"/>
            <a:t>Akuntansi</a:t>
          </a:r>
          <a:endParaRPr lang="en-US" sz="1600" dirty="0"/>
        </a:p>
      </dgm:t>
    </dgm:pt>
    <dgm:pt modelId="{51F2A5ED-C217-48F5-9393-9903ED70F25A}" type="parTrans" cxnId="{70A55354-56F1-4664-8131-7DE2944483AA}">
      <dgm:prSet/>
      <dgm:spPr/>
      <dgm:t>
        <a:bodyPr/>
        <a:lstStyle/>
        <a:p>
          <a:endParaRPr lang="en-US"/>
        </a:p>
      </dgm:t>
    </dgm:pt>
    <dgm:pt modelId="{3DCEEF3B-1A67-4E5C-AA38-3DB64B6A3560}" type="sibTrans" cxnId="{70A55354-56F1-4664-8131-7DE2944483AA}">
      <dgm:prSet/>
      <dgm:spPr/>
      <dgm:t>
        <a:bodyPr/>
        <a:lstStyle/>
        <a:p>
          <a:endParaRPr lang="en-US"/>
        </a:p>
      </dgm:t>
    </dgm:pt>
    <dgm:pt modelId="{21F9D5B6-8AA6-48EB-AC97-3FF799E0ED78}">
      <dgm:prSet custT="1"/>
      <dgm:spPr/>
      <dgm:t>
        <a:bodyPr/>
        <a:lstStyle/>
        <a:p>
          <a:r>
            <a:rPr lang="en-US" sz="1600" dirty="0" err="1"/>
            <a:t>Departemen</a:t>
          </a:r>
          <a:r>
            <a:rPr lang="en-US" sz="1600" dirty="0"/>
            <a:t> </a:t>
          </a:r>
          <a:r>
            <a:rPr lang="en-US" sz="1600" dirty="0" err="1"/>
            <a:t>Produksi</a:t>
          </a:r>
          <a:endParaRPr lang="en-US" sz="1600" dirty="0"/>
        </a:p>
      </dgm:t>
    </dgm:pt>
    <dgm:pt modelId="{52D2E857-3F6F-4144-BB7D-565A07D8DC16}" type="parTrans" cxnId="{E1F90E64-48BE-46AF-8E9B-26FC6576C19A}">
      <dgm:prSet/>
      <dgm:spPr/>
      <dgm:t>
        <a:bodyPr/>
        <a:lstStyle/>
        <a:p>
          <a:endParaRPr lang="en-US"/>
        </a:p>
      </dgm:t>
    </dgm:pt>
    <dgm:pt modelId="{CC6606A2-C77F-4997-BAF6-2BE367F49AD1}" type="sibTrans" cxnId="{E1F90E64-48BE-46AF-8E9B-26FC6576C19A}">
      <dgm:prSet/>
      <dgm:spPr/>
      <dgm:t>
        <a:bodyPr/>
        <a:lstStyle/>
        <a:p>
          <a:endParaRPr lang="en-US"/>
        </a:p>
      </dgm:t>
    </dgm:pt>
    <dgm:pt modelId="{A1166574-751E-4EF8-B61B-AFDB067C64F3}">
      <dgm:prSet custT="1"/>
      <dgm:spPr/>
      <dgm:t>
        <a:bodyPr/>
        <a:lstStyle/>
        <a:p>
          <a:r>
            <a:rPr lang="en-US" sz="1800" dirty="0" err="1"/>
            <a:t>Dewan</a:t>
          </a:r>
          <a:r>
            <a:rPr lang="en-US" sz="1800" dirty="0"/>
            <a:t> </a:t>
          </a:r>
          <a:r>
            <a:rPr lang="en-US" sz="1800" dirty="0" err="1"/>
            <a:t>Komisaris</a:t>
          </a:r>
          <a:endParaRPr lang="en-US" sz="1800" dirty="0"/>
        </a:p>
      </dgm:t>
    </dgm:pt>
    <dgm:pt modelId="{D9BA81A3-6189-4B6C-8482-F387CCDDFCA2}" type="parTrans" cxnId="{EC85AAAC-0F33-4ED5-BFB3-B02E81E1D5F9}">
      <dgm:prSet/>
      <dgm:spPr/>
      <dgm:t>
        <a:bodyPr/>
        <a:lstStyle/>
        <a:p>
          <a:endParaRPr lang="en-US"/>
        </a:p>
      </dgm:t>
    </dgm:pt>
    <dgm:pt modelId="{2E19FCE0-38AC-4651-BD33-C52D6E405784}" type="sibTrans" cxnId="{EC85AAAC-0F33-4ED5-BFB3-B02E81E1D5F9}">
      <dgm:prSet/>
      <dgm:spPr/>
      <dgm:t>
        <a:bodyPr/>
        <a:lstStyle/>
        <a:p>
          <a:endParaRPr lang="en-US"/>
        </a:p>
      </dgm:t>
    </dgm:pt>
    <dgm:pt modelId="{7A77EFEC-BB88-482C-9857-DE5CFA977143}">
      <dgm:prSet custT="1"/>
      <dgm:spPr/>
      <dgm:t>
        <a:bodyPr/>
        <a:lstStyle/>
        <a:p>
          <a:r>
            <a:rPr lang="en-US" sz="1600" dirty="0" err="1"/>
            <a:t>Departemen</a:t>
          </a:r>
          <a:r>
            <a:rPr lang="en-US" sz="1600" dirty="0"/>
            <a:t> </a:t>
          </a:r>
          <a:r>
            <a:rPr lang="en-US" sz="1600" dirty="0" err="1"/>
            <a:t>Umum</a:t>
          </a:r>
          <a:endParaRPr lang="en-US" sz="1600" dirty="0"/>
        </a:p>
      </dgm:t>
    </dgm:pt>
    <dgm:pt modelId="{27991EA3-7C2E-44E5-8ED5-D20D13BDDB78}" type="parTrans" cxnId="{C979F686-9B10-49A1-AD2B-AB13380C4491}">
      <dgm:prSet/>
      <dgm:spPr/>
      <dgm:t>
        <a:bodyPr/>
        <a:lstStyle/>
        <a:p>
          <a:endParaRPr lang="en-US"/>
        </a:p>
      </dgm:t>
    </dgm:pt>
    <dgm:pt modelId="{5529DB2C-2AE8-48A2-98C3-65A6145EC74A}" type="sibTrans" cxnId="{C979F686-9B10-49A1-AD2B-AB13380C4491}">
      <dgm:prSet/>
      <dgm:spPr/>
      <dgm:t>
        <a:bodyPr/>
        <a:lstStyle/>
        <a:p>
          <a:endParaRPr lang="en-US"/>
        </a:p>
      </dgm:t>
    </dgm:pt>
    <dgm:pt modelId="{078DD961-27C0-49B3-A577-A5B09D77E03F}" type="pres">
      <dgm:prSet presAssocID="{FC5771F8-08D6-44F1-86BF-E8CDC5FFAC86}" presName="hierChild1" presStyleCnt="0">
        <dgm:presLayoutVars>
          <dgm:chPref val="1"/>
          <dgm:dir/>
          <dgm:animOne val="branch"/>
          <dgm:animLvl val="lvl"/>
          <dgm:resizeHandles/>
        </dgm:presLayoutVars>
      </dgm:prSet>
      <dgm:spPr/>
    </dgm:pt>
    <dgm:pt modelId="{ADC58D1E-CED4-4058-B328-B9BC0EA64FCF}" type="pres">
      <dgm:prSet presAssocID="{A1166574-751E-4EF8-B61B-AFDB067C64F3}" presName="hierRoot1" presStyleCnt="0"/>
      <dgm:spPr/>
    </dgm:pt>
    <dgm:pt modelId="{6241F5A9-3ADB-4121-AA50-E25AD5484F73}" type="pres">
      <dgm:prSet presAssocID="{A1166574-751E-4EF8-B61B-AFDB067C64F3}" presName="composite" presStyleCnt="0"/>
      <dgm:spPr/>
    </dgm:pt>
    <dgm:pt modelId="{EA790F79-F66E-46E8-AD66-87FD4751E332}" type="pres">
      <dgm:prSet presAssocID="{A1166574-751E-4EF8-B61B-AFDB067C64F3}" presName="background" presStyleLbl="node0" presStyleIdx="0" presStyleCnt="1"/>
      <dgm:spPr/>
    </dgm:pt>
    <dgm:pt modelId="{99BBFA32-A5AF-480C-9E6F-40C2FDC8EAC5}" type="pres">
      <dgm:prSet presAssocID="{A1166574-751E-4EF8-B61B-AFDB067C64F3}" presName="text" presStyleLbl="fgAcc0" presStyleIdx="0" presStyleCnt="1">
        <dgm:presLayoutVars>
          <dgm:chPref val="3"/>
        </dgm:presLayoutVars>
      </dgm:prSet>
      <dgm:spPr/>
    </dgm:pt>
    <dgm:pt modelId="{557D1D11-FE20-4262-8E9B-1B1FFE9DA9DB}" type="pres">
      <dgm:prSet presAssocID="{A1166574-751E-4EF8-B61B-AFDB067C64F3}" presName="hierChild2" presStyleCnt="0"/>
      <dgm:spPr/>
    </dgm:pt>
    <dgm:pt modelId="{3F796664-BB8C-4B27-B74B-06DB616E5A8D}" type="pres">
      <dgm:prSet presAssocID="{0DAB17B1-D8F1-4BE4-A87E-B6A2FEC3A63C}" presName="Name10" presStyleLbl="parChTrans1D2" presStyleIdx="0" presStyleCnt="1"/>
      <dgm:spPr/>
    </dgm:pt>
    <dgm:pt modelId="{C5B22541-D789-4084-B53A-D376BAA2985F}" type="pres">
      <dgm:prSet presAssocID="{A6BC12CC-417E-4FA1-84CE-BC0A2A969F48}" presName="hierRoot2" presStyleCnt="0"/>
      <dgm:spPr/>
    </dgm:pt>
    <dgm:pt modelId="{A70030B0-2B17-4D03-9A41-601EE2725D10}" type="pres">
      <dgm:prSet presAssocID="{A6BC12CC-417E-4FA1-84CE-BC0A2A969F48}" presName="composite2" presStyleCnt="0"/>
      <dgm:spPr/>
    </dgm:pt>
    <dgm:pt modelId="{8433CF03-DE3E-4EE1-BF03-68AAF2D3E4EC}" type="pres">
      <dgm:prSet presAssocID="{A6BC12CC-417E-4FA1-84CE-BC0A2A969F48}" presName="background2" presStyleLbl="node2" presStyleIdx="0" presStyleCnt="1"/>
      <dgm:spPr/>
    </dgm:pt>
    <dgm:pt modelId="{3ABB5AFD-BA4A-4607-8D64-3E0AA4C9F77E}" type="pres">
      <dgm:prSet presAssocID="{A6BC12CC-417E-4FA1-84CE-BC0A2A969F48}" presName="text2" presStyleLbl="fgAcc2" presStyleIdx="0" presStyleCnt="1">
        <dgm:presLayoutVars>
          <dgm:chPref val="3"/>
        </dgm:presLayoutVars>
      </dgm:prSet>
      <dgm:spPr/>
    </dgm:pt>
    <dgm:pt modelId="{96F2F575-C9C8-43AA-9E67-F41BD9B1708F}" type="pres">
      <dgm:prSet presAssocID="{A6BC12CC-417E-4FA1-84CE-BC0A2A969F48}" presName="hierChild3" presStyleCnt="0"/>
      <dgm:spPr/>
    </dgm:pt>
    <dgm:pt modelId="{B71303AD-56AE-4B6B-BEF6-89D4FD98B68A}" type="pres">
      <dgm:prSet presAssocID="{A3FC7810-B128-473B-9EF5-3F5C737E8B61}" presName="Name17" presStyleLbl="parChTrans1D3" presStyleIdx="0" presStyleCnt="5"/>
      <dgm:spPr/>
    </dgm:pt>
    <dgm:pt modelId="{BED0CA7E-A4E2-461B-8B7D-94591FB14B66}" type="pres">
      <dgm:prSet presAssocID="{BD5FA969-246A-4EE2-8053-7FD060206E64}" presName="hierRoot3" presStyleCnt="0"/>
      <dgm:spPr/>
    </dgm:pt>
    <dgm:pt modelId="{EFECC1FC-E376-4B00-AB95-2C2DA85CD41D}" type="pres">
      <dgm:prSet presAssocID="{BD5FA969-246A-4EE2-8053-7FD060206E64}" presName="composite3" presStyleCnt="0"/>
      <dgm:spPr/>
    </dgm:pt>
    <dgm:pt modelId="{AF452F36-9C53-4418-A7C5-5FE0EF1A41BE}" type="pres">
      <dgm:prSet presAssocID="{BD5FA969-246A-4EE2-8053-7FD060206E64}" presName="background3" presStyleLbl="node3" presStyleIdx="0" presStyleCnt="5"/>
      <dgm:spPr/>
    </dgm:pt>
    <dgm:pt modelId="{EA8D0353-A274-4FB5-BD4A-239CD080BF13}" type="pres">
      <dgm:prSet presAssocID="{BD5FA969-246A-4EE2-8053-7FD060206E64}" presName="text3" presStyleLbl="fgAcc3" presStyleIdx="0" presStyleCnt="5" custLinFactNeighborX="456" custLinFactNeighborY="7127">
        <dgm:presLayoutVars>
          <dgm:chPref val="3"/>
        </dgm:presLayoutVars>
      </dgm:prSet>
      <dgm:spPr/>
    </dgm:pt>
    <dgm:pt modelId="{58FE9315-0BB3-4F80-8137-166CA90DA506}" type="pres">
      <dgm:prSet presAssocID="{BD5FA969-246A-4EE2-8053-7FD060206E64}" presName="hierChild4" presStyleCnt="0"/>
      <dgm:spPr/>
    </dgm:pt>
    <dgm:pt modelId="{7823DEC2-71C7-4555-B7BE-701ED779AEDB}" type="pres">
      <dgm:prSet presAssocID="{52D2E857-3F6F-4144-BB7D-565A07D8DC16}" presName="Name17" presStyleLbl="parChTrans1D3" presStyleIdx="1" presStyleCnt="5"/>
      <dgm:spPr/>
    </dgm:pt>
    <dgm:pt modelId="{057C8A1D-D0CC-48F8-96C7-945B9C4A4D4D}" type="pres">
      <dgm:prSet presAssocID="{21F9D5B6-8AA6-48EB-AC97-3FF799E0ED78}" presName="hierRoot3" presStyleCnt="0"/>
      <dgm:spPr/>
    </dgm:pt>
    <dgm:pt modelId="{2B50EC30-6CB7-48E7-8824-297E18B8ACA4}" type="pres">
      <dgm:prSet presAssocID="{21F9D5B6-8AA6-48EB-AC97-3FF799E0ED78}" presName="composite3" presStyleCnt="0"/>
      <dgm:spPr/>
    </dgm:pt>
    <dgm:pt modelId="{D851253B-4D29-49B2-ADC7-2764410D5A3E}" type="pres">
      <dgm:prSet presAssocID="{21F9D5B6-8AA6-48EB-AC97-3FF799E0ED78}" presName="background3" presStyleLbl="node3" presStyleIdx="1" presStyleCnt="5"/>
      <dgm:spPr/>
    </dgm:pt>
    <dgm:pt modelId="{3D186A02-9D9E-43D8-B7B5-632FBCECAB4E}" type="pres">
      <dgm:prSet presAssocID="{21F9D5B6-8AA6-48EB-AC97-3FF799E0ED78}" presName="text3" presStyleLbl="fgAcc3" presStyleIdx="1" presStyleCnt="5">
        <dgm:presLayoutVars>
          <dgm:chPref val="3"/>
        </dgm:presLayoutVars>
      </dgm:prSet>
      <dgm:spPr/>
    </dgm:pt>
    <dgm:pt modelId="{7953D2F3-EA81-465B-99C8-EF675332BB99}" type="pres">
      <dgm:prSet presAssocID="{21F9D5B6-8AA6-48EB-AC97-3FF799E0ED78}" presName="hierChild4" presStyleCnt="0"/>
      <dgm:spPr/>
    </dgm:pt>
    <dgm:pt modelId="{85EFB559-FBA2-4BE9-A3F1-13648D423224}" type="pres">
      <dgm:prSet presAssocID="{2EDE98DD-C96D-4FDD-933D-4E037E26F07E}" presName="Name17" presStyleLbl="parChTrans1D3" presStyleIdx="2" presStyleCnt="5"/>
      <dgm:spPr/>
    </dgm:pt>
    <dgm:pt modelId="{1A23F2F7-E7D6-4729-A466-1D83F0C70C6D}" type="pres">
      <dgm:prSet presAssocID="{0D2A11DE-72DA-4B41-849E-943F43A85458}" presName="hierRoot3" presStyleCnt="0"/>
      <dgm:spPr/>
    </dgm:pt>
    <dgm:pt modelId="{376EFA05-820E-4BD3-9398-60ACA786196D}" type="pres">
      <dgm:prSet presAssocID="{0D2A11DE-72DA-4B41-849E-943F43A85458}" presName="composite3" presStyleCnt="0"/>
      <dgm:spPr/>
    </dgm:pt>
    <dgm:pt modelId="{0257F453-46DD-4165-9191-BCCE2A3073BA}" type="pres">
      <dgm:prSet presAssocID="{0D2A11DE-72DA-4B41-849E-943F43A85458}" presName="background3" presStyleLbl="node3" presStyleIdx="2" presStyleCnt="5"/>
      <dgm:spPr/>
    </dgm:pt>
    <dgm:pt modelId="{71B47E0C-9C5E-4FF5-BB3D-3391775FA336}" type="pres">
      <dgm:prSet presAssocID="{0D2A11DE-72DA-4B41-849E-943F43A85458}" presName="text3" presStyleLbl="fgAcc3" presStyleIdx="2" presStyleCnt="5">
        <dgm:presLayoutVars>
          <dgm:chPref val="3"/>
        </dgm:presLayoutVars>
      </dgm:prSet>
      <dgm:spPr/>
    </dgm:pt>
    <dgm:pt modelId="{DCC98C24-0454-41C6-8C95-8815F9EDCAEB}" type="pres">
      <dgm:prSet presAssocID="{0D2A11DE-72DA-4B41-849E-943F43A85458}" presName="hierChild4" presStyleCnt="0"/>
      <dgm:spPr/>
    </dgm:pt>
    <dgm:pt modelId="{C61590BF-1FF5-4C6C-8BE2-E72D8587DBED}" type="pres">
      <dgm:prSet presAssocID="{51F2A5ED-C217-48F5-9393-9903ED70F25A}" presName="Name17" presStyleLbl="parChTrans1D3" presStyleIdx="3" presStyleCnt="5"/>
      <dgm:spPr/>
    </dgm:pt>
    <dgm:pt modelId="{045A0C73-2DCA-4D07-9AAD-E971C2E5EC7B}" type="pres">
      <dgm:prSet presAssocID="{1934A58C-AD12-43F3-831B-E8FCEFF115D0}" presName="hierRoot3" presStyleCnt="0"/>
      <dgm:spPr/>
    </dgm:pt>
    <dgm:pt modelId="{468DEAB0-3D30-4880-8CF7-649D1C038FF7}" type="pres">
      <dgm:prSet presAssocID="{1934A58C-AD12-43F3-831B-E8FCEFF115D0}" presName="composite3" presStyleCnt="0"/>
      <dgm:spPr/>
    </dgm:pt>
    <dgm:pt modelId="{8FD6E65F-5DC7-4904-9E1C-6C244ED02294}" type="pres">
      <dgm:prSet presAssocID="{1934A58C-AD12-43F3-831B-E8FCEFF115D0}" presName="background3" presStyleLbl="node3" presStyleIdx="3" presStyleCnt="5"/>
      <dgm:spPr/>
    </dgm:pt>
    <dgm:pt modelId="{2DCB5869-DC83-4265-AF90-556351412192}" type="pres">
      <dgm:prSet presAssocID="{1934A58C-AD12-43F3-831B-E8FCEFF115D0}" presName="text3" presStyleLbl="fgAcc3" presStyleIdx="3" presStyleCnt="5" custLinFactNeighborX="4632" custLinFactNeighborY="-2143">
        <dgm:presLayoutVars>
          <dgm:chPref val="3"/>
        </dgm:presLayoutVars>
      </dgm:prSet>
      <dgm:spPr/>
    </dgm:pt>
    <dgm:pt modelId="{268B28F3-47E8-4B2B-BB83-04FD7EFC35C9}" type="pres">
      <dgm:prSet presAssocID="{1934A58C-AD12-43F3-831B-E8FCEFF115D0}" presName="hierChild4" presStyleCnt="0"/>
      <dgm:spPr/>
    </dgm:pt>
    <dgm:pt modelId="{D4FF7A64-8FF3-4DD8-88C1-965B9B03D194}" type="pres">
      <dgm:prSet presAssocID="{27991EA3-7C2E-44E5-8ED5-D20D13BDDB78}" presName="Name17" presStyleLbl="parChTrans1D3" presStyleIdx="4" presStyleCnt="5"/>
      <dgm:spPr/>
    </dgm:pt>
    <dgm:pt modelId="{372C9793-5EA7-4C5B-8A80-D4DE585DC787}" type="pres">
      <dgm:prSet presAssocID="{7A77EFEC-BB88-482C-9857-DE5CFA977143}" presName="hierRoot3" presStyleCnt="0"/>
      <dgm:spPr/>
    </dgm:pt>
    <dgm:pt modelId="{1D02B840-C330-4295-8BA3-83EB7A887EE7}" type="pres">
      <dgm:prSet presAssocID="{7A77EFEC-BB88-482C-9857-DE5CFA977143}" presName="composite3" presStyleCnt="0"/>
      <dgm:spPr/>
    </dgm:pt>
    <dgm:pt modelId="{B046ECC2-0CE6-4693-A3EF-5665B41E4C29}" type="pres">
      <dgm:prSet presAssocID="{7A77EFEC-BB88-482C-9857-DE5CFA977143}" presName="background3" presStyleLbl="node3" presStyleIdx="4" presStyleCnt="5"/>
      <dgm:spPr/>
    </dgm:pt>
    <dgm:pt modelId="{5631F552-5958-4A7E-B746-EFDD101322A2}" type="pres">
      <dgm:prSet presAssocID="{7A77EFEC-BB88-482C-9857-DE5CFA977143}" presName="text3" presStyleLbl="fgAcc3" presStyleIdx="4" presStyleCnt="5" custLinFactNeighborX="-2243" custLinFactNeighborY="-393">
        <dgm:presLayoutVars>
          <dgm:chPref val="3"/>
        </dgm:presLayoutVars>
      </dgm:prSet>
      <dgm:spPr/>
    </dgm:pt>
    <dgm:pt modelId="{E5A706E6-98E9-4613-9E30-29BCF209C1DD}" type="pres">
      <dgm:prSet presAssocID="{7A77EFEC-BB88-482C-9857-DE5CFA977143}" presName="hierChild4" presStyleCnt="0"/>
      <dgm:spPr/>
    </dgm:pt>
  </dgm:ptLst>
  <dgm:cxnLst>
    <dgm:cxn modelId="{87302503-D9F7-42ED-98CA-9C455E717403}" type="presOf" srcId="{BD5FA969-246A-4EE2-8053-7FD060206E64}" destId="{EA8D0353-A274-4FB5-BD4A-239CD080BF13}" srcOrd="0" destOrd="0" presId="urn:microsoft.com/office/officeart/2005/8/layout/hierarchy1"/>
    <dgm:cxn modelId="{3FBA680B-7CD1-4BB0-88A4-F9EA957440AB}" type="presOf" srcId="{2EDE98DD-C96D-4FDD-933D-4E037E26F07E}" destId="{85EFB559-FBA2-4BE9-A3F1-13648D423224}" srcOrd="0" destOrd="0" presId="urn:microsoft.com/office/officeart/2005/8/layout/hierarchy1"/>
    <dgm:cxn modelId="{23B74A2E-B379-4087-AAF4-183A1BEA9E06}" type="presOf" srcId="{A1166574-751E-4EF8-B61B-AFDB067C64F3}" destId="{99BBFA32-A5AF-480C-9E6F-40C2FDC8EAC5}" srcOrd="0" destOrd="0" presId="urn:microsoft.com/office/officeart/2005/8/layout/hierarchy1"/>
    <dgm:cxn modelId="{120A4833-ED9E-4890-8847-3FE078660760}" type="presOf" srcId="{A3FC7810-B128-473B-9EF5-3F5C737E8B61}" destId="{B71303AD-56AE-4B6B-BEF6-89D4FD98B68A}" srcOrd="0" destOrd="0" presId="urn:microsoft.com/office/officeart/2005/8/layout/hierarchy1"/>
    <dgm:cxn modelId="{49981437-9145-4683-8A93-DD9C7BD775DF}" type="presOf" srcId="{7A77EFEC-BB88-482C-9857-DE5CFA977143}" destId="{5631F552-5958-4A7E-B746-EFDD101322A2}" srcOrd="0" destOrd="0" presId="urn:microsoft.com/office/officeart/2005/8/layout/hierarchy1"/>
    <dgm:cxn modelId="{15D5225F-FF7D-401B-B68B-54D2FB6036CA}" type="presOf" srcId="{0DAB17B1-D8F1-4BE4-A87E-B6A2FEC3A63C}" destId="{3F796664-BB8C-4B27-B74B-06DB616E5A8D}" srcOrd="0" destOrd="0" presId="urn:microsoft.com/office/officeart/2005/8/layout/hierarchy1"/>
    <dgm:cxn modelId="{993D5243-5D2C-4879-A99F-63D05692CF0A}" type="presOf" srcId="{51F2A5ED-C217-48F5-9393-9903ED70F25A}" destId="{C61590BF-1FF5-4C6C-8BE2-E72D8587DBED}" srcOrd="0" destOrd="0" presId="urn:microsoft.com/office/officeart/2005/8/layout/hierarchy1"/>
    <dgm:cxn modelId="{E1F90E64-48BE-46AF-8E9B-26FC6576C19A}" srcId="{A6BC12CC-417E-4FA1-84CE-BC0A2A969F48}" destId="{21F9D5B6-8AA6-48EB-AC97-3FF799E0ED78}" srcOrd="1" destOrd="0" parTransId="{52D2E857-3F6F-4144-BB7D-565A07D8DC16}" sibTransId="{CC6606A2-C77F-4997-BAF6-2BE367F49AD1}"/>
    <dgm:cxn modelId="{A96F4C6A-FBE8-4D1C-8335-856A075E58E9}" type="presOf" srcId="{1934A58C-AD12-43F3-831B-E8FCEFF115D0}" destId="{2DCB5869-DC83-4265-AF90-556351412192}" srcOrd="0" destOrd="0" presId="urn:microsoft.com/office/officeart/2005/8/layout/hierarchy1"/>
    <dgm:cxn modelId="{70A55354-56F1-4664-8131-7DE2944483AA}" srcId="{A6BC12CC-417E-4FA1-84CE-BC0A2A969F48}" destId="{1934A58C-AD12-43F3-831B-E8FCEFF115D0}" srcOrd="3" destOrd="0" parTransId="{51F2A5ED-C217-48F5-9393-9903ED70F25A}" sibTransId="{3DCEEF3B-1A67-4E5C-AA38-3DB64B6A3560}"/>
    <dgm:cxn modelId="{2E356277-C18C-421A-8D28-8F7634C6858F}" srcId="{A6BC12CC-417E-4FA1-84CE-BC0A2A969F48}" destId="{0D2A11DE-72DA-4B41-849E-943F43A85458}" srcOrd="2" destOrd="0" parTransId="{2EDE98DD-C96D-4FDD-933D-4E037E26F07E}" sibTransId="{704B871B-0EC8-4F0B-B0C7-694835E8E249}"/>
    <dgm:cxn modelId="{B219D87C-033B-4B65-BA6C-DF6AE3F67E03}" type="presOf" srcId="{52D2E857-3F6F-4144-BB7D-565A07D8DC16}" destId="{7823DEC2-71C7-4555-B7BE-701ED779AEDB}" srcOrd="0" destOrd="0" presId="urn:microsoft.com/office/officeart/2005/8/layout/hierarchy1"/>
    <dgm:cxn modelId="{50CA5B7D-7FA6-4EC2-875D-8446E1446238}" srcId="{A6BC12CC-417E-4FA1-84CE-BC0A2A969F48}" destId="{BD5FA969-246A-4EE2-8053-7FD060206E64}" srcOrd="0" destOrd="0" parTransId="{A3FC7810-B128-473B-9EF5-3F5C737E8B61}" sibTransId="{B4F6F907-9AB1-4DB0-817C-F00F9504FE6B}"/>
    <dgm:cxn modelId="{C979F686-9B10-49A1-AD2B-AB13380C4491}" srcId="{A6BC12CC-417E-4FA1-84CE-BC0A2A969F48}" destId="{7A77EFEC-BB88-482C-9857-DE5CFA977143}" srcOrd="4" destOrd="0" parTransId="{27991EA3-7C2E-44E5-8ED5-D20D13BDDB78}" sibTransId="{5529DB2C-2AE8-48A2-98C3-65A6145EC74A}"/>
    <dgm:cxn modelId="{69BD048D-3447-4B46-9C96-76BF3AC0DF48}" type="presOf" srcId="{21F9D5B6-8AA6-48EB-AC97-3FF799E0ED78}" destId="{3D186A02-9D9E-43D8-B7B5-632FBCECAB4E}" srcOrd="0" destOrd="0" presId="urn:microsoft.com/office/officeart/2005/8/layout/hierarchy1"/>
    <dgm:cxn modelId="{EC85AAAC-0F33-4ED5-BFB3-B02E81E1D5F9}" srcId="{FC5771F8-08D6-44F1-86BF-E8CDC5FFAC86}" destId="{A1166574-751E-4EF8-B61B-AFDB067C64F3}" srcOrd="0" destOrd="0" parTransId="{D9BA81A3-6189-4B6C-8482-F387CCDDFCA2}" sibTransId="{2E19FCE0-38AC-4651-BD33-C52D6E405784}"/>
    <dgm:cxn modelId="{6986F8B0-C325-4926-B6A3-A120A30DAA89}" type="presOf" srcId="{A6BC12CC-417E-4FA1-84CE-BC0A2A969F48}" destId="{3ABB5AFD-BA4A-4607-8D64-3E0AA4C9F77E}" srcOrd="0" destOrd="0" presId="urn:microsoft.com/office/officeart/2005/8/layout/hierarchy1"/>
    <dgm:cxn modelId="{8C57C7B7-1C4A-4C9D-95CA-4FE0159A4556}" srcId="{A1166574-751E-4EF8-B61B-AFDB067C64F3}" destId="{A6BC12CC-417E-4FA1-84CE-BC0A2A969F48}" srcOrd="0" destOrd="0" parTransId="{0DAB17B1-D8F1-4BE4-A87E-B6A2FEC3A63C}" sibTransId="{E204D052-AD3C-41FD-BDAB-FF1B7AA7B0A7}"/>
    <dgm:cxn modelId="{C63420DF-33D5-42EB-AE04-41743FA3CD64}" type="presOf" srcId="{0D2A11DE-72DA-4B41-849E-943F43A85458}" destId="{71B47E0C-9C5E-4FF5-BB3D-3391775FA336}" srcOrd="0" destOrd="0" presId="urn:microsoft.com/office/officeart/2005/8/layout/hierarchy1"/>
    <dgm:cxn modelId="{9E4130E5-9012-432D-BA62-2F9C8D6F02CB}" type="presOf" srcId="{FC5771F8-08D6-44F1-86BF-E8CDC5FFAC86}" destId="{078DD961-27C0-49B3-A577-A5B09D77E03F}" srcOrd="0" destOrd="0" presId="urn:microsoft.com/office/officeart/2005/8/layout/hierarchy1"/>
    <dgm:cxn modelId="{CF4E9DF3-6EAC-4524-95B1-F54E0CF843BC}" type="presOf" srcId="{27991EA3-7C2E-44E5-8ED5-D20D13BDDB78}" destId="{D4FF7A64-8FF3-4DD8-88C1-965B9B03D194}" srcOrd="0" destOrd="0" presId="urn:microsoft.com/office/officeart/2005/8/layout/hierarchy1"/>
    <dgm:cxn modelId="{96A9714A-6D44-42AF-877D-D102F0CBCBA1}" type="presParOf" srcId="{078DD961-27C0-49B3-A577-A5B09D77E03F}" destId="{ADC58D1E-CED4-4058-B328-B9BC0EA64FCF}" srcOrd="0" destOrd="0" presId="urn:microsoft.com/office/officeart/2005/8/layout/hierarchy1"/>
    <dgm:cxn modelId="{EE6FD68F-904C-4EA1-9B5A-BA3B8EDF0856}" type="presParOf" srcId="{ADC58D1E-CED4-4058-B328-B9BC0EA64FCF}" destId="{6241F5A9-3ADB-4121-AA50-E25AD5484F73}" srcOrd="0" destOrd="0" presId="urn:microsoft.com/office/officeart/2005/8/layout/hierarchy1"/>
    <dgm:cxn modelId="{5C13434E-237B-4145-9060-577D4561746C}" type="presParOf" srcId="{6241F5A9-3ADB-4121-AA50-E25AD5484F73}" destId="{EA790F79-F66E-46E8-AD66-87FD4751E332}" srcOrd="0" destOrd="0" presId="urn:microsoft.com/office/officeart/2005/8/layout/hierarchy1"/>
    <dgm:cxn modelId="{BB81406C-5822-4A9E-9A86-095C54CAD0F5}" type="presParOf" srcId="{6241F5A9-3ADB-4121-AA50-E25AD5484F73}" destId="{99BBFA32-A5AF-480C-9E6F-40C2FDC8EAC5}" srcOrd="1" destOrd="0" presId="urn:microsoft.com/office/officeart/2005/8/layout/hierarchy1"/>
    <dgm:cxn modelId="{F8294E75-B6B8-44BD-9D27-0917EF712A01}" type="presParOf" srcId="{ADC58D1E-CED4-4058-B328-B9BC0EA64FCF}" destId="{557D1D11-FE20-4262-8E9B-1B1FFE9DA9DB}" srcOrd="1" destOrd="0" presId="urn:microsoft.com/office/officeart/2005/8/layout/hierarchy1"/>
    <dgm:cxn modelId="{C28C3F80-8205-42D3-A024-7A4779E36251}" type="presParOf" srcId="{557D1D11-FE20-4262-8E9B-1B1FFE9DA9DB}" destId="{3F796664-BB8C-4B27-B74B-06DB616E5A8D}" srcOrd="0" destOrd="0" presId="urn:microsoft.com/office/officeart/2005/8/layout/hierarchy1"/>
    <dgm:cxn modelId="{38C06F96-8004-4BBC-8D07-E8354CE56F76}" type="presParOf" srcId="{557D1D11-FE20-4262-8E9B-1B1FFE9DA9DB}" destId="{C5B22541-D789-4084-B53A-D376BAA2985F}" srcOrd="1" destOrd="0" presId="urn:microsoft.com/office/officeart/2005/8/layout/hierarchy1"/>
    <dgm:cxn modelId="{C2A6DF1F-9E5B-4460-B8A7-789B605D23FF}" type="presParOf" srcId="{C5B22541-D789-4084-B53A-D376BAA2985F}" destId="{A70030B0-2B17-4D03-9A41-601EE2725D10}" srcOrd="0" destOrd="0" presId="urn:microsoft.com/office/officeart/2005/8/layout/hierarchy1"/>
    <dgm:cxn modelId="{9DBA19C0-947C-44C3-9876-B2186A5CDDFB}" type="presParOf" srcId="{A70030B0-2B17-4D03-9A41-601EE2725D10}" destId="{8433CF03-DE3E-4EE1-BF03-68AAF2D3E4EC}" srcOrd="0" destOrd="0" presId="urn:microsoft.com/office/officeart/2005/8/layout/hierarchy1"/>
    <dgm:cxn modelId="{43872C0E-7CF8-4BEE-8614-6507949E85ED}" type="presParOf" srcId="{A70030B0-2B17-4D03-9A41-601EE2725D10}" destId="{3ABB5AFD-BA4A-4607-8D64-3E0AA4C9F77E}" srcOrd="1" destOrd="0" presId="urn:microsoft.com/office/officeart/2005/8/layout/hierarchy1"/>
    <dgm:cxn modelId="{92463E1C-EBDD-41A0-BD8F-79D4D2CD2264}" type="presParOf" srcId="{C5B22541-D789-4084-B53A-D376BAA2985F}" destId="{96F2F575-C9C8-43AA-9E67-F41BD9B1708F}" srcOrd="1" destOrd="0" presId="urn:microsoft.com/office/officeart/2005/8/layout/hierarchy1"/>
    <dgm:cxn modelId="{327C0D65-6F7F-4138-AB43-1E766B08F3E1}" type="presParOf" srcId="{96F2F575-C9C8-43AA-9E67-F41BD9B1708F}" destId="{B71303AD-56AE-4B6B-BEF6-89D4FD98B68A}" srcOrd="0" destOrd="0" presId="urn:microsoft.com/office/officeart/2005/8/layout/hierarchy1"/>
    <dgm:cxn modelId="{351D9CB2-2B12-4CAA-9E0B-47FF31DAF92B}" type="presParOf" srcId="{96F2F575-C9C8-43AA-9E67-F41BD9B1708F}" destId="{BED0CA7E-A4E2-461B-8B7D-94591FB14B66}" srcOrd="1" destOrd="0" presId="urn:microsoft.com/office/officeart/2005/8/layout/hierarchy1"/>
    <dgm:cxn modelId="{B7D09AF2-E4CD-4796-96C0-8AB92C53D4DF}" type="presParOf" srcId="{BED0CA7E-A4E2-461B-8B7D-94591FB14B66}" destId="{EFECC1FC-E376-4B00-AB95-2C2DA85CD41D}" srcOrd="0" destOrd="0" presId="urn:microsoft.com/office/officeart/2005/8/layout/hierarchy1"/>
    <dgm:cxn modelId="{358EB178-7ECA-431D-953D-E19FA03573F1}" type="presParOf" srcId="{EFECC1FC-E376-4B00-AB95-2C2DA85CD41D}" destId="{AF452F36-9C53-4418-A7C5-5FE0EF1A41BE}" srcOrd="0" destOrd="0" presId="urn:microsoft.com/office/officeart/2005/8/layout/hierarchy1"/>
    <dgm:cxn modelId="{B18E461D-4C76-454B-BBD9-D45F356CABCA}" type="presParOf" srcId="{EFECC1FC-E376-4B00-AB95-2C2DA85CD41D}" destId="{EA8D0353-A274-4FB5-BD4A-239CD080BF13}" srcOrd="1" destOrd="0" presId="urn:microsoft.com/office/officeart/2005/8/layout/hierarchy1"/>
    <dgm:cxn modelId="{40D15ED5-3DC3-43C8-A9B9-FA487D8F9CB8}" type="presParOf" srcId="{BED0CA7E-A4E2-461B-8B7D-94591FB14B66}" destId="{58FE9315-0BB3-4F80-8137-166CA90DA506}" srcOrd="1" destOrd="0" presId="urn:microsoft.com/office/officeart/2005/8/layout/hierarchy1"/>
    <dgm:cxn modelId="{BC16EFEE-7E1C-4A76-94A1-FA962652EBA6}" type="presParOf" srcId="{96F2F575-C9C8-43AA-9E67-F41BD9B1708F}" destId="{7823DEC2-71C7-4555-B7BE-701ED779AEDB}" srcOrd="2" destOrd="0" presId="urn:microsoft.com/office/officeart/2005/8/layout/hierarchy1"/>
    <dgm:cxn modelId="{FB71EF32-2039-4C07-BCB1-119295CBF09A}" type="presParOf" srcId="{96F2F575-C9C8-43AA-9E67-F41BD9B1708F}" destId="{057C8A1D-D0CC-48F8-96C7-945B9C4A4D4D}" srcOrd="3" destOrd="0" presId="urn:microsoft.com/office/officeart/2005/8/layout/hierarchy1"/>
    <dgm:cxn modelId="{F4E2337C-D90B-44B4-8AC3-99F18A1704BA}" type="presParOf" srcId="{057C8A1D-D0CC-48F8-96C7-945B9C4A4D4D}" destId="{2B50EC30-6CB7-48E7-8824-297E18B8ACA4}" srcOrd="0" destOrd="0" presId="urn:microsoft.com/office/officeart/2005/8/layout/hierarchy1"/>
    <dgm:cxn modelId="{9AC878DF-8C1D-45BD-B154-90E5AFB08CB1}" type="presParOf" srcId="{2B50EC30-6CB7-48E7-8824-297E18B8ACA4}" destId="{D851253B-4D29-49B2-ADC7-2764410D5A3E}" srcOrd="0" destOrd="0" presId="urn:microsoft.com/office/officeart/2005/8/layout/hierarchy1"/>
    <dgm:cxn modelId="{14A2C3F7-C5CB-4AF3-9819-F1F1DE2FAC39}" type="presParOf" srcId="{2B50EC30-6CB7-48E7-8824-297E18B8ACA4}" destId="{3D186A02-9D9E-43D8-B7B5-632FBCECAB4E}" srcOrd="1" destOrd="0" presId="urn:microsoft.com/office/officeart/2005/8/layout/hierarchy1"/>
    <dgm:cxn modelId="{AA253347-80E1-4550-94F9-2435B22DFFB7}" type="presParOf" srcId="{057C8A1D-D0CC-48F8-96C7-945B9C4A4D4D}" destId="{7953D2F3-EA81-465B-99C8-EF675332BB99}" srcOrd="1" destOrd="0" presId="urn:microsoft.com/office/officeart/2005/8/layout/hierarchy1"/>
    <dgm:cxn modelId="{B5C1B2C6-D928-4805-8D29-B18C091018E1}" type="presParOf" srcId="{96F2F575-C9C8-43AA-9E67-F41BD9B1708F}" destId="{85EFB559-FBA2-4BE9-A3F1-13648D423224}" srcOrd="4" destOrd="0" presId="urn:microsoft.com/office/officeart/2005/8/layout/hierarchy1"/>
    <dgm:cxn modelId="{AE06F1FB-034A-403C-8299-D32A7A77BEF9}" type="presParOf" srcId="{96F2F575-C9C8-43AA-9E67-F41BD9B1708F}" destId="{1A23F2F7-E7D6-4729-A466-1D83F0C70C6D}" srcOrd="5" destOrd="0" presId="urn:microsoft.com/office/officeart/2005/8/layout/hierarchy1"/>
    <dgm:cxn modelId="{8D8853CB-9F10-4DDA-AF39-AD3872819B5F}" type="presParOf" srcId="{1A23F2F7-E7D6-4729-A466-1D83F0C70C6D}" destId="{376EFA05-820E-4BD3-9398-60ACA786196D}" srcOrd="0" destOrd="0" presId="urn:microsoft.com/office/officeart/2005/8/layout/hierarchy1"/>
    <dgm:cxn modelId="{3475FAED-2609-4759-A1D8-E069B5268EC6}" type="presParOf" srcId="{376EFA05-820E-4BD3-9398-60ACA786196D}" destId="{0257F453-46DD-4165-9191-BCCE2A3073BA}" srcOrd="0" destOrd="0" presId="urn:microsoft.com/office/officeart/2005/8/layout/hierarchy1"/>
    <dgm:cxn modelId="{9F7012D2-9608-4157-AEAE-C0F96AE1EA5D}" type="presParOf" srcId="{376EFA05-820E-4BD3-9398-60ACA786196D}" destId="{71B47E0C-9C5E-4FF5-BB3D-3391775FA336}" srcOrd="1" destOrd="0" presId="urn:microsoft.com/office/officeart/2005/8/layout/hierarchy1"/>
    <dgm:cxn modelId="{2218CD78-5D87-4EF9-8B94-CB2AFC5BBB00}" type="presParOf" srcId="{1A23F2F7-E7D6-4729-A466-1D83F0C70C6D}" destId="{DCC98C24-0454-41C6-8C95-8815F9EDCAEB}" srcOrd="1" destOrd="0" presId="urn:microsoft.com/office/officeart/2005/8/layout/hierarchy1"/>
    <dgm:cxn modelId="{21338785-0B63-45CB-9EE5-257B1A6BD060}" type="presParOf" srcId="{96F2F575-C9C8-43AA-9E67-F41BD9B1708F}" destId="{C61590BF-1FF5-4C6C-8BE2-E72D8587DBED}" srcOrd="6" destOrd="0" presId="urn:microsoft.com/office/officeart/2005/8/layout/hierarchy1"/>
    <dgm:cxn modelId="{ED9C22A8-526F-48A4-890E-36B4F6273485}" type="presParOf" srcId="{96F2F575-C9C8-43AA-9E67-F41BD9B1708F}" destId="{045A0C73-2DCA-4D07-9AAD-E971C2E5EC7B}" srcOrd="7" destOrd="0" presId="urn:microsoft.com/office/officeart/2005/8/layout/hierarchy1"/>
    <dgm:cxn modelId="{2D68E5A3-E9A4-4694-BD67-CCC963D3A0DE}" type="presParOf" srcId="{045A0C73-2DCA-4D07-9AAD-E971C2E5EC7B}" destId="{468DEAB0-3D30-4880-8CF7-649D1C038FF7}" srcOrd="0" destOrd="0" presId="urn:microsoft.com/office/officeart/2005/8/layout/hierarchy1"/>
    <dgm:cxn modelId="{778AE955-47EC-4699-BBAC-24DC38C96A0C}" type="presParOf" srcId="{468DEAB0-3D30-4880-8CF7-649D1C038FF7}" destId="{8FD6E65F-5DC7-4904-9E1C-6C244ED02294}" srcOrd="0" destOrd="0" presId="urn:microsoft.com/office/officeart/2005/8/layout/hierarchy1"/>
    <dgm:cxn modelId="{9AE77BA8-DBCB-41A4-B3D8-47B776C641F5}" type="presParOf" srcId="{468DEAB0-3D30-4880-8CF7-649D1C038FF7}" destId="{2DCB5869-DC83-4265-AF90-556351412192}" srcOrd="1" destOrd="0" presId="urn:microsoft.com/office/officeart/2005/8/layout/hierarchy1"/>
    <dgm:cxn modelId="{0619CA95-1616-4E26-9C63-0788CE42851D}" type="presParOf" srcId="{045A0C73-2DCA-4D07-9AAD-E971C2E5EC7B}" destId="{268B28F3-47E8-4B2B-BB83-04FD7EFC35C9}" srcOrd="1" destOrd="0" presId="urn:microsoft.com/office/officeart/2005/8/layout/hierarchy1"/>
    <dgm:cxn modelId="{7A86E721-D095-4259-93A6-140DA3D8F30F}" type="presParOf" srcId="{96F2F575-C9C8-43AA-9E67-F41BD9B1708F}" destId="{D4FF7A64-8FF3-4DD8-88C1-965B9B03D194}" srcOrd="8" destOrd="0" presId="urn:microsoft.com/office/officeart/2005/8/layout/hierarchy1"/>
    <dgm:cxn modelId="{B17A8C0A-182C-4956-AAE5-2FDA031B89EF}" type="presParOf" srcId="{96F2F575-C9C8-43AA-9E67-F41BD9B1708F}" destId="{372C9793-5EA7-4C5B-8A80-D4DE585DC787}" srcOrd="9" destOrd="0" presId="urn:microsoft.com/office/officeart/2005/8/layout/hierarchy1"/>
    <dgm:cxn modelId="{6C7DB5A8-521B-4AE2-8D32-C248C81BF54D}" type="presParOf" srcId="{372C9793-5EA7-4C5B-8A80-D4DE585DC787}" destId="{1D02B840-C330-4295-8BA3-83EB7A887EE7}" srcOrd="0" destOrd="0" presId="urn:microsoft.com/office/officeart/2005/8/layout/hierarchy1"/>
    <dgm:cxn modelId="{7E5C9523-1911-4E16-9D26-00554D02DA9B}" type="presParOf" srcId="{1D02B840-C330-4295-8BA3-83EB7A887EE7}" destId="{B046ECC2-0CE6-4693-A3EF-5665B41E4C29}" srcOrd="0" destOrd="0" presId="urn:microsoft.com/office/officeart/2005/8/layout/hierarchy1"/>
    <dgm:cxn modelId="{D13CFF66-4519-4250-8FBD-B50F30190D2C}" type="presParOf" srcId="{1D02B840-C330-4295-8BA3-83EB7A887EE7}" destId="{5631F552-5958-4A7E-B746-EFDD101322A2}" srcOrd="1" destOrd="0" presId="urn:microsoft.com/office/officeart/2005/8/layout/hierarchy1"/>
    <dgm:cxn modelId="{76ADFB25-9048-4BEA-8ABB-B8D1FB1FFB2D}" type="presParOf" srcId="{372C9793-5EA7-4C5B-8A80-D4DE585DC787}" destId="{E5A706E6-98E9-4613-9E30-29BCF209C1D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F7A64-8FF3-4DD8-88C1-965B9B03D194}">
      <dsp:nvSpPr>
        <dsp:cNvPr id="0" name=""/>
        <dsp:cNvSpPr/>
      </dsp:nvSpPr>
      <dsp:spPr>
        <a:xfrm>
          <a:off x="3814282" y="2400086"/>
          <a:ext cx="3135332" cy="373257"/>
        </a:xfrm>
        <a:custGeom>
          <a:avLst/>
          <a:gdLst/>
          <a:ahLst/>
          <a:cxnLst/>
          <a:rect l="0" t="0" r="0" b="0"/>
          <a:pathLst>
            <a:path>
              <a:moveTo>
                <a:pt x="0" y="0"/>
              </a:moveTo>
              <a:lnTo>
                <a:pt x="0" y="253335"/>
              </a:lnTo>
              <a:lnTo>
                <a:pt x="3135332" y="253335"/>
              </a:lnTo>
              <a:lnTo>
                <a:pt x="3135332" y="37325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1590BF-1FF5-4C6C-8BE2-E72D8587DBED}">
      <dsp:nvSpPr>
        <dsp:cNvPr id="0" name=""/>
        <dsp:cNvSpPr/>
      </dsp:nvSpPr>
      <dsp:spPr>
        <a:xfrm>
          <a:off x="3814282" y="2400086"/>
          <a:ext cx="1642146" cy="358872"/>
        </a:xfrm>
        <a:custGeom>
          <a:avLst/>
          <a:gdLst/>
          <a:ahLst/>
          <a:cxnLst/>
          <a:rect l="0" t="0" r="0" b="0"/>
          <a:pathLst>
            <a:path>
              <a:moveTo>
                <a:pt x="0" y="0"/>
              </a:moveTo>
              <a:lnTo>
                <a:pt x="0" y="238949"/>
              </a:lnTo>
              <a:lnTo>
                <a:pt x="1642146" y="238949"/>
              </a:lnTo>
              <a:lnTo>
                <a:pt x="1642146" y="35887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EFB559-FBA2-4BE9-A3F1-13648D423224}">
      <dsp:nvSpPr>
        <dsp:cNvPr id="0" name=""/>
        <dsp:cNvSpPr/>
      </dsp:nvSpPr>
      <dsp:spPr>
        <a:xfrm>
          <a:off x="3768562" y="2400086"/>
          <a:ext cx="91440" cy="376487"/>
        </a:xfrm>
        <a:custGeom>
          <a:avLst/>
          <a:gdLst/>
          <a:ahLst/>
          <a:cxnLst/>
          <a:rect l="0" t="0" r="0" b="0"/>
          <a:pathLst>
            <a:path>
              <a:moveTo>
                <a:pt x="45720" y="0"/>
              </a:moveTo>
              <a:lnTo>
                <a:pt x="45720" y="37648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23DEC2-71C7-4555-B7BE-701ED779AEDB}">
      <dsp:nvSpPr>
        <dsp:cNvPr id="0" name=""/>
        <dsp:cNvSpPr/>
      </dsp:nvSpPr>
      <dsp:spPr>
        <a:xfrm>
          <a:off x="2232098" y="2400086"/>
          <a:ext cx="1582184" cy="376487"/>
        </a:xfrm>
        <a:custGeom>
          <a:avLst/>
          <a:gdLst/>
          <a:ahLst/>
          <a:cxnLst/>
          <a:rect l="0" t="0" r="0" b="0"/>
          <a:pathLst>
            <a:path>
              <a:moveTo>
                <a:pt x="1582184" y="0"/>
              </a:moveTo>
              <a:lnTo>
                <a:pt x="1582184" y="256565"/>
              </a:lnTo>
              <a:lnTo>
                <a:pt x="0" y="256565"/>
              </a:lnTo>
              <a:lnTo>
                <a:pt x="0" y="37648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1303AD-56AE-4B6B-BEF6-89D4FD98B68A}">
      <dsp:nvSpPr>
        <dsp:cNvPr id="0" name=""/>
        <dsp:cNvSpPr/>
      </dsp:nvSpPr>
      <dsp:spPr>
        <a:xfrm>
          <a:off x="655816" y="2400086"/>
          <a:ext cx="3158465" cy="435073"/>
        </a:xfrm>
        <a:custGeom>
          <a:avLst/>
          <a:gdLst/>
          <a:ahLst/>
          <a:cxnLst/>
          <a:rect l="0" t="0" r="0" b="0"/>
          <a:pathLst>
            <a:path>
              <a:moveTo>
                <a:pt x="3158465" y="0"/>
              </a:moveTo>
              <a:lnTo>
                <a:pt x="3158465" y="315150"/>
              </a:lnTo>
              <a:lnTo>
                <a:pt x="0" y="315150"/>
              </a:lnTo>
              <a:lnTo>
                <a:pt x="0" y="43507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796664-BB8C-4B27-B74B-06DB616E5A8D}">
      <dsp:nvSpPr>
        <dsp:cNvPr id="0" name=""/>
        <dsp:cNvSpPr/>
      </dsp:nvSpPr>
      <dsp:spPr>
        <a:xfrm>
          <a:off x="3768562" y="1201582"/>
          <a:ext cx="91440" cy="376487"/>
        </a:xfrm>
        <a:custGeom>
          <a:avLst/>
          <a:gdLst/>
          <a:ahLst/>
          <a:cxnLst/>
          <a:rect l="0" t="0" r="0" b="0"/>
          <a:pathLst>
            <a:path>
              <a:moveTo>
                <a:pt x="45720" y="0"/>
              </a:moveTo>
              <a:lnTo>
                <a:pt x="45720" y="37648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790F79-F66E-46E8-AD66-87FD4751E332}">
      <dsp:nvSpPr>
        <dsp:cNvPr id="0" name=""/>
        <dsp:cNvSpPr/>
      </dsp:nvSpPr>
      <dsp:spPr>
        <a:xfrm>
          <a:off x="3167025" y="379565"/>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BBFA32-A5AF-480C-9E6F-40C2FDC8EAC5}">
      <dsp:nvSpPr>
        <dsp:cNvPr id="0" name=""/>
        <dsp:cNvSpPr/>
      </dsp:nvSpPr>
      <dsp:spPr>
        <a:xfrm>
          <a:off x="3310860" y="516208"/>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Dewan</a:t>
          </a:r>
          <a:r>
            <a:rPr lang="en-US" sz="1800" kern="1200" dirty="0"/>
            <a:t> </a:t>
          </a:r>
          <a:r>
            <a:rPr lang="en-US" sz="1800" kern="1200" dirty="0" err="1"/>
            <a:t>Komisaris</a:t>
          </a:r>
          <a:endParaRPr lang="en-US" sz="1800" kern="1200" dirty="0"/>
        </a:p>
      </dsp:txBody>
      <dsp:txXfrm>
        <a:off x="3334936" y="540284"/>
        <a:ext cx="1246362" cy="773864"/>
      </dsp:txXfrm>
    </dsp:sp>
    <dsp:sp modelId="{8433CF03-DE3E-4EE1-BF03-68AAF2D3E4EC}">
      <dsp:nvSpPr>
        <dsp:cNvPr id="0" name=""/>
        <dsp:cNvSpPr/>
      </dsp:nvSpPr>
      <dsp:spPr>
        <a:xfrm>
          <a:off x="3167025" y="1578070"/>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BB5AFD-BA4A-4607-8D64-3E0AA4C9F77E}">
      <dsp:nvSpPr>
        <dsp:cNvPr id="0" name=""/>
        <dsp:cNvSpPr/>
      </dsp:nvSpPr>
      <dsp:spPr>
        <a:xfrm>
          <a:off x="3310860" y="1714713"/>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Direktur</a:t>
          </a:r>
          <a:r>
            <a:rPr lang="en-US" sz="1800" kern="1200" dirty="0"/>
            <a:t> </a:t>
          </a:r>
          <a:r>
            <a:rPr lang="en-US" sz="1800" kern="1200" dirty="0" err="1"/>
            <a:t>Utama</a:t>
          </a:r>
          <a:endParaRPr lang="en-US" sz="1800" kern="1200" dirty="0"/>
        </a:p>
      </dsp:txBody>
      <dsp:txXfrm>
        <a:off x="3334936" y="1738789"/>
        <a:ext cx="1246362" cy="773864"/>
      </dsp:txXfrm>
    </dsp:sp>
    <dsp:sp modelId="{AF452F36-9C53-4418-A7C5-5FE0EF1A41BE}">
      <dsp:nvSpPr>
        <dsp:cNvPr id="0" name=""/>
        <dsp:cNvSpPr/>
      </dsp:nvSpPr>
      <dsp:spPr>
        <a:xfrm>
          <a:off x="8559" y="2835159"/>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8D0353-A274-4FB5-BD4A-239CD080BF13}">
      <dsp:nvSpPr>
        <dsp:cNvPr id="0" name=""/>
        <dsp:cNvSpPr/>
      </dsp:nvSpPr>
      <dsp:spPr>
        <a:xfrm>
          <a:off x="152394" y="2971803"/>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Pemasaran</a:t>
          </a:r>
          <a:endParaRPr lang="en-US" sz="1600" kern="1200" dirty="0"/>
        </a:p>
      </dsp:txBody>
      <dsp:txXfrm>
        <a:off x="176470" y="2995879"/>
        <a:ext cx="1246362" cy="773864"/>
      </dsp:txXfrm>
    </dsp:sp>
    <dsp:sp modelId="{D851253B-4D29-49B2-ADC7-2764410D5A3E}">
      <dsp:nvSpPr>
        <dsp:cNvPr id="0" name=""/>
        <dsp:cNvSpPr/>
      </dsp:nvSpPr>
      <dsp:spPr>
        <a:xfrm>
          <a:off x="1584840" y="2776574"/>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186A02-9D9E-43D8-B7B5-632FBCECAB4E}">
      <dsp:nvSpPr>
        <dsp:cNvPr id="0" name=""/>
        <dsp:cNvSpPr/>
      </dsp:nvSpPr>
      <dsp:spPr>
        <a:xfrm>
          <a:off x="1728675" y="2913217"/>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Produksi</a:t>
          </a:r>
          <a:endParaRPr lang="en-US" sz="1600" kern="1200" dirty="0"/>
        </a:p>
      </dsp:txBody>
      <dsp:txXfrm>
        <a:off x="1752751" y="2937293"/>
        <a:ext cx="1246362" cy="773864"/>
      </dsp:txXfrm>
    </dsp:sp>
    <dsp:sp modelId="{0257F453-46DD-4165-9191-BCCE2A3073BA}">
      <dsp:nvSpPr>
        <dsp:cNvPr id="0" name=""/>
        <dsp:cNvSpPr/>
      </dsp:nvSpPr>
      <dsp:spPr>
        <a:xfrm>
          <a:off x="3167025" y="2776574"/>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B47E0C-9C5E-4FF5-BB3D-3391775FA336}">
      <dsp:nvSpPr>
        <dsp:cNvPr id="0" name=""/>
        <dsp:cNvSpPr/>
      </dsp:nvSpPr>
      <dsp:spPr>
        <a:xfrm>
          <a:off x="3310860" y="2913217"/>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Keuangan</a:t>
          </a:r>
          <a:endParaRPr lang="en-US" sz="1600" kern="1200" dirty="0"/>
        </a:p>
      </dsp:txBody>
      <dsp:txXfrm>
        <a:off x="3334936" y="2937293"/>
        <a:ext cx="1246362" cy="773864"/>
      </dsp:txXfrm>
    </dsp:sp>
    <dsp:sp modelId="{8FD6E65F-5DC7-4904-9E1C-6C244ED02294}">
      <dsp:nvSpPr>
        <dsp:cNvPr id="0" name=""/>
        <dsp:cNvSpPr/>
      </dsp:nvSpPr>
      <dsp:spPr>
        <a:xfrm>
          <a:off x="4809171" y="2758958"/>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CB5869-DC83-4265-AF90-556351412192}">
      <dsp:nvSpPr>
        <dsp:cNvPr id="0" name=""/>
        <dsp:cNvSpPr/>
      </dsp:nvSpPr>
      <dsp:spPr>
        <a:xfrm>
          <a:off x="4953006" y="2895602"/>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Akuntansi</a:t>
          </a:r>
          <a:endParaRPr lang="en-US" sz="1600" kern="1200" dirty="0"/>
        </a:p>
      </dsp:txBody>
      <dsp:txXfrm>
        <a:off x="4977082" y="2919678"/>
        <a:ext cx="1246362" cy="773864"/>
      </dsp:txXfrm>
    </dsp:sp>
    <dsp:sp modelId="{B046ECC2-0CE6-4693-A3EF-5665B41E4C29}">
      <dsp:nvSpPr>
        <dsp:cNvPr id="0" name=""/>
        <dsp:cNvSpPr/>
      </dsp:nvSpPr>
      <dsp:spPr>
        <a:xfrm>
          <a:off x="6302358" y="2773344"/>
          <a:ext cx="1294514" cy="8220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31F552-5958-4A7E-B746-EFDD101322A2}">
      <dsp:nvSpPr>
        <dsp:cNvPr id="0" name=""/>
        <dsp:cNvSpPr/>
      </dsp:nvSpPr>
      <dsp:spPr>
        <a:xfrm>
          <a:off x="6446192" y="2909987"/>
          <a:ext cx="1294514" cy="8220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Departemen</a:t>
          </a:r>
          <a:r>
            <a:rPr lang="en-US" sz="1600" kern="1200" dirty="0"/>
            <a:t> </a:t>
          </a:r>
          <a:r>
            <a:rPr lang="en-US" sz="1600" kern="1200" dirty="0" err="1"/>
            <a:t>Umum</a:t>
          </a:r>
          <a:endParaRPr lang="en-US" sz="1600" kern="1200" dirty="0"/>
        </a:p>
      </dsp:txBody>
      <dsp:txXfrm>
        <a:off x="6470268" y="2934063"/>
        <a:ext cx="1246362" cy="77386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5CF14-D832-4312-A19D-113D896806A4}" type="datetimeFigureOut">
              <a:rPr lang="en-US"/>
              <a:pPr/>
              <a:t>9/8/2023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187DE-10BB-4290-BB8B-C8BEC12FBFAC}" type="slidenum">
              <a:rPr lang="en-US"/>
              <a:pPr/>
              <a:t>‹#›</a:t>
            </a:fld>
            <a:endParaRPr lang="en-US"/>
          </a:p>
        </p:txBody>
      </p:sp>
    </p:spTree>
    <p:extLst>
      <p:ext uri="{BB962C8B-B14F-4D97-AF65-F5344CB8AC3E}">
        <p14:creationId xmlns:p14="http://schemas.microsoft.com/office/powerpoint/2010/main" val="253579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2187DE-10BB-4290-BB8B-C8BEC12FBFAC}" type="slidenum">
              <a:rPr lang="en-US"/>
              <a:pPr/>
              <a:t>8</a:t>
            </a:fld>
            <a:endParaRPr lang="en-US"/>
          </a:p>
        </p:txBody>
      </p:sp>
    </p:spTree>
    <p:extLst>
      <p:ext uri="{BB962C8B-B14F-4D97-AF65-F5344CB8AC3E}">
        <p14:creationId xmlns:p14="http://schemas.microsoft.com/office/powerpoint/2010/main" val="1342585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2E45E9B4-8B91-F071-5FF1-A382AA17CC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0596FA-FA30-4F91-85B3-82B2FDFBCDF0}" type="slidenum">
              <a:rPr lang="en-US" altLang="en-US"/>
              <a:pPr>
                <a:spcBef>
                  <a:spcPct val="0"/>
                </a:spcBef>
              </a:pPr>
              <a:t>9</a:t>
            </a:fld>
            <a:endParaRPr lang="en-US" altLang="en-US"/>
          </a:p>
        </p:txBody>
      </p:sp>
      <p:sp>
        <p:nvSpPr>
          <p:cNvPr id="28675" name="Rectangle 2">
            <a:extLst>
              <a:ext uri="{FF2B5EF4-FFF2-40B4-BE49-F238E27FC236}">
                <a16:creationId xmlns:a16="http://schemas.microsoft.com/office/drawing/2014/main" id="{E0D57B0B-1A33-A9A1-D309-4480561D8B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a:extLst>
              <a:ext uri="{FF2B5EF4-FFF2-40B4-BE49-F238E27FC236}">
                <a16:creationId xmlns:a16="http://schemas.microsoft.com/office/drawing/2014/main" id="{12FC56C7-38B6-3ED9-00AB-FFD55C7A1C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Let’s start by defining accounting.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909BC93F-BC93-AB77-9418-467DA536A5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E75EB3-7A66-44CB-BB7D-E0647DC97E8E}" type="slidenum">
              <a:rPr lang="en-US" altLang="en-US"/>
              <a:pPr>
                <a:spcBef>
                  <a:spcPct val="0"/>
                </a:spcBef>
              </a:pPr>
              <a:t>11</a:t>
            </a:fld>
            <a:endParaRPr lang="en-US" altLang="en-US"/>
          </a:p>
        </p:txBody>
      </p:sp>
      <p:sp>
        <p:nvSpPr>
          <p:cNvPr id="31747" name="Rectangle 2">
            <a:extLst>
              <a:ext uri="{FF2B5EF4-FFF2-40B4-BE49-F238E27FC236}">
                <a16:creationId xmlns:a16="http://schemas.microsoft.com/office/drawing/2014/main" id="{46ED5B27-E30B-41C0-599A-FCCD06299B6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id="{86058B95-2E8F-FD98-BBD2-D3A4CD360C2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 know, you are a marketing or management major.  Why do you need to know accounting?  </a:t>
            </a:r>
          </a:p>
          <a:p>
            <a:endParaRPr lang="en-US" altLang="en-US"/>
          </a:p>
          <a:p>
            <a:r>
              <a:rPr lang="en-US" altLang="en-US"/>
              <a:t>We are not trying to make you into accountants.  We are trying to get you to understand enough about accounting to be able to talk intelligently in a meeting, know if your business is making a profit, or if your department met its budget goals.</a:t>
            </a:r>
          </a:p>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24B8850A-6F19-F253-BB93-1885DBB108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1D0167-D4CF-44D1-AF0F-5E82ACD6C087}" type="slidenum">
              <a:rPr lang="en-US" altLang="en-US"/>
              <a:pPr>
                <a:spcBef>
                  <a:spcPct val="0"/>
                </a:spcBef>
              </a:pPr>
              <a:t>12</a:t>
            </a:fld>
            <a:endParaRPr lang="en-US" altLang="en-US"/>
          </a:p>
        </p:txBody>
      </p:sp>
      <p:sp>
        <p:nvSpPr>
          <p:cNvPr id="33795" name="Rectangle 2">
            <a:extLst>
              <a:ext uri="{FF2B5EF4-FFF2-40B4-BE49-F238E27FC236}">
                <a16:creationId xmlns:a16="http://schemas.microsoft.com/office/drawing/2014/main" id="{8DE520C1-3EE7-5B20-C968-35D21F39975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id="{CC0E200F-17F1-8471-5828-F7CBC1BD2F2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 know, you are a marketing or management major.  Why do you need to know accounting?  </a:t>
            </a:r>
          </a:p>
          <a:p>
            <a:endParaRPr lang="en-US" altLang="en-US" dirty="0"/>
          </a:p>
          <a:p>
            <a:r>
              <a:rPr lang="en-US" altLang="en-US" dirty="0"/>
              <a:t>We are not trying to make you into accountants.  We are trying to get you to understand enough about accounting to be able to talk intelligently in a meeting, know if your business is making a profit, or if your department met its budget goals.</a:t>
            </a:r>
          </a:p>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1F74C85D-BB4D-7E5C-77CF-ED22238DB5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A3EF5D-D79A-4A00-8A53-098DED6A2DAC}" type="slidenum">
              <a:rPr lang="en-US" altLang="en-US">
                <a:latin typeface="Times New Roman" panose="02020603050405020304" pitchFamily="18" charset="0"/>
              </a:rPr>
              <a:pPr>
                <a:spcBef>
                  <a:spcPct val="0"/>
                </a:spcBef>
              </a:pPr>
              <a:t>23</a:t>
            </a:fld>
            <a:endParaRPr lang="en-US" altLang="en-US">
              <a:latin typeface="Times New Roman" panose="02020603050405020304" pitchFamily="18" charset="0"/>
            </a:endParaRPr>
          </a:p>
        </p:txBody>
      </p:sp>
      <p:sp>
        <p:nvSpPr>
          <p:cNvPr id="66563" name="Rectangle 2">
            <a:extLst>
              <a:ext uri="{FF2B5EF4-FFF2-40B4-BE49-F238E27FC236}">
                <a16:creationId xmlns:a16="http://schemas.microsoft.com/office/drawing/2014/main" id="{7F0DCF5C-4103-CD36-BAD8-1D9DD6DEF25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a:extLst>
              <a:ext uri="{FF2B5EF4-FFF2-40B4-BE49-F238E27FC236}">
                <a16:creationId xmlns:a16="http://schemas.microsoft.com/office/drawing/2014/main" id="{39C08CFB-FD20-A9D3-3896-38C8B352033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d-ID"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95294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4090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6548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67262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6218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pPr/>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4355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pPr/>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4857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7062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pPr/>
              <a:t>9/8/2023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317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056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27450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723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9/8/2023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661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7972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pPr/>
              <a:t>9/8/2023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3510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4702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1580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9/8/2023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772559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dirty="0"/>
              <a:t>AKUNTANSI </a:t>
            </a:r>
            <a:r>
              <a:rPr lang="en-US" dirty="0"/>
              <a:t>BIAYA</a:t>
            </a:r>
            <a:endParaRPr lang="id-ID" dirty="0"/>
          </a:p>
        </p:txBody>
      </p:sp>
      <p:sp>
        <p:nvSpPr>
          <p:cNvPr id="3" name="Subtitle 2"/>
          <p:cNvSpPr>
            <a:spLocks noGrp="1"/>
          </p:cNvSpPr>
          <p:nvPr>
            <p:ph type="subTitle" idx="1"/>
          </p:nvPr>
        </p:nvSpPr>
        <p:spPr/>
        <p:txBody>
          <a:bodyPr>
            <a:normAutofit/>
          </a:bodyPr>
          <a:lstStyle/>
          <a:p>
            <a:pPr algn="ctr"/>
            <a:r>
              <a:rPr lang="en-US" sz="4000" dirty="0"/>
              <a:t>Toni </a:t>
            </a:r>
            <a:r>
              <a:rPr lang="en-US" sz="4000" dirty="0" err="1"/>
              <a:t>Prasetiyo</a:t>
            </a:r>
            <a:r>
              <a:rPr lang="en-US" sz="4000" dirty="0"/>
              <a:t>, S.E., M.Ak.</a:t>
            </a:r>
            <a:endParaRPr lang="id-ID" sz="4000" dirty="0"/>
          </a:p>
        </p:txBody>
      </p:sp>
    </p:spTree>
    <p:extLst>
      <p:ext uri="{BB962C8B-B14F-4D97-AF65-F5344CB8AC3E}">
        <p14:creationId xmlns:p14="http://schemas.microsoft.com/office/powerpoint/2010/main" val="204975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0D2852-9C7E-668A-BD1E-40AC75E26E34}"/>
              </a:ext>
            </a:extLst>
          </p:cNvPr>
          <p:cNvSpPr txBox="1">
            <a:spLocks/>
          </p:cNvSpPr>
          <p:nvPr/>
        </p:nvSpPr>
        <p:spPr>
          <a:xfrm>
            <a:off x="2438401" y="152400"/>
            <a:ext cx="7954963" cy="990600"/>
          </a:xfrm>
          <a:prstGeom prst="rect">
            <a:avLst/>
          </a:prstGeom>
        </p:spPr>
        <p:txBody>
          <a:bodyPr anchor="ctr">
            <a:normAutofit lnSpcReduction="10000"/>
          </a:bodyPr>
          <a:lstStyle/>
          <a:p>
            <a:pPr>
              <a:defRPr/>
            </a:pPr>
            <a:r>
              <a:rPr lang="en-US" sz="3200" dirty="0" err="1">
                <a:effectLst>
                  <a:outerShdw blurRad="50000" dist="30000" dir="5400000" algn="tl" rotWithShape="0">
                    <a:srgbClr val="000000">
                      <a:alpha val="30000"/>
                    </a:srgbClr>
                  </a:outerShdw>
                </a:effectLst>
                <a:latin typeface="Gill Sans MT"/>
              </a:rPr>
              <a:t>Hubungan</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Akuntansi</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Keuangan</a:t>
            </a:r>
            <a:r>
              <a:rPr lang="en-US" sz="3200" dirty="0">
                <a:effectLst>
                  <a:outerShdw blurRad="50000" dist="30000" dir="5400000" algn="tl" rotWithShape="0">
                    <a:srgbClr val="000000">
                      <a:alpha val="30000"/>
                    </a:srgbClr>
                  </a:outerShdw>
                </a:effectLst>
                <a:latin typeface="Gill Sans MT"/>
              </a:rPr>
              <a:t>, </a:t>
            </a:r>
            <a:br>
              <a:rPr lang="en-US" sz="3200" dirty="0">
                <a:effectLst>
                  <a:outerShdw blurRad="50000" dist="30000" dir="5400000" algn="tl" rotWithShape="0">
                    <a:srgbClr val="000000">
                      <a:alpha val="30000"/>
                    </a:srgbClr>
                  </a:outerShdw>
                </a:effectLst>
                <a:latin typeface="Gill Sans MT"/>
              </a:rPr>
            </a:br>
            <a:r>
              <a:rPr lang="en-US" sz="3200" dirty="0" err="1">
                <a:effectLst>
                  <a:outerShdw blurRad="50000" dist="30000" dir="5400000" algn="tl" rotWithShape="0">
                    <a:srgbClr val="000000">
                      <a:alpha val="30000"/>
                    </a:srgbClr>
                  </a:outerShdw>
                </a:effectLst>
                <a:latin typeface="Gill Sans MT"/>
              </a:rPr>
              <a:t>Akuantansi</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Manajemen</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dan</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Akuntansi</a:t>
            </a:r>
            <a:r>
              <a:rPr lang="en-US" sz="3200" dirty="0">
                <a:effectLst>
                  <a:outerShdw blurRad="50000" dist="30000" dir="5400000" algn="tl" rotWithShape="0">
                    <a:srgbClr val="000000">
                      <a:alpha val="30000"/>
                    </a:srgbClr>
                  </a:outerShdw>
                </a:effectLst>
                <a:latin typeface="Gill Sans MT"/>
              </a:rPr>
              <a:t> </a:t>
            </a:r>
            <a:r>
              <a:rPr lang="en-US" sz="3200" dirty="0" err="1">
                <a:effectLst>
                  <a:outerShdw blurRad="50000" dist="30000" dir="5400000" algn="tl" rotWithShape="0">
                    <a:srgbClr val="000000">
                      <a:alpha val="30000"/>
                    </a:srgbClr>
                  </a:outerShdw>
                </a:effectLst>
                <a:latin typeface="Gill Sans MT"/>
              </a:rPr>
              <a:t>Biaya</a:t>
            </a:r>
            <a:endParaRPr lang="en-US" sz="3200" dirty="0">
              <a:effectLst>
                <a:outerShdw blurRad="50000" dist="30000" dir="5400000" algn="tl" rotWithShape="0">
                  <a:srgbClr val="000000">
                    <a:alpha val="30000"/>
                  </a:srgbClr>
                </a:outerShdw>
              </a:effectLst>
              <a:latin typeface="Gill Sans MT"/>
            </a:endParaRPr>
          </a:p>
        </p:txBody>
      </p:sp>
      <p:sp>
        <p:nvSpPr>
          <p:cNvPr id="8" name="Oval 28">
            <a:extLst>
              <a:ext uri="{FF2B5EF4-FFF2-40B4-BE49-F238E27FC236}">
                <a16:creationId xmlns:a16="http://schemas.microsoft.com/office/drawing/2014/main" id="{AF0623B6-83EE-69B3-DDB7-4A9639072D9D}"/>
              </a:ext>
            </a:extLst>
          </p:cNvPr>
          <p:cNvSpPr>
            <a:spLocks noChangeArrowheads="1"/>
          </p:cNvSpPr>
          <p:nvPr/>
        </p:nvSpPr>
        <p:spPr bwMode="auto">
          <a:xfrm>
            <a:off x="1752600" y="1295400"/>
            <a:ext cx="1447800" cy="762000"/>
          </a:xfrm>
          <a:prstGeom prst="ellipse">
            <a:avLst/>
          </a:prstGeom>
          <a:solidFill>
            <a:srgbClr val="99CCFF"/>
          </a:solidFill>
          <a:ln w="9525">
            <a:solidFill>
              <a:srgbClr val="CC0000"/>
            </a:solidFill>
            <a:round/>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SISTEM</a:t>
            </a:r>
          </a:p>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p:txBody>
      </p:sp>
      <p:sp>
        <p:nvSpPr>
          <p:cNvPr id="9" name="AutoShape 31">
            <a:extLst>
              <a:ext uri="{FF2B5EF4-FFF2-40B4-BE49-F238E27FC236}">
                <a16:creationId xmlns:a16="http://schemas.microsoft.com/office/drawing/2014/main" id="{C0EC42DE-4B92-165B-6E11-7301FC09CAC1}"/>
              </a:ext>
            </a:extLst>
          </p:cNvPr>
          <p:cNvSpPr>
            <a:spLocks noChangeArrowheads="1"/>
          </p:cNvSpPr>
          <p:nvPr/>
        </p:nvSpPr>
        <p:spPr bwMode="auto">
          <a:xfrm>
            <a:off x="2446338" y="22240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a:p>
            <a:pPr eaLnBrk="1" hangingPunct="1">
              <a:spcBef>
                <a:spcPct val="0"/>
              </a:spcBef>
              <a:buClrTx/>
              <a:buSzTx/>
              <a:buFontTx/>
              <a:buNone/>
            </a:pPr>
            <a:r>
              <a:rPr lang="en-US" altLang="en-US" sz="1400" b="1">
                <a:solidFill>
                  <a:srgbClr val="CC0000"/>
                </a:solidFill>
                <a:latin typeface="Times New Roman" panose="02020603050405020304" pitchFamily="18" charset="0"/>
              </a:rPr>
              <a:t>MANAJEMEN</a:t>
            </a:r>
          </a:p>
        </p:txBody>
      </p:sp>
      <p:sp>
        <p:nvSpPr>
          <p:cNvPr id="10" name="AutoShape 33">
            <a:extLst>
              <a:ext uri="{FF2B5EF4-FFF2-40B4-BE49-F238E27FC236}">
                <a16:creationId xmlns:a16="http://schemas.microsoft.com/office/drawing/2014/main" id="{27528E43-95DC-2360-EB3C-0AAE6BF9AF15}"/>
              </a:ext>
            </a:extLst>
          </p:cNvPr>
          <p:cNvSpPr>
            <a:spLocks noChangeArrowheads="1"/>
          </p:cNvSpPr>
          <p:nvPr/>
        </p:nvSpPr>
        <p:spPr bwMode="auto">
          <a:xfrm>
            <a:off x="6781800" y="6019800"/>
            <a:ext cx="1295400" cy="762000"/>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TEORI</a:t>
            </a:r>
          </a:p>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p:txBody>
      </p:sp>
      <p:sp>
        <p:nvSpPr>
          <p:cNvPr id="11" name="AutoShape 34">
            <a:extLst>
              <a:ext uri="{FF2B5EF4-FFF2-40B4-BE49-F238E27FC236}">
                <a16:creationId xmlns:a16="http://schemas.microsoft.com/office/drawing/2014/main" id="{F14A8FF9-ABC0-FA3A-FC61-F44BF37A7D79}"/>
              </a:ext>
            </a:extLst>
          </p:cNvPr>
          <p:cNvSpPr>
            <a:spLocks noChangeArrowheads="1"/>
          </p:cNvSpPr>
          <p:nvPr/>
        </p:nvSpPr>
        <p:spPr bwMode="auto">
          <a:xfrm>
            <a:off x="9075738" y="53482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AUDITING</a:t>
            </a:r>
          </a:p>
          <a:p>
            <a:pPr eaLnBrk="1" hangingPunct="1">
              <a:spcBef>
                <a:spcPct val="0"/>
              </a:spcBef>
              <a:buClrTx/>
              <a:buSzTx/>
              <a:buFontTx/>
              <a:buNone/>
            </a:pPr>
            <a:r>
              <a:rPr lang="en-US" altLang="en-US" sz="1400" b="1">
                <a:solidFill>
                  <a:srgbClr val="CC0000"/>
                </a:solidFill>
                <a:latin typeface="Times New Roman" panose="02020603050405020304" pitchFamily="18" charset="0"/>
              </a:rPr>
              <a:t>(SAK)</a:t>
            </a:r>
          </a:p>
        </p:txBody>
      </p:sp>
      <p:sp>
        <p:nvSpPr>
          <p:cNvPr id="12" name="AutoShape 35">
            <a:extLst>
              <a:ext uri="{FF2B5EF4-FFF2-40B4-BE49-F238E27FC236}">
                <a16:creationId xmlns:a16="http://schemas.microsoft.com/office/drawing/2014/main" id="{63B5253C-62C2-00A8-A7C7-6935EDB56315}"/>
              </a:ext>
            </a:extLst>
          </p:cNvPr>
          <p:cNvSpPr>
            <a:spLocks noChangeArrowheads="1"/>
          </p:cNvSpPr>
          <p:nvPr/>
        </p:nvSpPr>
        <p:spPr bwMode="auto">
          <a:xfrm>
            <a:off x="9364664" y="2224088"/>
            <a:ext cx="1150937"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ANALISIS</a:t>
            </a:r>
          </a:p>
          <a:p>
            <a:pPr eaLnBrk="1" hangingPunct="1">
              <a:spcBef>
                <a:spcPct val="0"/>
              </a:spcBef>
              <a:buClrTx/>
              <a:buSzTx/>
              <a:buFontTx/>
              <a:buNone/>
            </a:pPr>
            <a:r>
              <a:rPr lang="en-US" altLang="en-US" sz="1400" b="1">
                <a:solidFill>
                  <a:srgbClr val="CC0000"/>
                </a:solidFill>
                <a:latin typeface="Times New Roman" panose="02020603050405020304" pitchFamily="18" charset="0"/>
              </a:rPr>
              <a:t>LAP. KEU.</a:t>
            </a:r>
          </a:p>
        </p:txBody>
      </p:sp>
      <p:sp>
        <p:nvSpPr>
          <p:cNvPr id="13" name="AutoShape 36">
            <a:extLst>
              <a:ext uri="{FF2B5EF4-FFF2-40B4-BE49-F238E27FC236}">
                <a16:creationId xmlns:a16="http://schemas.microsoft.com/office/drawing/2014/main" id="{ADD88AD7-9F62-45BF-1A63-DC2BD3716F3B}"/>
              </a:ext>
            </a:extLst>
          </p:cNvPr>
          <p:cNvSpPr>
            <a:spLocks noChangeArrowheads="1"/>
          </p:cNvSpPr>
          <p:nvPr/>
        </p:nvSpPr>
        <p:spPr bwMode="auto">
          <a:xfrm>
            <a:off x="2446338" y="49672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a:p>
            <a:pPr eaLnBrk="1" hangingPunct="1">
              <a:spcBef>
                <a:spcPct val="0"/>
              </a:spcBef>
              <a:buClrTx/>
              <a:buSzTx/>
              <a:buFontTx/>
              <a:buNone/>
            </a:pPr>
            <a:r>
              <a:rPr lang="en-US" altLang="en-US" sz="1400" b="1">
                <a:solidFill>
                  <a:srgbClr val="CC0000"/>
                </a:solidFill>
                <a:latin typeface="Times New Roman" panose="02020603050405020304" pitchFamily="18" charset="0"/>
              </a:rPr>
              <a:t>BIAYA</a:t>
            </a:r>
          </a:p>
        </p:txBody>
      </p:sp>
      <p:sp>
        <p:nvSpPr>
          <p:cNvPr id="14" name="AutoShape 37">
            <a:extLst>
              <a:ext uri="{FF2B5EF4-FFF2-40B4-BE49-F238E27FC236}">
                <a16:creationId xmlns:a16="http://schemas.microsoft.com/office/drawing/2014/main" id="{3BDCDA73-9BB1-470E-01FF-EF07C43B14C0}"/>
              </a:ext>
            </a:extLst>
          </p:cNvPr>
          <p:cNvSpPr>
            <a:spLocks noChangeArrowheads="1"/>
          </p:cNvSpPr>
          <p:nvPr/>
        </p:nvSpPr>
        <p:spPr bwMode="auto">
          <a:xfrm>
            <a:off x="2446338" y="3595688"/>
            <a:ext cx="1287462" cy="900112"/>
          </a:xfrm>
          <a:prstGeom prst="flowChartMagneticDisk">
            <a:avLst/>
          </a:prstGeom>
          <a:solidFill>
            <a:srgbClr val="FFCCFF"/>
          </a:solidFill>
          <a:ln w="9525">
            <a:solidFill>
              <a:srgbClr val="CC00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CC0000"/>
                </a:solidFill>
                <a:latin typeface="Times New Roman" panose="02020603050405020304" pitchFamily="18" charset="0"/>
              </a:rPr>
              <a:t>AKUNTANSI</a:t>
            </a:r>
          </a:p>
          <a:p>
            <a:pPr eaLnBrk="1" hangingPunct="1">
              <a:spcBef>
                <a:spcPct val="0"/>
              </a:spcBef>
              <a:buClrTx/>
              <a:buSzTx/>
              <a:buFontTx/>
              <a:buNone/>
            </a:pPr>
            <a:r>
              <a:rPr lang="en-US" altLang="en-US" sz="1400" b="1">
                <a:solidFill>
                  <a:srgbClr val="CC0000"/>
                </a:solidFill>
                <a:latin typeface="Times New Roman" panose="02020603050405020304" pitchFamily="18" charset="0"/>
              </a:rPr>
              <a:t>KEUANGAN</a:t>
            </a:r>
          </a:p>
        </p:txBody>
      </p:sp>
      <p:sp>
        <p:nvSpPr>
          <p:cNvPr id="15" name="AutoShape 38" descr="Bouquet">
            <a:extLst>
              <a:ext uri="{FF2B5EF4-FFF2-40B4-BE49-F238E27FC236}">
                <a16:creationId xmlns:a16="http://schemas.microsoft.com/office/drawing/2014/main" id="{040A5A4F-8B9F-D9A3-2E04-EEBB89CA5213}"/>
              </a:ext>
            </a:extLst>
          </p:cNvPr>
          <p:cNvSpPr>
            <a:spLocks noChangeArrowheads="1"/>
          </p:cNvSpPr>
          <p:nvPr/>
        </p:nvSpPr>
        <p:spPr bwMode="auto">
          <a:xfrm>
            <a:off x="4538664" y="35877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TRANSAKSI </a:t>
            </a:r>
          </a:p>
          <a:p>
            <a:pPr eaLnBrk="1" hangingPunct="1">
              <a:spcBef>
                <a:spcPct val="0"/>
              </a:spcBef>
              <a:buClrTx/>
              <a:buSzTx/>
              <a:buFontTx/>
              <a:buNone/>
            </a:pPr>
            <a:r>
              <a:rPr lang="en-US" altLang="en-US" sz="1400" b="1">
                <a:solidFill>
                  <a:srgbClr val="000099"/>
                </a:solidFill>
                <a:latin typeface="Times New Roman" panose="02020603050405020304" pitchFamily="18" charset="0"/>
              </a:rPr>
              <a:t>KEUANGAN</a:t>
            </a:r>
          </a:p>
          <a:p>
            <a:pPr eaLnBrk="1" hangingPunct="1">
              <a:spcBef>
                <a:spcPct val="0"/>
              </a:spcBef>
              <a:buClrTx/>
              <a:buSzTx/>
              <a:buFontTx/>
              <a:buNone/>
            </a:pPr>
            <a:r>
              <a:rPr lang="en-US" altLang="en-US" sz="1400" b="1">
                <a:solidFill>
                  <a:srgbClr val="000099"/>
                </a:solidFill>
                <a:latin typeface="Times New Roman" panose="02020603050405020304" pitchFamily="18" charset="0"/>
              </a:rPr>
              <a:t>(UMUM)</a:t>
            </a:r>
          </a:p>
        </p:txBody>
      </p:sp>
      <p:sp>
        <p:nvSpPr>
          <p:cNvPr id="16" name="AutoShape 39" descr="Bouquet">
            <a:extLst>
              <a:ext uri="{FF2B5EF4-FFF2-40B4-BE49-F238E27FC236}">
                <a16:creationId xmlns:a16="http://schemas.microsoft.com/office/drawing/2014/main" id="{EFEC2C13-8683-763C-DC8C-8383E54DD3AC}"/>
              </a:ext>
            </a:extLst>
          </p:cNvPr>
          <p:cNvSpPr>
            <a:spLocks noChangeArrowheads="1"/>
          </p:cNvSpPr>
          <p:nvPr/>
        </p:nvSpPr>
        <p:spPr bwMode="auto">
          <a:xfrm>
            <a:off x="4538664" y="48831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TRANSAKSI</a:t>
            </a:r>
          </a:p>
          <a:p>
            <a:pPr eaLnBrk="1" hangingPunct="1">
              <a:spcBef>
                <a:spcPct val="0"/>
              </a:spcBef>
              <a:buClrTx/>
              <a:buSzTx/>
              <a:buFontTx/>
              <a:buNone/>
            </a:pPr>
            <a:r>
              <a:rPr lang="en-US" altLang="en-US" sz="1400" b="1">
                <a:solidFill>
                  <a:srgbClr val="000099"/>
                </a:solidFill>
                <a:latin typeface="Times New Roman" panose="02020603050405020304" pitchFamily="18" charset="0"/>
              </a:rPr>
              <a:t>BIAYA</a:t>
            </a:r>
          </a:p>
          <a:p>
            <a:pPr eaLnBrk="1" hangingPunct="1">
              <a:spcBef>
                <a:spcPct val="0"/>
              </a:spcBef>
              <a:buClrTx/>
              <a:buSzTx/>
              <a:buFontTx/>
              <a:buNone/>
            </a:pPr>
            <a:r>
              <a:rPr lang="en-US" altLang="en-US" sz="1400" b="1">
                <a:solidFill>
                  <a:srgbClr val="000099"/>
                </a:solidFill>
                <a:latin typeface="Times New Roman" panose="02020603050405020304" pitchFamily="18" charset="0"/>
              </a:rPr>
              <a:t>PRODUKSI</a:t>
            </a:r>
          </a:p>
        </p:txBody>
      </p:sp>
      <p:sp>
        <p:nvSpPr>
          <p:cNvPr id="17" name="AutoShape 40" descr="Bouquet">
            <a:extLst>
              <a:ext uri="{FF2B5EF4-FFF2-40B4-BE49-F238E27FC236}">
                <a16:creationId xmlns:a16="http://schemas.microsoft.com/office/drawing/2014/main" id="{195FBA3C-5E7B-BE24-985C-E701F95A40AB}"/>
              </a:ext>
            </a:extLst>
          </p:cNvPr>
          <p:cNvSpPr>
            <a:spLocks noChangeArrowheads="1"/>
          </p:cNvSpPr>
          <p:nvPr/>
        </p:nvSpPr>
        <p:spPr bwMode="auto">
          <a:xfrm>
            <a:off x="6748464" y="22161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INFORMASI</a:t>
            </a:r>
          </a:p>
          <a:p>
            <a:pPr eaLnBrk="1" hangingPunct="1">
              <a:spcBef>
                <a:spcPct val="0"/>
              </a:spcBef>
              <a:buClrTx/>
              <a:buSzTx/>
              <a:buFontTx/>
              <a:buNone/>
            </a:pPr>
            <a:r>
              <a:rPr lang="en-US" altLang="en-US" sz="1400" b="1">
                <a:solidFill>
                  <a:srgbClr val="000099"/>
                </a:solidFill>
                <a:latin typeface="Times New Roman" panose="02020603050405020304" pitchFamily="18" charset="0"/>
              </a:rPr>
              <a:t>KEUANGAN</a:t>
            </a:r>
          </a:p>
        </p:txBody>
      </p:sp>
      <p:sp>
        <p:nvSpPr>
          <p:cNvPr id="18" name="AutoShape 41" descr="Bouquet">
            <a:extLst>
              <a:ext uri="{FF2B5EF4-FFF2-40B4-BE49-F238E27FC236}">
                <a16:creationId xmlns:a16="http://schemas.microsoft.com/office/drawing/2014/main" id="{3ACEA4DE-204F-F852-6B02-79DC01E75D64}"/>
              </a:ext>
            </a:extLst>
          </p:cNvPr>
          <p:cNvSpPr>
            <a:spLocks noChangeArrowheads="1"/>
          </p:cNvSpPr>
          <p:nvPr/>
        </p:nvSpPr>
        <p:spPr bwMode="auto">
          <a:xfrm>
            <a:off x="6672264" y="35877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algn="ctr" eaLnBrk="1" hangingPunct="1">
              <a:spcBef>
                <a:spcPct val="0"/>
              </a:spcBef>
              <a:buClrTx/>
              <a:buSzTx/>
              <a:buFontTx/>
              <a:buNone/>
            </a:pPr>
            <a:r>
              <a:rPr lang="en-US" altLang="en-US" sz="1400" b="1">
                <a:solidFill>
                  <a:srgbClr val="000099"/>
                </a:solidFill>
                <a:latin typeface="Times New Roman" panose="02020603050405020304" pitchFamily="18" charset="0"/>
              </a:rPr>
              <a:t>PROSES</a:t>
            </a:r>
          </a:p>
        </p:txBody>
      </p:sp>
      <p:sp>
        <p:nvSpPr>
          <p:cNvPr id="19" name="AutoShape 42" descr="Bouquet">
            <a:extLst>
              <a:ext uri="{FF2B5EF4-FFF2-40B4-BE49-F238E27FC236}">
                <a16:creationId xmlns:a16="http://schemas.microsoft.com/office/drawing/2014/main" id="{50EEA67D-D654-A974-B0B6-6371B929D41B}"/>
              </a:ext>
            </a:extLst>
          </p:cNvPr>
          <p:cNvSpPr>
            <a:spLocks noChangeArrowheads="1"/>
          </p:cNvSpPr>
          <p:nvPr/>
        </p:nvSpPr>
        <p:spPr bwMode="auto">
          <a:xfrm>
            <a:off x="6672264" y="49593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LAPORAN</a:t>
            </a:r>
          </a:p>
          <a:p>
            <a:pPr eaLnBrk="1" hangingPunct="1">
              <a:spcBef>
                <a:spcPct val="0"/>
              </a:spcBef>
              <a:buClrTx/>
              <a:buSzTx/>
              <a:buFontTx/>
              <a:buNone/>
            </a:pPr>
            <a:r>
              <a:rPr lang="en-US" altLang="en-US" sz="1400" b="1">
                <a:solidFill>
                  <a:srgbClr val="000099"/>
                </a:solidFill>
                <a:latin typeface="Times New Roman" panose="02020603050405020304" pitchFamily="18" charset="0"/>
              </a:rPr>
              <a:t>BIAYA</a:t>
            </a:r>
          </a:p>
          <a:p>
            <a:pPr eaLnBrk="1" hangingPunct="1">
              <a:spcBef>
                <a:spcPct val="0"/>
              </a:spcBef>
              <a:buClrTx/>
              <a:buSzTx/>
              <a:buFontTx/>
              <a:buNone/>
            </a:pPr>
            <a:r>
              <a:rPr lang="en-US" altLang="en-US" sz="1400" b="1">
                <a:solidFill>
                  <a:srgbClr val="000099"/>
                </a:solidFill>
                <a:latin typeface="Times New Roman" panose="02020603050405020304" pitchFamily="18" charset="0"/>
              </a:rPr>
              <a:t>PRODUKSI</a:t>
            </a:r>
          </a:p>
        </p:txBody>
      </p:sp>
      <p:sp>
        <p:nvSpPr>
          <p:cNvPr id="20" name="AutoShape 43" descr="Bouquet">
            <a:extLst>
              <a:ext uri="{FF2B5EF4-FFF2-40B4-BE49-F238E27FC236}">
                <a16:creationId xmlns:a16="http://schemas.microsoft.com/office/drawing/2014/main" id="{0C12F80F-BF3D-7E9A-AEFD-78D3C3F13045}"/>
              </a:ext>
            </a:extLst>
          </p:cNvPr>
          <p:cNvSpPr>
            <a:spLocks noChangeArrowheads="1"/>
          </p:cNvSpPr>
          <p:nvPr/>
        </p:nvSpPr>
        <p:spPr bwMode="auto">
          <a:xfrm>
            <a:off x="8805864" y="3587750"/>
            <a:ext cx="1557337" cy="831850"/>
          </a:xfrm>
          <a:prstGeom prst="cube">
            <a:avLst>
              <a:gd name="adj" fmla="val 25000"/>
            </a:avLst>
          </a:prstGeom>
          <a:blipFill dpi="0" rotWithShape="1">
            <a:blip r:embed="rId2"/>
            <a:srcRect/>
            <a:tile tx="0" ty="0" sx="100000" sy="100000" flip="none" algn="tl"/>
          </a:blipFill>
          <a:ln w="9525">
            <a:solidFill>
              <a:srgbClr val="000099"/>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0099"/>
                </a:solidFill>
                <a:latin typeface="Times New Roman" panose="02020603050405020304" pitchFamily="18" charset="0"/>
              </a:rPr>
              <a:t>LAPORAN</a:t>
            </a:r>
          </a:p>
          <a:p>
            <a:pPr eaLnBrk="1" hangingPunct="1">
              <a:spcBef>
                <a:spcPct val="0"/>
              </a:spcBef>
              <a:buClrTx/>
              <a:buSzTx/>
              <a:buFontTx/>
              <a:buNone/>
            </a:pPr>
            <a:r>
              <a:rPr lang="en-US" altLang="en-US" sz="1400" b="1">
                <a:solidFill>
                  <a:srgbClr val="000099"/>
                </a:solidFill>
                <a:latin typeface="Times New Roman" panose="02020603050405020304" pitchFamily="18" charset="0"/>
              </a:rPr>
              <a:t>KEUANGAN</a:t>
            </a:r>
          </a:p>
        </p:txBody>
      </p:sp>
      <p:sp>
        <p:nvSpPr>
          <p:cNvPr id="21" name="AutoShape 44">
            <a:extLst>
              <a:ext uri="{FF2B5EF4-FFF2-40B4-BE49-F238E27FC236}">
                <a16:creationId xmlns:a16="http://schemas.microsoft.com/office/drawing/2014/main" id="{2EA77987-1D67-948C-7760-C9EEA6E0088C}"/>
              </a:ext>
            </a:extLst>
          </p:cNvPr>
          <p:cNvSpPr>
            <a:spLocks noChangeArrowheads="1"/>
          </p:cNvSpPr>
          <p:nvPr/>
        </p:nvSpPr>
        <p:spPr bwMode="auto">
          <a:xfrm>
            <a:off x="7383464" y="1433514"/>
            <a:ext cx="1150937" cy="623887"/>
          </a:xfrm>
          <a:prstGeom prst="foldedCorner">
            <a:avLst>
              <a:gd name="adj" fmla="val 25120"/>
            </a:avLst>
          </a:prstGeom>
          <a:solidFill>
            <a:srgbClr val="99FFCC"/>
          </a:solidFill>
          <a:ln w="9525">
            <a:solidFill>
              <a:srgbClr val="0033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6600"/>
                </a:solidFill>
                <a:latin typeface="Times New Roman" panose="02020603050405020304" pitchFamily="18" charset="0"/>
              </a:rPr>
              <a:t>PIHAK</a:t>
            </a:r>
          </a:p>
          <a:p>
            <a:pPr eaLnBrk="1" hangingPunct="1">
              <a:spcBef>
                <a:spcPct val="0"/>
              </a:spcBef>
              <a:buClrTx/>
              <a:buSzTx/>
              <a:buFontTx/>
              <a:buNone/>
            </a:pPr>
            <a:r>
              <a:rPr lang="en-US" altLang="en-US" sz="1400" b="1">
                <a:solidFill>
                  <a:srgbClr val="006600"/>
                </a:solidFill>
                <a:latin typeface="Times New Roman" panose="02020603050405020304" pitchFamily="18" charset="0"/>
              </a:rPr>
              <a:t>EKSTERNAL</a:t>
            </a:r>
          </a:p>
        </p:txBody>
      </p:sp>
      <p:sp>
        <p:nvSpPr>
          <p:cNvPr id="22" name="AutoShape 45">
            <a:extLst>
              <a:ext uri="{FF2B5EF4-FFF2-40B4-BE49-F238E27FC236}">
                <a16:creationId xmlns:a16="http://schemas.microsoft.com/office/drawing/2014/main" id="{F206056E-DDE1-AC50-52A3-BAC6BD9412D0}"/>
              </a:ext>
            </a:extLst>
          </p:cNvPr>
          <p:cNvSpPr>
            <a:spLocks noChangeArrowheads="1"/>
          </p:cNvSpPr>
          <p:nvPr/>
        </p:nvSpPr>
        <p:spPr bwMode="auto">
          <a:xfrm>
            <a:off x="4868864" y="1509714"/>
            <a:ext cx="1150937" cy="623887"/>
          </a:xfrm>
          <a:prstGeom prst="foldedCorner">
            <a:avLst>
              <a:gd name="adj" fmla="val 25120"/>
            </a:avLst>
          </a:prstGeom>
          <a:solidFill>
            <a:srgbClr val="99FFCC"/>
          </a:solidFill>
          <a:ln w="9525">
            <a:solidFill>
              <a:srgbClr val="003300"/>
            </a:solidFill>
            <a:round/>
            <a:headEnd/>
            <a:tailEnd/>
          </a:ln>
          <a:effectLst>
            <a:outerShdw dist="107763" dir="18900000" algn="ctr" rotWithShape="0">
              <a:schemeClr val="bg2">
                <a:alpha val="50000"/>
              </a:schemeClr>
            </a:outerShdw>
          </a:effectLst>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r>
              <a:rPr lang="en-US" altLang="en-US" sz="1400" b="1">
                <a:solidFill>
                  <a:srgbClr val="006600"/>
                </a:solidFill>
                <a:latin typeface="Times New Roman" panose="02020603050405020304" pitchFamily="18" charset="0"/>
              </a:rPr>
              <a:t>PIHAK</a:t>
            </a:r>
          </a:p>
          <a:p>
            <a:pPr eaLnBrk="1" hangingPunct="1">
              <a:spcBef>
                <a:spcPct val="0"/>
              </a:spcBef>
              <a:buClrTx/>
              <a:buSzTx/>
              <a:buFontTx/>
              <a:buNone/>
            </a:pPr>
            <a:r>
              <a:rPr lang="en-US" altLang="en-US" sz="1400" b="1">
                <a:solidFill>
                  <a:srgbClr val="006600"/>
                </a:solidFill>
                <a:latin typeface="Times New Roman" panose="02020603050405020304" pitchFamily="18" charset="0"/>
              </a:rPr>
              <a:t>INTERNAL</a:t>
            </a:r>
          </a:p>
        </p:txBody>
      </p:sp>
      <p:sp>
        <p:nvSpPr>
          <p:cNvPr id="23" name="AutoShape 48">
            <a:extLst>
              <a:ext uri="{FF2B5EF4-FFF2-40B4-BE49-F238E27FC236}">
                <a16:creationId xmlns:a16="http://schemas.microsoft.com/office/drawing/2014/main" id="{B4F080F4-1055-6C5D-7B9C-BD9FE5EAF14A}"/>
              </a:ext>
            </a:extLst>
          </p:cNvPr>
          <p:cNvSpPr>
            <a:spLocks noChangeArrowheads="1"/>
          </p:cNvSpPr>
          <p:nvPr/>
        </p:nvSpPr>
        <p:spPr bwMode="auto">
          <a:xfrm>
            <a:off x="2006600" y="2403476"/>
            <a:ext cx="203200"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4" name="AutoShape 49">
            <a:extLst>
              <a:ext uri="{FF2B5EF4-FFF2-40B4-BE49-F238E27FC236}">
                <a16:creationId xmlns:a16="http://schemas.microsoft.com/office/drawing/2014/main" id="{03F3BAB8-652F-D71E-3A12-6F9FD6AFCAD7}"/>
              </a:ext>
            </a:extLst>
          </p:cNvPr>
          <p:cNvSpPr>
            <a:spLocks noChangeArrowheads="1"/>
          </p:cNvSpPr>
          <p:nvPr/>
        </p:nvSpPr>
        <p:spPr bwMode="auto">
          <a:xfrm>
            <a:off x="2006600" y="3775076"/>
            <a:ext cx="203200"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5" name="AutoShape 50">
            <a:extLst>
              <a:ext uri="{FF2B5EF4-FFF2-40B4-BE49-F238E27FC236}">
                <a16:creationId xmlns:a16="http://schemas.microsoft.com/office/drawing/2014/main" id="{CCEAE916-9E4B-1644-DFE0-B3FCDAB383ED}"/>
              </a:ext>
            </a:extLst>
          </p:cNvPr>
          <p:cNvSpPr>
            <a:spLocks noChangeArrowheads="1"/>
          </p:cNvSpPr>
          <p:nvPr/>
        </p:nvSpPr>
        <p:spPr bwMode="auto">
          <a:xfrm>
            <a:off x="2006600" y="5243514"/>
            <a:ext cx="203200"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6" name="Rectangle 51">
            <a:extLst>
              <a:ext uri="{FF2B5EF4-FFF2-40B4-BE49-F238E27FC236}">
                <a16:creationId xmlns:a16="http://schemas.microsoft.com/office/drawing/2014/main" id="{DADB09BC-07A7-ADEB-8A22-15E72D80192E}"/>
              </a:ext>
            </a:extLst>
          </p:cNvPr>
          <p:cNvSpPr>
            <a:spLocks noChangeArrowheads="1"/>
          </p:cNvSpPr>
          <p:nvPr/>
        </p:nvSpPr>
        <p:spPr bwMode="auto">
          <a:xfrm>
            <a:off x="1789113" y="2444750"/>
            <a:ext cx="171450" cy="3117850"/>
          </a:xfrm>
          <a:prstGeom prst="rect">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7" name="AutoShape 52">
            <a:extLst>
              <a:ext uri="{FF2B5EF4-FFF2-40B4-BE49-F238E27FC236}">
                <a16:creationId xmlns:a16="http://schemas.microsoft.com/office/drawing/2014/main" id="{0563F0AE-BD5B-47FE-338F-AC1696A7F40F}"/>
              </a:ext>
            </a:extLst>
          </p:cNvPr>
          <p:cNvSpPr>
            <a:spLocks noChangeArrowheads="1"/>
          </p:cNvSpPr>
          <p:nvPr/>
        </p:nvSpPr>
        <p:spPr bwMode="auto">
          <a:xfrm>
            <a:off x="3852864" y="3851276"/>
            <a:ext cx="338137" cy="415925"/>
          </a:xfrm>
          <a:prstGeom prst="rightArrow">
            <a:avLst>
              <a:gd name="adj1" fmla="val 50000"/>
              <a:gd name="adj2" fmla="val 35833"/>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8" name="AutoShape 53">
            <a:extLst>
              <a:ext uri="{FF2B5EF4-FFF2-40B4-BE49-F238E27FC236}">
                <a16:creationId xmlns:a16="http://schemas.microsoft.com/office/drawing/2014/main" id="{96C9D267-0FF8-188E-38FE-4BAF69459562}"/>
              </a:ext>
            </a:extLst>
          </p:cNvPr>
          <p:cNvSpPr>
            <a:spLocks noChangeArrowheads="1"/>
          </p:cNvSpPr>
          <p:nvPr/>
        </p:nvSpPr>
        <p:spPr bwMode="auto">
          <a:xfrm>
            <a:off x="3852864" y="5146676"/>
            <a:ext cx="338137" cy="4159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29" name="AutoShape 54">
            <a:extLst>
              <a:ext uri="{FF2B5EF4-FFF2-40B4-BE49-F238E27FC236}">
                <a16:creationId xmlns:a16="http://schemas.microsoft.com/office/drawing/2014/main" id="{8EA331B8-C4B5-2AC6-1143-4312376A6B56}"/>
              </a:ext>
            </a:extLst>
          </p:cNvPr>
          <p:cNvSpPr>
            <a:spLocks noChangeArrowheads="1"/>
          </p:cNvSpPr>
          <p:nvPr/>
        </p:nvSpPr>
        <p:spPr bwMode="auto">
          <a:xfrm>
            <a:off x="4071938" y="2555876"/>
            <a:ext cx="2100262" cy="415925"/>
          </a:xfrm>
          <a:prstGeom prst="rightArrow">
            <a:avLst>
              <a:gd name="adj1" fmla="val 40972"/>
              <a:gd name="adj2" fmla="val 100291"/>
            </a:avLst>
          </a:prstGeom>
          <a:solidFill>
            <a:schemeClr val="accent1"/>
          </a:solidFill>
          <a:ln w="9525">
            <a:solidFill>
              <a:schemeClr val="tx1"/>
            </a:solidFill>
            <a:miter lim="800000"/>
            <a:headEnd/>
            <a:tailEnd/>
          </a:ln>
        </p:spPr>
        <p:txBody>
          <a:bodyPr wrap="none" anchor="ctr"/>
          <a:lstStyle/>
          <a:p>
            <a:pPr eaLnBrk="1" hangingPunct="1">
              <a:defRPr/>
            </a:pPr>
            <a:r>
              <a:rPr lang="en-US" sz="1050" dirty="0">
                <a:solidFill>
                  <a:prstClr val="black"/>
                </a:solidFill>
                <a:latin typeface="Times New Roman" charset="0"/>
              </a:rPr>
              <a:t>TUGAS</a:t>
            </a:r>
          </a:p>
        </p:txBody>
      </p:sp>
      <p:sp>
        <p:nvSpPr>
          <p:cNvPr id="30" name="AutoShape 55">
            <a:extLst>
              <a:ext uri="{FF2B5EF4-FFF2-40B4-BE49-F238E27FC236}">
                <a16:creationId xmlns:a16="http://schemas.microsoft.com/office/drawing/2014/main" id="{9ACC8870-8DFD-B7A3-0E7A-391502ACEA3D}"/>
              </a:ext>
            </a:extLst>
          </p:cNvPr>
          <p:cNvSpPr>
            <a:spLocks noChangeArrowheads="1"/>
          </p:cNvSpPr>
          <p:nvPr/>
        </p:nvSpPr>
        <p:spPr bwMode="auto">
          <a:xfrm rot="16200000">
            <a:off x="9280525" y="4632325"/>
            <a:ext cx="692150" cy="406400"/>
          </a:xfrm>
          <a:prstGeom prst="rightArrow">
            <a:avLst>
              <a:gd name="adj1" fmla="val 50000"/>
              <a:gd name="adj2" fmla="val 59672"/>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31" name="AutoShape 56">
            <a:extLst>
              <a:ext uri="{FF2B5EF4-FFF2-40B4-BE49-F238E27FC236}">
                <a16:creationId xmlns:a16="http://schemas.microsoft.com/office/drawing/2014/main" id="{E30A658B-22EA-4A80-FE2F-E88650394B93}"/>
              </a:ext>
            </a:extLst>
          </p:cNvPr>
          <p:cNvSpPr>
            <a:spLocks noChangeArrowheads="1"/>
          </p:cNvSpPr>
          <p:nvPr/>
        </p:nvSpPr>
        <p:spPr bwMode="auto">
          <a:xfrm rot="20411172">
            <a:off x="8250239" y="6119814"/>
            <a:ext cx="746125" cy="415925"/>
          </a:xfrm>
          <a:prstGeom prst="rightArrow">
            <a:avLst>
              <a:gd name="adj1" fmla="val 50000"/>
              <a:gd name="adj2" fmla="val 65743"/>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32" name="Line 57">
            <a:extLst>
              <a:ext uri="{FF2B5EF4-FFF2-40B4-BE49-F238E27FC236}">
                <a16:creationId xmlns:a16="http://schemas.microsoft.com/office/drawing/2014/main" id="{032DF602-E509-14EA-1DAC-3E63DFFCCBB4}"/>
              </a:ext>
            </a:extLst>
          </p:cNvPr>
          <p:cNvSpPr>
            <a:spLocks noChangeShapeType="1"/>
          </p:cNvSpPr>
          <p:nvPr/>
        </p:nvSpPr>
        <p:spPr bwMode="auto">
          <a:xfrm flipV="1">
            <a:off x="5935664" y="4038600"/>
            <a:ext cx="541337" cy="46038"/>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3" name="Line 58">
            <a:extLst>
              <a:ext uri="{FF2B5EF4-FFF2-40B4-BE49-F238E27FC236}">
                <a16:creationId xmlns:a16="http://schemas.microsoft.com/office/drawing/2014/main" id="{10C45E1B-90A3-8B37-1226-6B92DF141BA2}"/>
              </a:ext>
            </a:extLst>
          </p:cNvPr>
          <p:cNvSpPr>
            <a:spLocks noChangeShapeType="1"/>
          </p:cNvSpPr>
          <p:nvPr/>
        </p:nvSpPr>
        <p:spPr bwMode="auto">
          <a:xfrm flipV="1">
            <a:off x="5935664" y="5334000"/>
            <a:ext cx="541337" cy="46038"/>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4" name="Line 59">
            <a:extLst>
              <a:ext uri="{FF2B5EF4-FFF2-40B4-BE49-F238E27FC236}">
                <a16:creationId xmlns:a16="http://schemas.microsoft.com/office/drawing/2014/main" id="{3FD6160A-1A58-E6C2-DE89-537BA71B6FBD}"/>
              </a:ext>
            </a:extLst>
          </p:cNvPr>
          <p:cNvSpPr>
            <a:spLocks noChangeShapeType="1"/>
          </p:cNvSpPr>
          <p:nvPr/>
        </p:nvSpPr>
        <p:spPr bwMode="auto">
          <a:xfrm flipV="1">
            <a:off x="7269164" y="4475164"/>
            <a:ext cx="46037" cy="554037"/>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5" name="Line 60">
            <a:extLst>
              <a:ext uri="{FF2B5EF4-FFF2-40B4-BE49-F238E27FC236}">
                <a16:creationId xmlns:a16="http://schemas.microsoft.com/office/drawing/2014/main" id="{B7D93CB8-BB74-9FDA-4F16-72F52E79F670}"/>
              </a:ext>
            </a:extLst>
          </p:cNvPr>
          <p:cNvSpPr>
            <a:spLocks noChangeShapeType="1"/>
          </p:cNvSpPr>
          <p:nvPr/>
        </p:nvSpPr>
        <p:spPr bwMode="auto">
          <a:xfrm flipV="1">
            <a:off x="8135938" y="4038600"/>
            <a:ext cx="474662" cy="46038"/>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6" name="Line 61">
            <a:extLst>
              <a:ext uri="{FF2B5EF4-FFF2-40B4-BE49-F238E27FC236}">
                <a16:creationId xmlns:a16="http://schemas.microsoft.com/office/drawing/2014/main" id="{A6CD1E87-FB9E-2B85-B470-D4F10EB73BBC}"/>
              </a:ext>
            </a:extLst>
          </p:cNvPr>
          <p:cNvSpPr>
            <a:spLocks noChangeShapeType="1"/>
          </p:cNvSpPr>
          <p:nvPr/>
        </p:nvSpPr>
        <p:spPr bwMode="auto">
          <a:xfrm flipV="1">
            <a:off x="7269164" y="3103564"/>
            <a:ext cx="46037" cy="554037"/>
          </a:xfrm>
          <a:prstGeom prst="line">
            <a:avLst/>
          </a:prstGeom>
          <a:noFill/>
          <a:ln w="762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7" name="AutoShape 62">
            <a:extLst>
              <a:ext uri="{FF2B5EF4-FFF2-40B4-BE49-F238E27FC236}">
                <a16:creationId xmlns:a16="http://schemas.microsoft.com/office/drawing/2014/main" id="{6D88CC1D-DD1C-4906-E12A-761A4F7AD450}"/>
              </a:ext>
            </a:extLst>
          </p:cNvPr>
          <p:cNvSpPr>
            <a:spLocks noChangeArrowheads="1"/>
          </p:cNvSpPr>
          <p:nvPr/>
        </p:nvSpPr>
        <p:spPr bwMode="auto">
          <a:xfrm rot="10800000">
            <a:off x="9017000" y="2479676"/>
            <a:ext cx="203200" cy="415925"/>
          </a:xfrm>
          <a:prstGeom prst="rightArrow">
            <a:avLst>
              <a:gd name="adj1" fmla="val 50000"/>
              <a:gd name="adj2" fmla="val 35833"/>
            </a:avLst>
          </a:prstGeom>
          <a:solidFill>
            <a:schemeClr val="accent1"/>
          </a:solidFill>
          <a:ln w="9525">
            <a:solidFill>
              <a:schemeClr val="tx1"/>
            </a:solidFill>
            <a:miter lim="800000"/>
            <a:headEnd/>
            <a:tailEnd/>
          </a:ln>
        </p:spPr>
        <p:txBody>
          <a:bodyPr wrap="none" anchor="ctr"/>
          <a:lstStyle>
            <a:lvl1pPr>
              <a:spcBef>
                <a:spcPts val="600"/>
              </a:spcBef>
              <a:buClr>
                <a:schemeClr val="accent1"/>
              </a:buClr>
              <a:buSzPct val="80000"/>
              <a:buFont typeface="Wingdings 2" panose="05020102010507070707" pitchFamily="18" charset="2"/>
              <a:buChar char=""/>
              <a:defRPr sz="3200">
                <a:solidFill>
                  <a:schemeClr val="tx1"/>
                </a:solidFill>
                <a:latin typeface="Gill Sans MT" panose="020B0502020104020203" pitchFamily="34" charset="0"/>
              </a:defRPr>
            </a:lvl1pPr>
            <a:lvl2pPr marL="742950" indent="-285750">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defRPr>
            </a:lvl2pPr>
            <a:lvl3pPr marL="1143000" indent="-228600">
              <a:spcBef>
                <a:spcPct val="20000"/>
              </a:spcBef>
              <a:buClr>
                <a:schemeClr val="accent2"/>
              </a:buClr>
              <a:buFont typeface="Wingdings 2" panose="05020102010507070707" pitchFamily="18" charset="2"/>
              <a:buChar char=""/>
              <a:defRPr sz="2400">
                <a:solidFill>
                  <a:schemeClr val="tx1"/>
                </a:solidFill>
                <a:latin typeface="Gill Sans MT" panose="020B0502020104020203" pitchFamily="34" charset="0"/>
              </a:defRPr>
            </a:lvl3pPr>
            <a:lvl4pPr marL="1600200" indent="-228600">
              <a:spcBef>
                <a:spcPct val="20000"/>
              </a:spcBef>
              <a:buClr>
                <a:srgbClr val="C32D2E"/>
              </a:buClr>
              <a:buFont typeface="Wingdings 2" panose="05020102010507070707" pitchFamily="18" charset="2"/>
              <a:buChar char=""/>
              <a:defRPr sz="2000">
                <a:solidFill>
                  <a:schemeClr val="tx1"/>
                </a:solidFill>
                <a:latin typeface="Gill Sans MT" panose="020B0502020104020203" pitchFamily="34" charset="0"/>
              </a:defRPr>
            </a:lvl4pPr>
            <a:lvl5pPr marL="2057400" indent="-228600">
              <a:spcBef>
                <a:spcPct val="20000"/>
              </a:spcBef>
              <a:buClr>
                <a:srgbClr val="84AA33"/>
              </a:buClr>
              <a:buFont typeface="Wingdings 2" panose="05020102010507070707" pitchFamily="18" charset="2"/>
              <a:buChar char=""/>
              <a:defRPr sz="2000">
                <a:solidFill>
                  <a:schemeClr val="tx1"/>
                </a:solidFill>
                <a:latin typeface="Gill Sans MT" panose="020B0502020104020203" pitchFamily="34" charset="0"/>
              </a:defRPr>
            </a:lvl5pPr>
            <a:lvl6pPr marL="25146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6pPr>
            <a:lvl7pPr marL="29718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7pPr>
            <a:lvl8pPr marL="34290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8pPr>
            <a:lvl9pPr marL="3886200" indent="-228600" eaLnBrk="0" fontAlgn="base" hangingPunct="0">
              <a:spcBef>
                <a:spcPct val="20000"/>
              </a:spcBef>
              <a:spcAft>
                <a:spcPct val="0"/>
              </a:spcAft>
              <a:buClr>
                <a:srgbClr val="84AA33"/>
              </a:buClr>
              <a:buFont typeface="Wingdings 2" panose="05020102010507070707" pitchFamily="18" charset="2"/>
              <a:buChar char=""/>
              <a:defRPr sz="2000">
                <a:solidFill>
                  <a:schemeClr val="tx1"/>
                </a:solidFill>
                <a:latin typeface="Gill Sans MT" panose="020B0502020104020203" pitchFamily="34" charset="0"/>
              </a:defRPr>
            </a:lvl9pPr>
          </a:lstStyle>
          <a:p>
            <a:pPr eaLnBrk="1" hangingPunct="1">
              <a:spcBef>
                <a:spcPct val="0"/>
              </a:spcBef>
              <a:buClrTx/>
              <a:buSzTx/>
              <a:buFontTx/>
              <a:buNone/>
            </a:pPr>
            <a:endParaRPr lang="en-US" altLang="en-US" sz="1400">
              <a:solidFill>
                <a:srgbClr val="000000"/>
              </a:solidFill>
              <a:latin typeface="Times New Roman" panose="02020603050405020304" pitchFamily="18" charset="0"/>
            </a:endParaRPr>
          </a:p>
        </p:txBody>
      </p:sp>
      <p:sp>
        <p:nvSpPr>
          <p:cNvPr id="38" name="Line 63">
            <a:extLst>
              <a:ext uri="{FF2B5EF4-FFF2-40B4-BE49-F238E27FC236}">
                <a16:creationId xmlns:a16="http://schemas.microsoft.com/office/drawing/2014/main" id="{62169DD9-D0B3-11E9-0AFE-D97D4C0D9700}"/>
              </a:ext>
            </a:extLst>
          </p:cNvPr>
          <p:cNvSpPr>
            <a:spLocks noChangeShapeType="1"/>
          </p:cNvSpPr>
          <p:nvPr/>
        </p:nvSpPr>
        <p:spPr bwMode="auto">
          <a:xfrm>
            <a:off x="8869364" y="1919288"/>
            <a:ext cx="46037" cy="1662112"/>
          </a:xfrm>
          <a:prstGeom prst="line">
            <a:avLst/>
          </a:prstGeom>
          <a:noFill/>
          <a:ln w="76200" cmpd="tri">
            <a:solidFill>
              <a:srgbClr val="00FF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39" name="Line 64">
            <a:extLst>
              <a:ext uri="{FF2B5EF4-FFF2-40B4-BE49-F238E27FC236}">
                <a16:creationId xmlns:a16="http://schemas.microsoft.com/office/drawing/2014/main" id="{78B2BE02-00BF-1CF4-D719-1371D5BF6F2C}"/>
              </a:ext>
            </a:extLst>
          </p:cNvPr>
          <p:cNvSpPr>
            <a:spLocks noChangeShapeType="1"/>
          </p:cNvSpPr>
          <p:nvPr/>
        </p:nvSpPr>
        <p:spPr bwMode="auto">
          <a:xfrm>
            <a:off x="7010400" y="1808164"/>
            <a:ext cx="46038" cy="554037"/>
          </a:xfrm>
          <a:prstGeom prst="line">
            <a:avLst/>
          </a:prstGeom>
          <a:noFill/>
          <a:ln w="76200" cmpd="tri">
            <a:solidFill>
              <a:srgbClr val="00FF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40" name="Line 65">
            <a:extLst>
              <a:ext uri="{FF2B5EF4-FFF2-40B4-BE49-F238E27FC236}">
                <a16:creationId xmlns:a16="http://schemas.microsoft.com/office/drawing/2014/main" id="{C378D682-B63A-AAD2-C466-81CB5F8D4315}"/>
              </a:ext>
            </a:extLst>
          </p:cNvPr>
          <p:cNvSpPr>
            <a:spLocks noChangeShapeType="1"/>
          </p:cNvSpPr>
          <p:nvPr/>
        </p:nvSpPr>
        <p:spPr bwMode="auto">
          <a:xfrm flipV="1">
            <a:off x="6129338" y="1797050"/>
            <a:ext cx="881062" cy="46038"/>
          </a:xfrm>
          <a:prstGeom prst="line">
            <a:avLst/>
          </a:prstGeom>
          <a:noFill/>
          <a:ln w="76200" cmpd="tri">
            <a:solidFill>
              <a:srgbClr val="00FFFF"/>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41" name="Line 66">
            <a:extLst>
              <a:ext uri="{FF2B5EF4-FFF2-40B4-BE49-F238E27FC236}">
                <a16:creationId xmlns:a16="http://schemas.microsoft.com/office/drawing/2014/main" id="{5619CCC6-6645-E5BD-D45B-964E7D24D764}"/>
              </a:ext>
            </a:extLst>
          </p:cNvPr>
          <p:cNvSpPr>
            <a:spLocks noChangeShapeType="1"/>
          </p:cNvSpPr>
          <p:nvPr/>
        </p:nvSpPr>
        <p:spPr bwMode="auto">
          <a:xfrm>
            <a:off x="8566150" y="1843088"/>
            <a:ext cx="304800" cy="44450"/>
          </a:xfrm>
          <a:prstGeom prst="line">
            <a:avLst/>
          </a:prstGeom>
          <a:noFill/>
          <a:ln w="76200" cmpd="tri">
            <a:solidFill>
              <a:srgbClr val="00FFFF"/>
            </a:solidFill>
            <a:round/>
            <a:headEnd/>
            <a:tailEnd/>
          </a:ln>
          <a:extLst>
            <a:ext uri="{909E8E84-426E-40DD-AFC4-6F175D3DCCD1}">
              <a14:hiddenFill xmlns:a14="http://schemas.microsoft.com/office/drawing/2010/main">
                <a:noFill/>
              </a14:hiddenFill>
            </a:ext>
          </a:extLst>
        </p:spPr>
        <p:txBody>
          <a:bodyPr/>
          <a:lstStyle/>
          <a:p>
            <a:endParaRPr lang="id-ID"/>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4)">
                                      <p:cBhvr>
                                        <p:cTn id="7" dur="10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strips(downLeft)">
                                      <p:cBhvr>
                                        <p:cTn id="12" dur="500"/>
                                        <p:tgtEl>
                                          <p:spTgt spid="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heel(4)">
                                      <p:cBhvr>
                                        <p:cTn id="17" dur="10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strips(downLeft)">
                                      <p:cBhvr>
                                        <p:cTn id="22" dur="500"/>
                                        <p:tgtEl>
                                          <p:spTgt spid="3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heel(4)">
                                      <p:cBhvr>
                                        <p:cTn id="27" dur="1000"/>
                                        <p:tgtEl>
                                          <p:spTgt spid="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strips(downLeft)">
                                      <p:cBhvr>
                                        <p:cTn id="32" dur="500"/>
                                        <p:tgtEl>
                                          <p:spTgt spid="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heel(4)">
                                      <p:cBhvr>
                                        <p:cTn id="37" dur="1000"/>
                                        <p:tgtEl>
                                          <p:spTgt spid="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1" presetClass="entr" presetSubtype="4"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4)">
                                      <p:cBhvr>
                                        <p:cTn id="42" dur="1000"/>
                                        <p:tgtEl>
                                          <p:spTgt spid="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strips(downLeft)">
                                      <p:cBhvr>
                                        <p:cTn id="47" dur="500"/>
                                        <p:tgtEl>
                                          <p:spTgt spid="2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1" presetClass="entr" presetSubtype="4"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heel(4)">
                                      <p:cBhvr>
                                        <p:cTn id="52" dur="1000"/>
                                        <p:tgtEl>
                                          <p:spTgt spid="1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8" presetClass="entr" presetSubtype="12" fill="hold"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strips(downLeft)">
                                      <p:cBhvr>
                                        <p:cTn id="57" dur="500"/>
                                        <p:tgtEl>
                                          <p:spTgt spid="3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1" presetClass="entr" presetSubtype="4" fill="hold"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wheel(4)">
                                      <p:cBhvr>
                                        <p:cTn id="62" dur="1000"/>
                                        <p:tgtEl>
                                          <p:spTgt spid="1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8" presetClass="entr" presetSubtype="12" fill="hold"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strips(downLeft)">
                                      <p:cBhvr>
                                        <p:cTn id="67" dur="500"/>
                                        <p:tgtEl>
                                          <p:spTgt spid="3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1" presetClass="entr" presetSubtype="4" fill="hold"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wheel(4)">
                                      <p:cBhvr>
                                        <p:cTn id="72" dur="1000"/>
                                        <p:tgtEl>
                                          <p:spTgt spid="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8" presetClass="entr" presetSubtype="12" fill="hold" nodeType="click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strips(downLeft)">
                                      <p:cBhvr>
                                        <p:cTn id="77" dur="500"/>
                                        <p:tgtEl>
                                          <p:spTgt spid="2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8" presetClass="entr" presetSubtype="12" fill="hold" nodeType="clickEffect">
                                  <p:stCondLst>
                                    <p:cond delay="0"/>
                                  </p:stCondLst>
                                  <p:childTnLst>
                                    <p:set>
                                      <p:cBhvr>
                                        <p:cTn id="81" dur="1" fill="hold">
                                          <p:stCondLst>
                                            <p:cond delay="0"/>
                                          </p:stCondLst>
                                        </p:cTn>
                                        <p:tgtEl>
                                          <p:spTgt spid="36"/>
                                        </p:tgtEl>
                                        <p:attrNameLst>
                                          <p:attrName>style.visibility</p:attrName>
                                        </p:attrNameLst>
                                      </p:cBhvr>
                                      <p:to>
                                        <p:strVal val="visible"/>
                                      </p:to>
                                    </p:set>
                                    <p:animEffect transition="in" filter="strips(downLeft)">
                                      <p:cBhvr>
                                        <p:cTn id="82" dur="500"/>
                                        <p:tgtEl>
                                          <p:spTgt spid="3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1" presetClass="entr" presetSubtype="4" fill="hold"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wheel(4)">
                                      <p:cBhvr>
                                        <p:cTn id="87" dur="1000"/>
                                        <p:tgtEl>
                                          <p:spTgt spid="17"/>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8" presetClass="entr" presetSubtype="12" fill="hold" nodeType="clickEffect">
                                  <p:stCondLst>
                                    <p:cond delay="0"/>
                                  </p:stCondLst>
                                  <p:childTnLst>
                                    <p:set>
                                      <p:cBhvr>
                                        <p:cTn id="91" dur="1" fill="hold">
                                          <p:stCondLst>
                                            <p:cond delay="0"/>
                                          </p:stCondLst>
                                        </p:cTn>
                                        <p:tgtEl>
                                          <p:spTgt spid="39"/>
                                        </p:tgtEl>
                                        <p:attrNameLst>
                                          <p:attrName>style.visibility</p:attrName>
                                        </p:attrNameLst>
                                      </p:cBhvr>
                                      <p:to>
                                        <p:strVal val="visible"/>
                                      </p:to>
                                    </p:set>
                                    <p:animEffect transition="in" filter="strips(downLeft)">
                                      <p:cBhvr>
                                        <p:cTn id="92" dur="500"/>
                                        <p:tgtEl>
                                          <p:spTgt spid="3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8" presetClass="entr" presetSubtype="12" fill="hold" nodeType="clickEffect">
                                  <p:stCondLst>
                                    <p:cond delay="0"/>
                                  </p:stCondLst>
                                  <p:childTnLst>
                                    <p:set>
                                      <p:cBhvr>
                                        <p:cTn id="96" dur="1" fill="hold">
                                          <p:stCondLst>
                                            <p:cond delay="0"/>
                                          </p:stCondLst>
                                        </p:cTn>
                                        <p:tgtEl>
                                          <p:spTgt spid="40"/>
                                        </p:tgtEl>
                                        <p:attrNameLst>
                                          <p:attrName>style.visibility</p:attrName>
                                        </p:attrNameLst>
                                      </p:cBhvr>
                                      <p:to>
                                        <p:strVal val="visible"/>
                                      </p:to>
                                    </p:set>
                                    <p:animEffect transition="in" filter="strips(downLeft)">
                                      <p:cBhvr>
                                        <p:cTn id="97" dur="500"/>
                                        <p:tgtEl>
                                          <p:spTgt spid="40"/>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1" presetClass="entr" presetSubtype="4" fill="hold"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wheel(4)">
                                      <p:cBhvr>
                                        <p:cTn id="102" dur="1000"/>
                                        <p:tgtEl>
                                          <p:spTgt spid="22"/>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1" presetClass="entr" presetSubtype="4" fill="hold" nodeType="click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wheel(4)">
                                      <p:cBhvr>
                                        <p:cTn id="107" dur="1000"/>
                                        <p:tgtEl>
                                          <p:spTgt spid="12"/>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8" presetClass="entr" presetSubtype="12" fill="hold" nodeType="clickEffect">
                                  <p:stCondLst>
                                    <p:cond delay="0"/>
                                  </p:stCondLst>
                                  <p:childTnLst>
                                    <p:set>
                                      <p:cBhvr>
                                        <p:cTn id="111" dur="1" fill="hold">
                                          <p:stCondLst>
                                            <p:cond delay="0"/>
                                          </p:stCondLst>
                                        </p:cTn>
                                        <p:tgtEl>
                                          <p:spTgt spid="37"/>
                                        </p:tgtEl>
                                        <p:attrNameLst>
                                          <p:attrName>style.visibility</p:attrName>
                                        </p:attrNameLst>
                                      </p:cBhvr>
                                      <p:to>
                                        <p:strVal val="visible"/>
                                      </p:to>
                                    </p:set>
                                    <p:animEffect transition="in" filter="strips(downLeft)">
                                      <p:cBhvr>
                                        <p:cTn id="112" dur="500"/>
                                        <p:tgtEl>
                                          <p:spTgt spid="37"/>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8" presetClass="entr" presetSubtype="12" fill="hold" nodeType="clickEffect">
                                  <p:stCondLst>
                                    <p:cond delay="0"/>
                                  </p:stCondLst>
                                  <p:childTnLst>
                                    <p:set>
                                      <p:cBhvr>
                                        <p:cTn id="116" dur="1" fill="hold">
                                          <p:stCondLst>
                                            <p:cond delay="0"/>
                                          </p:stCondLst>
                                        </p:cTn>
                                        <p:tgtEl>
                                          <p:spTgt spid="38"/>
                                        </p:tgtEl>
                                        <p:attrNameLst>
                                          <p:attrName>style.visibility</p:attrName>
                                        </p:attrNameLst>
                                      </p:cBhvr>
                                      <p:to>
                                        <p:strVal val="visible"/>
                                      </p:to>
                                    </p:set>
                                    <p:animEffect transition="in" filter="strips(downLeft)">
                                      <p:cBhvr>
                                        <p:cTn id="117" dur="500"/>
                                        <p:tgtEl>
                                          <p:spTgt spid="38"/>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18" presetClass="entr" presetSubtype="12" fill="hold" nodeType="clickEffect">
                                  <p:stCondLst>
                                    <p:cond delay="0"/>
                                  </p:stCondLst>
                                  <p:childTnLst>
                                    <p:set>
                                      <p:cBhvr>
                                        <p:cTn id="121" dur="1" fill="hold">
                                          <p:stCondLst>
                                            <p:cond delay="0"/>
                                          </p:stCondLst>
                                        </p:cTn>
                                        <p:tgtEl>
                                          <p:spTgt spid="41"/>
                                        </p:tgtEl>
                                        <p:attrNameLst>
                                          <p:attrName>style.visibility</p:attrName>
                                        </p:attrNameLst>
                                      </p:cBhvr>
                                      <p:to>
                                        <p:strVal val="visible"/>
                                      </p:to>
                                    </p:set>
                                    <p:animEffect transition="in" filter="strips(downLeft)">
                                      <p:cBhvr>
                                        <p:cTn id="122" dur="500"/>
                                        <p:tgtEl>
                                          <p:spTgt spid="41"/>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1" presetClass="entr" presetSubtype="4" fill="hold" nodeType="clickEffect">
                                  <p:stCondLst>
                                    <p:cond delay="0"/>
                                  </p:stCondLst>
                                  <p:childTnLst>
                                    <p:set>
                                      <p:cBhvr>
                                        <p:cTn id="126" dur="1" fill="hold">
                                          <p:stCondLst>
                                            <p:cond delay="0"/>
                                          </p:stCondLst>
                                        </p:cTn>
                                        <p:tgtEl>
                                          <p:spTgt spid="21"/>
                                        </p:tgtEl>
                                        <p:attrNameLst>
                                          <p:attrName>style.visibility</p:attrName>
                                        </p:attrNameLst>
                                      </p:cBhvr>
                                      <p:to>
                                        <p:strVal val="visible"/>
                                      </p:to>
                                    </p:set>
                                    <p:animEffect transition="in" filter="wheel(4)">
                                      <p:cBhvr>
                                        <p:cTn id="127" dur="1000"/>
                                        <p:tgtEl>
                                          <p:spTgt spid="21"/>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1" presetClass="entr" presetSubtype="4" fill="hold" nodeType="clickEffect">
                                  <p:stCondLst>
                                    <p:cond delay="0"/>
                                  </p:stCondLst>
                                  <p:childTnLst>
                                    <p:set>
                                      <p:cBhvr>
                                        <p:cTn id="131" dur="1" fill="hold">
                                          <p:stCondLst>
                                            <p:cond delay="0"/>
                                          </p:stCondLst>
                                        </p:cTn>
                                        <p:tgtEl>
                                          <p:spTgt spid="11"/>
                                        </p:tgtEl>
                                        <p:attrNameLst>
                                          <p:attrName>style.visibility</p:attrName>
                                        </p:attrNameLst>
                                      </p:cBhvr>
                                      <p:to>
                                        <p:strVal val="visible"/>
                                      </p:to>
                                    </p:set>
                                    <p:animEffect transition="in" filter="wheel(4)">
                                      <p:cBhvr>
                                        <p:cTn id="132" dur="1000"/>
                                        <p:tgtEl>
                                          <p:spTgt spid="11"/>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8" presetClass="entr" presetSubtype="12" fill="hold" nodeType="clickEffect">
                                  <p:stCondLst>
                                    <p:cond delay="0"/>
                                  </p:stCondLst>
                                  <p:childTnLst>
                                    <p:set>
                                      <p:cBhvr>
                                        <p:cTn id="136" dur="1" fill="hold">
                                          <p:stCondLst>
                                            <p:cond delay="0"/>
                                          </p:stCondLst>
                                        </p:cTn>
                                        <p:tgtEl>
                                          <p:spTgt spid="30"/>
                                        </p:tgtEl>
                                        <p:attrNameLst>
                                          <p:attrName>style.visibility</p:attrName>
                                        </p:attrNameLst>
                                      </p:cBhvr>
                                      <p:to>
                                        <p:strVal val="visible"/>
                                      </p:to>
                                    </p:set>
                                    <p:animEffect transition="in" filter="strips(downLeft)">
                                      <p:cBhvr>
                                        <p:cTn id="137" dur="500"/>
                                        <p:tgtEl>
                                          <p:spTgt spid="30"/>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1" presetClass="entr" presetSubtype="4" fill="hold" nodeType="clickEffect">
                                  <p:stCondLst>
                                    <p:cond delay="0"/>
                                  </p:stCondLst>
                                  <p:childTnLst>
                                    <p:set>
                                      <p:cBhvr>
                                        <p:cTn id="141" dur="1" fill="hold">
                                          <p:stCondLst>
                                            <p:cond delay="0"/>
                                          </p:stCondLst>
                                        </p:cTn>
                                        <p:tgtEl>
                                          <p:spTgt spid="10"/>
                                        </p:tgtEl>
                                        <p:attrNameLst>
                                          <p:attrName>style.visibility</p:attrName>
                                        </p:attrNameLst>
                                      </p:cBhvr>
                                      <p:to>
                                        <p:strVal val="visible"/>
                                      </p:to>
                                    </p:set>
                                    <p:animEffect transition="in" filter="wheel(4)">
                                      <p:cBhvr>
                                        <p:cTn id="142" dur="1000"/>
                                        <p:tgtEl>
                                          <p:spTgt spid="10"/>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18" presetClass="entr" presetSubtype="12" fill="hold" nodeType="clickEffect">
                                  <p:stCondLst>
                                    <p:cond delay="0"/>
                                  </p:stCondLst>
                                  <p:childTnLst>
                                    <p:set>
                                      <p:cBhvr>
                                        <p:cTn id="146" dur="1" fill="hold">
                                          <p:stCondLst>
                                            <p:cond delay="0"/>
                                          </p:stCondLst>
                                        </p:cTn>
                                        <p:tgtEl>
                                          <p:spTgt spid="31"/>
                                        </p:tgtEl>
                                        <p:attrNameLst>
                                          <p:attrName>style.visibility</p:attrName>
                                        </p:attrNameLst>
                                      </p:cBhvr>
                                      <p:to>
                                        <p:strVal val="visible"/>
                                      </p:to>
                                    </p:set>
                                    <p:animEffect transition="in" filter="strips(downLeft)">
                                      <p:cBhvr>
                                        <p:cTn id="147" dur="500"/>
                                        <p:tgtEl>
                                          <p:spTgt spid="31"/>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1" presetClass="entr" presetSubtype="4" fill="hold" nodeType="clickEffect">
                                  <p:stCondLst>
                                    <p:cond delay="0"/>
                                  </p:stCondLst>
                                  <p:childTnLst>
                                    <p:set>
                                      <p:cBhvr>
                                        <p:cTn id="151" dur="1" fill="hold">
                                          <p:stCondLst>
                                            <p:cond delay="0"/>
                                          </p:stCondLst>
                                        </p:cTn>
                                        <p:tgtEl>
                                          <p:spTgt spid="8"/>
                                        </p:tgtEl>
                                        <p:attrNameLst>
                                          <p:attrName>style.visibility</p:attrName>
                                        </p:attrNameLst>
                                      </p:cBhvr>
                                      <p:to>
                                        <p:strVal val="visible"/>
                                      </p:to>
                                    </p:set>
                                    <p:animEffect transition="in" filter="wheel(4)">
                                      <p:cBhvr>
                                        <p:cTn id="152" dur="1000"/>
                                        <p:tgtEl>
                                          <p:spTgt spid="8"/>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18" presetClass="entr" presetSubtype="12" fill="hold" nodeType="clickEffect">
                                  <p:stCondLst>
                                    <p:cond delay="0"/>
                                  </p:stCondLst>
                                  <p:childTnLst>
                                    <p:set>
                                      <p:cBhvr>
                                        <p:cTn id="156" dur="1" fill="hold">
                                          <p:stCondLst>
                                            <p:cond delay="0"/>
                                          </p:stCondLst>
                                        </p:cTn>
                                        <p:tgtEl>
                                          <p:spTgt spid="26"/>
                                        </p:tgtEl>
                                        <p:attrNameLst>
                                          <p:attrName>style.visibility</p:attrName>
                                        </p:attrNameLst>
                                      </p:cBhvr>
                                      <p:to>
                                        <p:strVal val="visible"/>
                                      </p:to>
                                    </p:set>
                                    <p:animEffect transition="in" filter="strips(downLeft)">
                                      <p:cBhvr>
                                        <p:cTn id="157" dur="500"/>
                                        <p:tgtEl>
                                          <p:spTgt spid="26"/>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18" presetClass="entr" presetSubtype="12" fill="hold" nodeType="clickEffect">
                                  <p:stCondLst>
                                    <p:cond delay="0"/>
                                  </p:stCondLst>
                                  <p:childTnLst>
                                    <p:set>
                                      <p:cBhvr>
                                        <p:cTn id="161" dur="1" fill="hold">
                                          <p:stCondLst>
                                            <p:cond delay="0"/>
                                          </p:stCondLst>
                                        </p:cTn>
                                        <p:tgtEl>
                                          <p:spTgt spid="23"/>
                                        </p:tgtEl>
                                        <p:attrNameLst>
                                          <p:attrName>style.visibility</p:attrName>
                                        </p:attrNameLst>
                                      </p:cBhvr>
                                      <p:to>
                                        <p:strVal val="visible"/>
                                      </p:to>
                                    </p:set>
                                    <p:animEffect transition="in" filter="strips(downLeft)">
                                      <p:cBhvr>
                                        <p:cTn id="162" dur="500"/>
                                        <p:tgtEl>
                                          <p:spTgt spid="23"/>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18" presetClass="entr" presetSubtype="12" fill="hold" nodeType="clickEffect">
                                  <p:stCondLst>
                                    <p:cond delay="0"/>
                                  </p:stCondLst>
                                  <p:childTnLst>
                                    <p:set>
                                      <p:cBhvr>
                                        <p:cTn id="166" dur="1" fill="hold">
                                          <p:stCondLst>
                                            <p:cond delay="0"/>
                                          </p:stCondLst>
                                        </p:cTn>
                                        <p:tgtEl>
                                          <p:spTgt spid="24"/>
                                        </p:tgtEl>
                                        <p:attrNameLst>
                                          <p:attrName>style.visibility</p:attrName>
                                        </p:attrNameLst>
                                      </p:cBhvr>
                                      <p:to>
                                        <p:strVal val="visible"/>
                                      </p:to>
                                    </p:set>
                                    <p:animEffect transition="in" filter="strips(downLeft)">
                                      <p:cBhvr>
                                        <p:cTn id="167" dur="500"/>
                                        <p:tgtEl>
                                          <p:spTgt spid="24"/>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18" presetClass="entr" presetSubtype="12" fill="hold" nodeType="clickEffect">
                                  <p:stCondLst>
                                    <p:cond delay="0"/>
                                  </p:stCondLst>
                                  <p:childTnLst>
                                    <p:set>
                                      <p:cBhvr>
                                        <p:cTn id="171" dur="1" fill="hold">
                                          <p:stCondLst>
                                            <p:cond delay="0"/>
                                          </p:stCondLst>
                                        </p:cTn>
                                        <p:tgtEl>
                                          <p:spTgt spid="25"/>
                                        </p:tgtEl>
                                        <p:attrNameLst>
                                          <p:attrName>style.visibility</p:attrName>
                                        </p:attrNameLst>
                                      </p:cBhvr>
                                      <p:to>
                                        <p:strVal val="visible"/>
                                      </p:to>
                                    </p:set>
                                    <p:animEffect transition="in" filter="strips(downLeft)">
                                      <p:cBhvr>
                                        <p:cTn id="17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366C55F9-6C91-B72A-CDBF-B1317B5CCF67}"/>
              </a:ext>
            </a:extLst>
          </p:cNvPr>
          <p:cNvSpPr>
            <a:spLocks noGrp="1" noRot="1" noChangeArrowheads="1"/>
          </p:cNvSpPr>
          <p:nvPr>
            <p:ph type="title"/>
          </p:nvPr>
        </p:nvSpPr>
        <p:spPr>
          <a:xfrm>
            <a:off x="1995488" y="533400"/>
            <a:ext cx="8229600" cy="1143000"/>
          </a:xfrm>
        </p:spPr>
        <p:txBody>
          <a:bodyPr/>
          <a:lstStyle/>
          <a:p>
            <a:r>
              <a:rPr lang="en-US" altLang="en-US">
                <a:solidFill>
                  <a:srgbClr val="0000FF"/>
                </a:solidFill>
              </a:rPr>
              <a:t>Perbedaan Akuntansi Biaya dan Akuntansi Keuangan</a:t>
            </a:r>
            <a:endParaRPr lang="en-US" altLang="en-US"/>
          </a:p>
        </p:txBody>
      </p:sp>
      <p:sp>
        <p:nvSpPr>
          <p:cNvPr id="30724" name="Rectangle 3">
            <a:extLst>
              <a:ext uri="{FF2B5EF4-FFF2-40B4-BE49-F238E27FC236}">
                <a16:creationId xmlns:a16="http://schemas.microsoft.com/office/drawing/2014/main" id="{79DE9514-CA4C-CB26-0A5C-AD8D9B1AA104}"/>
              </a:ext>
            </a:extLst>
          </p:cNvPr>
          <p:cNvSpPr>
            <a:spLocks noGrp="1" noRot="1" noChangeArrowheads="1"/>
          </p:cNvSpPr>
          <p:nvPr>
            <p:ph type="body" idx="1"/>
          </p:nvPr>
        </p:nvSpPr>
        <p:spPr>
          <a:xfrm>
            <a:off x="1995488" y="2195946"/>
            <a:ext cx="8229600" cy="3687763"/>
          </a:xfrm>
        </p:spPr>
        <p:txBody>
          <a:bodyPr/>
          <a:lstStyle/>
          <a:p>
            <a:pPr eaLnBrk="1" hangingPunct="1"/>
            <a:r>
              <a:rPr lang="en-US" altLang="en-US" dirty="0" err="1">
                <a:latin typeface="Maiandra GD" panose="020E0502030308020204" pitchFamily="34" charset="0"/>
              </a:rPr>
              <a:t>Akuntansi</a:t>
            </a:r>
            <a:r>
              <a:rPr lang="en-US" altLang="en-US" dirty="0">
                <a:latin typeface="Maiandra GD" panose="020E0502030308020204" pitchFamily="34" charset="0"/>
              </a:rPr>
              <a:t> </a:t>
            </a:r>
            <a:r>
              <a:rPr lang="en-US" altLang="en-US" dirty="0" err="1">
                <a:latin typeface="Maiandra GD" panose="020E0502030308020204" pitchFamily="34" charset="0"/>
              </a:rPr>
              <a:t>Biaya</a:t>
            </a:r>
            <a:r>
              <a:rPr lang="en-US" altLang="en-US" dirty="0">
                <a:latin typeface="Maiandra GD" panose="020E0502030308020204" pitchFamily="34" charset="0"/>
              </a:rPr>
              <a:t> : </a:t>
            </a:r>
            <a:r>
              <a:rPr lang="en-US" altLang="en-US" dirty="0" err="1">
                <a:latin typeface="Maiandra GD" panose="020E0502030308020204" pitchFamily="34" charset="0"/>
              </a:rPr>
              <a:t>berguna</a:t>
            </a:r>
            <a:r>
              <a:rPr lang="en-US" altLang="en-US" dirty="0">
                <a:latin typeface="Maiandra GD" panose="020E0502030308020204" pitchFamily="34" charset="0"/>
              </a:rPr>
              <a:t> </a:t>
            </a:r>
            <a:r>
              <a:rPr lang="en-US" altLang="en-US" dirty="0" err="1">
                <a:latin typeface="Maiandra GD" panose="020E0502030308020204" pitchFamily="34" charset="0"/>
              </a:rPr>
              <a:t>untuk</a:t>
            </a:r>
            <a:r>
              <a:rPr lang="en-US" altLang="en-US" dirty="0">
                <a:latin typeface="Maiandra GD" panose="020E0502030308020204" pitchFamily="34" charset="0"/>
              </a:rPr>
              <a:t> </a:t>
            </a:r>
            <a:r>
              <a:rPr lang="en-US" altLang="en-US" dirty="0" err="1">
                <a:latin typeface="Maiandra GD" panose="020E0502030308020204" pitchFamily="34" charset="0"/>
              </a:rPr>
              <a:t>menghitung</a:t>
            </a:r>
            <a:r>
              <a:rPr lang="en-US" altLang="en-US" dirty="0">
                <a:latin typeface="Maiandra GD" panose="020E0502030308020204" pitchFamily="34" charset="0"/>
              </a:rPr>
              <a:t> </a:t>
            </a:r>
            <a:r>
              <a:rPr lang="en-US" altLang="en-US" dirty="0" err="1">
                <a:latin typeface="Maiandra GD" panose="020E0502030308020204" pitchFamily="34" charset="0"/>
              </a:rPr>
              <a:t>biaya</a:t>
            </a:r>
            <a:r>
              <a:rPr lang="en-US" altLang="en-US" dirty="0">
                <a:latin typeface="Maiandra GD" panose="020E0502030308020204" pitchFamily="34" charset="0"/>
              </a:rPr>
              <a:t> </a:t>
            </a:r>
            <a:r>
              <a:rPr lang="en-US" altLang="en-US" dirty="0" err="1">
                <a:latin typeface="Maiandra GD" panose="020E0502030308020204" pitchFamily="34" charset="0"/>
              </a:rPr>
              <a:t>suatu</a:t>
            </a:r>
            <a:r>
              <a:rPr lang="en-US" altLang="en-US" dirty="0">
                <a:latin typeface="Maiandra GD" panose="020E0502030308020204" pitchFamily="34" charset="0"/>
              </a:rPr>
              <a:t> </a:t>
            </a:r>
            <a:r>
              <a:rPr lang="en-US" altLang="en-US" dirty="0" err="1">
                <a:latin typeface="Maiandra GD" panose="020E0502030308020204" pitchFamily="34" charset="0"/>
              </a:rPr>
              <a:t>produk</a:t>
            </a:r>
            <a:r>
              <a:rPr lang="en-US" altLang="en-US" dirty="0">
                <a:latin typeface="Maiandra GD" panose="020E0502030308020204" pitchFamily="34" charset="0"/>
              </a:rPr>
              <a:t> yang </a:t>
            </a:r>
            <a:r>
              <a:rPr lang="en-US" altLang="en-US" dirty="0" err="1">
                <a:latin typeface="Maiandra GD" panose="020E0502030308020204" pitchFamily="34" charset="0"/>
              </a:rPr>
              <a:t>mengandung</a:t>
            </a:r>
            <a:r>
              <a:rPr lang="en-US" altLang="en-US" dirty="0">
                <a:latin typeface="Maiandra GD" panose="020E0502030308020204" pitchFamily="34" charset="0"/>
              </a:rPr>
              <a:t> </a:t>
            </a:r>
            <a:r>
              <a:rPr lang="en-US" altLang="en-US" dirty="0" err="1">
                <a:latin typeface="Maiandra GD" panose="020E0502030308020204" pitchFamily="34" charset="0"/>
              </a:rPr>
              <a:t>unsur</a:t>
            </a:r>
            <a:r>
              <a:rPr lang="en-US" altLang="en-US" dirty="0">
                <a:latin typeface="Maiandra GD" panose="020E0502030308020204" pitchFamily="34" charset="0"/>
              </a:rPr>
              <a:t> </a:t>
            </a:r>
            <a:r>
              <a:rPr lang="en-US" altLang="en-US" dirty="0" err="1">
                <a:latin typeface="Maiandra GD" panose="020E0502030308020204" pitchFamily="34" charset="0"/>
              </a:rPr>
              <a:t>bahan</a:t>
            </a:r>
            <a:r>
              <a:rPr lang="en-US" altLang="en-US" dirty="0">
                <a:latin typeface="Maiandra GD" panose="020E0502030308020204" pitchFamily="34" charset="0"/>
              </a:rPr>
              <a:t> </a:t>
            </a:r>
            <a:r>
              <a:rPr lang="en-US" altLang="en-US" dirty="0" err="1">
                <a:latin typeface="Maiandra GD" panose="020E0502030308020204" pitchFamily="34" charset="0"/>
              </a:rPr>
              <a:t>baku</a:t>
            </a:r>
            <a:r>
              <a:rPr lang="en-US" altLang="en-US" dirty="0">
                <a:latin typeface="Maiandra GD" panose="020E0502030308020204" pitchFamily="34" charset="0"/>
              </a:rPr>
              <a:t>, </a:t>
            </a:r>
            <a:r>
              <a:rPr lang="en-US" altLang="en-US" dirty="0" err="1">
                <a:latin typeface="Maiandra GD" panose="020E0502030308020204" pitchFamily="34" charset="0"/>
              </a:rPr>
              <a:t>upah</a:t>
            </a:r>
            <a:r>
              <a:rPr lang="en-US" altLang="en-US" dirty="0">
                <a:latin typeface="Maiandra GD" panose="020E0502030308020204" pitchFamily="34" charset="0"/>
              </a:rPr>
              <a:t> </a:t>
            </a:r>
            <a:r>
              <a:rPr lang="en-US" altLang="en-US" dirty="0" err="1">
                <a:latin typeface="Maiandra GD" panose="020E0502030308020204" pitchFamily="34" charset="0"/>
              </a:rPr>
              <a:t>langsung</a:t>
            </a:r>
            <a:r>
              <a:rPr lang="en-US" altLang="en-US" dirty="0">
                <a:latin typeface="Maiandra GD" panose="020E0502030308020204" pitchFamily="34" charset="0"/>
              </a:rPr>
              <a:t> dan overhead </a:t>
            </a:r>
            <a:r>
              <a:rPr lang="en-US" altLang="en-US" dirty="0" err="1">
                <a:latin typeface="Maiandra GD" panose="020E0502030308020204" pitchFamily="34" charset="0"/>
              </a:rPr>
              <a:t>pabrik</a:t>
            </a:r>
            <a:r>
              <a:rPr lang="en-US" altLang="en-US" dirty="0">
                <a:latin typeface="Maiandra GD" panose="020E0502030308020204" pitchFamily="34" charset="0"/>
              </a:rPr>
              <a:t> (</a:t>
            </a:r>
            <a:r>
              <a:rPr lang="en-US" altLang="en-US" dirty="0" err="1">
                <a:latin typeface="Maiandra GD" panose="020E0502030308020204" pitchFamily="34" charset="0"/>
              </a:rPr>
              <a:t>biaya</a:t>
            </a:r>
            <a:r>
              <a:rPr lang="en-US" altLang="en-US" dirty="0">
                <a:latin typeface="Maiandra GD" panose="020E0502030308020204" pitchFamily="34" charset="0"/>
              </a:rPr>
              <a:t> </a:t>
            </a:r>
            <a:r>
              <a:rPr lang="en-US" altLang="en-US">
                <a:latin typeface="Maiandra GD" panose="020E0502030308020204" pitchFamily="34" charset="0"/>
              </a:rPr>
              <a:t>fabrikasi)</a:t>
            </a:r>
            <a:endParaRPr lang="en-US" altLang="en-US" dirty="0">
              <a:latin typeface="Maiandra GD" panose="020E0502030308020204" pitchFamily="34" charset="0"/>
            </a:endParaRPr>
          </a:p>
          <a:p>
            <a:pPr eaLnBrk="1" hangingPunct="1"/>
            <a:r>
              <a:rPr lang="en-US" altLang="en-US" dirty="0" err="1">
                <a:latin typeface="Maiandra GD" panose="020E0502030308020204" pitchFamily="34" charset="0"/>
              </a:rPr>
              <a:t>Akuntansi</a:t>
            </a:r>
            <a:r>
              <a:rPr lang="en-US" altLang="en-US" dirty="0">
                <a:latin typeface="Maiandra GD" panose="020E0502030308020204" pitchFamily="34" charset="0"/>
              </a:rPr>
              <a:t> </a:t>
            </a:r>
            <a:r>
              <a:rPr lang="en-US" altLang="en-US" dirty="0" err="1">
                <a:latin typeface="Maiandra GD" panose="020E0502030308020204" pitchFamily="34" charset="0"/>
              </a:rPr>
              <a:t>keuangan</a:t>
            </a:r>
            <a:r>
              <a:rPr lang="en-US" altLang="en-US" dirty="0">
                <a:latin typeface="Maiandra GD" panose="020E0502030308020204" pitchFamily="34" charset="0"/>
              </a:rPr>
              <a:t> : </a:t>
            </a:r>
            <a:r>
              <a:rPr lang="en-US" altLang="en-US" dirty="0" err="1">
                <a:latin typeface="Maiandra GD" panose="020E0502030308020204" pitchFamily="34" charset="0"/>
              </a:rPr>
              <a:t>mengarah</a:t>
            </a:r>
            <a:r>
              <a:rPr lang="en-US" altLang="en-US" dirty="0">
                <a:latin typeface="Maiandra GD" panose="020E0502030308020204" pitchFamily="34" charset="0"/>
              </a:rPr>
              <a:t> pada proses </a:t>
            </a:r>
            <a:r>
              <a:rPr lang="en-US" altLang="en-US" dirty="0" err="1">
                <a:latin typeface="Maiandra GD" panose="020E0502030308020204" pitchFamily="34" charset="0"/>
              </a:rPr>
              <a:t>penyusunan</a:t>
            </a:r>
            <a:r>
              <a:rPr lang="en-US" altLang="en-US" dirty="0">
                <a:latin typeface="Maiandra GD" panose="020E0502030308020204" pitchFamily="34" charset="0"/>
              </a:rPr>
              <a:t> </a:t>
            </a:r>
            <a:r>
              <a:rPr lang="en-US" altLang="en-US" dirty="0" err="1">
                <a:latin typeface="Maiandra GD" panose="020E0502030308020204" pitchFamily="34" charset="0"/>
              </a:rPr>
              <a:t>laporan</a:t>
            </a:r>
            <a:r>
              <a:rPr lang="en-US" altLang="en-US" dirty="0">
                <a:latin typeface="Maiandra GD" panose="020E0502030308020204" pitchFamily="34" charset="0"/>
              </a:rPr>
              <a:t> </a:t>
            </a:r>
            <a:r>
              <a:rPr lang="en-US" altLang="en-US" dirty="0" err="1">
                <a:latin typeface="Maiandra GD" panose="020E0502030308020204" pitchFamily="34" charset="0"/>
              </a:rPr>
              <a:t>keuangan</a:t>
            </a:r>
            <a:r>
              <a:rPr lang="en-US" altLang="en-US" dirty="0">
                <a:latin typeface="Maiandra GD" panose="020E0502030308020204" pitchFamily="34" charset="0"/>
              </a:rPr>
              <a:t> yang </a:t>
            </a:r>
            <a:r>
              <a:rPr lang="en-US" altLang="en-US" dirty="0" err="1">
                <a:latin typeface="Maiandra GD" panose="020E0502030308020204" pitchFamily="34" charset="0"/>
              </a:rPr>
              <a:t>akan</a:t>
            </a:r>
            <a:r>
              <a:rPr lang="en-US" altLang="en-US" dirty="0">
                <a:latin typeface="Maiandra GD" panose="020E0502030308020204" pitchFamily="34" charset="0"/>
              </a:rPr>
              <a:t> </a:t>
            </a:r>
            <a:r>
              <a:rPr lang="en-US" altLang="en-US" dirty="0" err="1">
                <a:latin typeface="Maiandra GD" panose="020E0502030308020204" pitchFamily="34" charset="0"/>
              </a:rPr>
              <a:t>diberikan</a:t>
            </a:r>
            <a:r>
              <a:rPr lang="en-US" altLang="en-US" dirty="0">
                <a:latin typeface="Maiandra GD" panose="020E0502030308020204" pitchFamily="34" charset="0"/>
              </a:rPr>
              <a:t> pada </a:t>
            </a:r>
            <a:r>
              <a:rPr lang="en-US" altLang="en-US" dirty="0" err="1">
                <a:latin typeface="Maiandra GD" panose="020E0502030308020204" pitchFamily="34" charset="0"/>
              </a:rPr>
              <a:t>pemilik</a:t>
            </a:r>
            <a:r>
              <a:rPr lang="en-US" altLang="en-US" dirty="0">
                <a:latin typeface="Maiandra GD" panose="020E0502030308020204" pitchFamily="34" charset="0"/>
              </a:rPr>
              <a:t> </a:t>
            </a:r>
            <a:r>
              <a:rPr lang="en-US" altLang="en-US" dirty="0" err="1">
                <a:latin typeface="Maiandra GD" panose="020E0502030308020204" pitchFamily="34" charset="0"/>
              </a:rPr>
              <a:t>perusahaan</a:t>
            </a:r>
            <a:endParaRPr lang="en-US" altLang="en-US" dirty="0">
              <a:latin typeface="Maiandra GD" panose="020E0502030308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a:extLst>
              <a:ext uri="{FF2B5EF4-FFF2-40B4-BE49-F238E27FC236}">
                <a16:creationId xmlns:a16="http://schemas.microsoft.com/office/drawing/2014/main" id="{A0F549FB-C684-C595-FB81-3AF9ED2270F6}"/>
              </a:ext>
            </a:extLst>
          </p:cNvPr>
          <p:cNvSpPr>
            <a:spLocks noGrp="1" noRot="1" noChangeArrowheads="1"/>
          </p:cNvSpPr>
          <p:nvPr>
            <p:ph type="title"/>
          </p:nvPr>
        </p:nvSpPr>
        <p:spPr>
          <a:xfrm>
            <a:off x="1995488" y="685800"/>
            <a:ext cx="8229600" cy="1143000"/>
          </a:xfrm>
        </p:spPr>
        <p:txBody>
          <a:bodyPr/>
          <a:lstStyle/>
          <a:p>
            <a:r>
              <a:rPr lang="en-US" altLang="en-US">
                <a:solidFill>
                  <a:srgbClr val="0000FF"/>
                </a:solidFill>
              </a:rPr>
              <a:t>Perbedaan Akuntansi Biaya &amp; </a:t>
            </a:r>
            <a:br>
              <a:rPr lang="en-US" altLang="en-US">
                <a:solidFill>
                  <a:srgbClr val="0000FF"/>
                </a:solidFill>
              </a:rPr>
            </a:br>
            <a:r>
              <a:rPr lang="en-US" altLang="en-US">
                <a:solidFill>
                  <a:srgbClr val="0000FF"/>
                </a:solidFill>
              </a:rPr>
              <a:t>Akuntansi Manajemen</a:t>
            </a:r>
            <a:endParaRPr lang="en-US" altLang="en-US"/>
          </a:p>
        </p:txBody>
      </p:sp>
      <p:sp>
        <p:nvSpPr>
          <p:cNvPr id="32772" name="Rectangle 3">
            <a:extLst>
              <a:ext uri="{FF2B5EF4-FFF2-40B4-BE49-F238E27FC236}">
                <a16:creationId xmlns:a16="http://schemas.microsoft.com/office/drawing/2014/main" id="{5F3722E0-4EA4-05AE-A1EE-9C240B0AA798}"/>
              </a:ext>
            </a:extLst>
          </p:cNvPr>
          <p:cNvSpPr>
            <a:spLocks noGrp="1" noRot="1" noChangeArrowheads="1"/>
          </p:cNvSpPr>
          <p:nvPr>
            <p:ph type="body" idx="1"/>
          </p:nvPr>
        </p:nvSpPr>
        <p:spPr>
          <a:xfrm>
            <a:off x="1995488" y="2057401"/>
            <a:ext cx="8229600" cy="4525963"/>
          </a:xfrm>
        </p:spPr>
        <p:txBody>
          <a:bodyPr/>
          <a:lstStyle/>
          <a:p>
            <a:pPr>
              <a:buFont typeface="Wingdings" panose="05000000000000000000" pitchFamily="2" charset="2"/>
              <a:buNone/>
            </a:pPr>
            <a:r>
              <a:rPr lang="en-US" altLang="en-US" sz="2800"/>
              <a:t>Akuntansi Biaya : memusatkan pada akumulasi biaya, penilaian persediaan dan perhitungan serta penetapan harga pokok suatu produk, hanya menekankan pada sisi biaya</a:t>
            </a:r>
          </a:p>
          <a:p>
            <a:pPr>
              <a:buFont typeface="Wingdings" panose="05000000000000000000" pitchFamily="2" charset="2"/>
              <a:buNone/>
            </a:pPr>
            <a:r>
              <a:rPr lang="en-US" altLang="en-US" sz="2800"/>
              <a:t>Akuntansi Manajemen : menekankan pada penggunaan data akuntansi untuk pengambilan keputusan bisnis, menekankan pada aspek pengendalian manajemen atas biaya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9D128FF1-91CC-7830-2780-F8F961A44D09}"/>
              </a:ext>
            </a:extLst>
          </p:cNvPr>
          <p:cNvSpPr>
            <a:spLocks noGrp="1"/>
          </p:cNvSpPr>
          <p:nvPr>
            <p:ph type="title"/>
          </p:nvPr>
        </p:nvSpPr>
        <p:spPr>
          <a:xfrm>
            <a:off x="1981200" y="274638"/>
            <a:ext cx="8229600" cy="792162"/>
          </a:xfrm>
        </p:spPr>
        <p:txBody>
          <a:bodyPr>
            <a:normAutofit fontScale="90000"/>
          </a:bodyPr>
          <a:lstStyle/>
          <a:p>
            <a:r>
              <a:rPr lang="en-US" altLang="en-US" sz="2800"/>
              <a:t>AKUNTANSI KEUANGAN DAN AKUNTANSI MANAJEMEN</a:t>
            </a:r>
          </a:p>
        </p:txBody>
      </p:sp>
      <p:graphicFrame>
        <p:nvGraphicFramePr>
          <p:cNvPr id="11" name="Content Placeholder 10">
            <a:extLst>
              <a:ext uri="{FF2B5EF4-FFF2-40B4-BE49-F238E27FC236}">
                <a16:creationId xmlns:a16="http://schemas.microsoft.com/office/drawing/2014/main" id="{D2C02C64-B115-8592-D424-F0126533A586}"/>
              </a:ext>
            </a:extLst>
          </p:cNvPr>
          <p:cNvGraphicFramePr>
            <a:graphicFrameLocks noGrp="1"/>
          </p:cNvGraphicFramePr>
          <p:nvPr>
            <p:ph idx="1"/>
            <p:extLst>
              <p:ext uri="{D42A27DB-BD31-4B8C-83A1-F6EECF244321}">
                <p14:modId xmlns:p14="http://schemas.microsoft.com/office/powerpoint/2010/main" val="1399676148"/>
              </p:ext>
            </p:extLst>
          </p:nvPr>
        </p:nvGraphicFramePr>
        <p:xfrm>
          <a:off x="637309" y="2514601"/>
          <a:ext cx="10363200" cy="4326712"/>
        </p:xfrm>
        <a:graphic>
          <a:graphicData uri="http://schemas.openxmlformats.org/drawingml/2006/table">
            <a:tbl>
              <a:tblPr firstRow="1" bandRow="1">
                <a:tableStyleId>{5C22544A-7EE6-4342-B048-85BDC9FD1C3A}</a:tableStyleId>
              </a:tblPr>
              <a:tblGrid>
                <a:gridCol w="3070578">
                  <a:extLst>
                    <a:ext uri="{9D8B030D-6E8A-4147-A177-3AD203B41FA5}">
                      <a16:colId xmlns:a16="http://schemas.microsoft.com/office/drawing/2014/main" val="20000"/>
                    </a:ext>
                  </a:extLst>
                </a:gridCol>
                <a:gridCol w="3838222">
                  <a:extLst>
                    <a:ext uri="{9D8B030D-6E8A-4147-A177-3AD203B41FA5}">
                      <a16:colId xmlns:a16="http://schemas.microsoft.com/office/drawing/2014/main" val="20001"/>
                    </a:ext>
                  </a:extLst>
                </a:gridCol>
                <a:gridCol w="3454400">
                  <a:extLst>
                    <a:ext uri="{9D8B030D-6E8A-4147-A177-3AD203B41FA5}">
                      <a16:colId xmlns:a16="http://schemas.microsoft.com/office/drawing/2014/main" val="20002"/>
                    </a:ext>
                  </a:extLst>
                </a:gridCol>
              </a:tblGrid>
              <a:tr h="400297">
                <a:tc>
                  <a:txBody>
                    <a:bodyPr/>
                    <a:lstStyle/>
                    <a:p>
                      <a:endParaRPr lang="en-US" sz="1800" dirty="0"/>
                    </a:p>
                  </a:txBody>
                  <a:tcPr marT="45727" marB="45727"/>
                </a:tc>
                <a:tc>
                  <a:txBody>
                    <a:bodyPr/>
                    <a:lstStyle/>
                    <a:p>
                      <a:r>
                        <a:rPr lang="en-US" sz="1800" dirty="0"/>
                        <a:t>AKUNTANSI  KEUANGAN</a:t>
                      </a:r>
                    </a:p>
                  </a:txBody>
                  <a:tcPr marT="45727" marB="45727"/>
                </a:tc>
                <a:tc>
                  <a:txBody>
                    <a:bodyPr/>
                    <a:lstStyle/>
                    <a:p>
                      <a:r>
                        <a:rPr lang="en-US" sz="1800" dirty="0"/>
                        <a:t>AKUNTANSI</a:t>
                      </a:r>
                      <a:r>
                        <a:rPr lang="en-US" sz="1800" baseline="0" dirty="0"/>
                        <a:t>  MANAJEMEN</a:t>
                      </a:r>
                      <a:endParaRPr lang="en-US" sz="1800" dirty="0"/>
                    </a:p>
                  </a:txBody>
                  <a:tcPr marT="45727" marB="45727"/>
                </a:tc>
                <a:extLst>
                  <a:ext uri="{0D108BD9-81ED-4DB2-BD59-A6C34878D82A}">
                    <a16:rowId xmlns:a16="http://schemas.microsoft.com/office/drawing/2014/main" val="10000"/>
                  </a:ext>
                </a:extLst>
              </a:tr>
              <a:tr h="539781">
                <a:tc>
                  <a:txBody>
                    <a:bodyPr/>
                    <a:lstStyle/>
                    <a:p>
                      <a:r>
                        <a:rPr lang="en-US" sz="1800" dirty="0" err="1"/>
                        <a:t>Pemakai</a:t>
                      </a:r>
                      <a:r>
                        <a:rPr lang="en-US" sz="1800" dirty="0"/>
                        <a:t> </a:t>
                      </a:r>
                      <a:r>
                        <a:rPr lang="en-US" sz="1800" dirty="0" err="1"/>
                        <a:t>utama</a:t>
                      </a:r>
                      <a:endParaRPr lang="en-US" sz="1800" dirty="0"/>
                    </a:p>
                  </a:txBody>
                  <a:tcPr marT="45727" marB="45727"/>
                </a:tc>
                <a:tc>
                  <a:txBody>
                    <a:bodyPr/>
                    <a:lstStyle/>
                    <a:p>
                      <a:r>
                        <a:rPr lang="en-US" sz="1800" dirty="0" err="1"/>
                        <a:t>Manajer</a:t>
                      </a:r>
                      <a:r>
                        <a:rPr lang="en-US" sz="1800" baseline="0" dirty="0"/>
                        <a:t> </a:t>
                      </a:r>
                      <a:r>
                        <a:rPr lang="en-US" sz="1800" baseline="0" dirty="0" err="1"/>
                        <a:t>puncak</a:t>
                      </a:r>
                      <a:r>
                        <a:rPr lang="en-US" sz="1800" baseline="0" dirty="0"/>
                        <a:t> </a:t>
                      </a:r>
                      <a:r>
                        <a:rPr lang="en-US" sz="1800" baseline="0" dirty="0" err="1"/>
                        <a:t>dan</a:t>
                      </a:r>
                      <a:r>
                        <a:rPr lang="en-US" sz="1800" baseline="0" dirty="0"/>
                        <a:t> </a:t>
                      </a:r>
                      <a:r>
                        <a:rPr lang="en-US" sz="1800" baseline="0" dirty="0" err="1"/>
                        <a:t>pihakluar</a:t>
                      </a:r>
                      <a:endParaRPr lang="en-US" sz="1800" dirty="0"/>
                    </a:p>
                  </a:txBody>
                  <a:tcPr marT="45727" marB="45727"/>
                </a:tc>
                <a:tc>
                  <a:txBody>
                    <a:bodyPr/>
                    <a:lstStyle/>
                    <a:p>
                      <a:r>
                        <a:rPr lang="en-US" sz="1800" dirty="0" err="1"/>
                        <a:t>Manajer</a:t>
                      </a:r>
                      <a:r>
                        <a:rPr lang="en-US" sz="1800" dirty="0"/>
                        <a:t> </a:t>
                      </a:r>
                      <a:r>
                        <a:rPr lang="en-US" sz="1800" dirty="0" err="1"/>
                        <a:t>berbagai</a:t>
                      </a:r>
                      <a:r>
                        <a:rPr lang="en-US" sz="1800" dirty="0"/>
                        <a:t> </a:t>
                      </a:r>
                      <a:r>
                        <a:rPr lang="en-US" sz="1800" dirty="0" err="1"/>
                        <a:t>jenjang</a:t>
                      </a:r>
                      <a:endParaRPr lang="en-US" sz="1800" dirty="0"/>
                    </a:p>
                  </a:txBody>
                  <a:tcPr marT="45727" marB="45727"/>
                </a:tc>
                <a:extLst>
                  <a:ext uri="{0D108BD9-81ED-4DB2-BD59-A6C34878D82A}">
                    <a16:rowId xmlns:a16="http://schemas.microsoft.com/office/drawing/2014/main" val="10001"/>
                  </a:ext>
                </a:extLst>
              </a:tr>
              <a:tr h="400297">
                <a:tc>
                  <a:txBody>
                    <a:bodyPr/>
                    <a:lstStyle/>
                    <a:p>
                      <a:r>
                        <a:rPr lang="en-US" sz="1800" dirty="0" err="1"/>
                        <a:t>Lingkup</a:t>
                      </a:r>
                      <a:r>
                        <a:rPr lang="en-US" sz="1800" dirty="0"/>
                        <a:t> </a:t>
                      </a:r>
                      <a:r>
                        <a:rPr lang="en-US" sz="1800" dirty="0" err="1"/>
                        <a:t>informasi</a:t>
                      </a:r>
                      <a:endParaRPr lang="en-US" sz="1800" dirty="0"/>
                    </a:p>
                  </a:txBody>
                  <a:tcPr marT="45727" marB="45727"/>
                </a:tc>
                <a:tc>
                  <a:txBody>
                    <a:bodyPr/>
                    <a:lstStyle/>
                    <a:p>
                      <a:r>
                        <a:rPr lang="en-US" sz="1800" dirty="0"/>
                        <a:t>Perusahaan </a:t>
                      </a:r>
                      <a:r>
                        <a:rPr lang="en-US" sz="1800" dirty="0" err="1"/>
                        <a:t>scr</a:t>
                      </a:r>
                      <a:r>
                        <a:rPr lang="en-US" sz="1800" dirty="0"/>
                        <a:t> </a:t>
                      </a:r>
                      <a:r>
                        <a:rPr lang="en-US" sz="1800" dirty="0" err="1"/>
                        <a:t>keseluruhan</a:t>
                      </a:r>
                      <a:endParaRPr lang="en-US" sz="1800" dirty="0"/>
                    </a:p>
                  </a:txBody>
                  <a:tcPr marT="45727" marB="45727"/>
                </a:tc>
                <a:tc>
                  <a:txBody>
                    <a:bodyPr/>
                    <a:lstStyle/>
                    <a:p>
                      <a:r>
                        <a:rPr lang="en-US" sz="1800" dirty="0" err="1"/>
                        <a:t>Bagian</a:t>
                      </a:r>
                      <a:r>
                        <a:rPr lang="en-US" sz="1800" dirty="0"/>
                        <a:t> </a:t>
                      </a:r>
                      <a:r>
                        <a:rPr lang="en-US" sz="1800" dirty="0" err="1"/>
                        <a:t>perusahaan</a:t>
                      </a:r>
                      <a:endParaRPr lang="en-US" sz="1800" dirty="0"/>
                    </a:p>
                  </a:txBody>
                  <a:tcPr marT="45727" marB="45727"/>
                </a:tc>
                <a:extLst>
                  <a:ext uri="{0D108BD9-81ED-4DB2-BD59-A6C34878D82A}">
                    <a16:rowId xmlns:a16="http://schemas.microsoft.com/office/drawing/2014/main" val="10002"/>
                  </a:ext>
                </a:extLst>
              </a:tr>
              <a:tr h="308451">
                <a:tc>
                  <a:txBody>
                    <a:bodyPr/>
                    <a:lstStyle/>
                    <a:p>
                      <a:r>
                        <a:rPr lang="en-US" sz="1800" dirty="0" err="1"/>
                        <a:t>Fokus</a:t>
                      </a:r>
                      <a:r>
                        <a:rPr lang="en-US" sz="1800" dirty="0"/>
                        <a:t> </a:t>
                      </a:r>
                      <a:r>
                        <a:rPr lang="en-US" sz="1800" dirty="0" err="1"/>
                        <a:t>informasi</a:t>
                      </a:r>
                      <a:endParaRPr lang="en-US" sz="1800" dirty="0"/>
                    </a:p>
                  </a:txBody>
                  <a:tcPr marT="45727" marB="45727"/>
                </a:tc>
                <a:tc>
                  <a:txBody>
                    <a:bodyPr/>
                    <a:lstStyle/>
                    <a:p>
                      <a:r>
                        <a:rPr lang="en-US" sz="1800" dirty="0" err="1"/>
                        <a:t>Orientasi</a:t>
                      </a:r>
                      <a:r>
                        <a:rPr lang="en-US" sz="1800" dirty="0"/>
                        <a:t> </a:t>
                      </a:r>
                      <a:r>
                        <a:rPr lang="en-US" sz="1800" dirty="0" err="1"/>
                        <a:t>masa</a:t>
                      </a:r>
                      <a:r>
                        <a:rPr lang="en-US" sz="1800" dirty="0"/>
                        <a:t> </a:t>
                      </a:r>
                      <a:r>
                        <a:rPr lang="en-US" sz="1800" dirty="0" err="1"/>
                        <a:t>lalu</a:t>
                      </a:r>
                      <a:endParaRPr lang="en-US" sz="1800" dirty="0"/>
                    </a:p>
                  </a:txBody>
                  <a:tcPr marT="45727" marB="45727"/>
                </a:tc>
                <a:tc>
                  <a:txBody>
                    <a:bodyPr/>
                    <a:lstStyle/>
                    <a:p>
                      <a:r>
                        <a:rPr lang="en-US" sz="1800" dirty="0" err="1"/>
                        <a:t>Orientasi</a:t>
                      </a:r>
                      <a:r>
                        <a:rPr lang="en-US" sz="1800" dirty="0"/>
                        <a:t> </a:t>
                      </a:r>
                      <a:r>
                        <a:rPr lang="en-US" sz="1800" dirty="0" err="1"/>
                        <a:t>masa</a:t>
                      </a:r>
                      <a:r>
                        <a:rPr lang="en-US" sz="1800" dirty="0"/>
                        <a:t> </a:t>
                      </a:r>
                      <a:r>
                        <a:rPr lang="en-US" sz="1800" dirty="0" err="1"/>
                        <a:t>yad</a:t>
                      </a:r>
                      <a:endParaRPr lang="en-US" sz="1800" dirty="0"/>
                    </a:p>
                  </a:txBody>
                  <a:tcPr marT="45727" marB="45727"/>
                </a:tc>
                <a:extLst>
                  <a:ext uri="{0D108BD9-81ED-4DB2-BD59-A6C34878D82A}">
                    <a16:rowId xmlns:a16="http://schemas.microsoft.com/office/drawing/2014/main" val="10003"/>
                  </a:ext>
                </a:extLst>
              </a:tr>
              <a:tr h="400297">
                <a:tc>
                  <a:txBody>
                    <a:bodyPr/>
                    <a:lstStyle/>
                    <a:p>
                      <a:r>
                        <a:rPr lang="en-US" sz="1800" dirty="0" err="1"/>
                        <a:t>Kriteria</a:t>
                      </a:r>
                      <a:r>
                        <a:rPr lang="en-US" sz="1800" dirty="0"/>
                        <a:t> </a:t>
                      </a:r>
                      <a:r>
                        <a:rPr lang="en-US" sz="1800" dirty="0" err="1"/>
                        <a:t>bagi</a:t>
                      </a:r>
                      <a:r>
                        <a:rPr lang="en-US" sz="1800" dirty="0"/>
                        <a:t> </a:t>
                      </a:r>
                      <a:r>
                        <a:rPr lang="en-US" sz="1800" dirty="0" err="1"/>
                        <a:t>informasi</a:t>
                      </a:r>
                      <a:endParaRPr lang="en-US" sz="1800" dirty="0"/>
                    </a:p>
                  </a:txBody>
                  <a:tcPr marT="45727" marB="45727"/>
                </a:tc>
                <a:tc>
                  <a:txBody>
                    <a:bodyPr/>
                    <a:lstStyle/>
                    <a:p>
                      <a:r>
                        <a:rPr lang="en-US" sz="1800" dirty="0" err="1"/>
                        <a:t>Dibatasi</a:t>
                      </a:r>
                      <a:r>
                        <a:rPr lang="en-US" sz="1800" baseline="0" dirty="0"/>
                        <a:t> PABU</a:t>
                      </a:r>
                      <a:endParaRPr lang="en-US" sz="1800" dirty="0"/>
                    </a:p>
                  </a:txBody>
                  <a:tcPr marT="45727" marB="45727"/>
                </a:tc>
                <a:tc>
                  <a:txBody>
                    <a:bodyPr/>
                    <a:lstStyle/>
                    <a:p>
                      <a:r>
                        <a:rPr lang="en-US" sz="1800" dirty="0" err="1"/>
                        <a:t>Tidak</a:t>
                      </a:r>
                      <a:r>
                        <a:rPr lang="en-US" sz="1800" baseline="0" dirty="0"/>
                        <a:t> </a:t>
                      </a:r>
                      <a:r>
                        <a:rPr lang="en-US" sz="1800" baseline="0" dirty="0" err="1"/>
                        <a:t>ada</a:t>
                      </a:r>
                      <a:r>
                        <a:rPr lang="en-US" sz="1800" baseline="0" dirty="0"/>
                        <a:t> </a:t>
                      </a:r>
                      <a:r>
                        <a:rPr lang="en-US" sz="1800" baseline="0" dirty="0" err="1"/>
                        <a:t>batasan</a:t>
                      </a:r>
                      <a:endParaRPr lang="en-US" sz="1800" baseline="0" dirty="0"/>
                    </a:p>
                  </a:txBody>
                  <a:tcPr marT="45727" marB="45727"/>
                </a:tc>
                <a:extLst>
                  <a:ext uri="{0D108BD9-81ED-4DB2-BD59-A6C34878D82A}">
                    <a16:rowId xmlns:a16="http://schemas.microsoft.com/office/drawing/2014/main" val="10004"/>
                  </a:ext>
                </a:extLst>
              </a:tr>
              <a:tr h="539781">
                <a:tc>
                  <a:txBody>
                    <a:bodyPr/>
                    <a:lstStyle/>
                    <a:p>
                      <a:r>
                        <a:rPr lang="en-US" sz="1800" dirty="0" err="1"/>
                        <a:t>Disiplin</a:t>
                      </a:r>
                      <a:r>
                        <a:rPr lang="en-US" sz="1800" dirty="0"/>
                        <a:t> </a:t>
                      </a:r>
                      <a:r>
                        <a:rPr lang="en-US" sz="1800" dirty="0" err="1"/>
                        <a:t>sumber</a:t>
                      </a:r>
                      <a:endParaRPr lang="en-US" sz="1800" dirty="0"/>
                    </a:p>
                  </a:txBody>
                  <a:tcPr marT="45727" marB="45727"/>
                </a:tc>
                <a:tc>
                  <a:txBody>
                    <a:bodyPr/>
                    <a:lstStyle/>
                    <a:p>
                      <a:r>
                        <a:rPr lang="en-US" sz="1800" dirty="0" err="1"/>
                        <a:t>Ilmu</a:t>
                      </a:r>
                      <a:r>
                        <a:rPr lang="en-US" sz="1800" dirty="0"/>
                        <a:t> </a:t>
                      </a:r>
                      <a:r>
                        <a:rPr lang="en-US" sz="1800" dirty="0" err="1"/>
                        <a:t>ekonomi</a:t>
                      </a:r>
                      <a:endParaRPr lang="en-US" sz="1800" dirty="0"/>
                    </a:p>
                  </a:txBody>
                  <a:tcPr marT="45727" marB="45727"/>
                </a:tc>
                <a:tc>
                  <a:txBody>
                    <a:bodyPr/>
                    <a:lstStyle/>
                    <a:p>
                      <a:r>
                        <a:rPr lang="en-US" sz="1800" dirty="0" err="1"/>
                        <a:t>Ilmu</a:t>
                      </a:r>
                      <a:r>
                        <a:rPr lang="en-US" sz="1800" baseline="0" dirty="0"/>
                        <a:t> </a:t>
                      </a:r>
                      <a:r>
                        <a:rPr lang="en-US" sz="1800" baseline="0" dirty="0" err="1"/>
                        <a:t>ekonomi</a:t>
                      </a:r>
                      <a:r>
                        <a:rPr lang="en-US" sz="1800" baseline="0" dirty="0"/>
                        <a:t> </a:t>
                      </a:r>
                      <a:r>
                        <a:rPr lang="en-US" sz="1800" baseline="0" dirty="0" err="1"/>
                        <a:t>dan</a:t>
                      </a:r>
                      <a:r>
                        <a:rPr lang="en-US" sz="1800" baseline="0" dirty="0"/>
                        <a:t> </a:t>
                      </a:r>
                      <a:r>
                        <a:rPr lang="en-US" sz="1800" baseline="0" dirty="0" err="1"/>
                        <a:t>psikologi</a:t>
                      </a:r>
                      <a:r>
                        <a:rPr lang="en-US" sz="1800" baseline="0" dirty="0"/>
                        <a:t> </a:t>
                      </a:r>
                      <a:r>
                        <a:rPr lang="en-US" sz="1800" baseline="0" dirty="0" err="1"/>
                        <a:t>sosial</a:t>
                      </a:r>
                      <a:endParaRPr lang="en-US" sz="1800" dirty="0"/>
                    </a:p>
                  </a:txBody>
                  <a:tcPr marT="45727" marB="45727"/>
                </a:tc>
                <a:extLst>
                  <a:ext uri="{0D108BD9-81ED-4DB2-BD59-A6C34878D82A}">
                    <a16:rowId xmlns:a16="http://schemas.microsoft.com/office/drawing/2014/main" val="10005"/>
                  </a:ext>
                </a:extLst>
              </a:tr>
              <a:tr h="539781">
                <a:tc>
                  <a:txBody>
                    <a:bodyPr/>
                    <a:lstStyle/>
                    <a:p>
                      <a:r>
                        <a:rPr lang="en-US" sz="1800" dirty="0" err="1"/>
                        <a:t>Isi</a:t>
                      </a:r>
                      <a:r>
                        <a:rPr lang="en-US" sz="1800" dirty="0"/>
                        <a:t> </a:t>
                      </a:r>
                      <a:r>
                        <a:rPr lang="en-US" sz="1800" dirty="0" err="1"/>
                        <a:t>laporan</a:t>
                      </a:r>
                      <a:endParaRPr lang="en-US" sz="1800" dirty="0"/>
                    </a:p>
                  </a:txBody>
                  <a:tcPr marT="45727" marB="45727"/>
                </a:tc>
                <a:tc>
                  <a:txBody>
                    <a:bodyPr/>
                    <a:lstStyle/>
                    <a:p>
                      <a:r>
                        <a:rPr lang="en-US" sz="1800" dirty="0" err="1"/>
                        <a:t>Laporan</a:t>
                      </a:r>
                      <a:r>
                        <a:rPr lang="en-US" sz="1800" dirty="0"/>
                        <a:t> </a:t>
                      </a:r>
                      <a:r>
                        <a:rPr lang="en-US" sz="1800" dirty="0" err="1"/>
                        <a:t>ringkasan</a:t>
                      </a:r>
                      <a:r>
                        <a:rPr lang="en-US" sz="1800" dirty="0"/>
                        <a:t> </a:t>
                      </a:r>
                      <a:r>
                        <a:rPr lang="en-US" sz="1800" dirty="0" err="1"/>
                        <a:t>perush</a:t>
                      </a:r>
                      <a:r>
                        <a:rPr lang="en-US" sz="1800" dirty="0"/>
                        <a:t> </a:t>
                      </a:r>
                      <a:r>
                        <a:rPr lang="en-US" sz="1800" dirty="0" err="1"/>
                        <a:t>keseluruhan</a:t>
                      </a:r>
                      <a:endParaRPr lang="en-US" sz="1800" dirty="0"/>
                    </a:p>
                  </a:txBody>
                  <a:tcPr marT="45727" marB="45727"/>
                </a:tc>
                <a:tc>
                  <a:txBody>
                    <a:bodyPr/>
                    <a:lstStyle/>
                    <a:p>
                      <a:r>
                        <a:rPr lang="en-US" sz="1800" dirty="0" err="1"/>
                        <a:t>Laporan</a:t>
                      </a:r>
                      <a:r>
                        <a:rPr lang="en-US" sz="1800" dirty="0"/>
                        <a:t> </a:t>
                      </a:r>
                      <a:r>
                        <a:rPr lang="en-US" sz="1800" dirty="0" err="1"/>
                        <a:t>rinci</a:t>
                      </a:r>
                      <a:r>
                        <a:rPr lang="en-US" sz="1800" dirty="0"/>
                        <a:t> </a:t>
                      </a:r>
                      <a:r>
                        <a:rPr lang="en-US" sz="1800" dirty="0" err="1"/>
                        <a:t>mengenai</a:t>
                      </a:r>
                      <a:r>
                        <a:rPr lang="en-US" sz="1800" dirty="0"/>
                        <a:t> </a:t>
                      </a:r>
                      <a:r>
                        <a:rPr lang="en-US" sz="1800" dirty="0" err="1"/>
                        <a:t>bagian</a:t>
                      </a:r>
                      <a:r>
                        <a:rPr lang="en-US" sz="1800" dirty="0"/>
                        <a:t> </a:t>
                      </a:r>
                      <a:r>
                        <a:rPr lang="en-US" sz="1800" dirty="0" err="1"/>
                        <a:t>perusahaan</a:t>
                      </a:r>
                      <a:endParaRPr lang="en-US" sz="1800" dirty="0"/>
                    </a:p>
                  </a:txBody>
                  <a:tcPr marT="45727" marB="45727"/>
                </a:tc>
                <a:extLst>
                  <a:ext uri="{0D108BD9-81ED-4DB2-BD59-A6C34878D82A}">
                    <a16:rowId xmlns:a16="http://schemas.microsoft.com/office/drawing/2014/main" val="10006"/>
                  </a:ext>
                </a:extLst>
              </a:tr>
              <a:tr h="400297">
                <a:tc>
                  <a:txBody>
                    <a:bodyPr/>
                    <a:lstStyle/>
                    <a:p>
                      <a:r>
                        <a:rPr lang="en-US" sz="1800" dirty="0" err="1"/>
                        <a:t>Sifat</a:t>
                      </a:r>
                      <a:r>
                        <a:rPr lang="en-US" sz="1800" dirty="0"/>
                        <a:t> </a:t>
                      </a:r>
                      <a:r>
                        <a:rPr lang="en-US" sz="1800" dirty="0" err="1"/>
                        <a:t>informasi</a:t>
                      </a:r>
                      <a:endParaRPr lang="en-US" sz="1800" dirty="0"/>
                    </a:p>
                  </a:txBody>
                  <a:tcPr marT="45727" marB="45727"/>
                </a:tc>
                <a:tc>
                  <a:txBody>
                    <a:bodyPr/>
                    <a:lstStyle/>
                    <a:p>
                      <a:r>
                        <a:rPr lang="en-US" sz="1800" dirty="0" err="1"/>
                        <a:t>Ketepatan</a:t>
                      </a:r>
                      <a:r>
                        <a:rPr lang="en-US" sz="1800" dirty="0"/>
                        <a:t> </a:t>
                      </a:r>
                      <a:r>
                        <a:rPr lang="en-US" sz="1800" dirty="0" err="1"/>
                        <a:t>informasi</a:t>
                      </a:r>
                      <a:r>
                        <a:rPr lang="en-US" sz="1800" dirty="0"/>
                        <a:t>=</a:t>
                      </a:r>
                      <a:r>
                        <a:rPr lang="en-US" sz="1800" dirty="0" err="1"/>
                        <a:t>penting</a:t>
                      </a:r>
                      <a:endParaRPr lang="en-US" sz="1800" dirty="0"/>
                    </a:p>
                  </a:txBody>
                  <a:tcPr marT="45727" marB="45727"/>
                </a:tc>
                <a:tc>
                  <a:txBody>
                    <a:bodyPr/>
                    <a:lstStyle/>
                    <a:p>
                      <a:r>
                        <a:rPr lang="en-US" sz="1800" dirty="0" err="1"/>
                        <a:t>Unsur</a:t>
                      </a:r>
                      <a:r>
                        <a:rPr lang="en-US" sz="1800" dirty="0"/>
                        <a:t> </a:t>
                      </a:r>
                      <a:r>
                        <a:rPr lang="en-US" sz="1800" dirty="0" err="1"/>
                        <a:t>taksiran</a:t>
                      </a:r>
                      <a:r>
                        <a:rPr lang="en-US" sz="1800" dirty="0"/>
                        <a:t> </a:t>
                      </a:r>
                      <a:r>
                        <a:rPr lang="en-US" sz="1800" dirty="0" err="1"/>
                        <a:t>besar</a:t>
                      </a:r>
                      <a:endParaRPr lang="en-US" sz="1800" dirty="0"/>
                    </a:p>
                  </a:txBody>
                  <a:tcPr marT="45727" marB="45727"/>
                </a:tc>
                <a:extLst>
                  <a:ext uri="{0D108BD9-81ED-4DB2-BD59-A6C34878D82A}">
                    <a16:rowId xmlns:a16="http://schemas.microsoft.com/office/drawing/2014/main" val="10007"/>
                  </a:ext>
                </a:extLst>
              </a:tr>
              <a:tr h="539781">
                <a:tc>
                  <a:txBody>
                    <a:bodyPr/>
                    <a:lstStyle/>
                    <a:p>
                      <a:r>
                        <a:rPr lang="en-US" sz="1800" dirty="0" err="1"/>
                        <a:t>Rentang</a:t>
                      </a:r>
                      <a:r>
                        <a:rPr lang="en-US" sz="1800" dirty="0"/>
                        <a:t> </a:t>
                      </a:r>
                      <a:r>
                        <a:rPr lang="en-US" sz="1800" dirty="0" err="1"/>
                        <a:t>waktu</a:t>
                      </a:r>
                      <a:endParaRPr lang="en-US" sz="1800" dirty="0"/>
                    </a:p>
                  </a:txBody>
                  <a:tcPr marT="45727" marB="45727"/>
                </a:tc>
                <a:tc>
                  <a:txBody>
                    <a:bodyPr/>
                    <a:lstStyle/>
                    <a:p>
                      <a:r>
                        <a:rPr lang="en-US" sz="1800" dirty="0" err="1"/>
                        <a:t>Kurang</a:t>
                      </a:r>
                      <a:r>
                        <a:rPr lang="en-US" sz="1800" dirty="0"/>
                        <a:t> </a:t>
                      </a:r>
                      <a:r>
                        <a:rPr lang="en-US" sz="1800" dirty="0" err="1"/>
                        <a:t>fleksibel.kwrtal,smt,th</a:t>
                      </a:r>
                      <a:endParaRPr lang="en-US" sz="1800" dirty="0"/>
                    </a:p>
                  </a:txBody>
                  <a:tcPr marT="45727" marB="45727"/>
                </a:tc>
                <a:tc>
                  <a:txBody>
                    <a:bodyPr/>
                    <a:lstStyle/>
                    <a:p>
                      <a:r>
                        <a:rPr lang="en-US" sz="1800" dirty="0" err="1"/>
                        <a:t>Fleksibel,harian,mingguan</a:t>
                      </a:r>
                      <a:endParaRPr lang="en-US" sz="1800" dirty="0"/>
                    </a:p>
                  </a:txBody>
                  <a:tcPr marT="45727" marB="45727"/>
                </a:tc>
                <a:extLst>
                  <a:ext uri="{0D108BD9-81ED-4DB2-BD59-A6C34878D82A}">
                    <a16:rowId xmlns:a16="http://schemas.microsoft.com/office/drawing/2014/main" val="10008"/>
                  </a:ext>
                </a:extLst>
              </a:tr>
            </a:tbl>
          </a:graphicData>
        </a:graphic>
      </p:graphicFrame>
      <p:sp>
        <p:nvSpPr>
          <p:cNvPr id="4" name="Rounded Rectangle 3">
            <a:extLst>
              <a:ext uri="{FF2B5EF4-FFF2-40B4-BE49-F238E27FC236}">
                <a16:creationId xmlns:a16="http://schemas.microsoft.com/office/drawing/2014/main" id="{53725599-4A58-296D-55BD-03F5943D411D}"/>
              </a:ext>
            </a:extLst>
          </p:cNvPr>
          <p:cNvSpPr/>
          <p:nvPr/>
        </p:nvSpPr>
        <p:spPr>
          <a:xfrm>
            <a:off x="5105400" y="990600"/>
            <a:ext cx="2057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AKUNTANSI</a:t>
            </a:r>
          </a:p>
        </p:txBody>
      </p:sp>
      <p:sp>
        <p:nvSpPr>
          <p:cNvPr id="5" name="Rounded Rectangle 4">
            <a:extLst>
              <a:ext uri="{FF2B5EF4-FFF2-40B4-BE49-F238E27FC236}">
                <a16:creationId xmlns:a16="http://schemas.microsoft.com/office/drawing/2014/main" id="{55A3D0EE-CA75-864B-6720-ADBD31E49894}"/>
              </a:ext>
            </a:extLst>
          </p:cNvPr>
          <p:cNvSpPr/>
          <p:nvPr/>
        </p:nvSpPr>
        <p:spPr>
          <a:xfrm>
            <a:off x="1981200" y="1828800"/>
            <a:ext cx="3276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AKUNTANSI KEUANGAN</a:t>
            </a:r>
          </a:p>
        </p:txBody>
      </p:sp>
      <p:sp>
        <p:nvSpPr>
          <p:cNvPr id="6" name="Rounded Rectangle 5">
            <a:extLst>
              <a:ext uri="{FF2B5EF4-FFF2-40B4-BE49-F238E27FC236}">
                <a16:creationId xmlns:a16="http://schemas.microsoft.com/office/drawing/2014/main" id="{DEF80C51-811B-13FA-0825-665A97598045}"/>
              </a:ext>
            </a:extLst>
          </p:cNvPr>
          <p:cNvSpPr/>
          <p:nvPr/>
        </p:nvSpPr>
        <p:spPr>
          <a:xfrm>
            <a:off x="6477000" y="1828800"/>
            <a:ext cx="3200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AKUNTANSI MANAJEMEN</a:t>
            </a:r>
          </a:p>
        </p:txBody>
      </p:sp>
      <p:cxnSp>
        <p:nvCxnSpPr>
          <p:cNvPr id="8" name="Straight Arrow Connector 7">
            <a:extLst>
              <a:ext uri="{FF2B5EF4-FFF2-40B4-BE49-F238E27FC236}">
                <a16:creationId xmlns:a16="http://schemas.microsoft.com/office/drawing/2014/main" id="{A85916D4-83E2-0ADF-19C3-D5431BEBC3D0}"/>
              </a:ext>
            </a:extLst>
          </p:cNvPr>
          <p:cNvCxnSpPr/>
          <p:nvPr/>
        </p:nvCxnSpPr>
        <p:spPr>
          <a:xfrm rot="5400000">
            <a:off x="4495800" y="533400"/>
            <a:ext cx="533400" cy="2514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FAADDF35-60C6-6B83-14D5-5C1D0913F666}"/>
              </a:ext>
            </a:extLst>
          </p:cNvPr>
          <p:cNvCxnSpPr/>
          <p:nvPr/>
        </p:nvCxnSpPr>
        <p:spPr>
          <a:xfrm rot="16200000" flipH="1">
            <a:off x="6915150" y="781050"/>
            <a:ext cx="533400" cy="2019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C340E-1989-66D7-7895-C2771E223954}"/>
              </a:ext>
            </a:extLst>
          </p:cNvPr>
          <p:cNvSpPr>
            <a:spLocks noGrp="1"/>
          </p:cNvSpPr>
          <p:nvPr>
            <p:ph type="title"/>
          </p:nvPr>
        </p:nvSpPr>
        <p:spPr>
          <a:xfrm>
            <a:off x="1995488" y="533401"/>
            <a:ext cx="8229600" cy="944563"/>
          </a:xfrm>
        </p:spPr>
        <p:txBody>
          <a:bodyPr rtlCol="0">
            <a:normAutofit fontScale="90000"/>
          </a:bodyPr>
          <a:lstStyle/>
          <a:p>
            <a:pPr>
              <a:defRPr/>
            </a:pPr>
            <a:r>
              <a:rPr lang="en-US" sz="2800" dirty="0"/>
              <a:t>AKUNTANSI BIAYA MERUPAKAN BAGIAN DARI AKUNTANSI KEUANGAN DAN AKUNTANSI MANAJEMEN</a:t>
            </a:r>
          </a:p>
        </p:txBody>
      </p:sp>
      <p:sp>
        <p:nvSpPr>
          <p:cNvPr id="3" name="Content Placeholder 2">
            <a:extLst>
              <a:ext uri="{FF2B5EF4-FFF2-40B4-BE49-F238E27FC236}">
                <a16:creationId xmlns:a16="http://schemas.microsoft.com/office/drawing/2014/main" id="{786260B7-C26E-03A0-FB80-38172DFAE8D2}"/>
              </a:ext>
            </a:extLst>
          </p:cNvPr>
          <p:cNvSpPr>
            <a:spLocks noGrp="1"/>
          </p:cNvSpPr>
          <p:nvPr>
            <p:ph idx="1"/>
          </p:nvPr>
        </p:nvSpPr>
        <p:spPr>
          <a:xfrm>
            <a:off x="1995488" y="1828801"/>
            <a:ext cx="8229600" cy="4830763"/>
          </a:xfrm>
        </p:spPr>
        <p:txBody>
          <a:bodyPr rtlCol="0">
            <a:normAutofit/>
          </a:bodyPr>
          <a:lstStyle/>
          <a:p>
            <a:pPr>
              <a:buFont typeface="Arial" charset="0"/>
              <a:buChar char="•"/>
              <a:defRPr/>
            </a:pPr>
            <a:r>
              <a:rPr lang="en-US" dirty="0" err="1"/>
              <a:t>Akuntansi</a:t>
            </a:r>
            <a:r>
              <a:rPr lang="en-US" dirty="0"/>
              <a:t> </a:t>
            </a:r>
            <a:r>
              <a:rPr lang="en-US" dirty="0" err="1"/>
              <a:t>biaya</a:t>
            </a:r>
            <a:r>
              <a:rPr lang="en-US" dirty="0"/>
              <a:t> </a:t>
            </a:r>
            <a:r>
              <a:rPr lang="en-US" dirty="0" err="1"/>
              <a:t>adalah</a:t>
            </a:r>
            <a:r>
              <a:rPr lang="en-US" dirty="0"/>
              <a:t> </a:t>
            </a:r>
            <a:r>
              <a:rPr lang="en-US" dirty="0" err="1"/>
              <a:t>proses</a:t>
            </a:r>
            <a:r>
              <a:rPr lang="en-US" dirty="0"/>
              <a:t> </a:t>
            </a:r>
            <a:r>
              <a:rPr lang="en-US" dirty="0" err="1"/>
              <a:t>pencatatan,penggolongan,peringkasan</a:t>
            </a:r>
            <a:r>
              <a:rPr lang="en-US" dirty="0"/>
              <a:t> </a:t>
            </a:r>
            <a:r>
              <a:rPr lang="en-US" dirty="0" err="1"/>
              <a:t>dan</a:t>
            </a:r>
            <a:r>
              <a:rPr lang="en-US" dirty="0"/>
              <a:t> </a:t>
            </a:r>
            <a:r>
              <a:rPr lang="en-US" dirty="0" err="1"/>
              <a:t>penyajian</a:t>
            </a:r>
            <a:r>
              <a:rPr lang="en-US" dirty="0"/>
              <a:t> </a:t>
            </a:r>
            <a:r>
              <a:rPr lang="en-US" dirty="0" err="1"/>
              <a:t>biaya</a:t>
            </a:r>
            <a:r>
              <a:rPr lang="en-US" dirty="0"/>
              <a:t> </a:t>
            </a:r>
            <a:r>
              <a:rPr lang="en-US" dirty="0" err="1"/>
              <a:t>pembuatan</a:t>
            </a:r>
            <a:r>
              <a:rPr lang="en-US" dirty="0"/>
              <a:t> </a:t>
            </a:r>
            <a:r>
              <a:rPr lang="en-US" dirty="0" err="1"/>
              <a:t>dan</a:t>
            </a:r>
            <a:r>
              <a:rPr lang="en-US" dirty="0"/>
              <a:t> </a:t>
            </a:r>
            <a:r>
              <a:rPr lang="en-US" dirty="0" err="1"/>
              <a:t>penjualan</a:t>
            </a:r>
            <a:r>
              <a:rPr lang="en-US" dirty="0"/>
              <a:t> </a:t>
            </a:r>
            <a:r>
              <a:rPr lang="en-US" dirty="0" err="1"/>
              <a:t>produk</a:t>
            </a:r>
            <a:r>
              <a:rPr lang="en-US" dirty="0"/>
              <a:t> </a:t>
            </a:r>
            <a:r>
              <a:rPr lang="en-US" dirty="0" err="1"/>
              <a:t>atau</a:t>
            </a:r>
            <a:r>
              <a:rPr lang="en-US" dirty="0"/>
              <a:t> </a:t>
            </a:r>
            <a:r>
              <a:rPr lang="en-US" dirty="0" err="1"/>
              <a:t>jasa,dengan</a:t>
            </a:r>
            <a:r>
              <a:rPr lang="en-US" dirty="0"/>
              <a:t> </a:t>
            </a:r>
            <a:r>
              <a:rPr lang="en-US" dirty="0" err="1"/>
              <a:t>cara</a:t>
            </a:r>
            <a:r>
              <a:rPr lang="en-US" dirty="0"/>
              <a:t> </a:t>
            </a:r>
            <a:r>
              <a:rPr lang="en-US" dirty="0" err="1"/>
              <a:t>tertentu</a:t>
            </a:r>
            <a:r>
              <a:rPr lang="en-US" dirty="0"/>
              <a:t>, </a:t>
            </a:r>
            <a:r>
              <a:rPr lang="en-US" dirty="0" err="1"/>
              <a:t>serta</a:t>
            </a:r>
            <a:r>
              <a:rPr lang="en-US" dirty="0"/>
              <a:t> </a:t>
            </a:r>
            <a:r>
              <a:rPr lang="en-US" dirty="0" err="1"/>
              <a:t>penafsiran</a:t>
            </a:r>
            <a:r>
              <a:rPr lang="en-US" dirty="0"/>
              <a:t> </a:t>
            </a:r>
            <a:r>
              <a:rPr lang="en-US" dirty="0" err="1"/>
              <a:t>terhadapnya</a:t>
            </a:r>
            <a:r>
              <a:rPr lang="en-US" dirty="0"/>
              <a:t>.</a:t>
            </a:r>
          </a:p>
          <a:p>
            <a:pPr>
              <a:buFont typeface="Arial" charset="0"/>
              <a:buChar char="•"/>
              <a:defRPr/>
            </a:pPr>
            <a:r>
              <a:rPr lang="en-US" dirty="0" err="1"/>
              <a:t>Obyek</a:t>
            </a:r>
            <a:r>
              <a:rPr lang="en-US" dirty="0"/>
              <a:t> </a:t>
            </a:r>
            <a:r>
              <a:rPr lang="en-US" dirty="0" err="1"/>
              <a:t>kegiatan</a:t>
            </a:r>
            <a:r>
              <a:rPr lang="en-US" dirty="0"/>
              <a:t> </a:t>
            </a:r>
            <a:r>
              <a:rPr lang="en-US" dirty="0" err="1"/>
              <a:t>akuntansi</a:t>
            </a:r>
            <a:r>
              <a:rPr lang="en-US" dirty="0"/>
              <a:t> </a:t>
            </a:r>
            <a:r>
              <a:rPr lang="en-US" dirty="0" err="1"/>
              <a:t>biaya</a:t>
            </a:r>
            <a:r>
              <a:rPr lang="en-US" dirty="0"/>
              <a:t> </a:t>
            </a:r>
            <a:r>
              <a:rPr lang="en-US" dirty="0" err="1"/>
              <a:t>adalah</a:t>
            </a:r>
            <a:r>
              <a:rPr lang="en-US" dirty="0"/>
              <a:t> </a:t>
            </a:r>
            <a:r>
              <a:rPr lang="en-US" dirty="0" err="1"/>
              <a:t>biaya</a:t>
            </a:r>
            <a:r>
              <a:rPr lang="en-US" dirty="0"/>
              <a:t>.</a:t>
            </a:r>
          </a:p>
          <a:p>
            <a:pPr>
              <a:buFont typeface="Arial" charset="0"/>
              <a:buChar char="•"/>
              <a:defRPr/>
            </a:pPr>
            <a:r>
              <a:rPr lang="en-US" dirty="0" err="1"/>
              <a:t>Akuntansi</a:t>
            </a:r>
            <a:r>
              <a:rPr lang="en-US" dirty="0"/>
              <a:t> </a:t>
            </a:r>
            <a:r>
              <a:rPr lang="en-US" dirty="0" err="1"/>
              <a:t>biaya</a:t>
            </a:r>
            <a:r>
              <a:rPr lang="en-US" dirty="0"/>
              <a:t> </a:t>
            </a:r>
            <a:r>
              <a:rPr lang="en-US" dirty="0" err="1"/>
              <a:t>mempunyai</a:t>
            </a:r>
            <a:r>
              <a:rPr lang="en-US" dirty="0"/>
              <a:t> </a:t>
            </a:r>
            <a:r>
              <a:rPr lang="en-US" dirty="0" err="1"/>
              <a:t>tiga</a:t>
            </a:r>
            <a:r>
              <a:rPr lang="en-US" dirty="0"/>
              <a:t> </a:t>
            </a:r>
            <a:r>
              <a:rPr lang="en-US" dirty="0" err="1"/>
              <a:t>tujuan</a:t>
            </a:r>
            <a:r>
              <a:rPr lang="en-US" dirty="0"/>
              <a:t>:</a:t>
            </a:r>
          </a:p>
          <a:p>
            <a:pPr lvl="1">
              <a:buFont typeface="Wingdings" pitchFamily="2" charset="2"/>
              <a:buChar char="v"/>
              <a:defRPr/>
            </a:pPr>
            <a:r>
              <a:rPr lang="en-US" dirty="0" err="1"/>
              <a:t>Penentuan</a:t>
            </a:r>
            <a:r>
              <a:rPr lang="en-US" dirty="0"/>
              <a:t> </a:t>
            </a:r>
            <a:r>
              <a:rPr lang="en-US" dirty="0" err="1"/>
              <a:t>kos</a:t>
            </a:r>
            <a:r>
              <a:rPr lang="en-US" dirty="0"/>
              <a:t> </a:t>
            </a:r>
            <a:r>
              <a:rPr lang="en-US" dirty="0" err="1"/>
              <a:t>produk</a:t>
            </a:r>
            <a:endParaRPr lang="en-US" dirty="0"/>
          </a:p>
          <a:p>
            <a:pPr lvl="1">
              <a:buFont typeface="Wingdings" pitchFamily="2" charset="2"/>
              <a:buChar char="v"/>
              <a:defRPr/>
            </a:pPr>
            <a:r>
              <a:rPr lang="en-US" dirty="0" err="1"/>
              <a:t>Pengendalian</a:t>
            </a:r>
            <a:r>
              <a:rPr lang="en-US" dirty="0"/>
              <a:t> </a:t>
            </a:r>
            <a:r>
              <a:rPr lang="en-US" dirty="0" err="1"/>
              <a:t>biaya</a:t>
            </a:r>
            <a:endParaRPr lang="en-US" dirty="0"/>
          </a:p>
          <a:p>
            <a:pPr lvl="1">
              <a:buFont typeface="Wingdings" pitchFamily="2" charset="2"/>
              <a:buChar char="v"/>
              <a:defRPr/>
            </a:pPr>
            <a:r>
              <a:rPr lang="en-US" dirty="0" err="1"/>
              <a:t>Pengambilan</a:t>
            </a:r>
            <a:r>
              <a:rPr lang="en-US" dirty="0"/>
              <a:t> </a:t>
            </a:r>
            <a:r>
              <a:rPr lang="en-US" dirty="0" err="1"/>
              <a:t>keputusan</a:t>
            </a:r>
            <a:r>
              <a:rPr lang="en-US" dirty="0"/>
              <a:t> </a:t>
            </a:r>
            <a:r>
              <a:rPr lang="en-US" dirty="0" err="1"/>
              <a:t>khusus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EFFB1-675E-2CEE-8D81-67808CD1641A}"/>
              </a:ext>
            </a:extLst>
          </p:cNvPr>
          <p:cNvSpPr>
            <a:spLocks noGrp="1"/>
          </p:cNvSpPr>
          <p:nvPr>
            <p:ph type="title"/>
          </p:nvPr>
        </p:nvSpPr>
        <p:spPr>
          <a:xfrm>
            <a:off x="1981200" y="828821"/>
            <a:ext cx="8229600" cy="725487"/>
          </a:xfrm>
        </p:spPr>
        <p:txBody>
          <a:bodyPr>
            <a:normAutofit/>
          </a:bodyPr>
          <a:lstStyle/>
          <a:p>
            <a:pPr algn="l">
              <a:buFont typeface="Wingdings" pitchFamily="2" charset="2"/>
              <a:buChar char="v"/>
              <a:defRPr/>
            </a:pPr>
            <a:r>
              <a:rPr lang="id-ID" b="1" dirty="0"/>
              <a:t>Karakteristik Biaya:</a:t>
            </a:r>
            <a:endParaRPr lang="id-ID" dirty="0"/>
          </a:p>
        </p:txBody>
      </p:sp>
      <p:sp>
        <p:nvSpPr>
          <p:cNvPr id="3" name="Content Placeholder 2">
            <a:extLst>
              <a:ext uri="{FF2B5EF4-FFF2-40B4-BE49-F238E27FC236}">
                <a16:creationId xmlns:a16="http://schemas.microsoft.com/office/drawing/2014/main" id="{4754AC02-8E1D-4A4A-02DA-255BFE86DA57}"/>
              </a:ext>
            </a:extLst>
          </p:cNvPr>
          <p:cNvSpPr>
            <a:spLocks noGrp="1"/>
          </p:cNvSpPr>
          <p:nvPr>
            <p:ph idx="1"/>
          </p:nvPr>
        </p:nvSpPr>
        <p:spPr>
          <a:xfrm>
            <a:off x="734291" y="2078182"/>
            <a:ext cx="9656618" cy="4627418"/>
          </a:xfrm>
        </p:spPr>
        <p:txBody>
          <a:bodyPr>
            <a:normAutofit fontScale="70000" lnSpcReduction="20000"/>
          </a:bodyPr>
          <a:lstStyle/>
          <a:p>
            <a:pPr>
              <a:buFont typeface="Wingdings" pitchFamily="2" charset="2"/>
              <a:buChar char="q"/>
              <a:defRPr/>
            </a:pPr>
            <a:r>
              <a:rPr lang="id-ID" b="1" dirty="0"/>
              <a:t>Uang</a:t>
            </a:r>
            <a:r>
              <a:rPr lang="id-ID" dirty="0"/>
              <a:t>: Biaya aktiva harus dinyatakan dengan uang.</a:t>
            </a:r>
          </a:p>
          <a:p>
            <a:pPr>
              <a:buFont typeface="Wingdings" pitchFamily="2" charset="2"/>
              <a:buChar char="q"/>
              <a:defRPr/>
            </a:pPr>
            <a:endParaRPr lang="id-ID" dirty="0"/>
          </a:p>
          <a:p>
            <a:pPr>
              <a:buFont typeface="Wingdings" pitchFamily="2" charset="2"/>
              <a:buChar char="q"/>
              <a:defRPr/>
            </a:pPr>
            <a:r>
              <a:rPr lang="id-ID" b="1" dirty="0"/>
              <a:t>Hak pemakaian</a:t>
            </a:r>
            <a:r>
              <a:rPr lang="id-ID" dirty="0"/>
              <a:t>: Perusahaan akan mempunyai hak untuk mengggunakan aktiva atau mendapatkan berbagai manfaat dari penggunaan aktiva tersebut.</a:t>
            </a:r>
          </a:p>
          <a:p>
            <a:pPr>
              <a:buFont typeface="Wingdings" pitchFamily="2" charset="2"/>
              <a:buChar char="q"/>
              <a:defRPr/>
            </a:pPr>
            <a:endParaRPr lang="id-ID" dirty="0"/>
          </a:p>
          <a:p>
            <a:pPr>
              <a:buFont typeface="Wingdings" pitchFamily="2" charset="2"/>
              <a:buChar char="q"/>
              <a:defRPr/>
            </a:pPr>
            <a:r>
              <a:rPr lang="id-ID" b="1" dirty="0"/>
              <a:t>Nilai</a:t>
            </a:r>
            <a:r>
              <a:rPr lang="id-ID" dirty="0"/>
              <a:t>: Biaya suatu aktiva mencerminkan nilai ekonomis yang nantinya tersebut akan digunakan oleh perusahaan.</a:t>
            </a:r>
          </a:p>
          <a:p>
            <a:pPr>
              <a:buFont typeface="Wingdings" pitchFamily="2" charset="2"/>
              <a:buChar char="q"/>
              <a:defRPr/>
            </a:pPr>
            <a:endParaRPr lang="id-ID" dirty="0"/>
          </a:p>
          <a:p>
            <a:pPr>
              <a:buFont typeface="Wingdings" pitchFamily="2" charset="2"/>
              <a:buChar char="q"/>
              <a:defRPr/>
            </a:pPr>
            <a:r>
              <a:rPr lang="id-ID" b="1" dirty="0"/>
              <a:t>Kondisi dan pembatasan: </a:t>
            </a:r>
            <a:r>
              <a:rPr lang="id-ID" dirty="0"/>
              <a:t>hak atas pemakaian bersifat tak bersyarat dan jika aktiva tersebut milik perusahaan melalui pembelian maka hak perusahaan akan aktiva menjadi tidak dapat dibatasi.</a:t>
            </a:r>
          </a:p>
          <a:p>
            <a:pPr>
              <a:buFont typeface="Wingdings" pitchFamily="2" charset="2"/>
              <a:buChar char="q"/>
              <a:defRPr/>
            </a:pPr>
            <a:endParaRPr lang="id-ID" dirty="0"/>
          </a:p>
          <a:p>
            <a:pPr>
              <a:buFont typeface="Wingdings" pitchFamily="2" charset="2"/>
              <a:buChar char="q"/>
              <a:defRPr/>
            </a:pPr>
            <a:r>
              <a:rPr lang="id-ID" b="1" dirty="0"/>
              <a:t>Unsur Waktu</a:t>
            </a:r>
            <a:r>
              <a:rPr lang="id-ID" dirty="0"/>
              <a:t>: Jika aktiva memberikan waktu pemakaian yang lama maka akan mencerminkan biaya yang berbeda.</a:t>
            </a:r>
          </a:p>
          <a:p>
            <a:pPr>
              <a:buFont typeface="Wingdings" pitchFamily="2" charset="2"/>
              <a:buChar char="q"/>
              <a:defRPr/>
            </a:pPr>
            <a:endParaRPr lang="id-ID" dirty="0"/>
          </a:p>
          <a:p>
            <a:pPr>
              <a:buFont typeface="Wingdings" pitchFamily="2" charset="2"/>
              <a:buChar char="q"/>
              <a:defRPr/>
            </a:pPr>
            <a:r>
              <a:rPr lang="id-ID" b="1" dirty="0"/>
              <a:t>Berwujud dan tak berwujud</a:t>
            </a:r>
            <a:endParaRPr lang="id-ID" dirty="0"/>
          </a:p>
          <a:p>
            <a:pPr>
              <a:buFont typeface="Wingdings" pitchFamily="2" charset="2"/>
              <a:buChar char="q"/>
              <a:defRPr/>
            </a:pPr>
            <a:r>
              <a:rPr lang="fi-FI" b="1" dirty="0"/>
              <a:t>Nilai Guna</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B459B17-B397-15AE-51E3-2C9E844F82F8}"/>
              </a:ext>
            </a:extLst>
          </p:cNvPr>
          <p:cNvSpPr>
            <a:spLocks noGrp="1" noChangeArrowheads="1"/>
          </p:cNvSpPr>
          <p:nvPr>
            <p:ph type="body" idx="1"/>
          </p:nvPr>
        </p:nvSpPr>
        <p:spPr>
          <a:xfrm>
            <a:off x="2095500" y="1984375"/>
            <a:ext cx="8001000" cy="1368425"/>
          </a:xfrm>
        </p:spPr>
        <p:txBody>
          <a:bodyPr rtlCol="0">
            <a:normAutofit lnSpcReduction="10000"/>
          </a:bodyPr>
          <a:lstStyle/>
          <a:p>
            <a:pPr>
              <a:buClr>
                <a:schemeClr val="hlink"/>
              </a:buClr>
              <a:buFont typeface="Wingdings" pitchFamily="2" charset="2"/>
              <a:buChar char="ü"/>
              <a:defRPr/>
            </a:pPr>
            <a:r>
              <a:rPr lang="en-US" i="1" dirty="0">
                <a:solidFill>
                  <a:srgbClr val="003399"/>
                </a:solidFill>
              </a:rPr>
              <a:t>Cost</a:t>
            </a:r>
            <a:r>
              <a:rPr lang="en-US" dirty="0">
                <a:solidFill>
                  <a:srgbClr val="003399"/>
                </a:solidFill>
              </a:rPr>
              <a:t> </a:t>
            </a:r>
            <a:r>
              <a:rPr lang="en-US" sz="2600" b="1" dirty="0" err="1"/>
              <a:t>adalah</a:t>
            </a:r>
            <a:r>
              <a:rPr lang="en-US" sz="2600" b="1" dirty="0"/>
              <a:t> KAS </a:t>
            </a:r>
            <a:r>
              <a:rPr lang="en-US" sz="2600" b="1" dirty="0" err="1"/>
              <a:t>atau</a:t>
            </a:r>
            <a:r>
              <a:rPr lang="en-US" sz="2600" b="1" dirty="0"/>
              <a:t> </a:t>
            </a:r>
            <a:r>
              <a:rPr lang="en-US" sz="2600" b="1" dirty="0" err="1"/>
              <a:t>setara</a:t>
            </a:r>
            <a:r>
              <a:rPr lang="en-US" sz="2600" b="1" dirty="0"/>
              <a:t> dg KAS </a:t>
            </a:r>
            <a:r>
              <a:rPr lang="en-US" sz="2600" b="1" dirty="0" err="1"/>
              <a:t>yg</a:t>
            </a:r>
            <a:r>
              <a:rPr lang="en-US" sz="2600" b="1" dirty="0"/>
              <a:t> </a:t>
            </a:r>
            <a:r>
              <a:rPr lang="en-US" sz="2600" b="1" dirty="0" err="1"/>
              <a:t>dikorbankan</a:t>
            </a:r>
            <a:r>
              <a:rPr lang="en-US" sz="2600" b="1" dirty="0"/>
              <a:t> </a:t>
            </a:r>
            <a:r>
              <a:rPr lang="en-US" sz="2600" b="1" dirty="0" err="1"/>
              <a:t>untuk</a:t>
            </a:r>
            <a:r>
              <a:rPr lang="en-US" sz="2600" b="1" dirty="0"/>
              <a:t> </a:t>
            </a:r>
            <a:r>
              <a:rPr lang="en-US" sz="2600" b="1" dirty="0" err="1"/>
              <a:t>mendapatkan</a:t>
            </a:r>
            <a:r>
              <a:rPr lang="en-US" sz="2600" b="1" dirty="0"/>
              <a:t> </a:t>
            </a:r>
            <a:r>
              <a:rPr lang="en-US" sz="2600" b="1" dirty="0" err="1"/>
              <a:t>barang</a:t>
            </a:r>
            <a:r>
              <a:rPr lang="en-US" sz="2600" b="1" dirty="0"/>
              <a:t>/</a:t>
            </a:r>
            <a:r>
              <a:rPr lang="en-US" sz="2600" b="1" dirty="0" err="1"/>
              <a:t>jasa</a:t>
            </a:r>
            <a:r>
              <a:rPr lang="en-US" sz="2600" b="1" dirty="0"/>
              <a:t> </a:t>
            </a:r>
            <a:r>
              <a:rPr lang="en-US" sz="2600" b="1" dirty="0" err="1"/>
              <a:t>yg</a:t>
            </a:r>
            <a:r>
              <a:rPr lang="en-US" sz="2600" b="1" dirty="0"/>
              <a:t> </a:t>
            </a:r>
            <a:r>
              <a:rPr lang="en-US" sz="2600" b="1" dirty="0" err="1"/>
              <a:t>diperkirakan</a:t>
            </a:r>
            <a:r>
              <a:rPr lang="en-US" sz="2600" b="1" dirty="0"/>
              <a:t> </a:t>
            </a:r>
            <a:r>
              <a:rPr lang="en-US" sz="2600" b="1" dirty="0" err="1"/>
              <a:t>akan</a:t>
            </a:r>
            <a:r>
              <a:rPr lang="en-US" sz="2600" b="1" dirty="0"/>
              <a:t> </a:t>
            </a:r>
            <a:r>
              <a:rPr lang="en-US" sz="2600" b="1" dirty="0" err="1"/>
              <a:t>membawa</a:t>
            </a:r>
            <a:r>
              <a:rPr lang="en-US" sz="2600" b="1" dirty="0"/>
              <a:t> </a:t>
            </a:r>
            <a:r>
              <a:rPr lang="en-US" sz="2600" b="1" dirty="0" err="1"/>
              <a:t>manfaat</a:t>
            </a:r>
            <a:r>
              <a:rPr lang="en-US" sz="2600" b="1" dirty="0"/>
              <a:t> </a:t>
            </a:r>
            <a:r>
              <a:rPr lang="en-US" sz="2600" b="1" dirty="0" err="1"/>
              <a:t>saat</a:t>
            </a:r>
            <a:r>
              <a:rPr lang="en-US" sz="2600" b="1" dirty="0"/>
              <a:t> </a:t>
            </a:r>
            <a:r>
              <a:rPr lang="en-US" sz="2600" b="1" dirty="0" err="1"/>
              <a:t>ini</a:t>
            </a:r>
            <a:r>
              <a:rPr lang="en-US" sz="2600" b="1" dirty="0"/>
              <a:t> </a:t>
            </a:r>
            <a:r>
              <a:rPr lang="en-US" sz="2600" b="1" dirty="0" err="1"/>
              <a:t>atau</a:t>
            </a:r>
            <a:r>
              <a:rPr lang="en-US" sz="2600" b="1" dirty="0"/>
              <a:t> masa </a:t>
            </a:r>
            <a:r>
              <a:rPr lang="en-US" sz="2600" b="1" dirty="0" err="1"/>
              <a:t>yg</a:t>
            </a:r>
            <a:r>
              <a:rPr lang="en-US" sz="2600" b="1" dirty="0"/>
              <a:t> </a:t>
            </a:r>
            <a:r>
              <a:rPr lang="en-US" sz="2600" b="1" dirty="0" err="1"/>
              <a:t>akan</a:t>
            </a:r>
            <a:r>
              <a:rPr lang="en-US" sz="2600" b="1" dirty="0"/>
              <a:t> </a:t>
            </a:r>
            <a:r>
              <a:rPr lang="en-US" sz="2600" b="1" dirty="0" err="1"/>
              <a:t>datang</a:t>
            </a:r>
            <a:r>
              <a:rPr lang="en-US" sz="2600" b="1" dirty="0"/>
              <a:t>. </a:t>
            </a:r>
          </a:p>
        </p:txBody>
      </p:sp>
      <p:sp>
        <p:nvSpPr>
          <p:cNvPr id="33795" name="Rectangle 3">
            <a:extLst>
              <a:ext uri="{FF2B5EF4-FFF2-40B4-BE49-F238E27FC236}">
                <a16:creationId xmlns:a16="http://schemas.microsoft.com/office/drawing/2014/main" id="{D581791D-BDD1-E453-6728-3AAB25EBD516}"/>
              </a:ext>
            </a:extLst>
          </p:cNvPr>
          <p:cNvSpPr>
            <a:spLocks noChangeArrowheads="1"/>
          </p:cNvSpPr>
          <p:nvPr/>
        </p:nvSpPr>
        <p:spPr bwMode="auto">
          <a:xfrm>
            <a:off x="2095500" y="3429000"/>
            <a:ext cx="8001000" cy="197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Clr>
                <a:schemeClr val="hlink"/>
              </a:buClr>
              <a:buSzPct val="85000"/>
              <a:buFont typeface="Wingdings" panose="05000000000000000000" pitchFamily="2" charset="2"/>
              <a:buChar char="ü"/>
            </a:pPr>
            <a:r>
              <a:rPr lang="en-US" altLang="en-US" sz="2200" b="1" i="1" dirty="0">
                <a:solidFill>
                  <a:srgbClr val="003399"/>
                </a:solidFill>
              </a:rPr>
              <a:t>Costs</a:t>
            </a:r>
            <a:r>
              <a:rPr lang="en-US" altLang="en-US" sz="2200" b="1" dirty="0">
                <a:solidFill>
                  <a:srgbClr val="003399"/>
                </a:solidFill>
              </a:rPr>
              <a:t> </a:t>
            </a:r>
            <a:r>
              <a:rPr lang="en-US" altLang="en-US" sz="2200" b="1" dirty="0" err="1">
                <a:solidFill>
                  <a:srgbClr val="003399"/>
                </a:solidFill>
              </a:rPr>
              <a:t>dimaksudkan</a:t>
            </a:r>
            <a:r>
              <a:rPr lang="en-US" altLang="en-US" sz="2200" b="1" dirty="0">
                <a:solidFill>
                  <a:srgbClr val="003399"/>
                </a:solidFill>
              </a:rPr>
              <a:t> </a:t>
            </a:r>
            <a:r>
              <a:rPr lang="en-US" altLang="en-US" sz="2200" b="1" dirty="0" err="1">
                <a:solidFill>
                  <a:srgbClr val="003399"/>
                </a:solidFill>
              </a:rPr>
              <a:t>untuk</a:t>
            </a:r>
            <a:r>
              <a:rPr lang="en-US" altLang="en-US" sz="2200" b="1" dirty="0">
                <a:solidFill>
                  <a:srgbClr val="003399"/>
                </a:solidFill>
              </a:rPr>
              <a:t> </a:t>
            </a:r>
            <a:r>
              <a:rPr lang="en-US" altLang="en-US" sz="2200" b="1" dirty="0" err="1">
                <a:solidFill>
                  <a:srgbClr val="003399"/>
                </a:solidFill>
              </a:rPr>
              <a:t>mendapatkan</a:t>
            </a:r>
            <a:r>
              <a:rPr lang="en-US" altLang="en-US" sz="2200" b="1" dirty="0">
                <a:solidFill>
                  <a:srgbClr val="003399"/>
                </a:solidFill>
              </a:rPr>
              <a:t> </a:t>
            </a:r>
            <a:r>
              <a:rPr lang="en-US" altLang="en-US" sz="2200" b="1" dirty="0" err="1">
                <a:solidFill>
                  <a:srgbClr val="003399"/>
                </a:solidFill>
              </a:rPr>
              <a:t>manfaat</a:t>
            </a:r>
            <a:endParaRPr lang="en-US" altLang="en-US" sz="2200" b="1" dirty="0">
              <a:solidFill>
                <a:srgbClr val="003399"/>
              </a:solidFill>
            </a:endParaRPr>
          </a:p>
          <a:p>
            <a:pPr>
              <a:spcBef>
                <a:spcPct val="50000"/>
              </a:spcBef>
              <a:buClr>
                <a:schemeClr val="hlink"/>
              </a:buClr>
              <a:buSzPct val="85000"/>
              <a:buFont typeface="Wingdings" panose="05000000000000000000" pitchFamily="2" charset="2"/>
              <a:buChar char="ü"/>
            </a:pPr>
            <a:r>
              <a:rPr lang="en-US" altLang="en-US" sz="2200" b="1" dirty="0">
                <a:solidFill>
                  <a:srgbClr val="003399"/>
                </a:solidFill>
              </a:rPr>
              <a:t>Cost </a:t>
            </a:r>
            <a:r>
              <a:rPr lang="en-US" altLang="en-US" sz="2200" b="1" dirty="0" err="1">
                <a:solidFill>
                  <a:srgbClr val="003399"/>
                </a:solidFill>
              </a:rPr>
              <a:t>yg</a:t>
            </a:r>
            <a:r>
              <a:rPr lang="en-US" altLang="en-US" sz="2200" b="1" dirty="0">
                <a:solidFill>
                  <a:srgbClr val="003399"/>
                </a:solidFill>
              </a:rPr>
              <a:t> </a:t>
            </a:r>
            <a:r>
              <a:rPr lang="en-US" altLang="en-US" sz="2200" b="1" dirty="0" err="1">
                <a:solidFill>
                  <a:srgbClr val="003399"/>
                </a:solidFill>
              </a:rPr>
              <a:t>sudah</a:t>
            </a:r>
            <a:r>
              <a:rPr lang="en-US" altLang="en-US" sz="2200" b="1" dirty="0">
                <a:solidFill>
                  <a:srgbClr val="003399"/>
                </a:solidFill>
              </a:rPr>
              <a:t> </a:t>
            </a:r>
            <a:r>
              <a:rPr lang="en-US" altLang="en-US" sz="2200" b="1" dirty="0" err="1">
                <a:solidFill>
                  <a:srgbClr val="003399"/>
                </a:solidFill>
              </a:rPr>
              <a:t>dimanfaatkan</a:t>
            </a:r>
            <a:r>
              <a:rPr lang="en-US" altLang="en-US" sz="2200" b="1" dirty="0">
                <a:solidFill>
                  <a:srgbClr val="003399"/>
                </a:solidFill>
              </a:rPr>
              <a:t> </a:t>
            </a:r>
            <a:r>
              <a:rPr lang="en-US" altLang="en-US" sz="2200" b="1" dirty="0" err="1">
                <a:solidFill>
                  <a:srgbClr val="003399"/>
                </a:solidFill>
              </a:rPr>
              <a:t>disebut</a:t>
            </a:r>
            <a:r>
              <a:rPr lang="en-US" altLang="en-US" sz="2200" b="1" dirty="0">
                <a:solidFill>
                  <a:srgbClr val="003399"/>
                </a:solidFill>
              </a:rPr>
              <a:t> BEBAN</a:t>
            </a:r>
          </a:p>
          <a:p>
            <a:pPr>
              <a:spcBef>
                <a:spcPct val="50000"/>
              </a:spcBef>
              <a:buClr>
                <a:schemeClr val="hlink"/>
              </a:buClr>
              <a:buSzPct val="85000"/>
              <a:buFont typeface="Wingdings" panose="05000000000000000000" pitchFamily="2" charset="2"/>
              <a:buChar char="ü"/>
            </a:pPr>
            <a:r>
              <a:rPr lang="en-US" altLang="en-US" sz="2200" b="1" dirty="0">
                <a:solidFill>
                  <a:srgbClr val="003399"/>
                </a:solidFill>
              </a:rPr>
              <a:t>Cost </a:t>
            </a:r>
            <a:r>
              <a:rPr lang="en-US" altLang="en-US" sz="2200" b="1" dirty="0" err="1">
                <a:solidFill>
                  <a:srgbClr val="003399"/>
                </a:solidFill>
              </a:rPr>
              <a:t>yg</a:t>
            </a:r>
            <a:r>
              <a:rPr lang="en-US" altLang="en-US" sz="2200" b="1" dirty="0">
                <a:solidFill>
                  <a:srgbClr val="003399"/>
                </a:solidFill>
              </a:rPr>
              <a:t> </a:t>
            </a:r>
            <a:r>
              <a:rPr lang="en-US" altLang="en-US" sz="2200" b="1" dirty="0" err="1">
                <a:solidFill>
                  <a:srgbClr val="003399"/>
                </a:solidFill>
              </a:rPr>
              <a:t>belum</a:t>
            </a:r>
            <a:r>
              <a:rPr lang="en-US" altLang="en-US" sz="2200" b="1" dirty="0">
                <a:solidFill>
                  <a:srgbClr val="003399"/>
                </a:solidFill>
              </a:rPr>
              <a:t> </a:t>
            </a:r>
            <a:r>
              <a:rPr lang="en-US" altLang="en-US" sz="2200" b="1" dirty="0" err="1">
                <a:solidFill>
                  <a:srgbClr val="003399"/>
                </a:solidFill>
              </a:rPr>
              <a:t>menjadi</a:t>
            </a:r>
            <a:r>
              <a:rPr lang="en-US" altLang="en-US" sz="2200" b="1" dirty="0">
                <a:solidFill>
                  <a:srgbClr val="003399"/>
                </a:solidFill>
              </a:rPr>
              <a:t> </a:t>
            </a:r>
            <a:r>
              <a:rPr lang="en-US" altLang="en-US" sz="2200" b="1" dirty="0" err="1">
                <a:solidFill>
                  <a:srgbClr val="003399"/>
                </a:solidFill>
              </a:rPr>
              <a:t>beban</a:t>
            </a:r>
            <a:r>
              <a:rPr lang="en-US" altLang="en-US" sz="2200" b="1" dirty="0">
                <a:solidFill>
                  <a:srgbClr val="003399"/>
                </a:solidFill>
              </a:rPr>
              <a:t> </a:t>
            </a:r>
            <a:r>
              <a:rPr lang="en-US" altLang="en-US" sz="2200" b="1" dirty="0" err="1">
                <a:solidFill>
                  <a:srgbClr val="003399"/>
                </a:solidFill>
              </a:rPr>
              <a:t>dilaporkan</a:t>
            </a:r>
            <a:r>
              <a:rPr lang="en-US" altLang="en-US" sz="2200" b="1" dirty="0">
                <a:solidFill>
                  <a:srgbClr val="003399"/>
                </a:solidFill>
              </a:rPr>
              <a:t> </a:t>
            </a:r>
            <a:r>
              <a:rPr lang="en-US" altLang="en-US" sz="2200" b="1" dirty="0" err="1">
                <a:solidFill>
                  <a:srgbClr val="003399"/>
                </a:solidFill>
              </a:rPr>
              <a:t>sebagai</a:t>
            </a:r>
            <a:r>
              <a:rPr lang="en-US" altLang="en-US" sz="2200" b="1" dirty="0">
                <a:solidFill>
                  <a:srgbClr val="003399"/>
                </a:solidFill>
              </a:rPr>
              <a:t> ASET pada NERACA</a:t>
            </a:r>
            <a:endParaRPr lang="en-US" altLang="en-US" sz="2200" dirty="0"/>
          </a:p>
        </p:txBody>
      </p:sp>
      <p:sp>
        <p:nvSpPr>
          <p:cNvPr id="33798" name="Rectangle 6">
            <a:extLst>
              <a:ext uri="{FF2B5EF4-FFF2-40B4-BE49-F238E27FC236}">
                <a16:creationId xmlns:a16="http://schemas.microsoft.com/office/drawing/2014/main" id="{12B8FFDA-56E6-0BA3-AA0A-D70481B9D9A9}"/>
              </a:ext>
            </a:extLst>
          </p:cNvPr>
          <p:cNvSpPr>
            <a:spLocks noChangeArrowheads="1"/>
          </p:cNvSpPr>
          <p:nvPr/>
        </p:nvSpPr>
        <p:spPr bwMode="auto">
          <a:xfrm>
            <a:off x="2095500" y="5478463"/>
            <a:ext cx="80010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Clr>
                <a:schemeClr val="hlink"/>
              </a:buClr>
              <a:buSzPct val="85000"/>
              <a:buFont typeface="Wingdings" panose="05000000000000000000" pitchFamily="2" charset="2"/>
              <a:buChar char="ü"/>
            </a:pPr>
            <a:r>
              <a:rPr lang="en-US" altLang="en-US" sz="2800" dirty="0" err="1"/>
              <a:t>Membebankan</a:t>
            </a:r>
            <a:r>
              <a:rPr lang="en-US" altLang="en-US" sz="2800" dirty="0"/>
              <a:t> cost </a:t>
            </a:r>
            <a:r>
              <a:rPr lang="en-US" altLang="en-US" sz="2800" dirty="0" err="1"/>
              <a:t>ke</a:t>
            </a:r>
            <a:r>
              <a:rPr lang="en-US" altLang="en-US" sz="2800" dirty="0"/>
              <a:t> OBYEK </a:t>
            </a:r>
            <a:r>
              <a:rPr lang="en-US" altLang="en-US" sz="2800" dirty="0" err="1"/>
              <a:t>scr</a:t>
            </a:r>
            <a:r>
              <a:rPr lang="en-US" altLang="en-US" sz="2800" dirty="0"/>
              <a:t> </a:t>
            </a:r>
            <a:r>
              <a:rPr lang="en-US" altLang="en-US" sz="2800" b="1" i="1" dirty="0" err="1">
                <a:solidFill>
                  <a:srgbClr val="003399"/>
                </a:solidFill>
              </a:rPr>
              <a:t>akurat</a:t>
            </a:r>
            <a:r>
              <a:rPr lang="en-US" altLang="en-US" sz="2800" dirty="0"/>
              <a:t> </a:t>
            </a:r>
            <a:r>
              <a:rPr lang="en-US" altLang="en-US" sz="2800" dirty="0" err="1"/>
              <a:t>merupakan</a:t>
            </a:r>
            <a:r>
              <a:rPr lang="en-US" altLang="en-US" sz="2800" dirty="0"/>
              <a:t> </a:t>
            </a:r>
            <a:r>
              <a:rPr lang="en-US" altLang="en-US" sz="2800" dirty="0" err="1"/>
              <a:t>hal</a:t>
            </a:r>
            <a:r>
              <a:rPr lang="en-US" altLang="en-US" sz="2800" dirty="0"/>
              <a:t> </a:t>
            </a:r>
            <a:r>
              <a:rPr lang="en-US" altLang="en-US" sz="2800" dirty="0" err="1"/>
              <a:t>yg</a:t>
            </a:r>
            <a:r>
              <a:rPr lang="en-US" altLang="en-US" sz="2800" dirty="0"/>
              <a:t> sangat </a:t>
            </a:r>
            <a:r>
              <a:rPr lang="en-US" altLang="en-US" sz="2800" dirty="0" err="1"/>
              <a:t>krusial</a:t>
            </a:r>
            <a:r>
              <a:rPr lang="en-US" altLang="en-US" sz="2800" dirty="0"/>
              <a:t>.</a:t>
            </a:r>
            <a:endParaRPr lang="en-US" altLang="en-US" sz="2800" dirty="0">
              <a:solidFill>
                <a:srgbClr val="003399"/>
              </a:solidFill>
            </a:endParaRPr>
          </a:p>
        </p:txBody>
      </p:sp>
      <p:sp>
        <p:nvSpPr>
          <p:cNvPr id="33799" name="AutoShape 7">
            <a:extLst>
              <a:ext uri="{FF2B5EF4-FFF2-40B4-BE49-F238E27FC236}">
                <a16:creationId xmlns:a16="http://schemas.microsoft.com/office/drawing/2014/main" id="{9A07E560-6ED8-52ED-2B60-2AC19BAE9928}"/>
              </a:ext>
            </a:extLst>
          </p:cNvPr>
          <p:cNvSpPr>
            <a:spLocks noGrp="1" noChangeArrowheads="1"/>
          </p:cNvSpPr>
          <p:nvPr>
            <p:ph type="title"/>
          </p:nvPr>
        </p:nvSpPr>
        <p:spPr>
          <a:xfrm>
            <a:off x="2782888" y="260350"/>
            <a:ext cx="6705600" cy="914400"/>
          </a:xfrm>
          <a:prstGeom prst="hexagon">
            <a:avLst>
              <a:gd name="adj" fmla="val 80972"/>
              <a:gd name="vf" fmla="val 115470"/>
            </a:avLst>
          </a:prstGeom>
          <a:solidFill>
            <a:srgbClr val="66CCFF"/>
          </a:solidFill>
          <a:ln w="12700">
            <a:solidFill>
              <a:schemeClr val="tx1"/>
            </a:solidFill>
            <a:headEnd type="none" w="med" len="med"/>
            <a:tailEnd type="none" w="med" len="med"/>
          </a:ln>
          <a:effectLst>
            <a:outerShdw dist="107763" dir="2700000" algn="ctr" rotWithShape="0">
              <a:schemeClr val="tx1"/>
            </a:outerShdw>
          </a:effectLst>
        </p:spPr>
        <p:txBody>
          <a:bodyPr vert="horz" lIns="90488" tIns="44450" rIns="90488" bIns="44450" rtlCol="0" anchor="ctr">
            <a:normAutofit/>
          </a:bodyPr>
          <a:lstStyle/>
          <a:p>
            <a:pPr>
              <a:defRPr/>
            </a:pPr>
            <a:r>
              <a:rPr lang="en-US" sz="4000" i="1">
                <a:solidFill>
                  <a:schemeClr val="bg1"/>
                </a:solidFill>
              </a:rPr>
              <a:t>Basic Cost Concepts</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379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379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uild="p" autoUpdateAnimBg="0"/>
      <p:bldP spid="33795" grpId="0" autoUpdateAnimBg="0"/>
      <p:bldP spid="3379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B85CB8D-AD63-3541-8291-B1C30C9D0AAA}"/>
              </a:ext>
            </a:extLst>
          </p:cNvPr>
          <p:cNvSpPr>
            <a:spLocks noGrp="1" noChangeArrowheads="1"/>
          </p:cNvSpPr>
          <p:nvPr>
            <p:ph type="body" idx="1"/>
          </p:nvPr>
        </p:nvSpPr>
        <p:spPr>
          <a:xfrm>
            <a:off x="2463006" y="2098965"/>
            <a:ext cx="7570788" cy="4606925"/>
          </a:xfrm>
        </p:spPr>
        <p:txBody>
          <a:bodyPr/>
          <a:lstStyle/>
          <a:p>
            <a:pPr marL="0" indent="0">
              <a:buNone/>
            </a:pPr>
            <a:r>
              <a:rPr lang="en-US" altLang="en-US" b="1" dirty="0" err="1"/>
              <a:t>Objek</a:t>
            </a:r>
            <a:r>
              <a:rPr lang="en-US" altLang="en-US" b="1" dirty="0"/>
              <a:t> </a:t>
            </a:r>
            <a:r>
              <a:rPr lang="en-US" altLang="en-US" b="1" dirty="0" err="1"/>
              <a:t>Biaya</a:t>
            </a:r>
            <a:r>
              <a:rPr lang="en-US" altLang="en-US" b="1" dirty="0"/>
              <a:t> </a:t>
            </a:r>
            <a:r>
              <a:rPr lang="en-US" altLang="en-US" b="1" dirty="0" err="1"/>
              <a:t>adalah</a:t>
            </a:r>
            <a:r>
              <a:rPr lang="en-US" altLang="en-US" b="1" dirty="0"/>
              <a:t> </a:t>
            </a:r>
            <a:r>
              <a:rPr lang="en-US" altLang="en-US" b="1" dirty="0" err="1"/>
              <a:t>setiap</a:t>
            </a:r>
            <a:r>
              <a:rPr lang="en-US" altLang="en-US" b="1" dirty="0"/>
              <a:t> item, </a:t>
            </a:r>
            <a:r>
              <a:rPr lang="en-US" altLang="en-US" b="1" dirty="0" err="1"/>
              <a:t>seperti</a:t>
            </a:r>
            <a:r>
              <a:rPr lang="en-US" altLang="en-US" b="1" dirty="0"/>
              <a:t> </a:t>
            </a:r>
            <a:r>
              <a:rPr lang="en-US" altLang="en-US" b="1" dirty="0" err="1"/>
              <a:t>produk,Pelanggan</a:t>
            </a:r>
            <a:r>
              <a:rPr lang="en-US" altLang="en-US" b="1" dirty="0"/>
              <a:t>, </a:t>
            </a:r>
            <a:r>
              <a:rPr lang="en-US" altLang="en-US" b="1" dirty="0" err="1"/>
              <a:t>departmen</a:t>
            </a:r>
            <a:r>
              <a:rPr lang="en-US" altLang="en-US" b="1" dirty="0"/>
              <a:t>, </a:t>
            </a:r>
            <a:r>
              <a:rPr lang="en-US" altLang="en-US" b="1" dirty="0" err="1"/>
              <a:t>proyek</a:t>
            </a:r>
            <a:r>
              <a:rPr lang="en-US" altLang="en-US" b="1" dirty="0"/>
              <a:t>, </a:t>
            </a:r>
            <a:r>
              <a:rPr lang="en-US" altLang="en-US" b="1" dirty="0" err="1"/>
              <a:t>aktifitas</a:t>
            </a:r>
            <a:r>
              <a:rPr lang="en-US" altLang="en-US" b="1" dirty="0"/>
              <a:t>, </a:t>
            </a:r>
            <a:r>
              <a:rPr lang="en-US" altLang="en-US" b="1" dirty="0" err="1"/>
              <a:t>dsbdimana</a:t>
            </a:r>
            <a:r>
              <a:rPr lang="en-US" altLang="en-US" b="1" dirty="0"/>
              <a:t> </a:t>
            </a:r>
            <a:r>
              <a:rPr lang="en-US" altLang="en-US" b="1" dirty="0" err="1"/>
              <a:t>biaya</a:t>
            </a:r>
            <a:r>
              <a:rPr lang="en-US" altLang="en-US" b="1" dirty="0"/>
              <a:t> </a:t>
            </a:r>
            <a:r>
              <a:rPr lang="en-US" altLang="en-US" b="1" dirty="0" err="1"/>
              <a:t>diukur</a:t>
            </a:r>
            <a:r>
              <a:rPr lang="en-US" altLang="en-US" b="1" dirty="0"/>
              <a:t> dan </a:t>
            </a:r>
            <a:r>
              <a:rPr lang="en-US" altLang="en-US" b="1" dirty="0" err="1"/>
              <a:t>dibebankan</a:t>
            </a:r>
            <a:r>
              <a:rPr lang="en-US" altLang="en-US" b="1" dirty="0"/>
              <a:t>.</a:t>
            </a:r>
          </a:p>
          <a:p>
            <a:pPr marL="1885950" lvl="1" indent="-1423988">
              <a:buNone/>
            </a:pPr>
            <a:r>
              <a:rPr lang="en-US" altLang="en-US" i="1" dirty="0" err="1">
                <a:solidFill>
                  <a:srgbClr val="003399"/>
                </a:solidFill>
              </a:rPr>
              <a:t>Contoh</a:t>
            </a:r>
            <a:r>
              <a:rPr lang="en-US" altLang="en-US" i="1" dirty="0">
                <a:solidFill>
                  <a:srgbClr val="003399"/>
                </a:solidFill>
              </a:rPr>
              <a:t>:	</a:t>
            </a:r>
            <a:r>
              <a:rPr lang="en-US" altLang="en-US" i="1" dirty="0" err="1">
                <a:solidFill>
                  <a:srgbClr val="003399"/>
                </a:solidFill>
              </a:rPr>
              <a:t>Buku</a:t>
            </a:r>
            <a:r>
              <a:rPr lang="en-US" altLang="en-US" i="1" dirty="0">
                <a:solidFill>
                  <a:srgbClr val="003399"/>
                </a:solidFill>
              </a:rPr>
              <a:t> </a:t>
            </a:r>
            <a:r>
              <a:rPr lang="en-US" altLang="en-US" i="1" dirty="0" err="1">
                <a:solidFill>
                  <a:srgbClr val="003399"/>
                </a:solidFill>
              </a:rPr>
              <a:t>tulis</a:t>
            </a:r>
            <a:r>
              <a:rPr lang="en-US" altLang="en-US" i="1" dirty="0">
                <a:solidFill>
                  <a:srgbClr val="003399"/>
                </a:solidFill>
              </a:rPr>
              <a:t> </a:t>
            </a:r>
            <a:r>
              <a:rPr lang="en-US" altLang="en-US" i="1" dirty="0"/>
              <a:t> </a:t>
            </a:r>
            <a:r>
              <a:rPr lang="en-US" altLang="en-US" i="1" dirty="0" err="1"/>
              <a:t>adalah</a:t>
            </a:r>
            <a:r>
              <a:rPr lang="en-US" altLang="en-US" i="1" dirty="0"/>
              <a:t> cost object </a:t>
            </a:r>
            <a:r>
              <a:rPr lang="en-US" altLang="en-US" i="1" dirty="0" err="1"/>
              <a:t>jika</a:t>
            </a:r>
            <a:r>
              <a:rPr lang="en-US" altLang="en-US" i="1" dirty="0"/>
              <a:t> </a:t>
            </a:r>
            <a:r>
              <a:rPr lang="en-US" altLang="en-US" i="1" dirty="0" err="1"/>
              <a:t>anda</a:t>
            </a:r>
            <a:r>
              <a:rPr lang="en-US" altLang="en-US" i="1" dirty="0"/>
              <a:t> </a:t>
            </a:r>
            <a:r>
              <a:rPr lang="en-US" altLang="en-US" i="1" dirty="0" err="1"/>
              <a:t>menentukan</a:t>
            </a:r>
            <a:r>
              <a:rPr lang="en-US" altLang="en-US" i="1" dirty="0"/>
              <a:t> </a:t>
            </a:r>
            <a:r>
              <a:rPr lang="en-US" altLang="en-US" i="1" dirty="0" err="1"/>
              <a:t>berapa</a:t>
            </a:r>
            <a:r>
              <a:rPr lang="en-US" altLang="en-US" i="1" dirty="0"/>
              <a:t> </a:t>
            </a:r>
            <a:r>
              <a:rPr lang="en-US" altLang="en-US" i="1" dirty="0" err="1"/>
              <a:t>harga</a:t>
            </a:r>
            <a:r>
              <a:rPr lang="en-US" altLang="en-US" i="1" dirty="0"/>
              <a:t> </a:t>
            </a:r>
            <a:r>
              <a:rPr lang="en-US" altLang="en-US" i="1" dirty="0" err="1"/>
              <a:t>pokok</a:t>
            </a:r>
            <a:r>
              <a:rPr lang="en-US" altLang="en-US" i="1" dirty="0"/>
              <a:t> </a:t>
            </a:r>
            <a:r>
              <a:rPr lang="en-US" altLang="en-US" i="1" dirty="0" err="1"/>
              <a:t>buku</a:t>
            </a:r>
            <a:r>
              <a:rPr lang="en-US" altLang="en-US" i="1" dirty="0"/>
              <a:t> </a:t>
            </a:r>
            <a:r>
              <a:rPr lang="en-US" altLang="en-US" i="1" dirty="0" err="1"/>
              <a:t>tulis</a:t>
            </a:r>
            <a:r>
              <a:rPr lang="en-US" altLang="en-US" i="1" dirty="0"/>
              <a:t> </a:t>
            </a:r>
            <a:r>
              <a:rPr lang="en-US" altLang="en-US" i="1" dirty="0" err="1"/>
              <a:t>tsb</a:t>
            </a:r>
            <a:r>
              <a:rPr lang="en-US" altLang="en-US" i="1" dirty="0"/>
              <a:t>.</a:t>
            </a:r>
            <a:endParaRPr lang="en-US" altLang="en-US" dirty="0"/>
          </a:p>
        </p:txBody>
      </p:sp>
      <p:sp>
        <p:nvSpPr>
          <p:cNvPr id="34819" name="AutoShape 3">
            <a:extLst>
              <a:ext uri="{FF2B5EF4-FFF2-40B4-BE49-F238E27FC236}">
                <a16:creationId xmlns:a16="http://schemas.microsoft.com/office/drawing/2014/main" id="{C6F5D66C-E89B-1920-791D-37339F2E2745}"/>
              </a:ext>
            </a:extLst>
          </p:cNvPr>
          <p:cNvSpPr>
            <a:spLocks noGrp="1" noChangeArrowheads="1"/>
          </p:cNvSpPr>
          <p:nvPr>
            <p:ph type="title"/>
          </p:nvPr>
        </p:nvSpPr>
        <p:spPr>
          <a:xfrm>
            <a:off x="2895600" y="762000"/>
            <a:ext cx="6705600" cy="914400"/>
          </a:xfrm>
          <a:prstGeom prst="hexagon">
            <a:avLst>
              <a:gd name="adj" fmla="val 80972"/>
              <a:gd name="vf" fmla="val 115470"/>
            </a:avLst>
          </a:prstGeom>
          <a:solidFill>
            <a:schemeClr val="hlink"/>
          </a:solidFill>
          <a:ln w="12700">
            <a:solidFill>
              <a:schemeClr val="tx1"/>
            </a:solidFill>
            <a:headEnd type="none" w="med" len="med"/>
            <a:tailEnd type="none" w="med" len="med"/>
          </a:ln>
          <a:effectLst>
            <a:outerShdw dist="107763" dir="2700000" algn="ctr" rotWithShape="0">
              <a:schemeClr val="tx1"/>
            </a:outerShdw>
          </a:effectLst>
        </p:spPr>
        <p:txBody>
          <a:bodyPr vert="horz" lIns="90488" tIns="44450" rIns="90488" bIns="44450" rtlCol="0" anchor="ctr">
            <a:normAutofit fontScale="90000"/>
          </a:bodyPr>
          <a:lstStyle/>
          <a:p>
            <a:pPr>
              <a:defRPr/>
            </a:pPr>
            <a:r>
              <a:rPr lang="en-US" sz="4800" i="1">
                <a:solidFill>
                  <a:schemeClr val="bg1"/>
                </a:solidFill>
              </a:rPr>
              <a:t>Cost </a:t>
            </a:r>
            <a:r>
              <a:rPr lang="id-ID" sz="4800" i="1">
                <a:solidFill>
                  <a:schemeClr val="bg1"/>
                </a:solidFill>
              </a:rPr>
              <a:t>Object</a:t>
            </a:r>
            <a:endParaRPr lang="en-US" sz="4800" i="1">
              <a:solidFill>
                <a:schemeClr val="bg1"/>
              </a:solidFill>
            </a:endParaRP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Title 1">
            <a:extLst>
              <a:ext uri="{FF2B5EF4-FFF2-40B4-BE49-F238E27FC236}">
                <a16:creationId xmlns:a16="http://schemas.microsoft.com/office/drawing/2014/main" id="{D6CA5243-77ED-A65E-F637-14707735150A}"/>
              </a:ext>
            </a:extLst>
          </p:cNvPr>
          <p:cNvSpPr>
            <a:spLocks noGrp="1"/>
          </p:cNvSpPr>
          <p:nvPr>
            <p:ph type="title"/>
          </p:nvPr>
        </p:nvSpPr>
        <p:spPr>
          <a:xfrm>
            <a:off x="1995488" y="533400"/>
            <a:ext cx="8229600" cy="1143000"/>
          </a:xfrm>
        </p:spPr>
        <p:txBody>
          <a:bodyPr/>
          <a:lstStyle/>
          <a:p>
            <a:r>
              <a:rPr lang="en-US" altLang="en-US" sz="3200"/>
              <a:t>Proses produksi suatu perusahaan manufaktur</a:t>
            </a:r>
          </a:p>
        </p:txBody>
      </p:sp>
      <p:sp>
        <p:nvSpPr>
          <p:cNvPr id="41988" name="Content Placeholder 2">
            <a:extLst>
              <a:ext uri="{FF2B5EF4-FFF2-40B4-BE49-F238E27FC236}">
                <a16:creationId xmlns:a16="http://schemas.microsoft.com/office/drawing/2014/main" id="{5A43BA61-FF88-FCE5-FD0C-839127ABEBAE}"/>
              </a:ext>
            </a:extLst>
          </p:cNvPr>
          <p:cNvSpPr>
            <a:spLocks noGrp="1"/>
          </p:cNvSpPr>
          <p:nvPr>
            <p:ph idx="1"/>
          </p:nvPr>
        </p:nvSpPr>
        <p:spPr/>
        <p:txBody>
          <a:bodyPr/>
          <a:lstStyle/>
          <a:p>
            <a:r>
              <a:rPr lang="en-US" altLang="en-US"/>
              <a:t>Perusahaan manufaktur mempunyai kegiatan pokok mengolah bahan baku menjadi produk jadi yang siap untuk dijual. </a:t>
            </a:r>
          </a:p>
          <a:p>
            <a:r>
              <a:rPr lang="en-US" altLang="en-US"/>
              <a:t>Fungsi pokok dalam perusahaan manufaktur dibagi menjadi tiga golongan, maka biaya dalam perusahaan manufaktur dibagi menjadi biaya produksi, biaya pemasaran dan biaya administrasi dan umum.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Title 2">
            <a:extLst>
              <a:ext uri="{FF2B5EF4-FFF2-40B4-BE49-F238E27FC236}">
                <a16:creationId xmlns:a16="http://schemas.microsoft.com/office/drawing/2014/main" id="{F9360D0B-2790-9153-4FE2-725D9FD1638E}"/>
              </a:ext>
            </a:extLst>
          </p:cNvPr>
          <p:cNvSpPr>
            <a:spLocks noGrp="1"/>
          </p:cNvSpPr>
          <p:nvPr>
            <p:ph type="title"/>
          </p:nvPr>
        </p:nvSpPr>
        <p:spPr>
          <a:xfrm>
            <a:off x="1995488" y="762001"/>
            <a:ext cx="8229600" cy="792163"/>
          </a:xfrm>
        </p:spPr>
        <p:txBody>
          <a:bodyPr/>
          <a:lstStyle/>
          <a:p>
            <a:r>
              <a:rPr lang="en-US" altLang="en-US"/>
              <a:t>PENGGOLONGAN BIAYA</a:t>
            </a:r>
          </a:p>
        </p:txBody>
      </p:sp>
      <p:sp>
        <p:nvSpPr>
          <p:cNvPr id="43012" name="Content Placeholder 3">
            <a:extLst>
              <a:ext uri="{FF2B5EF4-FFF2-40B4-BE49-F238E27FC236}">
                <a16:creationId xmlns:a16="http://schemas.microsoft.com/office/drawing/2014/main" id="{DA32947E-BAE5-59A2-4F20-24E65207933E}"/>
              </a:ext>
            </a:extLst>
          </p:cNvPr>
          <p:cNvSpPr>
            <a:spLocks noGrp="1"/>
          </p:cNvSpPr>
          <p:nvPr>
            <p:ph idx="1"/>
          </p:nvPr>
        </p:nvSpPr>
        <p:spPr/>
        <p:txBody>
          <a:bodyPr/>
          <a:lstStyle/>
          <a:p>
            <a:r>
              <a:rPr lang="en-US" altLang="en-US"/>
              <a:t>Biaya dapat digolongkan menurut:</a:t>
            </a:r>
          </a:p>
          <a:p>
            <a:r>
              <a:rPr lang="en-US" altLang="en-US"/>
              <a:t>Objek pengeluaran</a:t>
            </a:r>
          </a:p>
          <a:p>
            <a:r>
              <a:rPr lang="en-US" altLang="en-US"/>
              <a:t>Fungsi pokok dalam perusahaan</a:t>
            </a:r>
          </a:p>
          <a:p>
            <a:r>
              <a:rPr lang="en-US" altLang="en-US"/>
              <a:t>Hubungan biaya dengan sesuatu yang dibiayai</a:t>
            </a:r>
          </a:p>
          <a:p>
            <a:r>
              <a:rPr lang="en-US" altLang="en-US"/>
              <a:t>Perilaku biaya dengan perubahan volume kegiatan</a:t>
            </a:r>
          </a:p>
          <a:p>
            <a:r>
              <a:rPr lang="en-US" altLang="en-US"/>
              <a:t>Jangka waktu manfaatnya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DESKRIPSI MATA KULIAH</a:t>
            </a:r>
          </a:p>
        </p:txBody>
      </p:sp>
      <p:sp>
        <p:nvSpPr>
          <p:cNvPr id="4" name="Content Placeholder 3"/>
          <p:cNvSpPr>
            <a:spLocks noGrp="1"/>
          </p:cNvSpPr>
          <p:nvPr>
            <p:ph idx="1"/>
          </p:nvPr>
        </p:nvSpPr>
        <p:spPr>
          <a:xfrm>
            <a:off x="680321" y="2336872"/>
            <a:ext cx="10521079" cy="4238739"/>
          </a:xfrm>
        </p:spPr>
        <p:style>
          <a:lnRef idx="2">
            <a:schemeClr val="accent1"/>
          </a:lnRef>
          <a:fillRef idx="1">
            <a:schemeClr val="lt1"/>
          </a:fillRef>
          <a:effectRef idx="0">
            <a:schemeClr val="accent1"/>
          </a:effectRef>
          <a:fontRef idx="minor">
            <a:schemeClr val="dk1"/>
          </a:fontRef>
        </p:style>
        <p:txBody>
          <a:bodyPr>
            <a:normAutofit/>
          </a:bodyPr>
          <a:lstStyle/>
          <a:p>
            <a:endParaRPr lang="id-ID" dirty="0"/>
          </a:p>
          <a:p>
            <a:pPr algn="just"/>
            <a:r>
              <a:rPr lang="id-ID" dirty="0"/>
              <a:t>Mata kuliah ini membahas akuntansi biaya dan beberapa pengertian dasar</a:t>
            </a:r>
            <a:r>
              <a:rPr lang="en-US" dirty="0"/>
              <a:t> </a:t>
            </a:r>
            <a:r>
              <a:rPr lang="en-US" dirty="0" err="1"/>
              <a:t>konsep</a:t>
            </a:r>
            <a:r>
              <a:rPr lang="en-US" dirty="0"/>
              <a:t> dan </a:t>
            </a:r>
            <a:r>
              <a:rPr lang="en-US" dirty="0" err="1"/>
              <a:t>perilaku</a:t>
            </a:r>
            <a:r>
              <a:rPr lang="en-US" dirty="0"/>
              <a:t> </a:t>
            </a:r>
            <a:r>
              <a:rPr lang="en-US" dirty="0" err="1"/>
              <a:t>biaya</a:t>
            </a:r>
            <a:r>
              <a:rPr lang="id-ID" dirty="0"/>
              <a:t>, akuntansi biaya bahan</a:t>
            </a:r>
            <a:r>
              <a:rPr lang="en-US" dirty="0"/>
              <a:t> </a:t>
            </a:r>
            <a:r>
              <a:rPr lang="id-ID" dirty="0"/>
              <a:t>baku, akuntansi biaya tenaga kerja, akuntansi biaya </a:t>
            </a:r>
            <a:r>
              <a:rPr lang="id-ID" dirty="0" err="1"/>
              <a:t>overhead</a:t>
            </a:r>
            <a:r>
              <a:rPr lang="id-ID" dirty="0"/>
              <a:t> pabrik, </a:t>
            </a:r>
            <a:r>
              <a:rPr lang="en-US" dirty="0" err="1"/>
              <a:t>biaya</a:t>
            </a:r>
            <a:r>
              <a:rPr lang="en-US" dirty="0"/>
              <a:t> </a:t>
            </a:r>
            <a:r>
              <a:rPr lang="en-US" dirty="0" err="1"/>
              <a:t>bersama</a:t>
            </a:r>
            <a:r>
              <a:rPr lang="en-US" dirty="0"/>
              <a:t>, </a:t>
            </a:r>
            <a:r>
              <a:rPr lang="en-US" dirty="0" err="1"/>
              <a:t>biaya</a:t>
            </a:r>
            <a:r>
              <a:rPr lang="en-US" dirty="0"/>
              <a:t> </a:t>
            </a:r>
            <a:r>
              <a:rPr lang="en-US" dirty="0" err="1"/>
              <a:t>taksiran</a:t>
            </a:r>
            <a:r>
              <a:rPr lang="en-US" dirty="0"/>
              <a:t>, dan </a:t>
            </a:r>
            <a:r>
              <a:rPr lang="en-US" dirty="0" err="1"/>
              <a:t>biaya</a:t>
            </a:r>
            <a:r>
              <a:rPr lang="en-US" dirty="0"/>
              <a:t> </a:t>
            </a:r>
            <a:r>
              <a:rPr lang="en-US" dirty="0" err="1"/>
              <a:t>standar</a:t>
            </a:r>
            <a:r>
              <a:rPr lang="en-US" dirty="0"/>
              <a:t>.</a:t>
            </a:r>
            <a:endParaRPr lang="id-ID" dirty="0"/>
          </a:p>
          <a:p>
            <a:pPr marL="0" indent="0">
              <a:buNone/>
            </a:pPr>
            <a:endParaRPr lang="id-ID" dirty="0"/>
          </a:p>
        </p:txBody>
      </p:sp>
    </p:spTree>
    <p:extLst>
      <p:ext uri="{BB962C8B-B14F-4D97-AF65-F5344CB8AC3E}">
        <p14:creationId xmlns:p14="http://schemas.microsoft.com/office/powerpoint/2010/main" val="110334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B6233E0-F032-7401-A447-F6DDAC914096}"/>
              </a:ext>
            </a:extLst>
          </p:cNvPr>
          <p:cNvSpPr>
            <a:spLocks noGrp="1" noChangeArrowheads="1"/>
          </p:cNvSpPr>
          <p:nvPr>
            <p:ph type="title"/>
          </p:nvPr>
        </p:nvSpPr>
        <p:spPr>
          <a:xfrm>
            <a:off x="2490788" y="685800"/>
            <a:ext cx="7239000" cy="914400"/>
          </a:xfrm>
          <a:solidFill>
            <a:srgbClr val="FFFFCC"/>
          </a:solidFill>
        </p:spPr>
        <p:txBody>
          <a:bodyPr/>
          <a:lstStyle/>
          <a:p>
            <a:pPr eaLnBrk="1" hangingPunct="1"/>
            <a:r>
              <a:rPr lang="en-US" altLang="en-US" sz="2800">
                <a:solidFill>
                  <a:schemeClr val="hlink"/>
                </a:solidFill>
              </a:rPr>
              <a:t>Tujuan Akuntansi Biaya</a:t>
            </a:r>
          </a:p>
        </p:txBody>
      </p:sp>
      <p:sp>
        <p:nvSpPr>
          <p:cNvPr id="7171" name="Rectangle 3">
            <a:extLst>
              <a:ext uri="{FF2B5EF4-FFF2-40B4-BE49-F238E27FC236}">
                <a16:creationId xmlns:a16="http://schemas.microsoft.com/office/drawing/2014/main" id="{923D104F-76A0-355D-F05F-DA2E5E7C0E59}"/>
              </a:ext>
            </a:extLst>
          </p:cNvPr>
          <p:cNvSpPr>
            <a:spLocks noGrp="1" noChangeArrowheads="1"/>
          </p:cNvSpPr>
          <p:nvPr>
            <p:ph type="body" idx="1"/>
          </p:nvPr>
        </p:nvSpPr>
        <p:spPr>
          <a:xfrm>
            <a:off x="1828800" y="1752600"/>
            <a:ext cx="8839200" cy="4343400"/>
          </a:xfrm>
          <a:solidFill>
            <a:schemeClr val="tx1"/>
          </a:solidFill>
        </p:spPr>
        <p:txBody>
          <a:bodyPr/>
          <a:lstStyle/>
          <a:p>
            <a:pPr marL="609600" indent="-609600">
              <a:buClr>
                <a:schemeClr val="bg2"/>
              </a:buClr>
              <a:buFontTx/>
              <a:buAutoNum type="arabicPeriod"/>
            </a:pPr>
            <a:r>
              <a:rPr lang="en-US" altLang="en-US" sz="2800">
                <a:solidFill>
                  <a:schemeClr val="bg2"/>
                </a:solidFill>
                <a:latin typeface="Arial" panose="020B0604020202020204" pitchFamily="34" charset="0"/>
              </a:rPr>
              <a:t>Penentuan HPP : </a:t>
            </a:r>
            <a:r>
              <a:rPr lang="en-US" altLang="en-US" sz="2800">
                <a:solidFill>
                  <a:srgbClr val="008000"/>
                </a:solidFill>
                <a:latin typeface="Monotype Corsiva" panose="03010101010201010101" pitchFamily="66" charset="0"/>
              </a:rPr>
              <a:t>mencatat, menggolongkan dan meringkas biaya pembuatan produk</a:t>
            </a:r>
          </a:p>
          <a:p>
            <a:pPr marL="609600" indent="-609600">
              <a:buClr>
                <a:schemeClr val="bg2"/>
              </a:buClr>
              <a:buFontTx/>
              <a:buAutoNum type="arabicPeriod"/>
            </a:pPr>
            <a:r>
              <a:rPr lang="en-US" altLang="en-US" sz="2800">
                <a:solidFill>
                  <a:schemeClr val="bg2"/>
                </a:solidFill>
                <a:latin typeface="Arial" panose="020B0604020202020204" pitchFamily="34" charset="0"/>
              </a:rPr>
              <a:t>Menyediakan informasi biaya untuk kepentingan manajemen : </a:t>
            </a:r>
            <a:r>
              <a:rPr lang="en-US" altLang="en-US" sz="2800">
                <a:solidFill>
                  <a:srgbClr val="008000"/>
                </a:solidFill>
                <a:latin typeface="Monotype Corsiva" panose="03010101010201010101" pitchFamily="66" charset="0"/>
              </a:rPr>
              <a:t>biaya sebagai ukuran efisiensi</a:t>
            </a:r>
          </a:p>
          <a:p>
            <a:pPr marL="609600" indent="-609600">
              <a:buClr>
                <a:schemeClr val="bg2"/>
              </a:buClr>
              <a:buFontTx/>
              <a:buAutoNum type="arabicPeriod"/>
            </a:pPr>
            <a:r>
              <a:rPr lang="en-US" altLang="en-US" sz="2800">
                <a:solidFill>
                  <a:schemeClr val="bg2"/>
                </a:solidFill>
                <a:latin typeface="Arial" panose="020B0604020202020204" pitchFamily="34" charset="0"/>
              </a:rPr>
              <a:t>Alat Perencanaan : </a:t>
            </a:r>
            <a:r>
              <a:rPr lang="en-US" altLang="en-US" sz="2800">
                <a:solidFill>
                  <a:srgbClr val="008000"/>
                </a:solidFill>
                <a:latin typeface="Monotype Corsiva" panose="03010101010201010101" pitchFamily="66" charset="0"/>
              </a:rPr>
              <a:t>perencanaan bisnis pasti berkaitan dengan penghasilan dan biaya, Perencanaan</a:t>
            </a:r>
            <a:r>
              <a:rPr lang="en-US" altLang="en-US" sz="2800">
                <a:solidFill>
                  <a:schemeClr val="bg2"/>
                </a:solidFill>
                <a:latin typeface="Monotype Corsiva" panose="03010101010201010101" pitchFamily="66" charset="0"/>
              </a:rPr>
              <a:t> </a:t>
            </a:r>
            <a:r>
              <a:rPr lang="en-US" altLang="en-US" sz="2800">
                <a:solidFill>
                  <a:srgbClr val="008000"/>
                </a:solidFill>
                <a:latin typeface="Monotype Corsiva" panose="03010101010201010101" pitchFamily="66" charset="0"/>
              </a:rPr>
              <a:t>biaya akan memudahkan dalam pengendalian biaya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blinds(vertical)">
                                      <p:cBhvr>
                                        <p:cTn id="12" dur="500"/>
                                        <p:tgtEl>
                                          <p:spTgt spid="71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Effect transition="in" filter="blinds(vertical)">
                                      <p:cBhvr>
                                        <p:cTn id="17" dur="500"/>
                                        <p:tgtEl>
                                          <p:spTgt spid="717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Effect transition="in" filter="blinds(vertical)">
                                      <p:cBhvr>
                                        <p:cTn id="22" dur="5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autoUpdateAnimBg="0"/>
      <p:bldP spid="7171"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9A013792-F505-8A54-3D6F-02925A2818F8}"/>
              </a:ext>
            </a:extLst>
          </p:cNvPr>
          <p:cNvSpPr>
            <a:spLocks noGrp="1" noChangeArrowheads="1"/>
          </p:cNvSpPr>
          <p:nvPr>
            <p:ph type="body" idx="1"/>
          </p:nvPr>
        </p:nvSpPr>
        <p:spPr>
          <a:xfrm>
            <a:off x="1828800" y="914400"/>
            <a:ext cx="8610600" cy="5105400"/>
          </a:xfrm>
          <a:solidFill>
            <a:schemeClr val="tx1"/>
          </a:solidFill>
        </p:spPr>
        <p:txBody>
          <a:bodyPr/>
          <a:lstStyle/>
          <a:p>
            <a:pPr marL="609600" indent="-609600">
              <a:buClr>
                <a:schemeClr val="bg2"/>
              </a:buClr>
              <a:buFontTx/>
              <a:buAutoNum type="arabicPeriod" startAt="4"/>
            </a:pPr>
            <a:r>
              <a:rPr lang="en-US" altLang="en-US" sz="2800">
                <a:solidFill>
                  <a:schemeClr val="bg2"/>
                </a:solidFill>
                <a:latin typeface="Arial" panose="020B0604020202020204" pitchFamily="34" charset="0"/>
              </a:rPr>
              <a:t>Pengendalian biaya : </a:t>
            </a:r>
            <a:r>
              <a:rPr lang="en-US" altLang="en-US" sz="2800">
                <a:solidFill>
                  <a:srgbClr val="008000"/>
                </a:solidFill>
                <a:latin typeface="Monotype Corsiva" panose="03010101010201010101" pitchFamily="66" charset="0"/>
              </a:rPr>
              <a:t>membandingkan biaya yang seharusnya dikeluarkan untuk memproduksi satu satuan produk dengan biaya yang sesungguhnya terjadi</a:t>
            </a:r>
            <a:endParaRPr lang="en-US" altLang="en-US" sz="2800">
              <a:solidFill>
                <a:schemeClr val="bg2"/>
              </a:solidFill>
              <a:latin typeface="Arial" panose="020B0604020202020204" pitchFamily="34" charset="0"/>
            </a:endParaRPr>
          </a:p>
          <a:p>
            <a:pPr marL="609600" indent="-609600">
              <a:buClr>
                <a:schemeClr val="bg2"/>
              </a:buClr>
              <a:buFontTx/>
              <a:buAutoNum type="arabicPeriod" startAt="4"/>
            </a:pPr>
            <a:r>
              <a:rPr lang="en-US" altLang="en-US" sz="2800">
                <a:solidFill>
                  <a:schemeClr val="bg2"/>
                </a:solidFill>
                <a:latin typeface="Arial" panose="020B0604020202020204" pitchFamily="34" charset="0"/>
              </a:rPr>
              <a:t>Memperkenalkan berbagai metode : </a:t>
            </a:r>
            <a:r>
              <a:rPr lang="en-US" altLang="en-US" sz="2800">
                <a:solidFill>
                  <a:srgbClr val="008000"/>
                </a:solidFill>
                <a:latin typeface="Monotype Corsiva" panose="03010101010201010101" pitchFamily="66" charset="0"/>
              </a:rPr>
              <a:t>berbagai macam metode dalam Akbi dapat dipilih sesuai dengan kepentingan yang diperlukan dengan hasil yang paling efektif dan efisien</a:t>
            </a:r>
          </a:p>
          <a:p>
            <a:pPr marL="609600" indent="-609600">
              <a:buClr>
                <a:schemeClr val="bg2"/>
              </a:buClr>
              <a:buFontTx/>
              <a:buAutoNum type="arabicPeriod" startAt="4"/>
            </a:pPr>
            <a:r>
              <a:rPr lang="en-US" altLang="en-US" sz="2800">
                <a:solidFill>
                  <a:schemeClr val="bg2"/>
                </a:solidFill>
                <a:latin typeface="Arial" panose="020B0604020202020204" pitchFamily="34" charset="0"/>
              </a:rPr>
              <a:t>Pengambilan keputusan khusus :</a:t>
            </a:r>
            <a:r>
              <a:rPr lang="en-US" altLang="en-US" sz="2800">
                <a:solidFill>
                  <a:srgbClr val="008000"/>
                </a:solidFill>
                <a:latin typeface="Monotype Corsiva" panose="03010101010201010101" pitchFamily="66" charset="0"/>
              </a:rPr>
              <a:t> sebagai alat manajemen dalam mengawasi dan merekam transaksi biaya secara sistematis dan menyajikan informasi biaya dalam bentuk laporan biaya.</a:t>
            </a:r>
            <a:endParaRPr lang="en-US" altLang="en-US" sz="2800">
              <a:solidFill>
                <a:schemeClr val="bg2"/>
              </a:solidFill>
              <a:latin typeface="Arial" panose="020B0604020202020204" pitchFamily="34" charset="0"/>
            </a:endParaRPr>
          </a:p>
          <a:p>
            <a:pPr marL="609600" indent="-609600">
              <a:buClr>
                <a:schemeClr val="bg2"/>
              </a:buClr>
              <a:buFontTx/>
              <a:buAutoNum type="arabicPeriod" startAt="4"/>
            </a:pPr>
            <a:endParaRPr lang="en-US" altLang="en-US" sz="2800">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blinds(vertical)">
                                      <p:cBhvr>
                                        <p:cTn id="7" dur="5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blinds(vertical)">
                                      <p:cBhvr>
                                        <p:cTn id="12" dur="5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blinds(vertical)">
                                      <p:cBhvr>
                                        <p:cTn id="17" dur="5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39F93AD-CFAA-FCBE-AB2E-E985F9587C35}"/>
              </a:ext>
            </a:extLst>
          </p:cNvPr>
          <p:cNvSpPr>
            <a:spLocks noGrp="1" noChangeArrowheads="1"/>
          </p:cNvSpPr>
          <p:nvPr>
            <p:ph type="body" idx="1"/>
          </p:nvPr>
        </p:nvSpPr>
        <p:spPr>
          <a:xfrm>
            <a:off x="1828800" y="914400"/>
            <a:ext cx="8610600" cy="5410200"/>
          </a:xfrm>
          <a:solidFill>
            <a:schemeClr val="tx1"/>
          </a:solidFill>
        </p:spPr>
        <p:txBody>
          <a:bodyPr/>
          <a:lstStyle/>
          <a:p>
            <a:pPr marL="609600" indent="-609600">
              <a:buClr>
                <a:schemeClr val="bg2"/>
              </a:buClr>
              <a:buFontTx/>
              <a:buAutoNum type="arabicPeriod" startAt="7"/>
            </a:pPr>
            <a:r>
              <a:rPr lang="en-US" altLang="en-US" sz="2800">
                <a:solidFill>
                  <a:schemeClr val="bg2"/>
                </a:solidFill>
                <a:latin typeface="Arial" panose="020B0604020202020204" pitchFamily="34" charset="0"/>
              </a:rPr>
              <a:t>Menghitung Laba perusahaan pada periode tertentu : </a:t>
            </a:r>
            <a:r>
              <a:rPr lang="en-US" altLang="en-US" sz="2800">
                <a:solidFill>
                  <a:srgbClr val="008000"/>
                </a:solidFill>
                <a:latin typeface="Monotype Corsiva" panose="03010101010201010101" pitchFamily="66" charset="0"/>
              </a:rPr>
              <a:t>untuk mengetahui laba maka diperlukan biaya yang dikeluarkan, biaya merupakan salah satu komponen dalam laba</a:t>
            </a:r>
            <a:endParaRPr lang="en-US" altLang="en-US" sz="2800">
              <a:solidFill>
                <a:schemeClr val="bg2"/>
              </a:solidFill>
              <a:latin typeface="Arial" panose="020B0604020202020204" pitchFamily="34" charset="0"/>
            </a:endParaRPr>
          </a:p>
          <a:p>
            <a:pPr marL="609600" indent="-609600">
              <a:buClr>
                <a:schemeClr val="bg2"/>
              </a:buClr>
              <a:buFontTx/>
              <a:buAutoNum type="arabicPeriod" startAt="7"/>
            </a:pPr>
            <a:r>
              <a:rPr lang="en-US" altLang="en-US" sz="2800">
                <a:solidFill>
                  <a:schemeClr val="bg2"/>
                </a:solidFill>
                <a:latin typeface="Arial" panose="020B0604020202020204" pitchFamily="34" charset="0"/>
              </a:rPr>
              <a:t>Menghitung dan menganalisis terjadinya ketidakefektifan dan ketidakefisienan : </a:t>
            </a:r>
            <a:r>
              <a:rPr lang="en-US" altLang="en-US" sz="2800">
                <a:solidFill>
                  <a:srgbClr val="008000"/>
                </a:solidFill>
                <a:latin typeface="Monotype Corsiva" panose="03010101010201010101" pitchFamily="66" charset="0"/>
              </a:rPr>
              <a:t>membahas batas maksimum yang harus diperhatikan dalam menetapkan biaya suatu produk, menganalisis dan menentukan solusi terbaik jika ada perbedaan antara batas maksimum tersebut dengan yang sesungguhnya terjadi.</a:t>
            </a:r>
            <a:endParaRPr lang="en-US" altLang="en-US" sz="2800">
              <a:solidFill>
                <a:schemeClr val="bg2"/>
              </a:solidFill>
              <a:latin typeface="Arial" panose="020B0604020202020204" pitchFamily="34" charset="0"/>
            </a:endParaRPr>
          </a:p>
          <a:p>
            <a:pPr marL="609600" indent="-609600">
              <a:buClr>
                <a:schemeClr val="bg2"/>
              </a:buClr>
              <a:buNone/>
            </a:pPr>
            <a:endParaRPr lang="en-US" altLang="en-US" sz="2800">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blinds(vertical)">
                                      <p:cBhvr>
                                        <p:cTn id="7" dur="500"/>
                                        <p:tgtEl>
                                          <p:spTgt spid="81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8194">
                                            <p:txEl>
                                              <p:pRg st="1" end="1"/>
                                            </p:txEl>
                                          </p:spTgt>
                                        </p:tgtEl>
                                        <p:attrNameLst>
                                          <p:attrName>style.visibility</p:attrName>
                                        </p:attrNameLst>
                                      </p:cBhvr>
                                      <p:to>
                                        <p:strVal val="visible"/>
                                      </p:to>
                                    </p:set>
                                    <p:animEffect transition="in" filter="blinds(vertical)">
                                      <p:cBhvr>
                                        <p:cTn id="12" dur="500"/>
                                        <p:tgtEl>
                                          <p:spTgt spid="819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BB2ED47-0BF0-CCBD-7FE3-63745CD35C3A}"/>
              </a:ext>
            </a:extLst>
          </p:cNvPr>
          <p:cNvSpPr>
            <a:spLocks noGrp="1" noChangeArrowheads="1"/>
          </p:cNvSpPr>
          <p:nvPr>
            <p:ph type="title"/>
          </p:nvPr>
        </p:nvSpPr>
        <p:spPr>
          <a:xfrm>
            <a:off x="1552575" y="838200"/>
            <a:ext cx="9144000" cy="685800"/>
          </a:xfrm>
          <a:solidFill>
            <a:srgbClr val="FFFFCC"/>
          </a:solidFill>
        </p:spPr>
        <p:txBody>
          <a:bodyPr/>
          <a:lstStyle/>
          <a:p>
            <a:pPr eaLnBrk="1" hangingPunct="1"/>
            <a:r>
              <a:rPr lang="en-US" altLang="en-US" sz="4000">
                <a:solidFill>
                  <a:schemeClr val="hlink"/>
                </a:solidFill>
              </a:rPr>
              <a:t>Fungsi Akuntansi Biaya</a:t>
            </a:r>
          </a:p>
        </p:txBody>
      </p:sp>
      <p:sp>
        <p:nvSpPr>
          <p:cNvPr id="9219" name="Rectangle 3">
            <a:extLst>
              <a:ext uri="{FF2B5EF4-FFF2-40B4-BE49-F238E27FC236}">
                <a16:creationId xmlns:a16="http://schemas.microsoft.com/office/drawing/2014/main" id="{F8D3254E-A0BA-9CCB-7D12-D03A7E5A18DE}"/>
              </a:ext>
            </a:extLst>
          </p:cNvPr>
          <p:cNvSpPr>
            <a:spLocks noGrp="1" noChangeArrowheads="1"/>
          </p:cNvSpPr>
          <p:nvPr>
            <p:ph type="body" idx="1"/>
          </p:nvPr>
        </p:nvSpPr>
        <p:spPr>
          <a:xfrm>
            <a:off x="1828800" y="1676400"/>
            <a:ext cx="8610600" cy="4267200"/>
          </a:xfrm>
          <a:solidFill>
            <a:schemeClr val="tx1"/>
          </a:solidFill>
        </p:spPr>
        <p:txBody>
          <a:bodyPr/>
          <a:lstStyle/>
          <a:p>
            <a:pPr marL="609600" indent="-609600">
              <a:buClr>
                <a:schemeClr val="bg2"/>
              </a:buClr>
              <a:buFontTx/>
              <a:buAutoNum type="arabicPeriod"/>
            </a:pPr>
            <a:r>
              <a:rPr lang="en-US" altLang="en-US">
                <a:solidFill>
                  <a:schemeClr val="bg2"/>
                </a:solidFill>
                <a:latin typeface="Arial" panose="020B0604020202020204" pitchFamily="34" charset="0"/>
              </a:rPr>
              <a:t>Melakukan perhitungan dan pelaporan biaya (harga) pokok suatu produk</a:t>
            </a:r>
            <a:endParaRPr lang="en-US" altLang="en-US">
              <a:solidFill>
                <a:srgbClr val="008000"/>
              </a:solidFill>
              <a:latin typeface="Monotype Corsiva" panose="03010101010201010101" pitchFamily="66" charset="0"/>
            </a:endParaRPr>
          </a:p>
          <a:p>
            <a:pPr marL="609600" indent="-609600">
              <a:buClr>
                <a:schemeClr val="bg2"/>
              </a:buClr>
              <a:buFontTx/>
              <a:buAutoNum type="arabicPeriod"/>
            </a:pPr>
            <a:r>
              <a:rPr lang="en-US" altLang="en-US">
                <a:solidFill>
                  <a:schemeClr val="bg2"/>
                </a:solidFill>
                <a:latin typeface="Arial" panose="020B0604020202020204" pitchFamily="34" charset="0"/>
              </a:rPr>
              <a:t>Memperinci biaya (harga) pokok produk pada segenap unsurnya</a:t>
            </a:r>
            <a:endParaRPr lang="en-US" altLang="en-US">
              <a:solidFill>
                <a:srgbClr val="008000"/>
              </a:solidFill>
              <a:latin typeface="Monotype Corsiva" panose="03010101010201010101" pitchFamily="66" charset="0"/>
            </a:endParaRPr>
          </a:p>
          <a:p>
            <a:pPr marL="609600" indent="-609600">
              <a:buClr>
                <a:schemeClr val="bg2"/>
              </a:buClr>
              <a:buFontTx/>
              <a:buAutoNum type="arabicPeriod"/>
            </a:pPr>
            <a:r>
              <a:rPr lang="en-US" altLang="en-US">
                <a:solidFill>
                  <a:schemeClr val="bg2"/>
                </a:solidFill>
                <a:latin typeface="Arial" panose="020B0604020202020204" pitchFamily="34" charset="0"/>
              </a:rPr>
              <a:t>Memberikan informasi dasar untuk membuat perencanaan biaya dan beban</a:t>
            </a:r>
          </a:p>
          <a:p>
            <a:pPr marL="609600" indent="-609600">
              <a:buClr>
                <a:schemeClr val="bg2"/>
              </a:buClr>
              <a:buFontTx/>
              <a:buAutoNum type="arabicPeriod"/>
            </a:pPr>
            <a:r>
              <a:rPr lang="en-US" altLang="en-US">
                <a:solidFill>
                  <a:schemeClr val="bg2"/>
                </a:solidFill>
                <a:latin typeface="Arial" panose="020B0604020202020204" pitchFamily="34" charset="0"/>
              </a:rPr>
              <a:t>Memberikan data bagi proses penyusunan anggaran</a:t>
            </a:r>
          </a:p>
          <a:p>
            <a:pPr marL="609600" indent="-609600">
              <a:buClr>
                <a:schemeClr val="bg2"/>
              </a:buClr>
              <a:buFontTx/>
              <a:buAutoNum type="arabicPeriod"/>
            </a:pPr>
            <a:r>
              <a:rPr lang="en-US" altLang="en-US">
                <a:solidFill>
                  <a:schemeClr val="bg2"/>
                </a:solidFill>
                <a:latin typeface="Arial" panose="020B0604020202020204" pitchFamily="34" charset="0"/>
              </a:rPr>
              <a:t>Memberikan informasi biaya bagi manajemen guna dipakai di dalam pengendalian manajemen</a:t>
            </a:r>
            <a:endParaRPr lang="en-US" altLang="en-US">
              <a:solidFill>
                <a:srgbClr val="008000"/>
              </a:solidFill>
              <a:latin typeface="Monotype Corsiva" panose="03010101010201010101"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ppt_w</p:attrName>
                                        </p:attrNameLst>
                                      </p:cBhvr>
                                      <p:tavLst>
                                        <p:tav tm="0">
                                          <p:val>
                                            <p:fltVal val="0"/>
                                          </p:val>
                                        </p:tav>
                                        <p:tav tm="100000">
                                          <p:val>
                                            <p:strVal val="#ppt_w"/>
                                          </p:val>
                                        </p:tav>
                                      </p:tavLst>
                                    </p:anim>
                                    <p:anim calcmode="lin" valueType="num">
                                      <p:cBhvr>
                                        <p:cTn id="8" dur="500" fill="hold"/>
                                        <p:tgtEl>
                                          <p:spTgt spid="9218"/>
                                        </p:tgtEl>
                                        <p:attrNameLst>
                                          <p:attrName>ppt_h</p:attrName>
                                        </p:attrNameLst>
                                      </p:cBhvr>
                                      <p:tavLst>
                                        <p:tav tm="0">
                                          <p:val>
                                            <p:fltVal val="0"/>
                                          </p:val>
                                        </p:tav>
                                        <p:tav tm="100000">
                                          <p:val>
                                            <p:strVal val="#ppt_h"/>
                                          </p:val>
                                        </p:tav>
                                      </p:tavLst>
                                    </p:anim>
                                    <p:anim calcmode="lin" valueType="num">
                                      <p:cBhvr>
                                        <p:cTn id="9" dur="500" fill="hold"/>
                                        <p:tgtEl>
                                          <p:spTgt spid="9218"/>
                                        </p:tgtEl>
                                        <p:attrNameLst>
                                          <p:attrName>ppt_x</p:attrName>
                                        </p:attrNameLst>
                                      </p:cBhvr>
                                      <p:tavLst>
                                        <p:tav tm="0">
                                          <p:val>
                                            <p:fltVal val="0.5"/>
                                          </p:val>
                                        </p:tav>
                                        <p:tav tm="100000">
                                          <p:val>
                                            <p:strVal val="#ppt_x"/>
                                          </p:val>
                                        </p:tav>
                                      </p:tavLst>
                                    </p:anim>
                                    <p:anim calcmode="lin" valueType="num">
                                      <p:cBhvr>
                                        <p:cTn id="10" dur="500" fill="hold"/>
                                        <p:tgtEl>
                                          <p:spTgt spid="9218"/>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nodeType="clickEffect">
                                  <p:stCondLst>
                                    <p:cond delay="0"/>
                                  </p:stCondLst>
                                  <p:childTnLst>
                                    <p:set>
                                      <p:cBhvr>
                                        <p:cTn id="14" dur="1" fill="hold">
                                          <p:stCondLst>
                                            <p:cond delay="0"/>
                                          </p:stCondLst>
                                        </p:cTn>
                                        <p:tgtEl>
                                          <p:spTgt spid="9219">
                                            <p:txEl>
                                              <p:pRg st="0" end="0"/>
                                            </p:txEl>
                                          </p:spTgt>
                                        </p:tgtEl>
                                        <p:attrNameLst>
                                          <p:attrName>style.visibility</p:attrName>
                                        </p:attrNameLst>
                                      </p:cBhvr>
                                      <p:to>
                                        <p:strVal val="visible"/>
                                      </p:to>
                                    </p:set>
                                    <p:animEffect transition="in" filter="slide(fromBottom)">
                                      <p:cBhvr>
                                        <p:cTn id="15" dur="500"/>
                                        <p:tgtEl>
                                          <p:spTgt spid="921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nodeType="clickEffect">
                                  <p:stCondLst>
                                    <p:cond delay="0"/>
                                  </p:stCondLst>
                                  <p:childTnLst>
                                    <p:set>
                                      <p:cBhvr>
                                        <p:cTn id="19" dur="1" fill="hold">
                                          <p:stCondLst>
                                            <p:cond delay="0"/>
                                          </p:stCondLst>
                                        </p:cTn>
                                        <p:tgtEl>
                                          <p:spTgt spid="9219">
                                            <p:txEl>
                                              <p:pRg st="1" end="1"/>
                                            </p:txEl>
                                          </p:spTgt>
                                        </p:tgtEl>
                                        <p:attrNameLst>
                                          <p:attrName>style.visibility</p:attrName>
                                        </p:attrNameLst>
                                      </p:cBhvr>
                                      <p:to>
                                        <p:strVal val="visible"/>
                                      </p:to>
                                    </p:set>
                                    <p:animEffect transition="in" filter="slide(fromBottom)">
                                      <p:cBhvr>
                                        <p:cTn id="20" dur="500"/>
                                        <p:tgtEl>
                                          <p:spTgt spid="9219">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nodeType="clickEffect">
                                  <p:stCondLst>
                                    <p:cond delay="0"/>
                                  </p:stCondLst>
                                  <p:childTnLst>
                                    <p:set>
                                      <p:cBhvr>
                                        <p:cTn id="24" dur="1" fill="hold">
                                          <p:stCondLst>
                                            <p:cond delay="0"/>
                                          </p:stCondLst>
                                        </p:cTn>
                                        <p:tgtEl>
                                          <p:spTgt spid="9219">
                                            <p:txEl>
                                              <p:pRg st="2" end="2"/>
                                            </p:txEl>
                                          </p:spTgt>
                                        </p:tgtEl>
                                        <p:attrNameLst>
                                          <p:attrName>style.visibility</p:attrName>
                                        </p:attrNameLst>
                                      </p:cBhvr>
                                      <p:to>
                                        <p:strVal val="visible"/>
                                      </p:to>
                                    </p:set>
                                    <p:animEffect transition="in" filter="slide(fromBottom)">
                                      <p:cBhvr>
                                        <p:cTn id="25" dur="500"/>
                                        <p:tgtEl>
                                          <p:spTgt spid="9219">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nodeType="clickEffect">
                                  <p:stCondLst>
                                    <p:cond delay="0"/>
                                  </p:stCondLst>
                                  <p:childTnLst>
                                    <p:set>
                                      <p:cBhvr>
                                        <p:cTn id="29" dur="1" fill="hold">
                                          <p:stCondLst>
                                            <p:cond delay="0"/>
                                          </p:stCondLst>
                                        </p:cTn>
                                        <p:tgtEl>
                                          <p:spTgt spid="9219">
                                            <p:txEl>
                                              <p:pRg st="3" end="3"/>
                                            </p:txEl>
                                          </p:spTgt>
                                        </p:tgtEl>
                                        <p:attrNameLst>
                                          <p:attrName>style.visibility</p:attrName>
                                        </p:attrNameLst>
                                      </p:cBhvr>
                                      <p:to>
                                        <p:strVal val="visible"/>
                                      </p:to>
                                    </p:set>
                                    <p:animEffect transition="in" filter="slide(fromBottom)">
                                      <p:cBhvr>
                                        <p:cTn id="30" dur="500"/>
                                        <p:tgtEl>
                                          <p:spTgt spid="9219">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4" fill="hold" nodeType="clickEffect">
                                  <p:stCondLst>
                                    <p:cond delay="0"/>
                                  </p:stCondLst>
                                  <p:childTnLst>
                                    <p:set>
                                      <p:cBhvr>
                                        <p:cTn id="34" dur="1" fill="hold">
                                          <p:stCondLst>
                                            <p:cond delay="0"/>
                                          </p:stCondLst>
                                        </p:cTn>
                                        <p:tgtEl>
                                          <p:spTgt spid="9219">
                                            <p:txEl>
                                              <p:pRg st="4" end="4"/>
                                            </p:txEl>
                                          </p:spTgt>
                                        </p:tgtEl>
                                        <p:attrNameLst>
                                          <p:attrName>style.visibility</p:attrName>
                                        </p:attrNameLst>
                                      </p:cBhvr>
                                      <p:to>
                                        <p:strVal val="visible"/>
                                      </p:to>
                                    </p:set>
                                    <p:animEffect transition="in" filter="slide(fromBottom)">
                                      <p:cBhvr>
                                        <p:cTn id="35"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autoUpdateAnimBg="0"/>
      <p:bldP spid="9219" grpId="0" build="p" bldLvl="5"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A4705B3-7A38-35C3-6100-E7FA4D35ADCC}"/>
              </a:ext>
            </a:extLst>
          </p:cNvPr>
          <p:cNvSpPr>
            <a:spLocks noGrp="1" noChangeArrowheads="1"/>
          </p:cNvSpPr>
          <p:nvPr>
            <p:ph type="title"/>
          </p:nvPr>
        </p:nvSpPr>
        <p:spPr>
          <a:xfrm>
            <a:off x="1676400" y="762000"/>
            <a:ext cx="8534400" cy="762000"/>
          </a:xfrm>
          <a:solidFill>
            <a:srgbClr val="FFFFCC"/>
          </a:solidFill>
        </p:spPr>
        <p:txBody>
          <a:bodyPr/>
          <a:lstStyle/>
          <a:p>
            <a:pPr eaLnBrk="1" hangingPunct="1"/>
            <a:r>
              <a:rPr lang="en-US" altLang="en-US" sz="4000">
                <a:solidFill>
                  <a:schemeClr val="hlink"/>
                </a:solidFill>
              </a:rPr>
              <a:t>Manfaat Data Biaya</a:t>
            </a:r>
          </a:p>
        </p:txBody>
      </p:sp>
      <p:sp>
        <p:nvSpPr>
          <p:cNvPr id="10243" name="Rectangle 3">
            <a:extLst>
              <a:ext uri="{FF2B5EF4-FFF2-40B4-BE49-F238E27FC236}">
                <a16:creationId xmlns:a16="http://schemas.microsoft.com/office/drawing/2014/main" id="{AAD310BE-362F-4EF9-C545-432974414D07}"/>
              </a:ext>
            </a:extLst>
          </p:cNvPr>
          <p:cNvSpPr>
            <a:spLocks noGrp="1" noChangeArrowheads="1"/>
          </p:cNvSpPr>
          <p:nvPr>
            <p:ph type="body" idx="1"/>
          </p:nvPr>
        </p:nvSpPr>
        <p:spPr>
          <a:xfrm>
            <a:off x="1804988" y="1752600"/>
            <a:ext cx="8610600" cy="4495800"/>
          </a:xfrm>
          <a:solidFill>
            <a:schemeClr val="tx1"/>
          </a:solidFill>
        </p:spPr>
        <p:txBody>
          <a:bodyPr/>
          <a:lstStyle/>
          <a:p>
            <a:pPr marL="609600" indent="-609600">
              <a:buClr>
                <a:schemeClr val="bg2"/>
              </a:buClr>
              <a:buFontTx/>
              <a:buAutoNum type="arabicPeriod"/>
            </a:pPr>
            <a:r>
              <a:rPr lang="en-US" altLang="en-US">
                <a:solidFill>
                  <a:schemeClr val="bg2"/>
                </a:solidFill>
                <a:latin typeface="Arial" panose="020B0604020202020204" pitchFamily="34" charset="0"/>
              </a:rPr>
              <a:t>Perencanaan : </a:t>
            </a:r>
            <a:r>
              <a:rPr lang="en-US" altLang="en-US">
                <a:solidFill>
                  <a:srgbClr val="008000"/>
                </a:solidFill>
                <a:latin typeface="Monotype Corsiva" panose="03010101010201010101" pitchFamily="66" charset="0"/>
              </a:rPr>
              <a:t>Penetapan di awal atas aktivitas yang akan dilaksanakan dikemudian hari</a:t>
            </a:r>
          </a:p>
          <a:p>
            <a:pPr marL="609600" indent="-609600">
              <a:buClr>
                <a:schemeClr val="bg2"/>
              </a:buClr>
              <a:buFontTx/>
              <a:buAutoNum type="arabicPeriod"/>
            </a:pPr>
            <a:endParaRPr lang="en-US" altLang="en-US">
              <a:solidFill>
                <a:srgbClr val="008000"/>
              </a:solidFill>
              <a:latin typeface="Monotype Corsiva" panose="03010101010201010101" pitchFamily="66" charset="0"/>
            </a:endParaRPr>
          </a:p>
          <a:p>
            <a:pPr marL="609600" indent="-609600">
              <a:buClr>
                <a:schemeClr val="bg2"/>
              </a:buClr>
              <a:buFontTx/>
              <a:buAutoNum type="arabicPeriod"/>
            </a:pPr>
            <a:r>
              <a:rPr lang="en-US" altLang="en-US">
                <a:solidFill>
                  <a:schemeClr val="bg2"/>
                </a:solidFill>
                <a:latin typeface="Arial" panose="020B0604020202020204" pitchFamily="34" charset="0"/>
              </a:rPr>
              <a:t>Pengawasan :</a:t>
            </a:r>
            <a:r>
              <a:rPr lang="en-US" altLang="en-US">
                <a:solidFill>
                  <a:srgbClr val="008000"/>
                </a:solidFill>
                <a:latin typeface="Monotype Corsiva" panose="03010101010201010101" pitchFamily="66" charset="0"/>
              </a:rPr>
              <a:t> Perbandingan dan evaluasi yang berkelanjutan antara pelaksanaan dan pengawasan, untuk mengetahui seberapa jauh hasil yang telah dicapai manajemen perusahaan</a:t>
            </a:r>
            <a:endParaRPr lang="en-US" altLang="en-US">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ox(in)">
                                      <p:cBhvr>
                                        <p:cTn id="7" dur="500"/>
                                        <p:tgtEl>
                                          <p:spTgt spid="102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barn(inHorizontal)">
                                      <p:cBhvr>
                                        <p:cTn id="12" dur="500"/>
                                        <p:tgtEl>
                                          <p:spTgt spid="1024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barn(inHorizontal)">
                                      <p:cBhvr>
                                        <p:cTn id="17" dur="500"/>
                                        <p:tgtEl>
                                          <p:spTgt spid="10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nimBg="1" autoUpdateAnimBg="0"/>
      <p:bldP spid="10243" grpId="0" build="p" bldLvl="5"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52ED8572-555A-B644-BAF4-D176E77DF4DA}"/>
              </a:ext>
            </a:extLst>
          </p:cNvPr>
          <p:cNvSpPr>
            <a:spLocks noGrp="1" noChangeArrowheads="1"/>
          </p:cNvSpPr>
          <p:nvPr>
            <p:ph type="body" idx="1"/>
          </p:nvPr>
        </p:nvSpPr>
        <p:spPr>
          <a:xfrm>
            <a:off x="1828800" y="838200"/>
            <a:ext cx="8610600" cy="5257800"/>
          </a:xfrm>
          <a:solidFill>
            <a:schemeClr val="tx1"/>
          </a:solidFill>
        </p:spPr>
        <p:txBody>
          <a:bodyPr/>
          <a:lstStyle/>
          <a:p>
            <a:pPr marL="609600" indent="-609600">
              <a:buClr>
                <a:schemeClr val="bg2"/>
              </a:buClr>
              <a:buFontTx/>
              <a:buAutoNum type="arabicPeriod" startAt="3"/>
            </a:pPr>
            <a:r>
              <a:rPr lang="en-US" altLang="en-US" sz="2800">
                <a:solidFill>
                  <a:schemeClr val="bg2"/>
                </a:solidFill>
                <a:latin typeface="Arial" panose="020B0604020202020204" pitchFamily="34" charset="0"/>
              </a:rPr>
              <a:t>Pengukuran penghasilan (income measurement) : </a:t>
            </a:r>
            <a:r>
              <a:rPr lang="en-US" altLang="en-US" sz="2800">
                <a:solidFill>
                  <a:srgbClr val="008000"/>
                </a:solidFill>
                <a:latin typeface="Monotype Corsiva" panose="03010101010201010101" pitchFamily="66" charset="0"/>
              </a:rPr>
              <a:t>Akumulasi dan alokasi data biaya diperlukan dalam menyiapkan laporan keuangan perusahaan dan penetapan penghasilan periodik. (Data HP Produksi, HP Penjualan dan total penjualan) </a:t>
            </a:r>
          </a:p>
          <a:p>
            <a:pPr marL="609600" indent="-609600">
              <a:buClr>
                <a:schemeClr val="bg2"/>
              </a:buClr>
              <a:buFontTx/>
              <a:buAutoNum type="arabicPeriod" startAt="3"/>
            </a:pPr>
            <a:endParaRPr lang="en-US" altLang="en-US" sz="2800">
              <a:solidFill>
                <a:schemeClr val="bg2"/>
              </a:solidFill>
              <a:latin typeface="Arial" panose="020B0604020202020204" pitchFamily="34" charset="0"/>
            </a:endParaRPr>
          </a:p>
          <a:p>
            <a:pPr marL="609600" indent="-609600">
              <a:buClr>
                <a:schemeClr val="bg2"/>
              </a:buClr>
              <a:buFontTx/>
              <a:buAutoNum type="arabicPeriod" startAt="3"/>
            </a:pPr>
            <a:r>
              <a:rPr lang="en-US" altLang="en-US" sz="2800">
                <a:solidFill>
                  <a:schemeClr val="bg2"/>
                </a:solidFill>
                <a:latin typeface="Arial" panose="020B0604020202020204" pitchFamily="34" charset="0"/>
              </a:rPr>
              <a:t>Pengambilan keputusan bisnis : </a:t>
            </a:r>
            <a:r>
              <a:rPr lang="en-US" altLang="en-US" sz="2800">
                <a:solidFill>
                  <a:srgbClr val="008000"/>
                </a:solidFill>
                <a:latin typeface="Monotype Corsiva" panose="03010101010201010101" pitchFamily="66" charset="0"/>
              </a:rPr>
              <a:t>melibatkan pilihan serangkaian alternatif, keputusan bisnis yang memegang kunci strategis (kep. Penetapan harga popoko dan keputusan investasi)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ox(in)">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box(in)">
                                      <p:cBhvr>
                                        <p:cTn id="12" dur="500"/>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5"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Title 1">
            <a:extLst>
              <a:ext uri="{FF2B5EF4-FFF2-40B4-BE49-F238E27FC236}">
                <a16:creationId xmlns:a16="http://schemas.microsoft.com/office/drawing/2014/main" id="{9EC4BE59-9133-97D9-ED5D-5020B35728BA}"/>
              </a:ext>
            </a:extLst>
          </p:cNvPr>
          <p:cNvSpPr>
            <a:spLocks noGrp="1"/>
          </p:cNvSpPr>
          <p:nvPr>
            <p:ph type="title"/>
          </p:nvPr>
        </p:nvSpPr>
        <p:spPr>
          <a:xfrm>
            <a:off x="2057400" y="685800"/>
            <a:ext cx="8229600" cy="1143000"/>
          </a:xfrm>
        </p:spPr>
        <p:txBody>
          <a:bodyPr/>
          <a:lstStyle/>
          <a:p>
            <a:pPr eaLnBrk="1" hangingPunct="1"/>
            <a:r>
              <a:rPr lang="en-US" altLang="en-US" sz="3200"/>
              <a:t>Struktur Organisasi &amp; Proses Produksi Perusahaan Manufaktur</a:t>
            </a:r>
          </a:p>
        </p:txBody>
      </p:sp>
      <p:graphicFrame>
        <p:nvGraphicFramePr>
          <p:cNvPr id="4" name="Content Placeholder 3">
            <a:extLst>
              <a:ext uri="{FF2B5EF4-FFF2-40B4-BE49-F238E27FC236}">
                <a16:creationId xmlns:a16="http://schemas.microsoft.com/office/drawing/2014/main" id="{4BE7E4F2-BBE1-1C83-9856-72C58667E24D}"/>
              </a:ext>
            </a:extLst>
          </p:cNvPr>
          <p:cNvGraphicFramePr>
            <a:graphicFrameLocks noGrp="1"/>
          </p:cNvGraphicFramePr>
          <p:nvPr>
            <p:ph idx="1"/>
          </p:nvPr>
        </p:nvGraphicFramePr>
        <p:xfrm>
          <a:off x="2209800" y="1981200"/>
          <a:ext cx="77724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8805E43-7F64-7340-802D-6192FDB80B4D}"/>
              </a:ext>
            </a:extLst>
          </p:cNvPr>
          <p:cNvSpPr>
            <a:spLocks noGrp="1" noChangeArrowheads="1"/>
          </p:cNvSpPr>
          <p:nvPr>
            <p:ph type="title"/>
          </p:nvPr>
        </p:nvSpPr>
        <p:spPr>
          <a:xfrm>
            <a:off x="1552575" y="990600"/>
            <a:ext cx="9144000" cy="1143000"/>
          </a:xfrm>
          <a:solidFill>
            <a:srgbClr val="FFFFCC"/>
          </a:solidFill>
        </p:spPr>
        <p:txBody>
          <a:bodyPr/>
          <a:lstStyle/>
          <a:p>
            <a:pPr eaLnBrk="1" hangingPunct="1"/>
            <a:r>
              <a:rPr lang="en-US" altLang="en-US" sz="4000">
                <a:solidFill>
                  <a:schemeClr val="hlink"/>
                </a:solidFill>
              </a:rPr>
              <a:t>Pengertian Biaya dan Beban</a:t>
            </a:r>
          </a:p>
        </p:txBody>
      </p:sp>
      <p:sp>
        <p:nvSpPr>
          <p:cNvPr id="12291" name="Rectangle 3">
            <a:extLst>
              <a:ext uri="{FF2B5EF4-FFF2-40B4-BE49-F238E27FC236}">
                <a16:creationId xmlns:a16="http://schemas.microsoft.com/office/drawing/2014/main" id="{81F19A2C-76FA-6589-C269-38E33694DE5A}"/>
              </a:ext>
            </a:extLst>
          </p:cNvPr>
          <p:cNvSpPr>
            <a:spLocks noGrp="1" noChangeArrowheads="1"/>
          </p:cNvSpPr>
          <p:nvPr>
            <p:ph type="body" idx="1"/>
          </p:nvPr>
        </p:nvSpPr>
        <p:spPr>
          <a:xfrm>
            <a:off x="1905000" y="2590800"/>
            <a:ext cx="8610600" cy="2286000"/>
          </a:xfrm>
          <a:solidFill>
            <a:schemeClr val="tx1"/>
          </a:solidFill>
        </p:spPr>
        <p:txBody>
          <a:bodyPr/>
          <a:lstStyle/>
          <a:p>
            <a:pPr marL="609600" indent="-609600">
              <a:buClr>
                <a:schemeClr val="bg2"/>
              </a:buClr>
              <a:buFont typeface="Wingdings" panose="05000000000000000000" pitchFamily="2" charset="2"/>
              <a:buChar char="Ø"/>
            </a:pPr>
            <a:r>
              <a:rPr lang="en-US" altLang="en-US">
                <a:solidFill>
                  <a:schemeClr val="bg2"/>
                </a:solidFill>
                <a:latin typeface="Arial" panose="020B0604020202020204" pitchFamily="34" charset="0"/>
              </a:rPr>
              <a:t>Biaya : </a:t>
            </a:r>
            <a:r>
              <a:rPr lang="en-US" altLang="en-US">
                <a:solidFill>
                  <a:srgbClr val="008000"/>
                </a:solidFill>
                <a:latin typeface="Monotype Corsiva" panose="03010101010201010101" pitchFamily="66" charset="0"/>
              </a:rPr>
              <a:t>manfaat yang dikorbankan untuk memperoleh barang dan jasa</a:t>
            </a:r>
          </a:p>
          <a:p>
            <a:pPr marL="609600" indent="-609600">
              <a:buClr>
                <a:schemeClr val="bg2"/>
              </a:buClr>
              <a:buFont typeface="Wingdings" panose="05000000000000000000" pitchFamily="2" charset="2"/>
              <a:buChar char="Ø"/>
            </a:pPr>
            <a:r>
              <a:rPr lang="en-US" altLang="en-US">
                <a:solidFill>
                  <a:schemeClr val="bg2"/>
                </a:solidFill>
                <a:latin typeface="Arial" panose="020B0604020202020204" pitchFamily="34" charset="0"/>
              </a:rPr>
              <a:t>Beban :</a:t>
            </a:r>
            <a:r>
              <a:rPr lang="en-US" altLang="en-US">
                <a:solidFill>
                  <a:srgbClr val="008000"/>
                </a:solidFill>
                <a:latin typeface="Monotype Corsiva" panose="03010101010201010101" pitchFamily="66" charset="0"/>
              </a:rPr>
              <a:t> Biaya yang telah memberikan suatu manfaat dan sekarang telah berakhir (expired)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ox(in)">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barn(inHorizontal)">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barn(inHorizontal)">
                                      <p:cBhvr>
                                        <p:cTn id="17"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autoUpdateAnimBg="0"/>
      <p:bldP spid="12291" grpId="0" build="p" bldLvl="5"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9DD9627-2C6D-C932-CB50-059AB25F0D67}"/>
              </a:ext>
            </a:extLst>
          </p:cNvPr>
          <p:cNvSpPr>
            <a:spLocks noGrp="1" noChangeArrowheads="1"/>
          </p:cNvSpPr>
          <p:nvPr>
            <p:ph type="title"/>
          </p:nvPr>
        </p:nvSpPr>
        <p:spPr>
          <a:xfrm>
            <a:off x="1552575" y="609600"/>
            <a:ext cx="9144000" cy="762000"/>
          </a:xfrm>
          <a:solidFill>
            <a:srgbClr val="FFFFCC"/>
          </a:solidFill>
        </p:spPr>
        <p:txBody>
          <a:bodyPr/>
          <a:lstStyle/>
          <a:p>
            <a:pPr eaLnBrk="1" hangingPunct="1"/>
            <a:r>
              <a:rPr lang="en-US" altLang="en-US">
                <a:solidFill>
                  <a:schemeClr val="hlink"/>
                </a:solidFill>
              </a:rPr>
              <a:t>Karakteristik umum Biaya</a:t>
            </a:r>
          </a:p>
        </p:txBody>
      </p:sp>
      <p:sp>
        <p:nvSpPr>
          <p:cNvPr id="13315" name="Rectangle 3">
            <a:extLst>
              <a:ext uri="{FF2B5EF4-FFF2-40B4-BE49-F238E27FC236}">
                <a16:creationId xmlns:a16="http://schemas.microsoft.com/office/drawing/2014/main" id="{E5925255-24C4-5F60-BCFF-4239ACAAAC10}"/>
              </a:ext>
            </a:extLst>
          </p:cNvPr>
          <p:cNvSpPr>
            <a:spLocks noGrp="1" noChangeArrowheads="1"/>
          </p:cNvSpPr>
          <p:nvPr>
            <p:ph type="body" idx="1"/>
          </p:nvPr>
        </p:nvSpPr>
        <p:spPr>
          <a:xfrm>
            <a:off x="1766888" y="1600200"/>
            <a:ext cx="8686800" cy="4419600"/>
          </a:xfrm>
          <a:solidFill>
            <a:schemeClr val="tx1"/>
          </a:solidFill>
        </p:spPr>
        <p:txBody>
          <a:bodyPr/>
          <a:lstStyle/>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Uang :</a:t>
            </a:r>
            <a:r>
              <a:rPr lang="en-US" altLang="en-US" sz="2800">
                <a:solidFill>
                  <a:srgbClr val="008000"/>
                </a:solidFill>
                <a:latin typeface="Monotype Corsiva" panose="03010101010201010101" pitchFamily="66" charset="0"/>
              </a:rPr>
              <a:t> Biaya aktiva harus dinyatakan dengan uang</a:t>
            </a:r>
          </a:p>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Hak pemakaian : </a:t>
            </a:r>
            <a:r>
              <a:rPr lang="en-US" altLang="en-US" sz="2800">
                <a:solidFill>
                  <a:srgbClr val="008000"/>
                </a:solidFill>
                <a:latin typeface="Monotype Corsiva" panose="03010101010201010101" pitchFamily="66" charset="0"/>
              </a:rPr>
              <a:t>Perusahaan akan mempunyai hak untuk mengggunakan aktiva atau mendapatkan berbagai manfaat dari penggunaan aktiva tersebut</a:t>
            </a:r>
            <a:endParaRPr lang="en-US" altLang="en-US" sz="2800">
              <a:solidFill>
                <a:schemeClr val="bg2"/>
              </a:solidFill>
              <a:latin typeface="Arial" panose="020B0604020202020204" pitchFamily="34" charset="0"/>
            </a:endParaRPr>
          </a:p>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Nilai : </a:t>
            </a:r>
            <a:r>
              <a:rPr lang="en-US" altLang="en-US" sz="2800">
                <a:solidFill>
                  <a:srgbClr val="008000"/>
                </a:solidFill>
                <a:latin typeface="Monotype Corsiva" panose="03010101010201010101" pitchFamily="66" charset="0"/>
              </a:rPr>
              <a:t>Biaya suatu aktiva mencerminkan nilai ekonomis yang nantinya tersebut akan digunakan oleh perusahaan</a:t>
            </a:r>
          </a:p>
          <a:p>
            <a:pPr marL="609600" indent="-609600">
              <a:buClr>
                <a:schemeClr val="bg2"/>
              </a:buClr>
              <a:buFont typeface="Wingdings" panose="05000000000000000000" pitchFamily="2" charset="2"/>
              <a:buAutoNum type="arabicPeriod"/>
            </a:pPr>
            <a:r>
              <a:rPr lang="en-US" altLang="en-US" sz="2800">
                <a:solidFill>
                  <a:schemeClr val="bg2"/>
                </a:solidFill>
                <a:latin typeface="Arial" panose="020B0604020202020204" pitchFamily="34" charset="0"/>
              </a:rPr>
              <a:t>Kondisi dan pembatasan : </a:t>
            </a:r>
            <a:r>
              <a:rPr lang="en-US" altLang="en-US" sz="2800">
                <a:solidFill>
                  <a:srgbClr val="008000"/>
                </a:solidFill>
                <a:latin typeface="Monotype Corsiva" panose="03010101010201010101" pitchFamily="66" charset="0"/>
              </a:rPr>
              <a:t>hak atas pemakaian bersifat tak bersyarat dan jika aktiva tersebut milik perusahaan melalui pembelian maka hak perusahaan akan aktiva menjadi tidak dapat dibatasi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box(in)">
                                      <p:cBhvr>
                                        <p:cTn id="7" dur="500"/>
                                        <p:tgtEl>
                                          <p:spTgt spid="13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barn(inHorizontal)">
                                      <p:cBhvr>
                                        <p:cTn id="12" dur="500"/>
                                        <p:tgtEl>
                                          <p:spTgt spid="133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barn(inHorizontal)">
                                      <p:cBhvr>
                                        <p:cTn id="17" dur="500"/>
                                        <p:tgtEl>
                                          <p:spTgt spid="1331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barn(inHorizontal)">
                                      <p:cBhvr>
                                        <p:cTn id="22" dur="500"/>
                                        <p:tgtEl>
                                          <p:spTgt spid="1331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Effect transition="in" filter="barn(inHorizontal)">
                                      <p:cBhvr>
                                        <p:cTn id="27"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autoUpdateAnimBg="0"/>
      <p:bldP spid="13315" grpId="0" build="p" bldLvl="5"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BE1AE3F7-71D3-2479-387D-4EDA528001A2}"/>
              </a:ext>
            </a:extLst>
          </p:cNvPr>
          <p:cNvSpPr>
            <a:spLocks noGrp="1" noChangeArrowheads="1"/>
          </p:cNvSpPr>
          <p:nvPr>
            <p:ph type="body" idx="1"/>
          </p:nvPr>
        </p:nvSpPr>
        <p:spPr>
          <a:xfrm>
            <a:off x="1752600" y="990600"/>
            <a:ext cx="8610600" cy="5105400"/>
          </a:xfrm>
          <a:solidFill>
            <a:schemeClr val="tx1"/>
          </a:solidFill>
        </p:spPr>
        <p:txBody>
          <a:bodyPr/>
          <a:lstStyle/>
          <a:p>
            <a:pPr marL="609600" indent="-609600">
              <a:buClr>
                <a:schemeClr val="bg2"/>
              </a:buClr>
              <a:buFont typeface="Wingdings" panose="05000000000000000000" pitchFamily="2" charset="2"/>
              <a:buAutoNum type="arabicPeriod" startAt="5"/>
            </a:pPr>
            <a:r>
              <a:rPr lang="en-US" altLang="en-US">
                <a:solidFill>
                  <a:schemeClr val="bg2"/>
                </a:solidFill>
                <a:latin typeface="Arial" panose="020B0604020202020204" pitchFamily="34" charset="0"/>
              </a:rPr>
              <a:t>Unsur Waktu : </a:t>
            </a:r>
            <a:r>
              <a:rPr lang="en-US" altLang="en-US" sz="3600">
                <a:solidFill>
                  <a:srgbClr val="008000"/>
                </a:solidFill>
                <a:latin typeface="Monotype Corsiva" panose="03010101010201010101" pitchFamily="66" charset="0"/>
              </a:rPr>
              <a:t>Jika aktiva memberikan waktu pemakaian yang lama maka akan mencerminkan biaya yang berbeda</a:t>
            </a:r>
            <a:endParaRPr lang="en-US" altLang="en-US">
              <a:solidFill>
                <a:schemeClr val="bg2"/>
              </a:solidFill>
              <a:latin typeface="Arial" panose="020B0604020202020204" pitchFamily="34" charset="0"/>
            </a:endParaRPr>
          </a:p>
          <a:p>
            <a:pPr marL="609600" indent="-609600">
              <a:buClr>
                <a:schemeClr val="bg2"/>
              </a:buClr>
              <a:buFont typeface="Wingdings" panose="05000000000000000000" pitchFamily="2" charset="2"/>
              <a:buAutoNum type="arabicPeriod" startAt="5"/>
            </a:pPr>
            <a:r>
              <a:rPr lang="en-US" altLang="en-US">
                <a:solidFill>
                  <a:schemeClr val="bg2"/>
                </a:solidFill>
                <a:latin typeface="Arial" panose="020B0604020202020204" pitchFamily="34" charset="0"/>
              </a:rPr>
              <a:t>Berwujud dan tak berwujud : </a:t>
            </a:r>
            <a:r>
              <a:rPr lang="en-US" altLang="en-US" sz="3600">
                <a:solidFill>
                  <a:srgbClr val="008000"/>
                </a:solidFill>
                <a:latin typeface="Monotype Corsiva" panose="03010101010201010101" pitchFamily="66" charset="0"/>
              </a:rPr>
              <a:t>karena aktiva merupakan hak yang memiliki umur ekonomis</a:t>
            </a:r>
            <a:endParaRPr lang="en-US" altLang="en-US">
              <a:solidFill>
                <a:schemeClr val="bg2"/>
              </a:solidFill>
              <a:latin typeface="Arial" panose="020B0604020202020204" pitchFamily="34" charset="0"/>
            </a:endParaRPr>
          </a:p>
          <a:p>
            <a:pPr marL="609600" indent="-609600">
              <a:buClr>
                <a:schemeClr val="bg2"/>
              </a:buClr>
              <a:buFont typeface="Wingdings" panose="05000000000000000000" pitchFamily="2" charset="2"/>
              <a:buAutoNum type="arabicPeriod" startAt="5"/>
            </a:pPr>
            <a:r>
              <a:rPr lang="en-US" altLang="en-US">
                <a:solidFill>
                  <a:schemeClr val="bg2"/>
                </a:solidFill>
                <a:latin typeface="Arial" panose="020B0604020202020204" pitchFamily="34" charset="0"/>
              </a:rPr>
              <a:t>Nilai Guna : </a:t>
            </a:r>
            <a:r>
              <a:rPr lang="en-US" altLang="en-US" sz="3600">
                <a:solidFill>
                  <a:srgbClr val="008000"/>
                </a:solidFill>
                <a:latin typeface="Monotype Corsiva" panose="03010101010201010101" pitchFamily="66" charset="0"/>
              </a:rPr>
              <a:t>kegunaan merupkan esensi dari biaya aktiva, tanpa nilai guna perusahaan tidak akan melakukan pengadaan (perolehan) aktiva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arn(inHorizontal)">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barn(inHorizontal)">
                                      <p:cBhvr>
                                        <p:cTn id="12" dur="5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barn(inHorizontal)">
                                      <p:cBhvr>
                                        <p:cTn id="17" dur="5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MATA KULIAH</a:t>
            </a:r>
          </a:p>
        </p:txBody>
      </p:sp>
      <p:sp>
        <p:nvSpPr>
          <p:cNvPr id="3" name="Content Placeholder 2"/>
          <p:cNvSpPr>
            <a:spLocks noGrp="1"/>
          </p:cNvSpPr>
          <p:nvPr>
            <p:ph idx="1"/>
          </p:nvPr>
        </p:nvSpPr>
        <p:spPr>
          <a:xfrm>
            <a:off x="680321" y="2336873"/>
            <a:ext cx="10547973" cy="4104268"/>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just">
              <a:buAutoNum type="arabicPeriod"/>
            </a:pPr>
            <a:r>
              <a:rPr lang="id-ID" dirty="0"/>
              <a:t>Memberikan pemahaman kepada mahasiswa, sehingga mahasiswa diharapkan dapat menjelaskan mengenai Konsep dasar akuntansi </a:t>
            </a:r>
            <a:r>
              <a:rPr lang="en-US" dirty="0" err="1"/>
              <a:t>biaya</a:t>
            </a:r>
            <a:r>
              <a:rPr lang="id-ID" dirty="0"/>
              <a:t>. </a:t>
            </a:r>
          </a:p>
          <a:p>
            <a:pPr marL="457200" indent="-457200" algn="just">
              <a:buAutoNum type="arabicPeriod"/>
            </a:pPr>
            <a:endParaRPr lang="en-US" dirty="0"/>
          </a:p>
          <a:p>
            <a:pPr marL="457200" indent="-457200" algn="just">
              <a:buAutoNum type="arabicPeriod"/>
            </a:pPr>
            <a:r>
              <a:rPr lang="id-ID" dirty="0"/>
              <a:t>Setelah mengikuti mata kuliah Akuntansi Biaya, mahasiswa memiliki kemampuan</a:t>
            </a:r>
            <a:r>
              <a:rPr lang="en-US" dirty="0"/>
              <a:t> </a:t>
            </a:r>
            <a:r>
              <a:rPr lang="en-US" dirty="0" err="1"/>
              <a:t>menjelaskan</a:t>
            </a:r>
            <a:r>
              <a:rPr lang="en-US" dirty="0"/>
              <a:t> </a:t>
            </a:r>
            <a:r>
              <a:rPr lang="en-US" dirty="0" err="1"/>
              <a:t>biaya</a:t>
            </a:r>
            <a:r>
              <a:rPr lang="en-US" dirty="0"/>
              <a:t> </a:t>
            </a:r>
            <a:r>
              <a:rPr lang="en-US" dirty="0" err="1"/>
              <a:t>bahan</a:t>
            </a:r>
            <a:r>
              <a:rPr lang="en-US" dirty="0"/>
              <a:t>, </a:t>
            </a:r>
            <a:r>
              <a:rPr lang="en-US" dirty="0" err="1"/>
              <a:t>biaya</a:t>
            </a:r>
            <a:r>
              <a:rPr lang="en-US" dirty="0"/>
              <a:t> </a:t>
            </a:r>
            <a:r>
              <a:rPr lang="en-US" dirty="0" err="1"/>
              <a:t>tenaga</a:t>
            </a:r>
            <a:r>
              <a:rPr lang="en-US" dirty="0"/>
              <a:t> </a:t>
            </a:r>
            <a:r>
              <a:rPr lang="en-US" dirty="0" err="1"/>
              <a:t>kerja</a:t>
            </a:r>
            <a:r>
              <a:rPr lang="en-US" dirty="0"/>
              <a:t>, dan </a:t>
            </a:r>
            <a:r>
              <a:rPr lang="en-US" dirty="0" err="1"/>
              <a:t>biaya</a:t>
            </a:r>
            <a:r>
              <a:rPr lang="en-US" dirty="0"/>
              <a:t> overhead </a:t>
            </a:r>
            <a:r>
              <a:rPr lang="en-US" dirty="0" err="1"/>
              <a:t>pabrik</a:t>
            </a:r>
            <a:r>
              <a:rPr lang="id-ID" dirty="0"/>
              <a:t>, menguasai</a:t>
            </a:r>
            <a:r>
              <a:rPr lang="en-US" dirty="0"/>
              <a:t> </a:t>
            </a:r>
            <a:r>
              <a:rPr lang="id-ID" dirty="0"/>
              <a:t>konsep-konsep yang mendasari dan mengembangkan konsep, melaksanakan dan</a:t>
            </a:r>
            <a:r>
              <a:rPr lang="en-US" dirty="0"/>
              <a:t> </a:t>
            </a:r>
            <a:r>
              <a:rPr lang="id-ID" dirty="0"/>
              <a:t>mengaplikasikan kemampuan tersebut di berbagai praktik perusahaan industri dengan</a:t>
            </a:r>
            <a:r>
              <a:rPr lang="en-US" dirty="0"/>
              <a:t> </a:t>
            </a:r>
            <a:r>
              <a:rPr lang="id-ID" dirty="0"/>
              <a:t>benar.</a:t>
            </a:r>
          </a:p>
        </p:txBody>
      </p:sp>
    </p:spTree>
    <p:extLst>
      <p:ext uri="{BB962C8B-B14F-4D97-AF65-F5344CB8AC3E}">
        <p14:creationId xmlns:p14="http://schemas.microsoft.com/office/powerpoint/2010/main" val="1461831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3C86FFA-FB4C-522B-4F98-5A898F1923A8}"/>
              </a:ext>
            </a:extLst>
          </p:cNvPr>
          <p:cNvSpPr>
            <a:spLocks noGrp="1" noChangeArrowheads="1"/>
          </p:cNvSpPr>
          <p:nvPr>
            <p:ph type="title"/>
          </p:nvPr>
        </p:nvSpPr>
        <p:spPr>
          <a:xfrm>
            <a:off x="1524000" y="762000"/>
            <a:ext cx="9144000" cy="609600"/>
          </a:xfrm>
          <a:solidFill>
            <a:srgbClr val="FFFFCC"/>
          </a:solidFill>
        </p:spPr>
        <p:txBody>
          <a:bodyPr/>
          <a:lstStyle/>
          <a:p>
            <a:pPr eaLnBrk="1" hangingPunct="1"/>
            <a:r>
              <a:rPr lang="en-US" altLang="en-US">
                <a:solidFill>
                  <a:schemeClr val="hlink"/>
                </a:solidFill>
              </a:rPr>
              <a:t>Hubungan Biaya dan Beban</a:t>
            </a:r>
          </a:p>
        </p:txBody>
      </p:sp>
      <p:sp>
        <p:nvSpPr>
          <p:cNvPr id="15363" name="Rectangle 3">
            <a:extLst>
              <a:ext uri="{FF2B5EF4-FFF2-40B4-BE49-F238E27FC236}">
                <a16:creationId xmlns:a16="http://schemas.microsoft.com/office/drawing/2014/main" id="{8EC03C3C-671C-2C68-5DDD-70AC62525223}"/>
              </a:ext>
            </a:extLst>
          </p:cNvPr>
          <p:cNvSpPr>
            <a:spLocks noGrp="1" noChangeArrowheads="1"/>
          </p:cNvSpPr>
          <p:nvPr>
            <p:ph type="body" idx="1"/>
          </p:nvPr>
        </p:nvSpPr>
        <p:spPr>
          <a:xfrm>
            <a:off x="1828800" y="1600200"/>
            <a:ext cx="8534400" cy="4800600"/>
          </a:xfrm>
          <a:solidFill>
            <a:schemeClr val="tx1"/>
          </a:solidFill>
        </p:spPr>
        <p:txBody>
          <a:bodyPr/>
          <a:lstStyle/>
          <a:p>
            <a:pPr marL="609600" indent="-609600">
              <a:buClr>
                <a:schemeClr val="bg2"/>
              </a:buClr>
              <a:buFont typeface="Wingdings" panose="05000000000000000000" pitchFamily="2" charset="2"/>
              <a:buChar char="Ø"/>
            </a:pPr>
            <a:r>
              <a:rPr lang="en-US" altLang="en-US" sz="2800">
                <a:solidFill>
                  <a:schemeClr val="bg2"/>
                </a:solidFill>
                <a:latin typeface="Arial" panose="020B0604020202020204" pitchFamily="34" charset="0"/>
              </a:rPr>
              <a:t>Biaya : </a:t>
            </a:r>
            <a:r>
              <a:rPr lang="en-US" altLang="en-US" sz="2800">
                <a:solidFill>
                  <a:srgbClr val="008000"/>
                </a:solidFill>
                <a:latin typeface="Monotype Corsiva" panose="03010101010201010101" pitchFamily="66" charset="0"/>
              </a:rPr>
              <a:t>bisa berfungsi sebagai aktiva yang dapat digunakan di masa yad. Atau sebagai beban perusahaan yang akan dipertandingkan dengan pendapatan di mana kedua karakteristik tersebut bisa terjadi secara bersamaan atau berurutan.</a:t>
            </a:r>
          </a:p>
          <a:p>
            <a:pPr marL="609600" indent="-609600">
              <a:buClr>
                <a:schemeClr val="bg2"/>
              </a:buClr>
              <a:buNone/>
            </a:pPr>
            <a:r>
              <a:rPr lang="en-US" altLang="en-US" sz="2800">
                <a:solidFill>
                  <a:srgbClr val="008000"/>
                </a:solidFill>
                <a:latin typeface="Monotype Corsiva" panose="03010101010201010101" pitchFamily="66" charset="0"/>
              </a:rPr>
              <a:t>	</a:t>
            </a:r>
            <a:r>
              <a:rPr lang="en-US" altLang="en-US" sz="2800">
                <a:solidFill>
                  <a:schemeClr val="accent1"/>
                </a:solidFill>
                <a:latin typeface="Monotype Corsiva" panose="03010101010201010101" pitchFamily="66" charset="0"/>
              </a:rPr>
              <a:t>Jika perusahaan membeli barang maka akan dicatat sebagai aktiva, Jika perusahaan menjual barang maka akan dicatat sebagai biaya pokok penjualan (cost of goods sold) di mana barang yang dijual umumnya dalam waktu yang relatif singkat maka disini biaya juga menjadi beban yang akan dipertandingkan dengan pendapatan perusahaan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barn(inHorizontal)">
                                      <p:cBhvr>
                                        <p:cTn id="12" dur="500"/>
                                        <p:tgtEl>
                                          <p:spTgt spid="153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Effect transition="in" filter="barn(inHorizontal)">
                                      <p:cBhvr>
                                        <p:cTn id="17" dur="500"/>
                                        <p:tgtEl>
                                          <p:spTgt spid="153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autoUpdateAnimBg="0"/>
      <p:bldP spid="15363" grpId="0" build="p" bldLvl="5"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89EECAB-0AB9-BF6E-9C01-D0EB2ED86BCA}"/>
              </a:ext>
            </a:extLst>
          </p:cNvPr>
          <p:cNvSpPr>
            <a:spLocks noGrp="1" noChangeArrowheads="1"/>
          </p:cNvSpPr>
          <p:nvPr>
            <p:ph type="title"/>
          </p:nvPr>
        </p:nvSpPr>
        <p:spPr>
          <a:xfrm>
            <a:off x="1524000" y="0"/>
            <a:ext cx="9144000" cy="533400"/>
          </a:xfrm>
          <a:solidFill>
            <a:srgbClr val="FFFFCC"/>
          </a:solidFill>
        </p:spPr>
        <p:txBody>
          <a:bodyPr>
            <a:normAutofit fontScale="90000"/>
          </a:bodyPr>
          <a:lstStyle/>
          <a:p>
            <a:pPr eaLnBrk="1" hangingPunct="1"/>
            <a:r>
              <a:rPr lang="en-US" altLang="en-US" sz="4000">
                <a:solidFill>
                  <a:schemeClr val="hlink"/>
                </a:solidFill>
              </a:rPr>
              <a:t>Perubahan Biaya menjadi Beban</a:t>
            </a:r>
          </a:p>
        </p:txBody>
      </p:sp>
      <p:sp>
        <p:nvSpPr>
          <p:cNvPr id="16387" name="Rectangle 3">
            <a:extLst>
              <a:ext uri="{FF2B5EF4-FFF2-40B4-BE49-F238E27FC236}">
                <a16:creationId xmlns:a16="http://schemas.microsoft.com/office/drawing/2014/main" id="{5D28CCC7-8BBE-EAE4-E55F-9356A3B0FB3B}"/>
              </a:ext>
            </a:extLst>
          </p:cNvPr>
          <p:cNvSpPr>
            <a:spLocks noGrp="1" noChangeArrowheads="1"/>
          </p:cNvSpPr>
          <p:nvPr>
            <p:ph type="body" idx="1"/>
          </p:nvPr>
        </p:nvSpPr>
        <p:spPr>
          <a:xfrm>
            <a:off x="1828800" y="685800"/>
            <a:ext cx="8534400" cy="3200400"/>
          </a:xfrm>
          <a:solidFill>
            <a:schemeClr val="tx1"/>
          </a:solidFill>
        </p:spPr>
        <p:txBody>
          <a:bodyPr/>
          <a:lstStyle/>
          <a:p>
            <a:pPr marL="609600" indent="-609600">
              <a:buClr>
                <a:schemeClr val="accent1"/>
              </a:buClr>
              <a:buFont typeface="Wingdings" panose="05000000000000000000" pitchFamily="2" charset="2"/>
              <a:buAutoNum type="arabicPeriod"/>
            </a:pPr>
            <a:r>
              <a:rPr lang="en-US" altLang="en-US">
                <a:solidFill>
                  <a:schemeClr val="bg2"/>
                </a:solidFill>
                <a:latin typeface="Arial" panose="020B0604020202020204" pitchFamily="34" charset="0"/>
              </a:rPr>
              <a:t>Melalui proses transaksi : </a:t>
            </a:r>
            <a:r>
              <a:rPr lang="en-US" altLang="en-US">
                <a:solidFill>
                  <a:srgbClr val="008000"/>
                </a:solidFill>
                <a:latin typeface="Monotype Corsiva" panose="03010101010201010101" pitchFamily="66" charset="0"/>
              </a:rPr>
              <a:t>Pembelian dan Penjualan </a:t>
            </a:r>
          </a:p>
          <a:p>
            <a:pPr marL="609600" indent="-609600">
              <a:buClr>
                <a:schemeClr val="accent1"/>
              </a:buClr>
              <a:buFont typeface="Wingdings" panose="05000000000000000000" pitchFamily="2" charset="2"/>
              <a:buAutoNum type="arabicPeriod"/>
            </a:pPr>
            <a:r>
              <a:rPr lang="en-US" altLang="en-US">
                <a:solidFill>
                  <a:schemeClr val="bg2"/>
                </a:solidFill>
                <a:latin typeface="Arial" panose="020B0604020202020204" pitchFamily="34" charset="0"/>
              </a:rPr>
              <a:t>Melalui proses waktu : </a:t>
            </a:r>
            <a:r>
              <a:rPr lang="en-US" altLang="en-US">
                <a:solidFill>
                  <a:srgbClr val="008000"/>
                </a:solidFill>
                <a:latin typeface="Monotype Corsiva" panose="03010101010201010101" pitchFamily="66" charset="0"/>
              </a:rPr>
              <a:t>Unexpired dan Expired, Misal Depresiasi</a:t>
            </a:r>
          </a:p>
          <a:p>
            <a:pPr marL="609600" indent="-609600">
              <a:buClr>
                <a:schemeClr val="accent1"/>
              </a:buClr>
              <a:buFont typeface="Wingdings" panose="05000000000000000000" pitchFamily="2" charset="2"/>
              <a:buAutoNum type="arabicPeriod"/>
            </a:pPr>
            <a:r>
              <a:rPr lang="en-US" altLang="en-US">
                <a:solidFill>
                  <a:schemeClr val="bg2"/>
                </a:solidFill>
                <a:latin typeface="Arial" panose="020B0604020202020204" pitchFamily="34" charset="0"/>
              </a:rPr>
              <a:t>Melalui proses peristiwa (kejadian) : </a:t>
            </a:r>
            <a:r>
              <a:rPr lang="en-US" altLang="en-US">
                <a:solidFill>
                  <a:srgbClr val="008000"/>
                </a:solidFill>
                <a:latin typeface="Monotype Corsiva" panose="03010101010201010101" pitchFamily="66" charset="0"/>
              </a:rPr>
              <a:t>misal kecelakaan atau bencana</a:t>
            </a:r>
          </a:p>
        </p:txBody>
      </p:sp>
      <p:sp>
        <p:nvSpPr>
          <p:cNvPr id="16388" name="Rectangle 4">
            <a:extLst>
              <a:ext uri="{FF2B5EF4-FFF2-40B4-BE49-F238E27FC236}">
                <a16:creationId xmlns:a16="http://schemas.microsoft.com/office/drawing/2014/main" id="{EA4AE37A-4875-A52B-8F02-F7C319555206}"/>
              </a:ext>
            </a:extLst>
          </p:cNvPr>
          <p:cNvSpPr>
            <a:spLocks noChangeArrowheads="1"/>
          </p:cNvSpPr>
          <p:nvPr/>
        </p:nvSpPr>
        <p:spPr bwMode="auto">
          <a:xfrm>
            <a:off x="1524000" y="4038600"/>
            <a:ext cx="9144000" cy="5334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4000">
                <a:solidFill>
                  <a:schemeClr val="hlink"/>
                </a:solidFill>
                <a:latin typeface="Arial" panose="020B0604020202020204" pitchFamily="34" charset="0"/>
              </a:rPr>
              <a:t>Dasar Pengukuran Biaya</a:t>
            </a:r>
          </a:p>
        </p:txBody>
      </p:sp>
      <p:sp>
        <p:nvSpPr>
          <p:cNvPr id="16389" name="Rectangle 5">
            <a:extLst>
              <a:ext uri="{FF2B5EF4-FFF2-40B4-BE49-F238E27FC236}">
                <a16:creationId xmlns:a16="http://schemas.microsoft.com/office/drawing/2014/main" id="{E73B5D21-FCA2-4C3F-599D-EB5864176CD0}"/>
              </a:ext>
            </a:extLst>
          </p:cNvPr>
          <p:cNvSpPr>
            <a:spLocks noChangeArrowheads="1"/>
          </p:cNvSpPr>
          <p:nvPr/>
        </p:nvSpPr>
        <p:spPr bwMode="auto">
          <a:xfrm>
            <a:off x="1828800" y="4724400"/>
            <a:ext cx="8534400" cy="1905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buFont typeface="Wingdings" panose="05000000000000000000" pitchFamily="2" charset="2"/>
              <a:buAutoNum type="arabicPeriod"/>
            </a:pPr>
            <a:r>
              <a:rPr lang="en-US" altLang="en-US">
                <a:solidFill>
                  <a:schemeClr val="bg2"/>
                </a:solidFill>
                <a:latin typeface="Arial" panose="020B0604020202020204" pitchFamily="34" charset="0"/>
              </a:rPr>
              <a:t>Syah (Valid) : </a:t>
            </a:r>
            <a:r>
              <a:rPr lang="en-US" altLang="en-US">
                <a:solidFill>
                  <a:srgbClr val="008000"/>
                </a:solidFill>
                <a:latin typeface="Monotype Corsiva" panose="03010101010201010101" pitchFamily="66" charset="0"/>
              </a:rPr>
              <a:t>secara resmi diakui oleh perusahaan</a:t>
            </a:r>
          </a:p>
          <a:p>
            <a:pPr eaLnBrk="1" hangingPunct="1">
              <a:lnSpc>
                <a:spcPct val="90000"/>
              </a:lnSpc>
              <a:buFont typeface="Wingdings" panose="05000000000000000000" pitchFamily="2" charset="2"/>
              <a:buAutoNum type="arabicPeriod"/>
            </a:pPr>
            <a:r>
              <a:rPr lang="en-US" altLang="en-US">
                <a:solidFill>
                  <a:schemeClr val="bg2"/>
                </a:solidFill>
                <a:latin typeface="Arial" panose="020B0604020202020204" pitchFamily="34" charset="0"/>
              </a:rPr>
              <a:t>Obyektif : </a:t>
            </a:r>
            <a:r>
              <a:rPr lang="en-US" altLang="en-US">
                <a:solidFill>
                  <a:srgbClr val="008000"/>
                </a:solidFill>
                <a:latin typeface="Monotype Corsiva" panose="03010101010201010101" pitchFamily="66" charset="0"/>
              </a:rPr>
              <a:t>tidak memihak dan tidak ada unsur rekayasa sehingga rasional dan dapat dipertanggung jawabkan</a:t>
            </a:r>
          </a:p>
          <a:p>
            <a:pPr eaLnBrk="1" hangingPunct="1">
              <a:lnSpc>
                <a:spcPct val="90000"/>
              </a:lnSpc>
              <a:buFont typeface="Wingdings" panose="05000000000000000000" pitchFamily="2" charset="2"/>
              <a:buNone/>
            </a:pPr>
            <a:endParaRPr lang="en-US" altLang="en-US">
              <a:solidFill>
                <a:srgbClr val="008000"/>
              </a:solidFill>
              <a:latin typeface="Monotype Corsiva" panose="03010101010201010101"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box(in)">
                                      <p:cBhvr>
                                        <p:cTn id="7" dur="5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barn(inHorizontal)">
                                      <p:cBhvr>
                                        <p:cTn id="12" dur="5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barn(inHorizontal)">
                                      <p:cBhvr>
                                        <p:cTn id="17" dur="500"/>
                                        <p:tgtEl>
                                          <p:spTgt spid="163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nodeType="clickEffect">
                                  <p:stCondLst>
                                    <p:cond delay="0"/>
                                  </p:stCondLst>
                                  <p:childTnLst>
                                    <p:set>
                                      <p:cBhvr>
                                        <p:cTn id="21" dur="1" fill="hold">
                                          <p:stCondLst>
                                            <p:cond delay="0"/>
                                          </p:stCondLst>
                                        </p:cTn>
                                        <p:tgtEl>
                                          <p:spTgt spid="16387">
                                            <p:txEl>
                                              <p:pRg st="2" end="2"/>
                                            </p:txEl>
                                          </p:spTgt>
                                        </p:tgtEl>
                                        <p:attrNameLst>
                                          <p:attrName>style.visibility</p:attrName>
                                        </p:attrNameLst>
                                      </p:cBhvr>
                                      <p:to>
                                        <p:strVal val="visible"/>
                                      </p:to>
                                    </p:set>
                                    <p:animEffect transition="in" filter="barn(inHorizontal)">
                                      <p:cBhvr>
                                        <p:cTn id="22" dur="500"/>
                                        <p:tgtEl>
                                          <p:spTgt spid="1638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6388"/>
                                        </p:tgtEl>
                                        <p:attrNameLst>
                                          <p:attrName>style.visibility</p:attrName>
                                        </p:attrNameLst>
                                      </p:cBhvr>
                                      <p:to>
                                        <p:strVal val="visible"/>
                                      </p:to>
                                    </p:set>
                                    <p:animEffect transition="in" filter="box(in)">
                                      <p:cBhvr>
                                        <p:cTn id="27" dur="500"/>
                                        <p:tgtEl>
                                          <p:spTgt spid="163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6" fill="hold" nodeType="clickEffect">
                                  <p:stCondLst>
                                    <p:cond delay="0"/>
                                  </p:stCondLst>
                                  <p:childTnLst>
                                    <p:set>
                                      <p:cBhvr>
                                        <p:cTn id="31" dur="1" fill="hold">
                                          <p:stCondLst>
                                            <p:cond delay="0"/>
                                          </p:stCondLst>
                                        </p:cTn>
                                        <p:tgtEl>
                                          <p:spTgt spid="16389">
                                            <p:txEl>
                                              <p:pRg st="0" end="0"/>
                                            </p:txEl>
                                          </p:spTgt>
                                        </p:tgtEl>
                                        <p:attrNameLst>
                                          <p:attrName>style.visibility</p:attrName>
                                        </p:attrNameLst>
                                      </p:cBhvr>
                                      <p:to>
                                        <p:strVal val="visible"/>
                                      </p:to>
                                    </p:set>
                                    <p:animEffect transition="in" filter="barn(inHorizontal)">
                                      <p:cBhvr>
                                        <p:cTn id="32" dur="500"/>
                                        <p:tgtEl>
                                          <p:spTgt spid="16389">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nodeType="clickEffect">
                                  <p:stCondLst>
                                    <p:cond delay="0"/>
                                  </p:stCondLst>
                                  <p:childTnLst>
                                    <p:set>
                                      <p:cBhvr>
                                        <p:cTn id="36" dur="1" fill="hold">
                                          <p:stCondLst>
                                            <p:cond delay="0"/>
                                          </p:stCondLst>
                                        </p:cTn>
                                        <p:tgtEl>
                                          <p:spTgt spid="16389">
                                            <p:txEl>
                                              <p:pRg st="1" end="1"/>
                                            </p:txEl>
                                          </p:spTgt>
                                        </p:tgtEl>
                                        <p:attrNameLst>
                                          <p:attrName>style.visibility</p:attrName>
                                        </p:attrNameLst>
                                      </p:cBhvr>
                                      <p:to>
                                        <p:strVal val="visible"/>
                                      </p:to>
                                    </p:set>
                                    <p:animEffect transition="in" filter="barn(inHorizontal)">
                                      <p:cBhvr>
                                        <p:cTn id="37" dur="500"/>
                                        <p:tgtEl>
                                          <p:spTgt spid="1638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autoUpdateAnimBg="0"/>
      <p:bldP spid="16387" grpId="0" build="p" bldLvl="5" autoUpdateAnimBg="0"/>
      <p:bldP spid="16388" grpId="0" animBg="1" autoUpdateAnimBg="0"/>
      <p:bldP spid="16389" grpId="0" build="p" bldLvl="5"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773536B8-7476-3677-BA5E-2B6F7FE29D1F}"/>
              </a:ext>
            </a:extLst>
          </p:cNvPr>
          <p:cNvSpPr>
            <a:spLocks noGrp="1" noChangeArrowheads="1"/>
          </p:cNvSpPr>
          <p:nvPr>
            <p:ph type="title"/>
          </p:nvPr>
        </p:nvSpPr>
        <p:spPr>
          <a:xfrm>
            <a:off x="1552575" y="838200"/>
            <a:ext cx="9144000" cy="685800"/>
          </a:xfrm>
          <a:solidFill>
            <a:srgbClr val="FFFFCC"/>
          </a:solidFill>
        </p:spPr>
        <p:txBody>
          <a:bodyPr/>
          <a:lstStyle/>
          <a:p>
            <a:pPr eaLnBrk="1" hangingPunct="1"/>
            <a:r>
              <a:rPr lang="en-US" altLang="en-US" sz="4000">
                <a:solidFill>
                  <a:schemeClr val="hlink"/>
                </a:solidFill>
              </a:rPr>
              <a:t>Tahap Kegiatan Biaya</a:t>
            </a:r>
          </a:p>
        </p:txBody>
      </p:sp>
      <p:sp>
        <p:nvSpPr>
          <p:cNvPr id="17411" name="Rectangle 3">
            <a:extLst>
              <a:ext uri="{FF2B5EF4-FFF2-40B4-BE49-F238E27FC236}">
                <a16:creationId xmlns:a16="http://schemas.microsoft.com/office/drawing/2014/main" id="{60226AE4-A93C-D44B-AFBB-2EF34C491C00}"/>
              </a:ext>
            </a:extLst>
          </p:cNvPr>
          <p:cNvSpPr>
            <a:spLocks noGrp="1" noChangeArrowheads="1"/>
          </p:cNvSpPr>
          <p:nvPr>
            <p:ph type="body" idx="1"/>
          </p:nvPr>
        </p:nvSpPr>
        <p:spPr>
          <a:xfrm>
            <a:off x="1766888" y="1676400"/>
            <a:ext cx="8686800" cy="4648200"/>
          </a:xfrm>
          <a:solidFill>
            <a:schemeClr val="tx1"/>
          </a:solidFill>
        </p:spPr>
        <p:txBody>
          <a:bodyPr/>
          <a:lstStyle/>
          <a:p>
            <a:pPr marL="609600" indent="-609600">
              <a:buClr>
                <a:schemeClr val="bg2"/>
              </a:buClr>
              <a:buFont typeface="Wingdings" panose="05000000000000000000" pitchFamily="2" charset="2"/>
              <a:buAutoNum type="arabicPeriod"/>
            </a:pPr>
            <a:r>
              <a:rPr lang="en-US" altLang="en-US">
                <a:solidFill>
                  <a:schemeClr val="bg2"/>
                </a:solidFill>
                <a:latin typeface="Arial" panose="020B0604020202020204" pitchFamily="34" charset="0"/>
              </a:rPr>
              <a:t>Pengukuran : </a:t>
            </a:r>
            <a:r>
              <a:rPr lang="en-US" altLang="en-US">
                <a:solidFill>
                  <a:srgbClr val="008000"/>
                </a:solidFill>
                <a:latin typeface="Monotype Corsiva" panose="03010101010201010101" pitchFamily="66" charset="0"/>
              </a:rPr>
              <a:t>Seluruh aktivitas finansial yang telah dilakukan perusahaan harus sesuai dengan kebijakan perusahaan</a:t>
            </a:r>
          </a:p>
          <a:p>
            <a:pPr marL="609600" indent="-609600">
              <a:buClr>
                <a:schemeClr val="bg2"/>
              </a:buClr>
              <a:buFont typeface="Wingdings" panose="05000000000000000000" pitchFamily="2" charset="2"/>
              <a:buAutoNum type="arabicPeriod"/>
            </a:pPr>
            <a:r>
              <a:rPr lang="en-US" altLang="en-US">
                <a:solidFill>
                  <a:schemeClr val="bg2"/>
                </a:solidFill>
                <a:latin typeface="Arial" panose="020B0604020202020204" pitchFamily="34" charset="0"/>
              </a:rPr>
              <a:t>Penelusuran :</a:t>
            </a:r>
            <a:r>
              <a:rPr lang="en-US" altLang="en-US">
                <a:solidFill>
                  <a:srgbClr val="008000"/>
                </a:solidFill>
                <a:latin typeface="Monotype Corsiva" panose="03010101010201010101" pitchFamily="66" charset="0"/>
              </a:rPr>
              <a:t> menunjukkan bahwa perolehan aktiva dapat ditelusuri secara tuntas sehingga biaya mempunyai sifat yang obyektif</a:t>
            </a:r>
          </a:p>
          <a:p>
            <a:pPr marL="609600" indent="-609600">
              <a:buClr>
                <a:schemeClr val="bg2"/>
              </a:buClr>
              <a:buFont typeface="Wingdings" panose="05000000000000000000" pitchFamily="2" charset="2"/>
              <a:buAutoNum type="arabicPeriod"/>
            </a:pPr>
            <a:r>
              <a:rPr lang="en-US" altLang="en-US">
                <a:solidFill>
                  <a:schemeClr val="bg2"/>
                </a:solidFill>
                <a:latin typeface="Arial" panose="020B0604020202020204" pitchFamily="34" charset="0"/>
              </a:rPr>
              <a:t>Pembebanan : </a:t>
            </a:r>
            <a:r>
              <a:rPr lang="en-US" altLang="en-US">
                <a:solidFill>
                  <a:srgbClr val="008000"/>
                </a:solidFill>
                <a:latin typeface="Monotype Corsiva" panose="03010101010201010101" pitchFamily="66" charset="0"/>
              </a:rPr>
              <a:t>penentuan apakah perusahaan memperoleh laba atau justru menderita kerugian</a:t>
            </a:r>
            <a:endParaRPr lang="en-US" altLang="en-US">
              <a:solidFill>
                <a:schemeClr val="bg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box(in)">
                                      <p:cBhvr>
                                        <p:cTn id="7" dur="500"/>
                                        <p:tgtEl>
                                          <p:spTgt spid="17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barn(inHorizontal)">
                                      <p:cBhvr>
                                        <p:cTn id="12" dur="500"/>
                                        <p:tgtEl>
                                          <p:spTgt spid="174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barn(inHorizontal)">
                                      <p:cBhvr>
                                        <p:cTn id="17" dur="500"/>
                                        <p:tgtEl>
                                          <p:spTgt spid="1741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animEffect transition="in" filter="barn(inHorizontal)">
                                      <p:cBhvr>
                                        <p:cTn id="22" dur="5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nimBg="1" autoUpdateAnimBg="0"/>
      <p:bldP spid="17411" grpId="0" build="p" bldLvl="5"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normAutofit/>
          </a:bodyPr>
          <a:lstStyle/>
          <a:p>
            <a:pPr algn="ctr"/>
            <a:r>
              <a:rPr lang="id-ID" sz="6000" b="1" dirty="0"/>
              <a:t>TERIMA KASIH</a:t>
            </a:r>
          </a:p>
        </p:txBody>
      </p:sp>
    </p:spTree>
    <p:extLst>
      <p:ext uri="{BB962C8B-B14F-4D97-AF65-F5344CB8AC3E}">
        <p14:creationId xmlns:p14="http://schemas.microsoft.com/office/powerpoint/2010/main" val="154953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METODA PERKULIAHAN</a:t>
            </a:r>
          </a:p>
        </p:txBody>
      </p:sp>
      <p:sp>
        <p:nvSpPr>
          <p:cNvPr id="3" name="Content Placeholder 2"/>
          <p:cNvSpPr>
            <a:spLocks noGrp="1"/>
          </p:cNvSpPr>
          <p:nvPr>
            <p:ph idx="1"/>
          </p:nvPr>
        </p:nvSpPr>
        <p:spPr>
          <a:solidFill>
            <a:schemeClr val="accent1">
              <a:lumMod val="20000"/>
              <a:lumOff val="80000"/>
            </a:schemeClr>
          </a:solidFill>
        </p:spPr>
        <p:txBody>
          <a:bodyPr/>
          <a:lstStyle/>
          <a:p>
            <a:pPr algn="just"/>
            <a:r>
              <a:rPr lang="id-ID" dirty="0">
                <a:solidFill>
                  <a:schemeClr val="bg1"/>
                </a:solidFill>
              </a:rPr>
              <a:t>Metode perkuliahan adalah kuliah tatap muka dengan menggunakan bahan kuliah yang disiapkan untuk 1</a:t>
            </a:r>
            <a:r>
              <a:rPr lang="en-US" dirty="0">
                <a:solidFill>
                  <a:schemeClr val="bg1"/>
                </a:solidFill>
              </a:rPr>
              <a:t>0</a:t>
            </a:r>
            <a:r>
              <a:rPr lang="id-ID" dirty="0">
                <a:solidFill>
                  <a:schemeClr val="bg1"/>
                </a:solidFill>
              </a:rPr>
              <a:t> sesi, masing-masing sesi 150 MENIT dengan urutan logis sesuai keterkaitan topiknya. </a:t>
            </a:r>
          </a:p>
          <a:p>
            <a:pPr algn="just"/>
            <a:r>
              <a:rPr lang="id-ID" dirty="0">
                <a:solidFill>
                  <a:schemeClr val="bg1"/>
                </a:solidFill>
              </a:rPr>
              <a:t>Mahasiswa diharapkan membekali dirinya terlebih dahulu dengan membaca bahan materi yang akan dibahas pada pertemuan tersebut. Temu kelas digunakan untuk penjelasan secukupya oleh dosen dan diskusi antara dosen dan mahasiswa dan antarmahasiswa, serta pembahasan soal meliputi perhitungan dan soal-soal yang terkait lainnya. </a:t>
            </a:r>
          </a:p>
        </p:txBody>
      </p:sp>
    </p:spTree>
    <p:extLst>
      <p:ext uri="{BB962C8B-B14F-4D97-AF65-F5344CB8AC3E}">
        <p14:creationId xmlns:p14="http://schemas.microsoft.com/office/powerpoint/2010/main" val="2644004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5" name="Table 4"/>
          <p:cNvGraphicFramePr>
            <a:graphicFrameLocks noGrp="1"/>
          </p:cNvGraphicFramePr>
          <p:nvPr>
            <p:extLst>
              <p:ext uri="{D42A27DB-BD31-4B8C-83A1-F6EECF244321}">
                <p14:modId xmlns:p14="http://schemas.microsoft.com/office/powerpoint/2010/main" val="693923330"/>
              </p:ext>
            </p:extLst>
          </p:nvPr>
        </p:nvGraphicFramePr>
        <p:xfrm>
          <a:off x="929340" y="2400549"/>
          <a:ext cx="10473765" cy="3708400"/>
        </p:xfrm>
        <a:graphic>
          <a:graphicData uri="http://schemas.openxmlformats.org/drawingml/2006/table">
            <a:tbl>
              <a:tblPr firstRow="1" bandRow="1">
                <a:tableStyleId>{7DF18680-E054-41AD-8BC1-D1AEF772440D}</a:tableStyleId>
              </a:tblPr>
              <a:tblGrid>
                <a:gridCol w="1773519">
                  <a:extLst>
                    <a:ext uri="{9D8B030D-6E8A-4147-A177-3AD203B41FA5}">
                      <a16:colId xmlns:a16="http://schemas.microsoft.com/office/drawing/2014/main" val="20000"/>
                    </a:ext>
                  </a:extLst>
                </a:gridCol>
                <a:gridCol w="8700246">
                  <a:extLst>
                    <a:ext uri="{9D8B030D-6E8A-4147-A177-3AD203B41FA5}">
                      <a16:colId xmlns:a16="http://schemas.microsoft.com/office/drawing/2014/main" val="20001"/>
                    </a:ext>
                  </a:extLst>
                </a:gridCol>
              </a:tblGrid>
              <a:tr h="370840">
                <a:tc>
                  <a:txBody>
                    <a:bodyPr/>
                    <a:lstStyle/>
                    <a:p>
                      <a:pPr algn="ctr"/>
                      <a:r>
                        <a:rPr lang="id-ID" dirty="0"/>
                        <a:t>PERTEMUAN</a:t>
                      </a:r>
                      <a:endParaRPr lang="id-ID" dirty="0">
                        <a:solidFill>
                          <a:schemeClr val="bg1"/>
                        </a:solidFill>
                      </a:endParaRPr>
                    </a:p>
                  </a:txBody>
                  <a:tcPr/>
                </a:tc>
                <a:tc>
                  <a:txBody>
                    <a:bodyPr/>
                    <a:lstStyle/>
                    <a:p>
                      <a:pPr algn="ctr"/>
                      <a:r>
                        <a:rPr lang="id-ID" dirty="0"/>
                        <a:t> MATERI</a:t>
                      </a:r>
                      <a:endParaRPr lang="id-ID"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dirty="0"/>
                        <a:t>1</a:t>
                      </a:r>
                    </a:p>
                  </a:txBody>
                  <a:tcPr/>
                </a:tc>
                <a:tc>
                  <a:txBody>
                    <a:bodyPr/>
                    <a:lstStyle/>
                    <a:p>
                      <a:r>
                        <a:rPr lang="en-US" dirty="0"/>
                        <a:t>GAMBARAN UMUM AKUNTANSI BIAYA</a:t>
                      </a:r>
                      <a:endParaRPr lang="id-ID" dirty="0"/>
                    </a:p>
                  </a:txBody>
                  <a:tcPr/>
                </a:tc>
                <a:extLst>
                  <a:ext uri="{0D108BD9-81ED-4DB2-BD59-A6C34878D82A}">
                    <a16:rowId xmlns:a16="http://schemas.microsoft.com/office/drawing/2014/main" val="10001"/>
                  </a:ext>
                </a:extLst>
              </a:tr>
              <a:tr h="370840">
                <a:tc>
                  <a:txBody>
                    <a:bodyPr/>
                    <a:lstStyle/>
                    <a:p>
                      <a:pPr algn="ctr"/>
                      <a:r>
                        <a:rPr lang="id-ID" dirty="0"/>
                        <a:t>2</a:t>
                      </a:r>
                    </a:p>
                  </a:txBody>
                  <a:tcPr/>
                </a:tc>
                <a:tc>
                  <a:txBody>
                    <a:bodyPr/>
                    <a:lstStyle/>
                    <a:p>
                      <a:r>
                        <a:rPr lang="en-US" dirty="0"/>
                        <a:t>KONSEP, KLASIFIKASI DAN PERILAKU </a:t>
                      </a:r>
                      <a:r>
                        <a:rPr lang="id-ID" dirty="0"/>
                        <a:t>BIAYA</a:t>
                      </a:r>
                    </a:p>
                  </a:txBody>
                  <a:tcPr/>
                </a:tc>
                <a:extLst>
                  <a:ext uri="{0D108BD9-81ED-4DB2-BD59-A6C34878D82A}">
                    <a16:rowId xmlns:a16="http://schemas.microsoft.com/office/drawing/2014/main" val="10002"/>
                  </a:ext>
                </a:extLst>
              </a:tr>
              <a:tr h="370840">
                <a:tc>
                  <a:txBody>
                    <a:bodyPr/>
                    <a:lstStyle/>
                    <a:p>
                      <a:pPr algn="ctr"/>
                      <a:r>
                        <a:rPr lang="id-ID" dirty="0"/>
                        <a:t>3</a:t>
                      </a:r>
                    </a:p>
                  </a:txBody>
                  <a:tcPr/>
                </a:tc>
                <a:tc>
                  <a:txBody>
                    <a:bodyPr/>
                    <a:lstStyle/>
                    <a:p>
                      <a:r>
                        <a:rPr lang="en-US" i="1" dirty="0"/>
                        <a:t>FULL COSTING </a:t>
                      </a:r>
                      <a:r>
                        <a:rPr lang="en-US" i="0" dirty="0"/>
                        <a:t>DAN</a:t>
                      </a:r>
                      <a:r>
                        <a:rPr lang="en-US" i="1" dirty="0"/>
                        <a:t> VARIABLE COSTING</a:t>
                      </a:r>
                      <a:endParaRPr lang="id-ID" i="1" dirty="0"/>
                    </a:p>
                  </a:txBody>
                  <a:tcPr/>
                </a:tc>
                <a:extLst>
                  <a:ext uri="{0D108BD9-81ED-4DB2-BD59-A6C34878D82A}">
                    <a16:rowId xmlns:a16="http://schemas.microsoft.com/office/drawing/2014/main" val="10003"/>
                  </a:ext>
                </a:extLst>
              </a:tr>
              <a:tr h="370840">
                <a:tc>
                  <a:txBody>
                    <a:bodyPr/>
                    <a:lstStyle/>
                    <a:p>
                      <a:pPr algn="ctr"/>
                      <a:r>
                        <a:rPr lang="id-ID" dirty="0"/>
                        <a:t>4</a:t>
                      </a:r>
                    </a:p>
                  </a:txBody>
                  <a:tcPr/>
                </a:tc>
                <a:tc>
                  <a:txBody>
                    <a:bodyPr/>
                    <a:lstStyle/>
                    <a:p>
                      <a:r>
                        <a:rPr lang="en-US" i="1" dirty="0"/>
                        <a:t>JOB ORDER COSTING</a:t>
                      </a:r>
                      <a:endParaRPr lang="id-ID" i="1" dirty="0"/>
                    </a:p>
                  </a:txBody>
                  <a:tcPr/>
                </a:tc>
                <a:extLst>
                  <a:ext uri="{0D108BD9-81ED-4DB2-BD59-A6C34878D82A}">
                    <a16:rowId xmlns:a16="http://schemas.microsoft.com/office/drawing/2014/main" val="10004"/>
                  </a:ext>
                </a:extLst>
              </a:tr>
              <a:tr h="370840">
                <a:tc>
                  <a:txBody>
                    <a:bodyPr/>
                    <a:lstStyle/>
                    <a:p>
                      <a:pPr algn="ctr"/>
                      <a:r>
                        <a:rPr lang="id-ID" dirty="0"/>
                        <a:t>5</a:t>
                      </a:r>
                    </a:p>
                  </a:txBody>
                  <a:tcPr/>
                </a:tc>
                <a:tc>
                  <a:txBody>
                    <a:bodyPr/>
                    <a:lstStyle/>
                    <a:p>
                      <a:r>
                        <a:rPr lang="en-US" i="1" dirty="0"/>
                        <a:t>PROCESS COSTING</a:t>
                      </a:r>
                      <a:endParaRPr lang="id-ID" i="1" dirty="0"/>
                    </a:p>
                  </a:txBody>
                  <a:tcPr/>
                </a:tc>
                <a:extLst>
                  <a:ext uri="{0D108BD9-81ED-4DB2-BD59-A6C34878D82A}">
                    <a16:rowId xmlns:a16="http://schemas.microsoft.com/office/drawing/2014/main" val="10005"/>
                  </a:ext>
                </a:extLst>
              </a:tr>
              <a:tr h="370840">
                <a:tc>
                  <a:txBody>
                    <a:bodyPr/>
                    <a:lstStyle/>
                    <a:p>
                      <a:pPr algn="ctr"/>
                      <a:r>
                        <a:rPr lang="id-ID" dirty="0"/>
                        <a:t>6</a:t>
                      </a:r>
                    </a:p>
                  </a:txBody>
                  <a:tcPr/>
                </a:tc>
                <a:tc>
                  <a:txBody>
                    <a:bodyPr/>
                    <a:lstStyle/>
                    <a:p>
                      <a:r>
                        <a:rPr lang="en-US" dirty="0"/>
                        <a:t>UTS</a:t>
                      </a:r>
                      <a:endParaRPr lang="id-ID" dirty="0"/>
                    </a:p>
                  </a:txBody>
                  <a:tcPr/>
                </a:tc>
                <a:extLst>
                  <a:ext uri="{0D108BD9-81ED-4DB2-BD59-A6C34878D82A}">
                    <a16:rowId xmlns:a16="http://schemas.microsoft.com/office/drawing/2014/main" val="10006"/>
                  </a:ext>
                </a:extLst>
              </a:tr>
              <a:tr h="370840">
                <a:tc>
                  <a:txBody>
                    <a:bodyPr/>
                    <a:lstStyle/>
                    <a:p>
                      <a:pPr algn="ctr"/>
                      <a:r>
                        <a:rPr lang="id-ID" dirty="0"/>
                        <a:t>7</a:t>
                      </a:r>
                    </a:p>
                  </a:txBody>
                  <a:tcPr/>
                </a:tc>
                <a:tc>
                  <a:txBody>
                    <a:bodyPr/>
                    <a:lstStyle/>
                    <a:p>
                      <a:r>
                        <a:rPr lang="en-US" dirty="0"/>
                        <a:t>BIAYA BAHAN</a:t>
                      </a:r>
                      <a:endParaRPr lang="id-ID" dirty="0"/>
                    </a:p>
                  </a:txBody>
                  <a:tcPr/>
                </a:tc>
                <a:extLst>
                  <a:ext uri="{0D108BD9-81ED-4DB2-BD59-A6C34878D82A}">
                    <a16:rowId xmlns:a16="http://schemas.microsoft.com/office/drawing/2014/main" val="10007"/>
                  </a:ext>
                </a:extLst>
              </a:tr>
              <a:tr h="370840">
                <a:tc>
                  <a:txBody>
                    <a:bodyPr/>
                    <a:lstStyle/>
                    <a:p>
                      <a:pPr algn="ctr"/>
                      <a:r>
                        <a:rPr lang="id-ID" dirty="0"/>
                        <a:t>8</a:t>
                      </a:r>
                    </a:p>
                  </a:txBody>
                  <a:tcPr/>
                </a:tc>
                <a:tc>
                  <a:txBody>
                    <a:bodyPr/>
                    <a:lstStyle/>
                    <a:p>
                      <a:r>
                        <a:rPr lang="en-US" dirty="0"/>
                        <a:t>BIAYA TENAGA KERJA</a:t>
                      </a:r>
                      <a:endParaRPr lang="id-ID" dirty="0"/>
                    </a:p>
                  </a:txBody>
                  <a:tcPr/>
                </a:tc>
                <a:extLst>
                  <a:ext uri="{0D108BD9-81ED-4DB2-BD59-A6C34878D82A}">
                    <a16:rowId xmlns:a16="http://schemas.microsoft.com/office/drawing/2014/main" val="10008"/>
                  </a:ext>
                </a:extLst>
              </a:tr>
              <a:tr h="370840">
                <a:tc>
                  <a:txBody>
                    <a:bodyPr/>
                    <a:lstStyle/>
                    <a:p>
                      <a:pPr algn="ctr"/>
                      <a:r>
                        <a:rPr lang="id-ID" dirty="0"/>
                        <a:t>9</a:t>
                      </a:r>
                    </a:p>
                  </a:txBody>
                  <a:tcPr/>
                </a:tc>
                <a:tc>
                  <a:txBody>
                    <a:bodyPr/>
                    <a:lstStyle/>
                    <a:p>
                      <a:r>
                        <a:rPr lang="en-US" dirty="0"/>
                        <a:t>BIAYA</a:t>
                      </a:r>
                      <a:r>
                        <a:rPr lang="en-US" baseline="0" dirty="0"/>
                        <a:t> OVERHEAD PABRIK</a:t>
                      </a:r>
                      <a:endParaRPr lang="id-ID"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125862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84225"/>
              </p:ext>
            </p:extLst>
          </p:nvPr>
        </p:nvGraphicFramePr>
        <p:xfrm>
          <a:off x="681038" y="2336800"/>
          <a:ext cx="10547256" cy="1828800"/>
        </p:xfrm>
        <a:graphic>
          <a:graphicData uri="http://schemas.openxmlformats.org/drawingml/2006/table">
            <a:tbl>
              <a:tblPr firstRow="1" bandRow="1">
                <a:tableStyleId>{7DF18680-E054-41AD-8BC1-D1AEF772440D}</a:tableStyleId>
              </a:tblPr>
              <a:tblGrid>
                <a:gridCol w="2085334">
                  <a:extLst>
                    <a:ext uri="{9D8B030D-6E8A-4147-A177-3AD203B41FA5}">
                      <a16:colId xmlns:a16="http://schemas.microsoft.com/office/drawing/2014/main" val="20000"/>
                    </a:ext>
                  </a:extLst>
                </a:gridCol>
                <a:gridCol w="8461922">
                  <a:extLst>
                    <a:ext uri="{9D8B030D-6E8A-4147-A177-3AD203B41FA5}">
                      <a16:colId xmlns:a16="http://schemas.microsoft.com/office/drawing/2014/main" val="20001"/>
                    </a:ext>
                  </a:extLst>
                </a:gridCol>
              </a:tblGrid>
              <a:tr h="370840">
                <a:tc>
                  <a:txBody>
                    <a:bodyPr/>
                    <a:lstStyle/>
                    <a:p>
                      <a:pPr algn="ctr"/>
                      <a:r>
                        <a:rPr lang="id-ID" sz="2400" dirty="0"/>
                        <a:t>PERTEMUAN</a:t>
                      </a:r>
                      <a:endParaRPr lang="id-ID" sz="2400" dirty="0">
                        <a:solidFill>
                          <a:schemeClr val="bg1"/>
                        </a:solidFill>
                      </a:endParaRPr>
                    </a:p>
                  </a:txBody>
                  <a:tcPr/>
                </a:tc>
                <a:tc>
                  <a:txBody>
                    <a:bodyPr/>
                    <a:lstStyle/>
                    <a:p>
                      <a:pPr algn="ctr"/>
                      <a:r>
                        <a:rPr lang="id-ID" sz="2400" dirty="0"/>
                        <a:t>MATERI</a:t>
                      </a:r>
                      <a:endParaRPr lang="id-ID" sz="2400"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sz="2400" dirty="0"/>
                        <a:t>10</a:t>
                      </a:r>
                    </a:p>
                  </a:txBody>
                  <a:tcPr/>
                </a:tc>
                <a:tc>
                  <a:txBody>
                    <a:bodyPr/>
                    <a:lstStyle/>
                    <a:p>
                      <a:r>
                        <a:rPr lang="en-US" sz="2400" dirty="0"/>
                        <a:t>BIAYA BERSAMA</a:t>
                      </a:r>
                      <a:endParaRPr lang="id-ID" sz="2400" dirty="0"/>
                    </a:p>
                  </a:txBody>
                  <a:tcPr/>
                </a:tc>
                <a:extLst>
                  <a:ext uri="{0D108BD9-81ED-4DB2-BD59-A6C34878D82A}">
                    <a16:rowId xmlns:a16="http://schemas.microsoft.com/office/drawing/2014/main" val="10001"/>
                  </a:ext>
                </a:extLst>
              </a:tr>
              <a:tr h="370840">
                <a:tc>
                  <a:txBody>
                    <a:bodyPr/>
                    <a:lstStyle/>
                    <a:p>
                      <a:pPr algn="ctr"/>
                      <a:r>
                        <a:rPr lang="id-ID" sz="2400" dirty="0"/>
                        <a:t>11</a:t>
                      </a:r>
                    </a:p>
                  </a:txBody>
                  <a:tcPr/>
                </a:tc>
                <a:tc>
                  <a:txBody>
                    <a:bodyPr/>
                    <a:lstStyle/>
                    <a:p>
                      <a:r>
                        <a:rPr lang="en-US" sz="2400" dirty="0"/>
                        <a:t>BIAYA TAKSIRAN</a:t>
                      </a:r>
                      <a:endParaRPr lang="id-ID" sz="2400" dirty="0"/>
                    </a:p>
                  </a:txBody>
                  <a:tcPr/>
                </a:tc>
                <a:extLst>
                  <a:ext uri="{0D108BD9-81ED-4DB2-BD59-A6C34878D82A}">
                    <a16:rowId xmlns:a16="http://schemas.microsoft.com/office/drawing/2014/main" val="10002"/>
                  </a:ext>
                </a:extLst>
              </a:tr>
              <a:tr h="370840">
                <a:tc>
                  <a:txBody>
                    <a:bodyPr/>
                    <a:lstStyle/>
                    <a:p>
                      <a:pPr algn="ctr"/>
                      <a:r>
                        <a:rPr lang="id-ID" sz="2400" dirty="0"/>
                        <a:t>12</a:t>
                      </a:r>
                    </a:p>
                  </a:txBody>
                  <a:tcPr/>
                </a:tc>
                <a:tc>
                  <a:txBody>
                    <a:bodyPr/>
                    <a:lstStyle/>
                    <a:p>
                      <a:r>
                        <a:rPr lang="en-US" sz="2400" dirty="0"/>
                        <a:t>UAS</a:t>
                      </a:r>
                      <a:endParaRPr lang="id-ID" sz="2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3836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EVALUASI PEMBELAJARAN DAN KEHADIRAN</a:t>
            </a: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id-ID" b="1" dirty="0">
                <a:solidFill>
                  <a:schemeClr val="bg1"/>
                </a:solidFill>
              </a:rPr>
              <a:t>Nilai akhir mahasiswa diberikan dengan bobot sebagai berikut : </a:t>
            </a:r>
            <a:endParaRPr lang="en-US" b="1" dirty="0">
              <a:solidFill>
                <a:schemeClr val="bg1"/>
              </a:solidFill>
            </a:endParaRPr>
          </a:p>
          <a:p>
            <a:r>
              <a:rPr lang="en-US" b="1" dirty="0" err="1">
                <a:solidFill>
                  <a:schemeClr val="bg1"/>
                </a:solidFill>
              </a:rPr>
              <a:t>Kehadiran</a:t>
            </a:r>
            <a:r>
              <a:rPr lang="en-US" b="1" dirty="0">
                <a:solidFill>
                  <a:schemeClr val="bg1"/>
                </a:solidFill>
              </a:rPr>
              <a:t>	10%</a:t>
            </a:r>
          </a:p>
          <a:p>
            <a:r>
              <a:rPr lang="en-US" b="1" dirty="0">
                <a:solidFill>
                  <a:schemeClr val="bg1"/>
                </a:solidFill>
              </a:rPr>
              <a:t>T</a:t>
            </a:r>
            <a:r>
              <a:rPr lang="id-ID" b="1" dirty="0">
                <a:solidFill>
                  <a:schemeClr val="bg1"/>
                </a:solidFill>
              </a:rPr>
              <a:t>ugas 	</a:t>
            </a:r>
            <a:r>
              <a:rPr lang="en-US" b="1" dirty="0">
                <a:solidFill>
                  <a:schemeClr val="bg1"/>
                </a:solidFill>
              </a:rPr>
              <a:t>2</a:t>
            </a:r>
            <a:r>
              <a:rPr lang="id-ID" b="1" dirty="0">
                <a:solidFill>
                  <a:schemeClr val="bg1"/>
                </a:solidFill>
              </a:rPr>
              <a:t>0 % </a:t>
            </a:r>
            <a:endParaRPr lang="en-US" b="1" dirty="0">
              <a:solidFill>
                <a:schemeClr val="bg1"/>
              </a:solidFill>
            </a:endParaRPr>
          </a:p>
          <a:p>
            <a:r>
              <a:rPr lang="id-ID" b="1" dirty="0">
                <a:solidFill>
                  <a:schemeClr val="bg1"/>
                </a:solidFill>
              </a:rPr>
              <a:t>UTS 	</a:t>
            </a:r>
            <a:r>
              <a:rPr lang="en-US" b="1" dirty="0">
                <a:solidFill>
                  <a:schemeClr val="bg1"/>
                </a:solidFill>
              </a:rPr>
              <a:t>	</a:t>
            </a:r>
            <a:r>
              <a:rPr lang="id-ID" b="1" dirty="0">
                <a:solidFill>
                  <a:schemeClr val="bg1"/>
                </a:solidFill>
              </a:rPr>
              <a:t>30% </a:t>
            </a:r>
            <a:endParaRPr lang="en-US" b="1" dirty="0">
              <a:solidFill>
                <a:schemeClr val="bg1"/>
              </a:solidFill>
            </a:endParaRPr>
          </a:p>
          <a:p>
            <a:r>
              <a:rPr lang="id-ID" b="1" dirty="0">
                <a:solidFill>
                  <a:schemeClr val="bg1"/>
                </a:solidFill>
              </a:rPr>
              <a:t>UAS 	</a:t>
            </a:r>
            <a:r>
              <a:rPr lang="en-US" b="1" dirty="0">
                <a:solidFill>
                  <a:schemeClr val="bg1"/>
                </a:solidFill>
              </a:rPr>
              <a:t>	</a:t>
            </a:r>
            <a:r>
              <a:rPr lang="id-ID" b="1" dirty="0">
                <a:solidFill>
                  <a:schemeClr val="bg1"/>
                </a:solidFill>
              </a:rPr>
              <a:t>40% </a:t>
            </a:r>
          </a:p>
          <a:p>
            <a:pPr marL="0" indent="0">
              <a:buNone/>
            </a:pPr>
            <a:r>
              <a:rPr lang="id-ID" b="1" dirty="0">
                <a:solidFill>
                  <a:schemeClr val="bg1"/>
                </a:solidFill>
              </a:rPr>
              <a:t>Tingkat kehadiran dibawah 80% tidak dapat mengikuti ujian</a:t>
            </a:r>
            <a:r>
              <a:rPr lang="en-US" b="1" dirty="0">
                <a:solidFill>
                  <a:schemeClr val="bg1"/>
                </a:solidFill>
              </a:rPr>
              <a:t>.</a:t>
            </a:r>
            <a:endParaRPr lang="id-ID" sz="3200" b="1" dirty="0">
              <a:solidFill>
                <a:srgbClr val="FF0000"/>
              </a:solidFill>
            </a:endParaRPr>
          </a:p>
        </p:txBody>
      </p:sp>
    </p:spTree>
    <p:extLst>
      <p:ext uri="{BB962C8B-B14F-4D97-AF65-F5344CB8AC3E}">
        <p14:creationId xmlns:p14="http://schemas.microsoft.com/office/powerpoint/2010/main" val="1080816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8" y="681038"/>
            <a:ext cx="8143875" cy="3555711"/>
          </a:xfrm>
        </p:spPr>
        <p:txBody>
          <a:bodyPr/>
          <a:lstStyle/>
          <a:p>
            <a:pPr algn="ctr"/>
            <a:br>
              <a:rPr lang="en-US" sz="2800" dirty="0"/>
            </a:br>
            <a:br>
              <a:rPr lang="en-US" sz="2800" dirty="0"/>
            </a:br>
            <a:br>
              <a:rPr lang="en-US" sz="2800" dirty="0"/>
            </a:br>
            <a:r>
              <a:rPr lang="en-US" sz="2800" dirty="0"/>
              <a:t>AKUNTANSI BIAYA</a:t>
            </a:r>
            <a:br>
              <a:rPr lang="en-US" sz="2800" dirty="0"/>
            </a:br>
            <a:r>
              <a:rPr lang="en-US" sz="2800" dirty="0"/>
              <a:t>MATERI-1</a:t>
            </a:r>
            <a:br>
              <a:rPr lang="en-US" dirty="0"/>
            </a:br>
            <a:br>
              <a:rPr lang="en-US" dirty="0"/>
            </a:br>
            <a:r>
              <a:rPr lang="en-US" dirty="0">
                <a:solidFill>
                  <a:srgbClr val="FFFFFF"/>
                </a:solidFill>
                <a:latin typeface="Trebuchet MS"/>
              </a:rPr>
              <a:t>GAMBARAN UMUM AKUNTANSI BIAYA</a:t>
            </a:r>
          </a:p>
        </p:txBody>
      </p:sp>
    </p:spTree>
    <p:extLst>
      <p:ext uri="{BB962C8B-B14F-4D97-AF65-F5344CB8AC3E}">
        <p14:creationId xmlns:p14="http://schemas.microsoft.com/office/powerpoint/2010/main" val="2211856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a:extLst>
              <a:ext uri="{FF2B5EF4-FFF2-40B4-BE49-F238E27FC236}">
                <a16:creationId xmlns:a16="http://schemas.microsoft.com/office/drawing/2014/main" id="{AB1C6709-750A-E866-5F26-9B52556EC9D4}"/>
              </a:ext>
            </a:extLst>
          </p:cNvPr>
          <p:cNvSpPr>
            <a:spLocks noGrp="1" noRot="1" noChangeArrowheads="1"/>
          </p:cNvSpPr>
          <p:nvPr>
            <p:ph type="body" idx="1"/>
          </p:nvPr>
        </p:nvSpPr>
        <p:spPr/>
        <p:txBody>
          <a:bodyPr/>
          <a:lstStyle/>
          <a:p>
            <a:pPr marL="0" indent="0">
              <a:spcBef>
                <a:spcPct val="0"/>
              </a:spcBef>
              <a:buNone/>
              <a:defRPr/>
            </a:pPr>
            <a:r>
              <a:rPr lang="id-ID" sz="1800" b="1" dirty="0">
                <a:solidFill>
                  <a:prstClr val="black"/>
                </a:solidFill>
                <a:latin typeface="Arial" charset="0"/>
              </a:rPr>
              <a:t>AKUNTANSI BIAYA TERDIRI DARI 2 KATA </a:t>
            </a:r>
            <a:r>
              <a:rPr lang="id-ID" sz="1800" b="1" i="1" dirty="0">
                <a:solidFill>
                  <a:srgbClr val="0033CC"/>
                </a:solidFill>
                <a:latin typeface="Arial" charset="0"/>
              </a:rPr>
              <a:t>AKUNTANSI</a:t>
            </a:r>
            <a:r>
              <a:rPr lang="id-ID" sz="1800" b="1" dirty="0">
                <a:solidFill>
                  <a:prstClr val="black"/>
                </a:solidFill>
                <a:latin typeface="Arial" charset="0"/>
              </a:rPr>
              <a:t> DAN </a:t>
            </a:r>
            <a:r>
              <a:rPr lang="id-ID" sz="1800" b="1" i="1" dirty="0">
                <a:solidFill>
                  <a:srgbClr val="0033CC"/>
                </a:solidFill>
                <a:latin typeface="Arial" charset="0"/>
              </a:rPr>
              <a:t>BIAYA</a:t>
            </a:r>
          </a:p>
          <a:p>
            <a:pPr marL="0" indent="0">
              <a:spcBef>
                <a:spcPct val="0"/>
              </a:spcBef>
              <a:buNone/>
              <a:defRPr/>
            </a:pPr>
            <a:endParaRPr lang="en-US" sz="2000" b="1" dirty="0">
              <a:solidFill>
                <a:srgbClr val="0033CC"/>
              </a:solidFill>
              <a:latin typeface="Arial" charset="0"/>
            </a:endParaRPr>
          </a:p>
          <a:p>
            <a:pPr marL="0" indent="0">
              <a:spcBef>
                <a:spcPct val="0"/>
              </a:spcBef>
              <a:buNone/>
              <a:defRPr/>
            </a:pPr>
            <a:r>
              <a:rPr lang="id-ID" sz="2000" b="1" dirty="0">
                <a:solidFill>
                  <a:srgbClr val="0033CC"/>
                </a:solidFill>
                <a:latin typeface="Arial" charset="0"/>
              </a:rPr>
              <a:t>Akuntansi</a:t>
            </a:r>
            <a:r>
              <a:rPr lang="id-ID" sz="2000" b="1" dirty="0">
                <a:solidFill>
                  <a:prstClr val="black"/>
                </a:solidFill>
                <a:latin typeface="Arial" charset="0"/>
              </a:rPr>
              <a:t> adalah: </a:t>
            </a:r>
          </a:p>
          <a:p>
            <a:pPr marL="0" indent="0">
              <a:spcBef>
                <a:spcPct val="0"/>
              </a:spcBef>
              <a:buNone/>
              <a:defRPr/>
            </a:pPr>
            <a:r>
              <a:rPr lang="id-ID" sz="2000" b="1" dirty="0">
                <a:solidFill>
                  <a:prstClr val="black"/>
                </a:solidFill>
                <a:latin typeface="Arial" charset="0"/>
              </a:rPr>
              <a:t>Proses pencatatan, peringkasan, penggolongan, penyajian, dan </a:t>
            </a:r>
          </a:p>
          <a:p>
            <a:pPr marL="0" indent="0">
              <a:spcBef>
                <a:spcPct val="0"/>
              </a:spcBef>
              <a:buNone/>
              <a:defRPr/>
            </a:pPr>
            <a:r>
              <a:rPr lang="id-ID" sz="2000" b="1" dirty="0">
                <a:solidFill>
                  <a:prstClr val="black"/>
                </a:solidFill>
                <a:latin typeface="Arial" charset="0"/>
              </a:rPr>
              <a:t>penganalisaan transaksi keuangan dengan cara tertentu, </a:t>
            </a:r>
          </a:p>
          <a:p>
            <a:pPr marL="0" indent="0">
              <a:spcBef>
                <a:spcPct val="0"/>
              </a:spcBef>
              <a:buNone/>
              <a:defRPr/>
            </a:pPr>
            <a:r>
              <a:rPr lang="id-ID" sz="2000" b="1" dirty="0">
                <a:solidFill>
                  <a:prstClr val="black"/>
                </a:solidFill>
                <a:latin typeface="Arial" charset="0"/>
              </a:rPr>
              <a:t>hasil akhir akuntansi berupa laporan keuangan.</a:t>
            </a:r>
            <a:endParaRPr lang="en-US" sz="2000" b="1" dirty="0">
              <a:solidFill>
                <a:prstClr val="black"/>
              </a:solidFill>
              <a:latin typeface="Arial" charset="0"/>
            </a:endParaRPr>
          </a:p>
          <a:p>
            <a:pPr marL="0" indent="0">
              <a:spcBef>
                <a:spcPct val="0"/>
              </a:spcBef>
              <a:buNone/>
              <a:defRPr/>
            </a:pPr>
            <a:endParaRPr lang="id-ID" sz="2000" b="1" dirty="0">
              <a:solidFill>
                <a:prstClr val="black"/>
              </a:solidFill>
              <a:latin typeface="Arial" charset="0"/>
            </a:endParaRPr>
          </a:p>
          <a:p>
            <a:pPr marL="0" indent="0">
              <a:spcBef>
                <a:spcPct val="0"/>
              </a:spcBef>
              <a:buNone/>
              <a:defRPr/>
            </a:pPr>
            <a:r>
              <a:rPr lang="id-ID" sz="2000" b="1" dirty="0">
                <a:solidFill>
                  <a:srgbClr val="0033CC"/>
                </a:solidFill>
                <a:latin typeface="Arial" charset="0"/>
              </a:rPr>
              <a:t>Biaya</a:t>
            </a:r>
            <a:r>
              <a:rPr lang="id-ID" sz="2000" b="1" dirty="0">
                <a:solidFill>
                  <a:prstClr val="black"/>
                </a:solidFill>
                <a:latin typeface="Arial" charset="0"/>
              </a:rPr>
              <a:t> adalah:      </a:t>
            </a:r>
          </a:p>
          <a:p>
            <a:pPr marL="0" indent="0">
              <a:spcBef>
                <a:spcPct val="0"/>
              </a:spcBef>
              <a:buNone/>
              <a:defRPr/>
            </a:pPr>
            <a:r>
              <a:rPr lang="id-ID" sz="2000" b="1" dirty="0">
                <a:solidFill>
                  <a:prstClr val="black"/>
                </a:solidFill>
                <a:latin typeface="Arial" charset="0"/>
              </a:rPr>
              <a:t>Pengorbanan sumber ekonomis untuk memproduksi barang/ jasa </a:t>
            </a:r>
          </a:p>
          <a:p>
            <a:pPr marL="0" indent="0">
              <a:spcBef>
                <a:spcPct val="0"/>
              </a:spcBef>
              <a:buNone/>
              <a:defRPr/>
            </a:pPr>
            <a:r>
              <a:rPr lang="id-ID" sz="2000" b="1" dirty="0">
                <a:solidFill>
                  <a:prstClr val="black"/>
                </a:solidFill>
                <a:latin typeface="Arial" charset="0"/>
              </a:rPr>
              <a:t>baik yang lalu, sekarang, maupun yang akan datang, sampai </a:t>
            </a:r>
          </a:p>
          <a:p>
            <a:pPr marL="0" indent="0">
              <a:spcBef>
                <a:spcPct val="0"/>
              </a:spcBef>
              <a:buNone/>
              <a:defRPr/>
            </a:pPr>
            <a:r>
              <a:rPr lang="id-ID" sz="2000" b="1" dirty="0">
                <a:solidFill>
                  <a:prstClr val="black"/>
                </a:solidFill>
                <a:latin typeface="Arial" charset="0"/>
              </a:rPr>
              <a:t>barang/ jasa itu dijual. </a:t>
            </a:r>
          </a:p>
        </p:txBody>
      </p:sp>
      <p:sp>
        <p:nvSpPr>
          <p:cNvPr id="2" name="Title 1">
            <a:extLst>
              <a:ext uri="{FF2B5EF4-FFF2-40B4-BE49-F238E27FC236}">
                <a16:creationId xmlns:a16="http://schemas.microsoft.com/office/drawing/2014/main" id="{14456CCD-146A-405F-ECC3-93F9883104AA}"/>
              </a:ext>
            </a:extLst>
          </p:cNvPr>
          <p:cNvSpPr>
            <a:spLocks noGrp="1"/>
          </p:cNvSpPr>
          <p:nvPr>
            <p:ph type="title"/>
          </p:nvPr>
        </p:nvSpPr>
        <p:spPr/>
        <p:txBody>
          <a:bodyPr/>
          <a:lstStyle/>
          <a:p>
            <a:pPr>
              <a:defRPr/>
            </a:pPr>
            <a:r>
              <a:rPr lang="id-ID" b="1" dirty="0">
                <a:solidFill>
                  <a:srgbClr val="FF0000"/>
                </a:solidFill>
                <a:effectLst>
                  <a:outerShdw blurRad="53975" dist="22860" dir="5400000" algn="tl" rotWithShape="0">
                    <a:srgbClr val="000000">
                      <a:alpha val="55000"/>
                    </a:srgbClr>
                  </a:outerShdw>
                </a:effectLst>
                <a:latin typeface="Arial" pitchFamily="34" charset="0"/>
                <a:cs typeface="Arial" pitchFamily="34" charset="0"/>
              </a:rPr>
              <a:t>Pengertian Akuntansi Biaya</a:t>
            </a:r>
            <a:endParaRPr lang="en-US" dirty="0"/>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1202</TotalTime>
  <Words>1778</Words>
  <Application>Microsoft Office PowerPoint</Application>
  <PresentationFormat>Widescreen</PresentationFormat>
  <Paragraphs>239</Paragraphs>
  <Slides>33</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Gill Sans MT</vt:lpstr>
      <vt:lpstr>Maiandra GD</vt:lpstr>
      <vt:lpstr>Monotype Corsiva</vt:lpstr>
      <vt:lpstr>Times New Roman</vt:lpstr>
      <vt:lpstr>Trebuchet MS</vt:lpstr>
      <vt:lpstr>Wingdings</vt:lpstr>
      <vt:lpstr>Berlin</vt:lpstr>
      <vt:lpstr>AKUNTANSI BIAYA</vt:lpstr>
      <vt:lpstr>DESKRIPSI MATA KULIAH</vt:lpstr>
      <vt:lpstr>TUJUAN MATA KULIAH</vt:lpstr>
      <vt:lpstr>METODA PERKULIAHAN</vt:lpstr>
      <vt:lpstr>JADWAL PERTEMUAN</vt:lpstr>
      <vt:lpstr>JADWAL PERTEMUAN</vt:lpstr>
      <vt:lpstr>EVALUASI PEMBELAJARAN DAN KEHADIRAN</vt:lpstr>
      <vt:lpstr>   AKUNTANSI BIAYA MATERI-1  GAMBARAN UMUM AKUNTANSI BIAYA</vt:lpstr>
      <vt:lpstr>Pengertian Akuntansi Biaya</vt:lpstr>
      <vt:lpstr>PowerPoint Presentation</vt:lpstr>
      <vt:lpstr>Perbedaan Akuntansi Biaya dan Akuntansi Keuangan</vt:lpstr>
      <vt:lpstr>Perbedaan Akuntansi Biaya &amp;  Akuntansi Manajemen</vt:lpstr>
      <vt:lpstr>AKUNTANSI KEUANGAN DAN AKUNTANSI MANAJEMEN</vt:lpstr>
      <vt:lpstr>AKUNTANSI BIAYA MERUPAKAN BAGIAN DARI AKUNTANSI KEUANGAN DAN AKUNTANSI MANAJEMEN</vt:lpstr>
      <vt:lpstr>Karakteristik Biaya:</vt:lpstr>
      <vt:lpstr>Basic Cost Concepts</vt:lpstr>
      <vt:lpstr>Cost Object</vt:lpstr>
      <vt:lpstr>Proses produksi suatu perusahaan manufaktur</vt:lpstr>
      <vt:lpstr>PENGGOLONGAN BIAYA</vt:lpstr>
      <vt:lpstr>Tujuan Akuntansi Biaya</vt:lpstr>
      <vt:lpstr>PowerPoint Presentation</vt:lpstr>
      <vt:lpstr>PowerPoint Presentation</vt:lpstr>
      <vt:lpstr>Fungsi Akuntansi Biaya</vt:lpstr>
      <vt:lpstr>Manfaat Data Biaya</vt:lpstr>
      <vt:lpstr>PowerPoint Presentation</vt:lpstr>
      <vt:lpstr>Struktur Organisasi &amp; Proses Produksi Perusahaan Manufaktur</vt:lpstr>
      <vt:lpstr>Pengertian Biaya dan Beban</vt:lpstr>
      <vt:lpstr>Karakteristik umum Biaya</vt:lpstr>
      <vt:lpstr>PowerPoint Presentation</vt:lpstr>
      <vt:lpstr>Hubungan Biaya dan Beban</vt:lpstr>
      <vt:lpstr>Perubahan Biaya menjadi Beban</vt:lpstr>
      <vt:lpstr>Tahap Kegiatan Biaya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Toni Prasetiyo</cp:lastModifiedBy>
  <cp:revision>88</cp:revision>
  <dcterms:created xsi:type="dcterms:W3CDTF">2013-07-15T20:24:27Z</dcterms:created>
  <dcterms:modified xsi:type="dcterms:W3CDTF">2023-09-08T14:09:36Z</dcterms:modified>
</cp:coreProperties>
</file>