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94" r:id="rId2"/>
    <p:sldId id="285" r:id="rId3"/>
    <p:sldId id="288" r:id="rId4"/>
    <p:sldId id="289" r:id="rId5"/>
    <p:sldId id="260" r:id="rId6"/>
    <p:sldId id="292" r:id="rId7"/>
    <p:sldId id="261" r:id="rId8"/>
    <p:sldId id="262" r:id="rId9"/>
    <p:sldId id="263" r:id="rId10"/>
    <p:sldId id="264" r:id="rId11"/>
    <p:sldId id="293" r:id="rId12"/>
    <p:sldId id="265" r:id="rId13"/>
    <p:sldId id="290" r:id="rId14"/>
    <p:sldId id="266" r:id="rId15"/>
    <p:sldId id="267" r:id="rId16"/>
    <p:sldId id="268" r:id="rId17"/>
    <p:sldId id="291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7" r:id="rId31"/>
    <p:sldId id="281" r:id="rId32"/>
    <p:sldId id="295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fld id="{FCB8B9E0-1BE7-44F8-87E0-D3BC3167BCC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7D2692-C079-41C5-A968-342AB644596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492BE3-AE69-4457-8215-957CF408A8B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7828359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5929622"/>
            <a:ext cx="1202248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7828359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11" name="Rectangle 10"/>
          <p:cNvSpPr/>
          <p:nvPr/>
        </p:nvSpPr>
        <p:spPr>
          <a:xfrm>
            <a:off x="7939371" y="4567988"/>
            <a:ext cx="1202248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609597"/>
            <a:ext cx="7210394" cy="3592750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4711616"/>
            <a:ext cx="7210394" cy="1090789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pPr/>
              <a:t>12/5/2025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4711616"/>
            <a:ext cx="865613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49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438AF994-4EAB-4095-962B-1277FA424F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fld id="{154BC4AA-060D-4A66-8D56-05295606A1F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08264-A76E-4402-86B4-0094D4D9B2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33BC13-6E50-4280-A94D-F75890F310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85E32C6A-1F0C-4045-9877-E5FCE6AF18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4DBAFA-E177-4E75-819E-8F9DFDBA13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fld id="{93E07CB9-8229-4BE5-B5AC-D91CEB8F52E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fld id="{544BB9B9-F117-48D5-B37E-44A91A474B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782809D-74AF-4D0E-96BC-B03F07D0EA9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4.wmf"/><Relationship Id="rId7" Type="http://schemas.openxmlformats.org/officeDocument/2006/relationships/image" Target="../media/image17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oleObject" Target="../embeddings/oleObject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609600"/>
            <a:ext cx="6172200" cy="1894362"/>
          </a:xfrm>
        </p:spPr>
        <p:txBody>
          <a:bodyPr/>
          <a:lstStyle/>
          <a:p>
            <a:pPr algn="ctr"/>
            <a:r>
              <a:rPr lang="id-ID" dirty="0"/>
              <a:t>Teori </a:t>
            </a:r>
            <a:r>
              <a:rPr lang="en-US" dirty="0"/>
              <a:t>dan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Biaya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dirty="0"/>
              <a:t>Toni </a:t>
            </a:r>
            <a:r>
              <a:rPr lang="en-US" sz="3000" dirty="0" err="1"/>
              <a:t>Prasetiyo</a:t>
            </a:r>
            <a:r>
              <a:rPr lang="en-US" sz="3000" dirty="0"/>
              <a:t>, S.E., M.Ak.</a:t>
            </a:r>
            <a:endParaRPr lang="id-ID" sz="3000" dirty="0"/>
          </a:p>
        </p:txBody>
      </p:sp>
    </p:spTree>
    <p:extLst>
      <p:ext uri="{BB962C8B-B14F-4D97-AF65-F5344CB8AC3E}">
        <p14:creationId xmlns:p14="http://schemas.microsoft.com/office/powerpoint/2010/main" val="204975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838200" y="1963738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742950" eaLnBrk="0" hangingPunct="0">
              <a:spcBef>
                <a:spcPts val="0"/>
              </a:spcBef>
              <a:buFont typeface="Wingdings" pitchFamily="2" charset="2"/>
              <a:buChar char="v"/>
            </a:pPr>
            <a:r>
              <a:rPr lang="en-US" sz="3600" dirty="0" err="1"/>
              <a:t>Biaya</a:t>
            </a:r>
            <a:r>
              <a:rPr lang="en-US" sz="3600" dirty="0"/>
              <a:t> </a:t>
            </a:r>
            <a:r>
              <a:rPr lang="en-US" sz="3600" dirty="0" err="1"/>
              <a:t>Variabel</a:t>
            </a:r>
            <a:r>
              <a:rPr lang="en-US" sz="3600" dirty="0"/>
              <a:t> Rata-Rata</a:t>
            </a:r>
          </a:p>
          <a:p>
            <a:pPr eaLnBrk="0" hangingPunct="0">
              <a:spcBef>
                <a:spcPts val="0"/>
              </a:spcBef>
            </a:pPr>
            <a:r>
              <a:rPr lang="en-US" sz="3600" dirty="0"/>
              <a:t>	AVC = TVC/Q = w/AP</a:t>
            </a:r>
            <a:r>
              <a:rPr lang="en-US" sz="3600" baseline="-25000" dirty="0"/>
              <a:t>L</a:t>
            </a:r>
            <a:endParaRPr lang="en-US" sz="3600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6556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Fungsi Biaya Jangka Pendek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838200" y="3733800"/>
            <a:ext cx="7391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0"/>
              </a:spcBef>
              <a:buFont typeface="Wingdings" pitchFamily="2" charset="2"/>
              <a:buChar char="v"/>
            </a:pPr>
            <a:r>
              <a:rPr lang="en-US" sz="3600" dirty="0" err="1"/>
              <a:t>Biaya</a:t>
            </a:r>
            <a:r>
              <a:rPr lang="en-US" sz="3600" dirty="0"/>
              <a:t> </a:t>
            </a:r>
            <a:r>
              <a:rPr lang="en-US" sz="3600" dirty="0" err="1"/>
              <a:t>Marjinal</a:t>
            </a:r>
            <a:r>
              <a:rPr lang="en-US" sz="3600" dirty="0"/>
              <a:t> </a:t>
            </a:r>
          </a:p>
          <a:p>
            <a:pPr eaLnBrk="0" hangingPunct="0">
              <a:spcBef>
                <a:spcPts val="0"/>
              </a:spcBef>
            </a:pPr>
            <a:r>
              <a:rPr lang="en-US" sz="3600" dirty="0">
                <a:sym typeface="Symbol" pitchFamily="18" charset="2"/>
              </a:rPr>
              <a:t>	</a:t>
            </a:r>
            <a:r>
              <a:rPr lang="en-US" sz="3600" dirty="0"/>
              <a:t>TC/</a:t>
            </a:r>
            <a:r>
              <a:rPr lang="en-US" sz="3600" dirty="0">
                <a:sym typeface="Symbol" pitchFamily="18" charset="2"/>
              </a:rPr>
              <a:t></a:t>
            </a:r>
            <a:r>
              <a:rPr lang="en-US" sz="3600" dirty="0"/>
              <a:t>Q = </a:t>
            </a:r>
            <a:r>
              <a:rPr lang="en-US" sz="3600" dirty="0">
                <a:sym typeface="Symbol" pitchFamily="18" charset="2"/>
              </a:rPr>
              <a:t></a:t>
            </a:r>
            <a:r>
              <a:rPr lang="en-US" sz="3600" dirty="0"/>
              <a:t>TVC/</a:t>
            </a:r>
            <a:r>
              <a:rPr lang="en-US" sz="3600" dirty="0">
                <a:sym typeface="Symbol" pitchFamily="18" charset="2"/>
              </a:rPr>
              <a:t></a:t>
            </a:r>
            <a:r>
              <a:rPr lang="en-US" sz="3600" dirty="0"/>
              <a:t>Q = w/MP</a:t>
            </a:r>
            <a:r>
              <a:rPr lang="en-US" sz="3600" baseline="-25000" dirty="0"/>
              <a:t>L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5" grpId="0"/>
      <p:bldP spid="102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kurva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1905000"/>
            <a:ext cx="7772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dipergunakan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perencanaan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 </a:t>
            </a:r>
            <a:r>
              <a:rPr lang="en-US" sz="2800" dirty="0" err="1"/>
              <a:t>panjang</a:t>
            </a:r>
            <a:r>
              <a:rPr lang="en-US" sz="2800" dirty="0"/>
              <a:t>.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panjang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periode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dimana</a:t>
            </a:r>
            <a:r>
              <a:rPr lang="en-US" sz="2800" dirty="0"/>
              <a:t> </a:t>
            </a:r>
            <a:r>
              <a:rPr lang="en-US" sz="2800" dirty="0" err="1"/>
              <a:t>cukup</a:t>
            </a:r>
            <a:r>
              <a:rPr lang="en-US" sz="2800" dirty="0"/>
              <a:t> </a:t>
            </a:r>
            <a:r>
              <a:rPr lang="en-US" sz="2800" dirty="0" err="1"/>
              <a:t>lamanya</a:t>
            </a:r>
            <a:r>
              <a:rPr lang="en-US" sz="2800" dirty="0"/>
              <a:t> </a:t>
            </a:r>
            <a:r>
              <a:rPr lang="en-US" sz="2800" dirty="0" err="1"/>
              <a:t>rentang</a:t>
            </a:r>
            <a:r>
              <a:rPr lang="en-US" sz="2800" dirty="0"/>
              <a:t> </a:t>
            </a:r>
            <a:r>
              <a:rPr lang="en-US" sz="2800" dirty="0" err="1"/>
              <a:t>waktu</a:t>
            </a:r>
            <a:r>
              <a:rPr lang="en-US" sz="2800" dirty="0"/>
              <a:t> </a:t>
            </a:r>
            <a:r>
              <a:rPr lang="en-US" sz="2800" dirty="0" err="1"/>
              <a:t>tersebut</a:t>
            </a:r>
            <a:r>
              <a:rPr lang="en-US" sz="2800" dirty="0"/>
              <a:t> </a:t>
            </a:r>
            <a:r>
              <a:rPr lang="en-US" sz="2800" dirty="0" err="1"/>
              <a:t>memungkinkan</a:t>
            </a:r>
            <a:r>
              <a:rPr lang="en-US" sz="2800" dirty="0"/>
              <a:t> </a:t>
            </a:r>
            <a:r>
              <a:rPr lang="en-US" sz="2800" dirty="0" err="1"/>
              <a:t>perusahaan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mengubah</a:t>
            </a:r>
            <a:r>
              <a:rPr lang="en-US" sz="2800" dirty="0"/>
              <a:t> (</a:t>
            </a:r>
            <a:r>
              <a:rPr lang="en-US" sz="2800" dirty="0" err="1"/>
              <a:t>meningkatkan</a:t>
            </a:r>
            <a:r>
              <a:rPr lang="en-US" sz="2800" dirty="0"/>
              <a:t>, </a:t>
            </a:r>
            <a:r>
              <a:rPr lang="en-US" sz="2800" dirty="0" err="1"/>
              <a:t>mengurangi</a:t>
            </a:r>
            <a:r>
              <a:rPr lang="en-US" sz="2800" dirty="0"/>
              <a:t>,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memodifikasi</a:t>
            </a:r>
            <a:r>
              <a:rPr lang="en-US" sz="2800" dirty="0"/>
              <a:t>)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tanpa</a:t>
            </a:r>
            <a:r>
              <a:rPr lang="en-US" sz="2800" dirty="0"/>
              <a:t> </a:t>
            </a:r>
            <a:r>
              <a:rPr lang="en-US" sz="2800" dirty="0" err="1"/>
              <a:t>batasan</a:t>
            </a:r>
            <a:r>
              <a:rPr lang="en-US" sz="2800" dirty="0"/>
              <a:t>.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karena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,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jangka</a:t>
            </a:r>
            <a:r>
              <a:rPr lang="en-US" sz="2800" dirty="0"/>
              <a:t> </a:t>
            </a:r>
            <a:r>
              <a:rPr lang="en-US" sz="2800" dirty="0" err="1"/>
              <a:t>panjang</a:t>
            </a:r>
            <a:r>
              <a:rPr lang="en-US" sz="2800" dirty="0"/>
              <a:t>,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14400"/>
          </a:xfrm>
        </p:spPr>
        <p:txBody>
          <a:bodyPr/>
          <a:lstStyle/>
          <a:p>
            <a:pPr eaLnBrk="1" hangingPunct="1"/>
            <a:r>
              <a:rPr lang="en-US" b="1" dirty="0" err="1"/>
              <a:t>kurva</a:t>
            </a:r>
            <a:r>
              <a:rPr lang="en-US" b="1" dirty="0"/>
              <a:t> </a:t>
            </a:r>
            <a:r>
              <a:rPr lang="en-US" b="1" dirty="0" err="1"/>
              <a:t>Biaya</a:t>
            </a:r>
            <a:r>
              <a:rPr lang="en-US" b="1" dirty="0"/>
              <a:t> </a:t>
            </a:r>
            <a:r>
              <a:rPr lang="en-US" b="1" dirty="0" err="1"/>
              <a:t>Jangka</a:t>
            </a:r>
            <a:r>
              <a:rPr lang="en-US" b="1" dirty="0"/>
              <a:t> </a:t>
            </a:r>
            <a:r>
              <a:rPr lang="en-US" b="1" dirty="0" err="1"/>
              <a:t>Panjang</a:t>
            </a:r>
            <a:endParaRPr lang="en-US" b="1" dirty="0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81000" y="1524000"/>
            <a:ext cx="85344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3200" dirty="0"/>
              <a:t>Total </a:t>
            </a:r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Jangka</a:t>
            </a:r>
            <a:r>
              <a:rPr lang="en-US" sz="3200" dirty="0"/>
              <a:t> </a:t>
            </a:r>
            <a:r>
              <a:rPr lang="en-US" sz="3200" dirty="0" err="1"/>
              <a:t>Panjang</a:t>
            </a:r>
            <a:r>
              <a:rPr lang="en-US" sz="3200" dirty="0"/>
              <a:t>                     	(</a:t>
            </a:r>
            <a:r>
              <a:rPr lang="en-US" sz="3200" i="1" dirty="0"/>
              <a:t>Long-Run Total Cost</a:t>
            </a:r>
            <a:r>
              <a:rPr lang="en-US" sz="3200" dirty="0"/>
              <a:t>) = LTC = f(Q)</a:t>
            </a:r>
          </a:p>
          <a:p>
            <a:pPr eaLnBrk="0" hangingPunct="0">
              <a:spcBef>
                <a:spcPct val="50000"/>
              </a:spcBef>
            </a:pPr>
            <a:r>
              <a:rPr lang="id-ID" sz="2800" dirty="0"/>
              <a:t>Biaya total jangka panjang merupakan biaya yang dikeluarkan oleh perusahaan untuk memproduksi produknya dan sifatnya biayanya adalah variabel.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762000"/>
            <a:ext cx="838200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err="1">
                <a:cs typeface="Arial" pitchFamily="34" charset="0"/>
              </a:rPr>
              <a:t>biaya</a:t>
            </a:r>
            <a:r>
              <a:rPr lang="en-US" sz="3200" dirty="0">
                <a:cs typeface="Arial" pitchFamily="34" charset="0"/>
              </a:rPr>
              <a:t> Rata-Rata </a:t>
            </a:r>
            <a:r>
              <a:rPr lang="en-US" sz="3200" dirty="0" err="1">
                <a:cs typeface="Arial" pitchFamily="34" charset="0"/>
              </a:rPr>
              <a:t>Jangka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Panjang</a:t>
            </a:r>
            <a:endParaRPr lang="en-US" sz="3200" dirty="0">
              <a:cs typeface="Arial" pitchFamily="34" charset="0"/>
            </a:endParaRPr>
          </a:p>
          <a:p>
            <a:r>
              <a:rPr lang="en-US" sz="3200" dirty="0">
                <a:cs typeface="Arial" pitchFamily="34" charset="0"/>
              </a:rPr>
              <a:t>(</a:t>
            </a:r>
            <a:r>
              <a:rPr lang="en-US" sz="3200" i="1" dirty="0">
                <a:cs typeface="Arial" pitchFamily="34" charset="0"/>
              </a:rPr>
              <a:t>Long-Run Average Cost</a:t>
            </a:r>
            <a:r>
              <a:rPr lang="en-US" sz="3200" dirty="0">
                <a:cs typeface="Arial" pitchFamily="34" charset="0"/>
              </a:rPr>
              <a:t>) = LAC = LTC/Q</a:t>
            </a:r>
            <a:br>
              <a:rPr lang="en-US" sz="3200" dirty="0">
                <a:cs typeface="Arial" pitchFamily="34" charset="0"/>
              </a:rPr>
            </a:br>
            <a:r>
              <a:rPr lang="id-ID" sz="2800" dirty="0">
                <a:cs typeface="Arial" pitchFamily="34" charset="0"/>
              </a:rPr>
              <a:t>Biaya rata-rata merupakan biaya total jangka panjang dibagi jumlah output yang diproduksi. </a:t>
            </a:r>
            <a:endParaRPr lang="en-US" sz="2800" dirty="0">
              <a:cs typeface="Arial" pitchFamily="34" charset="0"/>
            </a:endParaRPr>
          </a:p>
          <a:p>
            <a:endParaRPr lang="en-US" sz="2800" dirty="0"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3200" dirty="0" err="1">
                <a:cs typeface="Arial" pitchFamily="34" charset="0"/>
              </a:rPr>
              <a:t>Biaya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Marjinal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Jangka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Panjang</a:t>
            </a:r>
            <a:br>
              <a:rPr lang="en-US" sz="1600" dirty="0">
                <a:cs typeface="Arial" pitchFamily="34" charset="0"/>
              </a:rPr>
            </a:br>
            <a:r>
              <a:rPr lang="en-US" sz="3200" dirty="0">
                <a:cs typeface="Arial" pitchFamily="34" charset="0"/>
              </a:rPr>
              <a:t>(</a:t>
            </a:r>
            <a:r>
              <a:rPr lang="en-US" sz="3200" i="1" dirty="0">
                <a:cs typeface="Arial" pitchFamily="34" charset="0"/>
              </a:rPr>
              <a:t>Long-Run Marginal Cost</a:t>
            </a:r>
            <a:r>
              <a:rPr lang="en-US" sz="3200" dirty="0">
                <a:cs typeface="Arial" pitchFamily="34" charset="0"/>
              </a:rPr>
              <a:t>) = LMC = </a:t>
            </a:r>
            <a:r>
              <a:rPr lang="en-US" sz="3200" dirty="0">
                <a:cs typeface="Arial" pitchFamily="34" charset="0"/>
                <a:sym typeface="Symbol" pitchFamily="18" charset="2"/>
              </a:rPr>
              <a:t></a:t>
            </a:r>
            <a:r>
              <a:rPr lang="en-US" sz="3200" dirty="0">
                <a:cs typeface="Arial" pitchFamily="34" charset="0"/>
              </a:rPr>
              <a:t>LTC/</a:t>
            </a:r>
            <a:r>
              <a:rPr lang="en-US" sz="3200" dirty="0">
                <a:cs typeface="Arial" pitchFamily="34" charset="0"/>
                <a:sym typeface="Symbol" pitchFamily="18" charset="2"/>
              </a:rPr>
              <a:t></a:t>
            </a:r>
            <a:r>
              <a:rPr lang="en-US" sz="3200" dirty="0">
                <a:cs typeface="Arial" pitchFamily="34" charset="0"/>
              </a:rPr>
              <a:t>Q</a:t>
            </a:r>
          </a:p>
          <a:p>
            <a:r>
              <a:rPr lang="en-US" sz="2800" dirty="0" err="1">
                <a:cs typeface="Arial" pitchFamily="34" charset="0"/>
              </a:rPr>
              <a:t>Menunjukkan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biaya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produksi</a:t>
            </a:r>
            <a:r>
              <a:rPr lang="en-US" sz="2800" dirty="0">
                <a:cs typeface="Arial" pitchFamily="34" charset="0"/>
              </a:rPr>
              <a:t> rata-rata </a:t>
            </a:r>
            <a:r>
              <a:rPr lang="en-US" sz="2800" dirty="0" err="1">
                <a:cs typeface="Arial" pitchFamily="34" charset="0"/>
              </a:rPr>
              <a:t>terendah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dalam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memproduksi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setiap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800" dirty="0" err="1">
                <a:cs typeface="Arial" pitchFamily="34" charset="0"/>
              </a:rPr>
              <a:t>titik</a:t>
            </a:r>
            <a:r>
              <a:rPr lang="en-US" sz="2800" dirty="0">
                <a:cs typeface="Arial" pitchFamily="34" charset="0"/>
              </a:rPr>
              <a:t> output.</a:t>
            </a:r>
            <a:br>
              <a:rPr lang="en-US" sz="1600" dirty="0">
                <a:cs typeface="Arial" pitchFamily="34" charset="0"/>
              </a:rPr>
            </a:br>
            <a:br>
              <a:rPr lang="en-US" sz="1600" dirty="0">
                <a:cs typeface="Arial" pitchFamily="34" charset="0"/>
              </a:rPr>
            </a:br>
            <a:br>
              <a:rPr lang="en-US" sz="1600" dirty="0">
                <a:cs typeface="Arial" pitchFamily="34" charset="0"/>
              </a:rPr>
            </a:br>
            <a:br>
              <a:rPr lang="en-US" sz="1600" dirty="0">
                <a:cs typeface="Arial" pitchFamily="34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Fig07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76199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533400" y="228600"/>
            <a:ext cx="830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 dirty="0" err="1"/>
              <a:t>Penurunan</a:t>
            </a:r>
            <a:r>
              <a:rPr lang="en-US" sz="3200" b="1" dirty="0"/>
              <a:t> </a:t>
            </a:r>
            <a:r>
              <a:rPr lang="en-US" sz="3200" b="1" dirty="0" err="1"/>
              <a:t>Kurva</a:t>
            </a:r>
            <a:r>
              <a:rPr lang="en-US" sz="3200" b="1" dirty="0"/>
              <a:t> </a:t>
            </a:r>
            <a:r>
              <a:rPr lang="en-US" sz="3200" b="1" dirty="0" err="1"/>
              <a:t>Biaya</a:t>
            </a:r>
            <a:r>
              <a:rPr lang="en-US" sz="3200" b="1" dirty="0"/>
              <a:t> </a:t>
            </a:r>
            <a:r>
              <a:rPr lang="en-US" sz="3200" b="1" dirty="0" err="1"/>
              <a:t>Jangka</a:t>
            </a:r>
            <a:r>
              <a:rPr lang="en-US" sz="3200" b="1" dirty="0"/>
              <a:t> </a:t>
            </a:r>
            <a:r>
              <a:rPr lang="en-US" sz="3200" b="1" dirty="0" err="1"/>
              <a:t>Panjang</a:t>
            </a:r>
            <a:r>
              <a:rPr lang="en-US" sz="3200" b="1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 b="1"/>
              <a:t>Hubungan Antara Kurva Jangka Panjang dengan Kurva Jangka Pendek</a:t>
            </a:r>
          </a:p>
        </p:txBody>
      </p:sp>
      <p:pic>
        <p:nvPicPr>
          <p:cNvPr id="13315" name="Picture 3" descr="Fig07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447800"/>
            <a:ext cx="5181600" cy="515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838200" y="25146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 b="1"/>
              <a:t>Kemungkinan Bentuk Kurva Biaya Jangka Panjang</a:t>
            </a:r>
            <a:endParaRPr lang="en-US" sz="1600" b="1"/>
          </a:p>
        </p:txBody>
      </p:sp>
      <p:pic>
        <p:nvPicPr>
          <p:cNvPr id="14339" name="Picture 3" descr="Fig07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048000"/>
            <a:ext cx="7315200" cy="304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838200" y="304800"/>
            <a:ext cx="7772400" cy="173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b="1" dirty="0" err="1"/>
              <a:t>Ukuran</a:t>
            </a:r>
            <a:r>
              <a:rPr lang="en-US" sz="5400" b="1" dirty="0"/>
              <a:t> </a:t>
            </a:r>
            <a:r>
              <a:rPr lang="en-US" sz="5400" b="1" dirty="0" err="1"/>
              <a:t>Pabrik</a:t>
            </a:r>
            <a:r>
              <a:rPr lang="en-US" sz="5400" b="1" dirty="0"/>
              <a:t> </a:t>
            </a:r>
            <a:r>
              <a:rPr lang="en-US" sz="5400" b="1" dirty="0" err="1"/>
              <a:t>dan</a:t>
            </a:r>
            <a:r>
              <a:rPr lang="en-US" sz="5400" b="1" dirty="0"/>
              <a:t> </a:t>
            </a:r>
            <a:r>
              <a:rPr lang="en-US" sz="5400" b="1" dirty="0" err="1"/>
              <a:t>Skala</a:t>
            </a:r>
            <a:r>
              <a:rPr lang="en-US" sz="5400" b="1" dirty="0"/>
              <a:t> </a:t>
            </a:r>
            <a:r>
              <a:rPr lang="en-US" sz="5400" b="1" dirty="0" err="1"/>
              <a:t>Ekonomis</a:t>
            </a:r>
            <a:endParaRPr 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458200" cy="91101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/>
              <a:t>Skala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 </a:t>
            </a:r>
            <a:r>
              <a:rPr lang="en-US" sz="3200" dirty="0" err="1"/>
              <a:t>jangka</a:t>
            </a:r>
            <a:r>
              <a:rPr lang="en-US" sz="3200" dirty="0"/>
              <a:t> </a:t>
            </a:r>
            <a:r>
              <a:rPr lang="en-US" sz="3200" dirty="0" err="1"/>
              <a:t>panjang</a:t>
            </a:r>
            <a:r>
              <a:rPr lang="en-US" sz="3200" dirty="0"/>
              <a:t> </a:t>
            </a:r>
            <a:r>
              <a:rPr lang="en-US" sz="3200" dirty="0" err="1"/>
              <a:t>dikatakan</a:t>
            </a:r>
            <a:r>
              <a:rPr lang="en-US" sz="3200" dirty="0"/>
              <a:t> </a:t>
            </a:r>
            <a:r>
              <a:rPr lang="en-US" sz="3200" dirty="0" err="1"/>
              <a:t>bersifat</a:t>
            </a:r>
            <a:r>
              <a:rPr lang="en-US" sz="3200" dirty="0"/>
              <a:t> </a:t>
            </a:r>
            <a:r>
              <a:rPr lang="en-US" sz="3200" dirty="0" err="1"/>
              <a:t>mencapai</a:t>
            </a:r>
            <a:r>
              <a:rPr lang="en-US" sz="3200" dirty="0"/>
              <a:t> </a:t>
            </a:r>
            <a:r>
              <a:rPr lang="en-US" sz="3200" dirty="0" err="1"/>
              <a:t>skala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 </a:t>
            </a:r>
            <a:r>
              <a:rPr lang="en-US" sz="3200" dirty="0" err="1"/>
              <a:t>apabila</a:t>
            </a:r>
            <a:r>
              <a:rPr lang="en-US" sz="3200" dirty="0"/>
              <a:t> </a:t>
            </a:r>
            <a:r>
              <a:rPr lang="en-US" sz="3200" dirty="0" err="1"/>
              <a:t>pertambahan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 </a:t>
            </a:r>
            <a:r>
              <a:rPr lang="en-US" sz="3200" dirty="0" err="1"/>
              <a:t>menyebabkan</a:t>
            </a:r>
            <a:r>
              <a:rPr lang="en-US" sz="3200" dirty="0"/>
              <a:t> </a:t>
            </a:r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 rata – rata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semakin</a:t>
            </a:r>
            <a:r>
              <a:rPr lang="en-US" sz="3200" dirty="0"/>
              <a:t> </a:t>
            </a:r>
            <a:r>
              <a:rPr lang="en-US" sz="3200" dirty="0" err="1"/>
              <a:t>rendah</a:t>
            </a:r>
            <a:r>
              <a:rPr lang="en-US" sz="3200" dirty="0"/>
              <a:t>. </a:t>
            </a:r>
            <a:r>
              <a:rPr lang="en-US" sz="3200" dirty="0" err="1"/>
              <a:t>Produksi</a:t>
            </a:r>
            <a:r>
              <a:rPr lang="en-US" sz="3200" dirty="0"/>
              <a:t> yang </a:t>
            </a:r>
            <a:r>
              <a:rPr lang="en-US" sz="3200" dirty="0" err="1"/>
              <a:t>semakin</a:t>
            </a:r>
            <a:r>
              <a:rPr lang="en-US" sz="3200" dirty="0"/>
              <a:t> </a:t>
            </a:r>
            <a:r>
              <a:rPr lang="en-US" sz="3200" dirty="0" err="1"/>
              <a:t>tinggi</a:t>
            </a:r>
            <a:r>
              <a:rPr lang="en-US" sz="3200" dirty="0"/>
              <a:t> </a:t>
            </a:r>
            <a:r>
              <a:rPr lang="en-US" sz="3200" dirty="0" err="1"/>
              <a:t>menyebabkan</a:t>
            </a:r>
            <a:r>
              <a:rPr lang="en-US" sz="3200" dirty="0"/>
              <a:t> </a:t>
            </a:r>
            <a:r>
              <a:rPr lang="en-US" sz="3200" dirty="0" err="1"/>
              <a:t>perusahaan</a:t>
            </a:r>
            <a:r>
              <a:rPr lang="en-US" sz="3200" dirty="0"/>
              <a:t> </a:t>
            </a:r>
            <a:r>
              <a:rPr lang="en-US" sz="3200" dirty="0" err="1"/>
              <a:t>menambah</a:t>
            </a:r>
            <a:r>
              <a:rPr lang="en-US" sz="3200" dirty="0"/>
              <a:t> </a:t>
            </a:r>
            <a:r>
              <a:rPr lang="en-US" sz="3200" dirty="0" err="1"/>
              <a:t>kapasitas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pertambahan</a:t>
            </a:r>
            <a:r>
              <a:rPr lang="en-US" sz="3200" dirty="0"/>
              <a:t> </a:t>
            </a:r>
            <a:r>
              <a:rPr lang="en-US" sz="3200" dirty="0" err="1"/>
              <a:t>kapasitas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menyebabkan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</a:t>
            </a:r>
            <a:r>
              <a:rPr lang="en-US" sz="3200" dirty="0" err="1"/>
              <a:t>produksi</a:t>
            </a:r>
            <a:r>
              <a:rPr lang="en-US" sz="3200" dirty="0"/>
              <a:t> </a:t>
            </a:r>
            <a:r>
              <a:rPr lang="en-US" sz="3200" dirty="0" err="1"/>
              <a:t>bertambah</a:t>
            </a:r>
            <a:r>
              <a:rPr lang="en-US" sz="3200" dirty="0"/>
              <a:t> </a:t>
            </a:r>
            <a:r>
              <a:rPr lang="en-US" sz="3200" dirty="0" err="1"/>
              <a:t>efisien</a:t>
            </a:r>
            <a:r>
              <a:rPr lang="en-US" sz="3200" dirty="0"/>
              <a:t>. </a:t>
            </a:r>
          </a:p>
          <a:p>
            <a:endParaRPr lang="en-US" sz="3200" dirty="0"/>
          </a:p>
          <a:p>
            <a:endParaRPr lang="en-US" sz="3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579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Kurva Pembelajaran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762000" y="1219200"/>
            <a:ext cx="81534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Biaya Rata-Rata dari Unit Q = C = aQ</a:t>
            </a:r>
            <a:r>
              <a:rPr lang="en-US" sz="3200" baseline="30000"/>
              <a:t>b</a:t>
            </a:r>
            <a:endParaRPr lang="en-US" sz="3200"/>
          </a:p>
          <a:p>
            <a:pPr eaLnBrk="0" hangingPunct="0">
              <a:spcBef>
                <a:spcPct val="50000"/>
              </a:spcBef>
            </a:pPr>
            <a:r>
              <a:rPr lang="en-US" sz="3200"/>
              <a:t>Bentuk Estimasi: log C = log a + b Log Q</a:t>
            </a:r>
          </a:p>
        </p:txBody>
      </p:sp>
      <p:pic>
        <p:nvPicPr>
          <p:cNvPr id="15364" name="Picture 4" descr="Fig07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2667000"/>
            <a:ext cx="746760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382000" cy="12192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/>
              <a:t>Meminimumkan Biaya </a:t>
            </a:r>
            <a:br>
              <a:rPr lang="en-US" b="1"/>
            </a:br>
            <a:r>
              <a:rPr lang="en-US" b="1"/>
              <a:t>Secara  Internasional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332038"/>
            <a:ext cx="8229600" cy="3382962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600" dirty="0" err="1"/>
              <a:t>Mendatangkan</a:t>
            </a:r>
            <a:r>
              <a:rPr lang="en-US" sz="3600" dirty="0"/>
              <a:t> input </a:t>
            </a:r>
            <a:r>
              <a:rPr lang="en-US" sz="3600" dirty="0" err="1"/>
              <a:t>produksi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luar</a:t>
            </a:r>
            <a:r>
              <a:rPr lang="en-US" sz="3600" dirty="0"/>
              <a:t> </a:t>
            </a:r>
            <a:r>
              <a:rPr lang="en-US" sz="3600" dirty="0" err="1"/>
              <a:t>negeri</a:t>
            </a:r>
            <a:endParaRPr lang="en-US" sz="3600" dirty="0"/>
          </a:p>
          <a:p>
            <a:pPr eaLnBrk="1" hangingPunct="1"/>
            <a:r>
              <a:rPr lang="en-US" sz="3600" dirty="0" err="1"/>
              <a:t>Skala</a:t>
            </a:r>
            <a:r>
              <a:rPr lang="en-US" sz="3600" dirty="0"/>
              <a:t> </a:t>
            </a:r>
            <a:r>
              <a:rPr lang="en-US" sz="3600" dirty="0" err="1"/>
              <a:t>ekonomis</a:t>
            </a:r>
            <a:r>
              <a:rPr lang="en-US" sz="3600" dirty="0"/>
              <a:t> International </a:t>
            </a:r>
            <a:r>
              <a:rPr lang="en-US" sz="3600" dirty="0" err="1"/>
              <a:t>Baru</a:t>
            </a:r>
            <a:endParaRPr lang="en-US" sz="3600" dirty="0"/>
          </a:p>
          <a:p>
            <a:pPr eaLnBrk="1" hangingPunct="1"/>
            <a:r>
              <a:rPr lang="en-US" sz="3600" dirty="0" err="1"/>
              <a:t>Imigrasi</a:t>
            </a:r>
            <a:r>
              <a:rPr lang="en-US" sz="3600" dirty="0"/>
              <a:t> </a:t>
            </a:r>
            <a:r>
              <a:rPr lang="en-US" sz="3600" dirty="0" err="1"/>
              <a:t>tenaga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 </a:t>
            </a:r>
            <a:r>
              <a:rPr lang="en-US" sz="3600" dirty="0" err="1"/>
              <a:t>terdidik</a:t>
            </a:r>
            <a:endParaRPr lang="en-US" sz="3600" dirty="0"/>
          </a:p>
          <a:p>
            <a:pPr eaLnBrk="1" hangingPunct="1"/>
            <a:r>
              <a:rPr lang="en-US" sz="3600" dirty="0" err="1"/>
              <a:t>Pelarian</a:t>
            </a:r>
            <a:r>
              <a:rPr lang="en-US" sz="3600" dirty="0"/>
              <a:t> </a:t>
            </a:r>
            <a:r>
              <a:rPr lang="en-US" sz="3600" dirty="0" err="1"/>
              <a:t>tenaga</a:t>
            </a:r>
            <a:r>
              <a:rPr lang="en-US" sz="3600" dirty="0"/>
              <a:t> </a:t>
            </a:r>
            <a:r>
              <a:rPr lang="en-US" sz="3600" dirty="0" err="1"/>
              <a:t>ahli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r>
              <a:rPr lang="id-ID" b="1" dirty="0"/>
              <a:t>Sifat dan Karakter Biaya</a:t>
            </a:r>
            <a:endParaRPr lang="en-US" b="1" dirty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724400"/>
          </a:xfrm>
        </p:spPr>
        <p:txBody>
          <a:bodyPr>
            <a:normAutofit lnSpcReduction="10000"/>
          </a:bodyPr>
          <a:lstStyle/>
          <a:p>
            <a:r>
              <a:rPr lang="id-ID" dirty="0"/>
              <a:t>Biaya Eksp</a:t>
            </a:r>
            <a:r>
              <a:rPr lang="en-US" dirty="0"/>
              <a:t>l</a:t>
            </a:r>
            <a:r>
              <a:rPr lang="id-ID" dirty="0"/>
              <a:t>isit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memperkerjakan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menyewa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input yang </a:t>
            </a:r>
            <a:r>
              <a:rPr lang="en-US" dirty="0" err="1"/>
              <a:t>dibutuhkan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. </a:t>
            </a: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sewa</a:t>
            </a:r>
            <a:r>
              <a:rPr lang="en-US" dirty="0"/>
              <a:t> modal, </a:t>
            </a:r>
            <a:r>
              <a:rPr lang="en-US" dirty="0" err="1"/>
              <a:t>perlengkapan</a:t>
            </a:r>
            <a:r>
              <a:rPr lang="en-US" dirty="0"/>
              <a:t>, </a:t>
            </a:r>
            <a:r>
              <a:rPr lang="en-US" dirty="0" err="1"/>
              <a:t>gedung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pembelian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setengah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lvl="1"/>
            <a:r>
              <a:rPr lang="id-ID" dirty="0"/>
              <a:t>Biaya </a:t>
            </a:r>
            <a:r>
              <a:rPr lang="en-US" dirty="0"/>
              <a:t>A</a:t>
            </a:r>
            <a:r>
              <a:rPr lang="id-ID" dirty="0"/>
              <a:t>kuntansi</a:t>
            </a: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eksplisit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membeli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menyewa</a:t>
            </a:r>
            <a:r>
              <a:rPr lang="en-US" dirty="0"/>
              <a:t> input.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1219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Manajemen Logistik atau Penawaran Berantai ?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798638"/>
            <a:ext cx="8229600" cy="4525962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mengintegrasikan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,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menggabungkan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agar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kompetitif</a:t>
            </a:r>
            <a:r>
              <a:rPr lang="en-US" dirty="0"/>
              <a:t>.</a:t>
            </a:r>
          </a:p>
          <a:p>
            <a:pPr lvl="1" eaLnBrk="1" hangingPunct="1"/>
            <a:r>
              <a:rPr lang="en-US" dirty="0" err="1"/>
              <a:t>Pembelian</a:t>
            </a:r>
            <a:r>
              <a:rPr lang="en-US" dirty="0"/>
              <a:t> </a:t>
            </a:r>
          </a:p>
          <a:p>
            <a:pPr lvl="1" eaLnBrk="1" hangingPunct="1"/>
            <a:r>
              <a:rPr lang="en-US" dirty="0" err="1"/>
              <a:t>Transportasi</a:t>
            </a:r>
            <a:endParaRPr lang="en-US" dirty="0"/>
          </a:p>
          <a:p>
            <a:pPr lvl="1" eaLnBrk="1" hangingPunct="1"/>
            <a:r>
              <a:rPr lang="en-US" dirty="0" err="1"/>
              <a:t>Pergudangan</a:t>
            </a:r>
            <a:r>
              <a:rPr lang="en-US" dirty="0"/>
              <a:t> </a:t>
            </a:r>
          </a:p>
          <a:p>
            <a:pPr lvl="1" eaLnBrk="1" hangingPunct="1"/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service </a:t>
            </a:r>
            <a:r>
              <a:rPr lang="en-US" dirty="0" err="1"/>
              <a:t>konsumen</a:t>
            </a:r>
            <a:endParaRPr lang="en-US" dirty="0"/>
          </a:p>
          <a:p>
            <a:pPr eaLnBrk="1" hangingPunct="1">
              <a:buNone/>
            </a:pPr>
            <a:endParaRPr lang="en-US" dirty="0"/>
          </a:p>
          <a:p>
            <a:pPr eaLnBrk="1" hangingPunct="1">
              <a:buNone/>
            </a:pPr>
            <a:r>
              <a:rPr lang="en-US" dirty="0" err="1"/>
              <a:t>Contohnya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perawatan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substansial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pengangkutan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malam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pengecer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“</a:t>
            </a:r>
            <a:r>
              <a:rPr lang="en-US" dirty="0" err="1"/>
              <a:t>jasa</a:t>
            </a:r>
            <a:r>
              <a:rPr lang="en-US" dirty="0"/>
              <a:t> “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pelanggan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696200" cy="12192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Manajemen Logistik atau Penawaran Berantai 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874838"/>
            <a:ext cx="8229600" cy="3916362"/>
          </a:xfrm>
        </p:spPr>
        <p:txBody>
          <a:bodyPr/>
          <a:lstStyle/>
          <a:p>
            <a:pPr eaLnBrk="1" hangingPunct="1"/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logistik</a:t>
            </a:r>
            <a:endParaRPr lang="en-US" dirty="0"/>
          </a:p>
          <a:p>
            <a:pPr lvl="1" eaLnBrk="1" hangingPunct="1"/>
            <a:r>
              <a:rPr lang="en-US" dirty="0" err="1"/>
              <a:t>Kemajuan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lvl="2" eaLnBrk="1" hangingPunct="1"/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logistik</a:t>
            </a:r>
            <a:endParaRPr lang="en-US" dirty="0"/>
          </a:p>
          <a:p>
            <a:pPr lvl="1" eaLnBrk="1" hangingPunct="1"/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inventory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pPr lvl="2"/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memonitor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 input </a:t>
            </a:r>
            <a:r>
              <a:rPr lang="en-US" dirty="0" err="1"/>
              <a:t>dan</a:t>
            </a:r>
            <a:r>
              <a:rPr lang="en-US" dirty="0"/>
              <a:t> output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produksi</a:t>
            </a:r>
            <a:endParaRPr lang="en-US" dirty="0"/>
          </a:p>
          <a:p>
            <a:pPr lvl="1" eaLnBrk="1" hangingPunct="1"/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endParaRPr lang="en-US" dirty="0"/>
          </a:p>
          <a:p>
            <a:pPr lvl="2" eaLnBrk="1" hangingPunct="1"/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compleksifitas</a:t>
            </a:r>
            <a:r>
              <a:rPr lang="en-US" dirty="0"/>
              <a:t> input </a:t>
            </a:r>
            <a:r>
              <a:rPr lang="en-US" dirty="0" err="1"/>
              <a:t>dan</a:t>
            </a:r>
            <a:r>
              <a:rPr lang="en-US" dirty="0"/>
              <a:t> output </a:t>
            </a:r>
            <a:r>
              <a:rPr lang="en-US" dirty="0" err="1"/>
              <a:t>barang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6397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Analisis Biaya-Volume-Laba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066800" y="990600"/>
            <a:ext cx="7239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Penerimaan Total                         </a:t>
            </a:r>
            <a:r>
              <a:rPr lang="id-ID" sz="3200"/>
              <a:t> </a:t>
            </a:r>
            <a:r>
              <a:rPr lang="en-US" sz="3200"/>
              <a:t>(</a:t>
            </a:r>
            <a:r>
              <a:rPr lang="en-US" sz="3200" i="1"/>
              <a:t>Total Revenue</a:t>
            </a:r>
            <a:r>
              <a:rPr lang="en-US" sz="3200"/>
              <a:t>) = TR = (P)(Q)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066800" y="24384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Biaya Total                                   (</a:t>
            </a:r>
            <a:r>
              <a:rPr lang="en-US" sz="3200" i="1"/>
              <a:t>Total Cost</a:t>
            </a:r>
            <a:r>
              <a:rPr lang="en-US" sz="3200"/>
              <a:t>) = TC = TFC + (AVC)(Q)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1143000" y="3733800"/>
            <a:ext cx="7086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Volume Breakeven             (</a:t>
            </a:r>
            <a:r>
              <a:rPr lang="en-US" sz="3200" i="1"/>
              <a:t>Breakeven Volume</a:t>
            </a:r>
            <a:r>
              <a:rPr lang="en-US" sz="3200"/>
              <a:t>) TR = TC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1143000" y="5211763"/>
            <a:ext cx="708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(P)(Q) = TFC + (AVC)(Q)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143000" y="5973763"/>
            <a:ext cx="7086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Q</a:t>
            </a:r>
            <a:r>
              <a:rPr lang="en-US" sz="3200" baseline="-25000"/>
              <a:t>BE</a:t>
            </a:r>
            <a:r>
              <a:rPr lang="en-US" sz="3200"/>
              <a:t> = TFC/(P - AVC)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/>
      <p:bldP spid="19460" grpId="0"/>
      <p:bldP spid="19461" grpId="0"/>
      <p:bldP spid="19462" grpId="0"/>
      <p:bldP spid="1946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Fig070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752600"/>
            <a:ext cx="6362700" cy="445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7086600" y="3043238"/>
            <a:ext cx="1981200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dirty="0"/>
              <a:t>P = 10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dirty="0"/>
              <a:t>TFC = 200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dirty="0"/>
              <a:t>AVC = 5</a:t>
            </a:r>
          </a:p>
          <a:p>
            <a:pPr eaLnBrk="0" hangingPunct="0">
              <a:spcBef>
                <a:spcPct val="50000"/>
              </a:spcBef>
            </a:pPr>
            <a:r>
              <a:rPr lang="en-US" sz="2800" dirty="0"/>
              <a:t>Q</a:t>
            </a:r>
            <a:r>
              <a:rPr lang="en-US" sz="2800" baseline="-25000" dirty="0"/>
              <a:t>BE</a:t>
            </a:r>
            <a:r>
              <a:rPr lang="en-US" sz="2800" dirty="0"/>
              <a:t> = 40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Analisis Biaya-Volume-Laba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4" grpId="0"/>
      <p:bldP spid="2048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err="1"/>
              <a:t>Ungkitan</a:t>
            </a:r>
            <a:r>
              <a:rPr lang="en-US" sz="4000" b="1" dirty="0"/>
              <a:t> </a:t>
            </a:r>
            <a:r>
              <a:rPr lang="en-US" sz="4000" b="1" dirty="0" err="1"/>
              <a:t>Operasi</a:t>
            </a:r>
            <a:r>
              <a:rPr lang="en-US" sz="4000" b="1" dirty="0"/>
              <a:t> (</a:t>
            </a:r>
            <a:r>
              <a:rPr lang="en-US" sz="4000" b="1" i="1" dirty="0"/>
              <a:t>Operating Leverage</a:t>
            </a:r>
            <a:r>
              <a:rPr lang="en-US" sz="4000" b="1" dirty="0"/>
              <a:t>)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295400" y="1981200"/>
            <a:ext cx="655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/>
              <a:t>Ungkitan Operasi             (</a:t>
            </a:r>
            <a:r>
              <a:rPr lang="en-US" sz="3200" i="1"/>
              <a:t>Operating Leverage</a:t>
            </a:r>
            <a:r>
              <a:rPr lang="en-US" sz="3200"/>
              <a:t>) = TFC/TVC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295400" y="3352800"/>
            <a:ext cx="7315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dirty="0" err="1"/>
              <a:t>Derajat</a:t>
            </a:r>
            <a:r>
              <a:rPr lang="en-US" sz="3200" dirty="0"/>
              <a:t> </a:t>
            </a:r>
            <a:r>
              <a:rPr lang="en-US" sz="3200" dirty="0" err="1"/>
              <a:t>Ungkitan</a:t>
            </a:r>
            <a:r>
              <a:rPr lang="en-US" sz="3200" dirty="0"/>
              <a:t> </a:t>
            </a:r>
            <a:r>
              <a:rPr lang="en-US" sz="3200" dirty="0" err="1"/>
              <a:t>Operasi</a:t>
            </a:r>
            <a:r>
              <a:rPr lang="en-US" sz="3200" dirty="0"/>
              <a:t>          (</a:t>
            </a:r>
            <a:r>
              <a:rPr lang="en-US" sz="3200" i="1" dirty="0"/>
              <a:t>Degree of Operating Leverage</a:t>
            </a:r>
            <a:r>
              <a:rPr lang="en-US" sz="3200" dirty="0"/>
              <a:t>) = DOL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4895850"/>
            <a:ext cx="6624638" cy="124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/>
      <p:bldP spid="21508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Ungkitan Operasi</a:t>
            </a:r>
          </a:p>
        </p:txBody>
      </p:sp>
      <p:pic>
        <p:nvPicPr>
          <p:cNvPr id="22531" name="Picture 3" descr="Fig070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447800"/>
            <a:ext cx="5621338" cy="457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6019800" y="4860925"/>
            <a:ext cx="3124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TC’ has a higher DOL than TC and therefore a higher Q</a:t>
            </a:r>
            <a:r>
              <a:rPr lang="en-US" sz="2000" baseline="-25000"/>
              <a:t>BE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371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/>
              <a:t>Estimasi Empiris :</a:t>
            </a:r>
            <a:br>
              <a:rPr lang="en-US"/>
            </a:br>
            <a:r>
              <a:rPr lang="en-US"/>
              <a:t>Data Collection Issues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2057400"/>
            <a:ext cx="8229600" cy="3962400"/>
          </a:xfrm>
        </p:spPr>
        <p:txBody>
          <a:bodyPr/>
          <a:lstStyle/>
          <a:p>
            <a:pPr eaLnBrk="1" hangingPunct="1"/>
            <a:r>
              <a:rPr lang="en-US"/>
              <a:t>Opportunity Costs Must be Extracted from Accounting Cost Data</a:t>
            </a:r>
          </a:p>
          <a:p>
            <a:pPr eaLnBrk="1" hangingPunct="1"/>
            <a:r>
              <a:rPr lang="en-US"/>
              <a:t>Costs Must be Apportioned Among Products</a:t>
            </a:r>
          </a:p>
          <a:p>
            <a:pPr eaLnBrk="1" hangingPunct="1"/>
            <a:r>
              <a:rPr lang="en-US"/>
              <a:t>Costs Must be Matched to Output Over Time</a:t>
            </a:r>
          </a:p>
          <a:p>
            <a:pPr eaLnBrk="1" hangingPunct="1"/>
            <a:r>
              <a:rPr lang="en-US"/>
              <a:t>Costs Must be Corrected for Inflation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pPr eaLnBrk="1" hangingPunct="1"/>
            <a:r>
              <a:rPr lang="en-US" b="1"/>
              <a:t>Estimasi Empiris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76200" y="1143000"/>
            <a:ext cx="899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3200"/>
              <a:t>Bentuk Fungsional untuk                            Fungsi Biaya Jangka Pendek</a:t>
            </a:r>
          </a:p>
        </p:txBody>
      </p:sp>
      <p:pic>
        <p:nvPicPr>
          <p:cNvPr id="24580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86100"/>
            <a:ext cx="3554413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3838" y="3981450"/>
            <a:ext cx="4348162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338138" y="5295900"/>
          <a:ext cx="339566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58640" imgH="228600" progId="">
                  <p:embed/>
                </p:oleObj>
              </mc:Choice>
              <mc:Fallback>
                <p:oleObj name="Equation" r:id="rId4" imgW="1358640" imgH="2286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138" y="5295900"/>
                        <a:ext cx="3395662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304800" y="24384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Bentuk Teoritis</a:t>
            </a:r>
            <a:endParaRPr lang="en-US" sz="3200"/>
          </a:p>
        </p:txBody>
      </p:sp>
      <p:sp>
        <p:nvSpPr>
          <p:cNvPr id="24584" name="Text Box 8"/>
          <p:cNvSpPr txBox="1">
            <a:spLocks noChangeArrowheads="1"/>
          </p:cNvSpPr>
          <p:nvPr/>
        </p:nvSpPr>
        <p:spPr bwMode="auto">
          <a:xfrm>
            <a:off x="4724400" y="24384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Pendekatan Linear </a:t>
            </a:r>
            <a:endParaRPr lang="en-US" sz="3200"/>
          </a:p>
        </p:txBody>
      </p:sp>
      <p:pic>
        <p:nvPicPr>
          <p:cNvPr id="24585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410200" y="3124200"/>
            <a:ext cx="2220913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410200" y="3962400"/>
            <a:ext cx="2125663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562600" y="5348288"/>
            <a:ext cx="12700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/>
      <p:bldP spid="24583" grpId="0"/>
      <p:bldP spid="2458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Estimasi Empiris</a:t>
            </a:r>
          </a:p>
        </p:txBody>
      </p:sp>
      <p:pic>
        <p:nvPicPr>
          <p:cNvPr id="25603" name="Picture 3" descr="Fig07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447925"/>
            <a:ext cx="5475288" cy="380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1447800" y="1812925"/>
            <a:ext cx="1981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Bentuk Teoritis</a:t>
            </a:r>
            <a:endParaRPr lang="en-US" sz="2800"/>
          </a:p>
        </p:txBody>
      </p:sp>
      <p:sp>
        <p:nvSpPr>
          <p:cNvPr id="25607" name="Text Box 7"/>
          <p:cNvSpPr txBox="1">
            <a:spLocks noChangeArrowheads="1"/>
          </p:cNvSpPr>
          <p:nvPr/>
        </p:nvSpPr>
        <p:spPr bwMode="auto">
          <a:xfrm>
            <a:off x="4648200" y="1812925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/>
              <a:t>Pendekatan Linear </a:t>
            </a:r>
            <a:endParaRPr lang="en-US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6" grpId="0"/>
      <p:bldP spid="2560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000" b="1"/>
              <a:t>Estimasi Empiris</a:t>
            </a:r>
            <a:br>
              <a:rPr lang="en-US" sz="4000" b="1"/>
            </a:br>
            <a:r>
              <a:rPr lang="en-US" sz="4000" b="1"/>
              <a:t>Kurva Biaya Jangka Panjang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2286000"/>
            <a:ext cx="8229600" cy="3840163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4000" dirty="0" err="1"/>
              <a:t>Analisis</a:t>
            </a:r>
            <a:r>
              <a:rPr lang="en-US" sz="4000" dirty="0"/>
              <a:t> </a:t>
            </a:r>
            <a:r>
              <a:rPr lang="en-US" sz="4000" dirty="0" err="1"/>
              <a:t>Regresi</a:t>
            </a:r>
            <a:r>
              <a:rPr lang="en-US" sz="4000" dirty="0"/>
              <a:t> </a:t>
            </a:r>
            <a:r>
              <a:rPr lang="en-US" sz="4000" dirty="0" err="1"/>
              <a:t>Seksi</a:t>
            </a:r>
            <a:r>
              <a:rPr lang="en-US" sz="4000" dirty="0"/>
              <a:t> </a:t>
            </a:r>
            <a:r>
              <a:rPr lang="en-US" sz="4000" dirty="0" err="1"/>
              <a:t>Silang</a:t>
            </a:r>
            <a:r>
              <a:rPr lang="en-US" sz="4000" dirty="0"/>
              <a:t>   </a:t>
            </a:r>
            <a:r>
              <a:rPr lang="id-ID" sz="4000" dirty="0"/>
              <a:t>   </a:t>
            </a:r>
            <a:r>
              <a:rPr lang="en-US" sz="4000" dirty="0"/>
              <a:t>(</a:t>
            </a:r>
            <a:r>
              <a:rPr lang="en-US" sz="4000" i="1" dirty="0"/>
              <a:t>Cross-Section Regression Analysis</a:t>
            </a:r>
            <a:r>
              <a:rPr lang="en-US" sz="40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4000" dirty="0"/>
          </a:p>
          <a:p>
            <a:pPr eaLnBrk="1" hangingPunct="1">
              <a:lnSpc>
                <a:spcPct val="80000"/>
              </a:lnSpc>
              <a:buNone/>
            </a:pPr>
            <a:endParaRPr lang="en-US" sz="4000" dirty="0"/>
          </a:p>
          <a:p>
            <a:pPr eaLnBrk="1" hangingPunct="1">
              <a:lnSpc>
                <a:spcPct val="80000"/>
              </a:lnSpc>
            </a:pPr>
            <a:r>
              <a:rPr lang="en-US" sz="4000" dirty="0" err="1"/>
              <a:t>Metode</a:t>
            </a:r>
            <a:r>
              <a:rPr lang="en-US" sz="4000" dirty="0"/>
              <a:t> </a:t>
            </a:r>
            <a:r>
              <a:rPr lang="en-US" sz="4000" dirty="0" err="1"/>
              <a:t>Rekayasa</a:t>
            </a:r>
            <a:r>
              <a:rPr lang="en-US" sz="4000" dirty="0"/>
              <a:t>   </a:t>
            </a:r>
          </a:p>
          <a:p>
            <a:pPr eaLnBrk="1" hangingPunct="1">
              <a:lnSpc>
                <a:spcPct val="80000"/>
              </a:lnSpc>
              <a:buNone/>
            </a:pPr>
            <a:r>
              <a:rPr lang="en-US" sz="4000" dirty="0"/>
              <a:t>    </a:t>
            </a:r>
            <a:r>
              <a:rPr lang="id-ID" sz="4000" dirty="0"/>
              <a:t> </a:t>
            </a:r>
            <a:r>
              <a:rPr lang="en-US" sz="4000" dirty="0"/>
              <a:t>(</a:t>
            </a:r>
            <a:r>
              <a:rPr lang="en-US" sz="4000" i="1" dirty="0"/>
              <a:t>Engineering Method</a:t>
            </a:r>
            <a:r>
              <a:rPr lang="en-US" sz="4000" dirty="0"/>
              <a:t>) </a:t>
            </a:r>
          </a:p>
          <a:p>
            <a:pPr lvl="1">
              <a:lnSpc>
                <a:spcPct val="80000"/>
              </a:lnSpc>
            </a:pPr>
            <a:r>
              <a:rPr lang="en-US" sz="3700" dirty="0" err="1"/>
              <a:t>menggunakan</a:t>
            </a:r>
            <a:r>
              <a:rPr lang="en-US" sz="3700" dirty="0"/>
              <a:t> </a:t>
            </a:r>
            <a:r>
              <a:rPr lang="en-US" sz="3700" dirty="0" err="1"/>
              <a:t>pengetahuan</a:t>
            </a:r>
            <a:r>
              <a:rPr lang="en-US" sz="3700" dirty="0"/>
              <a:t> </a:t>
            </a:r>
            <a:r>
              <a:rPr lang="en-US" sz="3700" dirty="0" err="1"/>
              <a:t>mengenai</a:t>
            </a:r>
            <a:r>
              <a:rPr lang="en-US" sz="3700" dirty="0"/>
              <a:t> </a:t>
            </a:r>
            <a:r>
              <a:rPr lang="en-US" sz="3700" dirty="0" err="1"/>
              <a:t>hubungan</a:t>
            </a:r>
            <a:r>
              <a:rPr lang="en-US" sz="3700" dirty="0"/>
              <a:t> </a:t>
            </a:r>
            <a:r>
              <a:rPr lang="en-US" sz="3700" dirty="0" err="1"/>
              <a:t>fisik</a:t>
            </a:r>
            <a:r>
              <a:rPr lang="en-US" sz="3700" dirty="0"/>
              <a:t> </a:t>
            </a:r>
            <a:r>
              <a:rPr lang="en-US" sz="3700" dirty="0" err="1"/>
              <a:t>antara</a:t>
            </a:r>
            <a:r>
              <a:rPr lang="en-US" sz="3700" dirty="0"/>
              <a:t> input </a:t>
            </a:r>
            <a:r>
              <a:rPr lang="en-US" sz="3700" dirty="0" err="1"/>
              <a:t>dan</a:t>
            </a:r>
            <a:r>
              <a:rPr lang="en-US" sz="3700" dirty="0"/>
              <a:t> output yang </a:t>
            </a:r>
            <a:r>
              <a:rPr lang="en-US" sz="3700" dirty="0" err="1"/>
              <a:t>dinyatakan</a:t>
            </a:r>
            <a:r>
              <a:rPr lang="en-US" sz="3700" dirty="0"/>
              <a:t> </a:t>
            </a:r>
            <a:r>
              <a:rPr lang="en-US" sz="3700" dirty="0" err="1"/>
              <a:t>oleh</a:t>
            </a:r>
            <a:r>
              <a:rPr lang="en-US" sz="3700" dirty="0"/>
              <a:t> </a:t>
            </a:r>
            <a:r>
              <a:rPr lang="en-US" sz="3700" dirty="0" err="1"/>
              <a:t>fungsi</a:t>
            </a:r>
            <a:r>
              <a:rPr lang="en-US" sz="3700" dirty="0"/>
              <a:t> </a:t>
            </a:r>
            <a:r>
              <a:rPr lang="en-US" sz="3700" dirty="0" err="1"/>
              <a:t>produksi</a:t>
            </a:r>
            <a:r>
              <a:rPr lang="en-US" sz="3700" dirty="0"/>
              <a:t> </a:t>
            </a:r>
            <a:r>
              <a:rPr lang="en-US" sz="3700" dirty="0" err="1"/>
              <a:t>untuk</a:t>
            </a:r>
            <a:r>
              <a:rPr lang="en-US" sz="3700" dirty="0"/>
              <a:t> </a:t>
            </a:r>
            <a:r>
              <a:rPr lang="en-US" sz="3700" dirty="0" err="1"/>
              <a:t>menentukan</a:t>
            </a:r>
            <a:r>
              <a:rPr lang="en-US" sz="3700" dirty="0"/>
              <a:t> </a:t>
            </a:r>
            <a:r>
              <a:rPr lang="en-US" sz="3700" dirty="0" err="1"/>
              <a:t>kombinasi</a:t>
            </a:r>
            <a:r>
              <a:rPr lang="en-US" sz="3700" dirty="0"/>
              <a:t> input optimum yang </a:t>
            </a:r>
            <a:r>
              <a:rPr lang="en-US" sz="3700" dirty="0" err="1"/>
              <a:t>di</a:t>
            </a:r>
            <a:r>
              <a:rPr lang="en-US" sz="3700" dirty="0"/>
              <a:t> </a:t>
            </a:r>
            <a:r>
              <a:rPr lang="en-US" sz="3700" dirty="0" err="1"/>
              <a:t>butuhkan</a:t>
            </a:r>
            <a:r>
              <a:rPr lang="en-US" sz="3700" dirty="0"/>
              <a:t> </a:t>
            </a:r>
            <a:r>
              <a:rPr lang="en-US" sz="3700" dirty="0" err="1"/>
              <a:t>dalam</a:t>
            </a:r>
            <a:r>
              <a:rPr lang="en-US" sz="3700" dirty="0"/>
              <a:t> </a:t>
            </a:r>
            <a:r>
              <a:rPr lang="en-US" sz="3700" dirty="0" err="1"/>
              <a:t>memproduksi</a:t>
            </a:r>
            <a:r>
              <a:rPr lang="en-US" sz="3700" dirty="0"/>
              <a:t> </a:t>
            </a:r>
            <a:r>
              <a:rPr lang="en-US" sz="3700" dirty="0" err="1"/>
              <a:t>bebrbagai</a:t>
            </a:r>
            <a:r>
              <a:rPr lang="en-US" sz="3700" dirty="0"/>
              <a:t> </a:t>
            </a:r>
            <a:r>
              <a:rPr lang="en-US" sz="3700" dirty="0" err="1"/>
              <a:t>tingkat</a:t>
            </a:r>
            <a:r>
              <a:rPr lang="en-US" sz="3700" dirty="0"/>
              <a:t> output.</a:t>
            </a:r>
          </a:p>
          <a:p>
            <a:pPr eaLnBrk="1" hangingPunct="1">
              <a:lnSpc>
                <a:spcPct val="80000"/>
              </a:lnSpc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5715000"/>
          </a:xfrm>
        </p:spPr>
        <p:txBody>
          <a:bodyPr>
            <a:normAutofit fontScale="92500"/>
          </a:bodyPr>
          <a:lstStyle/>
          <a:p>
            <a:r>
              <a:rPr lang="id-ID" dirty="0"/>
              <a:t>Biaya Ekonomis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biaya-biaya</a:t>
            </a:r>
            <a:r>
              <a:rPr lang="en-US" dirty="0"/>
              <a:t> yang </a:t>
            </a:r>
            <a:r>
              <a:rPr lang="en-US" dirty="0" err="1"/>
              <a:t>benar-benar</a:t>
            </a:r>
            <a:r>
              <a:rPr lang="en-US" dirty="0"/>
              <a:t> </a:t>
            </a:r>
            <a:r>
              <a:rPr lang="en-US" dirty="0" err="1"/>
              <a:t>dibayarkan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.</a:t>
            </a:r>
          </a:p>
          <a:p>
            <a:pPr>
              <a:buNone/>
            </a:pPr>
            <a:endParaRPr lang="id-ID" dirty="0"/>
          </a:p>
          <a:p>
            <a:pPr lvl="1"/>
            <a:r>
              <a:rPr lang="id-ID" dirty="0"/>
              <a:t>Biaya </a:t>
            </a:r>
            <a:r>
              <a:rPr lang="en-US" dirty="0" err="1"/>
              <a:t>Impli</a:t>
            </a:r>
            <a:r>
              <a:rPr lang="id-ID" dirty="0"/>
              <a:t>s</a:t>
            </a:r>
            <a:r>
              <a:rPr lang="en-US" dirty="0"/>
              <a:t>it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nilai</a:t>
            </a:r>
            <a:r>
              <a:rPr lang="en-US" dirty="0"/>
              <a:t> input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Pabrik</a:t>
            </a:r>
            <a:r>
              <a:rPr lang="en-US" dirty="0"/>
              <a:t>, </a:t>
            </a:r>
            <a:r>
              <a:rPr lang="en-US" dirty="0" err="1"/>
              <a:t>mesin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peralatannya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opportunity cost.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id-ID" dirty="0"/>
              <a:t>Biaya </a:t>
            </a:r>
            <a:r>
              <a:rPr lang="en-US" dirty="0" err="1"/>
              <a:t>Alternati</a:t>
            </a:r>
            <a:r>
              <a:rPr lang="id-ID" dirty="0"/>
              <a:t>f atau Biaya </a:t>
            </a:r>
            <a:r>
              <a:rPr lang="en-US" dirty="0" err="1"/>
              <a:t>Opportunit</a:t>
            </a:r>
            <a:r>
              <a:rPr lang="id-ID" dirty="0"/>
              <a:t>as</a:t>
            </a: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mengorbankan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terentu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dibayarkan</a:t>
            </a:r>
            <a:r>
              <a:rPr lang="en-US" dirty="0"/>
              <a:t> .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perusahaannya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Contoh</a:t>
            </a:r>
            <a:r>
              <a:rPr lang="en-US" dirty="0"/>
              <a:t> : </a:t>
            </a:r>
            <a:r>
              <a:rPr lang="en-US" dirty="0" err="1"/>
              <a:t>Gaji</a:t>
            </a:r>
            <a:r>
              <a:rPr lang="en-US" dirty="0"/>
              <a:t> 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  <a:p>
            <a:pPr lvl="1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Lanjutan</a:t>
            </a:r>
            <a:r>
              <a:rPr lang="en-US" dirty="0"/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Teknik</a:t>
            </a:r>
            <a:r>
              <a:rPr lang="en-US" dirty="0"/>
              <a:t> Survival  (</a:t>
            </a:r>
            <a:r>
              <a:rPr lang="en-US" i="1" dirty="0"/>
              <a:t>Survival Technique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konstan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konstan</a:t>
            </a:r>
            <a:r>
              <a:rPr lang="en-US" dirty="0"/>
              <a:t>.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579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Estimasi Empiris</a:t>
            </a:r>
          </a:p>
        </p:txBody>
      </p:sp>
      <p:pic>
        <p:nvPicPr>
          <p:cNvPr id="27651" name="Picture 3" descr="Fig07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2286000"/>
            <a:ext cx="5791200" cy="406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828800" y="17526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400"/>
              <a:t>LAC Aktual  Vs LAC Estimasi Empiris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4500" b="1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549535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4873752"/>
          </a:xfrm>
        </p:spPr>
        <p:txBody>
          <a:bodyPr>
            <a:normAutofit fontScale="92500" lnSpcReduction="10000"/>
          </a:bodyPr>
          <a:lstStyle/>
          <a:p>
            <a:r>
              <a:rPr lang="id-ID" dirty="0"/>
              <a:t>Biaya </a:t>
            </a:r>
            <a:r>
              <a:rPr lang="en-US" dirty="0" err="1"/>
              <a:t>Relevan</a:t>
            </a:r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. </a:t>
            </a:r>
          </a:p>
          <a:p>
            <a:pPr>
              <a:buNone/>
            </a:pPr>
            <a:endParaRPr lang="en-US" dirty="0"/>
          </a:p>
          <a:p>
            <a:pPr lvl="1"/>
            <a:r>
              <a:rPr lang="id-ID" dirty="0"/>
              <a:t>Biaya </a:t>
            </a:r>
            <a:r>
              <a:rPr lang="en-US" dirty="0"/>
              <a:t>In</a:t>
            </a:r>
            <a:r>
              <a:rPr lang="id-ID" dirty="0"/>
              <a:t>k</a:t>
            </a:r>
            <a:r>
              <a:rPr lang="en-US" dirty="0" err="1"/>
              <a:t>remental</a:t>
            </a:r>
            <a:r>
              <a:rPr lang="en-US" dirty="0"/>
              <a:t> </a:t>
            </a:r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tambahan</a:t>
            </a:r>
            <a:r>
              <a:rPr lang="en-US" dirty="0"/>
              <a:t> yang </a:t>
            </a:r>
            <a:r>
              <a:rPr lang="en-US" dirty="0" err="1"/>
              <a:t>diakibatkan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daru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unit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.</a:t>
            </a:r>
          </a:p>
          <a:p>
            <a:pPr lvl="1">
              <a:buNone/>
            </a:pPr>
            <a:endParaRPr lang="en-US" dirty="0"/>
          </a:p>
          <a:p>
            <a:pPr lvl="1"/>
            <a:r>
              <a:rPr lang="id-ID" dirty="0"/>
              <a:t>Biaya Tenggelam (</a:t>
            </a:r>
            <a:r>
              <a:rPr lang="en-US" i="1" dirty="0"/>
              <a:t>Sunk Costs</a:t>
            </a:r>
            <a:r>
              <a:rPr lang="id-ID" dirty="0"/>
              <a:t>)</a:t>
            </a:r>
            <a:endParaRPr lang="en-US" dirty="0"/>
          </a:p>
          <a:p>
            <a:pPr lvl="1">
              <a:buNone/>
            </a:pPr>
            <a:r>
              <a:rPr lang="en-US" dirty="0"/>
              <a:t>	</a:t>
            </a:r>
            <a:r>
              <a:rPr lang="en-US" dirty="0" err="1"/>
              <a:t>Biaya-biaya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lvl="1">
              <a:buNone/>
            </a:pPr>
            <a:r>
              <a:rPr lang="en-US" dirty="0"/>
              <a:t>	</a:t>
            </a:r>
          </a:p>
          <a:p>
            <a:pPr lvl="1">
              <a:buNone/>
            </a:pPr>
            <a:r>
              <a:rPr lang="en-US" dirty="0"/>
              <a:t>	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5562600"/>
            <a:ext cx="35814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794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/>
              <a:t>Fungsi Biaya Jangka Pendek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1371600"/>
            <a:ext cx="83058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ts val="0"/>
              </a:spcBef>
              <a:buFont typeface="Wingdings" pitchFamily="2" charset="2"/>
              <a:buChar char="v"/>
            </a:pPr>
            <a:r>
              <a:rPr lang="en-US" sz="3200" b="1" dirty="0"/>
              <a:t> </a:t>
            </a:r>
            <a:r>
              <a:rPr lang="en-US" sz="3200" dirty="0" err="1"/>
              <a:t>Biaya</a:t>
            </a:r>
            <a:r>
              <a:rPr lang="en-US" sz="3200" dirty="0"/>
              <a:t> Total                                            	(</a:t>
            </a:r>
            <a:r>
              <a:rPr lang="en-US" sz="3200" i="1" dirty="0"/>
              <a:t>Total Cost</a:t>
            </a:r>
            <a:r>
              <a:rPr lang="en-US" sz="3200" dirty="0"/>
              <a:t>) = TC = f(Q)</a:t>
            </a:r>
          </a:p>
          <a:p>
            <a:pPr eaLnBrk="0" hangingPunct="0">
              <a:spcBef>
                <a:spcPts val="0"/>
              </a:spcBef>
            </a:pPr>
            <a:endParaRPr lang="en-US" sz="3200" dirty="0"/>
          </a:p>
          <a:p>
            <a:pPr eaLnBrk="0" hangingPunct="0">
              <a:spcBef>
                <a:spcPts val="0"/>
              </a:spcBef>
              <a:buFont typeface="Wingdings" pitchFamily="2" charset="2"/>
              <a:buChar char="v"/>
            </a:pPr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Tetap</a:t>
            </a:r>
            <a:r>
              <a:rPr lang="en-US" sz="3200" dirty="0"/>
              <a:t> Total                                 </a:t>
            </a:r>
            <a:endParaRPr lang="id-ID" sz="3200" dirty="0"/>
          </a:p>
          <a:p>
            <a:pPr eaLnBrk="0" hangingPunct="0">
              <a:spcBef>
                <a:spcPts val="0"/>
              </a:spcBef>
            </a:pPr>
            <a:r>
              <a:rPr lang="en-US" sz="3200" dirty="0"/>
              <a:t>	(</a:t>
            </a:r>
            <a:r>
              <a:rPr lang="en-US" sz="3200" i="1" dirty="0"/>
              <a:t>Total Fixed Cost</a:t>
            </a:r>
            <a:r>
              <a:rPr lang="en-US" sz="3200" dirty="0"/>
              <a:t>) = TFC</a:t>
            </a:r>
          </a:p>
          <a:p>
            <a:pPr eaLnBrk="0" hangingPunct="0">
              <a:spcBef>
                <a:spcPts val="0"/>
              </a:spcBef>
            </a:pPr>
            <a:endParaRPr lang="en-US" sz="3200" dirty="0"/>
          </a:p>
          <a:p>
            <a:pPr eaLnBrk="0" hangingPunct="0">
              <a:spcBef>
                <a:spcPts val="0"/>
              </a:spcBef>
              <a:buFont typeface="Wingdings" pitchFamily="2" charset="2"/>
              <a:buChar char="v"/>
            </a:pPr>
            <a:r>
              <a:rPr lang="en-US" sz="3200" dirty="0" err="1"/>
              <a:t>Biaya</a:t>
            </a:r>
            <a:r>
              <a:rPr lang="en-US" sz="3200" dirty="0"/>
              <a:t> </a:t>
            </a:r>
            <a:r>
              <a:rPr lang="en-US" sz="3200" dirty="0" err="1"/>
              <a:t>Variabel</a:t>
            </a:r>
            <a:r>
              <a:rPr lang="en-US" sz="3200" dirty="0"/>
              <a:t> Total                             	(</a:t>
            </a:r>
            <a:r>
              <a:rPr lang="en-US" sz="3200" i="1" dirty="0"/>
              <a:t>Total Variable Cost</a:t>
            </a:r>
            <a:r>
              <a:rPr lang="en-US" sz="3200" dirty="0"/>
              <a:t>) = TVC</a:t>
            </a:r>
            <a:r>
              <a:rPr lang="id-ID" sz="3200" dirty="0"/>
              <a:t> = f(Q)</a:t>
            </a:r>
            <a:endParaRPr lang="en-US" sz="3200" dirty="0"/>
          </a:p>
          <a:p>
            <a:pPr eaLnBrk="0" hangingPunct="0">
              <a:spcBef>
                <a:spcPts val="0"/>
              </a:spcBef>
            </a:pPr>
            <a:endParaRPr lang="en-US" sz="3200" dirty="0"/>
          </a:p>
          <a:p>
            <a:pPr algn="ctr" eaLnBrk="0" hangingPunct="0">
              <a:spcBef>
                <a:spcPts val="0"/>
              </a:spcBef>
            </a:pPr>
            <a:r>
              <a:rPr lang="en-US" sz="3200" b="1" dirty="0"/>
              <a:t>TC = TFC + TVC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1524000"/>
            <a:ext cx="7086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dipergunakan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 </a:t>
            </a:r>
            <a:r>
              <a:rPr lang="en-US" dirty="0" err="1"/>
              <a:t>sehari-hari</a:t>
            </a:r>
            <a:r>
              <a:rPr lang="en-US" dirty="0"/>
              <a:t>.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dimana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,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diubah-ubah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pengeluaran</a:t>
            </a:r>
            <a:r>
              <a:rPr lang="en-US" dirty="0"/>
              <a:t> modal </a:t>
            </a:r>
            <a:r>
              <a:rPr lang="en-US" dirty="0" err="1"/>
              <a:t>sebelumnya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komitmen-komitmen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membatasi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kuantitas</a:t>
            </a:r>
            <a:r>
              <a:rPr lang="en-US" dirty="0"/>
              <a:t> </a:t>
            </a:r>
            <a:r>
              <a:rPr lang="en-US" dirty="0" err="1"/>
              <a:t>masukan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komponen-komponen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diubah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pendek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19400" y="4495800"/>
            <a:ext cx="38100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57200" y="1447800"/>
            <a:ext cx="8382000" cy="47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/>
              <a:t>Biaya</a:t>
            </a:r>
            <a:r>
              <a:rPr lang="en-US" sz="2800" dirty="0"/>
              <a:t> Total Rata-Rata                                	(</a:t>
            </a:r>
            <a:r>
              <a:rPr lang="en-US" sz="2800" i="1" dirty="0"/>
              <a:t>Average Total Cost</a:t>
            </a:r>
            <a:r>
              <a:rPr lang="en-US" sz="2800" dirty="0"/>
              <a:t>) = ATC = TC/Q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Tetap</a:t>
            </a:r>
            <a:r>
              <a:rPr lang="en-US" sz="2800" dirty="0"/>
              <a:t> Rata-Rata                               	(</a:t>
            </a:r>
            <a:r>
              <a:rPr lang="en-US" sz="2800" i="1" dirty="0"/>
              <a:t>Average Fixed Cost</a:t>
            </a:r>
            <a:r>
              <a:rPr lang="en-US" sz="2800" dirty="0"/>
              <a:t>) = AFC = TFC/Q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Variabel</a:t>
            </a:r>
            <a:r>
              <a:rPr lang="en-US" sz="2800" dirty="0"/>
              <a:t> Rata-Rata          </a:t>
            </a:r>
            <a:r>
              <a:rPr lang="id-ID" sz="2800" dirty="0"/>
              <a:t>                 </a:t>
            </a:r>
            <a:r>
              <a:rPr lang="en-US" sz="2800" dirty="0"/>
              <a:t>	(</a:t>
            </a:r>
            <a:r>
              <a:rPr lang="en-US" sz="2800" i="1" dirty="0"/>
              <a:t>Average Variable Cost</a:t>
            </a:r>
            <a:r>
              <a:rPr lang="en-US" sz="2800" dirty="0"/>
              <a:t>) = AVC = TVC/Q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2800" b="1" dirty="0"/>
              <a:t>ATC = AFC + AVC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en-US" sz="2800" dirty="0" err="1"/>
              <a:t>Biaya</a:t>
            </a:r>
            <a:r>
              <a:rPr lang="en-US" sz="2800" dirty="0"/>
              <a:t> </a:t>
            </a:r>
            <a:r>
              <a:rPr lang="en-US" sz="2800" dirty="0" err="1"/>
              <a:t>Marjinal</a:t>
            </a:r>
            <a:r>
              <a:rPr lang="en-US" sz="2800" dirty="0"/>
              <a:t>                                            	(</a:t>
            </a:r>
            <a:r>
              <a:rPr lang="en-US" sz="2800" i="1" dirty="0"/>
              <a:t>Marginal Cost</a:t>
            </a:r>
            <a:r>
              <a:rPr lang="en-US" sz="2800" dirty="0"/>
              <a:t>) = </a:t>
            </a:r>
            <a:r>
              <a:rPr lang="en-US" sz="2800" dirty="0">
                <a:sym typeface="Symbol" pitchFamily="18" charset="2"/>
              </a:rPr>
              <a:t></a:t>
            </a:r>
            <a:r>
              <a:rPr lang="en-US" sz="2800" dirty="0"/>
              <a:t>TC/</a:t>
            </a:r>
            <a:r>
              <a:rPr lang="en-US" sz="2800" dirty="0">
                <a:sym typeface="Symbol" pitchFamily="18" charset="2"/>
              </a:rPr>
              <a:t></a:t>
            </a:r>
            <a:r>
              <a:rPr lang="en-US" sz="2800" dirty="0"/>
              <a:t>Q = </a:t>
            </a:r>
            <a:r>
              <a:rPr lang="en-US" sz="2800" dirty="0">
                <a:sym typeface="Symbol" pitchFamily="18" charset="2"/>
              </a:rPr>
              <a:t></a:t>
            </a:r>
            <a:r>
              <a:rPr lang="en-US" sz="2800" dirty="0"/>
              <a:t>TVC/</a:t>
            </a:r>
            <a:r>
              <a:rPr lang="en-US" sz="2800" dirty="0">
                <a:sym typeface="Symbol" pitchFamily="18" charset="2"/>
              </a:rPr>
              <a:t></a:t>
            </a:r>
            <a:r>
              <a:rPr lang="en-US" sz="2800" dirty="0"/>
              <a:t>Q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270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Fungsi Biaya Jangka Pendek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16075"/>
            <a:ext cx="88392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03238"/>
            <a:ext cx="8229600" cy="6397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/>
              <a:t>Fungsi Biaya Jangka Pendek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Fig07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9925" y="304800"/>
            <a:ext cx="5629275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" y="381000"/>
            <a:ext cx="2743200" cy="6397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/>
              <a:t>Fungsi Biaya </a:t>
            </a:r>
            <a:br>
              <a:rPr lang="en-US" sz="2400" b="1"/>
            </a:br>
            <a:r>
              <a:rPr lang="en-US" sz="2400" b="1"/>
              <a:t>Jangka Pendek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536</TotalTime>
  <Words>1141</Words>
  <Application>Microsoft Office PowerPoint</Application>
  <PresentationFormat>On-screen Show (4:3)</PresentationFormat>
  <Paragraphs>145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9" baseType="lpstr">
      <vt:lpstr>Arial</vt:lpstr>
      <vt:lpstr>Century Schoolbook</vt:lpstr>
      <vt:lpstr>Symbol</vt:lpstr>
      <vt:lpstr>Wingdings</vt:lpstr>
      <vt:lpstr>Wingdings 2</vt:lpstr>
      <vt:lpstr>Oriel</vt:lpstr>
      <vt:lpstr>Equation</vt:lpstr>
      <vt:lpstr>Teori dan Analisis Biaya</vt:lpstr>
      <vt:lpstr>Sifat dan Karakter Biaya</vt:lpstr>
      <vt:lpstr>PowerPoint Presentation</vt:lpstr>
      <vt:lpstr>PowerPoint Presentation</vt:lpstr>
      <vt:lpstr>Fungsi Biaya Jangka Pendek</vt:lpstr>
      <vt:lpstr>Fungsi biaya jangka pendek </vt:lpstr>
      <vt:lpstr>Fungsi Biaya Jangka Pendek</vt:lpstr>
      <vt:lpstr>Fungsi Biaya Jangka Pendek</vt:lpstr>
      <vt:lpstr>Fungsi Biaya  Jangka Pendek</vt:lpstr>
      <vt:lpstr>Fungsi Biaya Jangka Pendek</vt:lpstr>
      <vt:lpstr>kurva biaya jangka panjang</vt:lpstr>
      <vt:lpstr>kurva Biaya Jangka Panjang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Kurva Pembelajaran</vt:lpstr>
      <vt:lpstr>Meminimumkan Biaya  Secara  Internasional</vt:lpstr>
      <vt:lpstr>Manajemen Logistik atau Penawaran Berantai ?</vt:lpstr>
      <vt:lpstr>Manajemen Logistik atau Penawaran Berantai ?</vt:lpstr>
      <vt:lpstr>Analisis Biaya-Volume-Laba</vt:lpstr>
      <vt:lpstr>Analisis Biaya-Volume-Laba</vt:lpstr>
      <vt:lpstr>Ungkitan Operasi (Operating Leverage)</vt:lpstr>
      <vt:lpstr>Ungkitan Operasi</vt:lpstr>
      <vt:lpstr>Estimasi Empiris : Data Collection Issues</vt:lpstr>
      <vt:lpstr>Estimasi Empiris</vt:lpstr>
      <vt:lpstr>Estimasi Empiris</vt:lpstr>
      <vt:lpstr>Estimasi Empiris Kurva Biaya Jangka Panjang</vt:lpstr>
      <vt:lpstr>Lanjutan…</vt:lpstr>
      <vt:lpstr>Estimasi Empiris</vt:lpstr>
      <vt:lpstr>PowerPoint Presentation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amyhard</dc:creator>
  <cp:lastModifiedBy>BELLA SHABRINA ANYUPI</cp:lastModifiedBy>
  <cp:revision>47</cp:revision>
  <dcterms:created xsi:type="dcterms:W3CDTF">2008-04-14T07:44:27Z</dcterms:created>
  <dcterms:modified xsi:type="dcterms:W3CDTF">2025-12-05T16:00:44Z</dcterms:modified>
</cp:coreProperties>
</file>