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30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1" r:id="rId46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83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d-ID"/>
            </a:p>
          </p:txBody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907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65157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58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44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86283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244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547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099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1207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711322" y="305765"/>
            <a:ext cx="3721354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928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d-ID" sz="1350"/>
          </a:p>
        </p:txBody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d-ID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609597"/>
            <a:ext cx="7210394" cy="3592750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pPr/>
              <a:t>12/5/2025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11616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000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62675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366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147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632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313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7828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573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09809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d-ID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136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21" Type="http://schemas.openxmlformats.org/officeDocument/2006/relationships/image" Target="../media/image43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24" Type="http://schemas.openxmlformats.org/officeDocument/2006/relationships/image" Target="../media/image46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59.png"/><Relationship Id="rId3" Type="http://schemas.openxmlformats.org/officeDocument/2006/relationships/image" Target="../media/image53.png"/><Relationship Id="rId7" Type="http://schemas.openxmlformats.org/officeDocument/2006/relationships/image" Target="../media/image41.png"/><Relationship Id="rId12" Type="http://schemas.openxmlformats.org/officeDocument/2006/relationships/image" Target="../media/image1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58.png"/><Relationship Id="rId5" Type="http://schemas.openxmlformats.org/officeDocument/2006/relationships/image" Target="../media/image37.png"/><Relationship Id="rId10" Type="http://schemas.openxmlformats.org/officeDocument/2006/relationships/image" Target="../media/image57.png"/><Relationship Id="rId4" Type="http://schemas.openxmlformats.org/officeDocument/2006/relationships/image" Target="../media/image54.png"/><Relationship Id="rId9" Type="http://schemas.openxmlformats.org/officeDocument/2006/relationships/image" Target="../media/image56.png"/><Relationship Id="rId1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56.png"/><Relationship Id="rId7" Type="http://schemas.openxmlformats.org/officeDocument/2006/relationships/image" Target="../media/image4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54.png"/><Relationship Id="rId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57.png"/><Relationship Id="rId9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8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20.png"/><Relationship Id="rId4" Type="http://schemas.openxmlformats.org/officeDocument/2006/relationships/image" Target="../media/image8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0" Type="http://schemas.openxmlformats.org/officeDocument/2006/relationships/image" Target="../media/image109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R="220345">
              <a:spcBef>
                <a:spcPts val="1035"/>
              </a:spcBef>
            </a:pPr>
            <a:r>
              <a:rPr lang="id-ID" b="1" dirty="0">
                <a:latin typeface="Arial"/>
                <a:cs typeface="Arial"/>
              </a:rPr>
              <a:t>Estimasi</a:t>
            </a:r>
            <a:r>
              <a:rPr lang="id-ID" b="1" spc="-15" dirty="0">
                <a:latin typeface="Arial"/>
                <a:cs typeface="Arial"/>
              </a:rPr>
              <a:t> </a:t>
            </a:r>
            <a:r>
              <a:rPr lang="id-ID" b="1" spc="-10" dirty="0">
                <a:latin typeface="Arial"/>
                <a:cs typeface="Arial"/>
              </a:rPr>
              <a:t>Permintaan</a:t>
            </a:r>
            <a:endParaRPr lang="id-ID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dirty="0"/>
              <a:t>Toni </a:t>
            </a:r>
            <a:r>
              <a:rPr lang="en-US" sz="3000" dirty="0" err="1"/>
              <a:t>Prasetiyo</a:t>
            </a:r>
            <a:r>
              <a:rPr lang="en-US" sz="3000" dirty="0"/>
              <a:t>, S.E., M.Ak.</a:t>
            </a:r>
            <a:endParaRPr lang="id-ID" sz="3000" dirty="0"/>
          </a:p>
        </p:txBody>
      </p:sp>
    </p:spTree>
    <p:extLst>
      <p:ext uri="{BB962C8B-B14F-4D97-AF65-F5344CB8AC3E}">
        <p14:creationId xmlns:p14="http://schemas.microsoft.com/office/powerpoint/2010/main" val="2049757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9389" y="522173"/>
            <a:ext cx="366522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73020" algn="l"/>
              </a:tabLst>
            </a:pPr>
            <a:r>
              <a:rPr sz="5400" spc="-10" dirty="0"/>
              <a:t>Metode</a:t>
            </a:r>
            <a:r>
              <a:rPr sz="5400" dirty="0"/>
              <a:t>	</a:t>
            </a:r>
            <a:r>
              <a:rPr sz="5400" spc="-25" dirty="0"/>
              <a:t>OLS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764844" y="1773682"/>
            <a:ext cx="7341234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1" spc="-25" dirty="0">
                <a:latin typeface="Arial"/>
                <a:cs typeface="Arial"/>
              </a:rPr>
              <a:t>Tujuan</a:t>
            </a:r>
            <a:r>
              <a:rPr sz="3600" spc="-25" dirty="0">
                <a:latin typeface="Arial MT"/>
                <a:cs typeface="Arial MT"/>
              </a:rPr>
              <a:t>:</a:t>
            </a:r>
            <a:r>
              <a:rPr sz="3600" spc="-114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menentukan</a:t>
            </a:r>
            <a:r>
              <a:rPr sz="3600" spc="-145" dirty="0">
                <a:latin typeface="Arial MT"/>
                <a:cs typeface="Arial MT"/>
              </a:rPr>
              <a:t> </a:t>
            </a:r>
            <a:r>
              <a:rPr sz="3600" spc="-10" dirty="0">
                <a:latin typeface="Arial MT"/>
                <a:cs typeface="Arial MT"/>
              </a:rPr>
              <a:t>kemiringan </a:t>
            </a:r>
            <a:r>
              <a:rPr sz="3600" dirty="0">
                <a:latin typeface="Arial MT"/>
                <a:cs typeface="Arial MT"/>
              </a:rPr>
              <a:t>(</a:t>
            </a:r>
            <a:r>
              <a:rPr sz="3600" i="1" dirty="0">
                <a:latin typeface="Arial"/>
                <a:cs typeface="Arial"/>
              </a:rPr>
              <a:t>slope</a:t>
            </a:r>
            <a:r>
              <a:rPr sz="3600" dirty="0">
                <a:latin typeface="Arial MT"/>
                <a:cs typeface="Arial MT"/>
              </a:rPr>
              <a:t>)</a:t>
            </a:r>
            <a:r>
              <a:rPr sz="3600" spc="-40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dan</a:t>
            </a:r>
            <a:r>
              <a:rPr sz="3600" spc="-20" dirty="0">
                <a:latin typeface="Arial MT"/>
                <a:cs typeface="Arial MT"/>
              </a:rPr>
              <a:t> </a:t>
            </a:r>
            <a:r>
              <a:rPr sz="3600" i="1" dirty="0">
                <a:latin typeface="Arial"/>
                <a:cs typeface="Arial"/>
              </a:rPr>
              <a:t>intercept</a:t>
            </a:r>
            <a:r>
              <a:rPr sz="3600" i="1" spc="-10" dirty="0">
                <a:latin typeface="Arial"/>
                <a:cs typeface="Arial"/>
              </a:rPr>
              <a:t> </a:t>
            </a:r>
            <a:r>
              <a:rPr sz="3600" spc="-20" dirty="0">
                <a:latin typeface="Arial MT"/>
                <a:cs typeface="Arial MT"/>
              </a:rPr>
              <a:t>yang </a:t>
            </a:r>
            <a:r>
              <a:rPr sz="3600" dirty="0">
                <a:latin typeface="Arial MT"/>
                <a:cs typeface="Arial MT"/>
              </a:rPr>
              <a:t>meminimumkan</a:t>
            </a:r>
            <a:r>
              <a:rPr sz="3600" spc="-65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jumlah</a:t>
            </a:r>
            <a:r>
              <a:rPr sz="3600" spc="-35" dirty="0">
                <a:latin typeface="Arial MT"/>
                <a:cs typeface="Arial MT"/>
              </a:rPr>
              <a:t> </a:t>
            </a:r>
            <a:r>
              <a:rPr sz="3600" spc="-10" dirty="0">
                <a:latin typeface="Arial MT"/>
                <a:cs typeface="Arial MT"/>
              </a:rPr>
              <a:t>simpangan </a:t>
            </a:r>
            <a:r>
              <a:rPr sz="3600" dirty="0">
                <a:latin typeface="Arial MT"/>
                <a:cs typeface="Arial MT"/>
              </a:rPr>
              <a:t>kuadrat</a:t>
            </a:r>
            <a:r>
              <a:rPr sz="3600" spc="-40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(</a:t>
            </a:r>
            <a:r>
              <a:rPr sz="3600" i="1" dirty="0">
                <a:latin typeface="Arial"/>
                <a:cs typeface="Arial"/>
              </a:rPr>
              <a:t>sum</a:t>
            </a:r>
            <a:r>
              <a:rPr sz="3600" i="1" spc="-5" dirty="0">
                <a:latin typeface="Arial"/>
                <a:cs typeface="Arial"/>
              </a:rPr>
              <a:t> </a:t>
            </a:r>
            <a:r>
              <a:rPr sz="3600" i="1" dirty="0">
                <a:latin typeface="Arial"/>
                <a:cs typeface="Arial"/>
              </a:rPr>
              <a:t>of</a:t>
            </a:r>
            <a:r>
              <a:rPr sz="3600" i="1" spc="-5" dirty="0">
                <a:latin typeface="Arial"/>
                <a:cs typeface="Arial"/>
              </a:rPr>
              <a:t> </a:t>
            </a:r>
            <a:r>
              <a:rPr sz="3600" i="1" dirty="0">
                <a:latin typeface="Arial"/>
                <a:cs typeface="Arial"/>
              </a:rPr>
              <a:t>the</a:t>
            </a:r>
            <a:r>
              <a:rPr sz="3600" i="1" spc="-15" dirty="0">
                <a:latin typeface="Arial"/>
                <a:cs typeface="Arial"/>
              </a:rPr>
              <a:t> </a:t>
            </a:r>
            <a:r>
              <a:rPr sz="3600" i="1" dirty="0">
                <a:latin typeface="Arial"/>
                <a:cs typeface="Arial"/>
              </a:rPr>
              <a:t>squared</a:t>
            </a:r>
            <a:r>
              <a:rPr sz="3600" i="1" spc="-30" dirty="0">
                <a:latin typeface="Arial"/>
                <a:cs typeface="Arial"/>
              </a:rPr>
              <a:t> </a:t>
            </a:r>
            <a:r>
              <a:rPr sz="3600" i="1" spc="-10" dirty="0">
                <a:latin typeface="Arial"/>
                <a:cs typeface="Arial"/>
              </a:rPr>
              <a:t>errors</a:t>
            </a:r>
            <a:r>
              <a:rPr sz="3600" spc="-10" dirty="0">
                <a:latin typeface="Arial MT"/>
                <a:cs typeface="Arial MT"/>
              </a:rPr>
              <a:t>).</a:t>
            </a:r>
            <a:endParaRPr sz="36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34809" y="4578948"/>
            <a:ext cx="17462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50" dirty="0">
                <a:latin typeface="Times New Roman"/>
                <a:cs typeface="Times New Roman"/>
              </a:rPr>
              <a:t>2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72891" y="4578948"/>
            <a:ext cx="17462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50" dirty="0">
                <a:latin typeface="Times New Roman"/>
                <a:cs typeface="Times New Roman"/>
              </a:rPr>
              <a:t>2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18299" y="4441897"/>
            <a:ext cx="18415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spc="-50" dirty="0">
                <a:latin typeface="Times New Roman"/>
                <a:cs typeface="Times New Roman"/>
              </a:rPr>
              <a:t>ˆ</a:t>
            </a:r>
            <a:endParaRPr sz="39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92112" y="4457032"/>
            <a:ext cx="19685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spc="-50" dirty="0">
                <a:latin typeface="Times New Roman"/>
                <a:cs typeface="Times New Roman"/>
              </a:rPr>
              <a:t>ˆ</a:t>
            </a:r>
            <a:endParaRPr sz="39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1821" y="4291724"/>
            <a:ext cx="171894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56385" algn="l"/>
              </a:tabLst>
            </a:pPr>
            <a:r>
              <a:rPr sz="2300" i="1" spc="-50" dirty="0">
                <a:latin typeface="Times New Roman"/>
                <a:cs typeface="Times New Roman"/>
              </a:rPr>
              <a:t>n</a:t>
            </a:r>
            <a:r>
              <a:rPr sz="2300" i="1" dirty="0">
                <a:latin typeface="Times New Roman"/>
                <a:cs typeface="Times New Roman"/>
              </a:rPr>
              <a:t>	</a:t>
            </a:r>
            <a:r>
              <a:rPr sz="2300" i="1" spc="-50" dirty="0">
                <a:latin typeface="Times New Roman"/>
                <a:cs typeface="Times New Roman"/>
              </a:rPr>
              <a:t>n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34982" y="4291724"/>
            <a:ext cx="17462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i="1" spc="-50" dirty="0">
                <a:latin typeface="Times New Roman"/>
                <a:cs typeface="Times New Roman"/>
              </a:rPr>
              <a:t>n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47962" y="4931659"/>
            <a:ext cx="10858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i="1" spc="-50" dirty="0">
                <a:latin typeface="Times New Roman"/>
                <a:cs typeface="Times New Roman"/>
              </a:rPr>
              <a:t>t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82869" y="4931659"/>
            <a:ext cx="91821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22325" algn="l"/>
              </a:tabLst>
            </a:pPr>
            <a:r>
              <a:rPr sz="2300" i="1" spc="-50" dirty="0">
                <a:latin typeface="Times New Roman"/>
                <a:cs typeface="Times New Roman"/>
              </a:rPr>
              <a:t>t</a:t>
            </a:r>
            <a:r>
              <a:rPr sz="2300" i="1" dirty="0">
                <a:latin typeface="Times New Roman"/>
                <a:cs typeface="Times New Roman"/>
              </a:rPr>
              <a:t>	</a:t>
            </a:r>
            <a:r>
              <a:rPr sz="2300" i="1" spc="-50" dirty="0">
                <a:latin typeface="Times New Roman"/>
                <a:cs typeface="Times New Roman"/>
              </a:rPr>
              <a:t>t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31334" y="4931659"/>
            <a:ext cx="10858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i="1" spc="-50" dirty="0">
                <a:latin typeface="Times New Roman"/>
                <a:cs typeface="Times New Roman"/>
              </a:rPr>
              <a:t>t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30427" y="4931659"/>
            <a:ext cx="10858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i="1" spc="-50" dirty="0">
                <a:latin typeface="Times New Roman"/>
                <a:cs typeface="Times New Roman"/>
              </a:rPr>
              <a:t>t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20794" y="5284344"/>
            <a:ext cx="43307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0510" algn="l"/>
              </a:tabLst>
            </a:pPr>
            <a:r>
              <a:rPr sz="2300" i="1" spc="-50" dirty="0">
                <a:latin typeface="Times New Roman"/>
                <a:cs typeface="Times New Roman"/>
              </a:rPr>
              <a:t>t</a:t>
            </a:r>
            <a:r>
              <a:rPr sz="2300" i="1" dirty="0">
                <a:latin typeface="Times New Roman"/>
                <a:cs typeface="Times New Roman"/>
              </a:rPr>
              <a:t>	</a:t>
            </a:r>
            <a:r>
              <a:rPr sz="2300" spc="-50" dirty="0">
                <a:latin typeface="Times New Roman"/>
                <a:cs typeface="Times New Roman"/>
              </a:rPr>
              <a:t>1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65044" y="5284344"/>
            <a:ext cx="43307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1145" algn="l"/>
              </a:tabLst>
            </a:pPr>
            <a:r>
              <a:rPr sz="2300" i="1" spc="-50" dirty="0">
                <a:latin typeface="Times New Roman"/>
                <a:cs typeface="Times New Roman"/>
              </a:rPr>
              <a:t>t</a:t>
            </a:r>
            <a:r>
              <a:rPr sz="2300" i="1" dirty="0">
                <a:latin typeface="Times New Roman"/>
                <a:cs typeface="Times New Roman"/>
              </a:rPr>
              <a:t>	</a:t>
            </a:r>
            <a:r>
              <a:rPr sz="2300" spc="-50" dirty="0">
                <a:latin typeface="Times New Roman"/>
                <a:cs typeface="Times New Roman"/>
              </a:rPr>
              <a:t>1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13856" y="5284344"/>
            <a:ext cx="43307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1145" algn="l"/>
              </a:tabLst>
            </a:pPr>
            <a:r>
              <a:rPr sz="2300" i="1" spc="-50" dirty="0">
                <a:latin typeface="Times New Roman"/>
                <a:cs typeface="Times New Roman"/>
              </a:rPr>
              <a:t>t</a:t>
            </a:r>
            <a:r>
              <a:rPr sz="2300" i="1" dirty="0">
                <a:latin typeface="Times New Roman"/>
                <a:cs typeface="Times New Roman"/>
              </a:rPr>
              <a:t>	</a:t>
            </a:r>
            <a:r>
              <a:rPr sz="2300" spc="-50" dirty="0">
                <a:latin typeface="Times New Roman"/>
                <a:cs typeface="Times New Roman"/>
              </a:rPr>
              <a:t>1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19502" y="4365318"/>
            <a:ext cx="46609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5925" i="1" spc="67" baseline="-25316" dirty="0">
                <a:latin typeface="Times New Roman"/>
                <a:cs typeface="Times New Roman"/>
              </a:rPr>
              <a:t>e</a:t>
            </a:r>
            <a:r>
              <a:rPr sz="2300" spc="45" dirty="0">
                <a:latin typeface="Times New Roman"/>
                <a:cs typeface="Times New Roman"/>
              </a:rPr>
              <a:t>2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89510" y="4592046"/>
            <a:ext cx="125857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971550" algn="l"/>
              </a:tabLst>
            </a:pPr>
            <a:r>
              <a:rPr sz="3950" spc="-25" dirty="0">
                <a:latin typeface="Times New Roman"/>
                <a:cs typeface="Times New Roman"/>
              </a:rPr>
              <a:t>(</a:t>
            </a:r>
            <a:r>
              <a:rPr sz="3950" i="1" spc="-25" dirty="0">
                <a:latin typeface="Times New Roman"/>
                <a:cs typeface="Times New Roman"/>
              </a:rPr>
              <a:t>Y</a:t>
            </a:r>
            <a:r>
              <a:rPr sz="3950" i="1" dirty="0">
                <a:latin typeface="Times New Roman"/>
                <a:cs typeface="Times New Roman"/>
              </a:rPr>
              <a:t>	</a:t>
            </a:r>
            <a:r>
              <a:rPr sz="3950" i="1" spc="-1140" dirty="0">
                <a:latin typeface="Times New Roman"/>
                <a:cs typeface="Times New Roman"/>
              </a:rPr>
              <a:t>Y</a:t>
            </a:r>
            <a:endParaRPr sz="39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48770" y="4592046"/>
            <a:ext cx="195072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500505" algn="l"/>
              </a:tabLst>
            </a:pPr>
            <a:r>
              <a:rPr sz="3950" spc="-50" dirty="0">
                <a:latin typeface="Times New Roman"/>
                <a:cs typeface="Times New Roman"/>
              </a:rPr>
              <a:t>)</a:t>
            </a:r>
            <a:r>
              <a:rPr sz="3950" dirty="0">
                <a:latin typeface="Times New Roman"/>
                <a:cs typeface="Times New Roman"/>
              </a:rPr>
              <a:t>	</a:t>
            </a:r>
            <a:r>
              <a:rPr sz="3950" spc="-25" dirty="0">
                <a:latin typeface="Times New Roman"/>
                <a:cs typeface="Times New Roman"/>
              </a:rPr>
              <a:t>(</a:t>
            </a:r>
            <a:r>
              <a:rPr sz="3950" i="1" spc="-25" dirty="0">
                <a:latin typeface="Times New Roman"/>
                <a:cs typeface="Times New Roman"/>
              </a:rPr>
              <a:t>Y</a:t>
            </a:r>
            <a:endParaRPr sz="39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728534" y="4567880"/>
            <a:ext cx="27241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925" i="1" spc="-2129" baseline="-2812" dirty="0">
                <a:latin typeface="Times New Roman"/>
                <a:cs typeface="Times New Roman"/>
              </a:rPr>
              <a:t>a</a:t>
            </a:r>
            <a:r>
              <a:rPr sz="3950" spc="-5" dirty="0">
                <a:latin typeface="Times New Roman"/>
                <a:cs typeface="Times New Roman"/>
              </a:rPr>
              <a:t>ˆ</a:t>
            </a:r>
            <a:endParaRPr sz="39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422578" y="4592046"/>
            <a:ext cx="96075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775970" algn="l"/>
              </a:tabLst>
            </a:pPr>
            <a:r>
              <a:rPr sz="3950" i="1" spc="-25" dirty="0">
                <a:latin typeface="Times New Roman"/>
                <a:cs typeface="Times New Roman"/>
              </a:rPr>
              <a:t>bX</a:t>
            </a:r>
            <a:r>
              <a:rPr sz="3950" i="1" dirty="0">
                <a:latin typeface="Times New Roman"/>
                <a:cs typeface="Times New Roman"/>
              </a:rPr>
              <a:t>	</a:t>
            </a:r>
            <a:r>
              <a:rPr sz="3950" spc="-50" dirty="0">
                <a:latin typeface="Times New Roman"/>
                <a:cs typeface="Times New Roman"/>
              </a:rPr>
              <a:t>)</a:t>
            </a:r>
            <a:endParaRPr sz="395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758621" y="4463641"/>
            <a:ext cx="7928609" cy="1189355"/>
            <a:chOff x="758621" y="4463641"/>
            <a:chExt cx="7928609" cy="1189355"/>
          </a:xfrm>
        </p:grpSpPr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6315" y="5294021"/>
              <a:ext cx="6637857" cy="35874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11463" y="4601735"/>
              <a:ext cx="6775441" cy="61873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8621" y="4463641"/>
              <a:ext cx="7879806" cy="9291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7114" y="103073"/>
            <a:ext cx="3510279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Metode</a:t>
            </a:r>
            <a:r>
              <a:rPr sz="5400" spc="-150" dirty="0"/>
              <a:t> </a:t>
            </a:r>
            <a:r>
              <a:rPr sz="5400" spc="-25" dirty="0"/>
              <a:t>OLS</a:t>
            </a:r>
            <a:endParaRPr sz="5400"/>
          </a:p>
        </p:txBody>
      </p:sp>
      <p:sp>
        <p:nvSpPr>
          <p:cNvPr id="3" name="object 3"/>
          <p:cNvSpPr/>
          <p:nvPr/>
        </p:nvSpPr>
        <p:spPr>
          <a:xfrm>
            <a:off x="4135652" y="2187349"/>
            <a:ext cx="2178050" cy="1635125"/>
          </a:xfrm>
          <a:custGeom>
            <a:avLst/>
            <a:gdLst/>
            <a:ahLst/>
            <a:cxnLst/>
            <a:rect l="l" t="t" r="r" b="b"/>
            <a:pathLst>
              <a:path w="2178050" h="1635125">
                <a:moveTo>
                  <a:pt x="0" y="0"/>
                </a:moveTo>
                <a:lnTo>
                  <a:pt x="308035" y="0"/>
                </a:lnTo>
              </a:path>
              <a:path w="2178050" h="1635125">
                <a:moveTo>
                  <a:pt x="1869563" y="0"/>
                </a:moveTo>
                <a:lnTo>
                  <a:pt x="2177599" y="0"/>
                </a:lnTo>
              </a:path>
              <a:path w="2178050" h="1635125">
                <a:moveTo>
                  <a:pt x="785033" y="1634912"/>
                </a:moveTo>
                <a:lnTo>
                  <a:pt x="1093069" y="1634912"/>
                </a:lnTo>
              </a:path>
            </a:pathLst>
          </a:custGeom>
          <a:ln w="310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72832" y="2916449"/>
            <a:ext cx="4812665" cy="8794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53390" algn="l"/>
                <a:tab pos="4799330" algn="l"/>
              </a:tabLst>
            </a:pPr>
            <a:r>
              <a:rPr sz="2800" i="1" u="heavy" spc="2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i="1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2800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800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2800">
              <a:latin typeface="Times New Roman"/>
              <a:cs typeface="Times New Roman"/>
            </a:endParaRPr>
          </a:p>
          <a:p>
            <a:pPr marL="1069340">
              <a:lnSpc>
                <a:spcPct val="100000"/>
              </a:lnSpc>
              <a:spcBef>
                <a:spcPts val="10"/>
              </a:spcBef>
            </a:pPr>
            <a:r>
              <a:rPr sz="2800" i="1" spc="-50" dirty="0">
                <a:latin typeface="Times New Roman"/>
                <a:cs typeface="Times New Roman"/>
              </a:rPr>
              <a:t>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23578" y="4120945"/>
            <a:ext cx="12446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i="1" spc="-50" dirty="0">
                <a:latin typeface="Times New Roman"/>
                <a:cs typeface="Times New Roman"/>
              </a:rPr>
              <a:t>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82046" y="4550128"/>
            <a:ext cx="520065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28930" algn="l"/>
              </a:tabLst>
            </a:pPr>
            <a:r>
              <a:rPr sz="2800" i="1" spc="-50" dirty="0">
                <a:latin typeface="Times New Roman"/>
                <a:cs typeface="Times New Roman"/>
              </a:rPr>
              <a:t>t</a:t>
            </a:r>
            <a:r>
              <a:rPr sz="2800" i="1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1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1794" y="1097201"/>
            <a:ext cx="5904230" cy="1739264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30"/>
              </a:spcBef>
            </a:pPr>
            <a:r>
              <a:rPr sz="3200" dirty="0">
                <a:latin typeface="Arial MT"/>
                <a:cs typeface="Arial MT"/>
              </a:rPr>
              <a:t>Prosedur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Estimasi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spc="-50" dirty="0">
                <a:latin typeface="Arial MT"/>
                <a:cs typeface="Arial MT"/>
              </a:rPr>
              <a:t>:</a:t>
            </a:r>
            <a:endParaRPr sz="3200">
              <a:latin typeface="Arial MT"/>
              <a:cs typeface="Arial MT"/>
            </a:endParaRPr>
          </a:p>
          <a:p>
            <a:pPr marL="1366520">
              <a:lnSpc>
                <a:spcPts val="3130"/>
              </a:lnSpc>
              <a:spcBef>
                <a:spcPts val="455"/>
              </a:spcBef>
            </a:pPr>
            <a:r>
              <a:rPr sz="2800" i="1" spc="-50" dirty="0">
                <a:latin typeface="Times New Roman"/>
                <a:cs typeface="Times New Roman"/>
              </a:rPr>
              <a:t>n</a:t>
            </a:r>
            <a:endParaRPr sz="2800">
              <a:latin typeface="Times New Roman"/>
              <a:cs typeface="Times New Roman"/>
            </a:endParaRPr>
          </a:p>
          <a:p>
            <a:pPr marL="1858645">
              <a:lnSpc>
                <a:spcPts val="5530"/>
              </a:lnSpc>
              <a:tabLst>
                <a:tab pos="3337560" algn="l"/>
                <a:tab pos="5190490" algn="l"/>
              </a:tabLst>
            </a:pPr>
            <a:r>
              <a:rPr sz="4800" dirty="0">
                <a:latin typeface="Times New Roman"/>
                <a:cs typeface="Times New Roman"/>
              </a:rPr>
              <a:t>(</a:t>
            </a:r>
            <a:r>
              <a:rPr sz="4800" spc="-695" dirty="0">
                <a:latin typeface="Times New Roman"/>
                <a:cs typeface="Times New Roman"/>
              </a:rPr>
              <a:t> </a:t>
            </a:r>
            <a:r>
              <a:rPr sz="4800" i="1" spc="195" dirty="0">
                <a:latin typeface="Times New Roman"/>
                <a:cs typeface="Times New Roman"/>
              </a:rPr>
              <a:t>X</a:t>
            </a:r>
            <a:r>
              <a:rPr sz="4200" i="1" spc="292" baseline="-23809" dirty="0">
                <a:latin typeface="Times New Roman"/>
                <a:cs typeface="Times New Roman"/>
              </a:rPr>
              <a:t>t</a:t>
            </a:r>
            <a:r>
              <a:rPr sz="4200" i="1" baseline="-23809" dirty="0">
                <a:latin typeface="Times New Roman"/>
                <a:cs typeface="Times New Roman"/>
              </a:rPr>
              <a:t>	</a:t>
            </a:r>
            <a:r>
              <a:rPr sz="4800" i="1" dirty="0">
                <a:latin typeface="Times New Roman"/>
                <a:cs typeface="Times New Roman"/>
              </a:rPr>
              <a:t>X</a:t>
            </a:r>
            <a:r>
              <a:rPr sz="4800" i="1" spc="-375" dirty="0">
                <a:latin typeface="Times New Roman"/>
                <a:cs typeface="Times New Roman"/>
              </a:rPr>
              <a:t> </a:t>
            </a:r>
            <a:r>
              <a:rPr sz="4800" spc="-20" dirty="0">
                <a:latin typeface="Times New Roman"/>
                <a:cs typeface="Times New Roman"/>
              </a:rPr>
              <a:t>)(</a:t>
            </a:r>
            <a:r>
              <a:rPr sz="4800" i="1" spc="-20" dirty="0">
                <a:latin typeface="Times New Roman"/>
                <a:cs typeface="Times New Roman"/>
              </a:rPr>
              <a:t>Y</a:t>
            </a:r>
            <a:r>
              <a:rPr sz="4200" i="1" spc="-30" baseline="-23809" dirty="0">
                <a:latin typeface="Times New Roman"/>
                <a:cs typeface="Times New Roman"/>
              </a:rPr>
              <a:t>t</a:t>
            </a:r>
            <a:r>
              <a:rPr sz="4200" i="1" baseline="-23809" dirty="0">
                <a:latin typeface="Times New Roman"/>
                <a:cs typeface="Times New Roman"/>
              </a:rPr>
              <a:t>	</a:t>
            </a:r>
            <a:r>
              <a:rPr sz="4800" i="1" dirty="0">
                <a:latin typeface="Times New Roman"/>
                <a:cs typeface="Times New Roman"/>
              </a:rPr>
              <a:t>Y</a:t>
            </a:r>
            <a:r>
              <a:rPr sz="4800" i="1" spc="-295" dirty="0">
                <a:latin typeface="Times New Roman"/>
                <a:cs typeface="Times New Roman"/>
              </a:rPr>
              <a:t> </a:t>
            </a:r>
            <a:r>
              <a:rPr sz="4800" spc="-50" dirty="0">
                <a:latin typeface="Times New Roman"/>
                <a:cs typeface="Times New Roman"/>
              </a:rPr>
              <a:t>)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7188" y="2709282"/>
            <a:ext cx="394335" cy="7626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7200" i="1" spc="-2340" baseline="-16782" dirty="0">
                <a:latin typeface="Times New Roman"/>
                <a:cs typeface="Times New Roman"/>
              </a:rPr>
              <a:t>b</a:t>
            </a:r>
            <a:r>
              <a:rPr sz="4800" spc="-25" dirty="0">
                <a:latin typeface="Times New Roman"/>
                <a:cs typeface="Times New Roman"/>
              </a:rPr>
              <a:t>ˆ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97625" y="3709103"/>
            <a:ext cx="2453005" cy="7626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  <a:tabLst>
                <a:tab pos="1517015" algn="l"/>
              </a:tabLst>
            </a:pPr>
            <a:r>
              <a:rPr sz="4800" dirty="0">
                <a:latin typeface="Times New Roman"/>
                <a:cs typeface="Times New Roman"/>
              </a:rPr>
              <a:t>(</a:t>
            </a:r>
            <a:r>
              <a:rPr sz="4800" spc="-695" dirty="0">
                <a:latin typeface="Times New Roman"/>
                <a:cs typeface="Times New Roman"/>
              </a:rPr>
              <a:t> </a:t>
            </a:r>
            <a:r>
              <a:rPr sz="4800" i="1" spc="-50" dirty="0">
                <a:latin typeface="Times New Roman"/>
                <a:cs typeface="Times New Roman"/>
              </a:rPr>
              <a:t>X</a:t>
            </a:r>
            <a:r>
              <a:rPr sz="4800" i="1" dirty="0">
                <a:latin typeface="Times New Roman"/>
                <a:cs typeface="Times New Roman"/>
              </a:rPr>
              <a:t>	X</a:t>
            </a:r>
            <a:r>
              <a:rPr sz="4800" i="1" spc="-385" dirty="0">
                <a:latin typeface="Times New Roman"/>
                <a:cs typeface="Times New Roman"/>
              </a:rPr>
              <a:t> </a:t>
            </a:r>
            <a:r>
              <a:rPr sz="4800" spc="50" dirty="0">
                <a:latin typeface="Times New Roman"/>
                <a:cs typeface="Times New Roman"/>
              </a:rPr>
              <a:t>)</a:t>
            </a:r>
            <a:r>
              <a:rPr sz="4200" spc="75" baseline="42658" dirty="0">
                <a:latin typeface="Times New Roman"/>
                <a:cs typeface="Times New Roman"/>
              </a:rPr>
              <a:t>2</a:t>
            </a:r>
            <a:endParaRPr sz="4200" baseline="42658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294861" y="1916886"/>
            <a:ext cx="5410835" cy="3077845"/>
            <a:chOff x="1294861" y="1916886"/>
            <a:chExt cx="5410835" cy="3077845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8837" y="2925428"/>
              <a:ext cx="1423471" cy="43540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32651" y="4559107"/>
              <a:ext cx="1423471" cy="43540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39405" y="2083133"/>
              <a:ext cx="3166262" cy="75296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94861" y="2900615"/>
              <a:ext cx="2464388" cy="75296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23219" y="3718046"/>
              <a:ext cx="2382448" cy="75296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19081" y="1916886"/>
              <a:ext cx="3696582" cy="112759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04064" y="3550601"/>
              <a:ext cx="3696582" cy="1127590"/>
            </a:xfrm>
            <a:prstGeom prst="rect">
              <a:avLst/>
            </a:prstGeom>
          </p:spPr>
        </p:pic>
      </p:grpSp>
      <p:sp>
        <p:nvSpPr>
          <p:cNvPr id="18" name="object 18"/>
          <p:cNvSpPr/>
          <p:nvPr/>
        </p:nvSpPr>
        <p:spPr>
          <a:xfrm>
            <a:off x="2172834" y="5758450"/>
            <a:ext cx="368300" cy="0"/>
          </a:xfrm>
          <a:custGeom>
            <a:avLst/>
            <a:gdLst/>
            <a:ahLst/>
            <a:cxnLst/>
            <a:rect l="l" t="t" r="r" b="b"/>
            <a:pathLst>
              <a:path w="368300">
                <a:moveTo>
                  <a:pt x="0" y="0"/>
                </a:moveTo>
                <a:lnTo>
                  <a:pt x="368043" y="0"/>
                </a:lnTo>
              </a:path>
            </a:pathLst>
          </a:custGeom>
          <a:ln w="35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89282" y="5758450"/>
            <a:ext cx="367030" cy="0"/>
          </a:xfrm>
          <a:custGeom>
            <a:avLst/>
            <a:gdLst/>
            <a:ahLst/>
            <a:cxnLst/>
            <a:rect l="l" t="t" r="r" b="b"/>
            <a:pathLst>
              <a:path w="367029">
                <a:moveTo>
                  <a:pt x="0" y="0"/>
                </a:moveTo>
                <a:lnTo>
                  <a:pt x="366531" y="0"/>
                </a:lnTo>
              </a:path>
            </a:pathLst>
          </a:custGeom>
          <a:ln w="35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990659" y="5624012"/>
            <a:ext cx="2085339" cy="9074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  <a:tabLst>
                <a:tab pos="1203325" algn="l"/>
              </a:tabLst>
            </a:pPr>
            <a:r>
              <a:rPr sz="5750" i="1" spc="45" dirty="0">
                <a:latin typeface="Times New Roman"/>
                <a:cs typeface="Times New Roman"/>
              </a:rPr>
              <a:t>Y</a:t>
            </a:r>
            <a:r>
              <a:rPr sz="5750" i="1" dirty="0">
                <a:latin typeface="Times New Roman"/>
                <a:cs typeface="Times New Roman"/>
              </a:rPr>
              <a:t>	</a:t>
            </a:r>
            <a:r>
              <a:rPr sz="5750" i="1" spc="-1835" dirty="0">
                <a:latin typeface="Times New Roman"/>
                <a:cs typeface="Times New Roman"/>
              </a:rPr>
              <a:t>b</a:t>
            </a:r>
            <a:r>
              <a:rPr sz="8625" spc="-172" baseline="16425" dirty="0">
                <a:latin typeface="Times New Roman"/>
                <a:cs typeface="Times New Roman"/>
              </a:rPr>
              <a:t>ˆ</a:t>
            </a:r>
            <a:r>
              <a:rPr sz="5750" i="1" spc="40" dirty="0">
                <a:latin typeface="Times New Roman"/>
                <a:cs typeface="Times New Roman"/>
              </a:rPr>
              <a:t>X</a:t>
            </a:r>
            <a:endParaRPr sz="57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36348" y="5589643"/>
            <a:ext cx="382905" cy="9074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625" i="1" spc="-3127" baseline="-2415" dirty="0">
                <a:latin typeface="Times New Roman"/>
                <a:cs typeface="Times New Roman"/>
              </a:rPr>
              <a:t>a</a:t>
            </a:r>
            <a:r>
              <a:rPr sz="5750" spc="15" dirty="0">
                <a:latin typeface="Times New Roman"/>
                <a:cs typeface="Times New Roman"/>
              </a:rPr>
              <a:t>ˆ</a:t>
            </a:r>
            <a:endParaRPr sz="5750">
              <a:latin typeface="Times New Roman"/>
              <a:cs typeface="Times New Roman"/>
            </a:endParaRPr>
          </a:p>
        </p:txBody>
      </p:sp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00376" y="5633832"/>
            <a:ext cx="2766829" cy="89788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3165" y="346139"/>
            <a:ext cx="6798734" cy="1303867"/>
          </a:xfrm>
          <a:prstGeom prst="rect">
            <a:avLst/>
          </a:prstGeom>
        </p:spPr>
        <p:txBody>
          <a:bodyPr vert="horz" wrap="square" lIns="0" tIns="124282" rIns="0" bIns="0" rtlCol="0">
            <a:spAutoFit/>
          </a:bodyPr>
          <a:lstStyle/>
          <a:p>
            <a:pPr marL="183261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Metode</a:t>
            </a:r>
            <a:r>
              <a:rPr sz="4400" spc="-125" dirty="0"/>
              <a:t> </a:t>
            </a:r>
            <a:r>
              <a:rPr sz="4400" spc="-25" dirty="0"/>
              <a:t>OLS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3044189" y="1316482"/>
            <a:ext cx="29806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 MT"/>
                <a:cs typeface="Arial MT"/>
              </a:rPr>
              <a:t>Contoh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Estimasi</a:t>
            </a:r>
            <a:endParaRPr sz="32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532532" y="2069586"/>
            <a:ext cx="268605" cy="188595"/>
            <a:chOff x="4532532" y="2069586"/>
            <a:chExt cx="268605" cy="188595"/>
          </a:xfrm>
        </p:grpSpPr>
        <p:sp>
          <p:nvSpPr>
            <p:cNvPr id="5" name="object 5"/>
            <p:cNvSpPr/>
            <p:nvPr/>
          </p:nvSpPr>
          <p:spPr>
            <a:xfrm>
              <a:off x="4681389" y="2095430"/>
              <a:ext cx="77470" cy="0"/>
            </a:xfrm>
            <a:custGeom>
              <a:avLst/>
              <a:gdLst/>
              <a:ahLst/>
              <a:cxnLst/>
              <a:rect l="l" t="t" r="r" b="b"/>
              <a:pathLst>
                <a:path w="77470">
                  <a:moveTo>
                    <a:pt x="0" y="0"/>
                  </a:moveTo>
                  <a:lnTo>
                    <a:pt x="76855" y="0"/>
                  </a:lnTo>
                </a:path>
              </a:pathLst>
            </a:custGeom>
            <a:ln w="7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32532" y="2069586"/>
              <a:ext cx="268072" cy="188104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5632690" y="2069586"/>
            <a:ext cx="234950" cy="188595"/>
            <a:chOff x="5632690" y="2069586"/>
            <a:chExt cx="234950" cy="188595"/>
          </a:xfrm>
        </p:grpSpPr>
        <p:sp>
          <p:nvSpPr>
            <p:cNvPr id="8" name="object 8"/>
            <p:cNvSpPr/>
            <p:nvPr/>
          </p:nvSpPr>
          <p:spPr>
            <a:xfrm>
              <a:off x="5763322" y="2095430"/>
              <a:ext cx="76835" cy="0"/>
            </a:xfrm>
            <a:custGeom>
              <a:avLst/>
              <a:gdLst/>
              <a:ahLst/>
              <a:cxnLst/>
              <a:rect l="l" t="t" r="r" b="b"/>
              <a:pathLst>
                <a:path w="76835">
                  <a:moveTo>
                    <a:pt x="0" y="0"/>
                  </a:moveTo>
                  <a:lnTo>
                    <a:pt x="76631" y="0"/>
                  </a:lnTo>
                </a:path>
              </a:pathLst>
            </a:custGeom>
            <a:ln w="7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32690" y="2069586"/>
              <a:ext cx="234720" cy="188104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6615800" y="2069586"/>
            <a:ext cx="775970" cy="188595"/>
            <a:chOff x="6615800" y="2069586"/>
            <a:chExt cx="775970" cy="188595"/>
          </a:xfrm>
        </p:grpSpPr>
        <p:sp>
          <p:nvSpPr>
            <p:cNvPr id="11" name="object 11"/>
            <p:cNvSpPr/>
            <p:nvPr/>
          </p:nvSpPr>
          <p:spPr>
            <a:xfrm>
              <a:off x="6764049" y="2095430"/>
              <a:ext cx="540385" cy="0"/>
            </a:xfrm>
            <a:custGeom>
              <a:avLst/>
              <a:gdLst/>
              <a:ahLst/>
              <a:cxnLst/>
              <a:rect l="l" t="t" r="r" b="b"/>
              <a:pathLst>
                <a:path w="540384">
                  <a:moveTo>
                    <a:pt x="0" y="0"/>
                  </a:moveTo>
                  <a:lnTo>
                    <a:pt x="76429" y="0"/>
                  </a:lnTo>
                </a:path>
                <a:path w="540384">
                  <a:moveTo>
                    <a:pt x="463775" y="0"/>
                  </a:moveTo>
                  <a:lnTo>
                    <a:pt x="540192" y="0"/>
                  </a:lnTo>
                </a:path>
              </a:pathLst>
            </a:custGeom>
            <a:ln w="75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15800" y="2069586"/>
              <a:ext cx="775609" cy="188104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8111615" y="2095430"/>
            <a:ext cx="77470" cy="0"/>
          </a:xfrm>
          <a:custGeom>
            <a:avLst/>
            <a:gdLst/>
            <a:ahLst/>
            <a:cxnLst/>
            <a:rect l="l" t="t" r="r" b="b"/>
            <a:pathLst>
              <a:path w="77470">
                <a:moveTo>
                  <a:pt x="0" y="0"/>
                </a:moveTo>
                <a:lnTo>
                  <a:pt x="76947" y="0"/>
                </a:lnTo>
              </a:path>
            </a:pathLst>
          </a:custGeom>
          <a:ln w="7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533332" y="1981186"/>
          <a:ext cx="8039734" cy="22186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7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4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74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74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74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50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marR="48895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200" i="1" spc="-20" dirty="0">
                          <a:latin typeface="Times New Roman"/>
                          <a:cs typeface="Times New Roman"/>
                        </a:rPr>
                        <a:t>Time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123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50" i="1" spc="-10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1150" i="1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75" i="1" spc="-75" baseline="-25641" dirty="0">
                          <a:latin typeface="Times New Roman"/>
                          <a:cs typeface="Times New Roman"/>
                        </a:rPr>
                        <a:t>t</a:t>
                      </a:r>
                      <a:endParaRPr sz="975" baseline="-25641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150" i="1" spc="-2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975" i="1" spc="-37" baseline="-25641" dirty="0">
                          <a:latin typeface="Times New Roman"/>
                          <a:cs typeface="Times New Roman"/>
                        </a:rPr>
                        <a:t>t</a:t>
                      </a:r>
                      <a:endParaRPr sz="975" baseline="-25641">
                        <a:latin typeface="Times New Roman"/>
                        <a:cs typeface="Times New Roman"/>
                      </a:endParaRPr>
                    </a:p>
                  </a:txBody>
                  <a:tcPr marL="0" marR="0" marT="889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  <a:tabLst>
                          <a:tab pos="300990" algn="l"/>
                        </a:tabLst>
                      </a:pPr>
                      <a:r>
                        <a:rPr sz="1200" i="1" spc="25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1050" i="1" spc="37" baseline="-23809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50" i="1" baseline="-23809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i="1" spc="-50" dirty="0">
                          <a:latin typeface="Times New Roman"/>
                          <a:cs typeface="Times New Roman"/>
                        </a:rPr>
                        <a:t>X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63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5134" algn="r">
                        <a:lnSpc>
                          <a:spcPct val="100000"/>
                        </a:lnSpc>
                        <a:spcBef>
                          <a:spcPts val="680"/>
                        </a:spcBef>
                        <a:tabLst>
                          <a:tab pos="245745" algn="l"/>
                        </a:tabLst>
                      </a:pPr>
                      <a:r>
                        <a:rPr sz="1200" i="1" spc="-2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050" i="1" spc="-37" baseline="-23809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50" i="1" baseline="-23809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i="1" spc="-50" dirty="0">
                          <a:latin typeface="Times New Roman"/>
                          <a:cs typeface="Times New Roman"/>
                        </a:rPr>
                        <a:t>Y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63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680"/>
                        </a:spcBef>
                        <a:tabLst>
                          <a:tab pos="406400" algn="l"/>
                          <a:tab pos="866140" algn="l"/>
                        </a:tabLst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200" spc="-1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15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1050" i="1" spc="22" baseline="-23809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50" i="1" baseline="-23809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1200" i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)(</a:t>
                      </a:r>
                      <a:r>
                        <a:rPr sz="1200" i="1" spc="-2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050" i="1" spc="-30" baseline="-23809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50" i="1" baseline="-23809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200" i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63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5910">
                        <a:lnSpc>
                          <a:spcPts val="1120"/>
                        </a:lnSpc>
                        <a:spcBef>
                          <a:spcPts val="680"/>
                        </a:spcBef>
                        <a:tabLst>
                          <a:tab pos="664210" algn="l"/>
                        </a:tabLst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200" spc="-1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-50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	X</a:t>
                      </a:r>
                      <a:r>
                        <a:rPr sz="1200" i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050" spc="-37" baseline="43650" dirty="0">
                          <a:latin typeface="Times New Roman"/>
                          <a:cs typeface="Times New Roman"/>
                        </a:rPr>
                        <a:t>2</a:t>
                      </a:r>
                      <a:endParaRPr sz="1050" baseline="43650">
                        <a:latin typeface="Times New Roman"/>
                        <a:cs typeface="Times New Roman"/>
                      </a:endParaRPr>
                    </a:p>
                    <a:p>
                      <a:pPr marR="180975" algn="ctr">
                        <a:lnSpc>
                          <a:spcPts val="520"/>
                        </a:lnSpc>
                      </a:pPr>
                      <a:r>
                        <a:rPr sz="700" i="1" spc="-50" dirty="0">
                          <a:latin typeface="Times New Roman"/>
                          <a:cs typeface="Times New Roman"/>
                        </a:rPr>
                        <a:t>t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863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7620" algn="ctr">
                        <a:lnSpc>
                          <a:spcPts val="1250"/>
                        </a:lnSpc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1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250"/>
                        </a:lnSpc>
                      </a:pPr>
                      <a:r>
                        <a:rPr sz="1050" spc="-25" dirty="0">
                          <a:latin typeface="Arial MT"/>
                          <a:cs typeface="Arial MT"/>
                        </a:rPr>
                        <a:t>10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0380">
                        <a:lnSpc>
                          <a:spcPts val="1250"/>
                        </a:lnSpc>
                      </a:pPr>
                      <a:r>
                        <a:rPr sz="1050" spc="-25" dirty="0">
                          <a:latin typeface="Arial MT"/>
                          <a:cs typeface="Arial MT"/>
                        </a:rPr>
                        <a:t>44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250"/>
                        </a:lnSpc>
                      </a:pPr>
                      <a:r>
                        <a:rPr sz="105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050" spc="-50" dirty="0">
                          <a:latin typeface="Arial MT"/>
                          <a:cs typeface="Arial MT"/>
                        </a:rPr>
                        <a:t>2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250"/>
                        </a:lnSpc>
                      </a:pPr>
                      <a:r>
                        <a:rPr sz="105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050" spc="-50" dirty="0">
                          <a:latin typeface="Arial MT"/>
                          <a:cs typeface="Arial MT"/>
                        </a:rPr>
                        <a:t>6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250"/>
                        </a:lnSpc>
                      </a:pPr>
                      <a:r>
                        <a:rPr sz="1050" spc="-25" dirty="0">
                          <a:latin typeface="Arial MT"/>
                          <a:cs typeface="Arial MT"/>
                        </a:rPr>
                        <a:t>12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245"/>
                        </a:lnSpc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4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7620" algn="ctr">
                        <a:lnSpc>
                          <a:spcPts val="1250"/>
                        </a:lnSpc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2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250"/>
                        </a:lnSpc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9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0380">
                        <a:lnSpc>
                          <a:spcPts val="1250"/>
                        </a:lnSpc>
                      </a:pPr>
                      <a:r>
                        <a:rPr sz="1050" spc="-25" dirty="0">
                          <a:latin typeface="Arial MT"/>
                          <a:cs typeface="Arial MT"/>
                        </a:rPr>
                        <a:t>40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250"/>
                        </a:lnSpc>
                      </a:pPr>
                      <a:r>
                        <a:rPr sz="105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050" spc="-50" dirty="0">
                          <a:latin typeface="Arial MT"/>
                          <a:cs typeface="Arial MT"/>
                        </a:rPr>
                        <a:t>3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2280" algn="r">
                        <a:lnSpc>
                          <a:spcPts val="1250"/>
                        </a:lnSpc>
                      </a:pPr>
                      <a:r>
                        <a:rPr sz="105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050" spc="-25" dirty="0">
                          <a:latin typeface="Arial MT"/>
                          <a:cs typeface="Arial MT"/>
                        </a:rPr>
                        <a:t>10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250"/>
                        </a:lnSpc>
                      </a:pPr>
                      <a:r>
                        <a:rPr sz="1050" spc="-25" dirty="0">
                          <a:latin typeface="Arial MT"/>
                          <a:cs typeface="Arial MT"/>
                        </a:rPr>
                        <a:t>30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245"/>
                        </a:lnSpc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9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7620" algn="ctr">
                        <a:lnSpc>
                          <a:spcPts val="1250"/>
                        </a:lnSpc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3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250"/>
                        </a:lnSpc>
                      </a:pPr>
                      <a:r>
                        <a:rPr sz="1050" spc="-25" dirty="0">
                          <a:latin typeface="Arial MT"/>
                          <a:cs typeface="Arial MT"/>
                        </a:rPr>
                        <a:t>11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0380">
                        <a:lnSpc>
                          <a:spcPts val="1250"/>
                        </a:lnSpc>
                      </a:pPr>
                      <a:r>
                        <a:rPr sz="1050" spc="-25" dirty="0">
                          <a:latin typeface="Arial MT"/>
                          <a:cs typeface="Arial MT"/>
                        </a:rPr>
                        <a:t>42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250"/>
                        </a:lnSpc>
                      </a:pPr>
                      <a:r>
                        <a:rPr sz="105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050" spc="-50" dirty="0">
                          <a:latin typeface="Arial MT"/>
                          <a:cs typeface="Arial MT"/>
                        </a:rPr>
                        <a:t>1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250"/>
                        </a:lnSpc>
                      </a:pPr>
                      <a:r>
                        <a:rPr sz="105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050" spc="-50" dirty="0">
                          <a:latin typeface="Arial MT"/>
                          <a:cs typeface="Arial MT"/>
                        </a:rPr>
                        <a:t>8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250"/>
                        </a:lnSpc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8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240"/>
                        </a:lnSpc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1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7620" algn="ctr">
                        <a:lnSpc>
                          <a:spcPts val="1250"/>
                        </a:lnSpc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4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250"/>
                        </a:lnSpc>
                      </a:pPr>
                      <a:r>
                        <a:rPr sz="1050" spc="-25" dirty="0">
                          <a:latin typeface="Arial MT"/>
                          <a:cs typeface="Arial MT"/>
                        </a:rPr>
                        <a:t>12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0380">
                        <a:lnSpc>
                          <a:spcPts val="1250"/>
                        </a:lnSpc>
                      </a:pPr>
                      <a:r>
                        <a:rPr sz="1050" spc="-25" dirty="0">
                          <a:latin typeface="Arial MT"/>
                          <a:cs typeface="Arial MT"/>
                        </a:rPr>
                        <a:t>46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250"/>
                        </a:lnSpc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0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250"/>
                        </a:lnSpc>
                      </a:pPr>
                      <a:r>
                        <a:rPr sz="105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050" spc="-50" dirty="0">
                          <a:latin typeface="Arial MT"/>
                          <a:cs typeface="Arial MT"/>
                        </a:rPr>
                        <a:t>4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250"/>
                        </a:lnSpc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0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240"/>
                        </a:lnSpc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0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7620" algn="ctr">
                        <a:lnSpc>
                          <a:spcPts val="1250"/>
                        </a:lnSpc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5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250"/>
                        </a:lnSpc>
                      </a:pPr>
                      <a:r>
                        <a:rPr sz="1050" spc="-25" dirty="0">
                          <a:latin typeface="Arial MT"/>
                          <a:cs typeface="Arial MT"/>
                        </a:rPr>
                        <a:t>11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0380">
                        <a:lnSpc>
                          <a:spcPts val="1250"/>
                        </a:lnSpc>
                      </a:pPr>
                      <a:r>
                        <a:rPr sz="1050" spc="-25" dirty="0">
                          <a:latin typeface="Arial MT"/>
                          <a:cs typeface="Arial MT"/>
                        </a:rPr>
                        <a:t>48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250"/>
                        </a:lnSpc>
                      </a:pPr>
                      <a:r>
                        <a:rPr sz="105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050" spc="-50" dirty="0">
                          <a:latin typeface="Arial MT"/>
                          <a:cs typeface="Arial MT"/>
                        </a:rPr>
                        <a:t>1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250"/>
                        </a:lnSpc>
                      </a:pPr>
                      <a:r>
                        <a:rPr sz="105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050" spc="-50" dirty="0">
                          <a:latin typeface="Arial MT"/>
                          <a:cs typeface="Arial MT"/>
                        </a:rPr>
                        <a:t>2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250"/>
                        </a:lnSpc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2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235"/>
                        </a:lnSpc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1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7620" algn="ctr">
                        <a:lnSpc>
                          <a:spcPts val="1250"/>
                        </a:lnSpc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6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250"/>
                        </a:lnSpc>
                      </a:pPr>
                      <a:r>
                        <a:rPr sz="1050" spc="-25" dirty="0">
                          <a:latin typeface="Arial MT"/>
                          <a:cs typeface="Arial MT"/>
                        </a:rPr>
                        <a:t>12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0380">
                        <a:lnSpc>
                          <a:spcPts val="1250"/>
                        </a:lnSpc>
                      </a:pPr>
                      <a:r>
                        <a:rPr sz="1050" spc="-25" dirty="0">
                          <a:latin typeface="Arial MT"/>
                          <a:cs typeface="Arial MT"/>
                        </a:rPr>
                        <a:t>52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250"/>
                        </a:lnSpc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0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250"/>
                        </a:lnSpc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2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250"/>
                        </a:lnSpc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0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235"/>
                        </a:lnSpc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0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7620" algn="ctr">
                        <a:lnSpc>
                          <a:spcPts val="1250"/>
                        </a:lnSpc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7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250"/>
                        </a:lnSpc>
                      </a:pPr>
                      <a:r>
                        <a:rPr sz="1050" spc="-25" dirty="0">
                          <a:latin typeface="Arial MT"/>
                          <a:cs typeface="Arial MT"/>
                        </a:rPr>
                        <a:t>13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0380">
                        <a:lnSpc>
                          <a:spcPts val="1250"/>
                        </a:lnSpc>
                      </a:pPr>
                      <a:r>
                        <a:rPr sz="1050" spc="-25" dirty="0">
                          <a:latin typeface="Arial MT"/>
                          <a:cs typeface="Arial MT"/>
                        </a:rPr>
                        <a:t>54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250"/>
                        </a:lnSpc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1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250"/>
                        </a:lnSpc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4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250"/>
                        </a:lnSpc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4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235"/>
                        </a:lnSpc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1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7620" algn="ctr">
                        <a:lnSpc>
                          <a:spcPts val="1250"/>
                        </a:lnSpc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8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250"/>
                        </a:lnSpc>
                      </a:pPr>
                      <a:r>
                        <a:rPr sz="1050" spc="-25" dirty="0">
                          <a:latin typeface="Arial MT"/>
                          <a:cs typeface="Arial MT"/>
                        </a:rPr>
                        <a:t>13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0380">
                        <a:lnSpc>
                          <a:spcPts val="1250"/>
                        </a:lnSpc>
                      </a:pPr>
                      <a:r>
                        <a:rPr sz="1050" spc="-25" dirty="0">
                          <a:latin typeface="Arial MT"/>
                          <a:cs typeface="Arial MT"/>
                        </a:rPr>
                        <a:t>58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250"/>
                        </a:lnSpc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1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250"/>
                        </a:lnSpc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8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250"/>
                        </a:lnSpc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8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230"/>
                        </a:lnSpc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1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7620" algn="ctr">
                        <a:lnSpc>
                          <a:spcPts val="1250"/>
                        </a:lnSpc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9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250"/>
                        </a:lnSpc>
                      </a:pPr>
                      <a:r>
                        <a:rPr sz="1050" spc="-25" dirty="0">
                          <a:latin typeface="Arial MT"/>
                          <a:cs typeface="Arial MT"/>
                        </a:rPr>
                        <a:t>14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0380">
                        <a:lnSpc>
                          <a:spcPts val="1250"/>
                        </a:lnSpc>
                      </a:pPr>
                      <a:r>
                        <a:rPr sz="1050" spc="-25" dirty="0">
                          <a:latin typeface="Arial MT"/>
                          <a:cs typeface="Arial MT"/>
                        </a:rPr>
                        <a:t>56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250"/>
                        </a:lnSpc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2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250"/>
                        </a:lnSpc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6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250"/>
                        </a:lnSpc>
                      </a:pPr>
                      <a:r>
                        <a:rPr sz="1050" spc="-25" dirty="0">
                          <a:latin typeface="Arial MT"/>
                          <a:cs typeface="Arial MT"/>
                        </a:rPr>
                        <a:t>12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230"/>
                        </a:lnSpc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4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6350" algn="ctr">
                        <a:lnSpc>
                          <a:spcPts val="1250"/>
                        </a:lnSpc>
                      </a:pPr>
                      <a:r>
                        <a:rPr sz="1050" spc="-25" dirty="0">
                          <a:latin typeface="Arial MT"/>
                          <a:cs typeface="Arial MT"/>
                        </a:rPr>
                        <a:t>10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250"/>
                        </a:lnSpc>
                      </a:pPr>
                      <a:r>
                        <a:rPr sz="1050" spc="-25" dirty="0">
                          <a:latin typeface="Arial MT"/>
                          <a:cs typeface="Arial MT"/>
                        </a:rPr>
                        <a:t>15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0380">
                        <a:lnSpc>
                          <a:spcPts val="1250"/>
                        </a:lnSpc>
                      </a:pPr>
                      <a:r>
                        <a:rPr sz="1050" spc="-25" dirty="0">
                          <a:latin typeface="Arial MT"/>
                          <a:cs typeface="Arial MT"/>
                        </a:rPr>
                        <a:t>60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250"/>
                        </a:lnSpc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3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250"/>
                        </a:lnSpc>
                      </a:pPr>
                      <a:r>
                        <a:rPr sz="1050" spc="-25" dirty="0">
                          <a:latin typeface="Arial MT"/>
                          <a:cs typeface="Arial MT"/>
                        </a:rPr>
                        <a:t>10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250"/>
                        </a:lnSpc>
                      </a:pPr>
                      <a:r>
                        <a:rPr sz="1050" spc="-25" dirty="0">
                          <a:latin typeface="Arial MT"/>
                          <a:cs typeface="Arial MT"/>
                        </a:rPr>
                        <a:t>30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225"/>
                        </a:lnSpc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9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08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245"/>
                        </a:lnSpc>
                      </a:pPr>
                      <a:r>
                        <a:rPr sz="1050" spc="-25" dirty="0">
                          <a:latin typeface="Arial MT"/>
                          <a:cs typeface="Arial MT"/>
                        </a:rPr>
                        <a:t>120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2915">
                        <a:lnSpc>
                          <a:spcPts val="1245"/>
                        </a:lnSpc>
                      </a:pPr>
                      <a:r>
                        <a:rPr sz="1050" spc="-25" dirty="0">
                          <a:latin typeface="Arial MT"/>
                          <a:cs typeface="Arial MT"/>
                        </a:rPr>
                        <a:t>500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245"/>
                        </a:lnSpc>
                      </a:pPr>
                      <a:r>
                        <a:rPr sz="1050" spc="-25" dirty="0">
                          <a:latin typeface="Arial MT"/>
                          <a:cs typeface="Arial MT"/>
                        </a:rPr>
                        <a:t>106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1225"/>
                        </a:lnSpc>
                      </a:pPr>
                      <a:r>
                        <a:rPr sz="1050" spc="-25" dirty="0">
                          <a:latin typeface="Arial MT"/>
                          <a:cs typeface="Arial MT"/>
                        </a:rPr>
                        <a:t>30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63208" y="2069586"/>
            <a:ext cx="367987" cy="188104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848682" y="4571858"/>
            <a:ext cx="396240" cy="2108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28600" algn="l"/>
              </a:tabLst>
            </a:pPr>
            <a:r>
              <a:rPr sz="1200" i="1" spc="-50" dirty="0">
                <a:latin typeface="Times New Roman"/>
                <a:cs typeface="Times New Roman"/>
              </a:rPr>
              <a:t>n</a:t>
            </a:r>
            <a:r>
              <a:rPr sz="1200" i="1" dirty="0">
                <a:latin typeface="Times New Roman"/>
                <a:cs typeface="Times New Roman"/>
              </a:rPr>
              <a:t>	</a:t>
            </a:r>
            <a:r>
              <a:rPr sz="1200" spc="-25" dirty="0">
                <a:latin typeface="Times New Roman"/>
                <a:cs typeface="Times New Roman"/>
              </a:rPr>
              <a:t>10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74591" y="4597402"/>
            <a:ext cx="282714" cy="175461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823285" y="5333715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070" y="0"/>
                </a:lnTo>
              </a:path>
            </a:pathLst>
          </a:custGeom>
          <a:ln w="75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53514" y="5423049"/>
            <a:ext cx="569595" cy="0"/>
          </a:xfrm>
          <a:custGeom>
            <a:avLst/>
            <a:gdLst/>
            <a:ahLst/>
            <a:cxnLst/>
            <a:rect l="l" t="t" r="r" b="b"/>
            <a:pathLst>
              <a:path w="569594">
                <a:moveTo>
                  <a:pt x="0" y="0"/>
                </a:moveTo>
                <a:lnTo>
                  <a:pt x="180469" y="0"/>
                </a:lnTo>
              </a:path>
              <a:path w="569594">
                <a:moveTo>
                  <a:pt x="342765" y="0"/>
                </a:moveTo>
                <a:lnTo>
                  <a:pt x="569121" y="0"/>
                </a:lnTo>
              </a:path>
            </a:pathLst>
          </a:custGeom>
          <a:ln w="76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953138" y="5296095"/>
            <a:ext cx="1784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imes New Roman"/>
                <a:cs typeface="Times New Roman"/>
              </a:rPr>
              <a:t>12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14233" y="5205534"/>
            <a:ext cx="70485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i="1" spc="-50" dirty="0">
                <a:latin typeface="Times New Roman"/>
                <a:cs typeface="Times New Roman"/>
              </a:rPr>
              <a:t>n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77585" y="5504854"/>
            <a:ext cx="148590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i="1" dirty="0">
                <a:latin typeface="Times New Roman"/>
                <a:cs typeface="Times New Roman"/>
              </a:rPr>
              <a:t>t</a:t>
            </a:r>
            <a:r>
              <a:rPr sz="700" i="1" spc="235" dirty="0">
                <a:latin typeface="Times New Roman"/>
                <a:cs typeface="Times New Roman"/>
              </a:rPr>
              <a:t> </a:t>
            </a:r>
            <a:r>
              <a:rPr sz="700" spc="-50" dirty="0">
                <a:latin typeface="Times New Roman"/>
                <a:cs typeface="Times New Roman"/>
              </a:rPr>
              <a:t>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24264" y="5167381"/>
            <a:ext cx="632460" cy="45656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355"/>
              </a:spcBef>
              <a:tabLst>
                <a:tab pos="364490" algn="l"/>
              </a:tabLst>
            </a:pPr>
            <a:r>
              <a:rPr sz="1200" i="1" spc="-25" dirty="0">
                <a:latin typeface="Times New Roman"/>
                <a:cs typeface="Times New Roman"/>
              </a:rPr>
              <a:t>X</a:t>
            </a:r>
            <a:r>
              <a:rPr sz="1050" i="1" spc="-37" baseline="-23809" dirty="0">
                <a:latin typeface="Times New Roman"/>
                <a:cs typeface="Times New Roman"/>
              </a:rPr>
              <a:t>t</a:t>
            </a:r>
            <a:r>
              <a:rPr sz="1050" i="1" baseline="-23809" dirty="0">
                <a:latin typeface="Times New Roman"/>
                <a:cs typeface="Times New Roman"/>
              </a:rPr>
              <a:t>	</a:t>
            </a:r>
            <a:r>
              <a:rPr sz="1200" spc="-25" dirty="0">
                <a:latin typeface="Times New Roman"/>
                <a:cs typeface="Times New Roman"/>
              </a:rPr>
              <a:t>120</a:t>
            </a:r>
            <a:endParaRPr sz="1200">
              <a:latin typeface="Times New Roman"/>
              <a:cs typeface="Times New Roman"/>
            </a:endParaRPr>
          </a:p>
          <a:p>
            <a:pPr marL="81915">
              <a:lnSpc>
                <a:spcPct val="100000"/>
              </a:lnSpc>
              <a:spcBef>
                <a:spcPts val="254"/>
              </a:spcBef>
              <a:tabLst>
                <a:tab pos="402590" algn="l"/>
              </a:tabLst>
            </a:pPr>
            <a:r>
              <a:rPr sz="1200" i="1" spc="-50" dirty="0">
                <a:latin typeface="Times New Roman"/>
                <a:cs typeface="Times New Roman"/>
              </a:rPr>
              <a:t>n</a:t>
            </a:r>
            <a:r>
              <a:rPr sz="1200" i="1" dirty="0">
                <a:latin typeface="Times New Roman"/>
                <a:cs typeface="Times New Roman"/>
              </a:rPr>
              <a:t>	</a:t>
            </a:r>
            <a:r>
              <a:rPr sz="1200" spc="-25" dirty="0">
                <a:latin typeface="Times New Roman"/>
                <a:cs typeface="Times New Roman"/>
              </a:rPr>
              <a:t>10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84408" y="5296095"/>
            <a:ext cx="120014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0" dirty="0">
                <a:latin typeface="Times New Roman"/>
                <a:cs typeface="Times New Roman"/>
              </a:rPr>
              <a:t>X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949552" y="5266245"/>
            <a:ext cx="1196975" cy="358775"/>
            <a:chOff x="949552" y="5266245"/>
            <a:chExt cx="1196975" cy="358775"/>
          </a:xfrm>
        </p:grpSpPr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24476" y="5516642"/>
              <a:ext cx="352923" cy="10817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9552" y="5307887"/>
              <a:ext cx="1196718" cy="18657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67499" y="5266245"/>
              <a:ext cx="915881" cy="280177"/>
            </a:xfrm>
            <a:prstGeom prst="rect">
              <a:avLst/>
            </a:prstGeom>
          </p:spPr>
        </p:pic>
      </p:grpSp>
      <p:sp>
        <p:nvSpPr>
          <p:cNvPr id="29" name="object 29"/>
          <p:cNvSpPr/>
          <p:nvPr/>
        </p:nvSpPr>
        <p:spPr>
          <a:xfrm>
            <a:off x="2634189" y="5333715"/>
            <a:ext cx="948055" cy="90170"/>
          </a:xfrm>
          <a:custGeom>
            <a:avLst/>
            <a:gdLst/>
            <a:ahLst/>
            <a:cxnLst/>
            <a:rect l="l" t="t" r="r" b="b"/>
            <a:pathLst>
              <a:path w="948054" h="90170">
                <a:moveTo>
                  <a:pt x="0" y="0"/>
                </a:moveTo>
                <a:lnTo>
                  <a:pt x="76315" y="0"/>
                </a:lnTo>
              </a:path>
              <a:path w="948054" h="90170">
                <a:moveTo>
                  <a:pt x="421275" y="89632"/>
                </a:moveTo>
                <a:lnTo>
                  <a:pt x="546826" y="89632"/>
                </a:lnTo>
              </a:path>
              <a:path w="948054" h="90170">
                <a:moveTo>
                  <a:pt x="708997" y="89632"/>
                </a:moveTo>
                <a:lnTo>
                  <a:pt x="947796" y="89632"/>
                </a:lnTo>
              </a:path>
            </a:pathLst>
          </a:custGeom>
          <a:ln w="76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724380" y="5296095"/>
            <a:ext cx="1784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imes New Roman"/>
                <a:cs typeface="Times New Roman"/>
              </a:rPr>
              <a:t>50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335411" y="5167674"/>
            <a:ext cx="254635" cy="45656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200" spc="-25" dirty="0">
                <a:latin typeface="Times New Roman"/>
                <a:cs typeface="Times New Roman"/>
              </a:rPr>
              <a:t>500</a:t>
            </a:r>
            <a:endParaRPr sz="1200">
              <a:latin typeface="Times New Roman"/>
              <a:cs typeface="Times New Roman"/>
            </a:endParaRPr>
          </a:p>
          <a:p>
            <a:pPr marL="44450">
              <a:lnSpc>
                <a:spcPct val="100000"/>
              </a:lnSpc>
              <a:spcBef>
                <a:spcPts val="254"/>
              </a:spcBef>
            </a:pPr>
            <a:r>
              <a:rPr sz="1200" spc="-25" dirty="0">
                <a:latin typeface="Times New Roman"/>
                <a:cs typeface="Times New Roman"/>
              </a:rPr>
              <a:t>10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591639" y="5296095"/>
            <a:ext cx="11176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0" dirty="0">
                <a:latin typeface="Times New Roman"/>
                <a:cs typeface="Times New Roman"/>
              </a:rPr>
              <a:t>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853657" y="5141115"/>
            <a:ext cx="343535" cy="5086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295">
              <a:lnSpc>
                <a:spcPct val="100000"/>
              </a:lnSpc>
              <a:spcBef>
                <a:spcPts val="100"/>
              </a:spcBef>
            </a:pPr>
            <a:r>
              <a:rPr sz="700" i="1" dirty="0">
                <a:latin typeface="Times New Roman"/>
                <a:cs typeface="Times New Roman"/>
              </a:rPr>
              <a:t>n</a:t>
            </a:r>
            <a:r>
              <a:rPr sz="700" i="1" spc="470" dirty="0">
                <a:latin typeface="Times New Roman"/>
                <a:cs typeface="Times New Roman"/>
              </a:rPr>
              <a:t> </a:t>
            </a:r>
            <a:r>
              <a:rPr sz="1800" i="1" spc="-37" baseline="-20833" dirty="0">
                <a:latin typeface="Times New Roman"/>
                <a:cs typeface="Times New Roman"/>
              </a:rPr>
              <a:t>Y</a:t>
            </a:r>
            <a:r>
              <a:rPr sz="1050" i="1" spc="-37" baseline="-59523" dirty="0">
                <a:latin typeface="Times New Roman"/>
                <a:cs typeface="Times New Roman"/>
              </a:rPr>
              <a:t>t</a:t>
            </a:r>
            <a:endParaRPr sz="1050" baseline="-5952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7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</a:pPr>
            <a:r>
              <a:rPr sz="700" i="1" dirty="0">
                <a:latin typeface="Times New Roman"/>
                <a:cs typeface="Times New Roman"/>
              </a:rPr>
              <a:t>t</a:t>
            </a:r>
            <a:r>
              <a:rPr sz="700" i="1" spc="240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1</a:t>
            </a:r>
            <a:r>
              <a:rPr sz="700" spc="340" dirty="0">
                <a:latin typeface="Times New Roman"/>
                <a:cs typeface="Times New Roman"/>
              </a:rPr>
              <a:t> </a:t>
            </a:r>
            <a:r>
              <a:rPr sz="1800" i="1" spc="-89" baseline="9259" dirty="0">
                <a:latin typeface="Times New Roman"/>
                <a:cs typeface="Times New Roman"/>
              </a:rPr>
              <a:t>n</a:t>
            </a:r>
            <a:endParaRPr sz="1800" baseline="9259">
              <a:latin typeface="Times New Roman"/>
              <a:cs typeface="Times New Roman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2751120" y="5266255"/>
            <a:ext cx="1160780" cy="359410"/>
            <a:chOff x="2751120" y="5266255"/>
            <a:chExt cx="1160780" cy="359410"/>
          </a:xfrm>
        </p:grpSpPr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26224" y="5516947"/>
              <a:ext cx="353268" cy="10817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51120" y="5307874"/>
              <a:ext cx="1160422" cy="18688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69291" y="5266255"/>
              <a:ext cx="916409" cy="280773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1897371" y="4494334"/>
            <a:ext cx="69850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i="1" spc="-50" dirty="0">
                <a:latin typeface="Times New Roman"/>
                <a:cs typeface="Times New Roman"/>
              </a:rPr>
              <a:t>n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141493" y="4687602"/>
            <a:ext cx="50165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i="1" spc="-50" dirty="0">
                <a:latin typeface="Times New Roman"/>
                <a:cs typeface="Times New Roman"/>
              </a:rPr>
              <a:t>t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860707" y="4793957"/>
            <a:ext cx="148590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i="1" dirty="0">
                <a:latin typeface="Times New Roman"/>
                <a:cs typeface="Times New Roman"/>
              </a:rPr>
              <a:t>t</a:t>
            </a:r>
            <a:r>
              <a:rPr sz="700" i="1" spc="235" dirty="0">
                <a:latin typeface="Times New Roman"/>
                <a:cs typeface="Times New Roman"/>
              </a:rPr>
              <a:t> </a:t>
            </a:r>
            <a:r>
              <a:rPr sz="700" spc="-50" dirty="0">
                <a:latin typeface="Times New Roman"/>
                <a:cs typeface="Times New Roman"/>
              </a:rPr>
              <a:t>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034254" y="4584895"/>
            <a:ext cx="5467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3530" algn="l"/>
              </a:tabLst>
            </a:pPr>
            <a:r>
              <a:rPr sz="1200" i="1" spc="-50" dirty="0">
                <a:latin typeface="Times New Roman"/>
                <a:cs typeface="Times New Roman"/>
              </a:rPr>
              <a:t>X</a:t>
            </a:r>
            <a:r>
              <a:rPr sz="1200" i="1" dirty="0">
                <a:latin typeface="Times New Roman"/>
                <a:cs typeface="Times New Roman"/>
              </a:rPr>
              <a:t>	</a:t>
            </a:r>
            <a:r>
              <a:rPr sz="1200" spc="-25" dirty="0">
                <a:latin typeface="Times New Roman"/>
                <a:cs typeface="Times New Roman"/>
              </a:rPr>
              <a:t>120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1850797" y="4555055"/>
            <a:ext cx="740410" cy="359410"/>
            <a:chOff x="1850797" y="4555055"/>
            <a:chExt cx="740410" cy="359410"/>
          </a:xfrm>
        </p:grpSpPr>
        <p:pic>
          <p:nvPicPr>
            <p:cNvPr id="43" name="object 4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07626" y="4805747"/>
              <a:ext cx="353812" cy="10817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35163" y="4596674"/>
              <a:ext cx="355638" cy="18688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50797" y="4555055"/>
              <a:ext cx="740003" cy="280773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3040030" y="4494334"/>
            <a:ext cx="69850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i="1" spc="-50" dirty="0">
                <a:latin typeface="Times New Roman"/>
                <a:cs typeface="Times New Roman"/>
              </a:rPr>
              <a:t>n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228248" y="4687602"/>
            <a:ext cx="50165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i="1" spc="-50" dirty="0">
                <a:latin typeface="Times New Roman"/>
                <a:cs typeface="Times New Roman"/>
              </a:rPr>
              <a:t>t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003550" y="4793957"/>
            <a:ext cx="148590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i="1" dirty="0">
                <a:latin typeface="Times New Roman"/>
                <a:cs typeface="Times New Roman"/>
              </a:rPr>
              <a:t>t</a:t>
            </a:r>
            <a:r>
              <a:rPr sz="700" i="1" spc="235" dirty="0">
                <a:latin typeface="Times New Roman"/>
                <a:cs typeface="Times New Roman"/>
              </a:rPr>
              <a:t> </a:t>
            </a:r>
            <a:r>
              <a:rPr sz="700" spc="-50" dirty="0">
                <a:latin typeface="Times New Roman"/>
                <a:cs typeface="Times New Roman"/>
              </a:rPr>
              <a:t>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154987" y="4584895"/>
            <a:ext cx="5232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0670" algn="l"/>
              </a:tabLst>
            </a:pPr>
            <a:r>
              <a:rPr sz="1200" i="1" spc="-50" dirty="0">
                <a:latin typeface="Times New Roman"/>
                <a:cs typeface="Times New Roman"/>
              </a:rPr>
              <a:t>Y</a:t>
            </a:r>
            <a:r>
              <a:rPr sz="1200" i="1" dirty="0">
                <a:latin typeface="Times New Roman"/>
                <a:cs typeface="Times New Roman"/>
              </a:rPr>
              <a:t>	</a:t>
            </a:r>
            <a:r>
              <a:rPr sz="1200" spc="-25" dirty="0">
                <a:latin typeface="Times New Roman"/>
                <a:cs typeface="Times New Roman"/>
              </a:rPr>
              <a:t>500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2993565" y="4555055"/>
            <a:ext cx="689610" cy="359410"/>
            <a:chOff x="2993565" y="4555055"/>
            <a:chExt cx="689610" cy="359410"/>
          </a:xfrm>
        </p:grpSpPr>
        <p:pic>
          <p:nvPicPr>
            <p:cNvPr id="51" name="object 5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050277" y="4805747"/>
              <a:ext cx="352534" cy="10817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321574" y="4596674"/>
              <a:ext cx="361428" cy="186888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993565" y="4555055"/>
              <a:ext cx="689437" cy="280773"/>
            </a:xfrm>
            <a:prstGeom prst="rect">
              <a:avLst/>
            </a:prstGeom>
          </p:spPr>
        </p:pic>
      </p:grpSp>
      <p:sp>
        <p:nvSpPr>
          <p:cNvPr id="54" name="object 54"/>
          <p:cNvSpPr/>
          <p:nvPr/>
        </p:nvSpPr>
        <p:spPr>
          <a:xfrm>
            <a:off x="5169220" y="4622515"/>
            <a:ext cx="76835" cy="0"/>
          </a:xfrm>
          <a:custGeom>
            <a:avLst/>
            <a:gdLst/>
            <a:ahLst/>
            <a:cxnLst/>
            <a:rect l="l" t="t" r="r" b="b"/>
            <a:pathLst>
              <a:path w="76835">
                <a:moveTo>
                  <a:pt x="0" y="0"/>
                </a:moveTo>
                <a:lnTo>
                  <a:pt x="76407" y="0"/>
                </a:lnTo>
              </a:path>
            </a:pathLst>
          </a:custGeom>
          <a:ln w="75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4937080" y="4687602"/>
            <a:ext cx="50165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i="1" spc="-50" dirty="0">
                <a:latin typeface="Times New Roman"/>
                <a:cs typeface="Times New Roman"/>
              </a:rPr>
              <a:t>t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578399" y="4494334"/>
            <a:ext cx="1153795" cy="431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74295">
              <a:lnSpc>
                <a:spcPts val="780"/>
              </a:lnSpc>
              <a:spcBef>
                <a:spcPts val="90"/>
              </a:spcBef>
            </a:pPr>
            <a:r>
              <a:rPr sz="700" i="1" spc="-50" dirty="0">
                <a:latin typeface="Times New Roman"/>
                <a:cs typeface="Times New Roman"/>
              </a:rPr>
              <a:t>n</a:t>
            </a:r>
            <a:endParaRPr sz="700">
              <a:latin typeface="Times New Roman"/>
              <a:cs typeface="Times New Roman"/>
            </a:endParaRPr>
          </a:p>
          <a:p>
            <a:pPr marL="196850">
              <a:lnSpc>
                <a:spcPts val="1380"/>
              </a:lnSpc>
              <a:tabLst>
                <a:tab pos="563880" algn="l"/>
                <a:tab pos="948690" algn="l"/>
              </a:tabLst>
            </a:pPr>
            <a:r>
              <a:rPr sz="1200" dirty="0">
                <a:latin typeface="Times New Roman"/>
                <a:cs typeface="Times New Roman"/>
              </a:rPr>
              <a:t>(</a:t>
            </a:r>
            <a:r>
              <a:rPr sz="1200" spc="-180" dirty="0">
                <a:latin typeface="Times New Roman"/>
                <a:cs typeface="Times New Roman"/>
              </a:rPr>
              <a:t> </a:t>
            </a:r>
            <a:r>
              <a:rPr sz="1200" i="1" spc="-50" dirty="0">
                <a:latin typeface="Times New Roman"/>
                <a:cs typeface="Times New Roman"/>
              </a:rPr>
              <a:t>X</a:t>
            </a:r>
            <a:r>
              <a:rPr sz="1200" i="1" dirty="0">
                <a:latin typeface="Times New Roman"/>
                <a:cs typeface="Times New Roman"/>
              </a:rPr>
              <a:t>	X</a:t>
            </a:r>
            <a:r>
              <a:rPr sz="1200" i="1" spc="-10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)</a:t>
            </a:r>
            <a:r>
              <a:rPr sz="1050" spc="-37" baseline="43650" dirty="0">
                <a:latin typeface="Times New Roman"/>
                <a:cs typeface="Times New Roman"/>
              </a:rPr>
              <a:t>2</a:t>
            </a:r>
            <a:r>
              <a:rPr sz="1050" baseline="43650" dirty="0">
                <a:latin typeface="Times New Roman"/>
                <a:cs typeface="Times New Roman"/>
              </a:rPr>
              <a:t>	</a:t>
            </a:r>
            <a:r>
              <a:rPr sz="1200" spc="-25" dirty="0">
                <a:latin typeface="Times New Roman"/>
                <a:cs typeface="Times New Roman"/>
              </a:rPr>
              <a:t>30</a:t>
            </a:r>
            <a:endParaRPr sz="12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200"/>
              </a:spcBef>
            </a:pPr>
            <a:r>
              <a:rPr sz="700" i="1" dirty="0">
                <a:latin typeface="Times New Roman"/>
                <a:cs typeface="Times New Roman"/>
              </a:rPr>
              <a:t>t</a:t>
            </a:r>
            <a:r>
              <a:rPr sz="700" i="1" spc="235" dirty="0">
                <a:latin typeface="Times New Roman"/>
                <a:cs typeface="Times New Roman"/>
              </a:rPr>
              <a:t> </a:t>
            </a:r>
            <a:r>
              <a:rPr sz="700" spc="-50" dirty="0">
                <a:latin typeface="Times New Roman"/>
                <a:cs typeface="Times New Roman"/>
              </a:rPr>
              <a:t>1</a:t>
            </a:r>
            <a:endParaRPr sz="700">
              <a:latin typeface="Times New Roman"/>
              <a:cs typeface="Times New Roman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4593789" y="4555055"/>
            <a:ext cx="1108710" cy="359410"/>
            <a:chOff x="4593789" y="4555055"/>
            <a:chExt cx="1108710" cy="359410"/>
          </a:xfrm>
        </p:grpSpPr>
        <p:pic>
          <p:nvPicPr>
            <p:cNvPr id="58" name="object 5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650871" y="4805747"/>
              <a:ext cx="353542" cy="108178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020988" y="4596674"/>
              <a:ext cx="681301" cy="186888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593789" y="4555055"/>
              <a:ext cx="917606" cy="280773"/>
            </a:xfrm>
            <a:prstGeom prst="rect">
              <a:avLst/>
            </a:prstGeom>
          </p:spPr>
        </p:pic>
      </p:grpSp>
      <p:sp>
        <p:nvSpPr>
          <p:cNvPr id="61" name="object 61"/>
          <p:cNvSpPr/>
          <p:nvPr/>
        </p:nvSpPr>
        <p:spPr>
          <a:xfrm>
            <a:off x="5165796" y="5257515"/>
            <a:ext cx="537210" cy="0"/>
          </a:xfrm>
          <a:custGeom>
            <a:avLst/>
            <a:gdLst/>
            <a:ahLst/>
            <a:cxnLst/>
            <a:rect l="l" t="t" r="r" b="b"/>
            <a:pathLst>
              <a:path w="537210">
                <a:moveTo>
                  <a:pt x="0" y="0"/>
                </a:moveTo>
                <a:lnTo>
                  <a:pt x="76088" y="0"/>
                </a:lnTo>
              </a:path>
              <a:path w="537210">
                <a:moveTo>
                  <a:pt x="461439" y="0"/>
                </a:moveTo>
                <a:lnTo>
                  <a:pt x="537211" y="0"/>
                </a:lnTo>
              </a:path>
            </a:pathLst>
          </a:custGeom>
          <a:ln w="73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4640020" y="5129334"/>
            <a:ext cx="70485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i="1" spc="-50" dirty="0">
                <a:latin typeface="Times New Roman"/>
                <a:cs typeface="Times New Roman"/>
              </a:rPr>
              <a:t>n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934754" y="5322303"/>
            <a:ext cx="50800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i="1" spc="-50" dirty="0">
                <a:latin typeface="Times New Roman"/>
                <a:cs typeface="Times New Roman"/>
              </a:rPr>
              <a:t>t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414150" y="5322303"/>
            <a:ext cx="50800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i="1" spc="-50" dirty="0">
                <a:latin typeface="Times New Roman"/>
                <a:cs typeface="Times New Roman"/>
              </a:rPr>
              <a:t>t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603525" y="5428654"/>
            <a:ext cx="148590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i="1" dirty="0">
                <a:latin typeface="Times New Roman"/>
                <a:cs typeface="Times New Roman"/>
              </a:rPr>
              <a:t>t</a:t>
            </a:r>
            <a:r>
              <a:rPr sz="700" i="1" spc="235" dirty="0">
                <a:latin typeface="Times New Roman"/>
                <a:cs typeface="Times New Roman"/>
              </a:rPr>
              <a:t> </a:t>
            </a:r>
            <a:r>
              <a:rPr sz="700" spc="-50" dirty="0">
                <a:latin typeface="Times New Roman"/>
                <a:cs typeface="Times New Roman"/>
              </a:rPr>
              <a:t>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761569" y="5219895"/>
            <a:ext cx="69088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7825" algn="l"/>
              </a:tabLst>
            </a:pPr>
            <a:r>
              <a:rPr sz="1200" dirty="0">
                <a:latin typeface="Times New Roman"/>
                <a:cs typeface="Times New Roman"/>
              </a:rPr>
              <a:t>(</a:t>
            </a:r>
            <a:r>
              <a:rPr sz="1200" spc="-185" dirty="0">
                <a:latin typeface="Times New Roman"/>
                <a:cs typeface="Times New Roman"/>
              </a:rPr>
              <a:t> </a:t>
            </a:r>
            <a:r>
              <a:rPr sz="1200" i="1" spc="-50" dirty="0">
                <a:latin typeface="Times New Roman"/>
                <a:cs typeface="Times New Roman"/>
              </a:rPr>
              <a:t>X</a:t>
            </a:r>
            <a:r>
              <a:rPr sz="1200" i="1" dirty="0">
                <a:latin typeface="Times New Roman"/>
                <a:cs typeface="Times New Roman"/>
              </a:rPr>
              <a:t>	X</a:t>
            </a:r>
            <a:r>
              <a:rPr sz="1200" i="1" spc="-11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)(</a:t>
            </a:r>
            <a:r>
              <a:rPr sz="1200" i="1" spc="-25" dirty="0">
                <a:latin typeface="Times New Roman"/>
                <a:cs typeface="Times New Roman"/>
              </a:rPr>
              <a:t>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584572" y="5219895"/>
            <a:ext cx="55562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2420" algn="l"/>
              </a:tabLst>
            </a:pPr>
            <a:r>
              <a:rPr sz="1200" i="1" dirty="0">
                <a:latin typeface="Times New Roman"/>
                <a:cs typeface="Times New Roman"/>
              </a:rPr>
              <a:t>Y</a:t>
            </a:r>
            <a:r>
              <a:rPr sz="1200" i="1" spc="-85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)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spc="-25" dirty="0">
                <a:latin typeface="Times New Roman"/>
                <a:cs typeface="Times New Roman"/>
              </a:rPr>
              <a:t>106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4593649" y="5190045"/>
            <a:ext cx="1565910" cy="358775"/>
            <a:chOff x="4593649" y="5190045"/>
            <a:chExt cx="1565910" cy="358775"/>
          </a:xfrm>
        </p:grpSpPr>
        <p:pic>
          <p:nvPicPr>
            <p:cNvPr id="69" name="object 6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50554" y="5440442"/>
              <a:ext cx="351951" cy="108178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018277" y="5231687"/>
              <a:ext cx="1141170" cy="186577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593649" y="5190045"/>
              <a:ext cx="912348" cy="280177"/>
            </a:xfrm>
            <a:prstGeom prst="rect">
              <a:avLst/>
            </a:prstGeom>
          </p:spPr>
        </p:pic>
      </p:grpSp>
      <p:sp>
        <p:nvSpPr>
          <p:cNvPr id="72" name="object 72"/>
          <p:cNvSpPr/>
          <p:nvPr/>
        </p:nvSpPr>
        <p:spPr>
          <a:xfrm>
            <a:off x="6806455" y="4738435"/>
            <a:ext cx="226695" cy="0"/>
          </a:xfrm>
          <a:custGeom>
            <a:avLst/>
            <a:gdLst/>
            <a:ahLst/>
            <a:cxnLst/>
            <a:rect l="l" t="t" r="r" b="b"/>
            <a:pathLst>
              <a:path w="226695">
                <a:moveTo>
                  <a:pt x="0" y="0"/>
                </a:moveTo>
                <a:lnTo>
                  <a:pt x="226180" y="0"/>
                </a:lnTo>
              </a:path>
            </a:pathLst>
          </a:custGeom>
          <a:ln w="75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6586659" y="4565239"/>
            <a:ext cx="77470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spc="-50" dirty="0">
                <a:latin typeface="Times New Roman"/>
                <a:cs typeface="Times New Roman"/>
              </a:rPr>
              <a:t>ˆ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7174727" y="4610795"/>
            <a:ext cx="370840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spc="-10" dirty="0">
                <a:latin typeface="Times New Roman"/>
                <a:cs typeface="Times New Roman"/>
              </a:rPr>
              <a:t>3.533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786678" y="4481852"/>
            <a:ext cx="254635" cy="45847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200" spc="-25" dirty="0">
                <a:latin typeface="Times New Roman"/>
                <a:cs typeface="Times New Roman"/>
              </a:rPr>
              <a:t>106</a:t>
            </a:r>
            <a:endParaRPr sz="1200">
              <a:latin typeface="Times New Roman"/>
              <a:cs typeface="Times New Roman"/>
            </a:endParaRPr>
          </a:p>
          <a:p>
            <a:pPr marL="56515">
              <a:lnSpc>
                <a:spcPct val="100000"/>
              </a:lnSpc>
              <a:spcBef>
                <a:spcPts val="265"/>
              </a:spcBef>
            </a:pPr>
            <a:r>
              <a:rPr sz="1200" spc="-25" dirty="0">
                <a:latin typeface="Times New Roman"/>
                <a:cs typeface="Times New Roman"/>
              </a:rPr>
              <a:t>30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558656" y="4610795"/>
            <a:ext cx="104139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i="1" spc="-50" dirty="0">
                <a:latin typeface="Times New Roman"/>
                <a:cs typeface="Times New Roman"/>
              </a:rPr>
              <a:t>b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77" name="object 77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684909" y="4622594"/>
            <a:ext cx="858860" cy="188250"/>
          </a:xfrm>
          <a:prstGeom prst="rect">
            <a:avLst/>
          </a:prstGeom>
        </p:spPr>
      </p:pic>
      <p:sp>
        <p:nvSpPr>
          <p:cNvPr id="78" name="object 78"/>
          <p:cNvSpPr txBox="1"/>
          <p:nvPr/>
        </p:nvSpPr>
        <p:spPr>
          <a:xfrm>
            <a:off x="6563396" y="5181461"/>
            <a:ext cx="1637664" cy="2120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40665" algn="l"/>
                <a:tab pos="1351915" algn="l"/>
              </a:tabLst>
            </a:pPr>
            <a:r>
              <a:rPr sz="1200" i="1" spc="-25" dirty="0">
                <a:latin typeface="Times New Roman"/>
                <a:cs typeface="Times New Roman"/>
              </a:rPr>
              <a:t>a</a:t>
            </a:r>
            <a:r>
              <a:rPr sz="1800" spc="-37" baseline="2314" dirty="0">
                <a:latin typeface="Times New Roman"/>
                <a:cs typeface="Times New Roman"/>
              </a:rPr>
              <a:t>ˆ</a:t>
            </a:r>
            <a:r>
              <a:rPr sz="1800" baseline="2314" dirty="0">
                <a:latin typeface="Times New Roman"/>
                <a:cs typeface="Times New Roman"/>
              </a:rPr>
              <a:t>	</a:t>
            </a:r>
            <a:r>
              <a:rPr sz="1200" dirty="0">
                <a:latin typeface="Times New Roman"/>
                <a:cs typeface="Times New Roman"/>
              </a:rPr>
              <a:t>50</a:t>
            </a:r>
            <a:r>
              <a:rPr sz="1200" spc="210" dirty="0">
                <a:latin typeface="Times New Roman"/>
                <a:cs typeface="Times New Roman"/>
              </a:rPr>
              <a:t>  </a:t>
            </a:r>
            <a:r>
              <a:rPr sz="1200" spc="-10" dirty="0">
                <a:latin typeface="Times New Roman"/>
                <a:cs typeface="Times New Roman"/>
              </a:rPr>
              <a:t>(3.533)(12)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spc="-20" dirty="0">
                <a:latin typeface="Times New Roman"/>
                <a:cs typeface="Times New Roman"/>
              </a:rPr>
              <a:t>7.60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79" name="object 79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6690264" y="5207001"/>
            <a:ext cx="1513917" cy="17633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4266" y="2704806"/>
            <a:ext cx="767080" cy="3962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445134" algn="l"/>
              </a:tabLst>
            </a:pPr>
            <a:r>
              <a:rPr sz="2400" i="1" spc="-50" dirty="0">
                <a:latin typeface="Times New Roman"/>
                <a:cs typeface="Times New Roman"/>
              </a:rPr>
              <a:t>n</a:t>
            </a:r>
            <a:r>
              <a:rPr sz="2400" i="1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10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3387" y="2743195"/>
            <a:ext cx="565435" cy="350932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846897" y="2690491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050" y="0"/>
                </a:lnTo>
              </a:path>
            </a:pathLst>
          </a:custGeom>
          <a:ln w="151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06844" y="2868176"/>
            <a:ext cx="1137920" cy="0"/>
          </a:xfrm>
          <a:custGeom>
            <a:avLst/>
            <a:gdLst/>
            <a:ahLst/>
            <a:cxnLst/>
            <a:rect l="l" t="t" r="r" b="b"/>
            <a:pathLst>
              <a:path w="1137920">
                <a:moveTo>
                  <a:pt x="0" y="0"/>
                </a:moveTo>
                <a:lnTo>
                  <a:pt x="360724" y="0"/>
                </a:lnTo>
              </a:path>
              <a:path w="1137920">
                <a:moveTo>
                  <a:pt x="685123" y="0"/>
                </a:moveTo>
                <a:lnTo>
                  <a:pt x="1137565" y="0"/>
                </a:lnTo>
              </a:path>
            </a:pathLst>
          </a:custGeom>
          <a:ln w="152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117946" y="2628225"/>
            <a:ext cx="330835" cy="3898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2350" spc="-25" dirty="0">
                <a:latin typeface="Times New Roman"/>
                <a:cs typeface="Times New Roman"/>
              </a:rPr>
              <a:t>12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41133" y="2448101"/>
            <a:ext cx="114935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i="1" spc="-50" dirty="0">
                <a:latin typeface="Times New Roman"/>
                <a:cs typeface="Times New Roman"/>
              </a:rPr>
              <a:t>n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67880" y="3043445"/>
            <a:ext cx="271145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i="1" dirty="0">
                <a:latin typeface="Times New Roman"/>
                <a:cs typeface="Times New Roman"/>
              </a:rPr>
              <a:t>t</a:t>
            </a:r>
            <a:r>
              <a:rPr sz="1350" i="1" spc="85" dirty="0">
                <a:latin typeface="Times New Roman"/>
                <a:cs typeface="Times New Roman"/>
              </a:rPr>
              <a:t>  </a:t>
            </a:r>
            <a:r>
              <a:rPr sz="1350" spc="-50" dirty="0">
                <a:latin typeface="Times New Roman"/>
                <a:cs typeface="Times New Roman"/>
              </a:rPr>
              <a:t>1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86419" y="2372214"/>
            <a:ext cx="1200150" cy="88265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645"/>
              </a:spcBef>
              <a:tabLst>
                <a:tab pos="690245" algn="l"/>
              </a:tabLst>
            </a:pPr>
            <a:r>
              <a:rPr sz="2350" i="1" spc="100" dirty="0">
                <a:latin typeface="Times New Roman"/>
                <a:cs typeface="Times New Roman"/>
              </a:rPr>
              <a:t>X</a:t>
            </a:r>
            <a:r>
              <a:rPr sz="2025" i="1" spc="150" baseline="-24691" dirty="0">
                <a:latin typeface="Times New Roman"/>
                <a:cs typeface="Times New Roman"/>
              </a:rPr>
              <a:t>t</a:t>
            </a:r>
            <a:r>
              <a:rPr sz="2025" i="1" baseline="-24691" dirty="0">
                <a:latin typeface="Times New Roman"/>
                <a:cs typeface="Times New Roman"/>
              </a:rPr>
              <a:t>	</a:t>
            </a:r>
            <a:r>
              <a:rPr sz="2350" spc="-25" dirty="0">
                <a:latin typeface="Times New Roman"/>
                <a:cs typeface="Times New Roman"/>
              </a:rPr>
              <a:t>120</a:t>
            </a:r>
            <a:endParaRPr sz="2350">
              <a:latin typeface="Times New Roman"/>
              <a:cs typeface="Times New Roman"/>
            </a:endParaRPr>
          </a:p>
          <a:p>
            <a:pPr marL="126364">
              <a:lnSpc>
                <a:spcPct val="100000"/>
              </a:lnSpc>
              <a:spcBef>
                <a:spcPts val="555"/>
              </a:spcBef>
              <a:tabLst>
                <a:tab pos="766445" algn="l"/>
              </a:tabLst>
            </a:pPr>
            <a:r>
              <a:rPr sz="2350" i="1" spc="-50" dirty="0">
                <a:latin typeface="Times New Roman"/>
                <a:cs typeface="Times New Roman"/>
              </a:rPr>
              <a:t>n</a:t>
            </a:r>
            <a:r>
              <a:rPr sz="2350" i="1" dirty="0">
                <a:latin typeface="Times New Roman"/>
                <a:cs typeface="Times New Roman"/>
              </a:rPr>
              <a:t>	</a:t>
            </a:r>
            <a:r>
              <a:rPr sz="2350" spc="-25" dirty="0">
                <a:latin typeface="Times New Roman"/>
                <a:cs typeface="Times New Roman"/>
              </a:rPr>
              <a:t>10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81874" y="2628225"/>
            <a:ext cx="214629" cy="3898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2350" i="1" spc="-50" dirty="0">
                <a:latin typeface="Times New Roman"/>
                <a:cs typeface="Times New Roman"/>
              </a:rPr>
              <a:t>X</a:t>
            </a:r>
            <a:endParaRPr sz="235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099280" y="2556294"/>
            <a:ext cx="2392045" cy="713740"/>
            <a:chOff x="5099280" y="2556294"/>
            <a:chExt cx="2392045" cy="71374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48921" y="3054332"/>
              <a:ext cx="705427" cy="21516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99280" y="2639119"/>
              <a:ext cx="2392013" cy="3711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35036" y="2556294"/>
              <a:ext cx="1830674" cy="557268"/>
            </a:xfrm>
            <a:prstGeom prst="rect">
              <a:avLst/>
            </a:prstGeom>
          </p:spPr>
        </p:pic>
      </p:grpSp>
      <p:sp>
        <p:nvSpPr>
          <p:cNvPr id="15" name="object 15"/>
          <p:cNvSpPr/>
          <p:nvPr/>
        </p:nvSpPr>
        <p:spPr>
          <a:xfrm>
            <a:off x="4811131" y="3757291"/>
            <a:ext cx="153035" cy="0"/>
          </a:xfrm>
          <a:custGeom>
            <a:avLst/>
            <a:gdLst/>
            <a:ahLst/>
            <a:cxnLst/>
            <a:rect l="l" t="t" r="r" b="b"/>
            <a:pathLst>
              <a:path w="153035">
                <a:moveTo>
                  <a:pt x="0" y="0"/>
                </a:moveTo>
                <a:lnTo>
                  <a:pt x="152546" y="0"/>
                </a:lnTo>
              </a:path>
            </a:pathLst>
          </a:custGeom>
          <a:ln w="151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53215" y="3935569"/>
            <a:ext cx="1052830" cy="0"/>
          </a:xfrm>
          <a:custGeom>
            <a:avLst/>
            <a:gdLst/>
            <a:ahLst/>
            <a:cxnLst/>
            <a:rect l="l" t="t" r="r" b="b"/>
            <a:pathLst>
              <a:path w="1052829">
                <a:moveTo>
                  <a:pt x="0" y="0"/>
                </a:moveTo>
                <a:lnTo>
                  <a:pt x="250963" y="0"/>
                </a:lnTo>
              </a:path>
              <a:path w="1052829">
                <a:moveTo>
                  <a:pt x="575126" y="0"/>
                </a:moveTo>
                <a:lnTo>
                  <a:pt x="1052459" y="0"/>
                </a:lnTo>
              </a:path>
            </a:pathLst>
          </a:custGeom>
          <a:ln w="152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002991" y="3695025"/>
            <a:ext cx="330835" cy="3898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2350" spc="-25" dirty="0">
                <a:latin typeface="Times New Roman"/>
                <a:cs typeface="Times New Roman"/>
              </a:rPr>
              <a:t>50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86481" y="3514901"/>
            <a:ext cx="114935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i="1" spc="-50" dirty="0">
                <a:latin typeface="Times New Roman"/>
                <a:cs typeface="Times New Roman"/>
              </a:rPr>
              <a:t>n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13281" y="4110848"/>
            <a:ext cx="271780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i="1" dirty="0">
                <a:latin typeface="Times New Roman"/>
                <a:cs typeface="Times New Roman"/>
              </a:rPr>
              <a:t>t</a:t>
            </a:r>
            <a:r>
              <a:rPr sz="1350" i="1" spc="90" dirty="0">
                <a:latin typeface="Times New Roman"/>
                <a:cs typeface="Times New Roman"/>
              </a:rPr>
              <a:t>  </a:t>
            </a:r>
            <a:r>
              <a:rPr sz="1350" spc="-50" dirty="0">
                <a:latin typeface="Times New Roman"/>
                <a:cs typeface="Times New Roman"/>
              </a:rPr>
              <a:t>1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89715" y="3439598"/>
            <a:ext cx="1156970" cy="88265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645"/>
              </a:spcBef>
              <a:tabLst>
                <a:tab pos="648335" algn="l"/>
              </a:tabLst>
            </a:pPr>
            <a:r>
              <a:rPr sz="2350" i="1" spc="-25" dirty="0">
                <a:latin typeface="Times New Roman"/>
                <a:cs typeface="Times New Roman"/>
              </a:rPr>
              <a:t>Y</a:t>
            </a:r>
            <a:r>
              <a:rPr sz="2025" i="1" spc="-37" baseline="-24691" dirty="0">
                <a:latin typeface="Times New Roman"/>
                <a:cs typeface="Times New Roman"/>
              </a:rPr>
              <a:t>t</a:t>
            </a:r>
            <a:r>
              <a:rPr sz="2025" i="1" baseline="-24691" dirty="0">
                <a:latin typeface="Times New Roman"/>
                <a:cs typeface="Times New Roman"/>
              </a:rPr>
              <a:t>	</a:t>
            </a:r>
            <a:r>
              <a:rPr sz="2350" spc="-25" dirty="0">
                <a:latin typeface="Times New Roman"/>
                <a:cs typeface="Times New Roman"/>
              </a:rPr>
              <a:t>500</a:t>
            </a:r>
            <a:endParaRPr sz="2350">
              <a:latin typeface="Times New Roman"/>
              <a:cs typeface="Times New Roman"/>
            </a:endParaRPr>
          </a:p>
          <a:p>
            <a:pPr marL="114935">
              <a:lnSpc>
                <a:spcPct val="100000"/>
              </a:lnSpc>
              <a:spcBef>
                <a:spcPts val="555"/>
              </a:spcBef>
              <a:tabLst>
                <a:tab pos="712470" algn="l"/>
              </a:tabLst>
            </a:pPr>
            <a:r>
              <a:rPr sz="2350" i="1" spc="-50" dirty="0">
                <a:latin typeface="Times New Roman"/>
                <a:cs typeface="Times New Roman"/>
              </a:rPr>
              <a:t>n</a:t>
            </a:r>
            <a:r>
              <a:rPr sz="2350" i="1" dirty="0">
                <a:latin typeface="Times New Roman"/>
                <a:cs typeface="Times New Roman"/>
              </a:rPr>
              <a:t>	</a:t>
            </a:r>
            <a:r>
              <a:rPr sz="2350" spc="-25" dirty="0">
                <a:latin typeface="Times New Roman"/>
                <a:cs typeface="Times New Roman"/>
              </a:rPr>
              <a:t>10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738764" y="3695025"/>
            <a:ext cx="197485" cy="3898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2350" i="1" spc="-50" dirty="0">
                <a:latin typeface="Times New Roman"/>
                <a:cs typeface="Times New Roman"/>
              </a:rPr>
              <a:t>Y</a:t>
            </a:r>
            <a:endParaRPr sz="235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044862" y="3623114"/>
            <a:ext cx="2319655" cy="714375"/>
            <a:chOff x="5044862" y="3623114"/>
            <a:chExt cx="2319655" cy="714375"/>
          </a:xfrm>
        </p:grpSpPr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4876" y="4121737"/>
              <a:ext cx="706145" cy="21516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44862" y="3705894"/>
              <a:ext cx="2319559" cy="37171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81075" y="3623114"/>
              <a:ext cx="1831804" cy="558456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1065658" y="3565769"/>
            <a:ext cx="114300" cy="2374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350" i="1" spc="-50" dirty="0">
                <a:latin typeface="Times New Roman"/>
                <a:cs typeface="Times New Roman"/>
              </a:rPr>
              <a:t>n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92407" y="4165015"/>
            <a:ext cx="271145" cy="2374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350" i="1" dirty="0">
                <a:latin typeface="Times New Roman"/>
                <a:cs typeface="Times New Roman"/>
              </a:rPr>
              <a:t>t</a:t>
            </a:r>
            <a:r>
              <a:rPr sz="1350" i="1" spc="90" dirty="0">
                <a:latin typeface="Times New Roman"/>
                <a:cs typeface="Times New Roman"/>
              </a:rPr>
              <a:t>  </a:t>
            </a:r>
            <a:r>
              <a:rPr sz="1350" spc="-50" dirty="0">
                <a:latin typeface="Times New Roman"/>
                <a:cs typeface="Times New Roman"/>
              </a:rPr>
              <a:t>1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301034" y="3746890"/>
            <a:ext cx="11303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632460" algn="l"/>
              </a:tabLst>
            </a:pPr>
            <a:r>
              <a:rPr sz="2400" i="1" spc="85" dirty="0">
                <a:latin typeface="Times New Roman"/>
                <a:cs typeface="Times New Roman"/>
              </a:rPr>
              <a:t>X</a:t>
            </a:r>
            <a:r>
              <a:rPr sz="2025" i="1" spc="127" baseline="-24691" dirty="0">
                <a:latin typeface="Times New Roman"/>
                <a:cs typeface="Times New Roman"/>
              </a:rPr>
              <a:t>t</a:t>
            </a:r>
            <a:r>
              <a:rPr sz="2025" i="1" baseline="-24691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120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959936" y="3674511"/>
            <a:ext cx="1478915" cy="718185"/>
            <a:chOff x="959936" y="3674511"/>
            <a:chExt cx="1478915" cy="718185"/>
          </a:xfrm>
        </p:grpSpPr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73475" y="4175895"/>
              <a:ext cx="706878" cy="21635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27855" y="3757749"/>
              <a:ext cx="710525" cy="37377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59936" y="3674511"/>
              <a:ext cx="1478443" cy="561547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2843028" y="3565769"/>
            <a:ext cx="114300" cy="2374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350" i="1" spc="-50" dirty="0">
                <a:latin typeface="Times New Roman"/>
                <a:cs typeface="Times New Roman"/>
              </a:rPr>
              <a:t>n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770150" y="4165015"/>
            <a:ext cx="270510" cy="2374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350" i="1" dirty="0">
                <a:latin typeface="Times New Roman"/>
                <a:cs typeface="Times New Roman"/>
              </a:rPr>
              <a:t>t</a:t>
            </a:r>
            <a:r>
              <a:rPr sz="1350" i="1" spc="85" dirty="0">
                <a:latin typeface="Times New Roman"/>
                <a:cs typeface="Times New Roman"/>
              </a:rPr>
              <a:t>  </a:t>
            </a:r>
            <a:r>
              <a:rPr sz="1350" spc="-50" dirty="0">
                <a:latin typeface="Times New Roman"/>
                <a:cs typeface="Times New Roman"/>
              </a:rPr>
              <a:t>1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034582" y="3746890"/>
            <a:ext cx="10826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586105" algn="l"/>
              </a:tabLst>
            </a:pPr>
            <a:r>
              <a:rPr sz="2400" i="1" spc="-25" dirty="0">
                <a:latin typeface="Times New Roman"/>
                <a:cs typeface="Times New Roman"/>
              </a:rPr>
              <a:t>Y</a:t>
            </a:r>
            <a:r>
              <a:rPr sz="2025" i="1" spc="-37" baseline="-24691" dirty="0">
                <a:latin typeface="Times New Roman"/>
                <a:cs typeface="Times New Roman"/>
              </a:rPr>
              <a:t>t</a:t>
            </a:r>
            <a:r>
              <a:rPr sz="2025" i="1" baseline="-24691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500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2737532" y="3674511"/>
            <a:ext cx="1377315" cy="718185"/>
            <a:chOff x="2737532" y="3674511"/>
            <a:chExt cx="1377315" cy="718185"/>
          </a:xfrm>
        </p:grpSpPr>
        <p:pic>
          <p:nvPicPr>
            <p:cNvPr id="37" name="object 3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50829" y="4175895"/>
              <a:ext cx="704270" cy="21635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92808" y="3757749"/>
              <a:ext cx="722039" cy="37377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37532" y="3674511"/>
              <a:ext cx="1377315" cy="561547"/>
            </a:xfrm>
            <a:prstGeom prst="rect">
              <a:avLst/>
            </a:prstGeom>
          </p:spPr>
        </p:pic>
      </p:grpSp>
      <p:sp>
        <p:nvSpPr>
          <p:cNvPr id="40" name="object 40"/>
          <p:cNvSpPr/>
          <p:nvPr/>
        </p:nvSpPr>
        <p:spPr>
          <a:xfrm>
            <a:off x="2033406" y="4824091"/>
            <a:ext cx="153035" cy="0"/>
          </a:xfrm>
          <a:custGeom>
            <a:avLst/>
            <a:gdLst/>
            <a:ahLst/>
            <a:cxnLst/>
            <a:rect l="l" t="t" r="r" b="b"/>
            <a:pathLst>
              <a:path w="153035">
                <a:moveTo>
                  <a:pt x="0" y="0"/>
                </a:moveTo>
                <a:lnTo>
                  <a:pt x="152710" y="0"/>
                </a:lnTo>
              </a:path>
            </a:pathLst>
          </a:custGeom>
          <a:ln w="151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989629" y="4581701"/>
            <a:ext cx="114935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i="1" spc="-50" dirty="0">
                <a:latin typeface="Times New Roman"/>
                <a:cs typeface="Times New Roman"/>
              </a:rPr>
              <a:t>n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582129" y="4966108"/>
            <a:ext cx="74930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i="1" spc="-50" dirty="0">
                <a:latin typeface="Times New Roman"/>
                <a:cs typeface="Times New Roman"/>
              </a:rPr>
              <a:t>t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16025" y="5177648"/>
            <a:ext cx="271780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i="1" dirty="0">
                <a:latin typeface="Times New Roman"/>
                <a:cs typeface="Times New Roman"/>
              </a:rPr>
              <a:t>t</a:t>
            </a:r>
            <a:r>
              <a:rPr sz="1350" i="1" spc="85" dirty="0">
                <a:latin typeface="Times New Roman"/>
                <a:cs typeface="Times New Roman"/>
              </a:rPr>
              <a:t>  </a:t>
            </a:r>
            <a:r>
              <a:rPr sz="1350" spc="-50" dirty="0">
                <a:latin typeface="Times New Roman"/>
                <a:cs typeface="Times New Roman"/>
              </a:rPr>
              <a:t>1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208337" y="4761825"/>
            <a:ext cx="1899285" cy="3898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  <a:tabLst>
                <a:tab pos="772160" algn="l"/>
                <a:tab pos="1541145" algn="l"/>
              </a:tabLst>
            </a:pPr>
            <a:r>
              <a:rPr sz="2350" dirty="0">
                <a:latin typeface="Times New Roman"/>
                <a:cs typeface="Times New Roman"/>
              </a:rPr>
              <a:t>(</a:t>
            </a:r>
            <a:r>
              <a:rPr sz="2350" spc="-330" dirty="0">
                <a:latin typeface="Times New Roman"/>
                <a:cs typeface="Times New Roman"/>
              </a:rPr>
              <a:t> </a:t>
            </a:r>
            <a:r>
              <a:rPr sz="2350" i="1" spc="-50" dirty="0">
                <a:latin typeface="Times New Roman"/>
                <a:cs typeface="Times New Roman"/>
              </a:rPr>
              <a:t>X</a:t>
            </a:r>
            <a:r>
              <a:rPr sz="2350" i="1" dirty="0">
                <a:latin typeface="Times New Roman"/>
                <a:cs typeface="Times New Roman"/>
              </a:rPr>
              <a:t>	X</a:t>
            </a:r>
            <a:r>
              <a:rPr sz="2350" i="1" spc="-155" dirty="0">
                <a:latin typeface="Times New Roman"/>
                <a:cs typeface="Times New Roman"/>
              </a:rPr>
              <a:t> </a:t>
            </a:r>
            <a:r>
              <a:rPr sz="2350" spc="30" dirty="0">
                <a:latin typeface="Times New Roman"/>
                <a:cs typeface="Times New Roman"/>
              </a:rPr>
              <a:t>)</a:t>
            </a:r>
            <a:r>
              <a:rPr sz="2025" spc="44" baseline="43209" dirty="0">
                <a:latin typeface="Times New Roman"/>
                <a:cs typeface="Times New Roman"/>
              </a:rPr>
              <a:t>2</a:t>
            </a:r>
            <a:r>
              <a:rPr sz="2025" baseline="43209" dirty="0">
                <a:latin typeface="Times New Roman"/>
                <a:cs typeface="Times New Roman"/>
              </a:rPr>
              <a:t>	</a:t>
            </a:r>
            <a:r>
              <a:rPr sz="2350" spc="-25" dirty="0">
                <a:latin typeface="Times New Roman"/>
                <a:cs typeface="Times New Roman"/>
              </a:rPr>
              <a:t>30</a:t>
            </a:r>
            <a:endParaRPr sz="2350">
              <a:latin typeface="Times New Roman"/>
              <a:cs typeface="Times New Roman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883336" y="4689914"/>
            <a:ext cx="2215515" cy="714375"/>
            <a:chOff x="883336" y="4689914"/>
            <a:chExt cx="2215515" cy="714375"/>
          </a:xfrm>
        </p:grpSpPr>
        <p:pic>
          <p:nvPicPr>
            <p:cNvPr id="46" name="object 4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97422" y="5188537"/>
              <a:ext cx="706597" cy="215165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37147" y="4772694"/>
              <a:ext cx="1361665" cy="37171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83336" y="4689914"/>
              <a:ext cx="1833951" cy="558456"/>
            </a:xfrm>
            <a:prstGeom prst="rect">
              <a:avLst/>
            </a:prstGeom>
          </p:spPr>
        </p:pic>
      </p:grpSp>
      <p:sp>
        <p:nvSpPr>
          <p:cNvPr id="49" name="object 49"/>
          <p:cNvSpPr/>
          <p:nvPr/>
        </p:nvSpPr>
        <p:spPr>
          <a:xfrm>
            <a:off x="2012511" y="5814627"/>
            <a:ext cx="1074420" cy="0"/>
          </a:xfrm>
          <a:custGeom>
            <a:avLst/>
            <a:gdLst/>
            <a:ahLst/>
            <a:cxnLst/>
            <a:rect l="l" t="t" r="r" b="b"/>
            <a:pathLst>
              <a:path w="1074420">
                <a:moveTo>
                  <a:pt x="0" y="0"/>
                </a:moveTo>
                <a:lnTo>
                  <a:pt x="152101" y="0"/>
                </a:lnTo>
              </a:path>
              <a:path w="1074420">
                <a:moveTo>
                  <a:pt x="922426" y="0"/>
                </a:moveTo>
                <a:lnTo>
                  <a:pt x="1073896" y="0"/>
                </a:lnTo>
              </a:path>
            </a:pathLst>
          </a:custGeom>
          <a:ln w="146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974161" y="5572238"/>
            <a:ext cx="115570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i="1" spc="-50" dirty="0">
                <a:latin typeface="Times New Roman"/>
                <a:cs typeface="Times New Roman"/>
              </a:rPr>
              <a:t>n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901207" y="6167581"/>
            <a:ext cx="271780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i="1" dirty="0">
                <a:latin typeface="Times New Roman"/>
                <a:cs typeface="Times New Roman"/>
              </a:rPr>
              <a:t>t</a:t>
            </a:r>
            <a:r>
              <a:rPr sz="1350" i="1" spc="85" dirty="0">
                <a:latin typeface="Times New Roman"/>
                <a:cs typeface="Times New Roman"/>
              </a:rPr>
              <a:t>  </a:t>
            </a:r>
            <a:r>
              <a:rPr sz="1350" spc="-50" dirty="0">
                <a:latin typeface="Times New Roman"/>
                <a:cs typeface="Times New Roman"/>
              </a:rPr>
              <a:t>1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179039" y="5752361"/>
            <a:ext cx="1456055" cy="3898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40"/>
              </a:spcBef>
              <a:tabLst>
                <a:tab pos="780415" algn="l"/>
              </a:tabLst>
            </a:pPr>
            <a:r>
              <a:rPr sz="2350" dirty="0">
                <a:latin typeface="Times New Roman"/>
                <a:cs typeface="Times New Roman"/>
              </a:rPr>
              <a:t>(</a:t>
            </a:r>
            <a:r>
              <a:rPr sz="2350" spc="-330" dirty="0">
                <a:latin typeface="Times New Roman"/>
                <a:cs typeface="Times New Roman"/>
              </a:rPr>
              <a:t> </a:t>
            </a:r>
            <a:r>
              <a:rPr sz="2350" i="1" spc="90" dirty="0">
                <a:latin typeface="Times New Roman"/>
                <a:cs typeface="Times New Roman"/>
              </a:rPr>
              <a:t>X</a:t>
            </a:r>
            <a:r>
              <a:rPr sz="2025" i="1" spc="135" baseline="-24691" dirty="0">
                <a:latin typeface="Times New Roman"/>
                <a:cs typeface="Times New Roman"/>
              </a:rPr>
              <a:t>t</a:t>
            </a:r>
            <a:r>
              <a:rPr sz="2025" i="1" baseline="-24691" dirty="0">
                <a:latin typeface="Times New Roman"/>
                <a:cs typeface="Times New Roman"/>
              </a:rPr>
              <a:t>	</a:t>
            </a:r>
            <a:r>
              <a:rPr sz="2350" i="1" dirty="0">
                <a:latin typeface="Times New Roman"/>
                <a:cs typeface="Times New Roman"/>
              </a:rPr>
              <a:t>X</a:t>
            </a:r>
            <a:r>
              <a:rPr sz="2350" i="1" spc="-175" dirty="0">
                <a:latin typeface="Times New Roman"/>
                <a:cs typeface="Times New Roman"/>
              </a:rPr>
              <a:t> </a:t>
            </a:r>
            <a:r>
              <a:rPr sz="2350" spc="-20" dirty="0">
                <a:latin typeface="Times New Roman"/>
                <a:cs typeface="Times New Roman"/>
              </a:rPr>
              <a:t>)(</a:t>
            </a:r>
            <a:r>
              <a:rPr sz="2350" i="1" spc="-20" dirty="0">
                <a:latin typeface="Times New Roman"/>
                <a:cs typeface="Times New Roman"/>
              </a:rPr>
              <a:t>Y</a:t>
            </a:r>
            <a:r>
              <a:rPr sz="2025" i="1" spc="-30" baseline="-24691" dirty="0">
                <a:latin typeface="Times New Roman"/>
                <a:cs typeface="Times New Roman"/>
              </a:rPr>
              <a:t>t</a:t>
            </a:r>
            <a:endParaRPr sz="2025" baseline="-24691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862340" y="5752361"/>
            <a:ext cx="1085215" cy="3898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612775" algn="l"/>
              </a:tabLst>
            </a:pPr>
            <a:r>
              <a:rPr sz="2350" i="1" dirty="0">
                <a:latin typeface="Times New Roman"/>
                <a:cs typeface="Times New Roman"/>
              </a:rPr>
              <a:t>Y</a:t>
            </a:r>
            <a:r>
              <a:rPr sz="2350" i="1" spc="-140" dirty="0">
                <a:latin typeface="Times New Roman"/>
                <a:cs typeface="Times New Roman"/>
              </a:rPr>
              <a:t> </a:t>
            </a:r>
            <a:r>
              <a:rPr sz="2350" spc="-50" dirty="0">
                <a:latin typeface="Times New Roman"/>
                <a:cs typeface="Times New Roman"/>
              </a:rPr>
              <a:t>)</a:t>
            </a:r>
            <a:r>
              <a:rPr sz="2350" dirty="0">
                <a:latin typeface="Times New Roman"/>
                <a:cs typeface="Times New Roman"/>
              </a:rPr>
              <a:t>	</a:t>
            </a:r>
            <a:r>
              <a:rPr sz="2350" spc="-25" dirty="0">
                <a:latin typeface="Times New Roman"/>
                <a:cs typeface="Times New Roman"/>
              </a:rPr>
              <a:t>106</a:t>
            </a:r>
            <a:endParaRPr sz="2350">
              <a:latin typeface="Times New Roman"/>
              <a:cs typeface="Times New Roman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868777" y="5680431"/>
            <a:ext cx="3130550" cy="713740"/>
            <a:chOff x="868777" y="5680431"/>
            <a:chExt cx="3130550" cy="713740"/>
          </a:xfrm>
        </p:grpSpPr>
        <p:pic>
          <p:nvPicPr>
            <p:cNvPr id="55" name="object 5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82532" y="6178468"/>
              <a:ext cx="703559" cy="215165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17617" y="5763256"/>
              <a:ext cx="2281222" cy="37110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68777" y="5680431"/>
              <a:ext cx="1823804" cy="557268"/>
            </a:xfrm>
            <a:prstGeom prst="rect">
              <a:avLst/>
            </a:prstGeom>
          </p:spPr>
        </p:pic>
      </p:grpSp>
      <p:sp>
        <p:nvSpPr>
          <p:cNvPr id="58" name="object 58"/>
          <p:cNvSpPr/>
          <p:nvPr/>
        </p:nvSpPr>
        <p:spPr>
          <a:xfrm>
            <a:off x="5235648" y="4979425"/>
            <a:ext cx="451484" cy="0"/>
          </a:xfrm>
          <a:custGeom>
            <a:avLst/>
            <a:gdLst/>
            <a:ahLst/>
            <a:cxnLst/>
            <a:rect l="l" t="t" r="r" b="b"/>
            <a:pathLst>
              <a:path w="451485">
                <a:moveTo>
                  <a:pt x="0" y="0"/>
                </a:moveTo>
                <a:lnTo>
                  <a:pt x="450921" y="0"/>
                </a:lnTo>
              </a:path>
            </a:pathLst>
          </a:custGeom>
          <a:ln w="150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5208838" y="4545464"/>
            <a:ext cx="4819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Times New Roman"/>
                <a:cs typeface="Times New Roman"/>
              </a:rPr>
              <a:t>106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728847" y="4647029"/>
            <a:ext cx="2362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i="1" spc="-1177" baseline="-16203" dirty="0">
                <a:latin typeface="Times New Roman"/>
                <a:cs typeface="Times New Roman"/>
              </a:rPr>
              <a:t>b</a:t>
            </a:r>
            <a:r>
              <a:rPr sz="2400" spc="-10" dirty="0">
                <a:latin typeface="Times New Roman"/>
                <a:cs typeface="Times New Roman"/>
              </a:rPr>
              <a:t>ˆ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982467" y="4737774"/>
            <a:ext cx="7137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3.533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296582" y="4976341"/>
            <a:ext cx="3302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Times New Roman"/>
                <a:cs typeface="Times New Roman"/>
              </a:rPr>
              <a:t>30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63" name="object 6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993329" y="4748679"/>
            <a:ext cx="1712250" cy="374979"/>
          </a:xfrm>
          <a:prstGeom prst="rect">
            <a:avLst/>
          </a:prstGeom>
        </p:spPr>
      </p:pic>
      <p:sp>
        <p:nvSpPr>
          <p:cNvPr id="64" name="object 64"/>
          <p:cNvSpPr txBox="1"/>
          <p:nvPr/>
        </p:nvSpPr>
        <p:spPr>
          <a:xfrm>
            <a:off x="4757580" y="5711076"/>
            <a:ext cx="179705" cy="400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75" i="1" spc="-1342" baseline="-2267" dirty="0">
                <a:latin typeface="Times New Roman"/>
                <a:cs typeface="Times New Roman"/>
              </a:rPr>
              <a:t>a</a:t>
            </a:r>
            <a:r>
              <a:rPr sz="2450" spc="10" dirty="0">
                <a:latin typeface="Times New Roman"/>
                <a:cs typeface="Times New Roman"/>
              </a:rPr>
              <a:t>ˆ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214525" y="5725731"/>
            <a:ext cx="1958339" cy="400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78485" algn="l"/>
              </a:tabLst>
            </a:pPr>
            <a:r>
              <a:rPr sz="2450" spc="-25" dirty="0">
                <a:latin typeface="Times New Roman"/>
                <a:cs typeface="Times New Roman"/>
              </a:rPr>
              <a:t>50</a:t>
            </a:r>
            <a:r>
              <a:rPr sz="2450" dirty="0">
                <a:latin typeface="Times New Roman"/>
                <a:cs typeface="Times New Roman"/>
              </a:rPr>
              <a:t>	</a:t>
            </a:r>
            <a:r>
              <a:rPr sz="2450" spc="-45" dirty="0">
                <a:latin typeface="Times New Roman"/>
                <a:cs typeface="Times New Roman"/>
              </a:rPr>
              <a:t>(3.533)(12)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441930" y="5725731"/>
            <a:ext cx="571500" cy="400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50" spc="-20" dirty="0">
                <a:latin typeface="Times New Roman"/>
                <a:cs typeface="Times New Roman"/>
              </a:rPr>
              <a:t>7.60</a:t>
            </a:r>
            <a:endParaRPr sz="2450">
              <a:latin typeface="Times New Roman"/>
              <a:cs typeface="Times New Roman"/>
            </a:endParaRPr>
          </a:p>
        </p:txBody>
      </p:sp>
      <p:pic>
        <p:nvPicPr>
          <p:cNvPr id="67" name="object 6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999053" y="5764213"/>
            <a:ext cx="3033619" cy="354057"/>
          </a:xfrm>
          <a:prstGeom prst="rect">
            <a:avLst/>
          </a:prstGeom>
        </p:spPr>
      </p:pic>
      <p:sp>
        <p:nvSpPr>
          <p:cNvPr id="68" name="object 68"/>
          <p:cNvSpPr txBox="1">
            <a:spLocks noGrp="1"/>
          </p:cNvSpPr>
          <p:nvPr>
            <p:ph type="title"/>
          </p:nvPr>
        </p:nvSpPr>
        <p:spPr>
          <a:xfrm>
            <a:off x="1179958" y="391368"/>
            <a:ext cx="6798734" cy="1303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5720">
              <a:lnSpc>
                <a:spcPct val="100000"/>
              </a:lnSpc>
              <a:spcBef>
                <a:spcPts val="100"/>
              </a:spcBef>
            </a:pPr>
            <a:r>
              <a:rPr sz="6000" dirty="0"/>
              <a:t>Metode</a:t>
            </a:r>
            <a:r>
              <a:rPr sz="6000" spc="-305" dirty="0"/>
              <a:t> </a:t>
            </a:r>
            <a:r>
              <a:rPr sz="6000" spc="-25" dirty="0"/>
              <a:t>OLS</a:t>
            </a:r>
            <a:endParaRPr sz="6000" dirty="0"/>
          </a:p>
        </p:txBody>
      </p:sp>
      <p:sp>
        <p:nvSpPr>
          <p:cNvPr id="69" name="object 69"/>
          <p:cNvSpPr txBox="1"/>
          <p:nvPr/>
        </p:nvSpPr>
        <p:spPr>
          <a:xfrm>
            <a:off x="3044189" y="1422907"/>
            <a:ext cx="29806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 MT"/>
                <a:cs typeface="Arial MT"/>
              </a:rPr>
              <a:t>Contoh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Estimasi</a:t>
            </a:r>
            <a:endParaRPr sz="32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1276" y="447024"/>
            <a:ext cx="6798734" cy="1303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3610">
              <a:lnSpc>
                <a:spcPct val="100000"/>
              </a:lnSpc>
              <a:spcBef>
                <a:spcPts val="100"/>
              </a:spcBef>
            </a:pPr>
            <a:r>
              <a:rPr sz="6000" dirty="0"/>
              <a:t>Uji</a:t>
            </a:r>
            <a:r>
              <a:rPr sz="6000" spc="-10" dirty="0"/>
              <a:t> Signifikansi</a:t>
            </a:r>
            <a:endParaRPr sz="6000" dirty="0"/>
          </a:p>
        </p:txBody>
      </p:sp>
      <p:sp>
        <p:nvSpPr>
          <p:cNvPr id="3" name="object 3"/>
          <p:cNvSpPr txBox="1"/>
          <p:nvPr/>
        </p:nvSpPr>
        <p:spPr>
          <a:xfrm>
            <a:off x="1243990" y="1727707"/>
            <a:ext cx="66573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 MT"/>
                <a:cs typeface="Arial MT"/>
              </a:rPr>
              <a:t>Standard</a:t>
            </a:r>
            <a:r>
              <a:rPr sz="3200" spc="-6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Error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of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the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Slope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Estimate</a:t>
            </a:r>
            <a:endParaRPr sz="32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34525" y="3010170"/>
            <a:ext cx="3284220" cy="1569085"/>
            <a:chOff x="1434525" y="3010170"/>
            <a:chExt cx="3284220" cy="1569085"/>
          </a:xfrm>
        </p:grpSpPr>
        <p:sp>
          <p:nvSpPr>
            <p:cNvPr id="5" name="object 5"/>
            <p:cNvSpPr/>
            <p:nvPr/>
          </p:nvSpPr>
          <p:spPr>
            <a:xfrm>
              <a:off x="1692381" y="3836465"/>
              <a:ext cx="2986405" cy="95885"/>
            </a:xfrm>
            <a:custGeom>
              <a:avLst/>
              <a:gdLst/>
              <a:ahLst/>
              <a:cxnLst/>
              <a:rect l="l" t="t" r="r" b="b"/>
              <a:pathLst>
                <a:path w="2986404" h="95885">
                  <a:moveTo>
                    <a:pt x="2449660" y="95275"/>
                  </a:moveTo>
                  <a:lnTo>
                    <a:pt x="2640406" y="95275"/>
                  </a:lnTo>
                </a:path>
                <a:path w="2986404" h="95885">
                  <a:moveTo>
                    <a:pt x="0" y="0"/>
                  </a:moveTo>
                  <a:lnTo>
                    <a:pt x="2986410" y="0"/>
                  </a:lnTo>
                </a:path>
              </a:pathLst>
            </a:custGeom>
            <a:ln w="20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51192" y="3035949"/>
              <a:ext cx="3267710" cy="1541145"/>
            </a:xfrm>
            <a:custGeom>
              <a:avLst/>
              <a:gdLst/>
              <a:ahLst/>
              <a:cxnLst/>
              <a:rect l="l" t="t" r="r" b="b"/>
              <a:pathLst>
                <a:path w="3267710" h="1541145">
                  <a:moveTo>
                    <a:pt x="0" y="1033355"/>
                  </a:moveTo>
                  <a:lnTo>
                    <a:pt x="36374" y="956577"/>
                  </a:lnTo>
                </a:path>
                <a:path w="3267710" h="1541145">
                  <a:moveTo>
                    <a:pt x="36374" y="955583"/>
                  </a:moveTo>
                  <a:lnTo>
                    <a:pt x="128515" y="1539829"/>
                  </a:lnTo>
                </a:path>
                <a:path w="3267710" h="1541145">
                  <a:moveTo>
                    <a:pt x="128515" y="1540800"/>
                  </a:moveTo>
                  <a:lnTo>
                    <a:pt x="230732" y="954"/>
                  </a:lnTo>
                </a:path>
                <a:path w="3267710" h="1541145">
                  <a:moveTo>
                    <a:pt x="230732" y="0"/>
                  </a:moveTo>
                  <a:lnTo>
                    <a:pt x="3267523" y="0"/>
                  </a:lnTo>
                </a:path>
              </a:pathLst>
            </a:custGeom>
            <a:ln w="50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34525" y="3010170"/>
              <a:ext cx="3274060" cy="1552575"/>
            </a:xfrm>
            <a:custGeom>
              <a:avLst/>
              <a:gdLst/>
              <a:ahLst/>
              <a:cxnLst/>
              <a:rect l="l" t="t" r="r" b="b"/>
              <a:pathLst>
                <a:path w="3274060" h="1552575">
                  <a:moveTo>
                    <a:pt x="3273733" y="0"/>
                  </a:moveTo>
                  <a:lnTo>
                    <a:pt x="228419" y="0"/>
                  </a:lnTo>
                  <a:lnTo>
                    <a:pt x="133965" y="1416388"/>
                  </a:lnTo>
                  <a:lnTo>
                    <a:pt x="52661" y="932271"/>
                  </a:lnTo>
                  <a:lnTo>
                    <a:pt x="0" y="1041152"/>
                  </a:lnTo>
                  <a:lnTo>
                    <a:pt x="10836" y="1048909"/>
                  </a:lnTo>
                  <a:lnTo>
                    <a:pt x="30988" y="1002246"/>
                  </a:lnTo>
                  <a:lnTo>
                    <a:pt x="125442" y="1552483"/>
                  </a:lnTo>
                  <a:lnTo>
                    <a:pt x="144010" y="1552483"/>
                  </a:lnTo>
                  <a:lnTo>
                    <a:pt x="244674" y="24306"/>
                  </a:lnTo>
                  <a:lnTo>
                    <a:pt x="3273733" y="24306"/>
                  </a:lnTo>
                  <a:lnTo>
                    <a:pt x="32737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112248" y="3050031"/>
            <a:ext cx="3283585" cy="1529080"/>
            <a:chOff x="5112248" y="3050031"/>
            <a:chExt cx="3283585" cy="1529080"/>
          </a:xfrm>
        </p:grpSpPr>
        <p:sp>
          <p:nvSpPr>
            <p:cNvPr id="9" name="object 9"/>
            <p:cNvSpPr/>
            <p:nvPr/>
          </p:nvSpPr>
          <p:spPr>
            <a:xfrm>
              <a:off x="5370167" y="3836465"/>
              <a:ext cx="2985770" cy="95885"/>
            </a:xfrm>
            <a:custGeom>
              <a:avLst/>
              <a:gdLst/>
              <a:ahLst/>
              <a:cxnLst/>
              <a:rect l="l" t="t" r="r" b="b"/>
              <a:pathLst>
                <a:path w="2985770" h="95885">
                  <a:moveTo>
                    <a:pt x="2449913" y="95275"/>
                  </a:moveTo>
                  <a:lnTo>
                    <a:pt x="2640343" y="95275"/>
                  </a:lnTo>
                </a:path>
                <a:path w="2985770" h="95885">
                  <a:moveTo>
                    <a:pt x="0" y="0"/>
                  </a:moveTo>
                  <a:lnTo>
                    <a:pt x="2985713" y="0"/>
                  </a:lnTo>
                </a:path>
              </a:pathLst>
            </a:custGeom>
            <a:ln w="20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28407" y="3075809"/>
              <a:ext cx="3267710" cy="1501140"/>
            </a:xfrm>
            <a:custGeom>
              <a:avLst/>
              <a:gdLst/>
              <a:ahLst/>
              <a:cxnLst/>
              <a:rect l="l" t="t" r="r" b="b"/>
              <a:pathLst>
                <a:path w="3267709" h="1501139">
                  <a:moveTo>
                    <a:pt x="0" y="1006145"/>
                  </a:moveTo>
                  <a:lnTo>
                    <a:pt x="37071" y="932231"/>
                  </a:lnTo>
                </a:path>
                <a:path w="3267709" h="1501139">
                  <a:moveTo>
                    <a:pt x="37071" y="930322"/>
                  </a:moveTo>
                  <a:lnTo>
                    <a:pt x="129276" y="1499968"/>
                  </a:lnTo>
                </a:path>
                <a:path w="3267709" h="1501139">
                  <a:moveTo>
                    <a:pt x="129276" y="1500939"/>
                  </a:moveTo>
                  <a:lnTo>
                    <a:pt x="231303" y="954"/>
                  </a:lnTo>
                </a:path>
                <a:path w="3267709" h="1501139">
                  <a:moveTo>
                    <a:pt x="231303" y="0"/>
                  </a:moveTo>
                  <a:lnTo>
                    <a:pt x="3267396" y="0"/>
                  </a:lnTo>
                </a:path>
              </a:pathLst>
            </a:custGeom>
            <a:ln w="50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112248" y="3050031"/>
              <a:ext cx="3274060" cy="1513205"/>
            </a:xfrm>
            <a:custGeom>
              <a:avLst/>
              <a:gdLst/>
              <a:ahLst/>
              <a:cxnLst/>
              <a:rect l="l" t="t" r="r" b="b"/>
              <a:pathLst>
                <a:path w="3274059" h="1513204">
                  <a:moveTo>
                    <a:pt x="3273733" y="0"/>
                  </a:moveTo>
                  <a:lnTo>
                    <a:pt x="227817" y="0"/>
                  </a:lnTo>
                  <a:lnTo>
                    <a:pt x="134029" y="1380414"/>
                  </a:lnTo>
                  <a:lnTo>
                    <a:pt x="52914" y="907965"/>
                  </a:lnTo>
                  <a:lnTo>
                    <a:pt x="0" y="1013942"/>
                  </a:lnTo>
                  <a:lnTo>
                    <a:pt x="11089" y="1022694"/>
                  </a:lnTo>
                  <a:lnTo>
                    <a:pt x="31051" y="976985"/>
                  </a:lnTo>
                  <a:lnTo>
                    <a:pt x="124840" y="1512623"/>
                  </a:lnTo>
                  <a:lnTo>
                    <a:pt x="144168" y="1512623"/>
                  </a:lnTo>
                  <a:lnTo>
                    <a:pt x="244928" y="24306"/>
                  </a:lnTo>
                  <a:lnTo>
                    <a:pt x="3273733" y="24306"/>
                  </a:lnTo>
                  <a:lnTo>
                    <a:pt x="32737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52111" y="3768369"/>
            <a:ext cx="191770" cy="3663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3300" i="1" spc="-1289" baseline="-16414" dirty="0">
                <a:latin typeface="Times New Roman"/>
                <a:cs typeface="Times New Roman"/>
              </a:rPr>
              <a:t>b</a:t>
            </a:r>
            <a:r>
              <a:rPr sz="2200" spc="-140" dirty="0">
                <a:latin typeface="Times New Roman"/>
                <a:cs typeface="Times New Roman"/>
              </a:rPr>
              <a:t>ˆ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66402" y="3419369"/>
            <a:ext cx="88265" cy="3663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200" i="1" spc="-75" dirty="0">
                <a:latin typeface="Times New Roman"/>
                <a:cs typeface="Times New Roman"/>
              </a:rPr>
              <a:t>t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83624" y="4168882"/>
            <a:ext cx="88265" cy="3663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200" i="1" spc="-75" dirty="0">
                <a:latin typeface="Times New Roman"/>
                <a:cs typeface="Times New Roman"/>
              </a:rPr>
              <a:t>t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61424" y="4168882"/>
            <a:ext cx="88265" cy="3663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200" i="1" spc="-75" dirty="0">
                <a:latin typeface="Times New Roman"/>
                <a:cs typeface="Times New Roman"/>
              </a:rPr>
              <a:t>t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26330" y="3089842"/>
            <a:ext cx="1351915" cy="6959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50800">
              <a:lnSpc>
                <a:spcPts val="3615"/>
              </a:lnSpc>
              <a:spcBef>
                <a:spcPts val="114"/>
              </a:spcBef>
              <a:tabLst>
                <a:tab pos="772795" algn="l"/>
              </a:tabLst>
            </a:pPr>
            <a:r>
              <a:rPr sz="3850" spc="-445" dirty="0">
                <a:latin typeface="Times New Roman"/>
                <a:cs typeface="Times New Roman"/>
              </a:rPr>
              <a:t>(</a:t>
            </a:r>
            <a:r>
              <a:rPr sz="3850" i="1" spc="-445" dirty="0">
                <a:latin typeface="Times New Roman"/>
                <a:cs typeface="Times New Roman"/>
              </a:rPr>
              <a:t>Y</a:t>
            </a:r>
            <a:r>
              <a:rPr sz="3850" i="1" dirty="0">
                <a:latin typeface="Times New Roman"/>
                <a:cs typeface="Times New Roman"/>
              </a:rPr>
              <a:t>	</a:t>
            </a:r>
            <a:r>
              <a:rPr sz="3850" i="1" spc="-1350" dirty="0">
                <a:latin typeface="Times New Roman"/>
                <a:cs typeface="Times New Roman"/>
              </a:rPr>
              <a:t>Y</a:t>
            </a:r>
            <a:r>
              <a:rPr sz="5775" spc="-104" baseline="15151" dirty="0">
                <a:latin typeface="Times New Roman"/>
                <a:cs typeface="Times New Roman"/>
              </a:rPr>
              <a:t>ˆ</a:t>
            </a:r>
            <a:r>
              <a:rPr sz="3850" spc="-190" dirty="0">
                <a:latin typeface="Times New Roman"/>
                <a:cs typeface="Times New Roman"/>
              </a:rPr>
              <a:t>)</a:t>
            </a:r>
            <a:r>
              <a:rPr sz="3300" spc="-390" baseline="44191" dirty="0">
                <a:latin typeface="Times New Roman"/>
                <a:cs typeface="Times New Roman"/>
              </a:rPr>
              <a:t>2</a:t>
            </a:r>
            <a:endParaRPr sz="3300" baseline="44191">
              <a:latin typeface="Times New Roman"/>
              <a:cs typeface="Times New Roman"/>
            </a:endParaRPr>
          </a:p>
          <a:p>
            <a:pPr marL="346710">
              <a:lnSpc>
                <a:spcPts val="1635"/>
              </a:lnSpc>
            </a:pPr>
            <a:r>
              <a:rPr sz="2200" i="1" spc="-50" dirty="0">
                <a:latin typeface="Times New Roman"/>
                <a:cs typeface="Times New Roman"/>
              </a:rPr>
              <a:t>t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87298" y="2870171"/>
            <a:ext cx="372110" cy="6146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5775" i="1" spc="-427" baseline="-25252" dirty="0">
                <a:latin typeface="Times New Roman"/>
                <a:cs typeface="Times New Roman"/>
              </a:rPr>
              <a:t>e</a:t>
            </a:r>
            <a:r>
              <a:rPr sz="2200" spc="-285" dirty="0">
                <a:latin typeface="Times New Roman"/>
                <a:cs typeface="Times New Roman"/>
              </a:rPr>
              <a:t>2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72088" y="3839355"/>
            <a:ext cx="6760209" cy="6146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  <a:tabLst>
                <a:tab pos="702945" algn="l"/>
                <a:tab pos="1490345" algn="l"/>
                <a:tab pos="2403475" algn="l"/>
                <a:tab pos="3714115" algn="l"/>
                <a:tab pos="4378325" algn="l"/>
                <a:tab pos="5166360" algn="l"/>
                <a:tab pos="6078220" algn="l"/>
              </a:tabLst>
            </a:pPr>
            <a:r>
              <a:rPr sz="3850" spc="-340" dirty="0">
                <a:latin typeface="Times New Roman"/>
                <a:cs typeface="Times New Roman"/>
              </a:rPr>
              <a:t>(</a:t>
            </a:r>
            <a:r>
              <a:rPr sz="3850" i="1" spc="-340" dirty="0">
                <a:latin typeface="Times New Roman"/>
                <a:cs typeface="Times New Roman"/>
              </a:rPr>
              <a:t>n</a:t>
            </a:r>
            <a:r>
              <a:rPr sz="3850" i="1" dirty="0">
                <a:latin typeface="Times New Roman"/>
                <a:cs typeface="Times New Roman"/>
              </a:rPr>
              <a:t>	</a:t>
            </a:r>
            <a:r>
              <a:rPr sz="3850" i="1" spc="-25" dirty="0">
                <a:latin typeface="Times New Roman"/>
                <a:cs typeface="Times New Roman"/>
              </a:rPr>
              <a:t>k</a:t>
            </a:r>
            <a:r>
              <a:rPr sz="3850" spc="-25" dirty="0">
                <a:latin typeface="Times New Roman"/>
                <a:cs typeface="Times New Roman"/>
              </a:rPr>
              <a:t>)</a:t>
            </a:r>
            <a:r>
              <a:rPr sz="3850" dirty="0">
                <a:latin typeface="Times New Roman"/>
                <a:cs typeface="Times New Roman"/>
              </a:rPr>
              <a:t>	</a:t>
            </a:r>
            <a:r>
              <a:rPr sz="3850" spc="-25" dirty="0">
                <a:latin typeface="Times New Roman"/>
                <a:cs typeface="Times New Roman"/>
              </a:rPr>
              <a:t>(</a:t>
            </a:r>
            <a:r>
              <a:rPr sz="3850" i="1" spc="-25" dirty="0">
                <a:latin typeface="Times New Roman"/>
                <a:cs typeface="Times New Roman"/>
              </a:rPr>
              <a:t>X</a:t>
            </a:r>
            <a:r>
              <a:rPr sz="3850" i="1" dirty="0">
                <a:latin typeface="Times New Roman"/>
                <a:cs typeface="Times New Roman"/>
              </a:rPr>
              <a:t>	</a:t>
            </a:r>
            <a:r>
              <a:rPr sz="3850" i="1" spc="-470" dirty="0">
                <a:latin typeface="Times New Roman"/>
                <a:cs typeface="Times New Roman"/>
              </a:rPr>
              <a:t>X</a:t>
            </a:r>
            <a:r>
              <a:rPr sz="3850" i="1" spc="-505" dirty="0">
                <a:latin typeface="Times New Roman"/>
                <a:cs typeface="Times New Roman"/>
              </a:rPr>
              <a:t> </a:t>
            </a:r>
            <a:r>
              <a:rPr sz="3850" spc="-25" dirty="0">
                <a:latin typeface="Times New Roman"/>
                <a:cs typeface="Times New Roman"/>
              </a:rPr>
              <a:t>)</a:t>
            </a:r>
            <a:r>
              <a:rPr sz="3300" spc="-37" baseline="44191" dirty="0">
                <a:latin typeface="Times New Roman"/>
                <a:cs typeface="Times New Roman"/>
              </a:rPr>
              <a:t>2</a:t>
            </a:r>
            <a:r>
              <a:rPr sz="3300" baseline="44191" dirty="0">
                <a:latin typeface="Times New Roman"/>
                <a:cs typeface="Times New Roman"/>
              </a:rPr>
              <a:t>	</a:t>
            </a:r>
            <a:r>
              <a:rPr sz="3850" spc="-350" dirty="0">
                <a:latin typeface="Times New Roman"/>
                <a:cs typeface="Times New Roman"/>
              </a:rPr>
              <a:t>(</a:t>
            </a:r>
            <a:r>
              <a:rPr sz="3850" i="1" spc="-350" dirty="0">
                <a:latin typeface="Times New Roman"/>
                <a:cs typeface="Times New Roman"/>
              </a:rPr>
              <a:t>n</a:t>
            </a:r>
            <a:r>
              <a:rPr sz="3850" i="1" dirty="0">
                <a:latin typeface="Times New Roman"/>
                <a:cs typeface="Times New Roman"/>
              </a:rPr>
              <a:t>	</a:t>
            </a:r>
            <a:r>
              <a:rPr sz="3850" i="1" spc="-25" dirty="0">
                <a:latin typeface="Times New Roman"/>
                <a:cs typeface="Times New Roman"/>
              </a:rPr>
              <a:t>k</a:t>
            </a:r>
            <a:r>
              <a:rPr sz="3850" spc="-25" dirty="0">
                <a:latin typeface="Times New Roman"/>
                <a:cs typeface="Times New Roman"/>
              </a:rPr>
              <a:t>)</a:t>
            </a:r>
            <a:r>
              <a:rPr sz="3850" dirty="0">
                <a:latin typeface="Times New Roman"/>
                <a:cs typeface="Times New Roman"/>
              </a:rPr>
              <a:t>	</a:t>
            </a:r>
            <a:r>
              <a:rPr sz="3850" spc="-25" dirty="0">
                <a:latin typeface="Times New Roman"/>
                <a:cs typeface="Times New Roman"/>
              </a:rPr>
              <a:t>(</a:t>
            </a:r>
            <a:r>
              <a:rPr sz="3850" i="1" spc="-25" dirty="0">
                <a:latin typeface="Times New Roman"/>
                <a:cs typeface="Times New Roman"/>
              </a:rPr>
              <a:t>X</a:t>
            </a:r>
            <a:r>
              <a:rPr sz="3850" i="1" dirty="0">
                <a:latin typeface="Times New Roman"/>
                <a:cs typeface="Times New Roman"/>
              </a:rPr>
              <a:t>	</a:t>
            </a:r>
            <a:r>
              <a:rPr sz="3850" i="1" spc="-470" dirty="0">
                <a:latin typeface="Times New Roman"/>
                <a:cs typeface="Times New Roman"/>
              </a:rPr>
              <a:t>X</a:t>
            </a:r>
            <a:r>
              <a:rPr sz="3850" i="1" spc="-495" dirty="0">
                <a:latin typeface="Times New Roman"/>
                <a:cs typeface="Times New Roman"/>
              </a:rPr>
              <a:t> </a:t>
            </a:r>
            <a:r>
              <a:rPr sz="3850" spc="-25" dirty="0">
                <a:latin typeface="Times New Roman"/>
                <a:cs typeface="Times New Roman"/>
              </a:rPr>
              <a:t>)</a:t>
            </a:r>
            <a:r>
              <a:rPr sz="3300" spc="-37" baseline="44191" dirty="0">
                <a:latin typeface="Times New Roman"/>
                <a:cs typeface="Times New Roman"/>
              </a:rPr>
              <a:t>2</a:t>
            </a:r>
            <a:endParaRPr sz="3300" baseline="44191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36591" y="3455351"/>
            <a:ext cx="177800" cy="6146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850" i="1" spc="-365" dirty="0">
                <a:latin typeface="Times New Roman"/>
                <a:cs typeface="Times New Roman"/>
              </a:rPr>
              <a:t>s</a:t>
            </a:r>
            <a:endParaRPr sz="385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131771" y="2966451"/>
            <a:ext cx="7322184" cy="1651000"/>
            <a:chOff x="1131771" y="2966451"/>
            <a:chExt cx="7322184" cy="1651000"/>
          </a:xfrm>
        </p:grpSpPr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50985" y="3100593"/>
              <a:ext cx="1522229" cy="60172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1771" y="3466102"/>
              <a:ext cx="6657416" cy="60172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02738" y="3850102"/>
              <a:ext cx="6350733" cy="60172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25740" y="2966451"/>
              <a:ext cx="6127731" cy="90211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12112" y="3714974"/>
              <a:ext cx="5741359" cy="90211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1239" y="241685"/>
            <a:ext cx="6798734" cy="1303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3610">
              <a:lnSpc>
                <a:spcPct val="100000"/>
              </a:lnSpc>
              <a:spcBef>
                <a:spcPts val="100"/>
              </a:spcBef>
            </a:pPr>
            <a:r>
              <a:rPr sz="6000" dirty="0"/>
              <a:t>Uji</a:t>
            </a:r>
            <a:r>
              <a:rPr sz="6000" spc="-10" dirty="0"/>
              <a:t> Signifikansi</a:t>
            </a:r>
            <a:endParaRPr sz="6000" dirty="0"/>
          </a:p>
        </p:txBody>
      </p:sp>
      <p:sp>
        <p:nvSpPr>
          <p:cNvPr id="3" name="object 3"/>
          <p:cNvSpPr txBox="1"/>
          <p:nvPr/>
        </p:nvSpPr>
        <p:spPr>
          <a:xfrm>
            <a:off x="2756154" y="1392682"/>
            <a:ext cx="36353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 MT"/>
                <a:cs typeface="Arial MT"/>
              </a:rPr>
              <a:t>Contoh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Perhitungan</a:t>
            </a:r>
            <a:endParaRPr sz="3200" dirty="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82023" y="5914445"/>
            <a:ext cx="70485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-50" dirty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48689" y="5877682"/>
            <a:ext cx="774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Times New Roman"/>
                <a:cs typeface="Times New Roman"/>
              </a:rPr>
              <a:t>ˆ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92446" y="5918395"/>
            <a:ext cx="5219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65.4830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0081" y="5827834"/>
            <a:ext cx="70485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i="1" spc="-50" dirty="0">
                <a:latin typeface="Times New Roman"/>
                <a:cs typeface="Times New Roman"/>
              </a:rPr>
              <a:t>n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95202" y="5827834"/>
            <a:ext cx="70485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i="1" spc="-50" dirty="0">
                <a:latin typeface="Times New Roman"/>
                <a:cs typeface="Times New Roman"/>
              </a:rPr>
              <a:t>n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2693" y="6020803"/>
            <a:ext cx="50800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i="1" spc="-50" dirty="0">
                <a:latin typeface="Times New Roman"/>
                <a:cs typeface="Times New Roman"/>
              </a:rPr>
              <a:t>t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35056" y="6020803"/>
            <a:ext cx="294640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55904" algn="l"/>
              </a:tabLst>
            </a:pPr>
            <a:r>
              <a:rPr sz="700" i="1" spc="-50" dirty="0">
                <a:latin typeface="Times New Roman"/>
                <a:cs typeface="Times New Roman"/>
              </a:rPr>
              <a:t>t</a:t>
            </a:r>
            <a:r>
              <a:rPr sz="700" i="1" dirty="0">
                <a:latin typeface="Times New Roman"/>
                <a:cs typeface="Times New Roman"/>
              </a:rPr>
              <a:t>	</a:t>
            </a:r>
            <a:r>
              <a:rPr sz="700" i="1" spc="-50" dirty="0">
                <a:latin typeface="Times New Roman"/>
                <a:cs typeface="Times New Roman"/>
              </a:rPr>
              <a:t>t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3558" y="6127154"/>
            <a:ext cx="148590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i="1" dirty="0">
                <a:latin typeface="Times New Roman"/>
                <a:cs typeface="Times New Roman"/>
              </a:rPr>
              <a:t>t</a:t>
            </a:r>
            <a:r>
              <a:rPr sz="700" i="1" spc="235" dirty="0">
                <a:latin typeface="Times New Roman"/>
                <a:cs typeface="Times New Roman"/>
              </a:rPr>
              <a:t> </a:t>
            </a:r>
            <a:r>
              <a:rPr sz="700" spc="-50" dirty="0">
                <a:latin typeface="Times New Roman"/>
                <a:cs typeface="Times New Roman"/>
              </a:rPr>
              <a:t>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58750" y="6127154"/>
            <a:ext cx="148590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i="1" dirty="0">
                <a:latin typeface="Times New Roman"/>
                <a:cs typeface="Times New Roman"/>
              </a:rPr>
              <a:t>t</a:t>
            </a:r>
            <a:r>
              <a:rPr sz="700" i="1" spc="235" dirty="0">
                <a:latin typeface="Times New Roman"/>
                <a:cs typeface="Times New Roman"/>
              </a:rPr>
              <a:t> </a:t>
            </a:r>
            <a:r>
              <a:rPr sz="700" spc="-50" dirty="0">
                <a:latin typeface="Times New Roman"/>
                <a:cs typeface="Times New Roman"/>
              </a:rPr>
              <a:t>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26321" y="5850026"/>
            <a:ext cx="1936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i="1" spc="-37" baseline="-25462" dirty="0">
                <a:latin typeface="Times New Roman"/>
                <a:cs typeface="Times New Roman"/>
              </a:rPr>
              <a:t>e</a:t>
            </a:r>
            <a:r>
              <a:rPr sz="700" spc="-25" dirty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16902" y="5918395"/>
            <a:ext cx="486409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0990" algn="l"/>
              </a:tabLst>
            </a:pPr>
            <a:r>
              <a:rPr sz="1200" spc="-25" dirty="0">
                <a:latin typeface="Times New Roman"/>
                <a:cs typeface="Times New Roman"/>
              </a:rPr>
              <a:t>(</a:t>
            </a:r>
            <a:r>
              <a:rPr sz="1200" i="1" spc="-25" dirty="0">
                <a:latin typeface="Times New Roman"/>
                <a:cs typeface="Times New Roman"/>
              </a:rPr>
              <a:t>Y</a:t>
            </a:r>
            <a:r>
              <a:rPr sz="1200" i="1" dirty="0">
                <a:latin typeface="Times New Roman"/>
                <a:cs typeface="Times New Roman"/>
              </a:rPr>
              <a:t>	Y</a:t>
            </a:r>
            <a:r>
              <a:rPr sz="1200" i="1" spc="-20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83665" y="5888545"/>
            <a:ext cx="1845310" cy="358775"/>
            <a:chOff x="783665" y="5888545"/>
            <a:chExt cx="1845310" cy="358775"/>
          </a:xfrm>
        </p:grpSpPr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0304" y="6138942"/>
              <a:ext cx="961468" cy="10817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1239" y="5930187"/>
              <a:ext cx="1497665" cy="18657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3665" y="5888545"/>
              <a:ext cx="1382066" cy="280177"/>
            </a:xfrm>
            <a:prstGeom prst="rect">
              <a:avLst/>
            </a:prstGeom>
          </p:spPr>
        </p:pic>
      </p:grpSp>
      <p:sp>
        <p:nvSpPr>
          <p:cNvPr id="19" name="object 19"/>
          <p:cNvSpPr/>
          <p:nvPr/>
        </p:nvSpPr>
        <p:spPr>
          <a:xfrm>
            <a:off x="3810320" y="5956015"/>
            <a:ext cx="76835" cy="0"/>
          </a:xfrm>
          <a:custGeom>
            <a:avLst/>
            <a:gdLst/>
            <a:ahLst/>
            <a:cxnLst/>
            <a:rect l="l" t="t" r="r" b="b"/>
            <a:pathLst>
              <a:path w="76835">
                <a:moveTo>
                  <a:pt x="0" y="0"/>
                </a:moveTo>
                <a:lnTo>
                  <a:pt x="76407" y="0"/>
                </a:lnTo>
              </a:path>
            </a:pathLst>
          </a:custGeom>
          <a:ln w="75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281726" y="5827834"/>
            <a:ext cx="70485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i="1" spc="-50" dirty="0">
                <a:latin typeface="Times New Roman"/>
                <a:cs typeface="Times New Roman"/>
              </a:rPr>
              <a:t>n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78180" y="6021102"/>
            <a:ext cx="50165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i="1" spc="-50" dirty="0">
                <a:latin typeface="Times New Roman"/>
                <a:cs typeface="Times New Roman"/>
              </a:rPr>
              <a:t>t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44899" y="6127457"/>
            <a:ext cx="148590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i="1" dirty="0">
                <a:latin typeface="Times New Roman"/>
                <a:cs typeface="Times New Roman"/>
              </a:rPr>
              <a:t>t</a:t>
            </a:r>
            <a:r>
              <a:rPr sz="700" i="1" spc="235" dirty="0">
                <a:latin typeface="Times New Roman"/>
                <a:cs typeface="Times New Roman"/>
              </a:rPr>
              <a:t> </a:t>
            </a:r>
            <a:r>
              <a:rPr sz="700" spc="-50" dirty="0">
                <a:latin typeface="Times New Roman"/>
                <a:cs typeface="Times New Roman"/>
              </a:rPr>
              <a:t>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365764" y="5918395"/>
            <a:ext cx="995044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417830" algn="l"/>
                <a:tab pos="802640" algn="l"/>
              </a:tabLst>
            </a:pPr>
            <a:r>
              <a:rPr sz="1200" dirty="0">
                <a:latin typeface="Times New Roman"/>
                <a:cs typeface="Times New Roman"/>
              </a:rPr>
              <a:t>(</a:t>
            </a:r>
            <a:r>
              <a:rPr sz="1200" spc="-180" dirty="0">
                <a:latin typeface="Times New Roman"/>
                <a:cs typeface="Times New Roman"/>
              </a:rPr>
              <a:t> </a:t>
            </a:r>
            <a:r>
              <a:rPr sz="1200" i="1" spc="-50" dirty="0">
                <a:latin typeface="Times New Roman"/>
                <a:cs typeface="Times New Roman"/>
              </a:rPr>
              <a:t>X</a:t>
            </a:r>
            <a:r>
              <a:rPr sz="1200" i="1" dirty="0">
                <a:latin typeface="Times New Roman"/>
                <a:cs typeface="Times New Roman"/>
              </a:rPr>
              <a:t>	X</a:t>
            </a:r>
            <a:r>
              <a:rPr sz="1200" i="1" spc="-10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)</a:t>
            </a:r>
            <a:r>
              <a:rPr sz="1050" spc="-37" baseline="43650" dirty="0">
                <a:latin typeface="Times New Roman"/>
                <a:cs typeface="Times New Roman"/>
              </a:rPr>
              <a:t>2</a:t>
            </a:r>
            <a:r>
              <a:rPr sz="1050" baseline="43650" dirty="0">
                <a:latin typeface="Times New Roman"/>
                <a:cs typeface="Times New Roman"/>
              </a:rPr>
              <a:t>	</a:t>
            </a:r>
            <a:r>
              <a:rPr sz="1200" spc="-25" dirty="0">
                <a:latin typeface="Times New Roman"/>
                <a:cs typeface="Times New Roman"/>
              </a:rPr>
              <a:t>30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234889" y="5888555"/>
            <a:ext cx="1108710" cy="359410"/>
            <a:chOff x="3234889" y="5888555"/>
            <a:chExt cx="1108710" cy="359410"/>
          </a:xfrm>
        </p:grpSpPr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91971" y="6139247"/>
              <a:ext cx="353542" cy="10817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62088" y="5930174"/>
              <a:ext cx="681301" cy="18688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34889" y="5888555"/>
              <a:ext cx="917606" cy="280773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5588021" y="5713771"/>
            <a:ext cx="2480310" cy="525780"/>
            <a:chOff x="5588021" y="5713771"/>
            <a:chExt cx="2480310" cy="525780"/>
          </a:xfrm>
        </p:grpSpPr>
        <p:sp>
          <p:nvSpPr>
            <p:cNvPr id="29" name="object 29"/>
            <p:cNvSpPr/>
            <p:nvPr/>
          </p:nvSpPr>
          <p:spPr>
            <a:xfrm>
              <a:off x="5698747" y="5990361"/>
              <a:ext cx="1283970" cy="32384"/>
            </a:xfrm>
            <a:custGeom>
              <a:avLst/>
              <a:gdLst/>
              <a:ahLst/>
              <a:cxnLst/>
              <a:rect l="l" t="t" r="r" b="b"/>
              <a:pathLst>
                <a:path w="1283970" h="32385">
                  <a:moveTo>
                    <a:pt x="1053484" y="32250"/>
                  </a:moveTo>
                  <a:lnTo>
                    <a:pt x="1135422" y="32250"/>
                  </a:lnTo>
                </a:path>
                <a:path w="1283970" h="32385">
                  <a:moveTo>
                    <a:pt x="0" y="0"/>
                  </a:moveTo>
                  <a:lnTo>
                    <a:pt x="1283970" y="0"/>
                  </a:lnTo>
                </a:path>
              </a:pathLst>
            </a:custGeom>
            <a:ln w="78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594817" y="5722396"/>
              <a:ext cx="1405890" cy="516255"/>
            </a:xfrm>
            <a:custGeom>
              <a:avLst/>
              <a:gdLst/>
              <a:ahLst/>
              <a:cxnLst/>
              <a:rect l="l" t="t" r="r" b="b"/>
              <a:pathLst>
                <a:path w="1405890" h="516254">
                  <a:moveTo>
                    <a:pt x="0" y="345998"/>
                  </a:moveTo>
                  <a:lnTo>
                    <a:pt x="15912" y="320254"/>
                  </a:lnTo>
                </a:path>
                <a:path w="1405890" h="516254">
                  <a:moveTo>
                    <a:pt x="15912" y="319934"/>
                  </a:moveTo>
                  <a:lnTo>
                    <a:pt x="55362" y="515734"/>
                  </a:lnTo>
                </a:path>
                <a:path w="1405890" h="516254">
                  <a:moveTo>
                    <a:pt x="55362" y="516060"/>
                  </a:moveTo>
                  <a:lnTo>
                    <a:pt x="99452" y="333"/>
                  </a:lnTo>
                </a:path>
                <a:path w="1405890" h="516254">
                  <a:moveTo>
                    <a:pt x="99452" y="0"/>
                  </a:moveTo>
                  <a:lnTo>
                    <a:pt x="140526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588021" y="5713771"/>
              <a:ext cx="1407795" cy="520065"/>
            </a:xfrm>
            <a:custGeom>
              <a:avLst/>
              <a:gdLst/>
              <a:ahLst/>
              <a:cxnLst/>
              <a:rect l="l" t="t" r="r" b="b"/>
              <a:pathLst>
                <a:path w="1407795" h="520064">
                  <a:moveTo>
                    <a:pt x="1407584" y="0"/>
                  </a:moveTo>
                  <a:lnTo>
                    <a:pt x="97797" y="0"/>
                  </a:lnTo>
                  <a:lnTo>
                    <a:pt x="57357" y="474676"/>
                  </a:lnTo>
                  <a:lnTo>
                    <a:pt x="22546" y="312428"/>
                  </a:lnTo>
                  <a:lnTo>
                    <a:pt x="0" y="348598"/>
                  </a:lnTo>
                  <a:lnTo>
                    <a:pt x="4639" y="351198"/>
                  </a:lnTo>
                  <a:lnTo>
                    <a:pt x="12928" y="335892"/>
                  </a:lnTo>
                  <a:lnTo>
                    <a:pt x="53707" y="519961"/>
                  </a:lnTo>
                  <a:lnTo>
                    <a:pt x="61671" y="519961"/>
                  </a:lnTo>
                  <a:lnTo>
                    <a:pt x="105096" y="8132"/>
                  </a:lnTo>
                  <a:lnTo>
                    <a:pt x="1407584" y="8132"/>
                  </a:lnTo>
                  <a:lnTo>
                    <a:pt x="14075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280357" y="5990361"/>
              <a:ext cx="769620" cy="0"/>
            </a:xfrm>
            <a:custGeom>
              <a:avLst/>
              <a:gdLst/>
              <a:ahLst/>
              <a:cxnLst/>
              <a:rect l="l" t="t" r="r" b="b"/>
              <a:pathLst>
                <a:path w="769620">
                  <a:moveTo>
                    <a:pt x="0" y="0"/>
                  </a:moveTo>
                  <a:lnTo>
                    <a:pt x="769465" y="0"/>
                  </a:lnTo>
                </a:path>
              </a:pathLst>
            </a:custGeom>
            <a:ln w="78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176441" y="5774526"/>
              <a:ext cx="890905" cy="439420"/>
            </a:xfrm>
            <a:custGeom>
              <a:avLst/>
              <a:gdLst/>
              <a:ahLst/>
              <a:cxnLst/>
              <a:rect l="l" t="t" r="r" b="b"/>
              <a:pathLst>
                <a:path w="890904" h="439420">
                  <a:moveTo>
                    <a:pt x="0" y="294522"/>
                  </a:moveTo>
                  <a:lnTo>
                    <a:pt x="15193" y="272364"/>
                  </a:lnTo>
                </a:path>
                <a:path w="890904" h="439420">
                  <a:moveTo>
                    <a:pt x="15600" y="272031"/>
                  </a:moveTo>
                  <a:lnTo>
                    <a:pt x="55349" y="438519"/>
                  </a:lnTo>
                </a:path>
                <a:path w="890904" h="439420">
                  <a:moveTo>
                    <a:pt x="55349" y="439171"/>
                  </a:moveTo>
                  <a:lnTo>
                    <a:pt x="99167" y="0"/>
                  </a:lnTo>
                </a:path>
                <a:path w="890904" h="439420">
                  <a:moveTo>
                    <a:pt x="99167" y="0"/>
                  </a:moveTo>
                  <a:lnTo>
                    <a:pt x="89047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169251" y="5766220"/>
              <a:ext cx="893444" cy="443230"/>
            </a:xfrm>
            <a:custGeom>
              <a:avLst/>
              <a:gdLst/>
              <a:ahLst/>
              <a:cxnLst/>
              <a:rect l="l" t="t" r="r" b="b"/>
              <a:pathLst>
                <a:path w="893445" h="443229">
                  <a:moveTo>
                    <a:pt x="893187" y="0"/>
                  </a:moveTo>
                  <a:lnTo>
                    <a:pt x="98218" y="0"/>
                  </a:lnTo>
                  <a:lnTo>
                    <a:pt x="57791" y="403983"/>
                  </a:lnTo>
                  <a:lnTo>
                    <a:pt x="22655" y="265845"/>
                  </a:lnTo>
                  <a:lnTo>
                    <a:pt x="0" y="296802"/>
                  </a:lnTo>
                  <a:lnTo>
                    <a:pt x="4341" y="299722"/>
                  </a:lnTo>
                  <a:lnTo>
                    <a:pt x="13294" y="286043"/>
                  </a:lnTo>
                  <a:lnTo>
                    <a:pt x="53721" y="442752"/>
                  </a:lnTo>
                  <a:lnTo>
                    <a:pt x="61996" y="442752"/>
                  </a:lnTo>
                  <a:lnTo>
                    <a:pt x="105543" y="8146"/>
                  </a:lnTo>
                  <a:lnTo>
                    <a:pt x="893187" y="8146"/>
                  </a:lnTo>
                  <a:lnTo>
                    <a:pt x="8931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5254884" y="5854525"/>
            <a:ext cx="186690" cy="273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305"/>
              </a:lnSpc>
              <a:spcBef>
                <a:spcPts val="95"/>
              </a:spcBef>
            </a:pPr>
            <a:r>
              <a:rPr sz="1300" i="1" spc="30" dirty="0">
                <a:latin typeface="Times New Roman"/>
                <a:cs typeface="Times New Roman"/>
              </a:rPr>
              <a:t>s</a:t>
            </a:r>
            <a:r>
              <a:rPr sz="1125" spc="44" baseline="-22222" dirty="0">
                <a:latin typeface="Times New Roman"/>
                <a:cs typeface="Times New Roman"/>
              </a:rPr>
              <a:t>ˆ</a:t>
            </a:r>
            <a:endParaRPr sz="1125" baseline="-22222">
              <a:latin typeface="Times New Roman"/>
              <a:cs typeface="Times New Roman"/>
            </a:endParaRPr>
          </a:p>
          <a:p>
            <a:pPr marL="27940" algn="ctr">
              <a:lnSpc>
                <a:spcPts val="645"/>
              </a:lnSpc>
            </a:pPr>
            <a:r>
              <a:rPr sz="750" i="1" spc="-50" dirty="0">
                <a:latin typeface="Times New Roman"/>
                <a:cs typeface="Times New Roman"/>
              </a:rPr>
              <a:t>b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387716" y="5750920"/>
            <a:ext cx="559435" cy="222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latin typeface="Times New Roman"/>
                <a:cs typeface="Times New Roman"/>
              </a:rPr>
              <a:t>65.4830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218500" y="5854525"/>
            <a:ext cx="313690" cy="222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20" dirty="0">
                <a:latin typeface="Times New Roman"/>
                <a:cs typeface="Times New Roman"/>
              </a:rPr>
              <a:t>0.52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274983" y="5982884"/>
            <a:ext cx="782320" cy="222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60045" algn="l"/>
              </a:tabLst>
            </a:pPr>
            <a:r>
              <a:rPr sz="1300" spc="-25" dirty="0">
                <a:latin typeface="Times New Roman"/>
                <a:cs typeface="Times New Roman"/>
              </a:rPr>
              <a:t>(10</a:t>
            </a:r>
            <a:r>
              <a:rPr sz="1300" dirty="0">
                <a:latin typeface="Times New Roman"/>
                <a:cs typeface="Times New Roman"/>
              </a:rPr>
              <a:t>	</a:t>
            </a:r>
            <a:r>
              <a:rPr sz="1300" spc="-10" dirty="0">
                <a:latin typeface="Times New Roman"/>
                <a:cs typeface="Times New Roman"/>
              </a:rPr>
              <a:t>2)(30)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279778" y="5842452"/>
            <a:ext cx="52705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i="1" spc="-50" dirty="0">
                <a:latin typeface="Times New Roman"/>
                <a:cs typeface="Times New Roman"/>
              </a:rPr>
              <a:t>t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504879" y="6093321"/>
            <a:ext cx="52705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i="1" spc="-50" dirty="0">
                <a:latin typeface="Times New Roman"/>
                <a:cs typeface="Times New Roman"/>
              </a:rPr>
              <a:t>t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127088" y="5732014"/>
            <a:ext cx="621030" cy="222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349250" algn="l"/>
              </a:tabLst>
            </a:pPr>
            <a:r>
              <a:rPr sz="1300" spc="-25" dirty="0">
                <a:latin typeface="Times New Roman"/>
                <a:cs typeface="Times New Roman"/>
              </a:rPr>
              <a:t>(</a:t>
            </a:r>
            <a:r>
              <a:rPr sz="1300" i="1" spc="-25" dirty="0">
                <a:latin typeface="Times New Roman"/>
                <a:cs typeface="Times New Roman"/>
              </a:rPr>
              <a:t>Y</a:t>
            </a:r>
            <a:r>
              <a:rPr sz="1300" i="1" dirty="0">
                <a:latin typeface="Times New Roman"/>
                <a:cs typeface="Times New Roman"/>
              </a:rPr>
              <a:t>	</a:t>
            </a:r>
            <a:r>
              <a:rPr sz="1300" i="1" spc="-20" dirty="0">
                <a:latin typeface="Times New Roman"/>
                <a:cs typeface="Times New Roman"/>
              </a:rPr>
              <a:t>Y</a:t>
            </a:r>
            <a:r>
              <a:rPr sz="1950" spc="-30" baseline="14957" dirty="0">
                <a:latin typeface="Times New Roman"/>
                <a:cs typeface="Times New Roman"/>
              </a:rPr>
              <a:t>ˆ</a:t>
            </a:r>
            <a:r>
              <a:rPr sz="1300" spc="-20" dirty="0">
                <a:latin typeface="Times New Roman"/>
                <a:cs typeface="Times New Roman"/>
              </a:rPr>
              <a:t>)</a:t>
            </a:r>
            <a:r>
              <a:rPr sz="1125" spc="-30" baseline="44444" dirty="0">
                <a:latin typeface="Times New Roman"/>
                <a:cs typeface="Times New Roman"/>
              </a:rPr>
              <a:t>2</a:t>
            </a:r>
            <a:endParaRPr sz="1125" baseline="44444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693671" y="5982884"/>
            <a:ext cx="454659" cy="222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8450" algn="l"/>
              </a:tabLst>
            </a:pPr>
            <a:r>
              <a:rPr sz="1300" spc="-25" dirty="0">
                <a:latin typeface="Times New Roman"/>
                <a:cs typeface="Times New Roman"/>
              </a:rPr>
              <a:t>(</a:t>
            </a:r>
            <a:r>
              <a:rPr sz="1300" i="1" spc="-25" dirty="0">
                <a:latin typeface="Times New Roman"/>
                <a:cs typeface="Times New Roman"/>
              </a:rPr>
              <a:t>n</a:t>
            </a:r>
            <a:r>
              <a:rPr sz="1300" i="1" dirty="0">
                <a:latin typeface="Times New Roman"/>
                <a:cs typeface="Times New Roman"/>
              </a:rPr>
              <a:t>	</a:t>
            </a:r>
            <a:r>
              <a:rPr sz="1300" i="1" spc="25" dirty="0">
                <a:latin typeface="Times New Roman"/>
                <a:cs typeface="Times New Roman"/>
              </a:rPr>
              <a:t>k</a:t>
            </a:r>
            <a:r>
              <a:rPr sz="1300" spc="25" dirty="0">
                <a:latin typeface="Times New Roman"/>
                <a:cs typeface="Times New Roman"/>
              </a:rPr>
              <a:t>)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293196" y="5982884"/>
            <a:ext cx="705485" cy="222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429895" algn="l"/>
              </a:tabLst>
            </a:pPr>
            <a:r>
              <a:rPr sz="1300" dirty="0">
                <a:latin typeface="Times New Roman"/>
                <a:cs typeface="Times New Roman"/>
              </a:rPr>
              <a:t>(</a:t>
            </a:r>
            <a:r>
              <a:rPr sz="1300" spc="-204" dirty="0">
                <a:latin typeface="Times New Roman"/>
                <a:cs typeface="Times New Roman"/>
              </a:rPr>
              <a:t> </a:t>
            </a:r>
            <a:r>
              <a:rPr sz="1300" i="1" spc="-50" dirty="0">
                <a:latin typeface="Times New Roman"/>
                <a:cs typeface="Times New Roman"/>
              </a:rPr>
              <a:t>X</a:t>
            </a:r>
            <a:r>
              <a:rPr sz="1300" i="1" dirty="0">
                <a:latin typeface="Times New Roman"/>
                <a:cs typeface="Times New Roman"/>
              </a:rPr>
              <a:t>	X</a:t>
            </a:r>
            <a:r>
              <a:rPr sz="1300" i="1" spc="-120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Times New Roman"/>
                <a:cs typeface="Times New Roman"/>
              </a:rPr>
              <a:t>)</a:t>
            </a:r>
            <a:r>
              <a:rPr sz="1125" spc="-37" baseline="44444" dirty="0">
                <a:latin typeface="Times New Roman"/>
                <a:cs typeface="Times New Roman"/>
              </a:rPr>
              <a:t>2</a:t>
            </a:r>
            <a:endParaRPr sz="1125" baseline="44444">
              <a:latin typeface="Times New Roman"/>
              <a:cs typeface="Times New Roman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5457407" y="5698771"/>
            <a:ext cx="3077210" cy="553720"/>
            <a:chOff x="5457407" y="5698771"/>
            <a:chExt cx="3077210" cy="553720"/>
          </a:xfrm>
        </p:grpSpPr>
        <p:pic>
          <p:nvPicPr>
            <p:cNvPr id="45" name="object 4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68733" y="5744061"/>
              <a:ext cx="654398" cy="201343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57407" y="5866558"/>
              <a:ext cx="3076993" cy="201343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75105" y="5994922"/>
              <a:ext cx="2626927" cy="201343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70922" y="5698771"/>
              <a:ext cx="981923" cy="30201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36998" y="5949962"/>
              <a:ext cx="981923" cy="302015"/>
            </a:xfrm>
            <a:prstGeom prst="rect">
              <a:avLst/>
            </a:prstGeom>
          </p:spPr>
        </p:pic>
      </p:grpSp>
      <p:sp>
        <p:nvSpPr>
          <p:cNvPr id="50" name="object 50"/>
          <p:cNvSpPr/>
          <p:nvPr/>
        </p:nvSpPr>
        <p:spPr>
          <a:xfrm>
            <a:off x="8359033" y="2217192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0" y="0"/>
                </a:moveTo>
                <a:lnTo>
                  <a:pt x="81280" y="0"/>
                </a:lnTo>
              </a:path>
            </a:pathLst>
          </a:custGeom>
          <a:ln w="81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1" name="object 51"/>
          <p:cNvGraphicFramePr>
            <a:graphicFrameLocks noGrp="1"/>
          </p:cNvGraphicFramePr>
          <p:nvPr/>
        </p:nvGraphicFramePr>
        <p:xfrm>
          <a:off x="380916" y="2133591"/>
          <a:ext cx="8451848" cy="33407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7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7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7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7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1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45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45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8765">
                <a:tc>
                  <a:txBody>
                    <a:bodyPr/>
                    <a:lstStyle/>
                    <a:p>
                      <a:pPr marR="47625" algn="ctr">
                        <a:lnSpc>
                          <a:spcPts val="1545"/>
                        </a:lnSpc>
                        <a:spcBef>
                          <a:spcPts val="550"/>
                        </a:spcBef>
                      </a:pPr>
                      <a:r>
                        <a:rPr sz="1300" i="1" spc="-20" dirty="0">
                          <a:latin typeface="Times New Roman"/>
                          <a:cs typeface="Times New Roman"/>
                        </a:rPr>
                        <a:t>Time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698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300" i="1" spc="-80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1300" i="1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25" i="1" spc="-75" baseline="-22222" dirty="0">
                          <a:latin typeface="Times New Roman"/>
                          <a:cs typeface="Times New Roman"/>
                        </a:rPr>
                        <a:t>t</a:t>
                      </a:r>
                      <a:endParaRPr sz="1125" baseline="-22222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736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300" i="1" spc="-2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125" i="1" spc="-37" baseline="-22222" dirty="0">
                          <a:latin typeface="Times New Roman"/>
                          <a:cs typeface="Times New Roman"/>
                        </a:rPr>
                        <a:t>t</a:t>
                      </a:r>
                      <a:endParaRPr sz="1125" baseline="-22222">
                        <a:latin typeface="Times New Roman"/>
                        <a:cs typeface="Times New Roman"/>
                      </a:endParaRPr>
                    </a:p>
                  </a:txBody>
                  <a:tcPr marL="0" marR="0" marT="234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265" algn="ctr">
                        <a:lnSpc>
                          <a:spcPts val="1395"/>
                        </a:lnSpc>
                        <a:spcBef>
                          <a:spcPts val="65"/>
                        </a:spcBef>
                      </a:pPr>
                      <a:r>
                        <a:rPr sz="1950" i="1" spc="-37" baseline="-14957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ˆ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8255" algn="ctr">
                        <a:lnSpc>
                          <a:spcPts val="635"/>
                        </a:lnSpc>
                      </a:pPr>
                      <a:r>
                        <a:rPr sz="750" i="1" spc="-50" dirty="0">
                          <a:latin typeface="Times New Roman"/>
                          <a:cs typeface="Times New Roman"/>
                        </a:rPr>
                        <a:t>t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50">
                        <a:lnSpc>
                          <a:spcPts val="1220"/>
                        </a:lnSpc>
                        <a:spcBef>
                          <a:spcPts val="415"/>
                        </a:spcBef>
                        <a:tabLst>
                          <a:tab pos="525780" algn="l"/>
                          <a:tab pos="784225" algn="l"/>
                        </a:tabLst>
                      </a:pPr>
                      <a:r>
                        <a:rPr sz="1300" i="1" spc="-2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25" i="1" spc="-37" baseline="-2592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25" i="1" baseline="-2592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300" i="1" spc="-2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125" i="1" spc="-37" baseline="-2592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25" i="1" baseline="-2592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300" i="1" spc="-2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950" spc="-37" baseline="14957" dirty="0">
                          <a:latin typeface="Times New Roman"/>
                          <a:cs typeface="Times New Roman"/>
                        </a:rPr>
                        <a:t>ˆ</a:t>
                      </a:r>
                      <a:endParaRPr sz="1950" baseline="14957">
                        <a:latin typeface="Times New Roman"/>
                        <a:cs typeface="Times New Roman"/>
                      </a:endParaRPr>
                    </a:p>
                    <a:p>
                      <a:pPr marR="318135" algn="r">
                        <a:lnSpc>
                          <a:spcPts val="459"/>
                        </a:lnSpc>
                      </a:pPr>
                      <a:r>
                        <a:rPr sz="750" i="1" spc="-50" dirty="0">
                          <a:latin typeface="Times New Roman"/>
                          <a:cs typeface="Times New Roman"/>
                        </a:rPr>
                        <a:t>t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T="527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ts val="1220"/>
                        </a:lnSpc>
                        <a:spcBef>
                          <a:spcPts val="415"/>
                        </a:spcBef>
                        <a:tabLst>
                          <a:tab pos="472440" algn="l"/>
                          <a:tab pos="777875" algn="l"/>
                        </a:tabLst>
                      </a:pPr>
                      <a:r>
                        <a:rPr sz="1300" i="1" spc="-2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25" spc="-37" baseline="44444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125" baseline="44444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300" i="1" spc="-2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3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300" i="1" spc="-20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950" spc="-300" baseline="14957" dirty="0">
                          <a:latin typeface="Times New Roman"/>
                          <a:cs typeface="Times New Roman"/>
                        </a:rPr>
                        <a:t>ˆ</a:t>
                      </a:r>
                      <a:r>
                        <a:rPr sz="1950" spc="-142" baseline="14957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125" spc="-37" baseline="44444" dirty="0">
                          <a:latin typeface="Times New Roman"/>
                          <a:cs typeface="Times New Roman"/>
                        </a:rPr>
                        <a:t>2</a:t>
                      </a:r>
                      <a:endParaRPr sz="1125" baseline="44444">
                        <a:latin typeface="Times New Roman"/>
                        <a:cs typeface="Times New Roman"/>
                      </a:endParaRPr>
                    </a:p>
                    <a:p>
                      <a:pPr marL="237490">
                        <a:lnSpc>
                          <a:spcPts val="459"/>
                        </a:lnSpc>
                        <a:tabLst>
                          <a:tab pos="597535" algn="l"/>
                          <a:tab pos="855344" algn="l"/>
                        </a:tabLst>
                      </a:pPr>
                      <a:r>
                        <a:rPr sz="750" i="1" spc="-5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75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50" i="1" spc="-5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75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50" i="1" spc="-50" dirty="0">
                          <a:latin typeface="Times New Roman"/>
                          <a:cs typeface="Times New Roman"/>
                        </a:rPr>
                        <a:t>t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T="527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9880">
                        <a:lnSpc>
                          <a:spcPts val="1220"/>
                        </a:lnSpc>
                        <a:spcBef>
                          <a:spcPts val="440"/>
                        </a:spcBef>
                        <a:tabLst>
                          <a:tab pos="699135" algn="l"/>
                        </a:tabLst>
                      </a:pP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300" spc="-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i="1" spc="-50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13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300" i="1" spc="-10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1300" i="1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125" spc="-37" baseline="44444" dirty="0">
                          <a:latin typeface="Times New Roman"/>
                          <a:cs typeface="Times New Roman"/>
                        </a:rPr>
                        <a:t>2</a:t>
                      </a:r>
                      <a:endParaRPr sz="1125" baseline="44444">
                        <a:latin typeface="Times New Roman"/>
                        <a:cs typeface="Times New Roman"/>
                      </a:endParaRPr>
                    </a:p>
                    <a:p>
                      <a:pPr marR="180340" algn="ctr">
                        <a:lnSpc>
                          <a:spcPts val="434"/>
                        </a:lnSpc>
                      </a:pPr>
                      <a:r>
                        <a:rPr sz="750" i="1" spc="-50" dirty="0">
                          <a:latin typeface="Times New Roman"/>
                          <a:cs typeface="Times New Roman"/>
                        </a:rPr>
                        <a:t>t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T="558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150" spc="-50" dirty="0">
                          <a:latin typeface="Arial MT"/>
                          <a:cs typeface="Arial MT"/>
                        </a:rPr>
                        <a:t>1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774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150" spc="-25" dirty="0">
                          <a:latin typeface="Arial MT"/>
                          <a:cs typeface="Arial MT"/>
                        </a:rPr>
                        <a:t>10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774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641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150" spc="-25" dirty="0">
                          <a:latin typeface="Arial MT"/>
                          <a:cs typeface="Arial MT"/>
                        </a:rPr>
                        <a:t>44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774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150" spc="-10" dirty="0">
                          <a:latin typeface="Arial MT"/>
                          <a:cs typeface="Arial MT"/>
                        </a:rPr>
                        <a:t>42.90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774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150" spc="-20" dirty="0">
                          <a:latin typeface="Arial MT"/>
                          <a:cs typeface="Arial MT"/>
                        </a:rPr>
                        <a:t>1.10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755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150" spc="-10" dirty="0">
                          <a:latin typeface="Arial MT"/>
                          <a:cs typeface="Arial MT"/>
                        </a:rPr>
                        <a:t>1.2100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755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150" spc="-50" dirty="0">
                          <a:latin typeface="Arial MT"/>
                          <a:cs typeface="Arial MT"/>
                        </a:rPr>
                        <a:t>4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755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150" spc="-50" dirty="0">
                          <a:latin typeface="Arial MT"/>
                          <a:cs typeface="Arial MT"/>
                        </a:rPr>
                        <a:t>2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774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150" spc="-50" dirty="0">
                          <a:latin typeface="Arial MT"/>
                          <a:cs typeface="Arial MT"/>
                        </a:rPr>
                        <a:t>9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774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641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150" spc="-25" dirty="0">
                          <a:latin typeface="Arial MT"/>
                          <a:cs typeface="Arial MT"/>
                        </a:rPr>
                        <a:t>40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774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150" spc="-10" dirty="0">
                          <a:latin typeface="Arial MT"/>
                          <a:cs typeface="Arial MT"/>
                        </a:rPr>
                        <a:t>39.37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774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150" spc="-20" dirty="0">
                          <a:latin typeface="Arial MT"/>
                          <a:cs typeface="Arial MT"/>
                        </a:rPr>
                        <a:t>0.63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755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150" spc="-10" dirty="0">
                          <a:latin typeface="Arial MT"/>
                          <a:cs typeface="Arial MT"/>
                        </a:rPr>
                        <a:t>0.3969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755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150" spc="-50" dirty="0">
                          <a:latin typeface="Arial MT"/>
                          <a:cs typeface="Arial MT"/>
                        </a:rPr>
                        <a:t>9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755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150" spc="-50" dirty="0">
                          <a:latin typeface="Arial MT"/>
                          <a:cs typeface="Arial MT"/>
                        </a:rPr>
                        <a:t>3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781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150" spc="-25" dirty="0">
                          <a:latin typeface="Arial MT"/>
                          <a:cs typeface="Arial MT"/>
                        </a:rPr>
                        <a:t>11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781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641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150" spc="-25" dirty="0">
                          <a:latin typeface="Arial MT"/>
                          <a:cs typeface="Arial MT"/>
                        </a:rPr>
                        <a:t>42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781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150" spc="-10" dirty="0">
                          <a:latin typeface="Arial MT"/>
                          <a:cs typeface="Arial MT"/>
                        </a:rPr>
                        <a:t>46.43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781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150" spc="-1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150" spc="-20" dirty="0">
                          <a:latin typeface="Arial MT"/>
                          <a:cs typeface="Arial MT"/>
                        </a:rPr>
                        <a:t>4.43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749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150" spc="-10" dirty="0">
                          <a:latin typeface="Arial MT"/>
                          <a:cs typeface="Arial MT"/>
                        </a:rPr>
                        <a:t>19.6249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749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150" spc="-50" dirty="0">
                          <a:latin typeface="Arial MT"/>
                          <a:cs typeface="Arial MT"/>
                        </a:rPr>
                        <a:t>1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749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150" spc="-50" dirty="0">
                          <a:latin typeface="Arial MT"/>
                          <a:cs typeface="Arial MT"/>
                        </a:rPr>
                        <a:t>4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787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150" spc="-25" dirty="0">
                          <a:latin typeface="Arial MT"/>
                          <a:cs typeface="Arial MT"/>
                        </a:rPr>
                        <a:t>12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787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641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150" spc="-25" dirty="0">
                          <a:latin typeface="Arial MT"/>
                          <a:cs typeface="Arial MT"/>
                        </a:rPr>
                        <a:t>46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787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150" spc="-10" dirty="0">
                          <a:latin typeface="Arial MT"/>
                          <a:cs typeface="Arial MT"/>
                        </a:rPr>
                        <a:t>49.96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787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150" spc="-1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150" spc="-20" dirty="0">
                          <a:latin typeface="Arial MT"/>
                          <a:cs typeface="Arial MT"/>
                        </a:rPr>
                        <a:t>3.96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742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150" spc="-10" dirty="0">
                          <a:latin typeface="Arial MT"/>
                          <a:cs typeface="Arial MT"/>
                        </a:rPr>
                        <a:t>15.6816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742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150" spc="-50" dirty="0">
                          <a:latin typeface="Arial MT"/>
                          <a:cs typeface="Arial MT"/>
                        </a:rPr>
                        <a:t>0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742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150" spc="-50" dirty="0">
                          <a:latin typeface="Arial MT"/>
                          <a:cs typeface="Arial MT"/>
                        </a:rPr>
                        <a:t>5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787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150" spc="-25" dirty="0">
                          <a:latin typeface="Arial MT"/>
                          <a:cs typeface="Arial MT"/>
                        </a:rPr>
                        <a:t>11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787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641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150" spc="-25" dirty="0">
                          <a:latin typeface="Arial MT"/>
                          <a:cs typeface="Arial MT"/>
                        </a:rPr>
                        <a:t>48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787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150" spc="-10" dirty="0">
                          <a:latin typeface="Arial MT"/>
                          <a:cs typeface="Arial MT"/>
                        </a:rPr>
                        <a:t>46.43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787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150" spc="-20" dirty="0">
                          <a:latin typeface="Arial MT"/>
                          <a:cs typeface="Arial MT"/>
                        </a:rPr>
                        <a:t>1.57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742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150" spc="-10" dirty="0">
                          <a:latin typeface="Arial MT"/>
                          <a:cs typeface="Arial MT"/>
                        </a:rPr>
                        <a:t>2.4649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742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150" spc="-50" dirty="0">
                          <a:latin typeface="Arial MT"/>
                          <a:cs typeface="Arial MT"/>
                        </a:rPr>
                        <a:t>1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742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150" spc="-50" dirty="0">
                          <a:latin typeface="Arial MT"/>
                          <a:cs typeface="Arial MT"/>
                        </a:rPr>
                        <a:t>6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793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150" spc="-25" dirty="0">
                          <a:latin typeface="Arial MT"/>
                          <a:cs typeface="Arial MT"/>
                        </a:rPr>
                        <a:t>12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793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641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150" spc="-25" dirty="0">
                          <a:latin typeface="Arial MT"/>
                          <a:cs typeface="Arial MT"/>
                        </a:rPr>
                        <a:t>52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793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150" spc="-10" dirty="0">
                          <a:latin typeface="Arial MT"/>
                          <a:cs typeface="Arial MT"/>
                        </a:rPr>
                        <a:t>49.96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793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150" spc="-20" dirty="0">
                          <a:latin typeface="Arial MT"/>
                          <a:cs typeface="Arial MT"/>
                        </a:rPr>
                        <a:t>2.04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736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150" spc="-10" dirty="0">
                          <a:latin typeface="Arial MT"/>
                          <a:cs typeface="Arial MT"/>
                        </a:rPr>
                        <a:t>4.1616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736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150" spc="-50" dirty="0">
                          <a:latin typeface="Arial MT"/>
                          <a:cs typeface="Arial MT"/>
                        </a:rPr>
                        <a:t>0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736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150" spc="-50" dirty="0">
                          <a:latin typeface="Arial MT"/>
                          <a:cs typeface="Arial MT"/>
                        </a:rPr>
                        <a:t>7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800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150" spc="-25" dirty="0">
                          <a:latin typeface="Arial MT"/>
                          <a:cs typeface="Arial MT"/>
                        </a:rPr>
                        <a:t>13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800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641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150" spc="-25" dirty="0">
                          <a:latin typeface="Arial MT"/>
                          <a:cs typeface="Arial MT"/>
                        </a:rPr>
                        <a:t>54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800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150" spc="-10" dirty="0">
                          <a:latin typeface="Arial MT"/>
                          <a:cs typeface="Arial MT"/>
                        </a:rPr>
                        <a:t>53.49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800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150" spc="-20" dirty="0">
                          <a:latin typeface="Arial MT"/>
                          <a:cs typeface="Arial MT"/>
                        </a:rPr>
                        <a:t>0.51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736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150" spc="-10" dirty="0">
                          <a:latin typeface="Arial MT"/>
                          <a:cs typeface="Arial MT"/>
                        </a:rPr>
                        <a:t>0.2601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736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150" spc="-50" dirty="0">
                          <a:latin typeface="Arial MT"/>
                          <a:cs typeface="Arial MT"/>
                        </a:rPr>
                        <a:t>1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736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150" spc="-50" dirty="0">
                          <a:latin typeface="Arial MT"/>
                          <a:cs typeface="Arial MT"/>
                        </a:rPr>
                        <a:t>8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800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150" spc="-25" dirty="0">
                          <a:latin typeface="Arial MT"/>
                          <a:cs typeface="Arial MT"/>
                        </a:rPr>
                        <a:t>13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800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641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150" spc="-25" dirty="0">
                          <a:latin typeface="Arial MT"/>
                          <a:cs typeface="Arial MT"/>
                        </a:rPr>
                        <a:t>58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800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150" spc="-10" dirty="0">
                          <a:latin typeface="Arial MT"/>
                          <a:cs typeface="Arial MT"/>
                        </a:rPr>
                        <a:t>53.49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800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150" spc="-20" dirty="0">
                          <a:latin typeface="Arial MT"/>
                          <a:cs typeface="Arial MT"/>
                        </a:rPr>
                        <a:t>4.51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730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150" spc="-10" dirty="0">
                          <a:latin typeface="Arial MT"/>
                          <a:cs typeface="Arial MT"/>
                        </a:rPr>
                        <a:t>20.3401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730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150" spc="-50" dirty="0">
                          <a:latin typeface="Arial MT"/>
                          <a:cs typeface="Arial MT"/>
                        </a:rPr>
                        <a:t>1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730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150" spc="-50" dirty="0">
                          <a:latin typeface="Arial MT"/>
                          <a:cs typeface="Arial MT"/>
                        </a:rPr>
                        <a:t>9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800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150" spc="-25" dirty="0">
                          <a:latin typeface="Arial MT"/>
                          <a:cs typeface="Arial MT"/>
                        </a:rPr>
                        <a:t>14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800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641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150" spc="-25" dirty="0">
                          <a:latin typeface="Arial MT"/>
                          <a:cs typeface="Arial MT"/>
                        </a:rPr>
                        <a:t>56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800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150" spc="-10" dirty="0">
                          <a:latin typeface="Arial MT"/>
                          <a:cs typeface="Arial MT"/>
                        </a:rPr>
                        <a:t>57.02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800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150" spc="-1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150" spc="-20" dirty="0">
                          <a:latin typeface="Arial MT"/>
                          <a:cs typeface="Arial MT"/>
                        </a:rPr>
                        <a:t>1.02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723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150" spc="-10" dirty="0">
                          <a:latin typeface="Arial MT"/>
                          <a:cs typeface="Arial MT"/>
                        </a:rPr>
                        <a:t>1.0404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723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150" spc="-50" dirty="0">
                          <a:latin typeface="Arial MT"/>
                          <a:cs typeface="Arial MT"/>
                        </a:rPr>
                        <a:t>4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723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150" spc="-25" dirty="0">
                          <a:latin typeface="Arial MT"/>
                          <a:cs typeface="Arial MT"/>
                        </a:rPr>
                        <a:t>10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150" spc="-25" dirty="0">
                          <a:latin typeface="Arial MT"/>
                          <a:cs typeface="Arial MT"/>
                        </a:rPr>
                        <a:t>15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641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150" spc="-25" dirty="0">
                          <a:latin typeface="Arial MT"/>
                          <a:cs typeface="Arial MT"/>
                        </a:rPr>
                        <a:t>60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150" spc="-10" dirty="0">
                          <a:latin typeface="Arial MT"/>
                          <a:cs typeface="Arial MT"/>
                        </a:rPr>
                        <a:t>60.55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150" spc="-1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150" spc="-20" dirty="0">
                          <a:latin typeface="Arial MT"/>
                          <a:cs typeface="Arial MT"/>
                        </a:rPr>
                        <a:t>0.55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723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150" spc="-10" dirty="0">
                          <a:latin typeface="Arial MT"/>
                          <a:cs typeface="Arial MT"/>
                        </a:rPr>
                        <a:t>0.3025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723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150" spc="-50" dirty="0">
                          <a:latin typeface="Arial MT"/>
                          <a:cs typeface="Arial MT"/>
                        </a:rPr>
                        <a:t>9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723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150" spc="-10" dirty="0">
                          <a:latin typeface="Arial MT"/>
                          <a:cs typeface="Arial MT"/>
                        </a:rPr>
                        <a:t>65.4830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71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150" spc="-25" dirty="0">
                          <a:latin typeface="Arial MT"/>
                          <a:cs typeface="Arial MT"/>
                        </a:rPr>
                        <a:t>30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71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52" name="object 5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623469" y="2188326"/>
            <a:ext cx="512564" cy="204110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776857" y="2188326"/>
            <a:ext cx="687302" cy="204110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202269" y="2188793"/>
            <a:ext cx="388706" cy="20670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1574" y="83807"/>
            <a:ext cx="6798734" cy="1303867"/>
          </a:xfrm>
          <a:prstGeom prst="rect">
            <a:avLst/>
          </a:prstGeom>
        </p:spPr>
        <p:txBody>
          <a:bodyPr vert="horz" wrap="square" lIns="0" tIns="116027" rIns="0" bIns="0" rtlCol="0">
            <a:spAutoFit/>
          </a:bodyPr>
          <a:lstStyle/>
          <a:p>
            <a:pPr marL="1174115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Uji </a:t>
            </a:r>
            <a:r>
              <a:rPr sz="5400" spc="-10" dirty="0"/>
              <a:t>Signifikansi</a:t>
            </a:r>
            <a:endParaRPr sz="5400" dirty="0"/>
          </a:p>
        </p:txBody>
      </p:sp>
      <p:sp>
        <p:nvSpPr>
          <p:cNvPr id="3" name="object 3"/>
          <p:cNvSpPr txBox="1"/>
          <p:nvPr/>
        </p:nvSpPr>
        <p:spPr>
          <a:xfrm>
            <a:off x="2756154" y="1545082"/>
            <a:ext cx="36353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 MT"/>
                <a:cs typeface="Arial MT"/>
              </a:rPr>
              <a:t>Contoh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Perhitungan</a:t>
            </a:r>
            <a:endParaRPr sz="32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36487" y="4890184"/>
            <a:ext cx="5777865" cy="1225550"/>
            <a:chOff x="1436487" y="4890184"/>
            <a:chExt cx="5777865" cy="1225550"/>
          </a:xfrm>
        </p:grpSpPr>
        <p:sp>
          <p:nvSpPr>
            <p:cNvPr id="5" name="object 5"/>
            <p:cNvSpPr/>
            <p:nvPr/>
          </p:nvSpPr>
          <p:spPr>
            <a:xfrm>
              <a:off x="1694450" y="5534837"/>
              <a:ext cx="2991485" cy="75565"/>
            </a:xfrm>
            <a:custGeom>
              <a:avLst/>
              <a:gdLst/>
              <a:ahLst/>
              <a:cxnLst/>
              <a:rect l="l" t="t" r="r" b="b"/>
              <a:pathLst>
                <a:path w="2991485" h="75564">
                  <a:moveTo>
                    <a:pt x="2454337" y="75167"/>
                  </a:moveTo>
                  <a:lnTo>
                    <a:pt x="2645233" y="75167"/>
                  </a:lnTo>
                </a:path>
                <a:path w="2991485" h="75564">
                  <a:moveTo>
                    <a:pt x="0" y="0"/>
                  </a:moveTo>
                  <a:lnTo>
                    <a:pt x="2991310" y="0"/>
                  </a:lnTo>
                </a:path>
              </a:pathLst>
            </a:custGeom>
            <a:ln w="183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52322" y="4910288"/>
              <a:ext cx="3274060" cy="1203325"/>
            </a:xfrm>
            <a:custGeom>
              <a:avLst/>
              <a:gdLst/>
              <a:ahLst/>
              <a:cxnLst/>
              <a:rect l="l" t="t" r="r" b="b"/>
              <a:pathLst>
                <a:path w="3274060" h="1203325">
                  <a:moveTo>
                    <a:pt x="0" y="806423"/>
                  </a:moveTo>
                  <a:lnTo>
                    <a:pt x="37072" y="746419"/>
                  </a:lnTo>
                </a:path>
                <a:path w="3274060" h="1203325">
                  <a:moveTo>
                    <a:pt x="37072" y="745674"/>
                  </a:moveTo>
                  <a:lnTo>
                    <a:pt x="128981" y="1202027"/>
                  </a:lnTo>
                </a:path>
                <a:path w="3274060" h="1203325">
                  <a:moveTo>
                    <a:pt x="128981" y="1202788"/>
                  </a:moveTo>
                  <a:lnTo>
                    <a:pt x="231698" y="776"/>
                  </a:lnTo>
                </a:path>
                <a:path w="3274060" h="1203325">
                  <a:moveTo>
                    <a:pt x="231698" y="0"/>
                  </a:moveTo>
                  <a:lnTo>
                    <a:pt x="3273893" y="0"/>
                  </a:lnTo>
                </a:path>
              </a:pathLst>
            </a:custGeom>
            <a:ln w="43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36487" y="4890184"/>
              <a:ext cx="3279775" cy="1212215"/>
            </a:xfrm>
            <a:custGeom>
              <a:avLst/>
              <a:gdLst/>
              <a:ahLst/>
              <a:cxnLst/>
              <a:rect l="l" t="t" r="r" b="b"/>
              <a:pathLst>
                <a:path w="3279775" h="1212214">
                  <a:moveTo>
                    <a:pt x="3279297" y="0"/>
                  </a:moveTo>
                  <a:lnTo>
                    <a:pt x="227842" y="0"/>
                  </a:lnTo>
                  <a:lnTo>
                    <a:pt x="133627" y="1106333"/>
                  </a:lnTo>
                  <a:lnTo>
                    <a:pt x="52527" y="728179"/>
                  </a:lnTo>
                  <a:lnTo>
                    <a:pt x="0" y="812482"/>
                  </a:lnTo>
                  <a:lnTo>
                    <a:pt x="10808" y="818541"/>
                  </a:lnTo>
                  <a:lnTo>
                    <a:pt x="30119" y="782869"/>
                  </a:lnTo>
                  <a:lnTo>
                    <a:pt x="125125" y="1211881"/>
                  </a:lnTo>
                  <a:lnTo>
                    <a:pt x="143677" y="1211881"/>
                  </a:lnTo>
                  <a:lnTo>
                    <a:pt x="244845" y="18954"/>
                  </a:lnTo>
                  <a:lnTo>
                    <a:pt x="3279297" y="18954"/>
                  </a:lnTo>
                  <a:lnTo>
                    <a:pt x="32792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79180" y="5534837"/>
              <a:ext cx="1793239" cy="0"/>
            </a:xfrm>
            <a:custGeom>
              <a:avLst/>
              <a:gdLst/>
              <a:ahLst/>
              <a:cxnLst/>
              <a:rect l="l" t="t" r="r" b="b"/>
              <a:pathLst>
                <a:path w="1793240">
                  <a:moveTo>
                    <a:pt x="0" y="0"/>
                  </a:moveTo>
                  <a:lnTo>
                    <a:pt x="1792649" y="0"/>
                  </a:lnTo>
                </a:path>
              </a:pathLst>
            </a:custGeom>
            <a:ln w="18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37083" y="5031786"/>
              <a:ext cx="2075180" cy="1023619"/>
            </a:xfrm>
            <a:custGeom>
              <a:avLst/>
              <a:gdLst/>
              <a:ahLst/>
              <a:cxnLst/>
              <a:rect l="l" t="t" r="r" b="b"/>
              <a:pathLst>
                <a:path w="2075179" h="1023620">
                  <a:moveTo>
                    <a:pt x="0" y="686447"/>
                  </a:moveTo>
                  <a:lnTo>
                    <a:pt x="35397" y="634803"/>
                  </a:lnTo>
                </a:path>
                <a:path w="2075179" h="1023620">
                  <a:moveTo>
                    <a:pt x="36346" y="634026"/>
                  </a:moveTo>
                  <a:lnTo>
                    <a:pt x="128949" y="1022061"/>
                  </a:lnTo>
                </a:path>
                <a:path w="2075179" h="1023620">
                  <a:moveTo>
                    <a:pt x="128949" y="1023581"/>
                  </a:moveTo>
                  <a:lnTo>
                    <a:pt x="231034" y="0"/>
                  </a:lnTo>
                </a:path>
                <a:path w="2075179" h="1023620">
                  <a:moveTo>
                    <a:pt x="231034" y="0"/>
                  </a:moveTo>
                  <a:lnTo>
                    <a:pt x="2074568" y="0"/>
                  </a:lnTo>
                </a:path>
              </a:pathLst>
            </a:custGeom>
            <a:ln w="43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20333" y="5012427"/>
              <a:ext cx="2080895" cy="1032510"/>
            </a:xfrm>
            <a:custGeom>
              <a:avLst/>
              <a:gdLst/>
              <a:ahLst/>
              <a:cxnLst/>
              <a:rect l="l" t="t" r="r" b="b"/>
              <a:pathLst>
                <a:path w="2080895" h="1032510">
                  <a:moveTo>
                    <a:pt x="2080889" y="0"/>
                  </a:moveTo>
                  <a:lnTo>
                    <a:pt x="228822" y="0"/>
                  </a:lnTo>
                  <a:lnTo>
                    <a:pt x="134638" y="941568"/>
                  </a:lnTo>
                  <a:lnTo>
                    <a:pt x="52780" y="619608"/>
                  </a:lnTo>
                  <a:lnTo>
                    <a:pt x="0" y="691761"/>
                  </a:lnTo>
                  <a:lnTo>
                    <a:pt x="10113" y="698566"/>
                  </a:lnTo>
                  <a:lnTo>
                    <a:pt x="30973" y="666684"/>
                  </a:lnTo>
                  <a:lnTo>
                    <a:pt x="125156" y="1031927"/>
                  </a:lnTo>
                  <a:lnTo>
                    <a:pt x="144436" y="1031927"/>
                  </a:lnTo>
                  <a:lnTo>
                    <a:pt x="245888" y="18985"/>
                  </a:lnTo>
                  <a:lnTo>
                    <a:pt x="2080889" y="18985"/>
                  </a:lnTo>
                  <a:lnTo>
                    <a:pt x="20808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52366" y="5479613"/>
            <a:ext cx="191770" cy="291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625" i="1" spc="-892" baseline="-15873" dirty="0">
                <a:latin typeface="Times New Roman"/>
                <a:cs typeface="Times New Roman"/>
              </a:rPr>
              <a:t>b</a:t>
            </a:r>
            <a:r>
              <a:rPr sz="1750" spc="-25" dirty="0">
                <a:latin typeface="Times New Roman"/>
                <a:cs typeface="Times New Roman"/>
              </a:rPr>
              <a:t>ˆ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81693" y="5235141"/>
            <a:ext cx="697230" cy="4857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00" spc="-20" dirty="0">
                <a:latin typeface="Times New Roman"/>
                <a:cs typeface="Times New Roman"/>
              </a:rPr>
              <a:t>0.52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64985" y="5207004"/>
            <a:ext cx="88265" cy="291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i="1" spc="-50" dirty="0">
                <a:latin typeface="Times New Roman"/>
                <a:cs typeface="Times New Roman"/>
              </a:rPr>
              <a:t>t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89411" y="5791707"/>
            <a:ext cx="88265" cy="291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i="1" spc="-50" dirty="0">
                <a:latin typeface="Times New Roman"/>
                <a:cs typeface="Times New Roman"/>
              </a:rPr>
              <a:t>t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43033" y="4949606"/>
            <a:ext cx="1329055" cy="4857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762635" algn="l"/>
              </a:tabLst>
            </a:pPr>
            <a:r>
              <a:rPr sz="3000" spc="-25" dirty="0">
                <a:latin typeface="Times New Roman"/>
                <a:cs typeface="Times New Roman"/>
              </a:rPr>
              <a:t>(</a:t>
            </a:r>
            <a:r>
              <a:rPr sz="3000" i="1" spc="-25" dirty="0">
                <a:latin typeface="Times New Roman"/>
                <a:cs typeface="Times New Roman"/>
              </a:rPr>
              <a:t>Y</a:t>
            </a:r>
            <a:r>
              <a:rPr sz="3000" i="1" dirty="0">
                <a:latin typeface="Times New Roman"/>
                <a:cs typeface="Times New Roman"/>
              </a:rPr>
              <a:t>	</a:t>
            </a:r>
            <a:r>
              <a:rPr sz="3000" i="1" spc="-750" dirty="0">
                <a:latin typeface="Times New Roman"/>
                <a:cs typeface="Times New Roman"/>
              </a:rPr>
              <a:t>Y</a:t>
            </a:r>
            <a:r>
              <a:rPr sz="4500" spc="450" baseline="14814" dirty="0">
                <a:latin typeface="Times New Roman"/>
                <a:cs typeface="Times New Roman"/>
              </a:rPr>
              <a:t>ˆ</a:t>
            </a:r>
            <a:r>
              <a:rPr sz="3000" spc="180" dirty="0">
                <a:latin typeface="Times New Roman"/>
                <a:cs typeface="Times New Roman"/>
              </a:rPr>
              <a:t>)</a:t>
            </a:r>
            <a:r>
              <a:rPr sz="2625" spc="157" baseline="42857" dirty="0">
                <a:latin typeface="Times New Roman"/>
                <a:cs typeface="Times New Roman"/>
              </a:rPr>
              <a:t>2</a:t>
            </a:r>
            <a:endParaRPr sz="2625" baseline="42857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74112" y="4913165"/>
            <a:ext cx="5561330" cy="110680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984625">
              <a:lnSpc>
                <a:spcPct val="100000"/>
              </a:lnSpc>
              <a:spcBef>
                <a:spcPts val="750"/>
              </a:spcBef>
            </a:pPr>
            <a:r>
              <a:rPr sz="3000" spc="-10" dirty="0">
                <a:latin typeface="Times New Roman"/>
                <a:cs typeface="Times New Roman"/>
              </a:rPr>
              <a:t>65.4830</a:t>
            </a:r>
            <a:endParaRPr sz="30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60"/>
              </a:spcBef>
              <a:tabLst>
                <a:tab pos="703580" algn="l"/>
                <a:tab pos="1493520" algn="l"/>
                <a:tab pos="2407285" algn="l"/>
                <a:tab pos="3721735" algn="l"/>
                <a:tab pos="4531995" algn="l"/>
              </a:tabLst>
            </a:pPr>
            <a:r>
              <a:rPr sz="3000" spc="25" dirty="0">
                <a:latin typeface="Times New Roman"/>
                <a:cs typeface="Times New Roman"/>
              </a:rPr>
              <a:t>(</a:t>
            </a:r>
            <a:r>
              <a:rPr sz="3000" i="1" spc="25" dirty="0">
                <a:latin typeface="Times New Roman"/>
                <a:cs typeface="Times New Roman"/>
              </a:rPr>
              <a:t>n</a:t>
            </a:r>
            <a:r>
              <a:rPr sz="3000" i="1" dirty="0">
                <a:latin typeface="Times New Roman"/>
                <a:cs typeface="Times New Roman"/>
              </a:rPr>
              <a:t>	</a:t>
            </a:r>
            <a:r>
              <a:rPr sz="3000" i="1" spc="105" dirty="0">
                <a:latin typeface="Times New Roman"/>
                <a:cs typeface="Times New Roman"/>
              </a:rPr>
              <a:t>k</a:t>
            </a:r>
            <a:r>
              <a:rPr sz="3000" spc="105" dirty="0">
                <a:latin typeface="Times New Roman"/>
                <a:cs typeface="Times New Roman"/>
              </a:rPr>
              <a:t>)</a:t>
            </a:r>
            <a:r>
              <a:rPr sz="3000" dirty="0">
                <a:latin typeface="Times New Roman"/>
                <a:cs typeface="Times New Roman"/>
              </a:rPr>
              <a:t>	(</a:t>
            </a:r>
            <a:r>
              <a:rPr sz="3000" spc="-459" dirty="0">
                <a:latin typeface="Times New Roman"/>
                <a:cs typeface="Times New Roman"/>
              </a:rPr>
              <a:t> </a:t>
            </a:r>
            <a:r>
              <a:rPr sz="3000" i="1" spc="-50" dirty="0">
                <a:latin typeface="Times New Roman"/>
                <a:cs typeface="Times New Roman"/>
              </a:rPr>
              <a:t>X</a:t>
            </a:r>
            <a:r>
              <a:rPr sz="3000" i="1" dirty="0">
                <a:latin typeface="Times New Roman"/>
                <a:cs typeface="Times New Roman"/>
              </a:rPr>
              <a:t>	X</a:t>
            </a:r>
            <a:r>
              <a:rPr sz="3000" i="1" spc="-235" dirty="0">
                <a:latin typeface="Times New Roman"/>
                <a:cs typeface="Times New Roman"/>
              </a:rPr>
              <a:t> </a:t>
            </a:r>
            <a:r>
              <a:rPr sz="3000" spc="25" dirty="0">
                <a:latin typeface="Times New Roman"/>
                <a:cs typeface="Times New Roman"/>
              </a:rPr>
              <a:t>)</a:t>
            </a:r>
            <a:r>
              <a:rPr sz="2625" spc="37" baseline="42857" dirty="0">
                <a:latin typeface="Times New Roman"/>
                <a:cs typeface="Times New Roman"/>
              </a:rPr>
              <a:t>2</a:t>
            </a:r>
            <a:r>
              <a:rPr sz="2625" baseline="42857" dirty="0">
                <a:latin typeface="Times New Roman"/>
                <a:cs typeface="Times New Roman"/>
              </a:rPr>
              <a:t>	</a:t>
            </a:r>
            <a:r>
              <a:rPr sz="3000" spc="-25" dirty="0">
                <a:latin typeface="Times New Roman"/>
                <a:cs typeface="Times New Roman"/>
              </a:rPr>
              <a:t>(10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10" dirty="0">
                <a:latin typeface="Times New Roman"/>
                <a:cs typeface="Times New Roman"/>
              </a:rPr>
              <a:t>2)(30)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36430" y="5235141"/>
            <a:ext cx="177800" cy="4857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00" i="1" spc="-50" dirty="0">
                <a:latin typeface="Times New Roman"/>
                <a:cs typeface="Times New Roman"/>
              </a:rPr>
              <a:t>s</a:t>
            </a:r>
            <a:endParaRPr sz="30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132192" y="4855226"/>
            <a:ext cx="7169150" cy="1289685"/>
            <a:chOff x="1132192" y="4855226"/>
            <a:chExt cx="7169150" cy="1289685"/>
          </a:xfrm>
        </p:grpSpPr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55338" y="4960783"/>
              <a:ext cx="1524574" cy="46927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2192" y="5246287"/>
              <a:ext cx="7168577" cy="46927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05318" y="5545467"/>
              <a:ext cx="6120041" cy="46927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28546" y="4855226"/>
              <a:ext cx="2287619" cy="70391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15457" y="5440677"/>
              <a:ext cx="2287619" cy="703911"/>
            </a:xfrm>
            <a:prstGeom prst="rect">
              <a:avLst/>
            </a:prstGeom>
          </p:spPr>
        </p:pic>
      </p:grpSp>
      <p:sp>
        <p:nvSpPr>
          <p:cNvPr id="24" name="object 24"/>
          <p:cNvSpPr/>
          <p:nvPr/>
        </p:nvSpPr>
        <p:spPr>
          <a:xfrm>
            <a:off x="4626502" y="3839722"/>
            <a:ext cx="192405" cy="0"/>
          </a:xfrm>
          <a:custGeom>
            <a:avLst/>
            <a:gdLst/>
            <a:ahLst/>
            <a:cxnLst/>
            <a:rect l="l" t="t" r="r" b="b"/>
            <a:pathLst>
              <a:path w="192404">
                <a:moveTo>
                  <a:pt x="0" y="0"/>
                </a:moveTo>
                <a:lnTo>
                  <a:pt x="192202" y="0"/>
                </a:lnTo>
              </a:path>
            </a:pathLst>
          </a:custGeom>
          <a:ln w="191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316077" y="3536622"/>
            <a:ext cx="137795" cy="291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i="1" spc="-50" dirty="0">
                <a:latin typeface="Times New Roman"/>
                <a:cs typeface="Times New Roman"/>
              </a:rPr>
              <a:t>n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061804" y="4022635"/>
            <a:ext cx="87630" cy="291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i="1" spc="-50" dirty="0">
                <a:latin typeface="Times New Roman"/>
                <a:cs typeface="Times New Roman"/>
              </a:rPr>
              <a:t>t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223438" y="4290089"/>
            <a:ext cx="335280" cy="291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0185" algn="l"/>
              </a:tabLst>
            </a:pPr>
            <a:r>
              <a:rPr sz="1750" i="1" spc="-50" dirty="0">
                <a:latin typeface="Times New Roman"/>
                <a:cs typeface="Times New Roman"/>
              </a:rPr>
              <a:t>t</a:t>
            </a:r>
            <a:r>
              <a:rPr sz="1750" i="1" dirty="0">
                <a:latin typeface="Times New Roman"/>
                <a:cs typeface="Times New Roman"/>
              </a:rPr>
              <a:t>	</a:t>
            </a:r>
            <a:r>
              <a:rPr sz="1750" spc="-50" dirty="0">
                <a:latin typeface="Times New Roman"/>
                <a:cs typeface="Times New Roman"/>
              </a:rPr>
              <a:t>1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597914" y="3764355"/>
            <a:ext cx="2367280" cy="4857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962025" algn="l"/>
                <a:tab pos="1929764" algn="l"/>
              </a:tabLst>
            </a:pPr>
            <a:r>
              <a:rPr sz="3000" dirty="0">
                <a:latin typeface="Times New Roman"/>
                <a:cs typeface="Times New Roman"/>
              </a:rPr>
              <a:t>(</a:t>
            </a:r>
            <a:r>
              <a:rPr sz="3000" spc="-434" dirty="0">
                <a:latin typeface="Times New Roman"/>
                <a:cs typeface="Times New Roman"/>
              </a:rPr>
              <a:t> </a:t>
            </a:r>
            <a:r>
              <a:rPr sz="3000" i="1" spc="-50" dirty="0">
                <a:latin typeface="Times New Roman"/>
                <a:cs typeface="Times New Roman"/>
              </a:rPr>
              <a:t>X</a:t>
            </a:r>
            <a:r>
              <a:rPr sz="3000" i="1" dirty="0">
                <a:latin typeface="Times New Roman"/>
                <a:cs typeface="Times New Roman"/>
              </a:rPr>
              <a:t>	X</a:t>
            </a:r>
            <a:r>
              <a:rPr sz="3000" i="1" spc="-240" dirty="0">
                <a:latin typeface="Times New Roman"/>
                <a:cs typeface="Times New Roman"/>
              </a:rPr>
              <a:t> </a:t>
            </a:r>
            <a:r>
              <a:rPr sz="3000" spc="30" dirty="0">
                <a:latin typeface="Times New Roman"/>
                <a:cs typeface="Times New Roman"/>
              </a:rPr>
              <a:t>)</a:t>
            </a:r>
            <a:r>
              <a:rPr sz="2625" spc="44" baseline="42857" dirty="0">
                <a:latin typeface="Times New Roman"/>
                <a:cs typeface="Times New Roman"/>
              </a:rPr>
              <a:t>2</a:t>
            </a:r>
            <a:r>
              <a:rPr sz="2625" baseline="42857" dirty="0">
                <a:latin typeface="Times New Roman"/>
                <a:cs typeface="Times New Roman"/>
              </a:rPr>
              <a:t>	</a:t>
            </a:r>
            <a:r>
              <a:rPr sz="3000" spc="-25" dirty="0">
                <a:latin typeface="Times New Roman"/>
                <a:cs typeface="Times New Roman"/>
              </a:rPr>
              <a:t>30</a:t>
            </a:r>
            <a:endParaRPr sz="3000">
              <a:latin typeface="Times New Roman"/>
              <a:cs typeface="Times New Roman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179011" y="3670081"/>
            <a:ext cx="2788920" cy="902969"/>
            <a:chOff x="3179011" y="3670081"/>
            <a:chExt cx="2788920" cy="902969"/>
          </a:xfrm>
        </p:grpSpPr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22600" y="4300500"/>
              <a:ext cx="889332" cy="27203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53627" y="3774741"/>
              <a:ext cx="1713807" cy="46997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79011" y="3670081"/>
              <a:ext cx="2308233" cy="706067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5112792" y="2578974"/>
            <a:ext cx="138430" cy="2908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700" spc="-50" dirty="0">
                <a:latin typeface="Times New Roman"/>
                <a:cs typeface="Times New Roman"/>
              </a:rPr>
              <a:t>2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778552" y="2486797"/>
            <a:ext cx="155575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000" spc="-50" dirty="0">
                <a:latin typeface="Times New Roman"/>
                <a:cs typeface="Times New Roman"/>
              </a:rPr>
              <a:t>ˆ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640278" y="2588876"/>
            <a:ext cx="1270000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000" spc="-10" dirty="0">
                <a:latin typeface="Times New Roman"/>
                <a:cs typeface="Times New Roman"/>
              </a:rPr>
              <a:t>65.4830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475800" y="2361814"/>
            <a:ext cx="1304290" cy="2908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1178560" algn="l"/>
              </a:tabLst>
            </a:pPr>
            <a:r>
              <a:rPr sz="1700" i="1" spc="-50" dirty="0">
                <a:latin typeface="Times New Roman"/>
                <a:cs typeface="Times New Roman"/>
              </a:rPr>
              <a:t>n</a:t>
            </a:r>
            <a:r>
              <a:rPr sz="1700" i="1" dirty="0">
                <a:latin typeface="Times New Roman"/>
                <a:cs typeface="Times New Roman"/>
              </a:rPr>
              <a:t>	</a:t>
            </a:r>
            <a:r>
              <a:rPr sz="1700" i="1" spc="-50" dirty="0">
                <a:latin typeface="Times New Roman"/>
                <a:cs typeface="Times New Roman"/>
              </a:rPr>
              <a:t>n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933569" y="2845646"/>
            <a:ext cx="88265" cy="2908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700" i="1" spc="-50" dirty="0">
                <a:latin typeface="Times New Roman"/>
                <a:cs typeface="Times New Roman"/>
              </a:rPr>
              <a:t>t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243022" y="2845646"/>
            <a:ext cx="699135" cy="2908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623570" algn="l"/>
              </a:tabLst>
            </a:pPr>
            <a:r>
              <a:rPr sz="1700" i="1" spc="-50" dirty="0">
                <a:latin typeface="Times New Roman"/>
                <a:cs typeface="Times New Roman"/>
              </a:rPr>
              <a:t>t</a:t>
            </a:r>
            <a:r>
              <a:rPr sz="1700" i="1" dirty="0">
                <a:latin typeface="Times New Roman"/>
                <a:cs typeface="Times New Roman"/>
              </a:rPr>
              <a:t>	</a:t>
            </a:r>
            <a:r>
              <a:rPr sz="1700" i="1" spc="-50" dirty="0">
                <a:latin typeface="Times New Roman"/>
                <a:cs typeface="Times New Roman"/>
              </a:rPr>
              <a:t>t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384246" y="3112300"/>
            <a:ext cx="334010" cy="2908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207645" algn="l"/>
              </a:tabLst>
            </a:pPr>
            <a:r>
              <a:rPr sz="1700" i="1" spc="-50" dirty="0">
                <a:latin typeface="Times New Roman"/>
                <a:cs typeface="Times New Roman"/>
              </a:rPr>
              <a:t>t</a:t>
            </a:r>
            <a:r>
              <a:rPr sz="1700" i="1" dirty="0">
                <a:latin typeface="Times New Roman"/>
                <a:cs typeface="Times New Roman"/>
              </a:rPr>
              <a:t>	</a:t>
            </a:r>
            <a:r>
              <a:rPr sz="1700" spc="-50" dirty="0">
                <a:latin typeface="Times New Roman"/>
                <a:cs typeface="Times New Roman"/>
              </a:rPr>
              <a:t>1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550382" y="3112300"/>
            <a:ext cx="333375" cy="2908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207645" algn="l"/>
              </a:tabLst>
            </a:pPr>
            <a:r>
              <a:rPr sz="1700" i="1" spc="-50" dirty="0">
                <a:latin typeface="Times New Roman"/>
                <a:cs typeface="Times New Roman"/>
              </a:rPr>
              <a:t>t</a:t>
            </a:r>
            <a:r>
              <a:rPr sz="1700" i="1" dirty="0">
                <a:latin typeface="Times New Roman"/>
                <a:cs typeface="Times New Roman"/>
              </a:rPr>
              <a:t>	</a:t>
            </a:r>
            <a:r>
              <a:rPr sz="1700" spc="-50" dirty="0">
                <a:latin typeface="Times New Roman"/>
                <a:cs typeface="Times New Roman"/>
              </a:rPr>
              <a:t>1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755325" y="2417455"/>
            <a:ext cx="370840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4500" i="1" spc="44" baseline="-25000" dirty="0">
                <a:latin typeface="Times New Roman"/>
                <a:cs typeface="Times New Roman"/>
              </a:rPr>
              <a:t>e</a:t>
            </a:r>
            <a:r>
              <a:rPr sz="1700" spc="30" dirty="0">
                <a:latin typeface="Times New Roman"/>
                <a:cs typeface="Times New Roman"/>
              </a:rPr>
              <a:t>2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946833" y="2588876"/>
            <a:ext cx="1181100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735330" algn="l"/>
              </a:tabLst>
            </a:pPr>
            <a:r>
              <a:rPr sz="3000" spc="-25" dirty="0">
                <a:latin typeface="Times New Roman"/>
                <a:cs typeface="Times New Roman"/>
              </a:rPr>
              <a:t>(</a:t>
            </a:r>
            <a:r>
              <a:rPr sz="3000" i="1" spc="-25" dirty="0">
                <a:latin typeface="Times New Roman"/>
                <a:cs typeface="Times New Roman"/>
              </a:rPr>
              <a:t>Y</a:t>
            </a:r>
            <a:r>
              <a:rPr sz="3000" i="1" dirty="0">
                <a:latin typeface="Times New Roman"/>
                <a:cs typeface="Times New Roman"/>
              </a:rPr>
              <a:t>	Y</a:t>
            </a:r>
            <a:r>
              <a:rPr sz="3000" i="1" spc="-45" dirty="0">
                <a:latin typeface="Times New Roman"/>
                <a:cs typeface="Times New Roman"/>
              </a:rPr>
              <a:t> </a:t>
            </a:r>
            <a:r>
              <a:rPr sz="3000" spc="-50" dirty="0">
                <a:latin typeface="Times New Roman"/>
                <a:cs typeface="Times New Roman"/>
              </a:rPr>
              <a:t>)</a:t>
            </a:r>
            <a:endParaRPr sz="3000">
              <a:latin typeface="Times New Roman"/>
              <a:cs typeface="Times New Roman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2340311" y="2494892"/>
            <a:ext cx="4625975" cy="899160"/>
            <a:chOff x="2340311" y="2494892"/>
            <a:chExt cx="4625975" cy="899160"/>
          </a:xfrm>
        </p:grpSpPr>
        <p:pic>
          <p:nvPicPr>
            <p:cNvPr id="44" name="object 4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82293" y="3122715"/>
              <a:ext cx="2410193" cy="271236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11602" y="2599300"/>
              <a:ext cx="3754322" cy="467806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340311" y="2494892"/>
              <a:ext cx="3464542" cy="70248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6027" rIns="0" bIns="0" rtlCol="0">
            <a:spAutoFit/>
          </a:bodyPr>
          <a:lstStyle/>
          <a:p>
            <a:pPr marL="1174115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Uji </a:t>
            </a:r>
            <a:r>
              <a:rPr sz="5400" spc="-10" dirty="0"/>
              <a:t>Signifikansi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2819400" y="491702"/>
            <a:ext cx="42208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 MT"/>
                <a:cs typeface="Arial MT"/>
              </a:rPr>
              <a:t>Perhitungan</a:t>
            </a:r>
            <a:r>
              <a:rPr sz="3200" spc="-8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: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i="1" spc="-10" dirty="0">
                <a:latin typeface="Arial"/>
                <a:cs typeface="Arial"/>
              </a:rPr>
              <a:t>t-Statistic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50406" y="3182004"/>
            <a:ext cx="2152015" cy="0"/>
          </a:xfrm>
          <a:custGeom>
            <a:avLst/>
            <a:gdLst/>
            <a:ahLst/>
            <a:cxnLst/>
            <a:rect l="l" t="t" r="r" b="b"/>
            <a:pathLst>
              <a:path w="2152015">
                <a:moveTo>
                  <a:pt x="0" y="0"/>
                </a:moveTo>
                <a:lnTo>
                  <a:pt x="509677" y="0"/>
                </a:lnTo>
              </a:path>
              <a:path w="2152015">
                <a:moveTo>
                  <a:pt x="1112786" y="0"/>
                </a:moveTo>
                <a:lnTo>
                  <a:pt x="2151723" y="0"/>
                </a:lnTo>
              </a:path>
            </a:pathLst>
          </a:custGeom>
          <a:ln w="275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81589" y="2383515"/>
            <a:ext cx="1022985" cy="7092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50" spc="-20" dirty="0">
                <a:latin typeface="Times New Roman"/>
                <a:cs typeface="Times New Roman"/>
              </a:rPr>
              <a:t>3.53</a:t>
            </a:r>
            <a:endParaRPr sz="44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76353" y="2742272"/>
            <a:ext cx="1022985" cy="7092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50" spc="-20" dirty="0">
                <a:latin typeface="Times New Roman"/>
                <a:cs typeface="Times New Roman"/>
              </a:rPr>
              <a:t>6.79</a:t>
            </a:r>
            <a:endParaRPr sz="44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17252" y="2214995"/>
            <a:ext cx="372110" cy="7092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6675" i="1" spc="-2160" baseline="-16853" dirty="0">
                <a:latin typeface="Times New Roman"/>
                <a:cs typeface="Times New Roman"/>
              </a:rPr>
              <a:t>b</a:t>
            </a:r>
            <a:r>
              <a:rPr sz="4450" spc="-10" dirty="0">
                <a:latin typeface="Times New Roman"/>
                <a:cs typeface="Times New Roman"/>
              </a:rPr>
              <a:t>ˆ</a:t>
            </a:r>
            <a:endParaRPr sz="44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44576" y="3186417"/>
            <a:ext cx="2181225" cy="8820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0800">
              <a:lnSpc>
                <a:spcPts val="4465"/>
              </a:lnSpc>
              <a:spcBef>
                <a:spcPts val="130"/>
              </a:spcBef>
              <a:tabLst>
                <a:tab pos="1144905" algn="l"/>
              </a:tabLst>
            </a:pPr>
            <a:r>
              <a:rPr sz="4450" i="1" spc="165" dirty="0">
                <a:latin typeface="Times New Roman"/>
                <a:cs typeface="Times New Roman"/>
              </a:rPr>
              <a:t>s</a:t>
            </a:r>
            <a:r>
              <a:rPr sz="3900" spc="247" baseline="-20299" dirty="0">
                <a:latin typeface="Times New Roman"/>
                <a:cs typeface="Times New Roman"/>
              </a:rPr>
              <a:t>ˆ</a:t>
            </a:r>
            <a:r>
              <a:rPr sz="3900" baseline="-20299" dirty="0">
                <a:latin typeface="Times New Roman"/>
                <a:cs typeface="Times New Roman"/>
              </a:rPr>
              <a:t>	</a:t>
            </a:r>
            <a:r>
              <a:rPr sz="4450" spc="-20" dirty="0">
                <a:latin typeface="Times New Roman"/>
                <a:cs typeface="Times New Roman"/>
              </a:rPr>
              <a:t>0.52</a:t>
            </a:r>
            <a:endParaRPr sz="4450">
              <a:latin typeface="Times New Roman"/>
              <a:cs typeface="Times New Roman"/>
            </a:endParaRPr>
          </a:p>
          <a:p>
            <a:pPr marL="260350">
              <a:lnSpc>
                <a:spcPts val="2245"/>
              </a:lnSpc>
            </a:pPr>
            <a:r>
              <a:rPr sz="2600" i="1" spc="-894" dirty="0">
                <a:latin typeface="Times New Roman"/>
                <a:cs typeface="Times New Roman"/>
              </a:rPr>
              <a:t>b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65135" y="2742272"/>
            <a:ext cx="186055" cy="7092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50" i="1" spc="-50" dirty="0">
                <a:latin typeface="Times New Roman"/>
                <a:cs typeface="Times New Roman"/>
              </a:rPr>
              <a:t>t</a:t>
            </a:r>
            <a:endParaRPr sz="445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7246" y="2752689"/>
            <a:ext cx="4260756" cy="69696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509141" y="4045792"/>
            <a:ext cx="6127750" cy="1489075"/>
          </a:xfrm>
          <a:prstGeom prst="rect">
            <a:avLst/>
          </a:prstGeom>
        </p:spPr>
        <p:txBody>
          <a:bodyPr vert="horz" wrap="square" lIns="0" tIns="2559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14"/>
              </a:spcBef>
            </a:pPr>
            <a:r>
              <a:rPr sz="3200" dirty="0">
                <a:latin typeface="Arial MT"/>
                <a:cs typeface="Arial MT"/>
              </a:rPr>
              <a:t>Derajat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Bebas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=</a:t>
            </a:r>
            <a:r>
              <a:rPr sz="3200" spc="-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(n-</a:t>
            </a:r>
            <a:r>
              <a:rPr sz="3200" dirty="0">
                <a:latin typeface="Arial MT"/>
                <a:cs typeface="Arial MT"/>
              </a:rPr>
              <a:t>k)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=</a:t>
            </a:r>
            <a:r>
              <a:rPr sz="3200" spc="-10" dirty="0">
                <a:latin typeface="Arial MT"/>
                <a:cs typeface="Arial MT"/>
              </a:rPr>
              <a:t> (10-</a:t>
            </a:r>
            <a:r>
              <a:rPr sz="3200" dirty="0">
                <a:latin typeface="Arial MT"/>
                <a:cs typeface="Arial MT"/>
              </a:rPr>
              <a:t>2)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=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spc="-50" dirty="0">
                <a:latin typeface="Arial MT"/>
                <a:cs typeface="Arial MT"/>
              </a:rPr>
              <a:t>8</a:t>
            </a:r>
            <a:endParaRPr sz="3200">
              <a:latin typeface="Arial MT"/>
              <a:cs typeface="Arial MT"/>
            </a:endParaRPr>
          </a:p>
          <a:p>
            <a:pPr marL="142240">
              <a:lnSpc>
                <a:spcPct val="100000"/>
              </a:lnSpc>
              <a:spcBef>
                <a:spcPts val="1925"/>
              </a:spcBef>
            </a:pPr>
            <a:r>
              <a:rPr sz="3200" i="1" dirty="0">
                <a:latin typeface="Arial"/>
                <a:cs typeface="Arial"/>
              </a:rPr>
              <a:t>Critical</a:t>
            </a:r>
            <a:r>
              <a:rPr sz="3200" i="1" spc="-6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Value</a:t>
            </a:r>
            <a:r>
              <a:rPr sz="3200" i="1" spc="-5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at</a:t>
            </a:r>
            <a:r>
              <a:rPr sz="3200" i="1" spc="-4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5%</a:t>
            </a:r>
            <a:r>
              <a:rPr sz="3200" i="1" spc="-4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level</a:t>
            </a:r>
            <a:r>
              <a:rPr sz="3200" i="1" spc="-55" dirty="0">
                <a:latin typeface="Arial"/>
                <a:cs typeface="Arial"/>
              </a:rPr>
              <a:t> </a:t>
            </a:r>
            <a:r>
              <a:rPr sz="3200" spc="-10" dirty="0">
                <a:latin typeface="Arial MT"/>
                <a:cs typeface="Arial MT"/>
              </a:rPr>
              <a:t>=2.306</a:t>
            </a:r>
            <a:endParaRPr sz="3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1329" y="319481"/>
            <a:ext cx="464502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/>
              <a:t>Uji </a:t>
            </a:r>
            <a:r>
              <a:rPr sz="6000" spc="-10" dirty="0"/>
              <a:t>Signifikansi</a:t>
            </a:r>
            <a:endParaRPr sz="6000"/>
          </a:p>
        </p:txBody>
      </p:sp>
      <p:sp>
        <p:nvSpPr>
          <p:cNvPr id="3" name="object 3"/>
          <p:cNvSpPr txBox="1"/>
          <p:nvPr/>
        </p:nvSpPr>
        <p:spPr>
          <a:xfrm>
            <a:off x="1480185" y="1651507"/>
            <a:ext cx="61842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i="1" dirty="0">
                <a:latin typeface="Arial"/>
                <a:cs typeface="Arial"/>
              </a:rPr>
              <a:t>Decomposition</a:t>
            </a:r>
            <a:r>
              <a:rPr sz="3200" i="1" spc="-6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of</a:t>
            </a:r>
            <a:r>
              <a:rPr sz="3200" i="1" spc="-1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Sum</a:t>
            </a:r>
            <a:r>
              <a:rPr sz="3200" i="1" spc="-2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of</a:t>
            </a:r>
            <a:r>
              <a:rPr sz="3200" i="1" spc="-15" dirty="0">
                <a:latin typeface="Arial"/>
                <a:cs typeface="Arial"/>
              </a:rPr>
              <a:t> </a:t>
            </a:r>
            <a:r>
              <a:rPr sz="3200" i="1" spc="-10" dirty="0">
                <a:latin typeface="Arial"/>
                <a:cs typeface="Arial"/>
              </a:rPr>
              <a:t>Squares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07158" y="4203241"/>
            <a:ext cx="2958465" cy="0"/>
          </a:xfrm>
          <a:custGeom>
            <a:avLst/>
            <a:gdLst/>
            <a:ahLst/>
            <a:cxnLst/>
            <a:rect l="l" t="t" r="r" b="b"/>
            <a:pathLst>
              <a:path w="2958465">
                <a:moveTo>
                  <a:pt x="0" y="0"/>
                </a:moveTo>
                <a:lnTo>
                  <a:pt x="246680" y="0"/>
                </a:lnTo>
              </a:path>
              <a:path w="2958465">
                <a:moveTo>
                  <a:pt x="2710375" y="0"/>
                </a:moveTo>
                <a:lnTo>
                  <a:pt x="2958036" y="0"/>
                </a:lnTo>
              </a:path>
            </a:pathLst>
          </a:custGeom>
          <a:ln w="234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44519" y="4108234"/>
            <a:ext cx="7270750" cy="7073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2865" algn="ctr">
              <a:lnSpc>
                <a:spcPts val="3660"/>
              </a:lnSpc>
              <a:spcBef>
                <a:spcPts val="125"/>
              </a:spcBef>
              <a:tabLst>
                <a:tab pos="1001394" algn="l"/>
                <a:tab pos="2823210" algn="l"/>
                <a:tab pos="3710940" algn="l"/>
                <a:tab pos="5478780" algn="l"/>
                <a:tab pos="6416675" algn="l"/>
              </a:tabLst>
            </a:pPr>
            <a:r>
              <a:rPr sz="3900" spc="-25" dirty="0">
                <a:latin typeface="Times New Roman"/>
                <a:cs typeface="Times New Roman"/>
              </a:rPr>
              <a:t>(</a:t>
            </a:r>
            <a:r>
              <a:rPr sz="3900" i="1" spc="-25" dirty="0">
                <a:latin typeface="Times New Roman"/>
                <a:cs typeface="Times New Roman"/>
              </a:rPr>
              <a:t>Y</a:t>
            </a:r>
            <a:r>
              <a:rPr sz="3900" i="1" dirty="0">
                <a:latin typeface="Times New Roman"/>
                <a:cs typeface="Times New Roman"/>
              </a:rPr>
              <a:t>	</a:t>
            </a:r>
            <a:r>
              <a:rPr sz="3900" i="1" spc="85" dirty="0">
                <a:latin typeface="Times New Roman"/>
                <a:cs typeface="Times New Roman"/>
              </a:rPr>
              <a:t>Y</a:t>
            </a:r>
            <a:r>
              <a:rPr sz="3900" i="1" spc="-370" dirty="0">
                <a:latin typeface="Times New Roman"/>
                <a:cs typeface="Times New Roman"/>
              </a:rPr>
              <a:t> </a:t>
            </a:r>
            <a:r>
              <a:rPr sz="3900" spc="60" dirty="0">
                <a:latin typeface="Times New Roman"/>
                <a:cs typeface="Times New Roman"/>
              </a:rPr>
              <a:t>)</a:t>
            </a:r>
            <a:r>
              <a:rPr sz="3375" spc="89" baseline="43209" dirty="0">
                <a:latin typeface="Times New Roman"/>
                <a:cs typeface="Times New Roman"/>
              </a:rPr>
              <a:t>2</a:t>
            </a:r>
            <a:r>
              <a:rPr sz="3375" baseline="43209" dirty="0">
                <a:latin typeface="Times New Roman"/>
                <a:cs typeface="Times New Roman"/>
              </a:rPr>
              <a:t>	</a:t>
            </a:r>
            <a:r>
              <a:rPr sz="3900" spc="-180" dirty="0">
                <a:latin typeface="Times New Roman"/>
                <a:cs typeface="Times New Roman"/>
              </a:rPr>
              <a:t>(</a:t>
            </a:r>
            <a:r>
              <a:rPr sz="3900" i="1" spc="-1100" dirty="0">
                <a:latin typeface="Times New Roman"/>
                <a:cs typeface="Times New Roman"/>
              </a:rPr>
              <a:t>Y</a:t>
            </a:r>
            <a:r>
              <a:rPr sz="5850" spc="37" baseline="14957" dirty="0">
                <a:latin typeface="Times New Roman"/>
                <a:cs typeface="Times New Roman"/>
              </a:rPr>
              <a:t>ˆ</a:t>
            </a:r>
            <a:r>
              <a:rPr sz="5850" baseline="14957" dirty="0">
                <a:latin typeface="Times New Roman"/>
                <a:cs typeface="Times New Roman"/>
              </a:rPr>
              <a:t>	</a:t>
            </a:r>
            <a:r>
              <a:rPr sz="3900" i="1" spc="85" dirty="0">
                <a:latin typeface="Times New Roman"/>
                <a:cs typeface="Times New Roman"/>
              </a:rPr>
              <a:t>Y</a:t>
            </a:r>
            <a:r>
              <a:rPr sz="3900" i="1" spc="-370" dirty="0">
                <a:latin typeface="Times New Roman"/>
                <a:cs typeface="Times New Roman"/>
              </a:rPr>
              <a:t> </a:t>
            </a:r>
            <a:r>
              <a:rPr sz="3900" spc="65" dirty="0">
                <a:latin typeface="Times New Roman"/>
                <a:cs typeface="Times New Roman"/>
              </a:rPr>
              <a:t>)</a:t>
            </a:r>
            <a:r>
              <a:rPr sz="3375" spc="97" baseline="43209" dirty="0">
                <a:latin typeface="Times New Roman"/>
                <a:cs typeface="Times New Roman"/>
              </a:rPr>
              <a:t>2</a:t>
            </a:r>
            <a:r>
              <a:rPr sz="3375" baseline="43209" dirty="0">
                <a:latin typeface="Times New Roman"/>
                <a:cs typeface="Times New Roman"/>
              </a:rPr>
              <a:t>	</a:t>
            </a:r>
            <a:r>
              <a:rPr sz="3900" spc="-25" dirty="0">
                <a:latin typeface="Times New Roman"/>
                <a:cs typeface="Times New Roman"/>
              </a:rPr>
              <a:t>(</a:t>
            </a:r>
            <a:r>
              <a:rPr sz="3900" i="1" spc="-25" dirty="0">
                <a:latin typeface="Times New Roman"/>
                <a:cs typeface="Times New Roman"/>
              </a:rPr>
              <a:t>Y</a:t>
            </a:r>
            <a:r>
              <a:rPr sz="3900" i="1" dirty="0">
                <a:latin typeface="Times New Roman"/>
                <a:cs typeface="Times New Roman"/>
              </a:rPr>
              <a:t>	</a:t>
            </a:r>
            <a:r>
              <a:rPr sz="3900" i="1" spc="-1075" dirty="0">
                <a:latin typeface="Times New Roman"/>
                <a:cs typeface="Times New Roman"/>
              </a:rPr>
              <a:t>Y</a:t>
            </a:r>
            <a:r>
              <a:rPr sz="5850" spc="67" baseline="14957" dirty="0">
                <a:latin typeface="Times New Roman"/>
                <a:cs typeface="Times New Roman"/>
              </a:rPr>
              <a:t>ˆ</a:t>
            </a:r>
            <a:r>
              <a:rPr sz="5850" spc="-562" baseline="14957" dirty="0">
                <a:latin typeface="Times New Roman"/>
                <a:cs typeface="Times New Roman"/>
              </a:rPr>
              <a:t> </a:t>
            </a:r>
            <a:r>
              <a:rPr sz="3900" spc="65" dirty="0">
                <a:latin typeface="Times New Roman"/>
                <a:cs typeface="Times New Roman"/>
              </a:rPr>
              <a:t>)</a:t>
            </a:r>
            <a:r>
              <a:rPr sz="3375" spc="97" baseline="43209" dirty="0">
                <a:latin typeface="Times New Roman"/>
                <a:cs typeface="Times New Roman"/>
              </a:rPr>
              <a:t>2</a:t>
            </a:r>
            <a:endParaRPr sz="3375" baseline="43209">
              <a:latin typeface="Times New Roman"/>
              <a:cs typeface="Times New Roman"/>
            </a:endParaRPr>
          </a:p>
          <a:p>
            <a:pPr marL="46355" algn="ctr">
              <a:lnSpc>
                <a:spcPts val="1680"/>
              </a:lnSpc>
              <a:tabLst>
                <a:tab pos="5464810" algn="l"/>
                <a:tab pos="6256655" algn="l"/>
              </a:tabLst>
            </a:pPr>
            <a:r>
              <a:rPr sz="2250" i="1" spc="-50" dirty="0">
                <a:latin typeface="Times New Roman"/>
                <a:cs typeface="Times New Roman"/>
              </a:rPr>
              <a:t>t</a:t>
            </a:r>
            <a:r>
              <a:rPr sz="2250" i="1" dirty="0">
                <a:latin typeface="Times New Roman"/>
                <a:cs typeface="Times New Roman"/>
              </a:rPr>
              <a:t>	</a:t>
            </a:r>
            <a:r>
              <a:rPr sz="2250" i="1" spc="-50" dirty="0">
                <a:latin typeface="Times New Roman"/>
                <a:cs typeface="Times New Roman"/>
              </a:rPr>
              <a:t>t</a:t>
            </a:r>
            <a:r>
              <a:rPr sz="2250" i="1" dirty="0">
                <a:latin typeface="Times New Roman"/>
                <a:cs typeface="Times New Roman"/>
              </a:rPr>
              <a:t>	</a:t>
            </a:r>
            <a:r>
              <a:rPr sz="2250" i="1" spc="-50" dirty="0">
                <a:latin typeface="Times New Roman"/>
                <a:cs typeface="Times New Roman"/>
              </a:rPr>
              <a:t>t</a:t>
            </a:r>
            <a:endParaRPr sz="225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85306" y="4038587"/>
            <a:ext cx="7778115" cy="861060"/>
            <a:chOff x="985306" y="4038587"/>
            <a:chExt cx="7778115" cy="86106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86707" y="4119007"/>
              <a:ext cx="6576421" cy="60965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5306" y="4038587"/>
              <a:ext cx="7777822" cy="860437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138834" y="2921635"/>
            <a:ext cx="686498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25" dirty="0">
                <a:latin typeface="Arial"/>
                <a:cs typeface="Arial"/>
              </a:rPr>
              <a:t>Total</a:t>
            </a:r>
            <a:r>
              <a:rPr sz="2000" i="1" spc="-7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Variation</a:t>
            </a:r>
            <a:r>
              <a:rPr sz="2000" i="1" spc="-6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=</a:t>
            </a:r>
            <a:r>
              <a:rPr sz="2000" i="1" spc="-5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Explained</a:t>
            </a:r>
            <a:r>
              <a:rPr sz="2000" i="1" spc="-5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Variation</a:t>
            </a:r>
            <a:r>
              <a:rPr sz="2000" i="1" spc="-6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+</a:t>
            </a:r>
            <a:r>
              <a:rPr sz="2000" i="1" spc="-5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Unexplained</a:t>
            </a:r>
            <a:r>
              <a:rPr sz="2000" i="1" spc="-65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Variation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dirty="0"/>
              <a:t>Uji</a:t>
            </a:r>
            <a:r>
              <a:rPr spc="-15" dirty="0"/>
              <a:t> </a:t>
            </a:r>
            <a:r>
              <a:rPr spc="-10" dirty="0"/>
              <a:t>Signifikansi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80185" y="1392682"/>
            <a:ext cx="61842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i="1" dirty="0">
                <a:latin typeface="Arial"/>
                <a:cs typeface="Arial"/>
              </a:rPr>
              <a:t>Decomposition</a:t>
            </a:r>
            <a:r>
              <a:rPr sz="3200" i="1" spc="-6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of</a:t>
            </a:r>
            <a:r>
              <a:rPr sz="3200" i="1" spc="-1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Sum</a:t>
            </a:r>
            <a:r>
              <a:rPr sz="3200" i="1" spc="-2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of</a:t>
            </a:r>
            <a:r>
              <a:rPr sz="3200" i="1" spc="-15" dirty="0">
                <a:latin typeface="Arial"/>
                <a:cs typeface="Arial"/>
              </a:rPr>
              <a:t> </a:t>
            </a:r>
            <a:r>
              <a:rPr sz="3200" i="1" spc="-10" dirty="0">
                <a:latin typeface="Arial"/>
                <a:cs typeface="Arial"/>
              </a:rPr>
              <a:t>Squares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3055" y="2228835"/>
            <a:ext cx="5550577" cy="41078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4085" y="183896"/>
            <a:ext cx="7885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Pokok</a:t>
            </a:r>
            <a:r>
              <a:rPr sz="4000" spc="-135" dirty="0"/>
              <a:t> </a:t>
            </a:r>
            <a:r>
              <a:rPr sz="4000" dirty="0"/>
              <a:t>Bahasan</a:t>
            </a:r>
            <a:r>
              <a:rPr sz="4000" spc="-114" dirty="0"/>
              <a:t> </a:t>
            </a:r>
            <a:r>
              <a:rPr sz="4000" dirty="0"/>
              <a:t>:</a:t>
            </a:r>
            <a:r>
              <a:rPr sz="4000" spc="-130" dirty="0"/>
              <a:t> </a:t>
            </a:r>
            <a:r>
              <a:rPr sz="4000" dirty="0"/>
              <a:t>Estimasi</a:t>
            </a:r>
            <a:r>
              <a:rPr sz="4000" spc="-95" dirty="0"/>
              <a:t> </a:t>
            </a:r>
            <a:r>
              <a:rPr sz="4000" spc="-10" dirty="0"/>
              <a:t>Permintaan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961389"/>
            <a:ext cx="7827009" cy="503745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60"/>
              </a:spcBef>
              <a:buFont typeface="Arial MT"/>
              <a:buChar char="•"/>
              <a:tabLst>
                <a:tab pos="355600" algn="l"/>
              </a:tabLst>
            </a:pPr>
            <a:r>
              <a:rPr sz="3600" dirty="0">
                <a:latin typeface="Calibri"/>
                <a:cs typeface="Calibri"/>
              </a:rPr>
              <a:t>Masalah</a:t>
            </a:r>
            <a:r>
              <a:rPr sz="3600" spc="-13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Identifikasi</a:t>
            </a:r>
            <a:endParaRPr sz="36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865"/>
              </a:spcBef>
              <a:buFont typeface="Arial MT"/>
              <a:buChar char="•"/>
              <a:tabLst>
                <a:tab pos="355600" algn="l"/>
              </a:tabLst>
            </a:pPr>
            <a:r>
              <a:rPr sz="3600" spc="-20" dirty="0">
                <a:latin typeface="Calibri"/>
                <a:cs typeface="Calibri"/>
              </a:rPr>
              <a:t>Pendekatan</a:t>
            </a:r>
            <a:r>
              <a:rPr sz="3600" spc="-15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Penelitian</a:t>
            </a:r>
            <a:r>
              <a:rPr sz="3600" spc="-15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Pemasaran</a:t>
            </a:r>
            <a:r>
              <a:rPr sz="3600" spc="-15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untuk </a:t>
            </a:r>
            <a:r>
              <a:rPr sz="3600" dirty="0">
                <a:latin typeface="Calibri"/>
                <a:cs typeface="Calibri"/>
              </a:rPr>
              <a:t>Estimasi</a:t>
            </a:r>
            <a:r>
              <a:rPr sz="3600" spc="-8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Permintaan</a:t>
            </a:r>
            <a:endParaRPr sz="3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 MT"/>
              <a:buChar char="•"/>
              <a:tabLst>
                <a:tab pos="355600" algn="l"/>
              </a:tabLst>
            </a:pPr>
            <a:r>
              <a:rPr sz="3600" dirty="0">
                <a:latin typeface="Calibri"/>
                <a:cs typeface="Calibri"/>
              </a:rPr>
              <a:t>Analisis</a:t>
            </a:r>
            <a:r>
              <a:rPr sz="3600" spc="-15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Regresi</a:t>
            </a:r>
            <a:endParaRPr sz="36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795"/>
              </a:spcBef>
              <a:buFont typeface="Arial MT"/>
              <a:buChar char="–"/>
              <a:tabLst>
                <a:tab pos="755650" algn="l"/>
              </a:tabLst>
            </a:pPr>
            <a:r>
              <a:rPr sz="3200" dirty="0">
                <a:latin typeface="Calibri"/>
                <a:cs typeface="Calibri"/>
              </a:rPr>
              <a:t>Regresi</a:t>
            </a:r>
            <a:r>
              <a:rPr sz="3200" spc="-1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Sederhana</a:t>
            </a:r>
            <a:endParaRPr sz="3200">
              <a:latin typeface="Calibri"/>
              <a:cs typeface="Calibri"/>
            </a:endParaRPr>
          </a:p>
          <a:p>
            <a:pPr marL="755015" lvl="1" indent="-285115">
              <a:lnSpc>
                <a:spcPct val="100000"/>
              </a:lnSpc>
              <a:spcBef>
                <a:spcPts val="770"/>
              </a:spcBef>
              <a:buFont typeface="Arial MT"/>
              <a:buChar char="–"/>
              <a:tabLst>
                <a:tab pos="755015" algn="l"/>
              </a:tabLst>
            </a:pPr>
            <a:r>
              <a:rPr sz="3200" dirty="0">
                <a:latin typeface="Calibri"/>
                <a:cs typeface="Calibri"/>
              </a:rPr>
              <a:t>Regresi</a:t>
            </a:r>
            <a:r>
              <a:rPr sz="3200" spc="-1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Berganda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40"/>
              </a:spcBef>
              <a:buFont typeface="Arial MT"/>
              <a:buChar char="•"/>
              <a:tabLst>
                <a:tab pos="355600" algn="l"/>
              </a:tabLst>
            </a:pPr>
            <a:r>
              <a:rPr sz="3600" dirty="0">
                <a:latin typeface="Calibri"/>
                <a:cs typeface="Calibri"/>
              </a:rPr>
              <a:t>Masalah</a:t>
            </a:r>
            <a:r>
              <a:rPr sz="3600" spc="-10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dalam</a:t>
            </a:r>
            <a:r>
              <a:rPr sz="3600" spc="-8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Analisis</a:t>
            </a:r>
            <a:r>
              <a:rPr sz="3600" spc="-8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Regresi</a:t>
            </a:r>
            <a:endParaRPr sz="3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60"/>
              </a:spcBef>
              <a:buFont typeface="Arial MT"/>
              <a:buChar char="•"/>
              <a:tabLst>
                <a:tab pos="355600" algn="l"/>
              </a:tabLst>
            </a:pPr>
            <a:r>
              <a:rPr sz="3600" dirty="0">
                <a:latin typeface="Calibri"/>
                <a:cs typeface="Calibri"/>
              </a:rPr>
              <a:t>Mengestimasi</a:t>
            </a:r>
            <a:r>
              <a:rPr sz="3600" spc="-14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Permintaan</a:t>
            </a:r>
            <a:r>
              <a:rPr sz="3600" spc="-13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Regresi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1833" y="331673"/>
            <a:ext cx="418274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Uji </a:t>
            </a:r>
            <a:r>
              <a:rPr sz="5400" spc="-10" dirty="0"/>
              <a:t>Signifikansi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2585466" y="1499107"/>
            <a:ext cx="397382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 MT"/>
                <a:cs typeface="Arial MT"/>
              </a:rPr>
              <a:t>Koefisien</a:t>
            </a:r>
            <a:r>
              <a:rPr sz="3200" spc="-8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Determinasi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89456" y="2713645"/>
            <a:ext cx="272415" cy="751840"/>
          </a:xfrm>
          <a:custGeom>
            <a:avLst/>
            <a:gdLst/>
            <a:ahLst/>
            <a:cxnLst/>
            <a:rect l="l" t="t" r="r" b="b"/>
            <a:pathLst>
              <a:path w="272415" h="751839">
                <a:moveTo>
                  <a:pt x="0" y="0"/>
                </a:moveTo>
                <a:lnTo>
                  <a:pt x="247090" y="0"/>
                </a:lnTo>
              </a:path>
              <a:path w="272415" h="751839">
                <a:moveTo>
                  <a:pt x="25772" y="751580"/>
                </a:moveTo>
                <a:lnTo>
                  <a:pt x="272044" y="751580"/>
                </a:lnTo>
              </a:path>
            </a:pathLst>
          </a:custGeom>
          <a:ln w="238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952895" y="3703048"/>
            <a:ext cx="106045" cy="367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50" i="1" spc="-50" dirty="0">
                <a:latin typeface="Times New Roman"/>
                <a:cs typeface="Times New Roman"/>
              </a:rPr>
              <a:t>t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53709" y="2676324"/>
            <a:ext cx="3985260" cy="617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850" i="1" dirty="0">
                <a:latin typeface="Times New Roman"/>
                <a:cs typeface="Times New Roman"/>
              </a:rPr>
              <a:t>Explained</a:t>
            </a:r>
            <a:r>
              <a:rPr sz="3850" i="1" spc="-390" dirty="0">
                <a:latin typeface="Times New Roman"/>
                <a:cs typeface="Times New Roman"/>
              </a:rPr>
              <a:t> </a:t>
            </a:r>
            <a:r>
              <a:rPr sz="3850" i="1" spc="-10" dirty="0">
                <a:latin typeface="Times New Roman"/>
                <a:cs typeface="Times New Roman"/>
              </a:rPr>
              <a:t>Variation</a:t>
            </a:r>
            <a:endParaRPr sz="38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1271" y="2460311"/>
            <a:ext cx="8061325" cy="1529080"/>
          </a:xfrm>
          <a:prstGeom prst="rect">
            <a:avLst/>
          </a:prstGeom>
        </p:spPr>
        <p:txBody>
          <a:bodyPr vert="horz" wrap="square" lIns="0" tIns="17653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390"/>
              </a:spcBef>
              <a:tabLst>
                <a:tab pos="1087755" algn="l"/>
                <a:tab pos="5177155" algn="l"/>
                <a:tab pos="5638165" algn="l"/>
                <a:tab pos="6275705" algn="l"/>
                <a:tab pos="7162165" algn="l"/>
              </a:tabLst>
            </a:pPr>
            <a:r>
              <a:rPr sz="5775" i="1" spc="165" baseline="-41847" dirty="0">
                <a:latin typeface="Times New Roman"/>
                <a:cs typeface="Times New Roman"/>
              </a:rPr>
              <a:t>R</a:t>
            </a:r>
            <a:r>
              <a:rPr sz="3375" spc="165" baseline="-28395" dirty="0">
                <a:latin typeface="Times New Roman"/>
                <a:cs typeface="Times New Roman"/>
              </a:rPr>
              <a:t>2</a:t>
            </a:r>
            <a:r>
              <a:rPr sz="3375" baseline="-28395" dirty="0">
                <a:latin typeface="Times New Roman"/>
                <a:cs typeface="Times New Roman"/>
              </a:rPr>
              <a:t>	</a:t>
            </a:r>
            <a:r>
              <a:rPr sz="3375" u="heavy" baseline="-283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3375" baseline="-28395" dirty="0">
                <a:latin typeface="Times New Roman"/>
                <a:cs typeface="Times New Roman"/>
              </a:rPr>
              <a:t>	</a:t>
            </a:r>
            <a:r>
              <a:rPr sz="3375" u="heavy" baseline="-283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		</a:t>
            </a:r>
            <a:r>
              <a:rPr sz="3850" spc="-140" dirty="0">
                <a:latin typeface="Times New Roman"/>
                <a:cs typeface="Times New Roman"/>
              </a:rPr>
              <a:t>(</a:t>
            </a:r>
            <a:r>
              <a:rPr sz="3850" i="1" spc="-1070" dirty="0">
                <a:latin typeface="Times New Roman"/>
                <a:cs typeface="Times New Roman"/>
              </a:rPr>
              <a:t>Y</a:t>
            </a:r>
            <a:r>
              <a:rPr sz="5775" spc="22" baseline="15151" dirty="0">
                <a:latin typeface="Times New Roman"/>
                <a:cs typeface="Times New Roman"/>
              </a:rPr>
              <a:t>ˆ</a:t>
            </a:r>
            <a:r>
              <a:rPr sz="5775" baseline="15151" dirty="0">
                <a:latin typeface="Times New Roman"/>
                <a:cs typeface="Times New Roman"/>
              </a:rPr>
              <a:t>	</a:t>
            </a:r>
            <a:r>
              <a:rPr sz="3850" i="1" spc="40" dirty="0">
                <a:latin typeface="Times New Roman"/>
                <a:cs typeface="Times New Roman"/>
              </a:rPr>
              <a:t>Y</a:t>
            </a:r>
            <a:r>
              <a:rPr sz="3850" i="1" spc="-275" dirty="0">
                <a:latin typeface="Times New Roman"/>
                <a:cs typeface="Times New Roman"/>
              </a:rPr>
              <a:t> </a:t>
            </a:r>
            <a:r>
              <a:rPr sz="3850" spc="65" dirty="0">
                <a:latin typeface="Times New Roman"/>
                <a:cs typeface="Times New Roman"/>
              </a:rPr>
              <a:t>)</a:t>
            </a:r>
            <a:r>
              <a:rPr sz="3375" spc="97" baseline="43209" dirty="0">
                <a:latin typeface="Times New Roman"/>
                <a:cs typeface="Times New Roman"/>
              </a:rPr>
              <a:t>2</a:t>
            </a:r>
            <a:endParaRPr sz="3375" baseline="43209">
              <a:latin typeface="Times New Roman"/>
              <a:cs typeface="Times New Roman"/>
            </a:endParaRPr>
          </a:p>
          <a:p>
            <a:pPr marL="1596390">
              <a:lnSpc>
                <a:spcPct val="100000"/>
              </a:lnSpc>
              <a:spcBef>
                <a:spcPts val="1295"/>
              </a:spcBef>
            </a:pPr>
            <a:r>
              <a:rPr sz="3850" i="1" dirty="0">
                <a:latin typeface="Times New Roman"/>
                <a:cs typeface="Times New Roman"/>
              </a:rPr>
              <a:t>Total</a:t>
            </a:r>
            <a:r>
              <a:rPr sz="3850" i="1" spc="-530" dirty="0">
                <a:latin typeface="Times New Roman"/>
                <a:cs typeface="Times New Roman"/>
              </a:rPr>
              <a:t> </a:t>
            </a:r>
            <a:r>
              <a:rPr sz="3850" i="1" spc="-10" dirty="0">
                <a:latin typeface="Times New Roman"/>
                <a:cs typeface="Times New Roman"/>
              </a:rPr>
              <a:t>Variation</a:t>
            </a:r>
            <a:endParaRPr sz="38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44587" y="3371660"/>
            <a:ext cx="1717675" cy="617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971550" algn="l"/>
              </a:tabLst>
            </a:pPr>
            <a:r>
              <a:rPr sz="3850" spc="-25" dirty="0">
                <a:latin typeface="Times New Roman"/>
                <a:cs typeface="Times New Roman"/>
              </a:rPr>
              <a:t>(</a:t>
            </a:r>
            <a:r>
              <a:rPr sz="3850" i="1" spc="-25" dirty="0">
                <a:latin typeface="Times New Roman"/>
                <a:cs typeface="Times New Roman"/>
              </a:rPr>
              <a:t>Y</a:t>
            </a:r>
            <a:r>
              <a:rPr sz="3850" i="1" dirty="0">
                <a:latin typeface="Times New Roman"/>
                <a:cs typeface="Times New Roman"/>
              </a:rPr>
              <a:t>	Y</a:t>
            </a:r>
            <a:r>
              <a:rPr sz="3850" i="1" spc="-210" dirty="0">
                <a:latin typeface="Times New Roman"/>
                <a:cs typeface="Times New Roman"/>
              </a:rPr>
              <a:t> </a:t>
            </a:r>
            <a:r>
              <a:rPr sz="3850" spc="40" dirty="0">
                <a:latin typeface="Times New Roman"/>
                <a:cs typeface="Times New Roman"/>
              </a:rPr>
              <a:t>)</a:t>
            </a:r>
            <a:r>
              <a:rPr sz="3375" spc="60" baseline="43209" dirty="0">
                <a:latin typeface="Times New Roman"/>
                <a:cs typeface="Times New Roman"/>
              </a:rPr>
              <a:t>2</a:t>
            </a:r>
            <a:endParaRPr sz="3375" baseline="43209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027579" y="2547959"/>
            <a:ext cx="7366000" cy="1602105"/>
            <a:chOff x="1027579" y="2547959"/>
            <a:chExt cx="7366000" cy="160210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70549" y="2630822"/>
              <a:ext cx="1222768" cy="60361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7579" y="2997713"/>
              <a:ext cx="7365738" cy="60361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95503" y="3382383"/>
              <a:ext cx="1197814" cy="60361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23053" y="2547959"/>
              <a:ext cx="2370264" cy="85414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96871" y="3248247"/>
              <a:ext cx="2396446" cy="901477"/>
            </a:xfrm>
            <a:prstGeom prst="rect">
              <a:avLst/>
            </a:prstGeom>
          </p:spPr>
        </p:pic>
      </p:grpSp>
      <p:sp>
        <p:nvSpPr>
          <p:cNvPr id="15" name="object 15"/>
          <p:cNvSpPr/>
          <p:nvPr/>
        </p:nvSpPr>
        <p:spPr>
          <a:xfrm>
            <a:off x="2791781" y="5329572"/>
            <a:ext cx="1402715" cy="0"/>
          </a:xfrm>
          <a:custGeom>
            <a:avLst/>
            <a:gdLst/>
            <a:ahLst/>
            <a:cxnLst/>
            <a:rect l="l" t="t" r="r" b="b"/>
            <a:pathLst>
              <a:path w="1402714">
                <a:moveTo>
                  <a:pt x="0" y="0"/>
                </a:moveTo>
                <a:lnTo>
                  <a:pt x="1402303" y="0"/>
                </a:lnTo>
              </a:path>
            </a:pathLst>
          </a:custGeom>
          <a:ln w="235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728575" y="4720478"/>
            <a:ext cx="551180" cy="6229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5850" i="1" spc="112" baseline="-24928" dirty="0">
                <a:latin typeface="Times New Roman"/>
                <a:cs typeface="Times New Roman"/>
              </a:rPr>
              <a:t>R</a:t>
            </a:r>
            <a:r>
              <a:rPr sz="2250" spc="75" dirty="0">
                <a:latin typeface="Times New Roman"/>
                <a:cs typeface="Times New Roman"/>
              </a:rPr>
              <a:t>2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02191" y="4630390"/>
            <a:ext cx="1390015" cy="6229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900" spc="-10" dirty="0">
                <a:latin typeface="Times New Roman"/>
                <a:cs typeface="Times New Roman"/>
              </a:rPr>
              <a:t>373.84</a:t>
            </a:r>
            <a:endParaRPr sz="39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89921" y="4943775"/>
            <a:ext cx="897255" cy="6229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900" spc="-20" dirty="0">
                <a:latin typeface="Times New Roman"/>
                <a:cs typeface="Times New Roman"/>
              </a:rPr>
              <a:t>0.85</a:t>
            </a:r>
            <a:endParaRPr sz="39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810195" y="5332541"/>
            <a:ext cx="1390015" cy="6229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900" spc="-10" dirty="0">
                <a:latin typeface="Times New Roman"/>
                <a:cs typeface="Times New Roman"/>
              </a:rPr>
              <a:t>440.00</a:t>
            </a:r>
            <a:endParaRPr sz="3900">
              <a:latin typeface="Times New Roman"/>
              <a:cs typeface="Times New Roman"/>
            </a:endParaRPr>
          </a:p>
        </p:txBody>
      </p:sp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99614" y="4953550"/>
            <a:ext cx="3232853" cy="61106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1833" y="331673"/>
            <a:ext cx="418274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Uji </a:t>
            </a:r>
            <a:r>
              <a:rPr sz="5400" spc="-10" dirty="0"/>
              <a:t>Signifikansi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2934461" y="1697482"/>
            <a:ext cx="327532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 MT"/>
                <a:cs typeface="Arial MT"/>
              </a:rPr>
              <a:t>Koefisien</a:t>
            </a:r>
            <a:r>
              <a:rPr sz="3200" spc="-8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Korelasi</a:t>
            </a:r>
            <a:endParaRPr sz="32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58838" y="2767299"/>
            <a:ext cx="2483485" cy="837565"/>
            <a:chOff x="1958838" y="2767299"/>
            <a:chExt cx="2483485" cy="837565"/>
          </a:xfrm>
        </p:grpSpPr>
        <p:sp>
          <p:nvSpPr>
            <p:cNvPr id="5" name="object 5"/>
            <p:cNvSpPr/>
            <p:nvPr/>
          </p:nvSpPr>
          <p:spPr>
            <a:xfrm>
              <a:off x="2476817" y="2799468"/>
              <a:ext cx="1104265" cy="734060"/>
            </a:xfrm>
            <a:custGeom>
              <a:avLst/>
              <a:gdLst/>
              <a:ahLst/>
              <a:cxnLst/>
              <a:rect l="l" t="t" r="r" b="b"/>
              <a:pathLst>
                <a:path w="1104264" h="734060">
                  <a:moveTo>
                    <a:pt x="0" y="494933"/>
                  </a:moveTo>
                  <a:lnTo>
                    <a:pt x="60569" y="456111"/>
                  </a:lnTo>
                </a:path>
                <a:path w="1104264" h="734060">
                  <a:moveTo>
                    <a:pt x="63100" y="456111"/>
                  </a:moveTo>
                  <a:lnTo>
                    <a:pt x="213259" y="732706"/>
                  </a:lnTo>
                </a:path>
                <a:path w="1104264" h="734060">
                  <a:moveTo>
                    <a:pt x="213259" y="733918"/>
                  </a:moveTo>
                  <a:lnTo>
                    <a:pt x="378548" y="2382"/>
                  </a:lnTo>
                </a:path>
                <a:path w="1104264" h="734060">
                  <a:moveTo>
                    <a:pt x="378548" y="0"/>
                  </a:moveTo>
                  <a:lnTo>
                    <a:pt x="1104096" y="0"/>
                  </a:lnTo>
                </a:path>
              </a:pathLst>
            </a:custGeom>
            <a:ln w="70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53477" y="2767299"/>
              <a:ext cx="1110615" cy="748665"/>
            </a:xfrm>
            <a:custGeom>
              <a:avLst/>
              <a:gdLst/>
              <a:ahLst/>
              <a:cxnLst/>
              <a:rect l="l" t="t" r="r" b="b"/>
              <a:pathLst>
                <a:path w="1110614" h="748664">
                  <a:moveTo>
                    <a:pt x="1110396" y="0"/>
                  </a:moveTo>
                  <a:lnTo>
                    <a:pt x="372249" y="0"/>
                  </a:lnTo>
                  <a:lnTo>
                    <a:pt x="218320" y="682988"/>
                  </a:lnTo>
                  <a:lnTo>
                    <a:pt x="85820" y="448878"/>
                  </a:lnTo>
                  <a:lnTo>
                    <a:pt x="0" y="502235"/>
                  </a:lnTo>
                  <a:lnTo>
                    <a:pt x="10069" y="519218"/>
                  </a:lnTo>
                  <a:lnTo>
                    <a:pt x="51740" y="491314"/>
                  </a:lnTo>
                  <a:lnTo>
                    <a:pt x="203138" y="748498"/>
                  </a:lnTo>
                  <a:lnTo>
                    <a:pt x="234688" y="748498"/>
                  </a:lnTo>
                  <a:lnTo>
                    <a:pt x="394969" y="31523"/>
                  </a:lnTo>
                  <a:lnTo>
                    <a:pt x="1110396" y="31523"/>
                  </a:lnTo>
                  <a:lnTo>
                    <a:pt x="11103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8838" y="2831603"/>
              <a:ext cx="2483262" cy="772754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2001611" y="5265371"/>
            <a:ext cx="4170679" cy="815340"/>
            <a:chOff x="2001611" y="5265371"/>
            <a:chExt cx="4170679" cy="815340"/>
          </a:xfrm>
        </p:grpSpPr>
        <p:sp>
          <p:nvSpPr>
            <p:cNvPr id="9" name="object 9"/>
            <p:cNvSpPr/>
            <p:nvPr/>
          </p:nvSpPr>
          <p:spPr>
            <a:xfrm>
              <a:off x="2566295" y="5314521"/>
              <a:ext cx="1629410" cy="702310"/>
            </a:xfrm>
            <a:custGeom>
              <a:avLst/>
              <a:gdLst/>
              <a:ahLst/>
              <a:cxnLst/>
              <a:rect l="l" t="t" r="r" b="b"/>
              <a:pathLst>
                <a:path w="1629410" h="702310">
                  <a:moveTo>
                    <a:pt x="0" y="474911"/>
                  </a:moveTo>
                  <a:lnTo>
                    <a:pt x="67957" y="435892"/>
                  </a:lnTo>
                </a:path>
                <a:path w="1629410" h="702310">
                  <a:moveTo>
                    <a:pt x="69292" y="435892"/>
                  </a:moveTo>
                  <a:lnTo>
                    <a:pt x="233736" y="702285"/>
                  </a:lnTo>
                </a:path>
                <a:path w="1629410" h="702310">
                  <a:moveTo>
                    <a:pt x="233736" y="702285"/>
                  </a:moveTo>
                  <a:lnTo>
                    <a:pt x="414475" y="1321"/>
                  </a:lnTo>
                </a:path>
                <a:path w="1629410" h="702310">
                  <a:moveTo>
                    <a:pt x="414475" y="0"/>
                  </a:moveTo>
                  <a:lnTo>
                    <a:pt x="1629374" y="0"/>
                  </a:lnTo>
                </a:path>
              </a:pathLst>
            </a:custGeom>
            <a:ln w="77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42493" y="5278844"/>
              <a:ext cx="1635125" cy="718820"/>
            </a:xfrm>
            <a:custGeom>
              <a:avLst/>
              <a:gdLst/>
              <a:ahLst/>
              <a:cxnLst/>
              <a:rect l="l" t="t" r="r" b="b"/>
              <a:pathLst>
                <a:path w="1635125" h="718820">
                  <a:moveTo>
                    <a:pt x="1634824" y="0"/>
                  </a:moveTo>
                  <a:lnTo>
                    <a:pt x="406356" y="0"/>
                  </a:lnTo>
                  <a:lnTo>
                    <a:pt x="239186" y="648489"/>
                  </a:lnTo>
                  <a:lnTo>
                    <a:pt x="92427" y="431878"/>
                  </a:lnTo>
                  <a:lnTo>
                    <a:pt x="0" y="481661"/>
                  </a:lnTo>
                  <a:lnTo>
                    <a:pt x="9509" y="501839"/>
                  </a:lnTo>
                  <a:lnTo>
                    <a:pt x="55723" y="473589"/>
                  </a:lnTo>
                  <a:lnTo>
                    <a:pt x="221502" y="718450"/>
                  </a:lnTo>
                  <a:lnTo>
                    <a:pt x="255481" y="718450"/>
                  </a:lnTo>
                  <a:lnTo>
                    <a:pt x="430825" y="33639"/>
                  </a:lnTo>
                  <a:lnTo>
                    <a:pt x="1634824" y="33639"/>
                  </a:lnTo>
                  <a:lnTo>
                    <a:pt x="16348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1611" y="5265371"/>
              <a:ext cx="4170672" cy="815340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490374" y="2459252"/>
            <a:ext cx="6388100" cy="3620770"/>
          </a:xfrm>
          <a:prstGeom prst="rect">
            <a:avLst/>
          </a:prstGeom>
        </p:spPr>
        <p:txBody>
          <a:bodyPr vert="horz" wrap="square" lIns="0" tIns="37782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2975"/>
              </a:spcBef>
              <a:tabLst>
                <a:tab pos="1390650" algn="l"/>
                <a:tab pos="2187575" algn="l"/>
              </a:tabLst>
            </a:pPr>
            <a:r>
              <a:rPr sz="4950" i="1" spc="25" dirty="0">
                <a:latin typeface="Times New Roman"/>
                <a:cs typeface="Times New Roman"/>
              </a:rPr>
              <a:t>r</a:t>
            </a:r>
            <a:r>
              <a:rPr sz="4950" i="1" dirty="0">
                <a:latin typeface="Times New Roman"/>
                <a:cs typeface="Times New Roman"/>
              </a:rPr>
              <a:t>	</a:t>
            </a:r>
            <a:r>
              <a:rPr sz="4950" i="1" spc="95" dirty="0">
                <a:latin typeface="Times New Roman"/>
                <a:cs typeface="Times New Roman"/>
              </a:rPr>
              <a:t>R</a:t>
            </a:r>
            <a:r>
              <a:rPr sz="4275" spc="142" baseline="43859" dirty="0">
                <a:latin typeface="Times New Roman"/>
                <a:cs typeface="Times New Roman"/>
              </a:rPr>
              <a:t>2</a:t>
            </a:r>
            <a:r>
              <a:rPr sz="4275" baseline="43859" dirty="0">
                <a:latin typeface="Times New Roman"/>
                <a:cs typeface="Times New Roman"/>
              </a:rPr>
              <a:t>	</a:t>
            </a:r>
            <a:r>
              <a:rPr sz="4950" i="1" spc="-90" dirty="0">
                <a:latin typeface="Times New Roman"/>
                <a:cs typeface="Times New Roman"/>
              </a:rPr>
              <a:t>w</a:t>
            </a:r>
            <a:r>
              <a:rPr sz="4950" i="1" spc="5" dirty="0">
                <a:latin typeface="Times New Roman"/>
                <a:cs typeface="Times New Roman"/>
              </a:rPr>
              <a:t>it</a:t>
            </a:r>
            <a:r>
              <a:rPr sz="4950" i="1" spc="459" dirty="0">
                <a:latin typeface="Times New Roman"/>
                <a:cs typeface="Times New Roman"/>
              </a:rPr>
              <a:t>h</a:t>
            </a:r>
            <a:r>
              <a:rPr sz="4950" i="1" spc="5" dirty="0">
                <a:latin typeface="Times New Roman"/>
                <a:cs typeface="Times New Roman"/>
              </a:rPr>
              <a:t>t</a:t>
            </a:r>
            <a:r>
              <a:rPr sz="4950" i="1" spc="-65" dirty="0">
                <a:latin typeface="Times New Roman"/>
                <a:cs typeface="Times New Roman"/>
              </a:rPr>
              <a:t>h</a:t>
            </a:r>
            <a:r>
              <a:rPr sz="4950" i="1" spc="75" dirty="0">
                <a:latin typeface="Times New Roman"/>
                <a:cs typeface="Times New Roman"/>
              </a:rPr>
              <a:t>e</a:t>
            </a:r>
            <a:r>
              <a:rPr sz="4950" i="1" spc="-625" dirty="0">
                <a:latin typeface="Times New Roman"/>
                <a:cs typeface="Times New Roman"/>
              </a:rPr>
              <a:t> </a:t>
            </a:r>
            <a:r>
              <a:rPr sz="4950" i="1" spc="-30" dirty="0">
                <a:latin typeface="Times New Roman"/>
                <a:cs typeface="Times New Roman"/>
              </a:rPr>
              <a:t>s</a:t>
            </a:r>
            <a:r>
              <a:rPr sz="4950" i="1" spc="5" dirty="0">
                <a:latin typeface="Times New Roman"/>
                <a:cs typeface="Times New Roman"/>
              </a:rPr>
              <a:t>i</a:t>
            </a:r>
            <a:r>
              <a:rPr sz="4950" i="1" spc="-65" dirty="0">
                <a:latin typeface="Times New Roman"/>
                <a:cs typeface="Times New Roman"/>
              </a:rPr>
              <a:t>g</a:t>
            </a:r>
            <a:r>
              <a:rPr sz="4950" i="1" spc="530" dirty="0">
                <a:latin typeface="Times New Roman"/>
                <a:cs typeface="Times New Roman"/>
              </a:rPr>
              <a:t>n</a:t>
            </a:r>
            <a:r>
              <a:rPr sz="4950" i="1" spc="-65" dirty="0">
                <a:latin typeface="Times New Roman"/>
                <a:cs typeface="Times New Roman"/>
              </a:rPr>
              <a:t>o</a:t>
            </a:r>
            <a:r>
              <a:rPr sz="4950" i="1" spc="75" dirty="0">
                <a:latin typeface="Times New Roman"/>
                <a:cs typeface="Times New Roman"/>
              </a:rPr>
              <a:t>f</a:t>
            </a:r>
            <a:r>
              <a:rPr sz="4950" i="1" spc="345" dirty="0">
                <a:latin typeface="Times New Roman"/>
                <a:cs typeface="Times New Roman"/>
              </a:rPr>
              <a:t> </a:t>
            </a:r>
            <a:r>
              <a:rPr sz="4950" i="1" spc="-1555" dirty="0">
                <a:latin typeface="Times New Roman"/>
                <a:cs typeface="Times New Roman"/>
              </a:rPr>
              <a:t>b</a:t>
            </a:r>
            <a:r>
              <a:rPr sz="7425" spc="44" baseline="16273" dirty="0">
                <a:latin typeface="Times New Roman"/>
                <a:cs typeface="Times New Roman"/>
              </a:rPr>
              <a:t>ˆ</a:t>
            </a:r>
            <a:endParaRPr sz="7425" baseline="16273">
              <a:latin typeface="Times New Roman"/>
              <a:cs typeface="Times New Roman"/>
            </a:endParaRPr>
          </a:p>
          <a:p>
            <a:pPr marL="1807210">
              <a:lnSpc>
                <a:spcPct val="100000"/>
              </a:lnSpc>
              <a:spcBef>
                <a:spcPts val="2580"/>
              </a:spcBef>
              <a:tabLst>
                <a:tab pos="2616835" algn="l"/>
                <a:tab pos="3381375" algn="l"/>
              </a:tabLst>
            </a:pPr>
            <a:r>
              <a:rPr sz="4400" spc="-50" dirty="0">
                <a:latin typeface="Times New Roman"/>
                <a:cs typeface="Times New Roman"/>
              </a:rPr>
              <a:t>1</a:t>
            </a:r>
            <a:r>
              <a:rPr sz="4400" dirty="0">
                <a:latin typeface="Times New Roman"/>
                <a:cs typeface="Times New Roman"/>
              </a:rPr>
              <a:t>	</a:t>
            </a:r>
            <a:r>
              <a:rPr sz="4400" i="1" spc="-50" dirty="0">
                <a:latin typeface="Times New Roman"/>
                <a:cs typeface="Times New Roman"/>
              </a:rPr>
              <a:t>r</a:t>
            </a:r>
            <a:r>
              <a:rPr sz="4400" i="1" dirty="0">
                <a:latin typeface="Times New Roman"/>
                <a:cs typeface="Times New Roman"/>
              </a:rPr>
              <a:t>	</a:t>
            </a:r>
            <a:r>
              <a:rPr sz="4400" spc="-50" dirty="0">
                <a:latin typeface="Times New Roman"/>
                <a:cs typeface="Times New Roman"/>
              </a:rPr>
              <a:t>1</a:t>
            </a:r>
            <a:endParaRPr sz="4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75"/>
              </a:spcBef>
            </a:pPr>
            <a:endParaRPr sz="4400">
              <a:latin typeface="Times New Roman"/>
              <a:cs typeface="Times New Roman"/>
            </a:endParaRPr>
          </a:p>
          <a:p>
            <a:pPr marL="54610">
              <a:lnSpc>
                <a:spcPct val="100000"/>
              </a:lnSpc>
              <a:tabLst>
                <a:tab pos="1489075" algn="l"/>
                <a:tab pos="3386454" algn="l"/>
              </a:tabLst>
            </a:pPr>
            <a:r>
              <a:rPr sz="5250" i="1" spc="-50" dirty="0">
                <a:latin typeface="Times New Roman"/>
                <a:cs typeface="Times New Roman"/>
              </a:rPr>
              <a:t>r</a:t>
            </a:r>
            <a:r>
              <a:rPr sz="5250" i="1" dirty="0">
                <a:latin typeface="Times New Roman"/>
                <a:cs typeface="Times New Roman"/>
              </a:rPr>
              <a:t>	</a:t>
            </a:r>
            <a:r>
              <a:rPr sz="5250" spc="-20" dirty="0">
                <a:latin typeface="Times New Roman"/>
                <a:cs typeface="Times New Roman"/>
              </a:rPr>
              <a:t>0.85</a:t>
            </a:r>
            <a:r>
              <a:rPr sz="5250" dirty="0">
                <a:latin typeface="Times New Roman"/>
                <a:cs typeface="Times New Roman"/>
              </a:rPr>
              <a:t>	</a:t>
            </a:r>
            <a:r>
              <a:rPr sz="5250" spc="-20" dirty="0">
                <a:latin typeface="Times New Roman"/>
                <a:cs typeface="Times New Roman"/>
              </a:rPr>
              <a:t>0.92</a:t>
            </a:r>
            <a:endParaRPr sz="5250">
              <a:latin typeface="Times New Roman"/>
              <a:cs typeface="Times New Roma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82667" y="3962439"/>
            <a:ext cx="2205315" cy="62073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9190" y="240538"/>
            <a:ext cx="72726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Analisis</a:t>
            </a:r>
            <a:r>
              <a:rPr sz="5400" spc="-130" dirty="0"/>
              <a:t> </a:t>
            </a:r>
            <a:r>
              <a:rPr sz="5400" dirty="0"/>
              <a:t>Regresi</a:t>
            </a:r>
            <a:r>
              <a:rPr sz="5400" spc="-100" dirty="0"/>
              <a:t> </a:t>
            </a:r>
            <a:r>
              <a:rPr sz="5400" spc="-10" dirty="0"/>
              <a:t>Berganda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880375" y="2536063"/>
            <a:ext cx="1372870" cy="1690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latin typeface="Arial MT"/>
                <a:cs typeface="Arial MT"/>
              </a:rPr>
              <a:t>Model:</a:t>
            </a:r>
            <a:endParaRPr sz="3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554"/>
              </a:spcBef>
              <a:tabLst>
                <a:tab pos="1050925" algn="l"/>
              </a:tabLst>
            </a:pPr>
            <a:r>
              <a:rPr sz="4750" i="1" dirty="0">
                <a:latin typeface="Times New Roman"/>
                <a:cs typeface="Times New Roman"/>
              </a:rPr>
              <a:t>Y	</a:t>
            </a:r>
            <a:r>
              <a:rPr sz="4750" i="1" spc="-50" dirty="0">
                <a:latin typeface="Times New Roman"/>
                <a:cs typeface="Times New Roman"/>
              </a:rPr>
              <a:t>a</a:t>
            </a:r>
            <a:endParaRPr sz="47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49715" y="3471822"/>
            <a:ext cx="1127125" cy="7550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4750" i="1" spc="-515" dirty="0">
                <a:latin typeface="Times New Roman"/>
                <a:cs typeface="Times New Roman"/>
              </a:rPr>
              <a:t>b</a:t>
            </a:r>
            <a:r>
              <a:rPr sz="4125" spc="37" baseline="-24242" dirty="0">
                <a:latin typeface="Times New Roman"/>
                <a:cs typeface="Times New Roman"/>
              </a:rPr>
              <a:t>1</a:t>
            </a:r>
            <a:r>
              <a:rPr sz="4125" spc="-412" baseline="-24242" dirty="0">
                <a:latin typeface="Times New Roman"/>
                <a:cs typeface="Times New Roman"/>
              </a:rPr>
              <a:t> </a:t>
            </a:r>
            <a:r>
              <a:rPr sz="4750" i="1" spc="120" dirty="0">
                <a:latin typeface="Times New Roman"/>
                <a:cs typeface="Times New Roman"/>
              </a:rPr>
              <a:t>X</a:t>
            </a:r>
            <a:r>
              <a:rPr sz="4125" spc="179" baseline="-24242" dirty="0">
                <a:latin typeface="Times New Roman"/>
                <a:cs typeface="Times New Roman"/>
              </a:rPr>
              <a:t>1</a:t>
            </a:r>
            <a:endParaRPr sz="4125" baseline="-24242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71394" y="3471822"/>
            <a:ext cx="1231265" cy="7550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4750" i="1" spc="-90" dirty="0">
                <a:latin typeface="Times New Roman"/>
                <a:cs typeface="Times New Roman"/>
              </a:rPr>
              <a:t>b</a:t>
            </a:r>
            <a:r>
              <a:rPr sz="4125" spc="-135" baseline="-24242" dirty="0">
                <a:latin typeface="Times New Roman"/>
                <a:cs typeface="Times New Roman"/>
              </a:rPr>
              <a:t>2</a:t>
            </a:r>
            <a:r>
              <a:rPr sz="4125" spc="-112" baseline="-24242" dirty="0">
                <a:latin typeface="Times New Roman"/>
                <a:cs typeface="Times New Roman"/>
              </a:rPr>
              <a:t> </a:t>
            </a:r>
            <a:r>
              <a:rPr sz="4750" i="1" spc="55" dirty="0">
                <a:latin typeface="Times New Roman"/>
                <a:cs typeface="Times New Roman"/>
              </a:rPr>
              <a:t>X</a:t>
            </a:r>
            <a:r>
              <a:rPr sz="4750" i="1" spc="-670" dirty="0">
                <a:latin typeface="Times New Roman"/>
                <a:cs typeface="Times New Roman"/>
              </a:rPr>
              <a:t> </a:t>
            </a:r>
            <a:r>
              <a:rPr sz="4125" spc="-75" baseline="-24242" dirty="0">
                <a:latin typeface="Times New Roman"/>
                <a:cs typeface="Times New Roman"/>
              </a:rPr>
              <a:t>2</a:t>
            </a:r>
            <a:endParaRPr sz="4125" baseline="-24242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91348" y="3622808"/>
            <a:ext cx="1435735" cy="7550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7125" i="1" spc="-142" baseline="14035" dirty="0">
                <a:latin typeface="Times New Roman"/>
                <a:cs typeface="Times New Roman"/>
              </a:rPr>
              <a:t>b</a:t>
            </a:r>
            <a:r>
              <a:rPr sz="2750" i="1" spc="-95" dirty="0">
                <a:latin typeface="Times New Roman"/>
                <a:cs typeface="Times New Roman"/>
              </a:rPr>
              <a:t>k</a:t>
            </a:r>
            <a:r>
              <a:rPr sz="2750" i="1" spc="-22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'</a:t>
            </a:r>
            <a:r>
              <a:rPr sz="2750" spc="-135" dirty="0">
                <a:latin typeface="Times New Roman"/>
                <a:cs typeface="Times New Roman"/>
              </a:rPr>
              <a:t> </a:t>
            </a:r>
            <a:r>
              <a:rPr sz="7125" i="1" spc="855" baseline="14035" dirty="0">
                <a:latin typeface="Times New Roman"/>
                <a:cs typeface="Times New Roman"/>
              </a:rPr>
              <a:t>X</a:t>
            </a:r>
            <a:r>
              <a:rPr sz="2750" i="1" spc="35" dirty="0">
                <a:latin typeface="Times New Roman"/>
                <a:cs typeface="Times New Roman"/>
              </a:rPr>
              <a:t>k</a:t>
            </a:r>
            <a:r>
              <a:rPr sz="2750" i="1" spc="-210" dirty="0">
                <a:latin typeface="Times New Roman"/>
                <a:cs typeface="Times New Roman"/>
              </a:rPr>
              <a:t> </a:t>
            </a:r>
            <a:r>
              <a:rPr sz="2750" spc="-50" dirty="0">
                <a:latin typeface="Times New Roman"/>
                <a:cs typeface="Times New Roman"/>
              </a:rPr>
              <a:t>'</a:t>
            </a:r>
            <a:endParaRPr sz="275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450547" y="3484527"/>
            <a:ext cx="7236459" cy="741680"/>
            <a:chOff x="1450547" y="3484527"/>
            <a:chExt cx="7236459" cy="74168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0547" y="3484527"/>
              <a:ext cx="7236199" cy="74141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14967" y="3608482"/>
              <a:ext cx="2464447" cy="61500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9190" y="293573"/>
            <a:ext cx="727519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Analisis</a:t>
            </a:r>
            <a:r>
              <a:rPr sz="5400" spc="-125" dirty="0"/>
              <a:t> </a:t>
            </a:r>
            <a:r>
              <a:rPr sz="5400" dirty="0"/>
              <a:t>Regresi</a:t>
            </a:r>
            <a:r>
              <a:rPr sz="5400" spc="-70" dirty="0"/>
              <a:t> </a:t>
            </a:r>
            <a:r>
              <a:rPr sz="5400" spc="-10" dirty="0"/>
              <a:t>Berganda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1247038" y="2231263"/>
            <a:ext cx="67278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i="1" dirty="0">
                <a:latin typeface="Arial"/>
                <a:cs typeface="Arial"/>
              </a:rPr>
              <a:t>Adjusted</a:t>
            </a:r>
            <a:r>
              <a:rPr sz="3200" i="1" spc="-6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Coefficient</a:t>
            </a:r>
            <a:r>
              <a:rPr sz="3200" i="1" spc="-1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of</a:t>
            </a:r>
            <a:r>
              <a:rPr sz="3200" i="1" spc="-15" dirty="0">
                <a:latin typeface="Arial"/>
                <a:cs typeface="Arial"/>
              </a:rPr>
              <a:t> </a:t>
            </a:r>
            <a:r>
              <a:rPr sz="3200" i="1" spc="-10" dirty="0">
                <a:latin typeface="Arial"/>
                <a:cs typeface="Arial"/>
              </a:rPr>
              <a:t>Determination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04105" y="4187745"/>
            <a:ext cx="302260" cy="0"/>
          </a:xfrm>
          <a:custGeom>
            <a:avLst/>
            <a:gdLst/>
            <a:ahLst/>
            <a:cxnLst/>
            <a:rect l="l" t="t" r="r" b="b"/>
            <a:pathLst>
              <a:path w="302260">
                <a:moveTo>
                  <a:pt x="0" y="0"/>
                </a:moveTo>
                <a:lnTo>
                  <a:pt x="301681" y="0"/>
                </a:lnTo>
              </a:path>
            </a:pathLst>
          </a:custGeom>
          <a:ln w="28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80060" y="4543082"/>
            <a:ext cx="1628139" cy="0"/>
          </a:xfrm>
          <a:custGeom>
            <a:avLst/>
            <a:gdLst/>
            <a:ahLst/>
            <a:cxnLst/>
            <a:rect l="l" t="t" r="r" b="b"/>
            <a:pathLst>
              <a:path w="1628140">
                <a:moveTo>
                  <a:pt x="0" y="0"/>
                </a:moveTo>
                <a:lnTo>
                  <a:pt x="1627534" y="0"/>
                </a:lnTo>
              </a:path>
            </a:pathLst>
          </a:custGeom>
          <a:ln w="28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90582" y="3803076"/>
            <a:ext cx="674370" cy="754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7125" i="1" spc="270" baseline="-25146" dirty="0">
                <a:latin typeface="Times New Roman"/>
                <a:cs typeface="Times New Roman"/>
              </a:rPr>
              <a:t>R</a:t>
            </a:r>
            <a:r>
              <a:rPr sz="2750" spc="180" dirty="0">
                <a:latin typeface="Times New Roman"/>
                <a:cs typeface="Times New Roman"/>
              </a:rPr>
              <a:t>2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12997" y="4075208"/>
            <a:ext cx="1258570" cy="754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782955" algn="l"/>
              </a:tabLst>
            </a:pPr>
            <a:r>
              <a:rPr sz="4750" spc="20" dirty="0">
                <a:latin typeface="Times New Roman"/>
                <a:cs typeface="Times New Roman"/>
              </a:rPr>
              <a:t>1</a:t>
            </a:r>
            <a:r>
              <a:rPr sz="4750" dirty="0">
                <a:latin typeface="Times New Roman"/>
                <a:cs typeface="Times New Roman"/>
              </a:rPr>
              <a:t>	</a:t>
            </a:r>
            <a:r>
              <a:rPr sz="4750" spc="-140" dirty="0">
                <a:latin typeface="Times New Roman"/>
                <a:cs typeface="Times New Roman"/>
              </a:rPr>
              <a:t>(1</a:t>
            </a:r>
            <a:endParaRPr sz="47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83213" y="3564484"/>
            <a:ext cx="2643505" cy="1739264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140"/>
              </a:spcBef>
              <a:tabLst>
                <a:tab pos="2078355" algn="l"/>
              </a:tabLst>
            </a:pPr>
            <a:r>
              <a:rPr sz="7125" i="1" spc="202" baseline="-35087" dirty="0">
                <a:latin typeface="Times New Roman"/>
                <a:cs typeface="Times New Roman"/>
              </a:rPr>
              <a:t>R</a:t>
            </a:r>
            <a:r>
              <a:rPr sz="4125" spc="202" baseline="-17171" dirty="0">
                <a:latin typeface="Times New Roman"/>
                <a:cs typeface="Times New Roman"/>
              </a:rPr>
              <a:t>2</a:t>
            </a:r>
            <a:r>
              <a:rPr sz="4125" spc="-292" baseline="-17171" dirty="0">
                <a:latin typeface="Times New Roman"/>
                <a:cs typeface="Times New Roman"/>
              </a:rPr>
              <a:t> </a:t>
            </a:r>
            <a:r>
              <a:rPr sz="7125" baseline="-35087" dirty="0">
                <a:latin typeface="Times New Roman"/>
                <a:cs typeface="Times New Roman"/>
              </a:rPr>
              <a:t>)</a:t>
            </a:r>
            <a:r>
              <a:rPr sz="7125" spc="382" baseline="-35087" dirty="0">
                <a:latin typeface="Times New Roman"/>
                <a:cs typeface="Times New Roman"/>
              </a:rPr>
              <a:t> </a:t>
            </a:r>
            <a:r>
              <a:rPr sz="4750" spc="60" dirty="0">
                <a:latin typeface="Times New Roman"/>
                <a:cs typeface="Times New Roman"/>
              </a:rPr>
              <a:t>(</a:t>
            </a:r>
            <a:r>
              <a:rPr sz="4750" i="1" spc="60" dirty="0">
                <a:latin typeface="Times New Roman"/>
                <a:cs typeface="Times New Roman"/>
              </a:rPr>
              <a:t>n</a:t>
            </a:r>
            <a:r>
              <a:rPr sz="4750" i="1" dirty="0">
                <a:latin typeface="Times New Roman"/>
                <a:cs typeface="Times New Roman"/>
              </a:rPr>
              <a:t>	</a:t>
            </a:r>
            <a:r>
              <a:rPr sz="4750" spc="-25" dirty="0">
                <a:latin typeface="Times New Roman"/>
                <a:cs typeface="Times New Roman"/>
              </a:rPr>
              <a:t>1)</a:t>
            </a:r>
            <a:endParaRPr sz="4750">
              <a:latin typeface="Times New Roman"/>
              <a:cs typeface="Times New Roman"/>
            </a:endParaRPr>
          </a:p>
          <a:p>
            <a:pPr marL="1024255">
              <a:lnSpc>
                <a:spcPct val="100000"/>
              </a:lnSpc>
              <a:spcBef>
                <a:spcPts val="1045"/>
              </a:spcBef>
              <a:tabLst>
                <a:tab pos="2077720" algn="l"/>
              </a:tabLst>
            </a:pPr>
            <a:r>
              <a:rPr sz="4750" spc="60" dirty="0">
                <a:latin typeface="Times New Roman"/>
                <a:cs typeface="Times New Roman"/>
              </a:rPr>
              <a:t>(</a:t>
            </a:r>
            <a:r>
              <a:rPr sz="4750" i="1" spc="60" dirty="0">
                <a:latin typeface="Times New Roman"/>
                <a:cs typeface="Times New Roman"/>
              </a:rPr>
              <a:t>n</a:t>
            </a:r>
            <a:r>
              <a:rPr sz="4750" i="1" dirty="0">
                <a:latin typeface="Times New Roman"/>
                <a:cs typeface="Times New Roman"/>
              </a:rPr>
              <a:t>	</a:t>
            </a:r>
            <a:r>
              <a:rPr sz="4750" i="1" spc="180" dirty="0">
                <a:latin typeface="Times New Roman"/>
                <a:cs typeface="Times New Roman"/>
              </a:rPr>
              <a:t>k</a:t>
            </a:r>
            <a:r>
              <a:rPr sz="4750" spc="180" dirty="0">
                <a:latin typeface="Times New Roman"/>
                <a:cs typeface="Times New Roman"/>
              </a:rPr>
              <a:t>)</a:t>
            </a:r>
            <a:endParaRPr sz="475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120631" y="3733787"/>
            <a:ext cx="4813935" cy="1567815"/>
            <a:chOff x="2120631" y="3733787"/>
            <a:chExt cx="4813935" cy="156781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95312" y="3733787"/>
              <a:ext cx="1038726" cy="71062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20631" y="4084358"/>
              <a:ext cx="3839196" cy="74272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29651" y="4558503"/>
              <a:ext cx="1104387" cy="74272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9190" y="202438"/>
            <a:ext cx="72726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Analisis</a:t>
            </a:r>
            <a:r>
              <a:rPr sz="5400" spc="-130" dirty="0"/>
              <a:t> </a:t>
            </a:r>
            <a:r>
              <a:rPr sz="5400" dirty="0"/>
              <a:t>Regresi</a:t>
            </a:r>
            <a:r>
              <a:rPr sz="5400" spc="-100" dirty="0"/>
              <a:t> </a:t>
            </a:r>
            <a:r>
              <a:rPr sz="5400" spc="-10" dirty="0"/>
              <a:t>Berganda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1426844" y="1651507"/>
            <a:ext cx="63665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i="1" dirty="0">
                <a:latin typeface="Arial"/>
                <a:cs typeface="Arial"/>
              </a:rPr>
              <a:t>Analysis</a:t>
            </a:r>
            <a:r>
              <a:rPr sz="3200" i="1" spc="-5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of</a:t>
            </a:r>
            <a:r>
              <a:rPr sz="3200" i="1" spc="-5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Variance</a:t>
            </a:r>
            <a:r>
              <a:rPr sz="3200" i="1" spc="-5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and</a:t>
            </a:r>
            <a:r>
              <a:rPr sz="3200" i="1" spc="-6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F</a:t>
            </a:r>
            <a:r>
              <a:rPr sz="3200" i="1" spc="-95" dirty="0">
                <a:latin typeface="Arial"/>
                <a:cs typeface="Arial"/>
              </a:rPr>
              <a:t> </a:t>
            </a:r>
            <a:r>
              <a:rPr sz="3200" i="1" spc="-10" dirty="0">
                <a:latin typeface="Arial"/>
                <a:cs typeface="Arial"/>
              </a:rPr>
              <a:t>Statistic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050481" y="3215368"/>
            <a:ext cx="6179185" cy="944244"/>
            <a:chOff x="2050481" y="3215368"/>
            <a:chExt cx="6179185" cy="944244"/>
          </a:xfrm>
        </p:grpSpPr>
        <p:sp>
          <p:nvSpPr>
            <p:cNvPr id="5" name="object 5"/>
            <p:cNvSpPr/>
            <p:nvPr/>
          </p:nvSpPr>
          <p:spPr>
            <a:xfrm>
              <a:off x="2425020" y="3571048"/>
              <a:ext cx="5706110" cy="0"/>
            </a:xfrm>
            <a:custGeom>
              <a:avLst/>
              <a:gdLst/>
              <a:ahLst/>
              <a:cxnLst/>
              <a:rect l="l" t="t" r="r" b="b"/>
              <a:pathLst>
                <a:path w="5706109">
                  <a:moveTo>
                    <a:pt x="0" y="0"/>
                  </a:moveTo>
                  <a:lnTo>
                    <a:pt x="5706096" y="0"/>
                  </a:lnTo>
                </a:path>
              </a:pathLst>
            </a:custGeom>
            <a:ln w="225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0481" y="3215368"/>
              <a:ext cx="1880357" cy="5761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67493" y="3583237"/>
              <a:ext cx="862154" cy="57618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597292" y="3205510"/>
            <a:ext cx="318770" cy="591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700" i="1" spc="-50" dirty="0">
                <a:latin typeface="Times New Roman"/>
                <a:cs typeface="Times New Roman"/>
              </a:rPr>
              <a:t>F</a:t>
            </a:r>
            <a:endParaRPr sz="37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06010" y="2943251"/>
            <a:ext cx="1023637" cy="550839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2546608" y="5344507"/>
            <a:ext cx="2774315" cy="0"/>
          </a:xfrm>
          <a:custGeom>
            <a:avLst/>
            <a:gdLst/>
            <a:ahLst/>
            <a:cxnLst/>
            <a:rect l="l" t="t" r="r" b="b"/>
            <a:pathLst>
              <a:path w="2774315">
                <a:moveTo>
                  <a:pt x="0" y="0"/>
                </a:moveTo>
                <a:lnTo>
                  <a:pt x="2774070" y="0"/>
                </a:lnTo>
              </a:path>
            </a:pathLst>
          </a:custGeom>
          <a:ln w="22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358931" y="2807956"/>
            <a:ext cx="5805805" cy="310324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59690" algn="ctr">
              <a:lnSpc>
                <a:spcPct val="100000"/>
              </a:lnSpc>
              <a:spcBef>
                <a:spcPts val="894"/>
              </a:spcBef>
              <a:tabLst>
                <a:tab pos="4817745" algn="l"/>
              </a:tabLst>
            </a:pPr>
            <a:r>
              <a:rPr sz="3700" i="1" spc="-10" dirty="0">
                <a:latin typeface="Times New Roman"/>
                <a:cs typeface="Times New Roman"/>
              </a:rPr>
              <a:t>Explained</a:t>
            </a:r>
            <a:r>
              <a:rPr sz="3700" i="1" spc="-430" dirty="0">
                <a:latin typeface="Times New Roman"/>
                <a:cs typeface="Times New Roman"/>
              </a:rPr>
              <a:t> </a:t>
            </a:r>
            <a:r>
              <a:rPr sz="3700" i="1" dirty="0">
                <a:latin typeface="Times New Roman"/>
                <a:cs typeface="Times New Roman"/>
              </a:rPr>
              <a:t>Variation</a:t>
            </a:r>
            <a:r>
              <a:rPr sz="3700" i="1" spc="-340" dirty="0">
                <a:latin typeface="Times New Roman"/>
                <a:cs typeface="Times New Roman"/>
              </a:rPr>
              <a:t> </a:t>
            </a:r>
            <a:r>
              <a:rPr sz="3700" spc="-25" dirty="0">
                <a:latin typeface="Times New Roman"/>
                <a:cs typeface="Times New Roman"/>
              </a:rPr>
              <a:t>/(</a:t>
            </a:r>
            <a:r>
              <a:rPr sz="3700" i="1" spc="-25" dirty="0">
                <a:latin typeface="Times New Roman"/>
                <a:cs typeface="Times New Roman"/>
              </a:rPr>
              <a:t>k</a:t>
            </a:r>
            <a:r>
              <a:rPr sz="3700" i="1" dirty="0">
                <a:latin typeface="Times New Roman"/>
                <a:cs typeface="Times New Roman"/>
              </a:rPr>
              <a:t>	</a:t>
            </a:r>
            <a:r>
              <a:rPr sz="3700" spc="-25" dirty="0">
                <a:latin typeface="Times New Roman"/>
                <a:cs typeface="Times New Roman"/>
              </a:rPr>
              <a:t>1)</a:t>
            </a:r>
            <a:endParaRPr sz="37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800"/>
              </a:spcBef>
              <a:tabLst>
                <a:tab pos="5290185" algn="l"/>
              </a:tabLst>
            </a:pPr>
            <a:r>
              <a:rPr sz="3700" i="1" spc="-10" dirty="0">
                <a:latin typeface="Times New Roman"/>
                <a:cs typeface="Times New Roman"/>
              </a:rPr>
              <a:t>Unexplained</a:t>
            </a:r>
            <a:r>
              <a:rPr sz="3700" i="1" spc="-440" dirty="0">
                <a:latin typeface="Times New Roman"/>
                <a:cs typeface="Times New Roman"/>
              </a:rPr>
              <a:t> </a:t>
            </a:r>
            <a:r>
              <a:rPr sz="3700" i="1" dirty="0">
                <a:latin typeface="Times New Roman"/>
                <a:cs typeface="Times New Roman"/>
              </a:rPr>
              <a:t>Variation</a:t>
            </a:r>
            <a:r>
              <a:rPr sz="3700" i="1" spc="-340" dirty="0">
                <a:latin typeface="Times New Roman"/>
                <a:cs typeface="Times New Roman"/>
              </a:rPr>
              <a:t> </a:t>
            </a:r>
            <a:r>
              <a:rPr sz="3700" spc="-25" dirty="0">
                <a:latin typeface="Times New Roman"/>
                <a:cs typeface="Times New Roman"/>
              </a:rPr>
              <a:t>/(</a:t>
            </a:r>
            <a:r>
              <a:rPr sz="3700" i="1" spc="-25" dirty="0">
                <a:latin typeface="Times New Roman"/>
                <a:cs typeface="Times New Roman"/>
              </a:rPr>
              <a:t>n</a:t>
            </a:r>
            <a:r>
              <a:rPr sz="3700" i="1" dirty="0">
                <a:latin typeface="Times New Roman"/>
                <a:cs typeface="Times New Roman"/>
              </a:rPr>
              <a:t>	</a:t>
            </a:r>
            <a:r>
              <a:rPr sz="3700" i="1" spc="155" dirty="0">
                <a:latin typeface="Times New Roman"/>
                <a:cs typeface="Times New Roman"/>
              </a:rPr>
              <a:t>k</a:t>
            </a:r>
            <a:r>
              <a:rPr sz="3700" spc="155" dirty="0">
                <a:latin typeface="Times New Roman"/>
                <a:cs typeface="Times New Roman"/>
              </a:rPr>
              <a:t>)</a:t>
            </a:r>
            <a:endParaRPr sz="3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0"/>
              </a:spcBef>
            </a:pPr>
            <a:endParaRPr sz="3700">
              <a:latin typeface="Times New Roman"/>
              <a:cs typeface="Times New Roman"/>
            </a:endParaRPr>
          </a:p>
          <a:p>
            <a:pPr marR="2626995" algn="ctr">
              <a:lnSpc>
                <a:spcPct val="100000"/>
              </a:lnSpc>
              <a:tabLst>
                <a:tab pos="1424940" algn="l"/>
              </a:tabLst>
            </a:pPr>
            <a:r>
              <a:rPr sz="3550" i="1" spc="90" dirty="0">
                <a:latin typeface="Times New Roman"/>
                <a:cs typeface="Times New Roman"/>
              </a:rPr>
              <a:t>R</a:t>
            </a:r>
            <a:r>
              <a:rPr sz="3075" spc="135" baseline="43360" dirty="0">
                <a:latin typeface="Times New Roman"/>
                <a:cs typeface="Times New Roman"/>
              </a:rPr>
              <a:t>2</a:t>
            </a:r>
            <a:r>
              <a:rPr sz="3075" spc="585" baseline="43360" dirty="0">
                <a:latin typeface="Times New Roman"/>
                <a:cs typeface="Times New Roman"/>
              </a:rPr>
              <a:t> </a:t>
            </a:r>
            <a:r>
              <a:rPr sz="3550" spc="-25" dirty="0">
                <a:latin typeface="Times New Roman"/>
                <a:cs typeface="Times New Roman"/>
              </a:rPr>
              <a:t>/(</a:t>
            </a:r>
            <a:r>
              <a:rPr sz="3550" i="1" spc="-25" dirty="0">
                <a:latin typeface="Times New Roman"/>
                <a:cs typeface="Times New Roman"/>
              </a:rPr>
              <a:t>k</a:t>
            </a:r>
            <a:r>
              <a:rPr sz="3550" i="1" dirty="0">
                <a:latin typeface="Times New Roman"/>
                <a:cs typeface="Times New Roman"/>
              </a:rPr>
              <a:t>	</a:t>
            </a:r>
            <a:r>
              <a:rPr sz="3550" spc="-25" dirty="0">
                <a:latin typeface="Times New Roman"/>
                <a:cs typeface="Times New Roman"/>
              </a:rPr>
              <a:t>1)</a:t>
            </a:r>
            <a:endParaRPr sz="3550">
              <a:latin typeface="Times New Roman"/>
              <a:cs typeface="Times New Roman"/>
            </a:endParaRPr>
          </a:p>
          <a:p>
            <a:pPr marR="2648585" algn="ctr">
              <a:lnSpc>
                <a:spcPct val="100000"/>
              </a:lnSpc>
              <a:spcBef>
                <a:spcPts val="730"/>
              </a:spcBef>
              <a:tabLst>
                <a:tab pos="715645" algn="l"/>
                <a:tab pos="2339975" algn="l"/>
              </a:tabLst>
            </a:pPr>
            <a:r>
              <a:rPr sz="3550" spc="-25" dirty="0">
                <a:latin typeface="Times New Roman"/>
                <a:cs typeface="Times New Roman"/>
              </a:rPr>
              <a:t>(1</a:t>
            </a:r>
            <a:r>
              <a:rPr sz="3550" dirty="0">
                <a:latin typeface="Times New Roman"/>
                <a:cs typeface="Times New Roman"/>
              </a:rPr>
              <a:t>	</a:t>
            </a:r>
            <a:r>
              <a:rPr sz="3550" i="1" spc="90" dirty="0">
                <a:latin typeface="Times New Roman"/>
                <a:cs typeface="Times New Roman"/>
              </a:rPr>
              <a:t>R</a:t>
            </a:r>
            <a:r>
              <a:rPr sz="3075" spc="135" baseline="43360" dirty="0">
                <a:latin typeface="Times New Roman"/>
                <a:cs typeface="Times New Roman"/>
              </a:rPr>
              <a:t>2</a:t>
            </a:r>
            <a:r>
              <a:rPr sz="3075" spc="-150" baseline="43360" dirty="0">
                <a:latin typeface="Times New Roman"/>
                <a:cs typeface="Times New Roman"/>
              </a:rPr>
              <a:t> </a:t>
            </a:r>
            <a:r>
              <a:rPr sz="3550" spc="-20" dirty="0">
                <a:latin typeface="Times New Roman"/>
                <a:cs typeface="Times New Roman"/>
              </a:rPr>
              <a:t>)</a:t>
            </a:r>
            <a:r>
              <a:rPr sz="3550" spc="-335" dirty="0">
                <a:latin typeface="Times New Roman"/>
                <a:cs typeface="Times New Roman"/>
              </a:rPr>
              <a:t> </a:t>
            </a:r>
            <a:r>
              <a:rPr sz="3550" spc="-25" dirty="0">
                <a:latin typeface="Times New Roman"/>
                <a:cs typeface="Times New Roman"/>
              </a:rPr>
              <a:t>/(</a:t>
            </a:r>
            <a:r>
              <a:rPr sz="3550" i="1" spc="-25" dirty="0">
                <a:latin typeface="Times New Roman"/>
                <a:cs typeface="Times New Roman"/>
              </a:rPr>
              <a:t>n</a:t>
            </a:r>
            <a:r>
              <a:rPr sz="3550" i="1" dirty="0">
                <a:latin typeface="Times New Roman"/>
                <a:cs typeface="Times New Roman"/>
              </a:rPr>
              <a:t>	k</a:t>
            </a:r>
            <a:r>
              <a:rPr sz="3550" i="1" spc="-575" dirty="0">
                <a:latin typeface="Times New Roman"/>
                <a:cs typeface="Times New Roman"/>
              </a:rPr>
              <a:t> </a:t>
            </a:r>
            <a:r>
              <a:rPr sz="3550" spc="-50" dirty="0">
                <a:latin typeface="Times New Roman"/>
                <a:cs typeface="Times New Roman"/>
              </a:rPr>
              <a:t>)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46793" y="4994769"/>
            <a:ext cx="300990" cy="565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550" i="1" spc="-50" dirty="0">
                <a:latin typeface="Times New Roman"/>
                <a:cs typeface="Times New Roman"/>
              </a:rPr>
              <a:t>F</a:t>
            </a:r>
            <a:endParaRPr sz="355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185005" y="4722391"/>
            <a:ext cx="3225165" cy="1184275"/>
            <a:chOff x="2185005" y="4722391"/>
            <a:chExt cx="3225165" cy="1184275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10348" y="4722391"/>
              <a:ext cx="1199825" cy="55017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85005" y="5005642"/>
              <a:ext cx="1815301" cy="55017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43822" y="5356338"/>
              <a:ext cx="2466351" cy="5501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8032" y="308813"/>
            <a:ext cx="5721350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68705" marR="5080" indent="-105664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Masalah-</a:t>
            </a:r>
            <a:r>
              <a:rPr sz="4400" dirty="0"/>
              <a:t>Masalah</a:t>
            </a:r>
            <a:r>
              <a:rPr sz="4400" spc="15" dirty="0"/>
              <a:t> </a:t>
            </a:r>
            <a:r>
              <a:rPr sz="4400" spc="-10" dirty="0"/>
              <a:t>dalam </a:t>
            </a:r>
            <a:r>
              <a:rPr sz="4400" dirty="0"/>
              <a:t>Analisis</a:t>
            </a:r>
            <a:r>
              <a:rPr sz="4400" spc="-65" dirty="0"/>
              <a:t> </a:t>
            </a:r>
            <a:r>
              <a:rPr sz="4400" spc="-10" dirty="0"/>
              <a:t>Regresi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2293747"/>
            <a:ext cx="7834630" cy="3148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23825" indent="-34353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b="1" i="1" dirty="0">
                <a:latin typeface="Calibri"/>
                <a:cs typeface="Calibri"/>
              </a:rPr>
              <a:t>Multicollinearity</a:t>
            </a:r>
            <a:r>
              <a:rPr sz="3200" dirty="0">
                <a:latin typeface="Calibri"/>
                <a:cs typeface="Calibri"/>
              </a:rPr>
              <a:t>:</a:t>
            </a:r>
            <a:r>
              <a:rPr sz="3200" spc="-1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Dua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atau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lebih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variabel </a:t>
            </a:r>
            <a:r>
              <a:rPr sz="3200" dirty="0">
                <a:latin typeface="Calibri"/>
                <a:cs typeface="Calibri"/>
              </a:rPr>
              <a:t>bebas</a:t>
            </a:r>
            <a:r>
              <a:rPr sz="3200" spc="-14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mempunyai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korelasi</a:t>
            </a:r>
            <a:r>
              <a:rPr sz="3200" spc="-1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yang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sangat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kuat.</a:t>
            </a:r>
            <a:endParaRPr sz="3200">
              <a:latin typeface="Calibri"/>
              <a:cs typeface="Calibri"/>
            </a:endParaRPr>
          </a:p>
          <a:p>
            <a:pPr marL="355600" marR="140970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b="1" i="1" spc="-10" dirty="0">
                <a:latin typeface="Calibri"/>
                <a:cs typeface="Calibri"/>
              </a:rPr>
              <a:t>Heteroskedasticity</a:t>
            </a:r>
            <a:r>
              <a:rPr sz="3200" spc="-10" dirty="0">
                <a:latin typeface="Calibri"/>
                <a:cs typeface="Calibri"/>
              </a:rPr>
              <a:t>: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Variance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error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term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is </a:t>
            </a:r>
            <a:r>
              <a:rPr sz="3200" dirty="0">
                <a:latin typeface="Calibri"/>
                <a:cs typeface="Calibri"/>
              </a:rPr>
              <a:t>not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independent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Y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variable.</a:t>
            </a:r>
            <a:endParaRPr sz="32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b="1" i="1" dirty="0">
                <a:latin typeface="Calibri"/>
                <a:cs typeface="Calibri"/>
              </a:rPr>
              <a:t>Autocorrelation</a:t>
            </a:r>
            <a:r>
              <a:rPr sz="3200" dirty="0">
                <a:latin typeface="Calibri"/>
                <a:cs typeface="Calibri"/>
              </a:rPr>
              <a:t>: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Consecutive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error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terms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are </a:t>
            </a:r>
            <a:r>
              <a:rPr sz="3200" spc="-10" dirty="0">
                <a:latin typeface="Calibri"/>
                <a:cs typeface="Calibri"/>
              </a:rPr>
              <a:t>correlated.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6078" y="377774"/>
            <a:ext cx="677100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35" dirty="0"/>
              <a:t>Durbin-</a:t>
            </a:r>
            <a:r>
              <a:rPr sz="5400" spc="-10" dirty="0"/>
              <a:t>Watson</a:t>
            </a:r>
            <a:r>
              <a:rPr sz="5400" spc="-190" dirty="0"/>
              <a:t> </a:t>
            </a:r>
            <a:r>
              <a:rPr sz="5400" spc="-10" dirty="0"/>
              <a:t>Statistic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3064001" y="2078558"/>
            <a:ext cx="33216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 MT"/>
                <a:cs typeface="Arial MT"/>
              </a:rPr>
              <a:t>Uji</a:t>
            </a:r>
            <a:r>
              <a:rPr sz="3200" spc="-20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Autocorrelation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3127" y="3066401"/>
            <a:ext cx="2762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spc="-37" baseline="-24305" dirty="0">
                <a:latin typeface="Times New Roman"/>
                <a:cs typeface="Times New Roman"/>
              </a:rPr>
              <a:t>)</a:t>
            </a:r>
            <a:r>
              <a:rPr sz="1350" spc="-25" dirty="0">
                <a:latin typeface="Times New Roman"/>
                <a:cs typeface="Times New Roman"/>
              </a:rPr>
              <a:t>2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70804" y="3022068"/>
            <a:ext cx="113664" cy="23685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350" i="1" spc="-50" dirty="0">
                <a:latin typeface="Times New Roman"/>
                <a:cs typeface="Times New Roman"/>
              </a:rPr>
              <a:t>n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42451" y="3407443"/>
            <a:ext cx="749935" cy="23685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492125" algn="l"/>
              </a:tabLst>
            </a:pPr>
            <a:r>
              <a:rPr sz="1350" i="1" spc="-50" dirty="0">
                <a:latin typeface="Times New Roman"/>
                <a:cs typeface="Times New Roman"/>
              </a:rPr>
              <a:t>t</a:t>
            </a:r>
            <a:r>
              <a:rPr sz="1350" i="1" dirty="0">
                <a:latin typeface="Times New Roman"/>
                <a:cs typeface="Times New Roman"/>
              </a:rPr>
              <a:t>	t</a:t>
            </a:r>
            <a:r>
              <a:rPr sz="1350" i="1" spc="90" dirty="0">
                <a:latin typeface="Times New Roman"/>
                <a:cs typeface="Times New Roman"/>
              </a:rPr>
              <a:t>  </a:t>
            </a:r>
            <a:r>
              <a:rPr sz="1350" spc="-50" dirty="0">
                <a:latin typeface="Times New Roman"/>
                <a:cs typeface="Times New Roman"/>
              </a:rPr>
              <a:t>1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35515" y="3620434"/>
            <a:ext cx="1622425" cy="44958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  <a:tabLst>
                <a:tab pos="1596390" algn="l"/>
              </a:tabLst>
            </a:pPr>
            <a:r>
              <a:rPr sz="1350" i="1" u="heavy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350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1350" i="1" u="heavy" spc="1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350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</a:t>
            </a:r>
            <a:r>
              <a:rPr sz="135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350">
              <a:latin typeface="Times New Roman"/>
              <a:cs typeface="Times New Roman"/>
            </a:endParaRPr>
          </a:p>
          <a:p>
            <a:pPr marR="292100" algn="ctr">
              <a:lnSpc>
                <a:spcPct val="100000"/>
              </a:lnSpc>
              <a:spcBef>
                <a:spcPts val="50"/>
              </a:spcBef>
            </a:pPr>
            <a:r>
              <a:rPr sz="1350" i="1" spc="-50" dirty="0">
                <a:latin typeface="Times New Roman"/>
                <a:cs typeface="Times New Roman"/>
              </a:rPr>
              <a:t>n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66829" y="4218171"/>
            <a:ext cx="514984" cy="4502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452755">
              <a:lnSpc>
                <a:spcPct val="100000"/>
              </a:lnSpc>
              <a:spcBef>
                <a:spcPts val="135"/>
              </a:spcBef>
            </a:pPr>
            <a:r>
              <a:rPr sz="1350" i="1" spc="-50" dirty="0">
                <a:latin typeface="Times New Roman"/>
                <a:cs typeface="Times New Roman"/>
              </a:rPr>
              <a:t>t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350" i="1" dirty="0">
                <a:latin typeface="Times New Roman"/>
                <a:cs typeface="Times New Roman"/>
              </a:rPr>
              <a:t>t</a:t>
            </a:r>
            <a:r>
              <a:rPr sz="1350" i="1" spc="90" dirty="0">
                <a:latin typeface="Times New Roman"/>
                <a:cs typeface="Times New Roman"/>
              </a:rPr>
              <a:t>  </a:t>
            </a:r>
            <a:r>
              <a:rPr sz="1350" spc="-50" dirty="0">
                <a:latin typeface="Times New Roman"/>
                <a:cs typeface="Times New Roman"/>
              </a:rPr>
              <a:t>1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14932" y="3202434"/>
            <a:ext cx="745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6900" algn="l"/>
              </a:tabLst>
            </a:pPr>
            <a:r>
              <a:rPr sz="2400" spc="-25" dirty="0">
                <a:latin typeface="Times New Roman"/>
                <a:cs typeface="Times New Roman"/>
              </a:rPr>
              <a:t>(</a:t>
            </a:r>
            <a:r>
              <a:rPr sz="2400" i="1" spc="-25" dirty="0">
                <a:latin typeface="Times New Roman"/>
                <a:cs typeface="Times New Roman"/>
              </a:rPr>
              <a:t>e</a:t>
            </a:r>
            <a:r>
              <a:rPr sz="2400" i="1" dirty="0">
                <a:latin typeface="Times New Roman"/>
                <a:cs typeface="Times New Roman"/>
              </a:rPr>
              <a:t>	</a:t>
            </a:r>
            <a:r>
              <a:rPr sz="2400" i="1" spc="-50" dirty="0">
                <a:latin typeface="Times New Roman"/>
                <a:cs typeface="Times New Roman"/>
              </a:rPr>
              <a:t>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59342" y="3877130"/>
            <a:ext cx="3098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i="1" spc="-37" baseline="-25462" dirty="0">
                <a:latin typeface="Times New Roman"/>
                <a:cs typeface="Times New Roman"/>
              </a:rPr>
              <a:t>e</a:t>
            </a:r>
            <a:r>
              <a:rPr sz="1350" spc="-25" dirty="0">
                <a:latin typeface="Times New Roman"/>
                <a:cs typeface="Times New Roman"/>
              </a:rPr>
              <a:t>2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38620" y="3608113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50" dirty="0">
                <a:latin typeface="Times New Roman"/>
                <a:cs typeface="Times New Roman"/>
              </a:rPr>
              <a:t>d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804691" y="3130794"/>
            <a:ext cx="1911985" cy="1527810"/>
            <a:chOff x="3804691" y="3130794"/>
            <a:chExt cx="1911985" cy="1527810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03703" y="3418296"/>
              <a:ext cx="512867" cy="21607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62592" y="3631288"/>
              <a:ext cx="707193" cy="21607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7778" y="4442009"/>
              <a:ext cx="707193" cy="21607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97838" y="3213295"/>
              <a:ext cx="918733" cy="37366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04691" y="3618974"/>
              <a:ext cx="1222528" cy="37366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64799" y="3130794"/>
              <a:ext cx="1651771" cy="55957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34006" y="3941533"/>
              <a:ext cx="1182565" cy="559572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1704213" y="5386222"/>
            <a:ext cx="58121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 MT"/>
                <a:cs typeface="Arial MT"/>
              </a:rPr>
              <a:t>If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d=2,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autocorrelation</a:t>
            </a:r>
            <a:r>
              <a:rPr sz="3200" spc="-6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is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absent.</a:t>
            </a:r>
            <a:endParaRPr sz="3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5257" y="84836"/>
            <a:ext cx="579818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39700">
              <a:lnSpc>
                <a:spcPct val="100000"/>
              </a:lnSpc>
              <a:spcBef>
                <a:spcPts val="95"/>
              </a:spcBef>
            </a:pPr>
            <a:r>
              <a:rPr sz="4000" spc="-25" dirty="0"/>
              <a:t>Langkah-</a:t>
            </a:r>
            <a:r>
              <a:rPr sz="4000" dirty="0"/>
              <a:t>Langkah</a:t>
            </a:r>
            <a:r>
              <a:rPr sz="4000" spc="-150" dirty="0"/>
              <a:t> </a:t>
            </a:r>
            <a:r>
              <a:rPr sz="4000" spc="-10" dirty="0"/>
              <a:t>Estimasi Permintaan</a:t>
            </a:r>
            <a:r>
              <a:rPr sz="4000" spc="-200" dirty="0"/>
              <a:t> </a:t>
            </a:r>
            <a:r>
              <a:rPr sz="4000" dirty="0"/>
              <a:t>dengan</a:t>
            </a:r>
            <a:r>
              <a:rPr sz="4000" spc="-180" dirty="0"/>
              <a:t> </a:t>
            </a:r>
            <a:r>
              <a:rPr sz="4000" spc="-10" dirty="0"/>
              <a:t>Regresi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23240" y="1609090"/>
            <a:ext cx="7740015" cy="478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marR="17780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68300" algn="l"/>
              </a:tabLst>
            </a:pPr>
            <a:r>
              <a:rPr sz="3000" dirty="0">
                <a:latin typeface="Calibri"/>
                <a:cs typeface="Calibri"/>
              </a:rPr>
              <a:t>Spesifikasi</a:t>
            </a:r>
            <a:r>
              <a:rPr sz="3000" spc="-9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Model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dengan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Cara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Mengidentifikasi </a:t>
            </a:r>
            <a:r>
              <a:rPr sz="3000" spc="-30" dirty="0">
                <a:latin typeface="Calibri"/>
                <a:cs typeface="Calibri"/>
              </a:rPr>
              <a:t>Variabel-</a:t>
            </a:r>
            <a:r>
              <a:rPr sz="3000" spc="-10" dirty="0">
                <a:latin typeface="Calibri"/>
                <a:cs typeface="Calibri"/>
              </a:rPr>
              <a:t>Variabel,</a:t>
            </a:r>
            <a:r>
              <a:rPr sz="3000" spc="-1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misalnya</a:t>
            </a:r>
            <a:r>
              <a:rPr sz="3000" spc="-110" dirty="0">
                <a:latin typeface="Calibri"/>
                <a:cs typeface="Calibri"/>
              </a:rPr>
              <a:t> </a:t>
            </a:r>
            <a:r>
              <a:rPr sz="3000" spc="-50" dirty="0">
                <a:latin typeface="Calibri"/>
                <a:cs typeface="Calibri"/>
              </a:rPr>
              <a:t>:</a:t>
            </a:r>
            <a:endParaRPr sz="3000">
              <a:latin typeface="Calibri"/>
              <a:cs typeface="Calibri"/>
            </a:endParaRPr>
          </a:p>
          <a:p>
            <a:pPr marL="368300">
              <a:lnSpc>
                <a:spcPct val="100000"/>
              </a:lnSpc>
              <a:spcBef>
                <a:spcPts val="720"/>
              </a:spcBef>
            </a:pPr>
            <a:r>
              <a:rPr sz="3000" dirty="0">
                <a:latin typeface="Calibri"/>
                <a:cs typeface="Calibri"/>
              </a:rPr>
              <a:t>Q</a:t>
            </a:r>
            <a:r>
              <a:rPr sz="3000" baseline="-20833" dirty="0">
                <a:latin typeface="Calibri"/>
                <a:cs typeface="Calibri"/>
              </a:rPr>
              <a:t>d</a:t>
            </a:r>
            <a:r>
              <a:rPr sz="3000" spc="247" baseline="-20833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=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f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(P</a:t>
            </a:r>
            <a:r>
              <a:rPr sz="3000" baseline="-20833" dirty="0">
                <a:latin typeface="Calibri"/>
                <a:cs typeface="Calibri"/>
              </a:rPr>
              <a:t>x</a:t>
            </a:r>
            <a:r>
              <a:rPr sz="3000" dirty="0">
                <a:latin typeface="Calibri"/>
                <a:cs typeface="Calibri"/>
              </a:rPr>
              <a:t>,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I,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P</a:t>
            </a:r>
            <a:r>
              <a:rPr sz="3000" baseline="-20833" dirty="0">
                <a:latin typeface="Calibri"/>
                <a:cs typeface="Calibri"/>
              </a:rPr>
              <a:t>y</a:t>
            </a:r>
            <a:r>
              <a:rPr sz="3000" dirty="0">
                <a:latin typeface="Calibri"/>
                <a:cs typeface="Calibri"/>
              </a:rPr>
              <a:t>,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A,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T)</a:t>
            </a:r>
            <a:endParaRPr sz="3000">
              <a:latin typeface="Calibri"/>
              <a:cs typeface="Calibri"/>
            </a:endParaRPr>
          </a:p>
          <a:p>
            <a:pPr marL="368300" indent="-342900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368300" algn="l"/>
              </a:tabLst>
            </a:pPr>
            <a:r>
              <a:rPr sz="3000" dirty="0">
                <a:latin typeface="Calibri"/>
                <a:cs typeface="Calibri"/>
              </a:rPr>
              <a:t>Pengumpulan</a:t>
            </a:r>
            <a:r>
              <a:rPr sz="3000" spc="-12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Data</a:t>
            </a:r>
            <a:endParaRPr sz="3000">
              <a:latin typeface="Calibri"/>
              <a:cs typeface="Calibri"/>
            </a:endParaRPr>
          </a:p>
          <a:p>
            <a:pPr marL="368300" marR="930275" indent="-343535">
              <a:lnSpc>
                <a:spcPct val="120000"/>
              </a:lnSpc>
              <a:spcBef>
                <a:spcPts val="5"/>
              </a:spcBef>
              <a:buFont typeface="Arial MT"/>
              <a:buChar char="•"/>
              <a:tabLst>
                <a:tab pos="368300" algn="l"/>
              </a:tabLst>
            </a:pPr>
            <a:r>
              <a:rPr sz="3000" dirty="0">
                <a:latin typeface="Calibri"/>
                <a:cs typeface="Calibri"/>
              </a:rPr>
              <a:t>Spesifikasi</a:t>
            </a:r>
            <a:r>
              <a:rPr sz="3000" spc="-1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Bentuk</a:t>
            </a:r>
            <a:r>
              <a:rPr sz="3000" spc="-9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Persamaan</a:t>
            </a:r>
            <a:r>
              <a:rPr sz="3000" spc="-9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Permintaan </a:t>
            </a:r>
            <a:r>
              <a:rPr sz="3000" dirty="0">
                <a:latin typeface="Calibri"/>
                <a:cs typeface="Calibri"/>
              </a:rPr>
              <a:t>Linier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: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Q</a:t>
            </a:r>
            <a:r>
              <a:rPr sz="2550" baseline="-21241" dirty="0">
                <a:latin typeface="Calibri"/>
                <a:cs typeface="Calibri"/>
              </a:rPr>
              <a:t>d</a:t>
            </a:r>
            <a:r>
              <a:rPr sz="2550" spc="284" baseline="-21241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= A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-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550" baseline="-21241" dirty="0">
                <a:latin typeface="Calibri"/>
                <a:cs typeface="Calibri"/>
              </a:rPr>
              <a:t>1</a:t>
            </a:r>
            <a:r>
              <a:rPr sz="2600" dirty="0">
                <a:latin typeface="Calibri"/>
                <a:cs typeface="Calibri"/>
              </a:rPr>
              <a:t>P</a:t>
            </a:r>
            <a:r>
              <a:rPr sz="2550" baseline="-21241" dirty="0">
                <a:latin typeface="Calibri"/>
                <a:cs typeface="Calibri"/>
              </a:rPr>
              <a:t>x</a:t>
            </a:r>
            <a:r>
              <a:rPr sz="2550" spc="284" baseline="-21241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+ a</a:t>
            </a:r>
            <a:r>
              <a:rPr sz="2550" baseline="-21241" dirty="0">
                <a:latin typeface="Calibri"/>
                <a:cs typeface="Calibri"/>
              </a:rPr>
              <a:t>2</a:t>
            </a:r>
            <a:r>
              <a:rPr sz="2550" spc="300" baseline="-21241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+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550" baseline="-21241" dirty="0">
                <a:latin typeface="Calibri"/>
                <a:cs typeface="Calibri"/>
              </a:rPr>
              <a:t>3</a:t>
            </a:r>
            <a:r>
              <a:rPr sz="2550" spc="292" baseline="-21241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</a:t>
            </a:r>
            <a:r>
              <a:rPr sz="2550" baseline="-21241" dirty="0">
                <a:latin typeface="Calibri"/>
                <a:cs typeface="Calibri"/>
              </a:rPr>
              <a:t>y</a:t>
            </a:r>
            <a:r>
              <a:rPr sz="2550" spc="292" baseline="-21241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+ a</a:t>
            </a:r>
            <a:r>
              <a:rPr sz="2550" baseline="-21241" dirty="0">
                <a:latin typeface="Calibri"/>
                <a:cs typeface="Calibri"/>
              </a:rPr>
              <a:t>4</a:t>
            </a:r>
            <a:r>
              <a:rPr sz="2550" spc="300" baseline="-21241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+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550" baseline="-21241" dirty="0">
                <a:latin typeface="Calibri"/>
                <a:cs typeface="Calibri"/>
              </a:rPr>
              <a:t>5</a:t>
            </a:r>
            <a:r>
              <a:rPr sz="2550" spc="292" baseline="-21241" dirty="0">
                <a:latin typeface="Calibri"/>
                <a:cs typeface="Calibri"/>
              </a:rPr>
              <a:t> </a:t>
            </a:r>
            <a:r>
              <a:rPr sz="2600" spc="-50" dirty="0">
                <a:latin typeface="Calibri"/>
                <a:cs typeface="Calibri"/>
              </a:rPr>
              <a:t>T </a:t>
            </a:r>
            <a:r>
              <a:rPr sz="3000" spc="-10" dirty="0">
                <a:latin typeface="Calibri"/>
                <a:cs typeface="Calibri"/>
              </a:rPr>
              <a:t>Pangkat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: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Q</a:t>
            </a:r>
            <a:r>
              <a:rPr sz="2550" baseline="-21241" dirty="0">
                <a:latin typeface="Calibri"/>
                <a:cs typeface="Calibri"/>
              </a:rPr>
              <a:t>d</a:t>
            </a:r>
            <a:r>
              <a:rPr sz="2550" spc="277" baseline="-21241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=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A(P</a:t>
            </a:r>
            <a:r>
              <a:rPr sz="2550" spc="-15" baseline="-21241" dirty="0">
                <a:latin typeface="Calibri"/>
                <a:cs typeface="Calibri"/>
              </a:rPr>
              <a:t>x</a:t>
            </a:r>
            <a:r>
              <a:rPr sz="2600" spc="-10" dirty="0">
                <a:latin typeface="Calibri"/>
                <a:cs typeface="Calibri"/>
              </a:rPr>
              <a:t>)</a:t>
            </a:r>
            <a:r>
              <a:rPr sz="2550" spc="-15" baseline="26143" dirty="0">
                <a:latin typeface="Calibri"/>
                <a:cs typeface="Calibri"/>
              </a:rPr>
              <a:t>b</a:t>
            </a:r>
            <a:r>
              <a:rPr sz="2600" spc="-10" dirty="0">
                <a:latin typeface="Calibri"/>
                <a:cs typeface="Calibri"/>
              </a:rPr>
              <a:t>(P</a:t>
            </a:r>
            <a:r>
              <a:rPr sz="2550" spc="-15" baseline="-21241" dirty="0">
                <a:latin typeface="Calibri"/>
                <a:cs typeface="Calibri"/>
              </a:rPr>
              <a:t>y</a:t>
            </a:r>
            <a:r>
              <a:rPr sz="2600" spc="-10" dirty="0">
                <a:latin typeface="Calibri"/>
                <a:cs typeface="Calibri"/>
              </a:rPr>
              <a:t>)</a:t>
            </a:r>
            <a:r>
              <a:rPr sz="2550" spc="-15" baseline="26143" dirty="0">
                <a:latin typeface="Calibri"/>
                <a:cs typeface="Calibri"/>
              </a:rPr>
              <a:t>c</a:t>
            </a:r>
            <a:endParaRPr sz="2550" baseline="26143">
              <a:latin typeface="Calibri"/>
              <a:cs typeface="Calibri"/>
            </a:endParaRPr>
          </a:p>
          <a:p>
            <a:pPr marL="368300" indent="-342900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368300" algn="l"/>
              </a:tabLst>
            </a:pPr>
            <a:r>
              <a:rPr sz="3000" dirty="0">
                <a:latin typeface="Calibri"/>
                <a:cs typeface="Calibri"/>
              </a:rPr>
              <a:t>Estimasi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Nilai-</a:t>
            </a:r>
            <a:r>
              <a:rPr sz="3000" dirty="0">
                <a:latin typeface="Calibri"/>
                <a:cs typeface="Calibri"/>
              </a:rPr>
              <a:t>Nilai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Parameter</a:t>
            </a:r>
            <a:endParaRPr sz="3000">
              <a:latin typeface="Calibri"/>
              <a:cs typeface="Calibri"/>
            </a:endParaRPr>
          </a:p>
          <a:p>
            <a:pPr marL="368300" indent="-342900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368300" algn="l"/>
              </a:tabLst>
            </a:pPr>
            <a:r>
              <a:rPr sz="3000" dirty="0">
                <a:latin typeface="Calibri"/>
                <a:cs typeface="Calibri"/>
              </a:rPr>
              <a:t>Pengujian</a:t>
            </a:r>
            <a:r>
              <a:rPr sz="3000" spc="-15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Hasil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0769" y="522173"/>
            <a:ext cx="598043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Qualitative</a:t>
            </a:r>
            <a:r>
              <a:rPr sz="5400" spc="-235" dirty="0"/>
              <a:t> </a:t>
            </a:r>
            <a:r>
              <a:rPr sz="5400" spc="-10" dirty="0"/>
              <a:t>Forecasts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764844" y="1658937"/>
            <a:ext cx="6450965" cy="427545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00"/>
              </a:spcBef>
              <a:buFont typeface="Arial MT"/>
              <a:buChar char="•"/>
              <a:tabLst>
                <a:tab pos="354965" algn="l"/>
              </a:tabLst>
            </a:pPr>
            <a:r>
              <a:rPr sz="3200" b="1" dirty="0">
                <a:latin typeface="Calibri"/>
                <a:cs typeface="Calibri"/>
              </a:rPr>
              <a:t>Survey</a:t>
            </a:r>
            <a:r>
              <a:rPr sz="3200" b="1" spc="-9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Techniques</a:t>
            </a:r>
            <a:endParaRPr sz="32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90"/>
              </a:spcBef>
              <a:buFont typeface="Arial MT"/>
              <a:buChar char="–"/>
              <a:tabLst>
                <a:tab pos="755650" algn="l"/>
              </a:tabLst>
            </a:pPr>
            <a:r>
              <a:rPr sz="2800" dirty="0">
                <a:latin typeface="Calibri"/>
                <a:cs typeface="Calibri"/>
              </a:rPr>
              <a:t>Planned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Plant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Equipment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Spending</a:t>
            </a:r>
            <a:endParaRPr sz="28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70"/>
              </a:spcBef>
              <a:buFont typeface="Arial MT"/>
              <a:buChar char="–"/>
              <a:tabLst>
                <a:tab pos="755650" algn="l"/>
              </a:tabLst>
            </a:pPr>
            <a:r>
              <a:rPr sz="2800" dirty="0">
                <a:latin typeface="Calibri"/>
                <a:cs typeface="Calibri"/>
              </a:rPr>
              <a:t>Expected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Sales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Inventory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Changes</a:t>
            </a:r>
            <a:endParaRPr sz="28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75"/>
              </a:spcBef>
              <a:buFont typeface="Arial MT"/>
              <a:buChar char="–"/>
              <a:tabLst>
                <a:tab pos="755650" algn="l"/>
              </a:tabLst>
            </a:pPr>
            <a:r>
              <a:rPr sz="2800" spc="-10" dirty="0">
                <a:latin typeface="Calibri"/>
                <a:cs typeface="Calibri"/>
              </a:rPr>
              <a:t>Consumers’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Expenditure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Plans</a:t>
            </a:r>
            <a:endParaRPr sz="2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750"/>
              </a:spcBef>
              <a:buFont typeface="Arial MT"/>
              <a:buChar char="•"/>
              <a:tabLst>
                <a:tab pos="354965" algn="l"/>
              </a:tabLst>
            </a:pPr>
            <a:r>
              <a:rPr sz="3200" b="1" dirty="0">
                <a:latin typeface="Calibri"/>
                <a:cs typeface="Calibri"/>
              </a:rPr>
              <a:t>Opinion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Polls</a:t>
            </a:r>
            <a:endParaRPr sz="32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90"/>
              </a:spcBef>
              <a:buFont typeface="Arial MT"/>
              <a:buChar char="–"/>
              <a:tabLst>
                <a:tab pos="755650" algn="l"/>
              </a:tabLst>
            </a:pPr>
            <a:r>
              <a:rPr sz="2800" dirty="0">
                <a:latin typeface="Calibri"/>
                <a:cs typeface="Calibri"/>
              </a:rPr>
              <a:t>Business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Executives</a:t>
            </a:r>
            <a:endParaRPr sz="28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75"/>
              </a:spcBef>
              <a:buFont typeface="Arial MT"/>
              <a:buChar char="–"/>
              <a:tabLst>
                <a:tab pos="755650" algn="l"/>
              </a:tabLst>
            </a:pPr>
            <a:r>
              <a:rPr sz="2800" dirty="0">
                <a:latin typeface="Calibri"/>
                <a:cs typeface="Calibri"/>
              </a:rPr>
              <a:t>Sales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Force</a:t>
            </a:r>
            <a:endParaRPr sz="28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70"/>
              </a:spcBef>
              <a:buFont typeface="Arial MT"/>
              <a:buChar char="–"/>
              <a:tabLst>
                <a:tab pos="755650" algn="l"/>
              </a:tabLst>
            </a:pPr>
            <a:r>
              <a:rPr sz="2800" dirty="0">
                <a:latin typeface="Calibri"/>
                <a:cs typeface="Calibri"/>
              </a:rPr>
              <a:t>Consumer</a:t>
            </a:r>
            <a:r>
              <a:rPr sz="2800" spc="-1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Intentions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9195" y="203106"/>
            <a:ext cx="6798734" cy="1303867"/>
          </a:xfrm>
          <a:prstGeom prst="rect">
            <a:avLst/>
          </a:prstGeom>
        </p:spPr>
        <p:txBody>
          <a:bodyPr vert="horz" wrap="square" lIns="0" tIns="62991" rIns="0" bIns="0" rtlCol="0">
            <a:spAutoFit/>
          </a:bodyPr>
          <a:lstStyle/>
          <a:p>
            <a:pPr marL="350520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Time-Series</a:t>
            </a:r>
            <a:r>
              <a:rPr sz="5400" spc="-55" dirty="0"/>
              <a:t> </a:t>
            </a:r>
            <a:r>
              <a:rPr sz="5400" spc="-10" dirty="0"/>
              <a:t>Analysis</a:t>
            </a:r>
            <a:endParaRPr sz="54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06973"/>
            <a:ext cx="7428865" cy="390779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b="1" dirty="0">
                <a:latin typeface="Calibri"/>
                <a:cs typeface="Calibri"/>
              </a:rPr>
              <a:t>Secular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Trend</a:t>
            </a:r>
            <a:endParaRPr sz="32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90"/>
              </a:spcBef>
              <a:buFont typeface="Arial MT"/>
              <a:buChar char="–"/>
              <a:tabLst>
                <a:tab pos="755650" algn="l"/>
              </a:tabLst>
            </a:pPr>
            <a:r>
              <a:rPr sz="2800" spc="-10" dirty="0">
                <a:latin typeface="Calibri"/>
                <a:cs typeface="Calibri"/>
              </a:rPr>
              <a:t>Long-</a:t>
            </a:r>
            <a:r>
              <a:rPr sz="2800" dirty="0">
                <a:latin typeface="Calibri"/>
                <a:cs typeface="Calibri"/>
              </a:rPr>
              <a:t>Run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Increase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Decrease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Data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b="1" dirty="0">
                <a:latin typeface="Calibri"/>
                <a:cs typeface="Calibri"/>
              </a:rPr>
              <a:t>Cyclical</a:t>
            </a:r>
            <a:r>
              <a:rPr sz="3200" b="1" spc="-9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Fluctuations</a:t>
            </a:r>
            <a:endParaRPr sz="32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85"/>
              </a:spcBef>
              <a:buFont typeface="Arial MT"/>
              <a:buChar char="–"/>
              <a:tabLst>
                <a:tab pos="755650" algn="l"/>
              </a:tabLst>
            </a:pPr>
            <a:r>
              <a:rPr sz="2800" spc="-20" dirty="0">
                <a:latin typeface="Calibri"/>
                <a:cs typeface="Calibri"/>
              </a:rPr>
              <a:t>Long-</a:t>
            </a:r>
            <a:r>
              <a:rPr sz="2800" dirty="0">
                <a:latin typeface="Calibri"/>
                <a:cs typeface="Calibri"/>
              </a:rPr>
              <a:t>Run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Cycles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Expansion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Contraction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b="1" dirty="0">
                <a:latin typeface="Calibri"/>
                <a:cs typeface="Calibri"/>
              </a:rPr>
              <a:t>Seasonal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Variation</a:t>
            </a:r>
            <a:endParaRPr sz="32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90"/>
              </a:spcBef>
              <a:buFont typeface="Arial MT"/>
              <a:buChar char="–"/>
              <a:tabLst>
                <a:tab pos="755650" algn="l"/>
              </a:tabLst>
            </a:pPr>
            <a:r>
              <a:rPr sz="2800" dirty="0">
                <a:latin typeface="Calibri"/>
                <a:cs typeface="Calibri"/>
              </a:rPr>
              <a:t>Regularly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Occurring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Fluctuations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b="1" dirty="0">
                <a:latin typeface="Calibri"/>
                <a:cs typeface="Calibri"/>
              </a:rPr>
              <a:t>Irregular</a:t>
            </a:r>
            <a:r>
              <a:rPr sz="3200" b="1" spc="-9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or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Random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Influences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5609" y="183896"/>
            <a:ext cx="78809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Pokok</a:t>
            </a:r>
            <a:r>
              <a:rPr sz="4000" spc="-170" dirty="0"/>
              <a:t> </a:t>
            </a:r>
            <a:r>
              <a:rPr sz="4000" dirty="0"/>
              <a:t>Bahasan:</a:t>
            </a:r>
            <a:r>
              <a:rPr sz="4000" spc="-150" dirty="0"/>
              <a:t> </a:t>
            </a:r>
            <a:r>
              <a:rPr sz="4000" dirty="0"/>
              <a:t>Ramalan</a:t>
            </a:r>
            <a:r>
              <a:rPr sz="4000" spc="-140" dirty="0"/>
              <a:t> </a:t>
            </a:r>
            <a:r>
              <a:rPr sz="4000" spc="-10" dirty="0"/>
              <a:t>Permintaan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841044" y="973574"/>
            <a:ext cx="7025005" cy="571182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94"/>
              </a:spcBef>
              <a:buFont typeface="Arial MT"/>
              <a:buChar char="•"/>
              <a:tabLst>
                <a:tab pos="354965" algn="l"/>
              </a:tabLst>
            </a:pPr>
            <a:r>
              <a:rPr sz="3200" b="1" dirty="0">
                <a:latin typeface="Calibri"/>
                <a:cs typeface="Calibri"/>
              </a:rPr>
              <a:t>Peramalan</a:t>
            </a:r>
            <a:r>
              <a:rPr sz="3200" b="1" spc="-12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Kualitatif</a:t>
            </a:r>
            <a:r>
              <a:rPr sz="3200" b="1" spc="-14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marL="755015" lvl="1" indent="-285750">
              <a:lnSpc>
                <a:spcPct val="100000"/>
              </a:lnSpc>
              <a:spcBef>
                <a:spcPts val="690"/>
              </a:spcBef>
              <a:buFont typeface="Arial MT"/>
              <a:buChar char="–"/>
              <a:tabLst>
                <a:tab pos="755015" algn="l"/>
              </a:tabLst>
            </a:pPr>
            <a:r>
              <a:rPr sz="2800" dirty="0">
                <a:latin typeface="Calibri"/>
                <a:cs typeface="Calibri"/>
              </a:rPr>
              <a:t>Survei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&amp;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Jajak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Pendapat</a:t>
            </a:r>
            <a:endParaRPr sz="28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354965" algn="l"/>
                <a:tab pos="469265" algn="l"/>
              </a:tabLst>
            </a:pPr>
            <a:r>
              <a:rPr sz="3200" b="1" dirty="0">
                <a:latin typeface="Calibri"/>
                <a:cs typeface="Calibri"/>
              </a:rPr>
              <a:t>Peramalan</a:t>
            </a:r>
            <a:r>
              <a:rPr sz="3200" b="1" spc="-14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Kuantitatif</a:t>
            </a:r>
            <a:r>
              <a:rPr sz="3200" b="1" spc="-175" dirty="0">
                <a:latin typeface="Calibri"/>
                <a:cs typeface="Calibri"/>
              </a:rPr>
              <a:t> </a:t>
            </a:r>
            <a:r>
              <a:rPr sz="3200" b="1" spc="-50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marL="755015" lvl="1" indent="-285750">
              <a:lnSpc>
                <a:spcPct val="100000"/>
              </a:lnSpc>
              <a:spcBef>
                <a:spcPts val="765"/>
              </a:spcBef>
              <a:buFont typeface="Arial MT"/>
              <a:buChar char="–"/>
              <a:tabLst>
                <a:tab pos="755015" algn="l"/>
              </a:tabLst>
            </a:pPr>
            <a:r>
              <a:rPr sz="3200" b="1" dirty="0">
                <a:latin typeface="Calibri"/>
                <a:cs typeface="Calibri"/>
              </a:rPr>
              <a:t>Analisis</a:t>
            </a:r>
            <a:r>
              <a:rPr sz="3200" b="1" spc="-10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Deret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Waktu</a:t>
            </a:r>
            <a:endParaRPr sz="3200">
              <a:latin typeface="Calibri"/>
              <a:cs typeface="Calibri"/>
            </a:endParaRPr>
          </a:p>
          <a:p>
            <a:pPr marL="755015" lvl="1" indent="-285750">
              <a:lnSpc>
                <a:spcPct val="100000"/>
              </a:lnSpc>
              <a:spcBef>
                <a:spcPts val="770"/>
              </a:spcBef>
              <a:buFont typeface="Arial MT"/>
              <a:buChar char="–"/>
              <a:tabLst>
                <a:tab pos="755015" algn="l"/>
              </a:tabLst>
            </a:pPr>
            <a:r>
              <a:rPr sz="3200" b="1" spc="-30" dirty="0">
                <a:latin typeface="Calibri"/>
                <a:cs typeface="Calibri"/>
              </a:rPr>
              <a:t>Teknik</a:t>
            </a:r>
            <a:r>
              <a:rPr sz="3200" b="1" spc="-15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Penghalusan</a:t>
            </a:r>
            <a:endParaRPr sz="3200">
              <a:latin typeface="Calibri"/>
              <a:cs typeface="Calibri"/>
            </a:endParaRPr>
          </a:p>
          <a:p>
            <a:pPr marL="755015" lvl="1" indent="-285750">
              <a:lnSpc>
                <a:spcPct val="100000"/>
              </a:lnSpc>
              <a:spcBef>
                <a:spcPts val="770"/>
              </a:spcBef>
              <a:buFont typeface="Arial MT"/>
              <a:buChar char="–"/>
              <a:tabLst>
                <a:tab pos="755015" algn="l"/>
              </a:tabLst>
            </a:pPr>
            <a:r>
              <a:rPr sz="3200" b="1" dirty="0">
                <a:latin typeface="Calibri"/>
                <a:cs typeface="Calibri"/>
              </a:rPr>
              <a:t>Metode</a:t>
            </a:r>
            <a:r>
              <a:rPr sz="3200" b="1" spc="-10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Barometrik</a:t>
            </a:r>
            <a:endParaRPr sz="3200">
              <a:latin typeface="Calibri"/>
              <a:cs typeface="Calibri"/>
            </a:endParaRPr>
          </a:p>
          <a:p>
            <a:pPr marL="755015" lvl="1" indent="-285750">
              <a:lnSpc>
                <a:spcPct val="100000"/>
              </a:lnSpc>
              <a:spcBef>
                <a:spcPts val="765"/>
              </a:spcBef>
              <a:buFont typeface="Arial MT"/>
              <a:buChar char="–"/>
              <a:tabLst>
                <a:tab pos="755015" algn="l"/>
              </a:tabLst>
            </a:pPr>
            <a:r>
              <a:rPr sz="3200" b="1" dirty="0">
                <a:latin typeface="Calibri"/>
                <a:cs typeface="Calibri"/>
              </a:rPr>
              <a:t>Model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Ekonometrik</a:t>
            </a:r>
            <a:endParaRPr sz="3200">
              <a:latin typeface="Calibri"/>
              <a:cs typeface="Calibri"/>
            </a:endParaRPr>
          </a:p>
          <a:p>
            <a:pPr marL="755015" lvl="1" indent="-285750">
              <a:lnSpc>
                <a:spcPct val="100000"/>
              </a:lnSpc>
              <a:spcBef>
                <a:spcPts val="775"/>
              </a:spcBef>
              <a:buFont typeface="Arial MT"/>
              <a:buChar char="–"/>
              <a:tabLst>
                <a:tab pos="755015" algn="l"/>
              </a:tabLst>
            </a:pPr>
            <a:r>
              <a:rPr sz="3200" b="1" dirty="0">
                <a:latin typeface="Calibri"/>
                <a:cs typeface="Calibri"/>
              </a:rPr>
              <a:t>Model</a:t>
            </a:r>
            <a:r>
              <a:rPr sz="3200" b="1" spc="-10" dirty="0">
                <a:latin typeface="Calibri"/>
                <a:cs typeface="Calibri"/>
              </a:rPr>
              <a:t> Input-Output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Ringkasan,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Pertanyaan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Diskusi,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Soal-Soal </a:t>
            </a:r>
            <a:r>
              <a:rPr sz="3200" dirty="0">
                <a:latin typeface="Calibri"/>
                <a:cs typeface="Calibri"/>
              </a:rPr>
              <a:t>dan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Alamat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Situs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Internet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48026" y="537237"/>
            <a:ext cx="4216939" cy="5472641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991" rIns="0" bIns="0" rtlCol="0">
            <a:spAutoFit/>
          </a:bodyPr>
          <a:lstStyle/>
          <a:p>
            <a:pPr marL="902335">
              <a:lnSpc>
                <a:spcPct val="100000"/>
              </a:lnSpc>
              <a:spcBef>
                <a:spcPts val="100"/>
              </a:spcBef>
            </a:pPr>
            <a:r>
              <a:rPr sz="5400" spc="-25" dirty="0"/>
              <a:t>Trend</a:t>
            </a:r>
            <a:r>
              <a:rPr sz="5400" spc="-260" dirty="0"/>
              <a:t> </a:t>
            </a:r>
            <a:r>
              <a:rPr sz="5400" spc="-10" dirty="0"/>
              <a:t>Projection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752144" y="1452117"/>
            <a:ext cx="5652770" cy="463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7665" indent="-34226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67665" algn="l"/>
              </a:tabLst>
            </a:pPr>
            <a:r>
              <a:rPr sz="3600" b="1" dirty="0">
                <a:latin typeface="Calibri"/>
                <a:cs typeface="Calibri"/>
              </a:rPr>
              <a:t>Linear</a:t>
            </a:r>
            <a:r>
              <a:rPr sz="3600" b="1" spc="-140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Trend:</a:t>
            </a:r>
            <a:endParaRPr sz="3600">
              <a:latin typeface="Calibri"/>
              <a:cs typeface="Calibri"/>
            </a:endParaRPr>
          </a:p>
          <a:p>
            <a:pPr marL="368300">
              <a:lnSpc>
                <a:spcPct val="100000"/>
              </a:lnSpc>
            </a:pPr>
            <a:r>
              <a:rPr sz="3600" dirty="0">
                <a:latin typeface="Calibri"/>
                <a:cs typeface="Calibri"/>
              </a:rPr>
              <a:t>S</a:t>
            </a:r>
            <a:r>
              <a:rPr sz="3600" baseline="-20833" dirty="0">
                <a:latin typeface="Calibri"/>
                <a:cs typeface="Calibri"/>
              </a:rPr>
              <a:t>t</a:t>
            </a:r>
            <a:r>
              <a:rPr sz="3600" spc="359" baseline="-20833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= S</a:t>
            </a:r>
            <a:r>
              <a:rPr sz="3600" baseline="-20833" dirty="0">
                <a:latin typeface="Calibri"/>
                <a:cs typeface="Calibri"/>
              </a:rPr>
              <a:t>0</a:t>
            </a:r>
            <a:r>
              <a:rPr sz="3600" spc="382" baseline="-20833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+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b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-50" dirty="0">
                <a:latin typeface="Calibri"/>
                <a:cs typeface="Calibri"/>
              </a:rPr>
              <a:t>t</a:t>
            </a:r>
            <a:endParaRPr sz="3600">
              <a:latin typeface="Calibri"/>
              <a:cs typeface="Calibri"/>
            </a:endParaRPr>
          </a:p>
          <a:p>
            <a:pPr marL="368300">
              <a:lnSpc>
                <a:spcPct val="100000"/>
              </a:lnSpc>
            </a:pPr>
            <a:r>
              <a:rPr sz="3600" dirty="0">
                <a:latin typeface="Calibri"/>
                <a:cs typeface="Calibri"/>
              </a:rPr>
              <a:t>b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=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Growth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per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time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period</a:t>
            </a:r>
            <a:endParaRPr sz="3600">
              <a:latin typeface="Calibri"/>
              <a:cs typeface="Calibri"/>
            </a:endParaRPr>
          </a:p>
          <a:p>
            <a:pPr marL="367665" indent="-342265">
              <a:lnSpc>
                <a:spcPct val="100000"/>
              </a:lnSpc>
              <a:spcBef>
                <a:spcPts val="865"/>
              </a:spcBef>
              <a:buFont typeface="Arial MT"/>
              <a:buChar char="•"/>
              <a:tabLst>
                <a:tab pos="367665" algn="l"/>
              </a:tabLst>
            </a:pPr>
            <a:r>
              <a:rPr sz="3600" b="1" spc="-10" dirty="0">
                <a:latin typeface="Calibri"/>
                <a:cs typeface="Calibri"/>
              </a:rPr>
              <a:t>Constant</a:t>
            </a:r>
            <a:r>
              <a:rPr sz="3600" b="1" spc="-18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Growth</a:t>
            </a:r>
            <a:r>
              <a:rPr sz="3600" b="1" spc="-155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Rate:</a:t>
            </a:r>
            <a:endParaRPr sz="3600">
              <a:latin typeface="Calibri"/>
              <a:cs typeface="Calibri"/>
            </a:endParaRPr>
          </a:p>
          <a:p>
            <a:pPr marL="368300">
              <a:lnSpc>
                <a:spcPct val="100000"/>
              </a:lnSpc>
              <a:spcBef>
                <a:spcPts val="5"/>
              </a:spcBef>
            </a:pPr>
            <a:r>
              <a:rPr sz="3600" dirty="0">
                <a:latin typeface="Calibri"/>
                <a:cs typeface="Calibri"/>
              </a:rPr>
              <a:t>S</a:t>
            </a:r>
            <a:r>
              <a:rPr sz="3600" baseline="-20833" dirty="0">
                <a:latin typeface="Calibri"/>
                <a:cs typeface="Calibri"/>
              </a:rPr>
              <a:t>t</a:t>
            </a:r>
            <a:r>
              <a:rPr sz="3600" spc="359" baseline="-20833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=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S</a:t>
            </a:r>
            <a:r>
              <a:rPr sz="3600" baseline="-20833" dirty="0">
                <a:latin typeface="Calibri"/>
                <a:cs typeface="Calibri"/>
              </a:rPr>
              <a:t>0</a:t>
            </a:r>
            <a:r>
              <a:rPr sz="3600" spc="-30" baseline="-20833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(1 +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g)</a:t>
            </a:r>
            <a:r>
              <a:rPr sz="3600" spc="-37" baseline="25462" dirty="0">
                <a:latin typeface="Calibri"/>
                <a:cs typeface="Calibri"/>
              </a:rPr>
              <a:t>t</a:t>
            </a:r>
            <a:endParaRPr sz="3600" baseline="25462">
              <a:latin typeface="Calibri"/>
              <a:cs typeface="Calibri"/>
            </a:endParaRPr>
          </a:p>
          <a:p>
            <a:pPr marL="434975">
              <a:lnSpc>
                <a:spcPct val="100000"/>
              </a:lnSpc>
            </a:pPr>
            <a:r>
              <a:rPr sz="3600" dirty="0">
                <a:latin typeface="Calibri"/>
                <a:cs typeface="Calibri"/>
              </a:rPr>
              <a:t>g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=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Growth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rate</a:t>
            </a:r>
            <a:endParaRPr sz="3600">
              <a:latin typeface="Calibri"/>
              <a:cs typeface="Calibri"/>
            </a:endParaRPr>
          </a:p>
          <a:p>
            <a:pPr marL="367665" indent="-342265">
              <a:lnSpc>
                <a:spcPct val="100000"/>
              </a:lnSpc>
              <a:spcBef>
                <a:spcPts val="865"/>
              </a:spcBef>
              <a:buFont typeface="Arial MT"/>
              <a:buChar char="•"/>
              <a:tabLst>
                <a:tab pos="367665" algn="l"/>
              </a:tabLst>
            </a:pPr>
            <a:r>
              <a:rPr sz="3600" b="1" dirty="0">
                <a:latin typeface="Calibri"/>
                <a:cs typeface="Calibri"/>
              </a:rPr>
              <a:t>Estimation</a:t>
            </a:r>
            <a:r>
              <a:rPr sz="3600" b="1" spc="-114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of</a:t>
            </a:r>
            <a:r>
              <a:rPr sz="3600" b="1" spc="-10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Growth</a:t>
            </a:r>
            <a:r>
              <a:rPr sz="3600" b="1" spc="-9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Rate</a:t>
            </a:r>
            <a:r>
              <a:rPr sz="3600" b="1" spc="-95" dirty="0">
                <a:latin typeface="Calibri"/>
                <a:cs typeface="Calibri"/>
              </a:rPr>
              <a:t> </a:t>
            </a:r>
            <a:r>
              <a:rPr sz="3600" b="1" spc="-50" dirty="0">
                <a:latin typeface="Calibri"/>
                <a:cs typeface="Calibri"/>
              </a:rPr>
              <a:t>:</a:t>
            </a:r>
            <a:endParaRPr sz="36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3600" dirty="0">
                <a:latin typeface="Calibri"/>
                <a:cs typeface="Calibri"/>
              </a:rPr>
              <a:t>lnS</a:t>
            </a:r>
            <a:r>
              <a:rPr sz="3600" baseline="-20833" dirty="0">
                <a:latin typeface="Calibri"/>
                <a:cs typeface="Calibri"/>
              </a:rPr>
              <a:t>t</a:t>
            </a:r>
            <a:r>
              <a:rPr sz="3600" spc="367" baseline="-20833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=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lnS</a:t>
            </a:r>
            <a:r>
              <a:rPr sz="3600" baseline="-20833" dirty="0">
                <a:latin typeface="Calibri"/>
                <a:cs typeface="Calibri"/>
              </a:rPr>
              <a:t>0</a:t>
            </a:r>
            <a:r>
              <a:rPr sz="3600" spc="382" baseline="-20833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+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ln(1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+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g)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6657" y="290829"/>
            <a:ext cx="47136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Seasonal</a:t>
            </a:r>
            <a:r>
              <a:rPr spc="-180" dirty="0"/>
              <a:t> </a:t>
            </a:r>
            <a:r>
              <a:rPr spc="-10" dirty="0"/>
              <a:t>Variation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89910" y="1702053"/>
            <a:ext cx="3040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Ratio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</a:t>
            </a:r>
            <a:r>
              <a:rPr sz="2400" spc="-1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Trend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Method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49700" y="2770759"/>
            <a:ext cx="2768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4365" marR="5080" indent="-622300">
              <a:lnSpc>
                <a:spcPct val="100000"/>
              </a:lnSpc>
              <a:spcBef>
                <a:spcPts val="100"/>
              </a:spcBef>
              <a:tabLst>
                <a:tab pos="1086485" algn="l"/>
                <a:tab pos="2755265" algn="l"/>
              </a:tabLst>
            </a:pPr>
            <a:r>
              <a:rPr sz="1800" u="heavy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		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Actual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	</a:t>
            </a:r>
            <a:r>
              <a:rPr sz="1800" dirty="0">
                <a:latin typeface="Arial MT"/>
                <a:cs typeface="Arial MT"/>
              </a:rPr>
              <a:t> Trend</a:t>
            </a:r>
            <a:r>
              <a:rPr sz="1800" spc="-11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Forecast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41575" y="2999359"/>
            <a:ext cx="7550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Ratio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0" dirty="0">
                <a:latin typeface="Arial MT"/>
                <a:cs typeface="Arial MT"/>
              </a:rPr>
              <a:t>=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02689" y="4106036"/>
            <a:ext cx="11664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588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MT"/>
                <a:cs typeface="Arial MT"/>
              </a:rPr>
              <a:t>Seasonal Adjustment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08375" y="4218813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 MT"/>
                <a:cs typeface="Arial MT"/>
              </a:rPr>
              <a:t>=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36440" y="4106036"/>
            <a:ext cx="2287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78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Average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Ratios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for </a:t>
            </a:r>
            <a:r>
              <a:rPr sz="1800" dirty="0">
                <a:latin typeface="Arial MT"/>
                <a:cs typeface="Arial MT"/>
              </a:rPr>
              <a:t>Each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Seasonal</a:t>
            </a:r>
            <a:r>
              <a:rPr sz="1800" spc="-10" dirty="0">
                <a:latin typeface="Arial MT"/>
                <a:cs typeface="Arial MT"/>
              </a:rPr>
              <a:t> Period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52980" y="5285994"/>
            <a:ext cx="9137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MT"/>
                <a:cs typeface="Arial MT"/>
              </a:rPr>
              <a:t>Adjusted Forecast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08375" y="5590743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 MT"/>
                <a:cs typeface="Arial MT"/>
              </a:rPr>
              <a:t>=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68215" y="5285994"/>
            <a:ext cx="9137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922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MT"/>
                <a:cs typeface="Arial MT"/>
              </a:rPr>
              <a:t>Trend Forecast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34037" y="5481637"/>
            <a:ext cx="161925" cy="161925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6504178" y="5285994"/>
            <a:ext cx="11664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588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MT"/>
                <a:cs typeface="Arial MT"/>
              </a:rPr>
              <a:t>Seasonal Adjustment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2633" y="275780"/>
            <a:ext cx="6798734" cy="1303867"/>
          </a:xfrm>
          <a:prstGeom prst="rect">
            <a:avLst/>
          </a:prstGeom>
        </p:spPr>
        <p:txBody>
          <a:bodyPr vert="horz" wrap="square" lIns="0" tIns="162382" rIns="0" bIns="0" rtlCol="0">
            <a:spAutoFit/>
          </a:bodyPr>
          <a:lstStyle/>
          <a:p>
            <a:pPr marL="110363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Seasonal</a:t>
            </a:r>
            <a:r>
              <a:rPr sz="4400" spc="-60" dirty="0"/>
              <a:t> </a:t>
            </a:r>
            <a:r>
              <a:rPr sz="4400" spc="-25" dirty="0"/>
              <a:t>Variation</a:t>
            </a:r>
            <a:endParaRPr sz="4400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057400" y="3505221"/>
          <a:ext cx="5148579" cy="24250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7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7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7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7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34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20320" algn="ctr">
                        <a:lnSpc>
                          <a:spcPct val="100000"/>
                        </a:lnSpc>
                      </a:pPr>
                      <a:r>
                        <a:rPr sz="2200" spc="-20" dirty="0">
                          <a:latin typeface="Arial MT"/>
                          <a:cs typeface="Arial MT"/>
                        </a:rPr>
                        <a:t>Year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ts val="2480"/>
                        </a:lnSpc>
                      </a:pPr>
                      <a:r>
                        <a:rPr sz="2200" spc="-10" dirty="0">
                          <a:latin typeface="Arial MT"/>
                          <a:cs typeface="Arial MT"/>
                        </a:rPr>
                        <a:t>Trend</a:t>
                      </a:r>
                      <a:endParaRPr sz="2200">
                        <a:latin typeface="Arial MT"/>
                        <a:cs typeface="Arial MT"/>
                      </a:endParaRPr>
                    </a:p>
                    <a:p>
                      <a:pPr marL="2032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200" spc="-10" dirty="0">
                          <a:latin typeface="Arial MT"/>
                          <a:cs typeface="Arial MT"/>
                        </a:rPr>
                        <a:t>Forecast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22860" algn="ctr">
                        <a:lnSpc>
                          <a:spcPct val="100000"/>
                        </a:lnSpc>
                      </a:pPr>
                      <a:r>
                        <a:rPr sz="2200" spc="-10" dirty="0">
                          <a:latin typeface="Arial MT"/>
                          <a:cs typeface="Arial MT"/>
                        </a:rPr>
                        <a:t>Actual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24130" algn="ctr">
                        <a:lnSpc>
                          <a:spcPct val="100000"/>
                        </a:lnSpc>
                      </a:pPr>
                      <a:r>
                        <a:rPr sz="2200" spc="-10" dirty="0">
                          <a:latin typeface="Arial MT"/>
                          <a:cs typeface="Arial MT"/>
                        </a:rPr>
                        <a:t>Ratio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26034" algn="ctr">
                        <a:lnSpc>
                          <a:spcPts val="2530"/>
                        </a:lnSpc>
                      </a:pPr>
                      <a:r>
                        <a:rPr sz="2200" spc="-10" dirty="0">
                          <a:latin typeface="Arial MT"/>
                          <a:cs typeface="Arial MT"/>
                        </a:rPr>
                        <a:t>1992.1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ts val="2530"/>
                        </a:lnSpc>
                      </a:pPr>
                      <a:r>
                        <a:rPr sz="2200" spc="-10" dirty="0">
                          <a:latin typeface="Arial MT"/>
                          <a:cs typeface="Arial MT"/>
                        </a:rPr>
                        <a:t>12.29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ts val="2530"/>
                        </a:lnSpc>
                      </a:pPr>
                      <a:r>
                        <a:rPr sz="2200" spc="-10" dirty="0">
                          <a:latin typeface="Arial MT"/>
                          <a:cs typeface="Arial MT"/>
                        </a:rPr>
                        <a:t>11.00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ts val="2530"/>
                        </a:lnSpc>
                      </a:pPr>
                      <a:r>
                        <a:rPr sz="2200" spc="-10" dirty="0">
                          <a:latin typeface="Arial MT"/>
                          <a:cs typeface="Arial MT"/>
                        </a:rPr>
                        <a:t>0.8950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26034" algn="ctr">
                        <a:lnSpc>
                          <a:spcPts val="2535"/>
                        </a:lnSpc>
                      </a:pPr>
                      <a:r>
                        <a:rPr sz="2200" spc="-10" dirty="0">
                          <a:latin typeface="Arial MT"/>
                          <a:cs typeface="Arial MT"/>
                        </a:rPr>
                        <a:t>1993.1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ts val="2535"/>
                        </a:lnSpc>
                      </a:pPr>
                      <a:r>
                        <a:rPr sz="2200" spc="-10" dirty="0">
                          <a:latin typeface="Arial MT"/>
                          <a:cs typeface="Arial MT"/>
                        </a:rPr>
                        <a:t>13.87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ts val="2535"/>
                        </a:lnSpc>
                      </a:pPr>
                      <a:r>
                        <a:rPr sz="2200" spc="-10" dirty="0">
                          <a:latin typeface="Arial MT"/>
                          <a:cs typeface="Arial MT"/>
                        </a:rPr>
                        <a:t>12.00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ts val="2535"/>
                        </a:lnSpc>
                      </a:pPr>
                      <a:r>
                        <a:rPr sz="2200" spc="-10" dirty="0">
                          <a:latin typeface="Arial MT"/>
                          <a:cs typeface="Arial MT"/>
                        </a:rPr>
                        <a:t>0.8652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marL="26034" algn="ctr">
                        <a:lnSpc>
                          <a:spcPts val="2535"/>
                        </a:lnSpc>
                      </a:pPr>
                      <a:r>
                        <a:rPr sz="2200" spc="-10" dirty="0">
                          <a:latin typeface="Arial MT"/>
                          <a:cs typeface="Arial MT"/>
                        </a:rPr>
                        <a:t>1994.1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ts val="2535"/>
                        </a:lnSpc>
                      </a:pPr>
                      <a:r>
                        <a:rPr sz="2200" spc="-10" dirty="0">
                          <a:latin typeface="Arial MT"/>
                          <a:cs typeface="Arial MT"/>
                        </a:rPr>
                        <a:t>15.45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ts val="2535"/>
                        </a:lnSpc>
                      </a:pPr>
                      <a:r>
                        <a:rPr sz="2200" spc="-10" dirty="0">
                          <a:latin typeface="Arial MT"/>
                          <a:cs typeface="Arial MT"/>
                        </a:rPr>
                        <a:t>14.00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ts val="2535"/>
                        </a:lnSpc>
                      </a:pPr>
                      <a:r>
                        <a:rPr sz="2200" spc="-10" dirty="0">
                          <a:latin typeface="Arial MT"/>
                          <a:cs typeface="Arial MT"/>
                        </a:rPr>
                        <a:t>0.9061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marL="26034" algn="ctr">
                        <a:lnSpc>
                          <a:spcPts val="2530"/>
                        </a:lnSpc>
                      </a:pPr>
                      <a:r>
                        <a:rPr sz="2200" spc="-10" dirty="0">
                          <a:latin typeface="Arial MT"/>
                          <a:cs typeface="Arial MT"/>
                        </a:rPr>
                        <a:t>1995.1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ts val="2530"/>
                        </a:lnSpc>
                      </a:pPr>
                      <a:r>
                        <a:rPr sz="2200" spc="-10" dirty="0">
                          <a:latin typeface="Arial MT"/>
                          <a:cs typeface="Arial MT"/>
                        </a:rPr>
                        <a:t>17.02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ts val="2530"/>
                        </a:lnSpc>
                      </a:pPr>
                      <a:r>
                        <a:rPr sz="2200" spc="-10" dirty="0">
                          <a:latin typeface="Arial MT"/>
                          <a:cs typeface="Arial MT"/>
                        </a:rPr>
                        <a:t>15.00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ts val="2530"/>
                        </a:lnSpc>
                      </a:pPr>
                      <a:r>
                        <a:rPr sz="2200" spc="-10" dirty="0">
                          <a:latin typeface="Arial MT"/>
                          <a:cs typeface="Arial MT"/>
                        </a:rPr>
                        <a:t>0.8813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075">
                <a:tc gridSpan="4">
                  <a:txBody>
                    <a:bodyPr/>
                    <a:lstStyle/>
                    <a:p>
                      <a:pPr marL="1125220">
                        <a:lnSpc>
                          <a:spcPts val="2535"/>
                        </a:lnSpc>
                        <a:tabLst>
                          <a:tab pos="4130040" algn="l"/>
                        </a:tabLst>
                      </a:pPr>
                      <a:r>
                        <a:rPr sz="2200" spc="-125" dirty="0">
                          <a:latin typeface="Arial MT"/>
                          <a:cs typeface="Arial MT"/>
                        </a:rPr>
                        <a:t>Seasonal</a:t>
                      </a:r>
                      <a:r>
                        <a:rPr sz="22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200" spc="-114" dirty="0">
                          <a:latin typeface="Arial MT"/>
                          <a:cs typeface="Arial MT"/>
                        </a:rPr>
                        <a:t>Adjustment</a:t>
                      </a:r>
                      <a:r>
                        <a:rPr sz="22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200" spc="-50" dirty="0">
                          <a:latin typeface="Arial MT"/>
                          <a:cs typeface="Arial MT"/>
                        </a:rPr>
                        <a:t>=</a:t>
                      </a:r>
                      <a:r>
                        <a:rPr sz="2200" dirty="0">
                          <a:latin typeface="Arial MT"/>
                          <a:cs typeface="Arial MT"/>
                        </a:rPr>
                        <a:t>	</a:t>
                      </a:r>
                      <a:r>
                        <a:rPr sz="2200" spc="-10" dirty="0">
                          <a:latin typeface="Arial MT"/>
                          <a:cs typeface="Arial MT"/>
                        </a:rPr>
                        <a:t>0.8869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object 3"/>
          <p:cNvSpPr txBox="1"/>
          <p:nvPr/>
        </p:nvSpPr>
        <p:spPr>
          <a:xfrm>
            <a:off x="1213510" y="1398778"/>
            <a:ext cx="6792595" cy="1702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77035" marR="1668145" indent="5588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Ratio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</a:t>
            </a:r>
            <a:r>
              <a:rPr sz="1800" spc="-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Trend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Method: </a:t>
            </a:r>
            <a:r>
              <a:rPr sz="1800" dirty="0">
                <a:latin typeface="Arial MT"/>
                <a:cs typeface="Arial MT"/>
              </a:rPr>
              <a:t>Example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Calculation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for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Quarter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0" dirty="0">
                <a:latin typeface="Arial MT"/>
                <a:cs typeface="Arial MT"/>
              </a:rPr>
              <a:t>1</a:t>
            </a:r>
            <a:endParaRPr sz="1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410"/>
              </a:spcBef>
            </a:pPr>
            <a:endParaRPr sz="1800" dirty="0">
              <a:latin typeface="Arial MT"/>
              <a:cs typeface="Arial MT"/>
            </a:endParaRPr>
          </a:p>
          <a:p>
            <a:pPr marL="1270" algn="ctr">
              <a:lnSpc>
                <a:spcPct val="100000"/>
              </a:lnSpc>
            </a:pPr>
            <a:r>
              <a:rPr sz="1800" dirty="0">
                <a:latin typeface="Arial MT"/>
                <a:cs typeface="Arial MT"/>
              </a:rPr>
              <a:t>Trend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Forecast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for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1996.1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=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11.90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+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(0.394)(17)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=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18.60</a:t>
            </a:r>
            <a:endParaRPr sz="1800" dirty="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1800" spc="-10" dirty="0">
                <a:latin typeface="Arial MT"/>
                <a:cs typeface="Arial MT"/>
              </a:rPr>
              <a:t>Seasonally</a:t>
            </a:r>
            <a:r>
              <a:rPr sz="1800" spc="-9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Adjusted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Forecast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for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1996.1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=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(18.60)(0.8869)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=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16.50</a:t>
            </a:r>
            <a:endParaRPr sz="1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4683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Moving</a:t>
            </a:r>
            <a:r>
              <a:rPr sz="4400" spc="-135" dirty="0"/>
              <a:t> </a:t>
            </a:r>
            <a:r>
              <a:rPr sz="4400" spc="-20" dirty="0"/>
              <a:t>Average</a:t>
            </a:r>
            <a:r>
              <a:rPr sz="4400" spc="-110" dirty="0"/>
              <a:t> </a:t>
            </a:r>
            <a:r>
              <a:rPr sz="4400" spc="-10" dirty="0"/>
              <a:t>Forecasts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069644" y="2078558"/>
            <a:ext cx="696912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 MT"/>
                <a:cs typeface="Arial MT"/>
              </a:rPr>
              <a:t>Forecast</a:t>
            </a:r>
            <a:r>
              <a:rPr sz="3200" spc="-7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is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the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average</a:t>
            </a:r>
            <a:r>
              <a:rPr sz="3200" spc="-6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of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data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from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i="1" spc="-50" dirty="0">
                <a:latin typeface="Arial"/>
                <a:cs typeface="Arial"/>
              </a:rPr>
              <a:t>w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latin typeface="Arial MT"/>
                <a:cs typeface="Arial MT"/>
              </a:rPr>
              <a:t>periods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prior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to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the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forecast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data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point.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99396" y="4548745"/>
            <a:ext cx="1123315" cy="0"/>
          </a:xfrm>
          <a:custGeom>
            <a:avLst/>
            <a:gdLst/>
            <a:ahLst/>
            <a:cxnLst/>
            <a:rect l="l" t="t" r="r" b="b"/>
            <a:pathLst>
              <a:path w="1123314">
                <a:moveTo>
                  <a:pt x="0" y="0"/>
                </a:moveTo>
                <a:lnTo>
                  <a:pt x="1123277" y="0"/>
                </a:lnTo>
              </a:path>
            </a:pathLst>
          </a:custGeom>
          <a:ln w="351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50982" y="3546661"/>
            <a:ext cx="312420" cy="535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50" i="1" spc="-50" dirty="0">
                <a:latin typeface="Times New Roman"/>
                <a:cs typeface="Times New Roman"/>
              </a:rPr>
              <a:t>w</a:t>
            </a:r>
            <a:endParaRPr sz="33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72794" y="4012784"/>
            <a:ext cx="145415" cy="535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50" i="1" spc="-50" dirty="0">
                <a:latin typeface="Times New Roman"/>
                <a:cs typeface="Times New Roman"/>
              </a:rPr>
              <a:t>i</a:t>
            </a:r>
            <a:endParaRPr sz="33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10171" y="4991923"/>
            <a:ext cx="601980" cy="535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74015" algn="l"/>
              </a:tabLst>
            </a:pPr>
            <a:r>
              <a:rPr sz="3350" i="1" spc="-50" dirty="0">
                <a:latin typeface="Times New Roman"/>
                <a:cs typeface="Times New Roman"/>
              </a:rPr>
              <a:t>i</a:t>
            </a:r>
            <a:r>
              <a:rPr sz="3350" i="1" dirty="0">
                <a:latin typeface="Times New Roman"/>
                <a:cs typeface="Times New Roman"/>
              </a:rPr>
              <a:t>	</a:t>
            </a:r>
            <a:r>
              <a:rPr sz="3350" spc="-50" dirty="0">
                <a:latin typeface="Times New Roman"/>
                <a:cs typeface="Times New Roman"/>
              </a:rPr>
              <a:t>1</a:t>
            </a:r>
            <a:endParaRPr sz="33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63539" y="3517366"/>
            <a:ext cx="572135" cy="908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5800" i="1" spc="-620" dirty="0">
                <a:latin typeface="Times New Roman"/>
                <a:cs typeface="Times New Roman"/>
              </a:rPr>
              <a:t>A</a:t>
            </a:r>
            <a:r>
              <a:rPr sz="5025" i="1" spc="-15" baseline="-24046" dirty="0">
                <a:latin typeface="Times New Roman"/>
                <a:cs typeface="Times New Roman"/>
              </a:rPr>
              <a:t>t</a:t>
            </a:r>
            <a:endParaRPr sz="5025" baseline="-24046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40271" y="4478906"/>
            <a:ext cx="145415" cy="535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50" i="1" spc="-50" dirty="0">
                <a:latin typeface="Times New Roman"/>
                <a:cs typeface="Times New Roman"/>
              </a:rPr>
              <a:t>t</a:t>
            </a:r>
            <a:endParaRPr sz="33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63870" y="3983489"/>
            <a:ext cx="480059" cy="908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800" i="1" spc="-50" dirty="0">
                <a:latin typeface="Times New Roman"/>
                <a:cs typeface="Times New Roman"/>
              </a:rPr>
              <a:t>F</a:t>
            </a:r>
            <a:endParaRPr sz="5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23079" y="4559535"/>
            <a:ext cx="521970" cy="908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800" i="1" spc="-50" dirty="0">
                <a:latin typeface="Times New Roman"/>
                <a:cs typeface="Times New Roman"/>
              </a:rPr>
              <a:t>w</a:t>
            </a:r>
            <a:endParaRPr sz="58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639735" y="3790995"/>
            <a:ext cx="2713990" cy="1731645"/>
            <a:chOff x="3639735" y="3790995"/>
            <a:chExt cx="2713990" cy="1731645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41052" y="4021117"/>
              <a:ext cx="612062" cy="52181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2597" y="5000233"/>
              <a:ext cx="1692344" cy="52181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39735" y="3991750"/>
              <a:ext cx="2713379" cy="90147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05831" y="3790995"/>
              <a:ext cx="2147283" cy="135434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9685" y="110693"/>
            <a:ext cx="6642734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90725" marR="5080" indent="-1978660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Exponential</a:t>
            </a:r>
            <a:r>
              <a:rPr sz="5400" spc="-85" dirty="0"/>
              <a:t> </a:t>
            </a:r>
            <a:r>
              <a:rPr sz="5400" spc="-10" dirty="0"/>
              <a:t>Smoothing Forecasts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2069365" y="4000537"/>
            <a:ext cx="988060" cy="8388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  <a:tabLst>
                <a:tab pos="751205" algn="l"/>
              </a:tabLst>
            </a:pPr>
            <a:r>
              <a:rPr sz="7950" i="1" spc="-419" baseline="14150" dirty="0">
                <a:latin typeface="Times New Roman"/>
                <a:cs typeface="Times New Roman"/>
              </a:rPr>
              <a:t>F</a:t>
            </a:r>
            <a:r>
              <a:rPr sz="3050" i="1" spc="229" dirty="0">
                <a:latin typeface="Times New Roman"/>
                <a:cs typeface="Times New Roman"/>
              </a:rPr>
              <a:t>t</a:t>
            </a:r>
            <a:r>
              <a:rPr sz="3050" i="1" dirty="0">
                <a:latin typeface="Times New Roman"/>
                <a:cs typeface="Times New Roman"/>
              </a:rPr>
              <a:t>	</a:t>
            </a:r>
            <a:r>
              <a:rPr sz="3050" spc="-50" dirty="0">
                <a:latin typeface="Times New Roman"/>
                <a:cs typeface="Times New Roman"/>
              </a:rPr>
              <a:t>1</a:t>
            </a:r>
            <a:endParaRPr sz="305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616699" y="3844908"/>
            <a:ext cx="5159375" cy="929640"/>
            <a:chOff x="2616699" y="3844908"/>
            <a:chExt cx="5159375" cy="9296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16699" y="4295160"/>
              <a:ext cx="1598459" cy="4789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18868" y="3844908"/>
              <a:ext cx="4556894" cy="82660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105194" y="3832202"/>
            <a:ext cx="5643245" cy="2027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586865" algn="ctr">
              <a:lnSpc>
                <a:spcPct val="100000"/>
              </a:lnSpc>
              <a:spcBef>
                <a:spcPts val="135"/>
              </a:spcBef>
              <a:tabLst>
                <a:tab pos="3223895" algn="l"/>
                <a:tab pos="4301490" algn="l"/>
              </a:tabLst>
            </a:pPr>
            <a:r>
              <a:rPr sz="5300" i="1" spc="165" dirty="0">
                <a:latin typeface="Times New Roman"/>
                <a:cs typeface="Times New Roman"/>
              </a:rPr>
              <a:t>w</a:t>
            </a:r>
            <a:r>
              <a:rPr sz="5300" i="1" spc="-370" dirty="0">
                <a:latin typeface="Times New Roman"/>
                <a:cs typeface="Times New Roman"/>
              </a:rPr>
              <a:t>A</a:t>
            </a:r>
            <a:r>
              <a:rPr sz="4575" i="1" spc="195" baseline="-24590" dirty="0">
                <a:latin typeface="Times New Roman"/>
                <a:cs typeface="Times New Roman"/>
              </a:rPr>
              <a:t>t</a:t>
            </a:r>
            <a:r>
              <a:rPr sz="4575" i="1" baseline="-24590" dirty="0">
                <a:latin typeface="Times New Roman"/>
                <a:cs typeface="Times New Roman"/>
              </a:rPr>
              <a:t>	</a:t>
            </a:r>
            <a:r>
              <a:rPr sz="5300" spc="-25" dirty="0">
                <a:latin typeface="Times New Roman"/>
                <a:cs typeface="Times New Roman"/>
              </a:rPr>
              <a:t>(1</a:t>
            </a:r>
            <a:r>
              <a:rPr sz="5300" dirty="0">
                <a:latin typeface="Times New Roman"/>
                <a:cs typeface="Times New Roman"/>
              </a:rPr>
              <a:t>	</a:t>
            </a:r>
            <a:r>
              <a:rPr sz="5300" i="1" spc="5" dirty="0">
                <a:latin typeface="Times New Roman"/>
                <a:cs typeface="Times New Roman"/>
              </a:rPr>
              <a:t>w</a:t>
            </a:r>
            <a:r>
              <a:rPr sz="5300" spc="345" dirty="0">
                <a:latin typeface="Times New Roman"/>
                <a:cs typeface="Times New Roman"/>
              </a:rPr>
              <a:t>)</a:t>
            </a:r>
            <a:r>
              <a:rPr sz="5300" i="1" spc="-465" dirty="0">
                <a:latin typeface="Times New Roman"/>
                <a:cs typeface="Times New Roman"/>
              </a:rPr>
              <a:t>F</a:t>
            </a:r>
            <a:r>
              <a:rPr sz="4575" i="1" spc="52" baseline="-24590" dirty="0">
                <a:latin typeface="Times New Roman"/>
                <a:cs typeface="Times New Roman"/>
              </a:rPr>
              <a:t>t</a:t>
            </a:r>
            <a:endParaRPr sz="4575" baseline="-2459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3729"/>
              </a:spcBef>
              <a:tabLst>
                <a:tab pos="912494" algn="l"/>
                <a:tab pos="1806575" algn="l"/>
              </a:tabLst>
            </a:pPr>
            <a:r>
              <a:rPr sz="4700" spc="65" dirty="0">
                <a:latin typeface="Times New Roman"/>
                <a:cs typeface="Times New Roman"/>
              </a:rPr>
              <a:t>0</a:t>
            </a:r>
            <a:r>
              <a:rPr sz="4700" dirty="0">
                <a:latin typeface="Times New Roman"/>
                <a:cs typeface="Times New Roman"/>
              </a:rPr>
              <a:t>	</a:t>
            </a:r>
            <a:r>
              <a:rPr sz="4700" i="1" spc="105" dirty="0">
                <a:latin typeface="Times New Roman"/>
                <a:cs typeface="Times New Roman"/>
              </a:rPr>
              <a:t>w</a:t>
            </a:r>
            <a:r>
              <a:rPr sz="4700" i="1" dirty="0">
                <a:latin typeface="Times New Roman"/>
                <a:cs typeface="Times New Roman"/>
              </a:rPr>
              <a:t>	</a:t>
            </a:r>
            <a:r>
              <a:rPr sz="4700" spc="55" dirty="0">
                <a:latin typeface="Times New Roman"/>
                <a:cs typeface="Times New Roman"/>
              </a:rPr>
              <a:t>1</a:t>
            </a:r>
            <a:endParaRPr sz="47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7244" y="1926158"/>
            <a:ext cx="726440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 MT"/>
                <a:cs typeface="Arial MT"/>
              </a:rPr>
              <a:t>Forecast</a:t>
            </a:r>
            <a:r>
              <a:rPr sz="3600" spc="-50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is</a:t>
            </a:r>
            <a:r>
              <a:rPr sz="3600" spc="-20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the</a:t>
            </a:r>
            <a:r>
              <a:rPr sz="3600" spc="-30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weighted</a:t>
            </a:r>
            <a:r>
              <a:rPr sz="3600" spc="-35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average</a:t>
            </a:r>
            <a:r>
              <a:rPr sz="3600" spc="-30" dirty="0">
                <a:latin typeface="Arial MT"/>
                <a:cs typeface="Arial MT"/>
              </a:rPr>
              <a:t> </a:t>
            </a:r>
            <a:r>
              <a:rPr sz="3600" spc="-25" dirty="0">
                <a:latin typeface="Arial MT"/>
                <a:cs typeface="Arial MT"/>
              </a:rPr>
              <a:t>of </a:t>
            </a:r>
            <a:r>
              <a:rPr sz="3600" dirty="0">
                <a:latin typeface="Arial MT"/>
                <a:cs typeface="Arial MT"/>
              </a:rPr>
              <a:t>of</a:t>
            </a:r>
            <a:r>
              <a:rPr sz="3600" spc="-35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the</a:t>
            </a:r>
            <a:r>
              <a:rPr sz="3600" spc="-10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forecast</a:t>
            </a:r>
            <a:r>
              <a:rPr sz="3600" spc="-10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and</a:t>
            </a:r>
            <a:r>
              <a:rPr sz="3600" spc="-10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the</a:t>
            </a:r>
            <a:r>
              <a:rPr sz="3600" spc="-10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actual</a:t>
            </a:r>
            <a:r>
              <a:rPr sz="3600" spc="-10" dirty="0">
                <a:latin typeface="Arial MT"/>
                <a:cs typeface="Arial MT"/>
              </a:rPr>
              <a:t> value </a:t>
            </a:r>
            <a:r>
              <a:rPr sz="3600" dirty="0">
                <a:latin typeface="Arial MT"/>
                <a:cs typeface="Arial MT"/>
              </a:rPr>
              <a:t>from</a:t>
            </a:r>
            <a:r>
              <a:rPr sz="3600" spc="-35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the</a:t>
            </a:r>
            <a:r>
              <a:rPr sz="3600" spc="-5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prior </a:t>
            </a:r>
            <a:r>
              <a:rPr sz="3600" spc="-10" dirty="0">
                <a:latin typeface="Arial MT"/>
                <a:cs typeface="Arial MT"/>
              </a:rPr>
              <a:t>period.</a:t>
            </a:r>
            <a:endParaRPr sz="360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52879" y="5181594"/>
            <a:ext cx="1714284" cy="676796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2070" y="240538"/>
            <a:ext cx="6896734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Root</a:t>
            </a:r>
            <a:r>
              <a:rPr sz="5400" spc="-95" dirty="0"/>
              <a:t> </a:t>
            </a:r>
            <a:r>
              <a:rPr sz="5400" dirty="0"/>
              <a:t>Mean</a:t>
            </a:r>
            <a:r>
              <a:rPr sz="5400" spc="-90" dirty="0"/>
              <a:t> </a:t>
            </a:r>
            <a:r>
              <a:rPr sz="5400" dirty="0"/>
              <a:t>Square</a:t>
            </a:r>
            <a:r>
              <a:rPr sz="5400" spc="-80" dirty="0"/>
              <a:t> </a:t>
            </a:r>
            <a:r>
              <a:rPr sz="5400" spc="-20" dirty="0"/>
              <a:t>Error</a:t>
            </a:r>
            <a:endParaRPr sz="5400"/>
          </a:p>
        </p:txBody>
      </p:sp>
      <p:grpSp>
        <p:nvGrpSpPr>
          <p:cNvPr id="3" name="object 3"/>
          <p:cNvGrpSpPr/>
          <p:nvPr/>
        </p:nvGrpSpPr>
        <p:grpSpPr>
          <a:xfrm>
            <a:off x="3931048" y="3880308"/>
            <a:ext cx="3328670" cy="1741170"/>
            <a:chOff x="3931048" y="3880308"/>
            <a:chExt cx="3328670" cy="1741170"/>
          </a:xfrm>
        </p:grpSpPr>
        <p:sp>
          <p:nvSpPr>
            <p:cNvPr id="4" name="object 4"/>
            <p:cNvSpPr/>
            <p:nvPr/>
          </p:nvSpPr>
          <p:spPr>
            <a:xfrm>
              <a:off x="4317604" y="4890194"/>
              <a:ext cx="2878455" cy="0"/>
            </a:xfrm>
            <a:custGeom>
              <a:avLst/>
              <a:gdLst/>
              <a:ahLst/>
              <a:cxnLst/>
              <a:rect l="l" t="t" r="r" b="b"/>
              <a:pathLst>
                <a:path w="2878454">
                  <a:moveTo>
                    <a:pt x="0" y="0"/>
                  </a:moveTo>
                  <a:lnTo>
                    <a:pt x="2878137" y="0"/>
                  </a:lnTo>
                </a:path>
              </a:pathLst>
            </a:custGeom>
            <a:ln w="2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54918" y="3913248"/>
              <a:ext cx="3301365" cy="1704339"/>
            </a:xfrm>
            <a:custGeom>
              <a:avLst/>
              <a:gdLst/>
              <a:ahLst/>
              <a:cxnLst/>
              <a:rect l="l" t="t" r="r" b="b"/>
              <a:pathLst>
                <a:path w="3301365" h="1704339">
                  <a:moveTo>
                    <a:pt x="0" y="1142761"/>
                  </a:moveTo>
                  <a:lnTo>
                    <a:pt x="53554" y="1057058"/>
                  </a:lnTo>
                </a:path>
                <a:path w="3301365" h="1704339">
                  <a:moveTo>
                    <a:pt x="54698" y="1055838"/>
                  </a:moveTo>
                  <a:lnTo>
                    <a:pt x="193254" y="1702999"/>
                  </a:lnTo>
                </a:path>
                <a:path w="3301365" h="1704339">
                  <a:moveTo>
                    <a:pt x="193254" y="1704239"/>
                  </a:moveTo>
                  <a:lnTo>
                    <a:pt x="346962" y="1219"/>
                  </a:lnTo>
                </a:path>
                <a:path w="3301365" h="1704339">
                  <a:moveTo>
                    <a:pt x="346962" y="0"/>
                  </a:moveTo>
                  <a:lnTo>
                    <a:pt x="3300857" y="0"/>
                  </a:lnTo>
                </a:path>
              </a:pathLst>
            </a:custGeom>
            <a:ln w="68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31048" y="3880308"/>
              <a:ext cx="3310254" cy="1719580"/>
            </a:xfrm>
            <a:custGeom>
              <a:avLst/>
              <a:gdLst/>
              <a:ahLst/>
              <a:cxnLst/>
              <a:rect l="l" t="t" r="r" b="b"/>
              <a:pathLst>
                <a:path w="3310254" h="1719579">
                  <a:moveTo>
                    <a:pt x="3309958" y="0"/>
                  </a:moveTo>
                  <a:lnTo>
                    <a:pt x="342292" y="0"/>
                  </a:lnTo>
                  <a:lnTo>
                    <a:pt x="200258" y="1570108"/>
                  </a:lnTo>
                  <a:lnTo>
                    <a:pt x="77997" y="1033471"/>
                  </a:lnTo>
                  <a:lnTo>
                    <a:pt x="0" y="1152724"/>
                  </a:lnTo>
                  <a:lnTo>
                    <a:pt x="13960" y="1163907"/>
                  </a:lnTo>
                  <a:lnTo>
                    <a:pt x="45407" y="1110482"/>
                  </a:lnTo>
                  <a:lnTo>
                    <a:pt x="187441" y="1719169"/>
                  </a:lnTo>
                  <a:lnTo>
                    <a:pt x="215410" y="1719169"/>
                  </a:lnTo>
                  <a:lnTo>
                    <a:pt x="367926" y="31058"/>
                  </a:lnTo>
                  <a:lnTo>
                    <a:pt x="3309958" y="31058"/>
                  </a:lnTo>
                  <a:lnTo>
                    <a:pt x="33099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965515" y="3934707"/>
            <a:ext cx="2231390" cy="17456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R="5080" algn="ctr">
              <a:lnSpc>
                <a:spcPts val="4640"/>
              </a:lnSpc>
              <a:spcBef>
                <a:spcPts val="114"/>
              </a:spcBef>
              <a:tabLst>
                <a:tab pos="1239520" algn="l"/>
              </a:tabLst>
            </a:pPr>
            <a:r>
              <a:rPr sz="4950" spc="30" dirty="0">
                <a:latin typeface="Times New Roman"/>
                <a:cs typeface="Times New Roman"/>
              </a:rPr>
              <a:t>(</a:t>
            </a:r>
            <a:r>
              <a:rPr sz="4950" i="1" spc="30" dirty="0">
                <a:latin typeface="Times New Roman"/>
                <a:cs typeface="Times New Roman"/>
              </a:rPr>
              <a:t>A</a:t>
            </a:r>
            <a:r>
              <a:rPr sz="4950" i="1" dirty="0">
                <a:latin typeface="Times New Roman"/>
                <a:cs typeface="Times New Roman"/>
              </a:rPr>
              <a:t>	</a:t>
            </a:r>
            <a:r>
              <a:rPr sz="4950" i="1" spc="-190" dirty="0">
                <a:latin typeface="Times New Roman"/>
                <a:cs typeface="Times New Roman"/>
              </a:rPr>
              <a:t>F</a:t>
            </a:r>
            <a:r>
              <a:rPr sz="4950" i="1" spc="-380" dirty="0">
                <a:latin typeface="Times New Roman"/>
                <a:cs typeface="Times New Roman"/>
              </a:rPr>
              <a:t> </a:t>
            </a:r>
            <a:r>
              <a:rPr sz="4950" spc="-25" dirty="0">
                <a:latin typeface="Times New Roman"/>
                <a:cs typeface="Times New Roman"/>
              </a:rPr>
              <a:t>)</a:t>
            </a:r>
            <a:r>
              <a:rPr sz="4275" spc="-37" baseline="43859" dirty="0">
                <a:latin typeface="Times New Roman"/>
                <a:cs typeface="Times New Roman"/>
              </a:rPr>
              <a:t>2</a:t>
            </a:r>
            <a:endParaRPr sz="4275" baseline="43859">
              <a:latin typeface="Times New Roman"/>
              <a:cs typeface="Times New Roman"/>
            </a:endParaRPr>
          </a:p>
          <a:p>
            <a:pPr marL="67945" algn="ctr">
              <a:lnSpc>
                <a:spcPts val="2120"/>
              </a:lnSpc>
              <a:tabLst>
                <a:tab pos="1057275" algn="l"/>
              </a:tabLst>
            </a:pPr>
            <a:r>
              <a:rPr sz="2850" i="1" spc="-50" dirty="0">
                <a:latin typeface="Times New Roman"/>
                <a:cs typeface="Times New Roman"/>
              </a:rPr>
              <a:t>t</a:t>
            </a:r>
            <a:r>
              <a:rPr sz="2850" i="1" dirty="0">
                <a:latin typeface="Times New Roman"/>
                <a:cs typeface="Times New Roman"/>
              </a:rPr>
              <a:t>	</a:t>
            </a:r>
            <a:r>
              <a:rPr sz="2850" i="1" spc="-50" dirty="0">
                <a:latin typeface="Times New Roman"/>
                <a:cs typeface="Times New Roman"/>
              </a:rPr>
              <a:t>t</a:t>
            </a:r>
            <a:endParaRPr sz="2850">
              <a:latin typeface="Times New Roman"/>
              <a:cs typeface="Times New Roman"/>
            </a:endParaRPr>
          </a:p>
          <a:p>
            <a:pPr marL="652145">
              <a:lnSpc>
                <a:spcPct val="100000"/>
              </a:lnSpc>
              <a:spcBef>
                <a:spcPts val="819"/>
              </a:spcBef>
            </a:pPr>
            <a:r>
              <a:rPr sz="4950" i="1" spc="-50" dirty="0">
                <a:latin typeface="Times New Roman"/>
                <a:cs typeface="Times New Roman"/>
              </a:rPr>
              <a:t>n</a:t>
            </a:r>
            <a:endParaRPr sz="49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44689" y="4404245"/>
            <a:ext cx="1495425" cy="7829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950" i="1" spc="-295" dirty="0">
                <a:latin typeface="Times New Roman"/>
                <a:cs typeface="Times New Roman"/>
              </a:rPr>
              <a:t>RMSE</a:t>
            </a:r>
            <a:endParaRPr sz="495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474641" y="3771019"/>
            <a:ext cx="3917315" cy="1417320"/>
            <a:chOff x="3474641" y="3771019"/>
            <a:chExt cx="3917315" cy="141732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39340" y="3944916"/>
              <a:ext cx="1552229" cy="77387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74641" y="4414454"/>
              <a:ext cx="2289035" cy="77387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49051" y="3771019"/>
              <a:ext cx="3042518" cy="1160196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941957" y="2002358"/>
            <a:ext cx="503174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23265" marR="5080" indent="-710565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 MT"/>
                <a:cs typeface="Arial MT"/>
              </a:rPr>
              <a:t>Measures</a:t>
            </a:r>
            <a:r>
              <a:rPr sz="3200" spc="-7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the</a:t>
            </a:r>
            <a:r>
              <a:rPr sz="3200" spc="-204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Accuracy</a:t>
            </a:r>
            <a:r>
              <a:rPr sz="3200" spc="-5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of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spc="-50" dirty="0">
                <a:latin typeface="Arial MT"/>
                <a:cs typeface="Arial MT"/>
              </a:rPr>
              <a:t>a </a:t>
            </a:r>
            <a:r>
              <a:rPr sz="3200" dirty="0">
                <a:latin typeface="Arial MT"/>
                <a:cs typeface="Arial MT"/>
              </a:rPr>
              <a:t>Forecasting</a:t>
            </a:r>
            <a:r>
              <a:rPr sz="3200" spc="-12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Method</a:t>
            </a:r>
            <a:endParaRPr sz="3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2633" y="304800"/>
            <a:ext cx="6798734" cy="1303867"/>
          </a:xfrm>
          <a:prstGeom prst="rect">
            <a:avLst/>
          </a:prstGeom>
        </p:spPr>
        <p:txBody>
          <a:bodyPr vert="horz" wrap="square" lIns="0" tIns="62991" rIns="0" bIns="0" rtlCol="0">
            <a:spAutoFit/>
          </a:bodyPr>
          <a:lstStyle/>
          <a:p>
            <a:pPr marL="315595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Barometric</a:t>
            </a:r>
            <a:r>
              <a:rPr sz="5400" spc="-315" dirty="0"/>
              <a:t> </a:t>
            </a:r>
            <a:r>
              <a:rPr sz="5400" spc="-10" dirty="0"/>
              <a:t>Methods</a:t>
            </a:r>
            <a:endParaRPr sz="5400" dirty="0"/>
          </a:p>
        </p:txBody>
      </p:sp>
      <p:sp>
        <p:nvSpPr>
          <p:cNvPr id="3" name="object 3"/>
          <p:cNvSpPr txBox="1"/>
          <p:nvPr/>
        </p:nvSpPr>
        <p:spPr>
          <a:xfrm>
            <a:off x="917244" y="1494408"/>
            <a:ext cx="7534909" cy="4635500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65"/>
              </a:spcBef>
              <a:buFont typeface="Arial MT"/>
              <a:buChar char="•"/>
              <a:tabLst>
                <a:tab pos="354965" algn="l"/>
              </a:tabLst>
            </a:pPr>
            <a:r>
              <a:rPr sz="3600" dirty="0">
                <a:latin typeface="Calibri"/>
                <a:cs typeface="Calibri"/>
              </a:rPr>
              <a:t>National</a:t>
            </a:r>
            <a:r>
              <a:rPr sz="3600" spc="-10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Bureau</a:t>
            </a:r>
            <a:r>
              <a:rPr sz="3600" spc="-8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of</a:t>
            </a:r>
            <a:r>
              <a:rPr sz="3600" spc="-7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Economic</a:t>
            </a:r>
            <a:r>
              <a:rPr sz="3600" spc="-6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Research</a:t>
            </a:r>
            <a:endParaRPr sz="3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865"/>
              </a:spcBef>
              <a:buFont typeface="Arial MT"/>
              <a:buChar char="•"/>
              <a:tabLst>
                <a:tab pos="354965" algn="l"/>
              </a:tabLst>
            </a:pPr>
            <a:r>
              <a:rPr sz="3600" dirty="0">
                <a:latin typeface="Calibri"/>
                <a:cs typeface="Calibri"/>
              </a:rPr>
              <a:t>Department</a:t>
            </a:r>
            <a:r>
              <a:rPr sz="3600" spc="-114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of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Commerce</a:t>
            </a:r>
            <a:endParaRPr sz="3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865"/>
              </a:spcBef>
              <a:buFont typeface="Arial MT"/>
              <a:buChar char="•"/>
              <a:tabLst>
                <a:tab pos="354965" algn="l"/>
              </a:tabLst>
            </a:pPr>
            <a:r>
              <a:rPr sz="3600" dirty="0">
                <a:latin typeface="Calibri"/>
                <a:cs typeface="Calibri"/>
              </a:rPr>
              <a:t>Leading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Indicators</a:t>
            </a:r>
            <a:endParaRPr sz="3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870"/>
              </a:spcBef>
              <a:buFont typeface="Arial MT"/>
              <a:buChar char="•"/>
              <a:tabLst>
                <a:tab pos="354965" algn="l"/>
              </a:tabLst>
            </a:pPr>
            <a:r>
              <a:rPr sz="3600" dirty="0">
                <a:latin typeface="Calibri"/>
                <a:cs typeface="Calibri"/>
              </a:rPr>
              <a:t>Lagging</a:t>
            </a:r>
            <a:r>
              <a:rPr sz="3600" spc="-10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Indicators</a:t>
            </a:r>
            <a:endParaRPr sz="3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860"/>
              </a:spcBef>
              <a:buFont typeface="Arial MT"/>
              <a:buChar char="•"/>
              <a:tabLst>
                <a:tab pos="354965" algn="l"/>
              </a:tabLst>
            </a:pPr>
            <a:r>
              <a:rPr sz="3600" dirty="0">
                <a:latin typeface="Calibri"/>
                <a:cs typeface="Calibri"/>
              </a:rPr>
              <a:t>Coincident</a:t>
            </a:r>
            <a:r>
              <a:rPr sz="3600" spc="-12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Indicators</a:t>
            </a:r>
            <a:endParaRPr sz="3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869"/>
              </a:spcBef>
              <a:buFont typeface="Arial MT"/>
              <a:buChar char="•"/>
              <a:tabLst>
                <a:tab pos="354965" algn="l"/>
              </a:tabLst>
            </a:pPr>
            <a:r>
              <a:rPr sz="3600" dirty="0">
                <a:latin typeface="Calibri"/>
                <a:cs typeface="Calibri"/>
              </a:rPr>
              <a:t>Composite</a:t>
            </a:r>
            <a:r>
              <a:rPr sz="3600" spc="-6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Index</a:t>
            </a:r>
            <a:endParaRPr sz="3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860"/>
              </a:spcBef>
              <a:buFont typeface="Arial MT"/>
              <a:buChar char="•"/>
              <a:tabLst>
                <a:tab pos="354965" algn="l"/>
              </a:tabLst>
            </a:pPr>
            <a:r>
              <a:rPr sz="3600" dirty="0">
                <a:latin typeface="Calibri"/>
                <a:cs typeface="Calibri"/>
              </a:rPr>
              <a:t>Diffusion</a:t>
            </a:r>
            <a:r>
              <a:rPr sz="3600" spc="-15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Index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0734" y="560112"/>
            <a:ext cx="6798734" cy="1303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20" dirty="0"/>
              <a:t>Econometric</a:t>
            </a:r>
            <a:r>
              <a:rPr sz="6000" spc="-235" dirty="0"/>
              <a:t> </a:t>
            </a:r>
            <a:r>
              <a:rPr sz="6000" spc="-10" dirty="0"/>
              <a:t>Models</a:t>
            </a:r>
            <a:endParaRPr sz="6000" dirty="0"/>
          </a:p>
        </p:txBody>
      </p:sp>
      <p:sp>
        <p:nvSpPr>
          <p:cNvPr id="3" name="object 3"/>
          <p:cNvSpPr txBox="1"/>
          <p:nvPr/>
        </p:nvSpPr>
        <p:spPr>
          <a:xfrm>
            <a:off x="1100734" y="1854454"/>
            <a:ext cx="7019925" cy="1458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985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 MT"/>
                <a:cs typeface="Arial MT"/>
              </a:rPr>
              <a:t>Single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Equation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Model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Demand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For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Cereal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(Good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X)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395"/>
              </a:spcBef>
            </a:pPr>
            <a:endParaRPr sz="2000">
              <a:latin typeface="Arial MT"/>
              <a:cs typeface="Arial MT"/>
            </a:endParaRPr>
          </a:p>
          <a:p>
            <a:pPr marL="50800">
              <a:lnSpc>
                <a:spcPct val="100000"/>
              </a:lnSpc>
            </a:pPr>
            <a:r>
              <a:rPr sz="2400" dirty="0">
                <a:latin typeface="Arial MT"/>
                <a:cs typeface="Arial MT"/>
              </a:rPr>
              <a:t>Q</a:t>
            </a:r>
            <a:r>
              <a:rPr sz="2400" baseline="-20833" dirty="0">
                <a:latin typeface="Arial MT"/>
                <a:cs typeface="Arial MT"/>
              </a:rPr>
              <a:t>X</a:t>
            </a:r>
            <a:r>
              <a:rPr sz="2400" spc="262" baseline="-20833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=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baseline="-20833" dirty="0">
                <a:latin typeface="Arial MT"/>
                <a:cs typeface="Arial MT"/>
              </a:rPr>
              <a:t>0</a:t>
            </a:r>
            <a:r>
              <a:rPr sz="2400" spc="300" baseline="-20833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+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baseline="-20833" dirty="0">
                <a:latin typeface="Arial MT"/>
                <a:cs typeface="Arial MT"/>
              </a:rPr>
              <a:t>1</a:t>
            </a:r>
            <a:r>
              <a:rPr sz="2400" dirty="0">
                <a:latin typeface="Arial MT"/>
                <a:cs typeface="Arial MT"/>
              </a:rPr>
              <a:t>P</a:t>
            </a:r>
            <a:r>
              <a:rPr sz="2400" baseline="-20833" dirty="0">
                <a:latin typeface="Arial MT"/>
                <a:cs typeface="Arial MT"/>
              </a:rPr>
              <a:t>X</a:t>
            </a:r>
            <a:r>
              <a:rPr sz="2400" spc="330" baseline="-20833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+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baseline="-20833" dirty="0">
                <a:latin typeface="Arial MT"/>
                <a:cs typeface="Arial MT"/>
              </a:rPr>
              <a:t>2</a:t>
            </a:r>
            <a:r>
              <a:rPr sz="2400" dirty="0">
                <a:latin typeface="Arial MT"/>
                <a:cs typeface="Arial MT"/>
              </a:rPr>
              <a:t>Y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+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baseline="-20833" dirty="0">
                <a:latin typeface="Arial MT"/>
                <a:cs typeface="Arial MT"/>
              </a:rPr>
              <a:t>3</a:t>
            </a:r>
            <a:r>
              <a:rPr sz="2400" dirty="0">
                <a:latin typeface="Arial MT"/>
                <a:cs typeface="Arial MT"/>
              </a:rPr>
              <a:t>N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+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baseline="-20833" dirty="0">
                <a:latin typeface="Arial MT"/>
                <a:cs typeface="Arial MT"/>
              </a:rPr>
              <a:t>4</a:t>
            </a:r>
            <a:r>
              <a:rPr sz="2400" dirty="0">
                <a:latin typeface="Arial MT"/>
                <a:cs typeface="Arial MT"/>
              </a:rPr>
              <a:t>P</a:t>
            </a:r>
            <a:r>
              <a:rPr sz="2400" baseline="-20833" dirty="0">
                <a:latin typeface="Arial MT"/>
                <a:cs typeface="Arial MT"/>
              </a:rPr>
              <a:t>S</a:t>
            </a:r>
            <a:r>
              <a:rPr sz="2400" spc="330" baseline="-20833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+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baseline="-20833" dirty="0">
                <a:latin typeface="Arial MT"/>
                <a:cs typeface="Arial MT"/>
              </a:rPr>
              <a:t>5</a:t>
            </a:r>
            <a:r>
              <a:rPr sz="2400" dirty="0">
                <a:latin typeface="Arial MT"/>
                <a:cs typeface="Arial MT"/>
              </a:rPr>
              <a:t>P</a:t>
            </a:r>
            <a:r>
              <a:rPr sz="2400" baseline="-20833" dirty="0">
                <a:latin typeface="Arial MT"/>
                <a:cs typeface="Arial MT"/>
              </a:rPr>
              <a:t>C</a:t>
            </a:r>
            <a:r>
              <a:rPr sz="2400" spc="300" baseline="-20833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+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a</a:t>
            </a:r>
            <a:r>
              <a:rPr sz="2400" spc="-15" baseline="-20833" dirty="0">
                <a:latin typeface="Arial MT"/>
                <a:cs typeface="Arial MT"/>
              </a:rPr>
              <a:t>6</a:t>
            </a:r>
            <a:r>
              <a:rPr sz="2400" spc="-10" dirty="0">
                <a:latin typeface="Arial MT"/>
                <a:cs typeface="Arial MT"/>
              </a:rPr>
              <a:t>A</a:t>
            </a:r>
            <a:r>
              <a:rPr sz="2400" spc="-1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+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0" dirty="0">
                <a:latin typeface="Arial MT"/>
                <a:cs typeface="Arial MT"/>
              </a:rPr>
              <a:t>e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8044" y="3501009"/>
            <a:ext cx="311023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229870">
              <a:lnSpc>
                <a:spcPct val="15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Q</a:t>
            </a:r>
            <a:r>
              <a:rPr sz="2400" baseline="-20833" dirty="0">
                <a:latin typeface="Arial MT"/>
                <a:cs typeface="Arial MT"/>
              </a:rPr>
              <a:t>X</a:t>
            </a:r>
            <a:r>
              <a:rPr sz="2400" spc="247" baseline="-20833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=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Quantity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50" dirty="0">
                <a:latin typeface="Arial MT"/>
                <a:cs typeface="Arial MT"/>
              </a:rPr>
              <a:t>X </a:t>
            </a:r>
            <a:r>
              <a:rPr sz="2400" dirty="0">
                <a:latin typeface="Arial MT"/>
                <a:cs typeface="Arial MT"/>
              </a:rPr>
              <a:t>P</a:t>
            </a:r>
            <a:r>
              <a:rPr sz="2400" baseline="-20833" dirty="0">
                <a:latin typeface="Arial MT"/>
                <a:cs typeface="Arial MT"/>
              </a:rPr>
              <a:t>X</a:t>
            </a:r>
            <a:r>
              <a:rPr sz="2400" spc="262" baseline="-20833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=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Price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Good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spc="-50" dirty="0">
                <a:latin typeface="Arial MT"/>
                <a:cs typeface="Arial MT"/>
              </a:rPr>
              <a:t>X</a:t>
            </a:r>
            <a:endParaRPr sz="2400">
              <a:latin typeface="Arial MT"/>
              <a:cs typeface="Arial MT"/>
            </a:endParaRPr>
          </a:p>
          <a:p>
            <a:pPr marL="38100" marR="30480">
              <a:lnSpc>
                <a:spcPts val="4320"/>
              </a:lnSpc>
              <a:spcBef>
                <a:spcPts val="180"/>
              </a:spcBef>
            </a:pPr>
            <a:r>
              <a:rPr sz="2400" dirty="0">
                <a:latin typeface="Arial MT"/>
                <a:cs typeface="Arial MT"/>
              </a:rPr>
              <a:t>Y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=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Consumer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Income </a:t>
            </a:r>
            <a:r>
              <a:rPr sz="2400" dirty="0">
                <a:latin typeface="Arial MT"/>
                <a:cs typeface="Arial MT"/>
              </a:rPr>
              <a:t>N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=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Size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Population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26228" y="3501009"/>
            <a:ext cx="285369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5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P</a:t>
            </a:r>
            <a:r>
              <a:rPr sz="2400" baseline="-20833" dirty="0">
                <a:latin typeface="Arial MT"/>
                <a:cs typeface="Arial MT"/>
              </a:rPr>
              <a:t>S</a:t>
            </a:r>
            <a:r>
              <a:rPr sz="2400" spc="277" baseline="-20833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=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Price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Muffins </a:t>
            </a:r>
            <a:r>
              <a:rPr sz="2400" dirty="0">
                <a:latin typeface="Arial MT"/>
                <a:cs typeface="Arial MT"/>
              </a:rPr>
              <a:t>P</a:t>
            </a:r>
            <a:r>
              <a:rPr sz="2400" baseline="-20833" dirty="0">
                <a:latin typeface="Arial MT"/>
                <a:cs typeface="Arial MT"/>
              </a:rPr>
              <a:t>C</a:t>
            </a:r>
            <a:r>
              <a:rPr sz="2400" spc="270" baseline="-20833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=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Price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Milk</a:t>
            </a:r>
            <a:endParaRPr sz="2400">
              <a:latin typeface="Arial MT"/>
              <a:cs typeface="Arial MT"/>
            </a:endParaRPr>
          </a:p>
          <a:p>
            <a:pPr marL="188595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latin typeface="Arial MT"/>
                <a:cs typeface="Arial MT"/>
              </a:rPr>
              <a:t>A</a:t>
            </a:r>
            <a:r>
              <a:rPr sz="2400" spc="-1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=</a:t>
            </a:r>
            <a:r>
              <a:rPr sz="2400" spc="-14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Advertising</a:t>
            </a:r>
            <a:endParaRPr sz="2400">
              <a:latin typeface="Arial MT"/>
              <a:cs typeface="Arial MT"/>
            </a:endParaRPr>
          </a:p>
          <a:p>
            <a:pPr marL="205740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latin typeface="Arial MT"/>
                <a:cs typeface="Arial MT"/>
              </a:rPr>
              <a:t>e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=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Random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Error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2633" y="-17526"/>
            <a:ext cx="6798734" cy="1303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7185">
              <a:lnSpc>
                <a:spcPct val="100000"/>
              </a:lnSpc>
              <a:spcBef>
                <a:spcPts val="100"/>
              </a:spcBef>
            </a:pPr>
            <a:r>
              <a:rPr sz="5400" spc="-10" dirty="0"/>
              <a:t>Econometric</a:t>
            </a:r>
            <a:r>
              <a:rPr sz="5400" spc="-210" dirty="0"/>
              <a:t> </a:t>
            </a:r>
            <a:r>
              <a:rPr sz="5400" spc="-10" dirty="0"/>
              <a:t>Models</a:t>
            </a:r>
            <a:endParaRPr sz="5400" dirty="0"/>
          </a:p>
        </p:txBody>
      </p:sp>
      <p:sp>
        <p:nvSpPr>
          <p:cNvPr id="3" name="object 3"/>
          <p:cNvSpPr txBox="1"/>
          <p:nvPr/>
        </p:nvSpPr>
        <p:spPr>
          <a:xfrm>
            <a:off x="2896361" y="1398778"/>
            <a:ext cx="3274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Multiple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Equation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Model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GNP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55786" y="2159001"/>
            <a:ext cx="1081405" cy="476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950" i="1" spc="-275" dirty="0">
                <a:latin typeface="Times New Roman"/>
                <a:cs typeface="Times New Roman"/>
              </a:rPr>
              <a:t>b</a:t>
            </a:r>
            <a:r>
              <a:rPr sz="2550" spc="-37" baseline="-24509" dirty="0">
                <a:latin typeface="Times New Roman"/>
                <a:cs typeface="Times New Roman"/>
              </a:rPr>
              <a:t>1</a:t>
            </a:r>
            <a:r>
              <a:rPr sz="2950" i="1" spc="60" dirty="0">
                <a:latin typeface="Times New Roman"/>
                <a:cs typeface="Times New Roman"/>
              </a:rPr>
              <a:t>GN</a:t>
            </a:r>
            <a:r>
              <a:rPr sz="2950" i="1" spc="-455" dirty="0">
                <a:latin typeface="Times New Roman"/>
                <a:cs typeface="Times New Roman"/>
              </a:rPr>
              <a:t>P</a:t>
            </a:r>
            <a:r>
              <a:rPr sz="2550" i="1" spc="89" baseline="-24509" dirty="0">
                <a:latin typeface="Times New Roman"/>
                <a:cs typeface="Times New Roman"/>
              </a:rPr>
              <a:t>t</a:t>
            </a:r>
            <a:endParaRPr sz="2550" baseline="-24509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68314" y="2171705"/>
            <a:ext cx="2740500" cy="45780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3460736" y="2857505"/>
            <a:ext cx="2602230" cy="514984"/>
            <a:chOff x="3460736" y="2857505"/>
            <a:chExt cx="2602230" cy="514984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97402" y="2857505"/>
              <a:ext cx="1365263" cy="4578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26979" y="3106869"/>
              <a:ext cx="880901" cy="26528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60736" y="2857505"/>
              <a:ext cx="2601929" cy="45780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509286" y="1923425"/>
            <a:ext cx="1599565" cy="2120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marL="507365">
              <a:lnSpc>
                <a:spcPct val="100000"/>
              </a:lnSpc>
              <a:spcBef>
                <a:spcPts val="5"/>
              </a:spcBef>
              <a:tabLst>
                <a:tab pos="1255395" algn="l"/>
              </a:tabLst>
            </a:pPr>
            <a:r>
              <a:rPr sz="2950" i="1" spc="-25" dirty="0">
                <a:latin typeface="Times New Roman"/>
                <a:cs typeface="Times New Roman"/>
              </a:rPr>
              <a:t>C</a:t>
            </a:r>
            <a:r>
              <a:rPr sz="2550" i="1" spc="-37" baseline="-24509" dirty="0">
                <a:latin typeface="Times New Roman"/>
                <a:cs typeface="Times New Roman"/>
              </a:rPr>
              <a:t>t</a:t>
            </a:r>
            <a:r>
              <a:rPr sz="2550" i="1" baseline="-24509" dirty="0">
                <a:latin typeface="Times New Roman"/>
                <a:cs typeface="Times New Roman"/>
              </a:rPr>
              <a:t>	</a:t>
            </a:r>
            <a:r>
              <a:rPr sz="2950" i="1" spc="-25" dirty="0">
                <a:latin typeface="Times New Roman"/>
                <a:cs typeface="Times New Roman"/>
              </a:rPr>
              <a:t>a</a:t>
            </a:r>
            <a:r>
              <a:rPr sz="2550" spc="-37" baseline="-24509" dirty="0">
                <a:latin typeface="Times New Roman"/>
                <a:cs typeface="Times New Roman"/>
              </a:rPr>
              <a:t>1</a:t>
            </a:r>
            <a:endParaRPr sz="2550" baseline="-24509">
              <a:latin typeface="Times New Roman"/>
              <a:cs typeface="Times New Roman"/>
            </a:endParaRPr>
          </a:p>
          <a:p>
            <a:pPr marL="607695">
              <a:lnSpc>
                <a:spcPct val="100000"/>
              </a:lnSpc>
              <a:spcBef>
                <a:spcPts val="1860"/>
              </a:spcBef>
              <a:tabLst>
                <a:tab pos="1247775" algn="l"/>
              </a:tabLst>
            </a:pPr>
            <a:r>
              <a:rPr sz="2950" i="1" spc="35" dirty="0">
                <a:latin typeface="Times New Roman"/>
                <a:cs typeface="Times New Roman"/>
              </a:rPr>
              <a:t>I</a:t>
            </a:r>
            <a:r>
              <a:rPr sz="2550" i="1" spc="52" baseline="-24509" dirty="0">
                <a:latin typeface="Times New Roman"/>
                <a:cs typeface="Times New Roman"/>
              </a:rPr>
              <a:t>t</a:t>
            </a:r>
            <a:r>
              <a:rPr sz="2550" i="1" baseline="-24509" dirty="0">
                <a:latin typeface="Times New Roman"/>
                <a:cs typeface="Times New Roman"/>
              </a:rPr>
              <a:t>	</a:t>
            </a:r>
            <a:r>
              <a:rPr sz="2950" i="1" spc="-25" dirty="0">
                <a:latin typeface="Times New Roman"/>
                <a:cs typeface="Times New Roman"/>
              </a:rPr>
              <a:t>a</a:t>
            </a:r>
            <a:r>
              <a:rPr sz="2550" spc="-37" baseline="-24509" dirty="0">
                <a:latin typeface="Times New Roman"/>
                <a:cs typeface="Times New Roman"/>
              </a:rPr>
              <a:t>2</a:t>
            </a:r>
            <a:endParaRPr sz="2550" baseline="-24509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sz="17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5"/>
              </a:spcBef>
              <a:tabLst>
                <a:tab pos="1229360" algn="l"/>
              </a:tabLst>
            </a:pPr>
            <a:r>
              <a:rPr sz="2950" i="1" spc="90" dirty="0">
                <a:latin typeface="Times New Roman"/>
                <a:cs typeface="Times New Roman"/>
              </a:rPr>
              <a:t>G</a:t>
            </a:r>
            <a:r>
              <a:rPr sz="2950" i="1" spc="114" dirty="0">
                <a:latin typeface="Times New Roman"/>
                <a:cs typeface="Times New Roman"/>
              </a:rPr>
              <a:t>N</a:t>
            </a:r>
            <a:r>
              <a:rPr sz="2950" i="1" spc="-409" dirty="0">
                <a:latin typeface="Times New Roman"/>
                <a:cs typeface="Times New Roman"/>
              </a:rPr>
              <a:t>P</a:t>
            </a:r>
            <a:r>
              <a:rPr sz="2550" i="1" spc="172" baseline="-24509" dirty="0">
                <a:latin typeface="Times New Roman"/>
                <a:cs typeface="Times New Roman"/>
              </a:rPr>
              <a:t>t</a:t>
            </a:r>
            <a:r>
              <a:rPr sz="2550" i="1" baseline="-24509" dirty="0">
                <a:latin typeface="Times New Roman"/>
                <a:cs typeface="Times New Roman"/>
              </a:rPr>
              <a:t>	</a:t>
            </a:r>
            <a:r>
              <a:rPr sz="2950" i="1" spc="-25" dirty="0">
                <a:latin typeface="Times New Roman"/>
                <a:cs typeface="Times New Roman"/>
              </a:rPr>
              <a:t>C</a:t>
            </a:r>
            <a:r>
              <a:rPr sz="2550" i="1" spc="-37" baseline="-24509" dirty="0">
                <a:latin typeface="Times New Roman"/>
                <a:cs typeface="Times New Roman"/>
              </a:rPr>
              <a:t>t</a:t>
            </a:r>
            <a:endParaRPr sz="2550" baseline="-24509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50398" y="2016654"/>
            <a:ext cx="1819275" cy="2028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marL="1431925">
              <a:lnSpc>
                <a:spcPct val="100000"/>
              </a:lnSpc>
              <a:spcBef>
                <a:spcPts val="5"/>
              </a:spcBef>
            </a:pPr>
            <a:r>
              <a:rPr sz="4425" i="1" spc="-37" baseline="14124" dirty="0">
                <a:latin typeface="Times New Roman"/>
                <a:cs typeface="Times New Roman"/>
              </a:rPr>
              <a:t>u</a:t>
            </a:r>
            <a:r>
              <a:rPr sz="1700" spc="-25" dirty="0">
                <a:latin typeface="Times New Roman"/>
                <a:cs typeface="Times New Roman"/>
              </a:rPr>
              <a:t>1</a:t>
            </a:r>
            <a:r>
              <a:rPr sz="1700" i="1" spc="-25" dirty="0">
                <a:latin typeface="Times New Roman"/>
                <a:cs typeface="Times New Roman"/>
              </a:rPr>
              <a:t>t</a:t>
            </a:r>
            <a:endParaRPr sz="1700">
              <a:latin typeface="Times New Roman"/>
              <a:cs typeface="Times New Roman"/>
            </a:endParaRPr>
          </a:p>
          <a:p>
            <a:pPr marL="105410" marR="186690" indent="-29845">
              <a:lnSpc>
                <a:spcPct val="140300"/>
              </a:lnSpc>
              <a:spcBef>
                <a:spcPts val="430"/>
              </a:spcBef>
              <a:tabLst>
                <a:tab pos="590550" algn="l"/>
                <a:tab pos="690245" algn="l"/>
                <a:tab pos="786130" algn="l"/>
                <a:tab pos="1248410" algn="l"/>
              </a:tabLst>
            </a:pPr>
            <a:r>
              <a:rPr sz="4425" i="1" spc="-37" baseline="14124" dirty="0">
                <a:latin typeface="Times New Roman"/>
                <a:cs typeface="Times New Roman"/>
              </a:rPr>
              <a:t>b</a:t>
            </a:r>
            <a:r>
              <a:rPr sz="1700" spc="-25" dirty="0">
                <a:latin typeface="Times New Roman"/>
                <a:cs typeface="Times New Roman"/>
              </a:rPr>
              <a:t>2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i="1" spc="-50" dirty="0">
                <a:latin typeface="Times New Roman"/>
                <a:cs typeface="Times New Roman"/>
              </a:rPr>
              <a:t>t</a:t>
            </a:r>
            <a:r>
              <a:rPr sz="1700" i="1" dirty="0">
                <a:latin typeface="Times New Roman"/>
                <a:cs typeface="Times New Roman"/>
              </a:rPr>
              <a:t>		</a:t>
            </a:r>
            <a:r>
              <a:rPr sz="1700" spc="-60" dirty="0">
                <a:latin typeface="Times New Roman"/>
                <a:cs typeface="Times New Roman"/>
              </a:rPr>
              <a:t>1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4425" i="1" spc="-37" baseline="14124" dirty="0">
                <a:latin typeface="Times New Roman"/>
                <a:cs typeface="Times New Roman"/>
              </a:rPr>
              <a:t>u</a:t>
            </a:r>
            <a:r>
              <a:rPr sz="1700" spc="-25" dirty="0">
                <a:latin typeface="Times New Roman"/>
                <a:cs typeface="Times New Roman"/>
              </a:rPr>
              <a:t>2</a:t>
            </a:r>
            <a:r>
              <a:rPr sz="1700" i="1" spc="-25" dirty="0">
                <a:latin typeface="Times New Roman"/>
                <a:cs typeface="Times New Roman"/>
              </a:rPr>
              <a:t>t </a:t>
            </a:r>
            <a:r>
              <a:rPr sz="2950" i="1" spc="35" dirty="0">
                <a:latin typeface="Times New Roman"/>
                <a:cs typeface="Times New Roman"/>
              </a:rPr>
              <a:t>I</a:t>
            </a:r>
            <a:r>
              <a:rPr sz="2550" i="1" spc="52" baseline="-24509" dirty="0">
                <a:latin typeface="Times New Roman"/>
                <a:cs typeface="Times New Roman"/>
              </a:rPr>
              <a:t>t</a:t>
            </a:r>
            <a:r>
              <a:rPr sz="2550" i="1" baseline="-24509" dirty="0">
                <a:latin typeface="Times New Roman"/>
                <a:cs typeface="Times New Roman"/>
              </a:rPr>
              <a:t>		</a:t>
            </a:r>
            <a:r>
              <a:rPr sz="2950" i="1" spc="-25" dirty="0">
                <a:latin typeface="Times New Roman"/>
                <a:cs typeface="Times New Roman"/>
              </a:rPr>
              <a:t>G</a:t>
            </a:r>
            <a:r>
              <a:rPr sz="2550" i="1" spc="-37" baseline="-24509" dirty="0">
                <a:latin typeface="Times New Roman"/>
                <a:cs typeface="Times New Roman"/>
              </a:rPr>
              <a:t>t</a:t>
            </a:r>
            <a:endParaRPr sz="2550" baseline="-24509"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55153" y="3581405"/>
            <a:ext cx="2010582" cy="457800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3152836" y="5613603"/>
            <a:ext cx="3985895" cy="0"/>
          </a:xfrm>
          <a:custGeom>
            <a:avLst/>
            <a:gdLst/>
            <a:ahLst/>
            <a:cxnLst/>
            <a:rect l="l" t="t" r="r" b="b"/>
            <a:pathLst>
              <a:path w="3985895">
                <a:moveTo>
                  <a:pt x="0" y="0"/>
                </a:moveTo>
                <a:lnTo>
                  <a:pt x="1020348" y="0"/>
                </a:lnTo>
              </a:path>
              <a:path w="3985895">
                <a:moveTo>
                  <a:pt x="1383609" y="0"/>
                </a:moveTo>
                <a:lnTo>
                  <a:pt x="2255055" y="0"/>
                </a:lnTo>
              </a:path>
              <a:path w="3985895">
                <a:moveTo>
                  <a:pt x="3224592" y="0"/>
                </a:moveTo>
                <a:lnTo>
                  <a:pt x="3985829" y="0"/>
                </a:lnTo>
              </a:path>
            </a:pathLst>
          </a:custGeom>
          <a:ln w="183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882484" y="5571256"/>
            <a:ext cx="137795" cy="290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00" spc="-50" dirty="0">
                <a:latin typeface="Times New Roman"/>
                <a:cs typeface="Times New Roman"/>
              </a:rPr>
              <a:t>1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82058" y="5869073"/>
            <a:ext cx="137795" cy="290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00" spc="-50" dirty="0">
                <a:latin typeface="Times New Roman"/>
                <a:cs typeface="Times New Roman"/>
              </a:rPr>
              <a:t>1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77925" y="5869073"/>
            <a:ext cx="137795" cy="290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00" spc="-50" dirty="0">
                <a:latin typeface="Times New Roman"/>
                <a:cs typeface="Times New Roman"/>
              </a:rPr>
              <a:t>1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63297" y="5613053"/>
            <a:ext cx="21907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0" dirty="0">
                <a:latin typeface="Times New Roman"/>
                <a:cs typeface="Times New Roman"/>
              </a:rPr>
              <a:t>1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051183" y="5330439"/>
            <a:ext cx="332740" cy="290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07645" algn="l"/>
              </a:tabLst>
            </a:pPr>
            <a:r>
              <a:rPr sz="1700" i="1" spc="-50" dirty="0">
                <a:latin typeface="Times New Roman"/>
                <a:cs typeface="Times New Roman"/>
              </a:rPr>
              <a:t>t</a:t>
            </a:r>
            <a:r>
              <a:rPr sz="1700" i="1" dirty="0">
                <a:latin typeface="Times New Roman"/>
                <a:cs typeface="Times New Roman"/>
              </a:rPr>
              <a:t>	</a:t>
            </a:r>
            <a:r>
              <a:rPr sz="1700" spc="-50" dirty="0">
                <a:latin typeface="Times New Roman"/>
                <a:cs typeface="Times New Roman"/>
              </a:rPr>
              <a:t>1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30663" y="5073660"/>
            <a:ext cx="39941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000" i="1" spc="-25" dirty="0">
                <a:latin typeface="Times New Roman"/>
                <a:cs typeface="Times New Roman"/>
              </a:rPr>
              <a:t>G</a:t>
            </a:r>
            <a:r>
              <a:rPr sz="2550" i="1" spc="-37" baseline="-24509" dirty="0">
                <a:latin typeface="Times New Roman"/>
                <a:cs typeface="Times New Roman"/>
              </a:rPr>
              <a:t>t</a:t>
            </a:r>
            <a:endParaRPr sz="2550" baseline="-24509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13259" y="5074406"/>
            <a:ext cx="17697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  <a:tabLst>
                <a:tab pos="704850" algn="l"/>
                <a:tab pos="1435100" algn="l"/>
              </a:tabLst>
            </a:pPr>
            <a:r>
              <a:rPr sz="3000" i="1" spc="-25" dirty="0">
                <a:latin typeface="Times New Roman"/>
                <a:cs typeface="Times New Roman"/>
              </a:rPr>
              <a:t>a</a:t>
            </a:r>
            <a:r>
              <a:rPr sz="2550" spc="-37" baseline="-24509" dirty="0">
                <a:latin typeface="Times New Roman"/>
                <a:cs typeface="Times New Roman"/>
              </a:rPr>
              <a:t>1</a:t>
            </a:r>
            <a:r>
              <a:rPr sz="2550" baseline="-24509" dirty="0">
                <a:latin typeface="Times New Roman"/>
                <a:cs typeface="Times New Roman"/>
              </a:rPr>
              <a:t>	</a:t>
            </a:r>
            <a:r>
              <a:rPr sz="3000" i="1" spc="-25" dirty="0">
                <a:latin typeface="Times New Roman"/>
                <a:cs typeface="Times New Roman"/>
              </a:rPr>
              <a:t>a</a:t>
            </a:r>
            <a:r>
              <a:rPr sz="2550" spc="-37" baseline="-24509" dirty="0">
                <a:latin typeface="Times New Roman"/>
                <a:cs typeface="Times New Roman"/>
              </a:rPr>
              <a:t>2</a:t>
            </a:r>
            <a:r>
              <a:rPr sz="2550" baseline="-24509" dirty="0">
                <a:latin typeface="Times New Roman"/>
                <a:cs typeface="Times New Roman"/>
              </a:rPr>
              <a:t>	</a:t>
            </a:r>
            <a:r>
              <a:rPr sz="3000" i="1" spc="-25" dirty="0">
                <a:latin typeface="Times New Roman"/>
                <a:cs typeface="Times New Roman"/>
              </a:rPr>
              <a:t>b</a:t>
            </a:r>
            <a:r>
              <a:rPr sz="2550" spc="-37" baseline="-24509" dirty="0">
                <a:latin typeface="Times New Roman"/>
                <a:cs typeface="Times New Roman"/>
              </a:rPr>
              <a:t>2</a:t>
            </a:r>
            <a:endParaRPr sz="2550" baseline="-24509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34222" y="5571256"/>
            <a:ext cx="87630" cy="290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00" i="1" spc="-50" dirty="0">
                <a:latin typeface="Times New Roman"/>
                <a:cs typeface="Times New Roman"/>
              </a:rPr>
              <a:t>t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37803" y="5315255"/>
            <a:ext cx="79248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i="1" spc="-25" dirty="0">
                <a:latin typeface="Times New Roman"/>
                <a:cs typeface="Times New Roman"/>
              </a:rPr>
              <a:t>GNP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733826" y="5315255"/>
            <a:ext cx="21907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i="1" spc="-50" dirty="0">
                <a:latin typeface="Times New Roman"/>
                <a:cs typeface="Times New Roman"/>
              </a:rPr>
              <a:t>b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251197" y="5613053"/>
            <a:ext cx="70231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5300" algn="l"/>
              </a:tabLst>
            </a:pPr>
            <a:r>
              <a:rPr sz="3000" spc="-50" dirty="0">
                <a:latin typeface="Times New Roman"/>
                <a:cs typeface="Times New Roman"/>
              </a:rPr>
              <a:t>1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i="1" spc="-50" dirty="0">
                <a:latin typeface="Times New Roman"/>
                <a:cs typeface="Times New Roman"/>
              </a:rPr>
              <a:t>b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346088" y="5613053"/>
            <a:ext cx="7029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5934" algn="l"/>
              </a:tabLst>
            </a:pPr>
            <a:r>
              <a:rPr sz="3000" spc="-50" dirty="0">
                <a:latin typeface="Times New Roman"/>
                <a:cs typeface="Times New Roman"/>
              </a:rPr>
              <a:t>1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i="1" spc="-50" dirty="0">
                <a:latin typeface="Times New Roman"/>
                <a:cs typeface="Times New Roman"/>
              </a:rPr>
              <a:t>b</a:t>
            </a:r>
            <a:endParaRPr sz="300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848972" y="5105356"/>
            <a:ext cx="4356735" cy="984885"/>
            <a:chOff x="2848972" y="5105356"/>
            <a:chExt cx="4356735" cy="984885"/>
          </a:xfrm>
        </p:grpSpPr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19479" y="5105356"/>
              <a:ext cx="1525504" cy="44516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49411" y="5340844"/>
              <a:ext cx="882271" cy="27045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38473" y="5105356"/>
              <a:ext cx="1525504" cy="44594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48972" y="5325654"/>
              <a:ext cx="4356601" cy="46646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84473" y="5623471"/>
              <a:ext cx="3721100" cy="466463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3284982" y="4447413"/>
            <a:ext cx="24987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Reduced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Form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Equation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546" rIns="0" bIns="0" rtlCol="0">
            <a:spAutoFit/>
          </a:bodyPr>
          <a:lstStyle/>
          <a:p>
            <a:pPr marL="916305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Masalah</a:t>
            </a:r>
            <a:r>
              <a:rPr sz="4400" spc="-30" dirty="0"/>
              <a:t> </a:t>
            </a:r>
            <a:r>
              <a:rPr sz="4400" spc="-10" dirty="0"/>
              <a:t>Identifikasi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0" y="1375415"/>
            <a:ext cx="5519973" cy="394161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83540" y="5743143"/>
            <a:ext cx="84416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242060" algn="l"/>
              </a:tabLst>
            </a:pPr>
            <a:r>
              <a:rPr sz="1800" b="1" spc="-10" dirty="0">
                <a:latin typeface="Arial"/>
                <a:cs typeface="Arial"/>
              </a:rPr>
              <a:t>Observasi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10" dirty="0">
                <a:latin typeface="Arial"/>
                <a:cs typeface="Arial"/>
              </a:rPr>
              <a:t>Harga-</a:t>
            </a:r>
            <a:r>
              <a:rPr sz="1800" b="1" dirty="0">
                <a:latin typeface="Arial"/>
                <a:cs typeface="Arial"/>
              </a:rPr>
              <a:t>Quantitas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TIDAK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SECARA</a:t>
            </a:r>
            <a:r>
              <a:rPr sz="1800" b="1" spc="-9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LANGSUNG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menghasilkan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kurva </a:t>
            </a:r>
            <a:r>
              <a:rPr sz="1800" b="1" dirty="0">
                <a:latin typeface="Arial"/>
                <a:cs typeface="Arial"/>
              </a:rPr>
              <a:t>Permintaan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dari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suatu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komoditas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168677"/>
            <a:ext cx="6798734" cy="1303867"/>
          </a:xfrm>
          <a:prstGeom prst="rect">
            <a:avLst/>
          </a:prstGeom>
        </p:spPr>
        <p:txBody>
          <a:bodyPr vert="horz" wrap="square" lIns="0" tIns="75183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Input-</a:t>
            </a:r>
            <a:r>
              <a:rPr dirty="0"/>
              <a:t>Output</a:t>
            </a:r>
            <a:r>
              <a:rPr spc="-10" dirty="0"/>
              <a:t> Forecasting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63562" y="2895621"/>
          <a:ext cx="8103234" cy="2489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6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1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1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19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19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93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1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878840">
                        <a:lnSpc>
                          <a:spcPts val="2270"/>
                        </a:lnSpc>
                      </a:pPr>
                      <a:r>
                        <a:rPr sz="1950" dirty="0">
                          <a:latin typeface="Arial MT"/>
                          <a:cs typeface="Arial MT"/>
                        </a:rPr>
                        <a:t>Producing </a:t>
                      </a:r>
                      <a:r>
                        <a:rPr sz="1950" spc="-10" dirty="0">
                          <a:latin typeface="Arial MT"/>
                          <a:cs typeface="Arial MT"/>
                        </a:rPr>
                        <a:t>Industry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935">
                <a:tc>
                  <a:txBody>
                    <a:bodyPr/>
                    <a:lstStyle/>
                    <a:p>
                      <a:pPr marL="338455">
                        <a:lnSpc>
                          <a:spcPts val="2220"/>
                        </a:lnSpc>
                      </a:pPr>
                      <a:r>
                        <a:rPr sz="1950" spc="-10" dirty="0">
                          <a:latin typeface="Arial MT"/>
                          <a:cs typeface="Arial MT"/>
                        </a:rPr>
                        <a:t>Supplying</a:t>
                      </a:r>
                      <a:endParaRPr sz="1950">
                        <a:latin typeface="Arial MT"/>
                        <a:cs typeface="Arial MT"/>
                      </a:endParaRPr>
                    </a:p>
                    <a:p>
                      <a:pPr marL="44069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950" spc="-10" dirty="0">
                          <a:latin typeface="Arial MT"/>
                          <a:cs typeface="Arial MT"/>
                        </a:rPr>
                        <a:t>Industry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2540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950" spc="-50" dirty="0">
                          <a:latin typeface="Arial MT"/>
                          <a:cs typeface="Arial MT"/>
                        </a:rPr>
                        <a:t>A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177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2540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950" spc="-50" dirty="0">
                          <a:latin typeface="Arial MT"/>
                          <a:cs typeface="Arial MT"/>
                        </a:rPr>
                        <a:t>B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177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2222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950" spc="-50" dirty="0">
                          <a:latin typeface="Arial MT"/>
                          <a:cs typeface="Arial MT"/>
                        </a:rPr>
                        <a:t>C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177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ts val="2220"/>
                        </a:lnSpc>
                      </a:pPr>
                      <a:r>
                        <a:rPr sz="1950" spc="-10" dirty="0">
                          <a:latin typeface="Arial MT"/>
                          <a:cs typeface="Arial MT"/>
                        </a:rPr>
                        <a:t>Final</a:t>
                      </a:r>
                      <a:endParaRPr sz="1950">
                        <a:latin typeface="Arial MT"/>
                        <a:cs typeface="Arial MT"/>
                      </a:endParaRPr>
                    </a:p>
                    <a:p>
                      <a:pPr marL="1968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950" spc="-10" dirty="0">
                          <a:latin typeface="Arial MT"/>
                          <a:cs typeface="Arial MT"/>
                        </a:rPr>
                        <a:t>Demand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285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950" spc="-10" dirty="0">
                          <a:latin typeface="Arial MT"/>
                          <a:cs typeface="Arial MT"/>
                        </a:rPr>
                        <a:t>Total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177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48260">
                        <a:lnSpc>
                          <a:spcPts val="2270"/>
                        </a:lnSpc>
                      </a:pPr>
                      <a:r>
                        <a:rPr sz="1950" spc="-50" dirty="0">
                          <a:latin typeface="Arial MT"/>
                          <a:cs typeface="Arial MT"/>
                        </a:rPr>
                        <a:t>A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ts val="2270"/>
                        </a:lnSpc>
                      </a:pPr>
                      <a:r>
                        <a:rPr sz="1950" spc="-25" dirty="0">
                          <a:latin typeface="Arial MT"/>
                          <a:cs typeface="Arial MT"/>
                        </a:rPr>
                        <a:t>20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ts val="2270"/>
                        </a:lnSpc>
                      </a:pPr>
                      <a:r>
                        <a:rPr sz="1950" spc="-25" dirty="0">
                          <a:latin typeface="Arial MT"/>
                          <a:cs typeface="Arial MT"/>
                        </a:rPr>
                        <a:t>60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ts val="2270"/>
                        </a:lnSpc>
                      </a:pPr>
                      <a:r>
                        <a:rPr sz="1950" spc="-25" dirty="0">
                          <a:latin typeface="Arial MT"/>
                          <a:cs typeface="Arial MT"/>
                        </a:rPr>
                        <a:t>30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ts val="2270"/>
                        </a:lnSpc>
                      </a:pPr>
                      <a:r>
                        <a:rPr sz="1950" spc="-25" dirty="0">
                          <a:latin typeface="Arial MT"/>
                          <a:cs typeface="Arial MT"/>
                        </a:rPr>
                        <a:t>90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ts val="2270"/>
                        </a:lnSpc>
                      </a:pPr>
                      <a:r>
                        <a:rPr sz="1950" spc="-25" dirty="0">
                          <a:latin typeface="Arial MT"/>
                          <a:cs typeface="Arial MT"/>
                        </a:rPr>
                        <a:t>200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48260">
                        <a:lnSpc>
                          <a:spcPts val="2270"/>
                        </a:lnSpc>
                      </a:pPr>
                      <a:r>
                        <a:rPr sz="1950" spc="-50" dirty="0">
                          <a:latin typeface="Arial MT"/>
                          <a:cs typeface="Arial MT"/>
                        </a:rPr>
                        <a:t>B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ts val="2270"/>
                        </a:lnSpc>
                      </a:pPr>
                      <a:r>
                        <a:rPr sz="1950" spc="-25" dirty="0">
                          <a:latin typeface="Arial MT"/>
                          <a:cs typeface="Arial MT"/>
                        </a:rPr>
                        <a:t>80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ts val="2270"/>
                        </a:lnSpc>
                      </a:pPr>
                      <a:r>
                        <a:rPr sz="1950" spc="-25" dirty="0">
                          <a:latin typeface="Arial MT"/>
                          <a:cs typeface="Arial MT"/>
                        </a:rPr>
                        <a:t>90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ts val="2270"/>
                        </a:lnSpc>
                      </a:pPr>
                      <a:r>
                        <a:rPr sz="1950" spc="-25" dirty="0">
                          <a:latin typeface="Arial MT"/>
                          <a:cs typeface="Arial MT"/>
                        </a:rPr>
                        <a:t>20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ts val="2270"/>
                        </a:lnSpc>
                      </a:pPr>
                      <a:r>
                        <a:rPr sz="1950" spc="-25" dirty="0">
                          <a:latin typeface="Arial MT"/>
                          <a:cs typeface="Arial MT"/>
                        </a:rPr>
                        <a:t>110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ts val="2270"/>
                        </a:lnSpc>
                      </a:pPr>
                      <a:r>
                        <a:rPr sz="1950" spc="-25" dirty="0">
                          <a:latin typeface="Arial MT"/>
                          <a:cs typeface="Arial MT"/>
                        </a:rPr>
                        <a:t>300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48260">
                        <a:lnSpc>
                          <a:spcPts val="2270"/>
                        </a:lnSpc>
                      </a:pPr>
                      <a:r>
                        <a:rPr sz="1950" spc="-50" dirty="0">
                          <a:latin typeface="Arial MT"/>
                          <a:cs typeface="Arial MT"/>
                        </a:rPr>
                        <a:t>C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ts val="2270"/>
                        </a:lnSpc>
                      </a:pPr>
                      <a:r>
                        <a:rPr sz="1950" spc="-25" dirty="0">
                          <a:latin typeface="Arial MT"/>
                          <a:cs typeface="Arial MT"/>
                        </a:rPr>
                        <a:t>40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ts val="2270"/>
                        </a:lnSpc>
                      </a:pPr>
                      <a:r>
                        <a:rPr sz="1950" spc="-25" dirty="0">
                          <a:latin typeface="Arial MT"/>
                          <a:cs typeface="Arial MT"/>
                        </a:rPr>
                        <a:t>30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ts val="2270"/>
                        </a:lnSpc>
                      </a:pPr>
                      <a:r>
                        <a:rPr sz="1950" spc="-25" dirty="0">
                          <a:latin typeface="Arial MT"/>
                          <a:cs typeface="Arial MT"/>
                        </a:rPr>
                        <a:t>10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ts val="2270"/>
                        </a:lnSpc>
                      </a:pPr>
                      <a:r>
                        <a:rPr sz="1950" spc="-25" dirty="0">
                          <a:latin typeface="Arial MT"/>
                          <a:cs typeface="Arial MT"/>
                        </a:rPr>
                        <a:t>20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ts val="2270"/>
                        </a:lnSpc>
                      </a:pPr>
                      <a:r>
                        <a:rPr sz="1950" spc="-25" dirty="0">
                          <a:latin typeface="Arial MT"/>
                          <a:cs typeface="Arial MT"/>
                        </a:rPr>
                        <a:t>100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48260">
                        <a:lnSpc>
                          <a:spcPts val="2275"/>
                        </a:lnSpc>
                      </a:pPr>
                      <a:r>
                        <a:rPr sz="1950" dirty="0">
                          <a:latin typeface="Arial MT"/>
                          <a:cs typeface="Arial MT"/>
                        </a:rPr>
                        <a:t>Value</a:t>
                      </a:r>
                      <a:r>
                        <a:rPr sz="195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50" spc="-10" dirty="0">
                          <a:latin typeface="Arial MT"/>
                          <a:cs typeface="Arial MT"/>
                        </a:rPr>
                        <a:t>Added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ts val="2275"/>
                        </a:lnSpc>
                      </a:pPr>
                      <a:r>
                        <a:rPr sz="1950" spc="-25" dirty="0">
                          <a:latin typeface="Arial MT"/>
                          <a:cs typeface="Arial MT"/>
                        </a:rPr>
                        <a:t>60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ts val="2275"/>
                        </a:lnSpc>
                      </a:pPr>
                      <a:r>
                        <a:rPr sz="1950" spc="-25" dirty="0">
                          <a:latin typeface="Arial MT"/>
                          <a:cs typeface="Arial MT"/>
                        </a:rPr>
                        <a:t>120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ts val="2275"/>
                        </a:lnSpc>
                      </a:pPr>
                      <a:r>
                        <a:rPr sz="1950" spc="-25" dirty="0">
                          <a:latin typeface="Arial MT"/>
                          <a:cs typeface="Arial MT"/>
                        </a:rPr>
                        <a:t>40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ts val="2275"/>
                        </a:lnSpc>
                      </a:pPr>
                      <a:r>
                        <a:rPr sz="1950" spc="-25" dirty="0">
                          <a:latin typeface="Arial MT"/>
                          <a:cs typeface="Arial MT"/>
                        </a:rPr>
                        <a:t>220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48260">
                        <a:lnSpc>
                          <a:spcPts val="2270"/>
                        </a:lnSpc>
                      </a:pPr>
                      <a:r>
                        <a:rPr sz="1950" spc="-10" dirty="0">
                          <a:latin typeface="Arial MT"/>
                          <a:cs typeface="Arial MT"/>
                        </a:rPr>
                        <a:t>Total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ts val="2270"/>
                        </a:lnSpc>
                      </a:pPr>
                      <a:r>
                        <a:rPr sz="1950" spc="-25" dirty="0">
                          <a:latin typeface="Arial MT"/>
                          <a:cs typeface="Arial MT"/>
                        </a:rPr>
                        <a:t>200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ts val="2270"/>
                        </a:lnSpc>
                      </a:pPr>
                      <a:r>
                        <a:rPr sz="1950" spc="-25" dirty="0">
                          <a:latin typeface="Arial MT"/>
                          <a:cs typeface="Arial MT"/>
                        </a:rPr>
                        <a:t>300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ts val="2270"/>
                        </a:lnSpc>
                      </a:pPr>
                      <a:r>
                        <a:rPr sz="1950" spc="-25" dirty="0">
                          <a:latin typeface="Arial MT"/>
                          <a:cs typeface="Arial MT"/>
                        </a:rPr>
                        <a:t>100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ts val="2270"/>
                        </a:lnSpc>
                      </a:pPr>
                      <a:r>
                        <a:rPr sz="1950" spc="-25" dirty="0">
                          <a:latin typeface="Arial MT"/>
                          <a:cs typeface="Arial MT"/>
                        </a:rPr>
                        <a:t>220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2280666" y="1702053"/>
            <a:ext cx="51161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Arial MT"/>
                <a:cs typeface="Arial MT"/>
              </a:rPr>
              <a:t>Three-</a:t>
            </a:r>
            <a:r>
              <a:rPr sz="2400" dirty="0">
                <a:latin typeface="Arial MT"/>
                <a:cs typeface="Arial MT"/>
              </a:rPr>
              <a:t>Sector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Input-</a:t>
            </a:r>
            <a:r>
              <a:rPr sz="2400" dirty="0">
                <a:latin typeface="Arial MT"/>
                <a:cs typeface="Arial MT"/>
              </a:rPr>
              <a:t>Output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Flow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Table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2633" y="370542"/>
            <a:ext cx="6798734" cy="1303867"/>
          </a:xfrm>
          <a:prstGeom prst="rect">
            <a:avLst/>
          </a:prstGeom>
        </p:spPr>
        <p:txBody>
          <a:bodyPr vert="horz" wrap="square" lIns="0" tIns="75183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Input-</a:t>
            </a:r>
            <a:r>
              <a:rPr dirty="0"/>
              <a:t>Output</a:t>
            </a:r>
            <a:r>
              <a:rPr spc="-10" dirty="0"/>
              <a:t> Forecasting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70454" y="1930654"/>
            <a:ext cx="33254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Direct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Requirements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Matrix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147642" y="4191043"/>
          <a:ext cx="5598158" cy="1878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7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3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884555">
                        <a:lnSpc>
                          <a:spcPts val="2280"/>
                        </a:lnSpc>
                      </a:pPr>
                      <a:r>
                        <a:rPr sz="1950" dirty="0">
                          <a:latin typeface="Arial MT"/>
                          <a:cs typeface="Arial MT"/>
                        </a:rPr>
                        <a:t>Producing</a:t>
                      </a:r>
                      <a:r>
                        <a:rPr sz="1950" spc="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50" spc="-10" dirty="0">
                          <a:latin typeface="Arial MT"/>
                          <a:cs typeface="Arial MT"/>
                        </a:rPr>
                        <a:t>Industry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6745">
                <a:tc>
                  <a:txBody>
                    <a:bodyPr/>
                    <a:lstStyle/>
                    <a:p>
                      <a:pPr marL="340360">
                        <a:lnSpc>
                          <a:spcPts val="2235"/>
                        </a:lnSpc>
                      </a:pPr>
                      <a:r>
                        <a:rPr sz="1950" spc="-10" dirty="0">
                          <a:latin typeface="Arial MT"/>
                          <a:cs typeface="Arial MT"/>
                        </a:rPr>
                        <a:t>Supplying</a:t>
                      </a:r>
                      <a:endParaRPr sz="1950">
                        <a:latin typeface="Arial MT"/>
                        <a:cs typeface="Arial MT"/>
                      </a:endParaRPr>
                    </a:p>
                    <a:p>
                      <a:pPr marL="44386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950" spc="-10" dirty="0">
                          <a:latin typeface="Arial MT"/>
                          <a:cs typeface="Arial MT"/>
                        </a:rPr>
                        <a:t>Industry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26034" algn="ctr">
                        <a:lnSpc>
                          <a:spcPct val="100000"/>
                        </a:lnSpc>
                      </a:pPr>
                      <a:r>
                        <a:rPr sz="1950" spc="-50" dirty="0">
                          <a:latin typeface="Arial MT"/>
                          <a:cs typeface="Arial MT"/>
                        </a:rPr>
                        <a:t>A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26034" algn="ctr">
                        <a:lnSpc>
                          <a:spcPct val="100000"/>
                        </a:lnSpc>
                      </a:pPr>
                      <a:r>
                        <a:rPr sz="1950" spc="-50" dirty="0">
                          <a:latin typeface="Arial MT"/>
                          <a:cs typeface="Arial MT"/>
                        </a:rPr>
                        <a:t>B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21590" algn="ctr">
                        <a:lnSpc>
                          <a:spcPct val="100000"/>
                        </a:lnSpc>
                      </a:pPr>
                      <a:r>
                        <a:rPr sz="1950" spc="-50" dirty="0">
                          <a:latin typeface="Arial MT"/>
                          <a:cs typeface="Arial MT"/>
                        </a:rPr>
                        <a:t>C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055">
                <a:tc>
                  <a:txBody>
                    <a:bodyPr/>
                    <a:lstStyle/>
                    <a:p>
                      <a:pPr marL="48260">
                        <a:lnSpc>
                          <a:spcPts val="2285"/>
                        </a:lnSpc>
                      </a:pPr>
                      <a:r>
                        <a:rPr sz="1950" spc="-50" dirty="0">
                          <a:latin typeface="Arial MT"/>
                          <a:cs typeface="Arial MT"/>
                        </a:rPr>
                        <a:t>A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ts val="2285"/>
                        </a:lnSpc>
                      </a:pPr>
                      <a:r>
                        <a:rPr sz="1950" spc="-25" dirty="0">
                          <a:latin typeface="Arial MT"/>
                          <a:cs typeface="Arial MT"/>
                        </a:rPr>
                        <a:t>0.1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ts val="2285"/>
                        </a:lnSpc>
                      </a:pPr>
                      <a:r>
                        <a:rPr sz="1950" spc="-25" dirty="0">
                          <a:latin typeface="Arial MT"/>
                          <a:cs typeface="Arial MT"/>
                        </a:rPr>
                        <a:t>0.2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ts val="2285"/>
                        </a:lnSpc>
                      </a:pPr>
                      <a:r>
                        <a:rPr sz="1950" spc="-25" dirty="0">
                          <a:latin typeface="Arial MT"/>
                          <a:cs typeface="Arial MT"/>
                        </a:rPr>
                        <a:t>0.3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055">
                <a:tc>
                  <a:txBody>
                    <a:bodyPr/>
                    <a:lstStyle/>
                    <a:p>
                      <a:pPr marL="48260">
                        <a:lnSpc>
                          <a:spcPts val="2285"/>
                        </a:lnSpc>
                      </a:pPr>
                      <a:r>
                        <a:rPr sz="1950" spc="-50" dirty="0">
                          <a:latin typeface="Arial MT"/>
                          <a:cs typeface="Arial MT"/>
                        </a:rPr>
                        <a:t>B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ts val="2285"/>
                        </a:lnSpc>
                      </a:pPr>
                      <a:r>
                        <a:rPr sz="1950" spc="-25" dirty="0">
                          <a:latin typeface="Arial MT"/>
                          <a:cs typeface="Arial MT"/>
                        </a:rPr>
                        <a:t>0.4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ts val="2285"/>
                        </a:lnSpc>
                      </a:pPr>
                      <a:r>
                        <a:rPr sz="1950" spc="-25" dirty="0">
                          <a:latin typeface="Arial MT"/>
                          <a:cs typeface="Arial MT"/>
                        </a:rPr>
                        <a:t>0.3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ts val="2285"/>
                        </a:lnSpc>
                      </a:pPr>
                      <a:r>
                        <a:rPr sz="1950" spc="-25" dirty="0">
                          <a:latin typeface="Arial MT"/>
                          <a:cs typeface="Arial MT"/>
                        </a:rPr>
                        <a:t>0.2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055">
                <a:tc>
                  <a:txBody>
                    <a:bodyPr/>
                    <a:lstStyle/>
                    <a:p>
                      <a:pPr marL="48260">
                        <a:lnSpc>
                          <a:spcPts val="2280"/>
                        </a:lnSpc>
                      </a:pPr>
                      <a:r>
                        <a:rPr sz="1950" spc="-50" dirty="0">
                          <a:latin typeface="Arial MT"/>
                          <a:cs typeface="Arial MT"/>
                        </a:rPr>
                        <a:t>C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ts val="2280"/>
                        </a:lnSpc>
                      </a:pPr>
                      <a:r>
                        <a:rPr sz="1950" spc="-25" dirty="0">
                          <a:latin typeface="Arial MT"/>
                          <a:cs typeface="Arial MT"/>
                        </a:rPr>
                        <a:t>0.2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ts val="2280"/>
                        </a:lnSpc>
                      </a:pPr>
                      <a:r>
                        <a:rPr sz="1950" spc="-25" dirty="0">
                          <a:latin typeface="Arial MT"/>
                          <a:cs typeface="Arial MT"/>
                        </a:rPr>
                        <a:t>0.1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ts val="2280"/>
                        </a:lnSpc>
                      </a:pPr>
                      <a:r>
                        <a:rPr sz="1950" spc="-25" dirty="0">
                          <a:latin typeface="Arial MT"/>
                          <a:cs typeface="Arial MT"/>
                        </a:rPr>
                        <a:t>0.1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010536" y="2921634"/>
            <a:ext cx="19221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50545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 MT"/>
                <a:cs typeface="Arial MT"/>
              </a:rPr>
              <a:t>Direct Requirements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83100" y="2921634"/>
            <a:ext cx="27260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8475" marR="5080" indent="-486409">
              <a:lnSpc>
                <a:spcPct val="100000"/>
              </a:lnSpc>
              <a:spcBef>
                <a:spcPts val="100"/>
              </a:spcBef>
            </a:pPr>
            <a:r>
              <a:rPr sz="2400" u="sng" spc="-32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Input</a:t>
            </a:r>
            <a:r>
              <a:rPr sz="2400" u="sng" spc="-6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Requirements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Column</a:t>
            </a:r>
            <a:r>
              <a:rPr sz="2400" spc="-15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Total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18228" y="3089909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 MT"/>
                <a:cs typeface="Arial MT"/>
              </a:rPr>
              <a:t>=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7408" y="305765"/>
            <a:ext cx="64122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Input-</a:t>
            </a:r>
            <a:r>
              <a:rPr dirty="0"/>
              <a:t>Output</a:t>
            </a:r>
            <a:r>
              <a:rPr spc="60" dirty="0"/>
              <a:t> </a:t>
            </a:r>
            <a:r>
              <a:rPr spc="-10" dirty="0"/>
              <a:t>Forecasting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99638" y="2159330"/>
            <a:ext cx="297561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35" dirty="0">
                <a:latin typeface="Arial MT"/>
                <a:cs typeface="Arial MT"/>
              </a:rPr>
              <a:t>Total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Requirements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Matrix</a:t>
            </a:r>
            <a:endParaRPr sz="2000">
              <a:latin typeface="Arial MT"/>
              <a:cs typeface="Arial MT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0192" y="2895617"/>
          <a:ext cx="7498715" cy="24803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0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9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9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9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33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38735" algn="ctr">
                        <a:lnSpc>
                          <a:spcPts val="3015"/>
                        </a:lnSpc>
                      </a:pPr>
                      <a:r>
                        <a:rPr sz="2600" dirty="0">
                          <a:latin typeface="Arial MT"/>
                          <a:cs typeface="Arial MT"/>
                        </a:rPr>
                        <a:t>Producing</a:t>
                      </a:r>
                      <a:r>
                        <a:rPr sz="2600" spc="-10" dirty="0">
                          <a:latin typeface="Arial MT"/>
                          <a:cs typeface="Arial MT"/>
                        </a:rPr>
                        <a:t> Industry</a:t>
                      </a:r>
                      <a:endParaRPr sz="26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6769">
                <a:tc>
                  <a:txBody>
                    <a:bodyPr/>
                    <a:lstStyle/>
                    <a:p>
                      <a:pPr marL="448945">
                        <a:lnSpc>
                          <a:spcPts val="2955"/>
                        </a:lnSpc>
                      </a:pPr>
                      <a:r>
                        <a:rPr sz="2600" spc="-10" dirty="0">
                          <a:latin typeface="Arial MT"/>
                          <a:cs typeface="Arial MT"/>
                        </a:rPr>
                        <a:t>Supplying</a:t>
                      </a:r>
                      <a:endParaRPr sz="2600">
                        <a:latin typeface="Arial MT"/>
                        <a:cs typeface="Arial MT"/>
                      </a:endParaRPr>
                    </a:p>
                    <a:p>
                      <a:pPr marL="58610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600" spc="-10" dirty="0">
                          <a:latin typeface="Arial MT"/>
                          <a:cs typeface="Arial MT"/>
                        </a:rPr>
                        <a:t>Industry</a:t>
                      </a:r>
                      <a:endParaRPr sz="26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3429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600" spc="-50" dirty="0">
                          <a:latin typeface="Arial MT"/>
                          <a:cs typeface="Arial MT"/>
                        </a:rPr>
                        <a:t>A</a:t>
                      </a:r>
                      <a:endParaRPr sz="2600">
                        <a:latin typeface="Arial MT"/>
                        <a:cs typeface="Arial MT"/>
                      </a:endParaRPr>
                    </a:p>
                  </a:txBody>
                  <a:tcPr marL="0" marR="0" marT="2095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3429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600" spc="-50" dirty="0">
                          <a:latin typeface="Arial MT"/>
                          <a:cs typeface="Arial MT"/>
                        </a:rPr>
                        <a:t>B</a:t>
                      </a:r>
                      <a:endParaRPr sz="2600">
                        <a:latin typeface="Arial MT"/>
                        <a:cs typeface="Arial MT"/>
                      </a:endParaRPr>
                    </a:p>
                  </a:txBody>
                  <a:tcPr marL="0" marR="0" marT="2095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285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600" spc="-50" dirty="0">
                          <a:latin typeface="Arial MT"/>
                          <a:cs typeface="Arial MT"/>
                        </a:rPr>
                        <a:t>C</a:t>
                      </a:r>
                      <a:endParaRPr sz="2600">
                        <a:latin typeface="Arial MT"/>
                        <a:cs typeface="Arial MT"/>
                      </a:endParaRPr>
                    </a:p>
                  </a:txBody>
                  <a:tcPr marL="0" marR="0" marT="2095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384">
                <a:tc>
                  <a:txBody>
                    <a:bodyPr/>
                    <a:lstStyle/>
                    <a:p>
                      <a:pPr marL="63500">
                        <a:lnSpc>
                          <a:spcPts val="3020"/>
                        </a:lnSpc>
                      </a:pPr>
                      <a:r>
                        <a:rPr sz="2600" spc="-50" dirty="0">
                          <a:latin typeface="Arial MT"/>
                          <a:cs typeface="Arial MT"/>
                        </a:rPr>
                        <a:t>A</a:t>
                      </a:r>
                      <a:endParaRPr sz="26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ts val="3020"/>
                        </a:lnSpc>
                      </a:pPr>
                      <a:r>
                        <a:rPr sz="2600" spc="-20" dirty="0">
                          <a:latin typeface="Arial MT"/>
                          <a:cs typeface="Arial MT"/>
                        </a:rPr>
                        <a:t>1.47</a:t>
                      </a:r>
                      <a:endParaRPr sz="26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ts val="3020"/>
                        </a:lnSpc>
                      </a:pPr>
                      <a:r>
                        <a:rPr sz="2600" spc="-20" dirty="0">
                          <a:latin typeface="Arial MT"/>
                          <a:cs typeface="Arial MT"/>
                        </a:rPr>
                        <a:t>0.51</a:t>
                      </a:r>
                      <a:endParaRPr sz="26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ts val="3020"/>
                        </a:lnSpc>
                      </a:pPr>
                      <a:r>
                        <a:rPr sz="2600" spc="-20" dirty="0">
                          <a:latin typeface="Arial MT"/>
                          <a:cs typeface="Arial MT"/>
                        </a:rPr>
                        <a:t>0.60</a:t>
                      </a:r>
                      <a:endParaRPr sz="26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384">
                <a:tc>
                  <a:txBody>
                    <a:bodyPr/>
                    <a:lstStyle/>
                    <a:p>
                      <a:pPr marL="63500">
                        <a:lnSpc>
                          <a:spcPts val="3020"/>
                        </a:lnSpc>
                      </a:pPr>
                      <a:r>
                        <a:rPr sz="2600" spc="-50" dirty="0">
                          <a:latin typeface="Arial MT"/>
                          <a:cs typeface="Arial MT"/>
                        </a:rPr>
                        <a:t>B</a:t>
                      </a:r>
                      <a:endParaRPr sz="26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ts val="3020"/>
                        </a:lnSpc>
                      </a:pPr>
                      <a:r>
                        <a:rPr sz="2600" spc="-20" dirty="0">
                          <a:latin typeface="Arial MT"/>
                          <a:cs typeface="Arial MT"/>
                        </a:rPr>
                        <a:t>0.96</a:t>
                      </a:r>
                      <a:endParaRPr sz="26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ts val="3020"/>
                        </a:lnSpc>
                      </a:pPr>
                      <a:r>
                        <a:rPr sz="2600" spc="-20" dirty="0">
                          <a:latin typeface="Arial MT"/>
                          <a:cs typeface="Arial MT"/>
                        </a:rPr>
                        <a:t>1.81</a:t>
                      </a:r>
                      <a:endParaRPr sz="26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ts val="3020"/>
                        </a:lnSpc>
                      </a:pPr>
                      <a:r>
                        <a:rPr sz="2600" spc="-20" dirty="0">
                          <a:latin typeface="Arial MT"/>
                          <a:cs typeface="Arial MT"/>
                        </a:rPr>
                        <a:t>0.72</a:t>
                      </a:r>
                      <a:endParaRPr sz="26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384">
                <a:tc>
                  <a:txBody>
                    <a:bodyPr/>
                    <a:lstStyle/>
                    <a:p>
                      <a:pPr marL="63500">
                        <a:lnSpc>
                          <a:spcPts val="3020"/>
                        </a:lnSpc>
                      </a:pPr>
                      <a:r>
                        <a:rPr sz="2600" spc="-50" dirty="0">
                          <a:latin typeface="Arial MT"/>
                          <a:cs typeface="Arial MT"/>
                        </a:rPr>
                        <a:t>C</a:t>
                      </a:r>
                      <a:endParaRPr sz="26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ts val="3020"/>
                        </a:lnSpc>
                      </a:pPr>
                      <a:r>
                        <a:rPr sz="2600" spc="-20" dirty="0">
                          <a:latin typeface="Arial MT"/>
                          <a:cs typeface="Arial MT"/>
                        </a:rPr>
                        <a:t>0.43</a:t>
                      </a:r>
                      <a:endParaRPr sz="26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ts val="3020"/>
                        </a:lnSpc>
                      </a:pPr>
                      <a:r>
                        <a:rPr sz="2600" spc="-20" dirty="0">
                          <a:latin typeface="Arial MT"/>
                          <a:cs typeface="Arial MT"/>
                        </a:rPr>
                        <a:t>0.31</a:t>
                      </a:r>
                      <a:endParaRPr sz="26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ts val="3020"/>
                        </a:lnSpc>
                      </a:pPr>
                      <a:r>
                        <a:rPr sz="2600" spc="-20" dirty="0">
                          <a:latin typeface="Arial MT"/>
                          <a:cs typeface="Arial MT"/>
                        </a:rPr>
                        <a:t>1.33</a:t>
                      </a:r>
                      <a:endParaRPr sz="26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7408" y="420065"/>
            <a:ext cx="64122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Input-</a:t>
            </a:r>
            <a:r>
              <a:rPr dirty="0"/>
              <a:t>Output</a:t>
            </a:r>
            <a:r>
              <a:rPr spc="60" dirty="0"/>
              <a:t> </a:t>
            </a:r>
            <a:r>
              <a:rPr spc="-10" dirty="0"/>
              <a:t>Forecasting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6200" y="3581438"/>
          <a:ext cx="4795520" cy="1399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0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1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9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7995">
                <a:tc>
                  <a:txBody>
                    <a:bodyPr/>
                    <a:lstStyle/>
                    <a:p>
                      <a:pPr marL="26670" algn="ctr">
                        <a:lnSpc>
                          <a:spcPts val="3415"/>
                        </a:lnSpc>
                      </a:pPr>
                      <a:r>
                        <a:rPr sz="2950" spc="-409" dirty="0">
                          <a:latin typeface="Arial MT"/>
                          <a:cs typeface="Arial MT"/>
                        </a:rPr>
                        <a:t>1.47</a:t>
                      </a:r>
                      <a:endParaRPr sz="2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ts val="3415"/>
                        </a:lnSpc>
                      </a:pPr>
                      <a:r>
                        <a:rPr sz="2950" spc="-409" dirty="0">
                          <a:latin typeface="Arial MT"/>
                          <a:cs typeface="Arial MT"/>
                        </a:rPr>
                        <a:t>0.51</a:t>
                      </a:r>
                      <a:endParaRPr sz="2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ts val="3415"/>
                        </a:lnSpc>
                      </a:pPr>
                      <a:r>
                        <a:rPr sz="2950" spc="-409" dirty="0">
                          <a:latin typeface="Arial MT"/>
                          <a:cs typeface="Arial MT"/>
                        </a:rPr>
                        <a:t>0.60</a:t>
                      </a:r>
                      <a:endParaRPr sz="2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995">
                <a:tc>
                  <a:txBody>
                    <a:bodyPr/>
                    <a:lstStyle/>
                    <a:p>
                      <a:pPr marL="26670" algn="ctr">
                        <a:lnSpc>
                          <a:spcPts val="3420"/>
                        </a:lnSpc>
                      </a:pPr>
                      <a:r>
                        <a:rPr sz="2950" spc="-409" dirty="0">
                          <a:latin typeface="Arial MT"/>
                          <a:cs typeface="Arial MT"/>
                        </a:rPr>
                        <a:t>0.96</a:t>
                      </a:r>
                      <a:endParaRPr sz="2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ts val="3420"/>
                        </a:lnSpc>
                      </a:pPr>
                      <a:r>
                        <a:rPr sz="2950" spc="-409" dirty="0">
                          <a:latin typeface="Arial MT"/>
                          <a:cs typeface="Arial MT"/>
                        </a:rPr>
                        <a:t>1.81</a:t>
                      </a:r>
                      <a:endParaRPr sz="2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ts val="3420"/>
                        </a:lnSpc>
                      </a:pPr>
                      <a:r>
                        <a:rPr sz="2950" spc="-409" dirty="0">
                          <a:latin typeface="Arial MT"/>
                          <a:cs typeface="Arial MT"/>
                        </a:rPr>
                        <a:t>0.72</a:t>
                      </a:r>
                      <a:endParaRPr sz="2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26670" algn="ctr">
                        <a:lnSpc>
                          <a:spcPts val="3420"/>
                        </a:lnSpc>
                      </a:pPr>
                      <a:r>
                        <a:rPr sz="2950" spc="-409" dirty="0">
                          <a:latin typeface="Arial MT"/>
                          <a:cs typeface="Arial MT"/>
                        </a:rPr>
                        <a:t>0.43</a:t>
                      </a:r>
                      <a:endParaRPr sz="2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ts val="3420"/>
                        </a:lnSpc>
                      </a:pPr>
                      <a:r>
                        <a:rPr sz="2950" spc="-409" dirty="0">
                          <a:latin typeface="Arial MT"/>
                          <a:cs typeface="Arial MT"/>
                        </a:rPr>
                        <a:t>0.31</a:t>
                      </a:r>
                      <a:endParaRPr sz="2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ts val="3420"/>
                        </a:lnSpc>
                      </a:pPr>
                      <a:r>
                        <a:rPr sz="2950" spc="-409" dirty="0">
                          <a:latin typeface="Arial MT"/>
                          <a:cs typeface="Arial MT"/>
                        </a:rPr>
                        <a:t>1.33</a:t>
                      </a:r>
                      <a:endParaRPr sz="2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10416" y="4176966"/>
            <a:ext cx="118999" cy="156590"/>
          </a:xfrm>
          <a:prstGeom prst="rect">
            <a:avLst/>
          </a:prstGeom>
        </p:spPr>
      </p:pic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443728" y="3581423"/>
          <a:ext cx="1513205" cy="1414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3075">
                <a:tc>
                  <a:txBody>
                    <a:bodyPr/>
                    <a:lstStyle/>
                    <a:p>
                      <a:pPr marL="27305" algn="ctr">
                        <a:lnSpc>
                          <a:spcPts val="3454"/>
                        </a:lnSpc>
                      </a:pPr>
                      <a:r>
                        <a:rPr sz="3000" spc="-490" dirty="0">
                          <a:latin typeface="Arial MT"/>
                          <a:cs typeface="Arial MT"/>
                        </a:rPr>
                        <a:t>90</a:t>
                      </a:r>
                      <a:endParaRPr sz="3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26670" algn="ctr">
                        <a:lnSpc>
                          <a:spcPts val="3460"/>
                        </a:lnSpc>
                      </a:pPr>
                      <a:r>
                        <a:rPr sz="3000" spc="-490" dirty="0">
                          <a:latin typeface="Arial MT"/>
                          <a:cs typeface="Arial MT"/>
                        </a:rPr>
                        <a:t>110</a:t>
                      </a:r>
                      <a:endParaRPr sz="3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630">
                <a:tc>
                  <a:txBody>
                    <a:bodyPr/>
                    <a:lstStyle/>
                    <a:p>
                      <a:pPr marL="27305" algn="ctr">
                        <a:lnSpc>
                          <a:spcPts val="3460"/>
                        </a:lnSpc>
                      </a:pPr>
                      <a:r>
                        <a:rPr sz="3000" spc="-490" dirty="0">
                          <a:latin typeface="Arial MT"/>
                          <a:cs typeface="Arial MT"/>
                        </a:rPr>
                        <a:t>20</a:t>
                      </a:r>
                      <a:endParaRPr sz="3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7057390" y="3907917"/>
            <a:ext cx="203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Arial MT"/>
                <a:cs typeface="Arial MT"/>
              </a:rPr>
              <a:t>=</a:t>
            </a:r>
            <a:endParaRPr sz="2400">
              <a:latin typeface="Arial MT"/>
              <a:cs typeface="Arial MT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7634604" y="3581423"/>
          <a:ext cx="1513205" cy="1414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3075">
                <a:tc>
                  <a:txBody>
                    <a:bodyPr/>
                    <a:lstStyle/>
                    <a:p>
                      <a:pPr marL="26670" algn="ctr">
                        <a:lnSpc>
                          <a:spcPts val="3454"/>
                        </a:lnSpc>
                      </a:pPr>
                      <a:r>
                        <a:rPr sz="3000" spc="-490" dirty="0">
                          <a:latin typeface="Arial MT"/>
                          <a:cs typeface="Arial MT"/>
                        </a:rPr>
                        <a:t>200</a:t>
                      </a:r>
                      <a:endParaRPr sz="3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26670" algn="ctr">
                        <a:lnSpc>
                          <a:spcPts val="3460"/>
                        </a:lnSpc>
                      </a:pPr>
                      <a:r>
                        <a:rPr sz="3000" spc="-490" dirty="0">
                          <a:latin typeface="Arial MT"/>
                          <a:cs typeface="Arial MT"/>
                        </a:rPr>
                        <a:t>300</a:t>
                      </a:r>
                      <a:endParaRPr sz="3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630">
                <a:tc>
                  <a:txBody>
                    <a:bodyPr/>
                    <a:lstStyle/>
                    <a:p>
                      <a:pPr marL="26670" algn="ctr">
                        <a:lnSpc>
                          <a:spcPts val="3460"/>
                        </a:lnSpc>
                      </a:pPr>
                      <a:r>
                        <a:rPr sz="3000" spc="-490" dirty="0">
                          <a:latin typeface="Arial MT"/>
                          <a:cs typeface="Arial MT"/>
                        </a:rPr>
                        <a:t>100</a:t>
                      </a:r>
                      <a:endParaRPr sz="3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1850517" y="1851405"/>
            <a:ext cx="223901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3810" algn="ctr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Arial MT"/>
                <a:cs typeface="Arial MT"/>
              </a:rPr>
              <a:t>Total Requirements Matrix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96915" y="1927605"/>
            <a:ext cx="136969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Arial MT"/>
                <a:cs typeface="Arial MT"/>
              </a:rPr>
              <a:t>Final </a:t>
            </a:r>
            <a:r>
              <a:rPr sz="2800" spc="-20" dirty="0">
                <a:latin typeface="Arial MT"/>
                <a:cs typeface="Arial MT"/>
              </a:rPr>
              <a:t>Demand </a:t>
            </a:r>
            <a:r>
              <a:rPr sz="2800" spc="-10" dirty="0">
                <a:latin typeface="Arial MT"/>
                <a:cs typeface="Arial MT"/>
              </a:rPr>
              <a:t>Vector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83551" y="1927605"/>
            <a:ext cx="136842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Arial MT"/>
                <a:cs typeface="Arial MT"/>
              </a:rPr>
              <a:t>Total </a:t>
            </a:r>
            <a:r>
              <a:rPr sz="2800" spc="-20" dirty="0">
                <a:latin typeface="Arial MT"/>
                <a:cs typeface="Arial MT"/>
              </a:rPr>
              <a:t>Demand </a:t>
            </a:r>
            <a:r>
              <a:rPr sz="2800" spc="-10" dirty="0">
                <a:latin typeface="Arial MT"/>
                <a:cs typeface="Arial MT"/>
              </a:rPr>
              <a:t>Vector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9670" y="240538"/>
            <a:ext cx="72066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30" dirty="0"/>
              <a:t>Input-</a:t>
            </a:r>
            <a:r>
              <a:rPr sz="5400" dirty="0"/>
              <a:t>Output</a:t>
            </a:r>
            <a:r>
              <a:rPr sz="5400" spc="-110" dirty="0"/>
              <a:t> </a:t>
            </a:r>
            <a:r>
              <a:rPr sz="5400" spc="-10" dirty="0"/>
              <a:t>Forecasting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2314194" y="1930730"/>
            <a:ext cx="44411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Revised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Input-</a:t>
            </a:r>
            <a:r>
              <a:rPr sz="2400" dirty="0">
                <a:latin typeface="Arial MT"/>
                <a:cs typeface="Arial MT"/>
              </a:rPr>
              <a:t>Output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Flow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Table</a:t>
            </a:r>
            <a:endParaRPr sz="2400">
              <a:latin typeface="Arial MT"/>
              <a:cs typeface="Arial MT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52462" y="3200446"/>
          <a:ext cx="8168003" cy="2329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0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2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2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2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9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79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885825">
                        <a:lnSpc>
                          <a:spcPts val="2835"/>
                        </a:lnSpc>
                      </a:pPr>
                      <a:r>
                        <a:rPr sz="2450" spc="-245" dirty="0">
                          <a:latin typeface="Arial MT"/>
                          <a:cs typeface="Arial MT"/>
                        </a:rPr>
                        <a:t>Producing</a:t>
                      </a:r>
                      <a:r>
                        <a:rPr sz="2450" spc="-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450" spc="-85" dirty="0">
                          <a:latin typeface="Arial MT"/>
                          <a:cs typeface="Arial MT"/>
                        </a:rPr>
                        <a:t>Industry</a:t>
                      </a:r>
                      <a:endParaRPr sz="2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marL="340995">
                        <a:lnSpc>
                          <a:spcPts val="2775"/>
                        </a:lnSpc>
                      </a:pPr>
                      <a:r>
                        <a:rPr sz="2450" spc="-140" dirty="0">
                          <a:latin typeface="Arial MT"/>
                          <a:cs typeface="Arial MT"/>
                        </a:rPr>
                        <a:t>Supplying</a:t>
                      </a:r>
                      <a:endParaRPr sz="2450">
                        <a:latin typeface="Arial MT"/>
                        <a:cs typeface="Arial MT"/>
                      </a:endParaRPr>
                    </a:p>
                    <a:p>
                      <a:pPr marL="44386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450" spc="-95" dirty="0">
                          <a:latin typeface="Arial MT"/>
                          <a:cs typeface="Arial MT"/>
                        </a:rPr>
                        <a:t>Industry</a:t>
                      </a:r>
                      <a:endParaRPr sz="2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25400" algn="ctr">
                        <a:lnSpc>
                          <a:spcPct val="100000"/>
                        </a:lnSpc>
                      </a:pPr>
                      <a:r>
                        <a:rPr sz="2450" spc="-365" dirty="0">
                          <a:latin typeface="Arial MT"/>
                          <a:cs typeface="Arial MT"/>
                        </a:rPr>
                        <a:t>A</a:t>
                      </a:r>
                      <a:endParaRPr sz="2450">
                        <a:latin typeface="Arial MT"/>
                        <a:cs typeface="Arial MT"/>
                      </a:endParaRPr>
                    </a:p>
                  </a:txBody>
                  <a:tcPr marL="0" marR="0" marT="177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25400" algn="ctr">
                        <a:lnSpc>
                          <a:spcPct val="100000"/>
                        </a:lnSpc>
                      </a:pPr>
                      <a:r>
                        <a:rPr sz="2450" spc="-365" dirty="0">
                          <a:latin typeface="Arial MT"/>
                          <a:cs typeface="Arial MT"/>
                        </a:rPr>
                        <a:t>B</a:t>
                      </a:r>
                      <a:endParaRPr sz="2450">
                        <a:latin typeface="Arial MT"/>
                        <a:cs typeface="Arial MT"/>
                      </a:endParaRPr>
                    </a:p>
                  </a:txBody>
                  <a:tcPr marL="0" marR="0" marT="177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22225" algn="ctr">
                        <a:lnSpc>
                          <a:spcPct val="100000"/>
                        </a:lnSpc>
                      </a:pPr>
                      <a:r>
                        <a:rPr sz="2450" spc="-390" dirty="0">
                          <a:latin typeface="Arial MT"/>
                          <a:cs typeface="Arial MT"/>
                        </a:rPr>
                        <a:t>C</a:t>
                      </a:r>
                      <a:endParaRPr sz="2450">
                        <a:latin typeface="Arial MT"/>
                        <a:cs typeface="Arial MT"/>
                      </a:endParaRPr>
                    </a:p>
                  </a:txBody>
                  <a:tcPr marL="0" marR="0" marT="177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ts val="2775"/>
                        </a:lnSpc>
                      </a:pPr>
                      <a:r>
                        <a:rPr sz="2450" spc="-25" dirty="0">
                          <a:latin typeface="Arial MT"/>
                          <a:cs typeface="Arial MT"/>
                        </a:rPr>
                        <a:t>Final</a:t>
                      </a:r>
                      <a:endParaRPr sz="2450">
                        <a:latin typeface="Arial MT"/>
                        <a:cs typeface="Arial MT"/>
                      </a:endParaRPr>
                    </a:p>
                    <a:p>
                      <a:pPr marL="2032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450" spc="-305" dirty="0">
                          <a:latin typeface="Arial MT"/>
                          <a:cs typeface="Arial MT"/>
                        </a:rPr>
                        <a:t>Demand</a:t>
                      </a:r>
                      <a:endParaRPr sz="2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28575" algn="ctr">
                        <a:lnSpc>
                          <a:spcPct val="100000"/>
                        </a:lnSpc>
                      </a:pPr>
                      <a:r>
                        <a:rPr sz="2450" spc="-20" dirty="0">
                          <a:latin typeface="Arial MT"/>
                          <a:cs typeface="Arial MT"/>
                        </a:rPr>
                        <a:t>Total</a:t>
                      </a:r>
                      <a:endParaRPr sz="2450">
                        <a:latin typeface="Arial MT"/>
                        <a:cs typeface="Arial MT"/>
                      </a:endParaRPr>
                    </a:p>
                  </a:txBody>
                  <a:tcPr marL="0" marR="0" marT="177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985">
                <a:tc>
                  <a:txBody>
                    <a:bodyPr/>
                    <a:lstStyle/>
                    <a:p>
                      <a:pPr marL="48895">
                        <a:lnSpc>
                          <a:spcPts val="2835"/>
                        </a:lnSpc>
                      </a:pPr>
                      <a:r>
                        <a:rPr sz="2450" spc="-365" dirty="0">
                          <a:latin typeface="Arial MT"/>
                          <a:cs typeface="Arial MT"/>
                        </a:rPr>
                        <a:t>A</a:t>
                      </a:r>
                      <a:endParaRPr sz="2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ts val="2835"/>
                        </a:lnSpc>
                      </a:pPr>
                      <a:r>
                        <a:rPr sz="2450" spc="-295" dirty="0">
                          <a:latin typeface="Arial MT"/>
                          <a:cs typeface="Arial MT"/>
                        </a:rPr>
                        <a:t>22</a:t>
                      </a:r>
                      <a:endParaRPr sz="2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2835"/>
                        </a:lnSpc>
                      </a:pPr>
                      <a:r>
                        <a:rPr sz="2450" spc="-295" dirty="0">
                          <a:latin typeface="Arial MT"/>
                          <a:cs typeface="Arial MT"/>
                        </a:rPr>
                        <a:t>62</a:t>
                      </a:r>
                      <a:endParaRPr sz="2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ts val="2835"/>
                        </a:lnSpc>
                      </a:pPr>
                      <a:r>
                        <a:rPr sz="2450" spc="-295" dirty="0">
                          <a:latin typeface="Arial MT"/>
                          <a:cs typeface="Arial MT"/>
                        </a:rPr>
                        <a:t>31</a:t>
                      </a:r>
                      <a:endParaRPr sz="2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ts val="2835"/>
                        </a:lnSpc>
                      </a:pPr>
                      <a:r>
                        <a:rPr sz="2450" spc="-295" dirty="0">
                          <a:latin typeface="Arial MT"/>
                          <a:cs typeface="Arial MT"/>
                        </a:rPr>
                        <a:t>100</a:t>
                      </a:r>
                      <a:endParaRPr sz="2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ts val="2835"/>
                        </a:lnSpc>
                      </a:pPr>
                      <a:r>
                        <a:rPr sz="2450" spc="-295" dirty="0">
                          <a:latin typeface="Arial MT"/>
                          <a:cs typeface="Arial MT"/>
                        </a:rPr>
                        <a:t>215</a:t>
                      </a:r>
                      <a:endParaRPr sz="2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48895">
                        <a:lnSpc>
                          <a:spcPts val="2840"/>
                        </a:lnSpc>
                      </a:pPr>
                      <a:r>
                        <a:rPr sz="2450" spc="-365" dirty="0">
                          <a:latin typeface="Arial MT"/>
                          <a:cs typeface="Arial MT"/>
                        </a:rPr>
                        <a:t>B</a:t>
                      </a:r>
                      <a:endParaRPr sz="2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ts val="2840"/>
                        </a:lnSpc>
                      </a:pPr>
                      <a:r>
                        <a:rPr sz="2450" spc="-295" dirty="0">
                          <a:latin typeface="Arial MT"/>
                          <a:cs typeface="Arial MT"/>
                        </a:rPr>
                        <a:t>88</a:t>
                      </a:r>
                      <a:endParaRPr sz="2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2840"/>
                        </a:lnSpc>
                      </a:pPr>
                      <a:r>
                        <a:rPr sz="2450" spc="-295" dirty="0">
                          <a:latin typeface="Arial MT"/>
                          <a:cs typeface="Arial MT"/>
                        </a:rPr>
                        <a:t>93</a:t>
                      </a:r>
                      <a:endParaRPr sz="2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ts val="2840"/>
                        </a:lnSpc>
                      </a:pPr>
                      <a:r>
                        <a:rPr sz="2450" spc="-295" dirty="0">
                          <a:latin typeface="Arial MT"/>
                          <a:cs typeface="Arial MT"/>
                        </a:rPr>
                        <a:t>21</a:t>
                      </a:r>
                      <a:endParaRPr sz="2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ts val="2840"/>
                        </a:lnSpc>
                      </a:pPr>
                      <a:r>
                        <a:rPr sz="2450" spc="-295" dirty="0">
                          <a:latin typeface="Arial MT"/>
                          <a:cs typeface="Arial MT"/>
                        </a:rPr>
                        <a:t>110</a:t>
                      </a:r>
                      <a:endParaRPr sz="2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ts val="2840"/>
                        </a:lnSpc>
                      </a:pPr>
                      <a:r>
                        <a:rPr sz="2450" spc="-295" dirty="0">
                          <a:latin typeface="Arial MT"/>
                          <a:cs typeface="Arial MT"/>
                        </a:rPr>
                        <a:t>310</a:t>
                      </a:r>
                      <a:endParaRPr sz="2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985">
                <a:tc>
                  <a:txBody>
                    <a:bodyPr/>
                    <a:lstStyle/>
                    <a:p>
                      <a:pPr marL="48895">
                        <a:lnSpc>
                          <a:spcPts val="2835"/>
                        </a:lnSpc>
                      </a:pPr>
                      <a:r>
                        <a:rPr sz="2450" spc="-390" dirty="0">
                          <a:latin typeface="Arial MT"/>
                          <a:cs typeface="Arial MT"/>
                        </a:rPr>
                        <a:t>C</a:t>
                      </a:r>
                      <a:endParaRPr sz="2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ts val="2835"/>
                        </a:lnSpc>
                      </a:pPr>
                      <a:r>
                        <a:rPr sz="2450" spc="-295" dirty="0">
                          <a:latin typeface="Arial MT"/>
                          <a:cs typeface="Arial MT"/>
                        </a:rPr>
                        <a:t>43</a:t>
                      </a:r>
                      <a:endParaRPr sz="2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2835"/>
                        </a:lnSpc>
                      </a:pPr>
                      <a:r>
                        <a:rPr sz="2450" spc="-295" dirty="0">
                          <a:latin typeface="Arial MT"/>
                          <a:cs typeface="Arial MT"/>
                        </a:rPr>
                        <a:t>31</a:t>
                      </a:r>
                      <a:endParaRPr sz="2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ts val="2835"/>
                        </a:lnSpc>
                      </a:pPr>
                      <a:r>
                        <a:rPr sz="2450" spc="-295" dirty="0">
                          <a:latin typeface="Arial MT"/>
                          <a:cs typeface="Arial MT"/>
                        </a:rPr>
                        <a:t>10</a:t>
                      </a:r>
                      <a:endParaRPr sz="2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2835"/>
                        </a:lnSpc>
                      </a:pPr>
                      <a:r>
                        <a:rPr sz="2450" spc="-295" dirty="0">
                          <a:latin typeface="Arial MT"/>
                          <a:cs typeface="Arial MT"/>
                        </a:rPr>
                        <a:t>20</a:t>
                      </a:r>
                      <a:endParaRPr sz="2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ts val="2835"/>
                        </a:lnSpc>
                      </a:pPr>
                      <a:r>
                        <a:rPr sz="2450" spc="-295" dirty="0">
                          <a:latin typeface="Arial MT"/>
                          <a:cs typeface="Arial MT"/>
                        </a:rPr>
                        <a:t>104</a:t>
                      </a:r>
                      <a:endParaRPr sz="2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id-ID" sz="4500" b="1" dirty="0"/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1549535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5464" y="95503"/>
            <a:ext cx="551116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4549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Estimasi</a:t>
            </a:r>
            <a:r>
              <a:rPr sz="3600" spc="-150" dirty="0"/>
              <a:t> </a:t>
            </a:r>
            <a:r>
              <a:rPr sz="3600" spc="-10" dirty="0"/>
              <a:t>Permintaan: </a:t>
            </a:r>
            <a:r>
              <a:rPr sz="3600" spc="-20" dirty="0"/>
              <a:t>Pendekatan</a:t>
            </a:r>
            <a:r>
              <a:rPr sz="3600" spc="-100" dirty="0"/>
              <a:t> </a:t>
            </a:r>
            <a:r>
              <a:rPr sz="3600" dirty="0"/>
              <a:t>Riset</a:t>
            </a:r>
            <a:r>
              <a:rPr sz="3600" spc="-105" dirty="0"/>
              <a:t> </a:t>
            </a:r>
            <a:r>
              <a:rPr sz="3600" spc="-10" dirty="0"/>
              <a:t>Pemasaran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406397"/>
            <a:ext cx="8089265" cy="476313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355600" marR="440690" indent="-343535">
              <a:lnSpc>
                <a:spcPct val="91100"/>
              </a:lnSpc>
              <a:spcBef>
                <a:spcPts val="44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b="1" dirty="0">
                <a:latin typeface="Calibri"/>
                <a:cs typeface="Calibri"/>
              </a:rPr>
              <a:t>Survei</a:t>
            </a:r>
            <a:r>
              <a:rPr sz="3200" b="1" spc="-8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Konsumen</a:t>
            </a:r>
            <a:r>
              <a:rPr sz="3200" b="1" spc="-9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: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mensurvei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konsumen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bgm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reaksi terhadap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jumlah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yg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diminta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jika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perubahan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harga, pendapatan,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dll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menggunakan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kuisioner</a:t>
            </a:r>
            <a:endParaRPr sz="2400">
              <a:latin typeface="Calibri"/>
              <a:cs typeface="Calibri"/>
            </a:endParaRPr>
          </a:p>
          <a:p>
            <a:pPr marL="355600" marR="247650" indent="-343535">
              <a:lnSpc>
                <a:spcPct val="91000"/>
              </a:lnSpc>
              <a:spcBef>
                <a:spcPts val="68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b="1" dirty="0">
                <a:latin typeface="Calibri"/>
                <a:cs typeface="Calibri"/>
              </a:rPr>
              <a:t>Penelitian</a:t>
            </a:r>
            <a:r>
              <a:rPr sz="3200" b="1" spc="-114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Observasi</a:t>
            </a:r>
            <a:r>
              <a:rPr sz="3200" b="1" spc="-10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:</a:t>
            </a:r>
            <a:r>
              <a:rPr sz="3200" b="1" spc="-1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pengumpulan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informasi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ttg </a:t>
            </a:r>
            <a:r>
              <a:rPr sz="2400" spc="-20" dirty="0">
                <a:latin typeface="Calibri"/>
                <a:cs typeface="Calibri"/>
              </a:rPr>
              <a:t>preferensi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konsumen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dengan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mengamati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bagaimana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mereka </a:t>
            </a:r>
            <a:r>
              <a:rPr sz="2400" dirty="0">
                <a:latin typeface="Calibri"/>
                <a:cs typeface="Calibri"/>
              </a:rPr>
              <a:t>membeli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menggunakan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produk</a:t>
            </a:r>
            <a:endParaRPr sz="2400">
              <a:latin typeface="Calibri"/>
              <a:cs typeface="Calibri"/>
            </a:endParaRPr>
          </a:p>
          <a:p>
            <a:pPr marL="355600" marR="5080" indent="-343535">
              <a:lnSpc>
                <a:spcPct val="90700"/>
              </a:lnSpc>
              <a:spcBef>
                <a:spcPts val="700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b="1" dirty="0">
                <a:latin typeface="Calibri"/>
                <a:cs typeface="Calibri"/>
              </a:rPr>
              <a:t>Klinik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Konsumen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: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eksperimen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lab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dimana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partisipan </a:t>
            </a:r>
            <a:r>
              <a:rPr sz="2400" dirty="0">
                <a:latin typeface="Calibri"/>
                <a:cs typeface="Calibri"/>
              </a:rPr>
              <a:t>diberi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sejumlah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uang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tertentu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diminta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membelanjakannya </a:t>
            </a:r>
            <a:r>
              <a:rPr sz="2400" dirty="0">
                <a:latin typeface="Calibri"/>
                <a:cs typeface="Calibri"/>
              </a:rPr>
              <a:t>dalam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suatu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toko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simulasi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mengamati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bagaimana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reaksi </a:t>
            </a:r>
            <a:r>
              <a:rPr sz="2400" dirty="0">
                <a:latin typeface="Calibri"/>
                <a:cs typeface="Calibri"/>
              </a:rPr>
              <a:t>mereka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jika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terjadi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perubahan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harga,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pendapatan,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selera,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dll</a:t>
            </a:r>
            <a:endParaRPr sz="2400">
              <a:latin typeface="Calibri"/>
              <a:cs typeface="Calibri"/>
            </a:endParaRPr>
          </a:p>
          <a:p>
            <a:pPr marL="355600" marR="889635" indent="-343535">
              <a:lnSpc>
                <a:spcPct val="92000"/>
              </a:lnSpc>
              <a:spcBef>
                <a:spcPts val="64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b="1" dirty="0">
                <a:latin typeface="Calibri"/>
                <a:cs typeface="Calibri"/>
              </a:rPr>
              <a:t>Eksperimen</a:t>
            </a:r>
            <a:r>
              <a:rPr sz="3200" b="1" spc="-1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Pasar</a:t>
            </a:r>
            <a:r>
              <a:rPr sz="3200" b="1" spc="-8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:</a:t>
            </a:r>
            <a:r>
              <a:rPr sz="3200" b="1" spc="-1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mirip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klinik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konsumen,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tetapi </a:t>
            </a:r>
            <a:r>
              <a:rPr sz="2400" dirty="0">
                <a:latin typeface="Calibri"/>
                <a:cs typeface="Calibri"/>
              </a:rPr>
              <a:t>dilaksanakan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pasar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yang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sesungguhnya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7049" y="1581122"/>
            <a:ext cx="5537217" cy="388432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423028" y="1011682"/>
            <a:ext cx="29584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800080"/>
                </a:solidFill>
                <a:latin typeface="Arial MT"/>
                <a:cs typeface="Arial MT"/>
              </a:rPr>
              <a:t>Scatter</a:t>
            </a:r>
            <a:r>
              <a:rPr sz="3200" spc="-65" dirty="0">
                <a:solidFill>
                  <a:srgbClr val="800080"/>
                </a:solidFill>
                <a:latin typeface="Arial MT"/>
                <a:cs typeface="Arial MT"/>
              </a:rPr>
              <a:t> </a:t>
            </a:r>
            <a:r>
              <a:rPr sz="3200" spc="-10" dirty="0">
                <a:solidFill>
                  <a:srgbClr val="800080"/>
                </a:solidFill>
                <a:latin typeface="Arial MT"/>
                <a:cs typeface="Arial MT"/>
              </a:rPr>
              <a:t>Diagram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68345" y="148539"/>
            <a:ext cx="36093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800080"/>
                </a:solidFill>
              </a:rPr>
              <a:t>Analisis</a:t>
            </a:r>
            <a:r>
              <a:rPr sz="4400" spc="-65" dirty="0">
                <a:solidFill>
                  <a:srgbClr val="800080"/>
                </a:solidFill>
              </a:rPr>
              <a:t> </a:t>
            </a:r>
            <a:r>
              <a:rPr sz="4400" spc="-10" dirty="0">
                <a:solidFill>
                  <a:srgbClr val="800080"/>
                </a:solidFill>
              </a:rPr>
              <a:t>Regresi</a:t>
            </a:r>
            <a:endParaRPr sz="4400"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81000" y="1600299"/>
          <a:ext cx="2075180" cy="46539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2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2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909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spc="-20" dirty="0">
                          <a:latin typeface="Arial MT"/>
                          <a:cs typeface="Arial MT"/>
                        </a:rPr>
                        <a:t>Year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X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Y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545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1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44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909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2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9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40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545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3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11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42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909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4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12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46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909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5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11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48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909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6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12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52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545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7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13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54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2909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8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13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58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2909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9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14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56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2909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15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60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3802126" y="1524000"/>
            <a:ext cx="4199255" cy="3286760"/>
          </a:xfrm>
          <a:custGeom>
            <a:avLst/>
            <a:gdLst/>
            <a:ahLst/>
            <a:cxnLst/>
            <a:rect l="l" t="t" r="r" b="b"/>
            <a:pathLst>
              <a:path w="4199255" h="3286760">
                <a:moveTo>
                  <a:pt x="4144313" y="26432"/>
                </a:moveTo>
                <a:lnTo>
                  <a:pt x="0" y="3266567"/>
                </a:lnTo>
                <a:lnTo>
                  <a:pt x="15748" y="3286632"/>
                </a:lnTo>
                <a:lnTo>
                  <a:pt x="4160015" y="46534"/>
                </a:lnTo>
                <a:lnTo>
                  <a:pt x="4158869" y="31242"/>
                </a:lnTo>
                <a:lnTo>
                  <a:pt x="4144313" y="26432"/>
                </a:lnTo>
                <a:close/>
              </a:path>
              <a:path w="4199255" h="3286760">
                <a:moveTo>
                  <a:pt x="4188794" y="21209"/>
                </a:moveTo>
                <a:lnTo>
                  <a:pt x="4150995" y="21209"/>
                </a:lnTo>
                <a:lnTo>
                  <a:pt x="4166743" y="41275"/>
                </a:lnTo>
                <a:lnTo>
                  <a:pt x="4160015" y="46534"/>
                </a:lnTo>
                <a:lnTo>
                  <a:pt x="4162298" y="76962"/>
                </a:lnTo>
                <a:lnTo>
                  <a:pt x="4188794" y="21209"/>
                </a:lnTo>
                <a:close/>
              </a:path>
              <a:path w="4199255" h="3286760">
                <a:moveTo>
                  <a:pt x="4158869" y="31242"/>
                </a:moveTo>
                <a:lnTo>
                  <a:pt x="4160015" y="46534"/>
                </a:lnTo>
                <a:lnTo>
                  <a:pt x="4166743" y="41275"/>
                </a:lnTo>
                <a:lnTo>
                  <a:pt x="4158869" y="31242"/>
                </a:lnTo>
                <a:close/>
              </a:path>
              <a:path w="4199255" h="3286760">
                <a:moveTo>
                  <a:pt x="4150995" y="21209"/>
                </a:moveTo>
                <a:lnTo>
                  <a:pt x="4144313" y="26432"/>
                </a:lnTo>
                <a:lnTo>
                  <a:pt x="4158869" y="31242"/>
                </a:lnTo>
                <a:lnTo>
                  <a:pt x="4150995" y="21209"/>
                </a:lnTo>
                <a:close/>
              </a:path>
              <a:path w="4199255" h="3286760">
                <a:moveTo>
                  <a:pt x="4198874" y="0"/>
                </a:moveTo>
                <a:lnTo>
                  <a:pt x="4115434" y="16890"/>
                </a:lnTo>
                <a:lnTo>
                  <a:pt x="4144313" y="26432"/>
                </a:lnTo>
                <a:lnTo>
                  <a:pt x="4150995" y="21209"/>
                </a:lnTo>
                <a:lnTo>
                  <a:pt x="4188794" y="21209"/>
                </a:lnTo>
                <a:lnTo>
                  <a:pt x="419887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279775" y="5817819"/>
            <a:ext cx="45694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Persamaan</a:t>
            </a:r>
            <a:r>
              <a:rPr sz="2400" b="1" spc="-3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Regresi</a:t>
            </a:r>
            <a:r>
              <a:rPr sz="2400" b="1" spc="-3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:</a:t>
            </a:r>
            <a:r>
              <a:rPr sz="2400" b="1" spc="-8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Y</a:t>
            </a:r>
            <a:r>
              <a:rPr sz="2400" b="1" spc="-9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=</a:t>
            </a:r>
            <a:r>
              <a:rPr sz="2400" b="1" spc="-3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a</a:t>
            </a:r>
            <a:r>
              <a:rPr sz="2400" b="1" spc="-5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+</a:t>
            </a:r>
            <a:r>
              <a:rPr sz="2400" b="1" spc="-5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800080"/>
                </a:solidFill>
                <a:latin typeface="Arial"/>
                <a:cs typeface="Arial"/>
              </a:rPr>
              <a:t>bX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428" rIns="0" bIns="0" rtlCol="0">
            <a:spAutoFit/>
          </a:bodyPr>
          <a:lstStyle/>
          <a:p>
            <a:pPr marL="1622425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Analisis</a:t>
            </a:r>
            <a:r>
              <a:rPr sz="4000" spc="-125" dirty="0"/>
              <a:t> </a:t>
            </a:r>
            <a:r>
              <a:rPr sz="4000" spc="-10" dirty="0"/>
              <a:t>Regresi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85140" y="1482597"/>
            <a:ext cx="7695565" cy="39776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0640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406400" algn="l"/>
              </a:tabLst>
            </a:pPr>
            <a:r>
              <a:rPr sz="3200" b="1" dirty="0">
                <a:latin typeface="Calibri"/>
                <a:cs typeface="Calibri"/>
              </a:rPr>
              <a:t>Garis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Regresi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: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Line</a:t>
            </a:r>
            <a:r>
              <a:rPr sz="3200" i="1" spc="-4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of</a:t>
            </a:r>
            <a:r>
              <a:rPr sz="3200" i="1" spc="-3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Best</a:t>
            </a:r>
            <a:r>
              <a:rPr sz="3200" i="1" spc="-40" dirty="0">
                <a:latin typeface="Calibri"/>
                <a:cs typeface="Calibri"/>
              </a:rPr>
              <a:t> </a:t>
            </a:r>
            <a:r>
              <a:rPr sz="3200" i="1" spc="-20" dirty="0">
                <a:latin typeface="Calibri"/>
                <a:cs typeface="Calibri"/>
              </a:rPr>
              <a:t>Fit.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35"/>
              </a:spcBef>
              <a:buFont typeface="Arial MT"/>
              <a:buChar char="•"/>
            </a:pPr>
            <a:endParaRPr sz="3200">
              <a:latin typeface="Calibri"/>
              <a:cs typeface="Calibri"/>
            </a:endParaRPr>
          </a:p>
          <a:p>
            <a:pPr marL="406400" marR="55880" indent="-343535">
              <a:lnSpc>
                <a:spcPts val="3460"/>
              </a:lnSpc>
              <a:buFont typeface="Arial MT"/>
              <a:buChar char="•"/>
              <a:tabLst>
                <a:tab pos="406400" algn="l"/>
              </a:tabLst>
            </a:pPr>
            <a:r>
              <a:rPr sz="3200" b="1" dirty="0">
                <a:latin typeface="Calibri"/>
                <a:cs typeface="Calibri"/>
              </a:rPr>
              <a:t>Garis</a:t>
            </a:r>
            <a:r>
              <a:rPr sz="3200" b="1" spc="-1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Regresi</a:t>
            </a:r>
            <a:r>
              <a:rPr sz="3200" b="1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: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meminimunkan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jumlah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dari </a:t>
            </a:r>
            <a:r>
              <a:rPr sz="3200" dirty="0">
                <a:latin typeface="Calibri"/>
                <a:cs typeface="Calibri"/>
              </a:rPr>
              <a:t>simpangan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kuadrat</a:t>
            </a:r>
            <a:r>
              <a:rPr sz="3200" spc="-1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pada</a:t>
            </a:r>
            <a:r>
              <a:rPr sz="3200" spc="-1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sumbu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vertikal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(e</a:t>
            </a:r>
            <a:r>
              <a:rPr sz="3150" spc="-30" baseline="-21164" dirty="0">
                <a:latin typeface="Calibri"/>
                <a:cs typeface="Calibri"/>
              </a:rPr>
              <a:t>t</a:t>
            </a:r>
            <a:r>
              <a:rPr sz="3200" spc="-20" dirty="0">
                <a:latin typeface="Calibri"/>
                <a:cs typeface="Calibri"/>
              </a:rPr>
              <a:t>) </a:t>
            </a:r>
            <a:r>
              <a:rPr sz="3200" dirty="0">
                <a:latin typeface="Calibri"/>
                <a:cs typeface="Calibri"/>
              </a:rPr>
              <a:t>dari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setiap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titik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pada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garis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regresi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tersebut.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75"/>
              </a:spcBef>
              <a:buFont typeface="Arial MT"/>
              <a:buChar char="•"/>
            </a:pPr>
            <a:endParaRPr sz="3200">
              <a:latin typeface="Calibri"/>
              <a:cs typeface="Calibri"/>
            </a:endParaRPr>
          </a:p>
          <a:p>
            <a:pPr marL="406400" marR="959485" indent="-343535">
              <a:lnSpc>
                <a:spcPts val="3460"/>
              </a:lnSpc>
              <a:buFont typeface="Arial MT"/>
              <a:buChar char="•"/>
              <a:tabLst>
                <a:tab pos="406400" algn="l"/>
              </a:tabLst>
            </a:pPr>
            <a:r>
              <a:rPr sz="3200" b="1" dirty="0">
                <a:latin typeface="Calibri"/>
                <a:cs typeface="Calibri"/>
              </a:rPr>
              <a:t>Metode</a:t>
            </a:r>
            <a:r>
              <a:rPr sz="3200" b="1" spc="-9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OLS</a:t>
            </a:r>
            <a:r>
              <a:rPr sz="3200" b="1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</a:t>
            </a:r>
            <a:r>
              <a:rPr sz="3200" i="1" dirty="0">
                <a:latin typeface="Calibri"/>
                <a:cs typeface="Calibri"/>
              </a:rPr>
              <a:t>Ordinary</a:t>
            </a:r>
            <a:r>
              <a:rPr sz="3200" i="1" spc="-5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Least</a:t>
            </a:r>
            <a:r>
              <a:rPr sz="3200" i="1" spc="-80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Squares</a:t>
            </a:r>
            <a:r>
              <a:rPr sz="3200" spc="-10" dirty="0">
                <a:latin typeface="Calibri"/>
                <a:cs typeface="Calibri"/>
              </a:rPr>
              <a:t>): </a:t>
            </a:r>
            <a:r>
              <a:rPr sz="3200" dirty="0">
                <a:latin typeface="Calibri"/>
                <a:cs typeface="Calibri"/>
              </a:rPr>
              <a:t>metode</a:t>
            </a:r>
            <a:r>
              <a:rPr sz="3200" spc="-1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jumlah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kuadrat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terkecil.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4534" y="240283"/>
            <a:ext cx="70954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Menggambarkan</a:t>
            </a:r>
            <a:r>
              <a:rPr sz="4400" spc="-130" dirty="0"/>
              <a:t> </a:t>
            </a:r>
            <a:r>
              <a:rPr sz="4400" dirty="0"/>
              <a:t>Garis</a:t>
            </a:r>
            <a:r>
              <a:rPr sz="4400" spc="-80" dirty="0"/>
              <a:t> </a:t>
            </a:r>
            <a:r>
              <a:rPr sz="4400" spc="-10" dirty="0"/>
              <a:t>Regresi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0960" y="1270310"/>
            <a:ext cx="6774479" cy="494694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846883" y="4941977"/>
            <a:ext cx="166370" cy="4692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900" i="1" spc="250" dirty="0">
                <a:latin typeface="Times New Roman"/>
                <a:cs typeface="Times New Roman"/>
              </a:rPr>
              <a:t>t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63559" y="4513842"/>
            <a:ext cx="2092960" cy="7918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  <a:tabLst>
                <a:tab pos="1482725" algn="l"/>
              </a:tabLst>
            </a:pPr>
            <a:r>
              <a:rPr sz="5000" i="1" spc="380" dirty="0">
                <a:latin typeface="Times New Roman"/>
                <a:cs typeface="Times New Roman"/>
              </a:rPr>
              <a:t>e</a:t>
            </a:r>
            <a:r>
              <a:rPr sz="4350" i="1" spc="569" baseline="-23946" dirty="0">
                <a:latin typeface="Times New Roman"/>
                <a:cs typeface="Times New Roman"/>
              </a:rPr>
              <a:t>t</a:t>
            </a:r>
            <a:r>
              <a:rPr sz="4350" i="1" baseline="-23946" dirty="0">
                <a:latin typeface="Times New Roman"/>
                <a:cs typeface="Times New Roman"/>
              </a:rPr>
              <a:t>	</a:t>
            </a:r>
            <a:r>
              <a:rPr sz="5000" i="1" spc="370" dirty="0">
                <a:latin typeface="Times New Roman"/>
                <a:cs typeface="Times New Roman"/>
              </a:rPr>
              <a:t>Y</a:t>
            </a:r>
            <a:r>
              <a:rPr sz="4350" i="1" spc="555" baseline="-23946" dirty="0">
                <a:latin typeface="Times New Roman"/>
                <a:cs typeface="Times New Roman"/>
              </a:rPr>
              <a:t>t</a:t>
            </a:r>
            <a:endParaRPr sz="4350" baseline="-23946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02974" y="4343105"/>
            <a:ext cx="612775" cy="7918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7500" i="1" spc="-1080" baseline="-15000" dirty="0">
                <a:latin typeface="Times New Roman"/>
                <a:cs typeface="Times New Roman"/>
              </a:rPr>
              <a:t>Y</a:t>
            </a:r>
            <a:r>
              <a:rPr sz="5000" spc="665" dirty="0">
                <a:latin typeface="Times New Roman"/>
                <a:cs typeface="Times New Roman"/>
              </a:rPr>
              <a:t>ˆ</a:t>
            </a:r>
            <a:endParaRPr sz="50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21619" y="4522710"/>
            <a:ext cx="2765186" cy="7836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2906" y="138633"/>
            <a:ext cx="7392034" cy="1964689"/>
          </a:xfrm>
          <a:prstGeom prst="rect">
            <a:avLst/>
          </a:prstGeom>
        </p:spPr>
        <p:txBody>
          <a:bodyPr vert="horz" wrap="square" lIns="0" tIns="311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55"/>
              </a:spcBef>
            </a:pPr>
            <a:r>
              <a:rPr sz="4400" b="1" dirty="0">
                <a:latin typeface="Arial"/>
                <a:cs typeface="Arial"/>
              </a:rPr>
              <a:t>Analisis</a:t>
            </a:r>
            <a:r>
              <a:rPr sz="4400" b="1" spc="-25" dirty="0">
                <a:latin typeface="Arial"/>
                <a:cs typeface="Arial"/>
              </a:rPr>
              <a:t> </a:t>
            </a:r>
            <a:r>
              <a:rPr sz="4400" b="1" dirty="0">
                <a:latin typeface="Arial"/>
                <a:cs typeface="Arial"/>
              </a:rPr>
              <a:t>Regresi</a:t>
            </a:r>
            <a:r>
              <a:rPr sz="4400" b="1" spc="-5" dirty="0">
                <a:latin typeface="Arial"/>
                <a:cs typeface="Arial"/>
              </a:rPr>
              <a:t> </a:t>
            </a:r>
            <a:r>
              <a:rPr sz="4400" b="1" spc="-10" dirty="0">
                <a:latin typeface="Arial"/>
                <a:cs typeface="Arial"/>
              </a:rPr>
              <a:t>Sederhana</a:t>
            </a:r>
            <a:endParaRPr sz="4400">
              <a:latin typeface="Arial"/>
              <a:cs typeface="Arial"/>
            </a:endParaRPr>
          </a:p>
          <a:p>
            <a:pPr marR="147320" algn="ctr">
              <a:lnSpc>
                <a:spcPct val="100000"/>
              </a:lnSpc>
              <a:spcBef>
                <a:spcPts val="2350"/>
              </a:spcBef>
            </a:pPr>
            <a:r>
              <a:rPr sz="4400" dirty="0">
                <a:latin typeface="Calibri"/>
                <a:cs typeface="Calibri"/>
              </a:rPr>
              <a:t>Metode</a:t>
            </a:r>
            <a:r>
              <a:rPr sz="4400" spc="-6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:</a:t>
            </a:r>
            <a:r>
              <a:rPr sz="4400" spc="-35" dirty="0">
                <a:latin typeface="Calibri"/>
                <a:cs typeface="Calibri"/>
              </a:rPr>
              <a:t> </a:t>
            </a:r>
            <a:r>
              <a:rPr sz="4400" spc="-25" dirty="0">
                <a:latin typeface="Calibri"/>
                <a:cs typeface="Calibri"/>
              </a:rPr>
              <a:t>OLS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140" y="2518663"/>
            <a:ext cx="15487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latin typeface="Arial MT"/>
                <a:cs typeface="Arial MT"/>
              </a:rPr>
              <a:t>Model:</a:t>
            </a:r>
            <a:endParaRPr sz="40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47184" y="2425698"/>
            <a:ext cx="5695950" cy="818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  <a:tabLst>
                <a:tab pos="1704339" algn="l"/>
                <a:tab pos="2967990" algn="l"/>
                <a:tab pos="5132705" algn="l"/>
              </a:tabLst>
            </a:pPr>
            <a:r>
              <a:rPr sz="5200" b="0" i="1" spc="390" dirty="0">
                <a:latin typeface="Times New Roman"/>
                <a:cs typeface="Times New Roman"/>
              </a:rPr>
              <a:t>Y</a:t>
            </a:r>
            <a:r>
              <a:rPr sz="4500" b="0" i="1" spc="585" baseline="-24074" dirty="0">
                <a:latin typeface="Times New Roman"/>
                <a:cs typeface="Times New Roman"/>
              </a:rPr>
              <a:t>t</a:t>
            </a:r>
            <a:r>
              <a:rPr sz="4500" b="0" i="1" baseline="-24074" dirty="0">
                <a:latin typeface="Times New Roman"/>
                <a:cs typeface="Times New Roman"/>
              </a:rPr>
              <a:t>	</a:t>
            </a:r>
            <a:r>
              <a:rPr sz="5200" b="0" i="1" spc="885" dirty="0">
                <a:latin typeface="Times New Roman"/>
                <a:cs typeface="Times New Roman"/>
              </a:rPr>
              <a:t>a</a:t>
            </a:r>
            <a:r>
              <a:rPr sz="5200" b="0" i="1" dirty="0">
                <a:latin typeface="Times New Roman"/>
                <a:cs typeface="Times New Roman"/>
              </a:rPr>
              <a:t>	</a:t>
            </a:r>
            <a:r>
              <a:rPr sz="5200" b="0" i="1" spc="780" dirty="0">
                <a:latin typeface="Times New Roman"/>
                <a:cs typeface="Times New Roman"/>
              </a:rPr>
              <a:t>b</a:t>
            </a:r>
            <a:r>
              <a:rPr sz="5200" b="0" i="1" spc="1455" dirty="0">
                <a:latin typeface="Times New Roman"/>
                <a:cs typeface="Times New Roman"/>
              </a:rPr>
              <a:t>X</a:t>
            </a:r>
            <a:r>
              <a:rPr sz="4500" b="0" i="1" spc="1155" baseline="-24074" dirty="0">
                <a:latin typeface="Times New Roman"/>
                <a:cs typeface="Times New Roman"/>
              </a:rPr>
              <a:t>t</a:t>
            </a:r>
            <a:r>
              <a:rPr sz="4500" b="0" i="1" baseline="-24074" dirty="0">
                <a:latin typeface="Times New Roman"/>
                <a:cs typeface="Times New Roman"/>
              </a:rPr>
              <a:t>	</a:t>
            </a:r>
            <a:r>
              <a:rPr sz="5200" b="0" i="1" spc="405" dirty="0">
                <a:latin typeface="Times New Roman"/>
                <a:cs typeface="Times New Roman"/>
              </a:rPr>
              <a:t>e</a:t>
            </a:r>
            <a:r>
              <a:rPr sz="4500" b="0" i="1" spc="607" baseline="-24074" dirty="0">
                <a:latin typeface="Times New Roman"/>
                <a:cs typeface="Times New Roman"/>
              </a:rPr>
              <a:t>t</a:t>
            </a:r>
            <a:endParaRPr sz="4500" baseline="-24074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41848" y="2438403"/>
            <a:ext cx="4814782" cy="80624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374246" y="4257062"/>
            <a:ext cx="164465" cy="4648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850" i="1" spc="245" dirty="0">
                <a:latin typeface="Times New Roman"/>
                <a:cs typeface="Times New Roman"/>
              </a:rPr>
              <a:t>t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30993" y="4257062"/>
            <a:ext cx="164465" cy="4648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850" i="1" spc="245" dirty="0">
                <a:latin typeface="Times New Roman"/>
                <a:cs typeface="Times New Roman"/>
              </a:rPr>
              <a:t>t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33356" y="3664425"/>
            <a:ext cx="607060" cy="7835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7425" i="1" spc="-1064" baseline="-15151" dirty="0">
                <a:latin typeface="Times New Roman"/>
                <a:cs typeface="Times New Roman"/>
              </a:rPr>
              <a:t>Y</a:t>
            </a:r>
            <a:r>
              <a:rPr sz="4950" spc="655" dirty="0">
                <a:latin typeface="Times New Roman"/>
                <a:cs typeface="Times New Roman"/>
              </a:rPr>
              <a:t>ˆ</a:t>
            </a:r>
            <a:endParaRPr sz="49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69009" y="3833385"/>
            <a:ext cx="1036319" cy="7835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4950" i="1" spc="-905" dirty="0">
                <a:latin typeface="Times New Roman"/>
                <a:cs typeface="Times New Roman"/>
              </a:rPr>
              <a:t>b</a:t>
            </a:r>
            <a:r>
              <a:rPr sz="7425" spc="839" baseline="16835" dirty="0">
                <a:latin typeface="Times New Roman"/>
                <a:cs typeface="Times New Roman"/>
              </a:rPr>
              <a:t>ˆ</a:t>
            </a:r>
            <a:r>
              <a:rPr sz="4950" i="1" spc="655" dirty="0">
                <a:latin typeface="Times New Roman"/>
                <a:cs typeface="Times New Roman"/>
              </a:rPr>
              <a:t>X</a:t>
            </a:r>
            <a:endParaRPr sz="495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42114" y="3842292"/>
            <a:ext cx="3203234" cy="775477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322883" y="5470678"/>
            <a:ext cx="166370" cy="4692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900" i="1" spc="250" dirty="0">
                <a:latin typeface="Times New Roman"/>
                <a:cs typeface="Times New Roman"/>
              </a:rPr>
              <a:t>t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39560" y="3803127"/>
            <a:ext cx="2092960" cy="203136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200025" algn="r">
              <a:lnSpc>
                <a:spcPct val="100000"/>
              </a:lnSpc>
              <a:spcBef>
                <a:spcPts val="125"/>
              </a:spcBef>
            </a:pPr>
            <a:r>
              <a:rPr sz="7425" i="1" spc="-2025" baseline="-2805" dirty="0">
                <a:latin typeface="Times New Roman"/>
                <a:cs typeface="Times New Roman"/>
              </a:rPr>
              <a:t>a</a:t>
            </a:r>
            <a:r>
              <a:rPr sz="4950" spc="415" dirty="0">
                <a:latin typeface="Times New Roman"/>
                <a:cs typeface="Times New Roman"/>
              </a:rPr>
              <a:t>ˆ</a:t>
            </a:r>
            <a:endParaRPr sz="4950">
              <a:latin typeface="Times New Roman"/>
              <a:cs typeface="Times New Roman"/>
            </a:endParaRPr>
          </a:p>
          <a:p>
            <a:pPr marR="43180" algn="r">
              <a:lnSpc>
                <a:spcPct val="100000"/>
              </a:lnSpc>
              <a:spcBef>
                <a:spcPts val="3820"/>
              </a:spcBef>
              <a:tabLst>
                <a:tab pos="1431925" algn="l"/>
              </a:tabLst>
            </a:pPr>
            <a:r>
              <a:rPr sz="5000" i="1" spc="380" dirty="0">
                <a:latin typeface="Times New Roman"/>
                <a:cs typeface="Times New Roman"/>
              </a:rPr>
              <a:t>e</a:t>
            </a:r>
            <a:r>
              <a:rPr sz="4350" i="1" spc="569" baseline="-23946" dirty="0">
                <a:latin typeface="Times New Roman"/>
                <a:cs typeface="Times New Roman"/>
              </a:rPr>
              <a:t>t</a:t>
            </a:r>
            <a:r>
              <a:rPr sz="4350" i="1" baseline="-23946" dirty="0">
                <a:latin typeface="Times New Roman"/>
                <a:cs typeface="Times New Roman"/>
              </a:rPr>
              <a:t>	</a:t>
            </a:r>
            <a:r>
              <a:rPr sz="5000" i="1" spc="370" dirty="0">
                <a:latin typeface="Times New Roman"/>
                <a:cs typeface="Times New Roman"/>
              </a:rPr>
              <a:t>Y</a:t>
            </a:r>
            <a:r>
              <a:rPr sz="4350" i="1" spc="555" baseline="-23946" dirty="0">
                <a:latin typeface="Times New Roman"/>
                <a:cs typeface="Times New Roman"/>
              </a:rPr>
              <a:t>t</a:t>
            </a:r>
            <a:endParaRPr sz="4350" baseline="-23946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78974" y="4871806"/>
            <a:ext cx="612775" cy="7918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7500" i="1" spc="-1080" baseline="-15000" dirty="0">
                <a:latin typeface="Times New Roman"/>
                <a:cs typeface="Times New Roman"/>
              </a:rPr>
              <a:t>Y</a:t>
            </a:r>
            <a:r>
              <a:rPr sz="5000" spc="665" dirty="0">
                <a:latin typeface="Times New Roman"/>
                <a:cs typeface="Times New Roman"/>
              </a:rPr>
              <a:t>ˆ</a:t>
            </a:r>
            <a:endParaRPr sz="5000">
              <a:latin typeface="Times New Roman"/>
              <a:cs typeface="Times New Roman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97619" y="5051411"/>
            <a:ext cx="2765186" cy="78363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</TotalTime>
  <Words>1939</Words>
  <Application>Microsoft Office PowerPoint</Application>
  <PresentationFormat>On-screen Show (4:3)</PresentationFormat>
  <Paragraphs>775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Arial MT</vt:lpstr>
      <vt:lpstr>Calibri</vt:lpstr>
      <vt:lpstr>Garamond</vt:lpstr>
      <vt:lpstr>Times New Roman</vt:lpstr>
      <vt:lpstr>Organic</vt:lpstr>
      <vt:lpstr>Estimasi Permintaan</vt:lpstr>
      <vt:lpstr>Pokok Bahasan : Estimasi Permintaan</vt:lpstr>
      <vt:lpstr>Pokok Bahasan: Ramalan Permintaan</vt:lpstr>
      <vt:lpstr>Masalah Identifikasi</vt:lpstr>
      <vt:lpstr>Estimasi Permintaan: Pendekatan Riset Pemasaran</vt:lpstr>
      <vt:lpstr>Analisis Regresi</vt:lpstr>
      <vt:lpstr>Analisis Regresi</vt:lpstr>
      <vt:lpstr>Menggambarkan Garis Regresi</vt:lpstr>
      <vt:lpstr>Yt a bXt et</vt:lpstr>
      <vt:lpstr>Metode OLS</vt:lpstr>
      <vt:lpstr>Metode OLS</vt:lpstr>
      <vt:lpstr>Metode OLS</vt:lpstr>
      <vt:lpstr>Metode OLS</vt:lpstr>
      <vt:lpstr>Uji Signifikansi</vt:lpstr>
      <vt:lpstr>Uji Signifikansi</vt:lpstr>
      <vt:lpstr>Uji Signifikansi</vt:lpstr>
      <vt:lpstr>Uji Signifikansi</vt:lpstr>
      <vt:lpstr>Uji Signifikansi</vt:lpstr>
      <vt:lpstr>Uji Signifikansi</vt:lpstr>
      <vt:lpstr>Uji Signifikansi</vt:lpstr>
      <vt:lpstr>Uji Signifikansi</vt:lpstr>
      <vt:lpstr>Analisis Regresi Berganda</vt:lpstr>
      <vt:lpstr>Analisis Regresi Berganda</vt:lpstr>
      <vt:lpstr>Analisis Regresi Berganda</vt:lpstr>
      <vt:lpstr>Masalah-Masalah dalam Analisis Regresi</vt:lpstr>
      <vt:lpstr>Durbin-Watson Statistic</vt:lpstr>
      <vt:lpstr>Langkah-Langkah Estimasi Permintaan dengan Regresi</vt:lpstr>
      <vt:lpstr>Qualitative Forecasts</vt:lpstr>
      <vt:lpstr>Time-Series Analysis</vt:lpstr>
      <vt:lpstr>PowerPoint Presentation</vt:lpstr>
      <vt:lpstr>Trend Projection</vt:lpstr>
      <vt:lpstr>Seasonal Variation</vt:lpstr>
      <vt:lpstr>Seasonal Variation</vt:lpstr>
      <vt:lpstr>Moving Average Forecasts</vt:lpstr>
      <vt:lpstr>Exponential Smoothing Forecasts</vt:lpstr>
      <vt:lpstr>Root Mean Square Error</vt:lpstr>
      <vt:lpstr>Barometric Methods</vt:lpstr>
      <vt:lpstr>Econometric Models</vt:lpstr>
      <vt:lpstr>Econometric Models</vt:lpstr>
      <vt:lpstr>Input-Output Forecasting</vt:lpstr>
      <vt:lpstr>Input-Output Forecasting</vt:lpstr>
      <vt:lpstr>Input-Output Forecasting</vt:lpstr>
      <vt:lpstr>Input-Output Forecasting</vt:lpstr>
      <vt:lpstr>Input-Output Forecasting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amyhard</dc:creator>
  <cp:lastModifiedBy>BELLA SHABRINA ANYUPI</cp:lastModifiedBy>
  <cp:revision>3</cp:revision>
  <dcterms:created xsi:type="dcterms:W3CDTF">2025-11-05T02:17:13Z</dcterms:created>
  <dcterms:modified xsi:type="dcterms:W3CDTF">2025-12-05T16:05:25Z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2014-12-23T00:00:00Z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2025-11-05T00:00:00Z</vt:filetime>
  </property>
  <property fmtid="{D5CDD505-2E9C-101B-9397-08002B2CF9AE}" pid="5" name="Producer">
    <vt:lpwstr>Microsoft® Office PowerPoint® 2007</vt:lpwstr>
  </property>
</Properties>
</file>