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698" r:id="rId2"/>
    <p:sldMasterId id="2147483714" r:id="rId3"/>
  </p:sldMasterIdLst>
  <p:notesMasterIdLst>
    <p:notesMasterId r:id="rId31"/>
  </p:notesMasterIdLst>
  <p:sldIdLst>
    <p:sldId id="288" r:id="rId4"/>
    <p:sldId id="257" r:id="rId5"/>
    <p:sldId id="258" r:id="rId6"/>
    <p:sldId id="260" r:id="rId7"/>
    <p:sldId id="261" r:id="rId8"/>
    <p:sldId id="263" r:id="rId9"/>
    <p:sldId id="264" r:id="rId10"/>
    <p:sldId id="262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69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2C75D-60D7-4699-B16C-52E061AD2E37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65765-3C73-4712-83D0-5C9283AB27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EA46C2-19EA-426D-AB64-D0A5B3EC93C1}" type="slidenum">
              <a:rPr lang="en-US"/>
              <a:pPr/>
              <a:t>6</a:t>
            </a:fld>
            <a:endParaRPr lang="en-US"/>
          </a:p>
        </p:txBody>
      </p:sp>
      <p:sp>
        <p:nvSpPr>
          <p:cNvPr id="514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4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2842B2-CFF8-4AD6-848E-147FED87E35C}" type="slidenum">
              <a:rPr lang="en-US"/>
              <a:pPr/>
              <a:t>7</a:t>
            </a:fld>
            <a:endParaRPr lang="en-US"/>
          </a:p>
        </p:txBody>
      </p:sp>
      <p:sp>
        <p:nvSpPr>
          <p:cNvPr id="515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5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FC94B9-DB9D-42C3-988E-68A4AF2A738A}" type="slidenum">
              <a:rPr lang="en-US"/>
              <a:pPr/>
              <a:t>13</a:t>
            </a:fld>
            <a:endParaRPr lang="en-US"/>
          </a:p>
        </p:txBody>
      </p:sp>
      <p:sp>
        <p:nvSpPr>
          <p:cNvPr id="521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1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3DC3EC-43A0-4644-8F3F-91FDB90E7D68}" type="slidenum">
              <a:rPr lang="en-US"/>
              <a:pPr/>
              <a:t>14</a:t>
            </a:fld>
            <a:endParaRPr lang="en-US"/>
          </a:p>
        </p:txBody>
      </p:sp>
      <p:sp>
        <p:nvSpPr>
          <p:cNvPr id="522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3CCB63-4690-4902-A05A-7503F0F37D7A}" type="slidenum">
              <a:rPr lang="en-US"/>
              <a:pPr/>
              <a:t>15</a:t>
            </a:fld>
            <a:endParaRPr lang="en-US"/>
          </a:p>
        </p:txBody>
      </p:sp>
      <p:sp>
        <p:nvSpPr>
          <p:cNvPr id="523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3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3ACBD7-19D9-44C4-A9DA-DBF6F28DCDD7}" type="slidenum">
              <a:rPr lang="en-US"/>
              <a:pPr/>
              <a:t>16</a:t>
            </a:fld>
            <a:endParaRPr lang="en-US"/>
          </a:p>
        </p:txBody>
      </p:sp>
      <p:sp>
        <p:nvSpPr>
          <p:cNvPr id="524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4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16451A-9BFD-49B0-840F-13EDC8C8EC09}" type="slidenum">
              <a:rPr lang="en-US"/>
              <a:pPr/>
              <a:t>17</a:t>
            </a:fld>
            <a:endParaRPr lang="en-US"/>
          </a:p>
        </p:txBody>
      </p:sp>
      <p:sp>
        <p:nvSpPr>
          <p:cNvPr id="525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5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C2B8E3-1ACF-4EC8-B818-777A15E01979}" type="slidenum">
              <a:rPr lang="en-US"/>
              <a:pPr/>
              <a:t>18</a:t>
            </a:fld>
            <a:endParaRPr lang="en-US"/>
          </a:p>
        </p:txBody>
      </p:sp>
      <p:sp>
        <p:nvSpPr>
          <p:cNvPr id="526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6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0F71B-E07D-4659-9434-F4C77F0D9A77}" type="slidenum">
              <a:rPr lang="en-US"/>
              <a:pPr/>
              <a:t>19</a:t>
            </a:fld>
            <a:endParaRPr lang="en-US"/>
          </a:p>
        </p:txBody>
      </p:sp>
      <p:sp>
        <p:nvSpPr>
          <p:cNvPr id="527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7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2098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6FCFFD4-5652-4767-AA22-C441E28A3072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1129087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91D2F-C98D-461D-8520-60E71130446C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158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187BB-EB42-4973-8108-1039EEE1ABEB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90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94EC1-07E7-46CE-BD4D-803A40CCC650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979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F1087-2093-46ED-80DD-B57925DA0BA6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443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928F-6A83-4C93-A36D-60F2EFA718F5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565317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C038-2EBF-4E11-97BE-A953678E6045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882829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9EE0F-C015-4081-928C-E8179E40D797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429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A358-440B-44C9-943B-EE88A5D6669F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3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8D94F-17FC-4DBA-B892-CD4B3034A353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983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983A-6252-4FA3-A7AE-5E2C849F48F9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70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8F7F8-6DF1-4292-9E24-2C2DABFFE99B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86209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26A6-D535-4143-B8EE-86A468AFBC2C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7003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09337-9612-4749-85E9-9B1759881A09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32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2023-CC5F-478F-9515-943786244957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113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0F79-BD4F-4F71-871C-DADDFBF0601E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4192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5EE15-5B1D-4626-9E26-DE60EB9C79EE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8170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3808782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096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3.xml"/><Relationship Id="rId21" Type="http://schemas.openxmlformats.org/officeDocument/2006/relationships/image" Target="../media/image7.jpg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19" Type="http://schemas.openxmlformats.org/officeDocument/2006/relationships/slideLayout" Target="../slideLayouts/slideLayout29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39B335-F5C8-4EDF-B1E2-6347D416EBE4}" type="datetimeFigureOut">
              <a:rPr lang="en-US" dirty="0"/>
              <a:t>1/3/2026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71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  <p:sldLayoutId id="2147483733" r:id="rId19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d-ID" dirty="0"/>
              <a:t>PENETAPAN HARGA PRODUK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000" dirty="0"/>
              <a:t>Toni </a:t>
            </a:r>
            <a:r>
              <a:rPr lang="en-US" sz="3000" dirty="0" err="1"/>
              <a:t>Prasetiyo</a:t>
            </a:r>
            <a:r>
              <a:rPr lang="en-US" sz="3000" dirty="0"/>
              <a:t>, S.E., M.Ak.</a:t>
            </a:r>
            <a:endParaRPr lang="id-ID" sz="3000" dirty="0"/>
          </a:p>
        </p:txBody>
      </p:sp>
    </p:spTree>
    <p:extLst>
      <p:ext uri="{BB962C8B-B14F-4D97-AF65-F5344CB8AC3E}">
        <p14:creationId xmlns:p14="http://schemas.microsoft.com/office/powerpoint/2010/main" val="2049757991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solidFill>
                  <a:schemeClr val="tx1"/>
                </a:solidFill>
              </a:rPr>
              <a:t>Biaya Perusahaan dan Biaya Produk   (1)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ditetapkan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terlalu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permintaaan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terlalu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rendah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laba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Persepsi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sedangkan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bawah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biayanya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mengalami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>
                <a:solidFill>
                  <a:schemeClr val="tx1"/>
                </a:solidFill>
              </a:rPr>
              <a:t>Biaya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Perusahaan</a:t>
            </a:r>
            <a:r>
              <a:rPr lang="es-ES" dirty="0">
                <a:solidFill>
                  <a:schemeClr val="tx1"/>
                </a:solidFill>
              </a:rPr>
              <a:t> dan </a:t>
            </a:r>
            <a:r>
              <a:rPr lang="es-ES" dirty="0" err="1">
                <a:solidFill>
                  <a:schemeClr val="tx1"/>
                </a:solidFill>
              </a:rPr>
              <a:t>Biaya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Produk</a:t>
            </a:r>
            <a:r>
              <a:rPr lang="es-ES" dirty="0">
                <a:solidFill>
                  <a:schemeClr val="tx1"/>
                </a:solidFill>
              </a:rPr>
              <a:t>   (2)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meliputi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distribusi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penjualan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ditambah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pengembalian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wajar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merupakan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pertimbangan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menetapkan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Namun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cenderung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digerakkan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digerakkan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pelanggan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558C5F"/>
                </a:solidFill>
              </a:rPr>
              <a:t>Biaya</a:t>
            </a:r>
            <a:r>
              <a:rPr lang="en-US" dirty="0">
                <a:solidFill>
                  <a:srgbClr val="558C5F"/>
                </a:solidFill>
              </a:rPr>
              <a:t> Perusahaan </a:t>
            </a:r>
            <a:r>
              <a:rPr lang="en-US" dirty="0" err="1">
                <a:solidFill>
                  <a:srgbClr val="558C5F"/>
                </a:solidFill>
              </a:rPr>
              <a:t>dan</a:t>
            </a:r>
            <a:r>
              <a:rPr lang="en-US" dirty="0">
                <a:solidFill>
                  <a:srgbClr val="558C5F"/>
                </a:solidFill>
              </a:rPr>
              <a:t> </a:t>
            </a:r>
            <a:r>
              <a:rPr lang="en-US" dirty="0" err="1">
                <a:solidFill>
                  <a:srgbClr val="558C5F"/>
                </a:solidFill>
              </a:rPr>
              <a:t>Biaya</a:t>
            </a:r>
            <a:r>
              <a:rPr lang="en-US" dirty="0">
                <a:solidFill>
                  <a:srgbClr val="558C5F"/>
                </a:solidFill>
              </a:rPr>
              <a:t> </a:t>
            </a:r>
            <a:r>
              <a:rPr lang="en-US" dirty="0" err="1">
                <a:solidFill>
                  <a:srgbClr val="558C5F"/>
                </a:solidFill>
              </a:rPr>
              <a:t>Produk</a:t>
            </a:r>
            <a:r>
              <a:rPr lang="en-US" dirty="0">
                <a:solidFill>
                  <a:srgbClr val="558C5F"/>
                </a:solidFill>
              </a:rPr>
              <a:t>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Perusahaan </a:t>
            </a:r>
            <a:r>
              <a:rPr lang="en-US" dirty="0" err="1"/>
              <a:t>mendesain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menurutnya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bagus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menutupi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margin </a:t>
            </a:r>
            <a:r>
              <a:rPr lang="en-US" dirty="0" err="1"/>
              <a:t>keuntungan</a:t>
            </a:r>
            <a:endParaRPr lang="en-US" dirty="0"/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berkompromi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markup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yang </a:t>
            </a:r>
            <a:r>
              <a:rPr lang="en-US" dirty="0" err="1"/>
              <a:t>mengecewakan</a:t>
            </a:r>
            <a:endParaRPr lang="en-US" dirty="0"/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Perusahaan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biayanya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cermat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50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eaLnBrk="1" hangingPunct="1"/>
            <a:r>
              <a:rPr lang="en-US" sz="3400" dirty="0" err="1">
                <a:solidFill>
                  <a:srgbClr val="558C5F"/>
                </a:solidFill>
              </a:rPr>
              <a:t>Biaya</a:t>
            </a:r>
            <a:r>
              <a:rPr lang="en-US" sz="3400" dirty="0">
                <a:solidFill>
                  <a:srgbClr val="558C5F"/>
                </a:solidFill>
              </a:rPr>
              <a:t> Perusahaan </a:t>
            </a:r>
            <a:r>
              <a:rPr lang="en-US" sz="3400" dirty="0" err="1">
                <a:solidFill>
                  <a:srgbClr val="558C5F"/>
                </a:solidFill>
              </a:rPr>
              <a:t>dan</a:t>
            </a:r>
            <a:r>
              <a:rPr lang="en-US" sz="3400" dirty="0">
                <a:solidFill>
                  <a:srgbClr val="558C5F"/>
                </a:solidFill>
              </a:rPr>
              <a:t> </a:t>
            </a:r>
            <a:r>
              <a:rPr lang="en-US" sz="3400" dirty="0" err="1">
                <a:solidFill>
                  <a:srgbClr val="558C5F"/>
                </a:solidFill>
              </a:rPr>
              <a:t>Biaya</a:t>
            </a:r>
            <a:r>
              <a:rPr lang="en-US" sz="3400" dirty="0">
                <a:solidFill>
                  <a:srgbClr val="558C5F"/>
                </a:solidFill>
              </a:rPr>
              <a:t> </a:t>
            </a:r>
            <a:r>
              <a:rPr lang="en-US" sz="3400" dirty="0" err="1">
                <a:solidFill>
                  <a:srgbClr val="558C5F"/>
                </a:solidFill>
              </a:rPr>
              <a:t>Produk</a:t>
            </a:r>
            <a:r>
              <a:rPr lang="en-US" sz="3400" dirty="0">
                <a:solidFill>
                  <a:srgbClr val="558C5F"/>
                </a:solidFill>
              </a:rPr>
              <a:t>   (4)</a:t>
            </a:r>
          </a:p>
        </p:txBody>
      </p:sp>
      <p:sp>
        <p:nvSpPr>
          <p:cNvPr id="262151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Bila biaya perusahaan lebih besar daripada biaya pesaing untuk memproduksi dan menjual produk, perusahaan harus mengenakan harga yang lebih tinggi atau mendapatkan laba lebih sedikit, sehingga menyebabkan kerugian kompetitif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Biaya total adalah jumlah dari biaya tetap dan variabel untuk setiap tingkat produksi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Manajemen ingin mengenakan biaya yang setidaknya sanggup menutupi biaya total pada suatu tingkat produksi tertentu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4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sz="3200" b="1" dirty="0" err="1">
                <a:solidFill>
                  <a:srgbClr val="558C5F"/>
                </a:solidFill>
              </a:rPr>
              <a:t>Biaya</a:t>
            </a:r>
            <a:r>
              <a:rPr lang="en-US" sz="3200" b="1" dirty="0">
                <a:solidFill>
                  <a:srgbClr val="558C5F"/>
                </a:solidFill>
              </a:rPr>
              <a:t> Perusahaan </a:t>
            </a:r>
            <a:r>
              <a:rPr lang="en-US" sz="3200" b="1" dirty="0" err="1">
                <a:solidFill>
                  <a:srgbClr val="558C5F"/>
                </a:solidFill>
              </a:rPr>
              <a:t>dan</a:t>
            </a:r>
            <a:r>
              <a:rPr lang="en-US" sz="3200" b="1" dirty="0">
                <a:solidFill>
                  <a:srgbClr val="558C5F"/>
                </a:solidFill>
              </a:rPr>
              <a:t> </a:t>
            </a:r>
            <a:r>
              <a:rPr lang="en-US" sz="3200" b="1" dirty="0" err="1">
                <a:solidFill>
                  <a:srgbClr val="558C5F"/>
                </a:solidFill>
              </a:rPr>
              <a:t>Biaya</a:t>
            </a:r>
            <a:r>
              <a:rPr lang="en-US" sz="3200" b="1" dirty="0">
                <a:solidFill>
                  <a:srgbClr val="558C5F"/>
                </a:solidFill>
              </a:rPr>
              <a:t> </a:t>
            </a:r>
            <a:r>
              <a:rPr lang="en-US" sz="3200" b="1" dirty="0" err="1">
                <a:solidFill>
                  <a:srgbClr val="558C5F"/>
                </a:solidFill>
              </a:rPr>
              <a:t>Produk</a:t>
            </a:r>
            <a:r>
              <a:rPr lang="en-US" sz="3200" b="1" dirty="0">
                <a:solidFill>
                  <a:srgbClr val="558C5F"/>
                </a:solidFill>
              </a:rPr>
              <a:t>   (5)</a:t>
            </a:r>
          </a:p>
        </p:txBody>
      </p:sp>
      <p:sp>
        <p:nvSpPr>
          <p:cNvPr id="263175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menetapkan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bijaksana</a:t>
            </a:r>
            <a:r>
              <a:rPr lang="en-US" sz="2400" dirty="0"/>
              <a:t>,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bervariasi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produksi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akumulasi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produksi</a:t>
            </a:r>
            <a:r>
              <a:rPr lang="en-US" sz="2400" dirty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plus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impas</a:t>
            </a:r>
            <a:r>
              <a:rPr lang="en-US" sz="2400" dirty="0"/>
              <a:t> (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sasaran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)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sz="3200" b="1" dirty="0" err="1">
                <a:solidFill>
                  <a:srgbClr val="558C5F"/>
                </a:solidFill>
              </a:rPr>
              <a:t>Faktor</a:t>
            </a:r>
            <a:r>
              <a:rPr lang="en-US" sz="3200" b="1" dirty="0">
                <a:solidFill>
                  <a:srgbClr val="558C5F"/>
                </a:solidFill>
              </a:rPr>
              <a:t> Internal </a:t>
            </a:r>
            <a:r>
              <a:rPr lang="en-US" sz="3200" b="1" dirty="0" err="1">
                <a:solidFill>
                  <a:srgbClr val="558C5F"/>
                </a:solidFill>
              </a:rPr>
              <a:t>dan</a:t>
            </a:r>
            <a:r>
              <a:rPr lang="en-US" sz="3200" b="1" dirty="0">
                <a:solidFill>
                  <a:srgbClr val="558C5F"/>
                </a:solidFill>
              </a:rPr>
              <a:t> </a:t>
            </a:r>
            <a:r>
              <a:rPr lang="en-US" sz="3200" b="1" dirty="0" err="1">
                <a:solidFill>
                  <a:srgbClr val="558C5F"/>
                </a:solidFill>
              </a:rPr>
              <a:t>Eksternal</a:t>
            </a:r>
            <a:r>
              <a:rPr lang="en-US" sz="3200" b="1" dirty="0">
                <a:solidFill>
                  <a:srgbClr val="558C5F"/>
                </a:solidFill>
              </a:rPr>
              <a:t> </a:t>
            </a:r>
            <a:r>
              <a:rPr lang="en-US" sz="3200" b="1" dirty="0" err="1">
                <a:solidFill>
                  <a:srgbClr val="558C5F"/>
                </a:solidFill>
              </a:rPr>
              <a:t>Lainnya</a:t>
            </a:r>
            <a:r>
              <a:rPr lang="en-US" sz="3200" b="1" dirty="0">
                <a:solidFill>
                  <a:srgbClr val="558C5F"/>
                </a:solidFill>
              </a:rPr>
              <a:t>   (1)</a:t>
            </a:r>
          </a:p>
        </p:txBody>
      </p:sp>
      <p:sp>
        <p:nvSpPr>
          <p:cNvPr id="264199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Faktor internal lainnya yang mempengaruhi keputusan penetapan harga yaitu keseluruhan strategi pemasaran perusahaan, tujuan, bauran, dan organisasi penetapan harga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Harga hanya salah satu elemen dari strategi pemasaran perusahaan yang lebih luas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Bila perusahaan memilih pasar sasaran dan positioning secara cermat, maka bauran pemasarannya, termasuk harga, akan mengikutinya</a:t>
            </a: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/>
            <a:r>
              <a:rPr lang="en-US" sz="3200" b="1" dirty="0" err="1">
                <a:solidFill>
                  <a:srgbClr val="558C5F"/>
                </a:solidFill>
              </a:rPr>
              <a:t>Faktor</a:t>
            </a:r>
            <a:r>
              <a:rPr lang="en-US" sz="3200" b="1" dirty="0">
                <a:solidFill>
                  <a:srgbClr val="558C5F"/>
                </a:solidFill>
              </a:rPr>
              <a:t> Internal </a:t>
            </a:r>
            <a:r>
              <a:rPr lang="en-US" sz="3200" b="1" dirty="0" err="1">
                <a:solidFill>
                  <a:srgbClr val="558C5F"/>
                </a:solidFill>
              </a:rPr>
              <a:t>dan</a:t>
            </a:r>
            <a:r>
              <a:rPr lang="en-US" sz="3200" b="1" dirty="0">
                <a:solidFill>
                  <a:srgbClr val="558C5F"/>
                </a:solidFill>
              </a:rPr>
              <a:t> </a:t>
            </a:r>
            <a:r>
              <a:rPr lang="en-US" sz="3200" b="1" dirty="0" err="1">
                <a:solidFill>
                  <a:srgbClr val="558C5F"/>
                </a:solidFill>
              </a:rPr>
              <a:t>Eksternal</a:t>
            </a:r>
            <a:r>
              <a:rPr lang="en-US" sz="3200" b="1" dirty="0">
                <a:solidFill>
                  <a:srgbClr val="558C5F"/>
                </a:solidFill>
              </a:rPr>
              <a:t> </a:t>
            </a:r>
            <a:r>
              <a:rPr lang="en-US" sz="3200" b="1" dirty="0" err="1">
                <a:solidFill>
                  <a:srgbClr val="558C5F"/>
                </a:solidFill>
              </a:rPr>
              <a:t>Lainnya</a:t>
            </a:r>
            <a:r>
              <a:rPr lang="en-US" sz="3200" b="1" dirty="0">
                <a:solidFill>
                  <a:srgbClr val="558C5F"/>
                </a:solidFill>
              </a:rPr>
              <a:t>   (2)</a:t>
            </a:r>
          </a:p>
        </p:txBody>
      </p:sp>
      <p:sp>
        <p:nvSpPr>
          <p:cNvPr id="265223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Beberapa perusahaan memposisikan produk mereka terhadap harga dan kemudian menyesuaikan keputusan bauran pemasaran lain terhadap harga yang ingin mereka kenakan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Perusahaan lain tidak menekankan harga dan menggunakan bauran pemasaran lain untuk menciptakan posisi nonharga mereka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Tujuan penetapan harga pada umumnya termasuk bertahan hidup, maksimalisasi keuntungan saat ini, kepemimpinan pangsa pasar, atau mempertahankan pelanggan dan membangun hubungan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6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br>
              <a:rPr lang="en-US" sz="3200" b="1" dirty="0">
                <a:solidFill>
                  <a:srgbClr val="558C5F"/>
                </a:solidFill>
              </a:rPr>
            </a:br>
            <a:r>
              <a:rPr lang="en-US" sz="3200" b="1" dirty="0" err="1">
                <a:solidFill>
                  <a:srgbClr val="558C5F"/>
                </a:solidFill>
              </a:rPr>
              <a:t>Penetapan</a:t>
            </a:r>
            <a:r>
              <a:rPr lang="en-US" sz="3200" b="1" dirty="0">
                <a:solidFill>
                  <a:srgbClr val="558C5F"/>
                </a:solidFill>
              </a:rPr>
              <a:t> </a:t>
            </a:r>
            <a:r>
              <a:rPr lang="en-US" sz="3200" b="1" dirty="0" err="1">
                <a:solidFill>
                  <a:srgbClr val="558C5F"/>
                </a:solidFill>
              </a:rPr>
              <a:t>Harga</a:t>
            </a:r>
            <a:br>
              <a:rPr lang="en-US" sz="3200" b="1" dirty="0">
                <a:solidFill>
                  <a:srgbClr val="558C5F"/>
                </a:solidFill>
              </a:rPr>
            </a:br>
            <a:r>
              <a:rPr lang="en-US" sz="3200" dirty="0" err="1">
                <a:solidFill>
                  <a:srgbClr val="558C5F"/>
                </a:solidFill>
              </a:rPr>
              <a:t>Faktor</a:t>
            </a:r>
            <a:r>
              <a:rPr lang="en-US" sz="3200" dirty="0">
                <a:solidFill>
                  <a:srgbClr val="558C5F"/>
                </a:solidFill>
              </a:rPr>
              <a:t> Internal </a:t>
            </a:r>
            <a:r>
              <a:rPr lang="en-US" sz="3200" dirty="0" err="1">
                <a:solidFill>
                  <a:srgbClr val="558C5F"/>
                </a:solidFill>
              </a:rPr>
              <a:t>dan</a:t>
            </a:r>
            <a:r>
              <a:rPr lang="en-US" sz="3200" dirty="0">
                <a:solidFill>
                  <a:srgbClr val="558C5F"/>
                </a:solidFill>
              </a:rPr>
              <a:t> </a:t>
            </a:r>
            <a:r>
              <a:rPr lang="en-US" sz="3200" dirty="0" err="1">
                <a:solidFill>
                  <a:srgbClr val="558C5F"/>
                </a:solidFill>
              </a:rPr>
              <a:t>Eksternal</a:t>
            </a:r>
            <a:r>
              <a:rPr lang="en-US" sz="3200" dirty="0">
                <a:solidFill>
                  <a:srgbClr val="558C5F"/>
                </a:solidFill>
              </a:rPr>
              <a:t> </a:t>
            </a:r>
            <a:r>
              <a:rPr lang="en-US" sz="3200" dirty="0" err="1">
                <a:solidFill>
                  <a:srgbClr val="558C5F"/>
                </a:solidFill>
              </a:rPr>
              <a:t>Lainnya</a:t>
            </a:r>
            <a:r>
              <a:rPr lang="en-US" sz="3200" dirty="0">
                <a:solidFill>
                  <a:srgbClr val="558C5F"/>
                </a:solidFill>
              </a:rPr>
              <a:t>   (3)</a:t>
            </a:r>
          </a:p>
        </p:txBody>
      </p:sp>
      <p:sp>
        <p:nvSpPr>
          <p:cNvPr id="266247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Keputusan harga harus dikoordinasikan dengan desain produk, distribusi, dan keputusan promosi untuk membentuk program pemasaran yang konsisten dan efektif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Terakhir, untuk mengkoordinasikan tujuan dan keputusan penetapan harga, manajemen harus memutuskan siapa dalam organisasi yang bertanggung jawab menetapkan harga</a:t>
            </a: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70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br>
              <a:rPr lang="en-US" sz="3200" b="1">
                <a:solidFill>
                  <a:srgbClr val="558C5F"/>
                </a:solidFill>
              </a:rPr>
            </a:br>
            <a:r>
              <a:rPr lang="en-US" sz="3200" b="1">
                <a:solidFill>
                  <a:srgbClr val="558C5F"/>
                </a:solidFill>
              </a:rPr>
              <a:t>Penetapan Harga</a:t>
            </a:r>
            <a:br>
              <a:rPr lang="en-US" sz="3200" b="1">
                <a:solidFill>
                  <a:srgbClr val="558C5F"/>
                </a:solidFill>
              </a:rPr>
            </a:br>
            <a:r>
              <a:rPr lang="en-US" sz="3200">
                <a:solidFill>
                  <a:srgbClr val="558C5F"/>
                </a:solidFill>
              </a:rPr>
              <a:t>Faktor Internal dan Eksternal Lainnya   (4)</a:t>
            </a:r>
          </a:p>
        </p:txBody>
      </p:sp>
      <p:sp>
        <p:nvSpPr>
          <p:cNvPr id="267271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Faktor eksternal lainnya dalam pertimbangan penetapan harga yaitu kondisi alamiah pasar dan permintaan, strategi dan harga pesaing, dan faktor lingkungan seperti ekonomi, kebutuhan penyalur, dan tindakan pemerintah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Kebebasan penetapan harga oleh penjual bervariasi untuk setiap jenis pasar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Pada akhirnya, pelanggan memutuskan apakah perusahaan telah menetapkan harga dengan benar</a:t>
            </a: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4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br>
              <a:rPr lang="en-US" sz="3200" b="1">
                <a:solidFill>
                  <a:srgbClr val="558C5F"/>
                </a:solidFill>
              </a:rPr>
            </a:br>
            <a:r>
              <a:rPr lang="en-US" sz="3200" b="1">
                <a:solidFill>
                  <a:srgbClr val="558C5F"/>
                </a:solidFill>
              </a:rPr>
              <a:t>Penetapan Harga</a:t>
            </a:r>
            <a:br>
              <a:rPr lang="en-US" sz="3200" b="1">
                <a:solidFill>
                  <a:srgbClr val="558C5F"/>
                </a:solidFill>
              </a:rPr>
            </a:br>
            <a:r>
              <a:rPr lang="en-US" sz="3200">
                <a:solidFill>
                  <a:srgbClr val="558C5F"/>
                </a:solidFill>
              </a:rPr>
              <a:t>Faktor Internal dan Eksternal Lainnya   (5)</a:t>
            </a:r>
          </a:p>
        </p:txBody>
      </p:sp>
      <p:sp>
        <p:nvSpPr>
          <p:cNvPr id="268295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Pelanggan menimbang antara harga terhadap nilai anggapan untuk menggunakan produk—bila harga melebihi jumlah nilai, pelanggan tidak akan membelinya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Sehingga perusahaan harus memahami konsep seperti kurva permintaaan (hubungan harga-permintaan) dan elastisitas harga (sensitivitas konsumen terhadap harga)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Konsumen juga membandingkan harga suatu produk dengan harga produk pesaingnya</a:t>
            </a:r>
          </a:p>
          <a:p>
            <a:pPr eaLnBrk="1" hangingPunct="1">
              <a:lnSpc>
                <a:spcPct val="80000"/>
              </a:lnSpc>
            </a:pPr>
            <a:endParaRPr lang="en-US" sz="2400"/>
          </a:p>
          <a:p>
            <a:pPr eaLnBrk="1" hangingPunct="1">
              <a:lnSpc>
                <a:spcPct val="80000"/>
              </a:lnSpc>
            </a:pPr>
            <a:r>
              <a:rPr lang="en-US" sz="2400"/>
              <a:t>Sebuah perusahaan harus mempelajari nilai pelanggan dan harga dari tawaran pesaing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Harga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sempit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yang </a:t>
            </a:r>
            <a:r>
              <a:rPr lang="en-US" dirty="0" err="1"/>
              <a:t>ditagihkan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endParaRPr lang="en-US" dirty="0"/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ditukarkan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KEBIJAKSANAAN PENENTUAN HARGA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400" dirty="0"/>
              <a:t>Terdapat 6 (enam) kebijaksanaan penentuan harga, yaitu :</a:t>
            </a:r>
          </a:p>
          <a:p>
            <a:pPr>
              <a:buNone/>
            </a:pPr>
            <a:r>
              <a:rPr lang="en-US" sz="2400" dirty="0"/>
              <a:t>1.   </a:t>
            </a:r>
            <a:r>
              <a:rPr lang="en-US" sz="2400" dirty="0" err="1"/>
              <a:t>Penentuan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 (New Product Pricing)</a:t>
            </a:r>
          </a:p>
          <a:p>
            <a:pPr>
              <a:buNone/>
            </a:pPr>
            <a:r>
              <a:rPr lang="en-US" sz="2400" dirty="0"/>
              <a:t>	-   Price Skimming </a:t>
            </a:r>
          </a:p>
          <a:p>
            <a:pPr>
              <a:buNone/>
            </a:pPr>
            <a:r>
              <a:rPr lang="en-US" sz="2400" dirty="0"/>
              <a:t>	-   Penetration Pricing </a:t>
            </a:r>
          </a:p>
          <a:p>
            <a:pPr>
              <a:buNone/>
            </a:pPr>
            <a:r>
              <a:rPr lang="en-US" sz="2400" dirty="0"/>
              <a:t>2.   </a:t>
            </a:r>
            <a:r>
              <a:rPr lang="en-US" sz="2400" dirty="0" err="1"/>
              <a:t>Potongan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(Price Discounts)</a:t>
            </a:r>
          </a:p>
          <a:p>
            <a:pPr>
              <a:buNone/>
            </a:pPr>
            <a:r>
              <a:rPr lang="en-US" sz="2400" dirty="0"/>
              <a:t>	-   Quantity Discounts </a:t>
            </a:r>
          </a:p>
          <a:p>
            <a:pPr>
              <a:buNone/>
            </a:pPr>
            <a:r>
              <a:rPr lang="en-US" sz="2400" dirty="0"/>
              <a:t>	-   </a:t>
            </a:r>
            <a:r>
              <a:rPr lang="en-US" sz="2400" dirty="0" err="1"/>
              <a:t>Seasional</a:t>
            </a:r>
            <a:r>
              <a:rPr lang="en-US" sz="2400" dirty="0"/>
              <a:t> Discounts </a:t>
            </a:r>
          </a:p>
          <a:p>
            <a:pPr>
              <a:buNone/>
            </a:pPr>
            <a:r>
              <a:rPr lang="en-US" sz="2400" dirty="0"/>
              <a:t>	-   Cash Discounts </a:t>
            </a:r>
          </a:p>
          <a:p>
            <a:pPr>
              <a:buNone/>
            </a:pPr>
            <a:r>
              <a:rPr lang="en-US" sz="2400" dirty="0"/>
              <a:t>3.   Price Lining </a:t>
            </a: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4.   </a:t>
            </a:r>
            <a:r>
              <a:rPr lang="en-US" dirty="0" err="1"/>
              <a:t>Transer</a:t>
            </a:r>
            <a:r>
              <a:rPr lang="en-US" dirty="0"/>
              <a:t> Pricing </a:t>
            </a:r>
          </a:p>
          <a:p>
            <a:pPr>
              <a:buNone/>
            </a:pPr>
            <a:r>
              <a:rPr lang="en-US" dirty="0"/>
              <a:t>5.   Pricing in Times of </a:t>
            </a:r>
            <a:r>
              <a:rPr lang="en-US" dirty="0" err="1"/>
              <a:t>Uncertaint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6.   </a:t>
            </a:r>
            <a:r>
              <a:rPr lang="en-US" dirty="0" err="1"/>
              <a:t>Geograpic</a:t>
            </a:r>
            <a:r>
              <a:rPr lang="en-US" dirty="0"/>
              <a:t> Price Considerations: </a:t>
            </a:r>
          </a:p>
          <a:p>
            <a:pPr>
              <a:buNone/>
            </a:pPr>
            <a:r>
              <a:rPr lang="en-US" dirty="0"/>
              <a:t>-  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FOB(Free On Board) </a:t>
            </a:r>
          </a:p>
          <a:p>
            <a:pPr>
              <a:buNone/>
            </a:pPr>
            <a:r>
              <a:rPr lang="en-US" dirty="0"/>
              <a:t>-   Uniform-Delivered Pricing </a:t>
            </a:r>
          </a:p>
          <a:p>
            <a:pPr>
              <a:buFontTx/>
              <a:buChar char="-"/>
            </a:pPr>
            <a:r>
              <a:rPr lang="en-US" dirty="0"/>
              <a:t>Freight-</a:t>
            </a:r>
            <a:r>
              <a:rPr lang="en-US" dirty="0" err="1"/>
              <a:t>Absarption</a:t>
            </a:r>
            <a:r>
              <a:rPr lang="en-US" dirty="0"/>
              <a:t> Pricing 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TIPE PENETAPAN HARGA BERDASARKAN BIAYA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 Mark Up Pricing </a:t>
            </a:r>
          </a:p>
          <a:p>
            <a:r>
              <a:rPr lang="en-US" dirty="0"/>
              <a:t>2.  </a:t>
            </a:r>
            <a:r>
              <a:rPr lang="en-US" dirty="0" err="1"/>
              <a:t>Variabel</a:t>
            </a:r>
            <a:r>
              <a:rPr lang="en-US" dirty="0"/>
              <a:t> Cost Pricing </a:t>
            </a:r>
          </a:p>
          <a:p>
            <a:r>
              <a:rPr lang="en-US" dirty="0"/>
              <a:t>3.  Break Event Pricing</a:t>
            </a:r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 Up Pricing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 up </a:t>
            </a:r>
            <a:r>
              <a:rPr lang="en-US" dirty="0" err="1"/>
              <a:t>Pricingberbeda-beda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swalayan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: </a:t>
            </a:r>
          </a:p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2. Volume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produk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Variabel</a:t>
            </a:r>
            <a:r>
              <a:rPr lang="en-US" dirty="0"/>
              <a:t> Cost Pricing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-  </a:t>
            </a:r>
            <a:r>
              <a:rPr lang="en-US" dirty="0" err="1"/>
              <a:t>Dalam</a:t>
            </a:r>
            <a:r>
              <a:rPr lang="en-US" dirty="0"/>
              <a:t>  </a:t>
            </a:r>
            <a:r>
              <a:rPr lang="en-US" dirty="0" err="1"/>
              <a:t>jangka</a:t>
            </a:r>
            <a:r>
              <a:rPr lang="en-US" dirty="0"/>
              <a:t>  </a:t>
            </a:r>
            <a:r>
              <a:rPr lang="en-US" dirty="0" err="1"/>
              <a:t>pendek</a:t>
            </a:r>
            <a:r>
              <a:rPr lang="en-US" dirty="0"/>
              <a:t>  </a:t>
            </a:r>
            <a:r>
              <a:rPr lang="en-US" dirty="0" err="1"/>
              <a:t>suatu</a:t>
            </a:r>
            <a:r>
              <a:rPr lang="en-US" dirty="0"/>
              <a:t>  </a:t>
            </a:r>
            <a:r>
              <a:rPr lang="en-US" dirty="0" err="1"/>
              <a:t>perusahaan</a:t>
            </a:r>
            <a:r>
              <a:rPr lang="en-US" dirty="0"/>
              <a:t>  </a:t>
            </a:r>
            <a:r>
              <a:rPr lang="en-US" dirty="0" err="1"/>
              <a:t>harus</a:t>
            </a:r>
            <a:r>
              <a:rPr lang="en-US" dirty="0"/>
              <a:t>  </a:t>
            </a:r>
            <a:r>
              <a:rPr lang="en-US" dirty="0" err="1"/>
              <a:t>memproduksi</a:t>
            </a:r>
            <a:r>
              <a:rPr lang="en-US" dirty="0"/>
              <a:t>  </a:t>
            </a:r>
            <a:r>
              <a:rPr lang="en-US" dirty="0" err="1"/>
              <a:t>serta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memasarkan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revenueyang</a:t>
            </a:r>
            <a:r>
              <a:rPr lang="en-US" dirty="0"/>
              <a:t>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tabel</a:t>
            </a:r>
            <a:r>
              <a:rPr lang="en-US" dirty="0"/>
              <a:t> . </a:t>
            </a:r>
          </a:p>
          <a:p>
            <a:pPr>
              <a:buNone/>
            </a:pPr>
            <a:r>
              <a:rPr lang="en-US" dirty="0"/>
              <a:t>-  </a:t>
            </a:r>
            <a:r>
              <a:rPr lang="en-US" dirty="0" err="1"/>
              <a:t>Revenuemelebihi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"Contribution Margin".</a:t>
            </a: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 Event Pricing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1. 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Impas</a:t>
            </a:r>
            <a:r>
              <a:rPr lang="en-US" dirty="0"/>
              <a:t>  </a:t>
            </a:r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Pokok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BEP = </a:t>
            </a:r>
            <a:r>
              <a:rPr lang="en-US" u="sng" dirty="0" err="1"/>
              <a:t>Biaya</a:t>
            </a:r>
            <a:r>
              <a:rPr lang="en-US" u="sng" dirty="0"/>
              <a:t> </a:t>
            </a:r>
            <a:r>
              <a:rPr lang="en-US" u="sng" dirty="0" err="1"/>
              <a:t>tetap</a:t>
            </a:r>
            <a:r>
              <a:rPr lang="en-US" u="sng" dirty="0"/>
              <a:t> total</a:t>
            </a:r>
          </a:p>
          <a:p>
            <a:pPr>
              <a:buNone/>
            </a:pPr>
            <a:r>
              <a:rPr lang="en-US" dirty="0"/>
              <a:t>		    		      </a:t>
            </a:r>
            <a:r>
              <a:rPr lang="en-US" dirty="0" err="1"/>
              <a:t>Hrg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1 unit – </a:t>
            </a:r>
            <a:r>
              <a:rPr lang="en-US" dirty="0" err="1"/>
              <a:t>Ve</a:t>
            </a:r>
            <a:r>
              <a:rPr lang="en-US" dirty="0"/>
              <a:t> 1 unit</a:t>
            </a: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BEP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$ 80,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$ 30 per unit,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$ 10000.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u="sng" dirty="0"/>
              <a:t>10.000</a:t>
            </a:r>
            <a:r>
              <a:rPr lang="en-US" dirty="0"/>
              <a:t>  = = 200 unit</a:t>
            </a:r>
          </a:p>
          <a:p>
            <a:pPr>
              <a:buNone/>
            </a:pPr>
            <a:r>
              <a:rPr lang="en-US" dirty="0"/>
              <a:t>	80-30 </a:t>
            </a:r>
          </a:p>
          <a:p>
            <a:r>
              <a:rPr lang="en-US" dirty="0" err="1"/>
              <a:t>Marjin</a:t>
            </a:r>
            <a:r>
              <a:rPr lang="en-US" dirty="0"/>
              <a:t> per unit </a:t>
            </a:r>
            <a:r>
              <a:rPr lang="en-US" dirty="0" err="1"/>
              <a:t>sebesar</a:t>
            </a:r>
            <a:r>
              <a:rPr lang="en-US" dirty="0"/>
              <a:t> $ 50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90600" y="2971800"/>
            <a:ext cx="6705600" cy="1143000"/>
          </a:xfrm>
        </p:spPr>
        <p:txBody>
          <a:bodyPr>
            <a:normAutofit/>
          </a:bodyPr>
          <a:lstStyle/>
          <a:p>
            <a:r>
              <a:rPr lang="en-US" sz="5500" dirty="0"/>
              <a:t>TERIMAKASIH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Penetapan Harga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penjualan</a:t>
            </a:r>
            <a:endParaRPr lang="en-US" dirty="0"/>
          </a:p>
          <a:p>
            <a:pPr lvl="0"/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market share</a:t>
            </a:r>
          </a:p>
          <a:p>
            <a:pPr lvl="0"/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harga</a:t>
            </a:r>
            <a:endParaRPr lang="en-US" dirty="0"/>
          </a:p>
          <a:p>
            <a:pPr lvl="0"/>
            <a:r>
              <a:rPr lang="en-US" dirty="0" err="1"/>
              <a:t>Mencapai</a:t>
            </a:r>
            <a:r>
              <a:rPr lang="en-US" dirty="0"/>
              <a:t> target </a:t>
            </a:r>
            <a:r>
              <a:rPr lang="en-US" dirty="0" err="1"/>
              <a:t>pengembalian</a:t>
            </a:r>
            <a:r>
              <a:rPr lang="en-US" dirty="0"/>
              <a:t> </a:t>
            </a:r>
            <a:r>
              <a:rPr lang="en-US" dirty="0" err="1"/>
              <a:t>investasi</a:t>
            </a:r>
            <a:endParaRPr lang="en-US" dirty="0"/>
          </a:p>
          <a:p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maksimum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solidFill>
                  <a:schemeClr val="tx1"/>
                </a:solidFill>
              </a:rPr>
              <a:t>Elemen Penting dalam Bauran Pemasaran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tetap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pemasaran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satu-satunya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elemen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pemasaran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mendatangkan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pendapatan</a:t>
            </a:r>
            <a:r>
              <a:rPr lang="en-US" sz="2400" dirty="0">
                <a:solidFill>
                  <a:schemeClr val="tx1"/>
                </a:solidFill>
              </a:rPr>
              <a:t>; </a:t>
            </a:r>
            <a:r>
              <a:rPr lang="en-US" sz="2400" dirty="0" err="1">
                <a:solidFill>
                  <a:schemeClr val="tx1"/>
                </a:solidFill>
              </a:rPr>
              <a:t>semua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elemen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melambangkan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biaya</a:t>
            </a:r>
            <a:endParaRPr lang="en-US" sz="2400" dirty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elemen</a:t>
            </a:r>
            <a:r>
              <a:rPr lang="en-US" sz="2400" dirty="0">
                <a:solidFill>
                  <a:schemeClr val="tx1"/>
                </a:solidFill>
              </a:rPr>
              <a:t> yang paling </a:t>
            </a:r>
            <a:r>
              <a:rPr lang="en-US" sz="2400" dirty="0" err="1">
                <a:solidFill>
                  <a:schemeClr val="tx1"/>
                </a:solidFill>
              </a:rPr>
              <a:t>fleksibel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pemasaran</a:t>
            </a:r>
            <a:endParaRPr lang="en-US" sz="2400" dirty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komitmen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saluran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dinaikkan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diturunkan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cepat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solidFill>
                  <a:schemeClr val="tx1"/>
                </a:solidFill>
              </a:rPr>
              <a:t>Tantangan Penetapan Harga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Tantangan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menemukan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memungkinkan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laba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wajar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pelanggan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diciptakannya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8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br>
              <a:rPr lang="en-US" sz="3200" b="1" dirty="0">
                <a:solidFill>
                  <a:schemeClr val="tx1"/>
                </a:solidFill>
              </a:rPr>
            </a:br>
            <a:r>
              <a:rPr sz="3200" b="1">
                <a:solidFill>
                  <a:schemeClr val="tx1"/>
                </a:solidFill>
              </a:rPr>
              <a:t> Problem </a:t>
            </a:r>
            <a:r>
              <a:rPr lang="en-US" sz="3200" b="1" dirty="0" err="1">
                <a:solidFill>
                  <a:schemeClr val="tx1"/>
                </a:solidFill>
              </a:rPr>
              <a:t>Penetapan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sz="3200" b="1" dirty="0" err="1">
                <a:solidFill>
                  <a:schemeClr val="tx1"/>
                </a:solidFill>
              </a:rPr>
              <a:t>Harga</a:t>
            </a:r>
            <a:br>
              <a:rPr lang="en-US" sz="3200" b="1" dirty="0">
                <a:solidFill>
                  <a:schemeClr val="tx1"/>
                </a:solidFill>
              </a:rPr>
            </a:b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54983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Banyak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kurang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menangani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penetapan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harga—keputusan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penetapan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persaingan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merupakan</a:t>
            </a:r>
            <a:r>
              <a:rPr lang="en-US" sz="2400" dirty="0">
                <a:solidFill>
                  <a:schemeClr val="tx1"/>
                </a:solidFill>
              </a:rPr>
              <a:t> problem </a:t>
            </a:r>
            <a:r>
              <a:rPr lang="en-US" sz="2400" dirty="0" err="1">
                <a:solidFill>
                  <a:schemeClr val="tx1"/>
                </a:solidFill>
              </a:rPr>
              <a:t>utama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banyak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eksekutif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pemasaran</a:t>
            </a:r>
            <a:endParaRPr lang="en-US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solidFill>
                  <a:schemeClr val="tx1"/>
                </a:solidFill>
              </a:rPr>
              <a:t>Problem </a:t>
            </a:r>
            <a:r>
              <a:rPr lang="en-US" sz="2400" dirty="0" err="1">
                <a:solidFill>
                  <a:schemeClr val="tx1"/>
                </a:solidFill>
              </a:rPr>
              <a:t>penetapan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sering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timbul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karena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manajer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terlalu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menurunkan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terlalu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berorientasi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pelanggan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diciptakan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selaras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bauran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pemasaran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6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3600" dirty="0" err="1">
                <a:solidFill>
                  <a:schemeClr val="tx1"/>
                </a:solidFill>
              </a:rPr>
              <a:t>Persepsi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Nilai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Pelanggan</a:t>
            </a:r>
            <a:r>
              <a:rPr lang="en-US" sz="3600" dirty="0">
                <a:solidFill>
                  <a:schemeClr val="tx1"/>
                </a:solidFill>
              </a:rPr>
              <a:t> (1)</a:t>
            </a:r>
          </a:p>
        </p:txBody>
      </p:sp>
      <p:sp>
        <p:nvSpPr>
          <p:cNvPr id="256007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Penetapan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dimulai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memahami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keseluruhan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diciptakan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pelanggan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menetapkan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menangkap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tersebut</a:t>
            </a:r>
            <a:endParaRPr lang="en-US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Persepsi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pelanggan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menetapkan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endParaRPr lang="en-US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Bila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pelanggan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merasa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bahwa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besar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nilai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mereka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membelinya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6002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  <a:noFill/>
        </p:spPr>
        <p:txBody>
          <a:bodyPr/>
          <a:lstStyle/>
          <a:p>
            <a:fld id="{3406CFD0-EC9C-4101-BB09-3CAFA4FB888E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solidFill>
                  <a:schemeClr val="tx1"/>
                </a:solidFill>
              </a:rPr>
              <a:t>Persepsi Nilai Pelanggan (2)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persepsi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pembeli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penjual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kunci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chemeClr val="tx1"/>
                </a:solidFill>
              </a:rPr>
              <a:t>Perusahaan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mengejar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menawarkan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kombinasi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wajar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>
                <a:solidFill>
                  <a:schemeClr val="tx1"/>
                </a:solidFill>
              </a:rPr>
              <a:t>Persepsi Nilai Pelanggan (3)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murah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setiap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strategi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 err="1">
                <a:solidFill>
                  <a:schemeClr val="tx1"/>
                </a:solidFill>
              </a:rPr>
              <a:t>Penetapan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berdasarkan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tambah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mencakup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penggunaan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mendiferensiasikan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tawaran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mendukung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harga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1_Brushed metal and curves - Green Blue Segoe_TP10286724">
  <a:themeElements>
    <a:clrScheme name="Green Template-Template">
      <a:dk1>
        <a:srgbClr val="000000"/>
      </a:dk1>
      <a:lt1>
        <a:srgbClr val="FFFFFF"/>
      </a:lt1>
      <a:dk2>
        <a:srgbClr val="1F7335"/>
      </a:dk2>
      <a:lt2>
        <a:srgbClr val="C4FF8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Main Event">
  <a:themeElements>
    <a:clrScheme name="Main Ev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Main Ev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in Ev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TS010286724</Template>
  <TotalTime>360</TotalTime>
  <Words>1257</Words>
  <Application>Microsoft Office PowerPoint</Application>
  <PresentationFormat>On-screen Show (4:3)</PresentationFormat>
  <Paragraphs>163</Paragraphs>
  <Slides>27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Impact</vt:lpstr>
      <vt:lpstr>1_Brushed metal and curves - Green Blue Segoe_TP10286724</vt:lpstr>
      <vt:lpstr>White with Courier font for code slides</vt:lpstr>
      <vt:lpstr>Main Event</vt:lpstr>
      <vt:lpstr>PENETAPAN HARGA PRODUK</vt:lpstr>
      <vt:lpstr>Pengertian Harga</vt:lpstr>
      <vt:lpstr>Tujuan Penetapan Harga</vt:lpstr>
      <vt:lpstr>Elemen Penting dalam Bauran Pemasaran</vt:lpstr>
      <vt:lpstr>Tantangan Penetapan Harga</vt:lpstr>
      <vt:lpstr>  Problem Penetapan Harga </vt:lpstr>
      <vt:lpstr>Persepsi Nilai Pelanggan (1)</vt:lpstr>
      <vt:lpstr>Persepsi Nilai Pelanggan (2)</vt:lpstr>
      <vt:lpstr>Persepsi Nilai Pelanggan (3)</vt:lpstr>
      <vt:lpstr>Biaya Perusahaan dan Biaya Produk   (1)</vt:lpstr>
      <vt:lpstr>Biaya Perusahaan dan Biaya Produk   (2)</vt:lpstr>
      <vt:lpstr>Biaya Perusahaan dan Biaya Produk (3)</vt:lpstr>
      <vt:lpstr>Biaya Perusahaan dan Biaya Produk   (4)</vt:lpstr>
      <vt:lpstr>Biaya Perusahaan dan Biaya Produk   (5)</vt:lpstr>
      <vt:lpstr>Faktor Internal dan Eksternal Lainnya   (1)</vt:lpstr>
      <vt:lpstr>Faktor Internal dan Eksternal Lainnya   (2)</vt:lpstr>
      <vt:lpstr> Penetapan Harga Faktor Internal dan Eksternal Lainnya   (3)</vt:lpstr>
      <vt:lpstr> Penetapan Harga Faktor Internal dan Eksternal Lainnya   (4)</vt:lpstr>
      <vt:lpstr> Penetapan Harga Faktor Internal dan Eksternal Lainnya   (5)</vt:lpstr>
      <vt:lpstr>KEBIJAKSANAAN PENENTUAN HARGA</vt:lpstr>
      <vt:lpstr>PowerPoint Presentation</vt:lpstr>
      <vt:lpstr>TIPE PENETAPAN HARGA BERDASARKAN BIAYA</vt:lpstr>
      <vt:lpstr>Mark Up Pricing</vt:lpstr>
      <vt:lpstr>Variabel Cost Pricing</vt:lpstr>
      <vt:lpstr>Break Event Pricing</vt:lpstr>
      <vt:lpstr>Contoh BEP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PENETAPAN HARGA PRODUK</dc:title>
  <dc:creator>aspire one</dc:creator>
  <cp:lastModifiedBy>BELLA SHABRINA ANYUPI</cp:lastModifiedBy>
  <cp:revision>36</cp:revision>
  <dcterms:created xsi:type="dcterms:W3CDTF">2013-12-28T01:19:55Z</dcterms:created>
  <dcterms:modified xsi:type="dcterms:W3CDTF">2026-01-03T10:10:46Z</dcterms:modified>
</cp:coreProperties>
</file>