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90" r:id="rId2"/>
    <p:sldId id="261" r:id="rId3"/>
    <p:sldId id="262" r:id="rId4"/>
    <p:sldId id="282" r:id="rId5"/>
    <p:sldId id="283" r:id="rId6"/>
    <p:sldId id="284" r:id="rId7"/>
    <p:sldId id="267" r:id="rId8"/>
    <p:sldId id="285" r:id="rId9"/>
    <p:sldId id="286" r:id="rId10"/>
    <p:sldId id="287" r:id="rId11"/>
    <p:sldId id="271" r:id="rId12"/>
    <p:sldId id="288" r:id="rId13"/>
    <p:sldId id="289" r:id="rId14"/>
    <p:sldId id="281" r:id="rId15"/>
    <p:sldId id="279" r:id="rId16"/>
    <p:sldId id="280" r:id="rId17"/>
    <p:sldId id="29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434" autoAdjust="0"/>
  </p:normalViewPr>
  <p:slideViewPr>
    <p:cSldViewPr snapToGrid="0">
      <p:cViewPr varScale="1">
        <p:scale>
          <a:sx n="101" d="100"/>
          <a:sy n="101" d="100"/>
        </p:scale>
        <p:origin x="91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B709B3-73AE-427B-B9C1-85AA1392409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24B75A0-7059-446B-9C4B-D669BE5EF930}">
      <dgm:prSet phldrT="[Text]"/>
      <dgm:spPr/>
      <dgm:t>
        <a:bodyPr/>
        <a:lstStyle/>
        <a:p>
          <a:r>
            <a:rPr lang="en-GB" dirty="0"/>
            <a:t>Pasar </a:t>
          </a:r>
          <a:r>
            <a:rPr lang="en-GB" dirty="0" err="1"/>
            <a:t>persaingan</a:t>
          </a:r>
          <a:r>
            <a:rPr lang="en-GB" dirty="0"/>
            <a:t> </a:t>
          </a:r>
          <a:r>
            <a:rPr lang="en-GB" dirty="0" err="1"/>
            <a:t>sempurna</a:t>
          </a:r>
          <a:r>
            <a:rPr lang="en-GB" dirty="0"/>
            <a:t> </a:t>
          </a:r>
          <a:r>
            <a:rPr lang="en-GB" dirty="0" err="1"/>
            <a:t>dari</a:t>
          </a:r>
          <a:r>
            <a:rPr lang="en-GB" dirty="0"/>
            <a:t> </a:t>
          </a:r>
          <a:r>
            <a:rPr lang="en-GB" dirty="0" err="1"/>
            <a:t>sisi</a:t>
          </a:r>
          <a:r>
            <a:rPr lang="en-GB" dirty="0"/>
            <a:t> </a:t>
          </a:r>
          <a:r>
            <a:rPr lang="en-GB" dirty="0" err="1"/>
            <a:t>penjual</a:t>
          </a:r>
          <a:endParaRPr lang="en-GB" dirty="0"/>
        </a:p>
      </dgm:t>
    </dgm:pt>
    <dgm:pt modelId="{C75E64F3-DA1F-48CA-BB60-16F98121A5A5}" type="parTrans" cxnId="{08488A1A-EBE8-433F-8576-18C6582A8BEE}">
      <dgm:prSet/>
      <dgm:spPr/>
      <dgm:t>
        <a:bodyPr/>
        <a:lstStyle/>
        <a:p>
          <a:endParaRPr lang="en-GB"/>
        </a:p>
      </dgm:t>
    </dgm:pt>
    <dgm:pt modelId="{01244F2D-088C-4229-81B7-5704C4A41EAB}" type="sibTrans" cxnId="{08488A1A-EBE8-433F-8576-18C6582A8BEE}">
      <dgm:prSet/>
      <dgm:spPr/>
      <dgm:t>
        <a:bodyPr/>
        <a:lstStyle/>
        <a:p>
          <a:endParaRPr lang="en-GB"/>
        </a:p>
      </dgm:t>
    </dgm:pt>
    <dgm:pt modelId="{9E0F4599-C254-4B57-8B0F-0AC959BE8FCE}">
      <dgm:prSet phldrT="[Text]"/>
      <dgm:spPr/>
      <dgm:t>
        <a:bodyPr/>
        <a:lstStyle/>
        <a:p>
          <a:r>
            <a:rPr lang="en-GB" dirty="0" err="1"/>
            <a:t>Pasar</a:t>
          </a:r>
          <a:r>
            <a:rPr lang="en-GB" dirty="0"/>
            <a:t> </a:t>
          </a:r>
          <a:r>
            <a:rPr lang="en-GB" dirty="0" err="1"/>
            <a:t>Monopoli</a:t>
          </a:r>
          <a:endParaRPr lang="en-GB" dirty="0"/>
        </a:p>
      </dgm:t>
    </dgm:pt>
    <dgm:pt modelId="{FDF38CBB-2AE1-4924-8B19-BB010D3305D6}" type="parTrans" cxnId="{97BBA63D-BE53-4A6C-B416-A54698C9A9A7}">
      <dgm:prSet/>
      <dgm:spPr/>
      <dgm:t>
        <a:bodyPr/>
        <a:lstStyle/>
        <a:p>
          <a:endParaRPr lang="en-GB"/>
        </a:p>
      </dgm:t>
    </dgm:pt>
    <dgm:pt modelId="{F96FB16D-2A4E-4B96-ADDA-6E115ECAECF1}" type="sibTrans" cxnId="{97BBA63D-BE53-4A6C-B416-A54698C9A9A7}">
      <dgm:prSet/>
      <dgm:spPr/>
      <dgm:t>
        <a:bodyPr/>
        <a:lstStyle/>
        <a:p>
          <a:endParaRPr lang="en-GB"/>
        </a:p>
      </dgm:t>
    </dgm:pt>
    <dgm:pt modelId="{A4991995-8EF0-4FF2-B5C0-DC62A9705A40}">
      <dgm:prSet phldrT="[Text]"/>
      <dgm:spPr/>
      <dgm:t>
        <a:bodyPr/>
        <a:lstStyle/>
        <a:p>
          <a:r>
            <a:rPr lang="en-GB" dirty="0" err="1"/>
            <a:t>Pasar</a:t>
          </a:r>
          <a:r>
            <a:rPr lang="en-GB" dirty="0"/>
            <a:t> </a:t>
          </a:r>
          <a:r>
            <a:rPr lang="en-GB" dirty="0" err="1"/>
            <a:t>Oligopoli</a:t>
          </a:r>
          <a:endParaRPr lang="en-GB" dirty="0"/>
        </a:p>
      </dgm:t>
    </dgm:pt>
    <dgm:pt modelId="{9AE4E934-399D-43E1-948D-E82A8AA6192F}" type="parTrans" cxnId="{4643907C-9044-40B0-9E01-5EBF2E1D0143}">
      <dgm:prSet/>
      <dgm:spPr/>
      <dgm:t>
        <a:bodyPr/>
        <a:lstStyle/>
        <a:p>
          <a:endParaRPr lang="en-GB"/>
        </a:p>
      </dgm:t>
    </dgm:pt>
    <dgm:pt modelId="{F6DB5B07-360B-429F-9A24-4C6A2E944673}" type="sibTrans" cxnId="{4643907C-9044-40B0-9E01-5EBF2E1D0143}">
      <dgm:prSet/>
      <dgm:spPr/>
      <dgm:t>
        <a:bodyPr/>
        <a:lstStyle/>
        <a:p>
          <a:endParaRPr lang="en-GB"/>
        </a:p>
      </dgm:t>
    </dgm:pt>
    <dgm:pt modelId="{E890098B-6460-4368-BC7E-96111C4AB6F3}">
      <dgm:prSet phldrT="[Text]"/>
      <dgm:spPr/>
      <dgm:t>
        <a:bodyPr/>
        <a:lstStyle/>
        <a:p>
          <a:r>
            <a:rPr lang="en-GB" dirty="0" err="1"/>
            <a:t>Pasar</a:t>
          </a:r>
          <a:r>
            <a:rPr lang="en-GB" dirty="0"/>
            <a:t> </a:t>
          </a:r>
          <a:r>
            <a:rPr lang="en-GB" dirty="0" err="1"/>
            <a:t>Monopolistik</a:t>
          </a:r>
          <a:endParaRPr lang="en-GB" dirty="0"/>
        </a:p>
      </dgm:t>
    </dgm:pt>
    <dgm:pt modelId="{D5DA2ABF-968C-4EA3-BFDB-5514B5FD7F21}" type="parTrans" cxnId="{56325562-CE52-4075-AD24-B74CC8B3F215}">
      <dgm:prSet/>
      <dgm:spPr/>
      <dgm:t>
        <a:bodyPr/>
        <a:lstStyle/>
        <a:p>
          <a:endParaRPr lang="en-GB"/>
        </a:p>
      </dgm:t>
    </dgm:pt>
    <dgm:pt modelId="{C9DFDA11-82B2-4F3C-A530-735D22883C72}" type="sibTrans" cxnId="{56325562-CE52-4075-AD24-B74CC8B3F215}">
      <dgm:prSet/>
      <dgm:spPr/>
      <dgm:t>
        <a:bodyPr/>
        <a:lstStyle/>
        <a:p>
          <a:endParaRPr lang="en-GB"/>
        </a:p>
      </dgm:t>
    </dgm:pt>
    <dgm:pt modelId="{02D9ED7A-54DC-4FE4-9A53-7B6FEC21797A}">
      <dgm:prSet/>
      <dgm:spPr/>
      <dgm:t>
        <a:bodyPr/>
        <a:lstStyle/>
        <a:p>
          <a:r>
            <a:rPr lang="en-GB" dirty="0" err="1"/>
            <a:t>Ciri-ciri</a:t>
          </a:r>
          <a:r>
            <a:rPr lang="en-GB" dirty="0"/>
            <a:t>, </a:t>
          </a:r>
          <a:r>
            <a:rPr lang="en-GB" dirty="0" err="1"/>
            <a:t>kelemahan</a:t>
          </a:r>
          <a:r>
            <a:rPr lang="en-GB" dirty="0"/>
            <a:t>, </a:t>
          </a:r>
          <a:r>
            <a:rPr lang="en-GB" dirty="0" err="1"/>
            <a:t>dan</a:t>
          </a:r>
          <a:r>
            <a:rPr lang="en-GB" dirty="0"/>
            <a:t> </a:t>
          </a:r>
          <a:r>
            <a:rPr lang="en-GB" dirty="0" err="1"/>
            <a:t>kelebihan</a:t>
          </a:r>
          <a:endParaRPr lang="en-GB" dirty="0"/>
        </a:p>
      </dgm:t>
    </dgm:pt>
    <dgm:pt modelId="{756AA8A0-0DA8-4B96-B17B-EEC5388EDDDA}" type="parTrans" cxnId="{E0B53795-D418-4F26-895A-D97D2DE0A426}">
      <dgm:prSet/>
      <dgm:spPr/>
      <dgm:t>
        <a:bodyPr/>
        <a:lstStyle/>
        <a:p>
          <a:endParaRPr lang="en-GB"/>
        </a:p>
      </dgm:t>
    </dgm:pt>
    <dgm:pt modelId="{717433CF-C25A-45B0-8AAD-D02E0EDB0730}" type="sibTrans" cxnId="{E0B53795-D418-4F26-895A-D97D2DE0A426}">
      <dgm:prSet/>
      <dgm:spPr/>
      <dgm:t>
        <a:bodyPr/>
        <a:lstStyle/>
        <a:p>
          <a:endParaRPr lang="en-GB"/>
        </a:p>
      </dgm:t>
    </dgm:pt>
    <dgm:pt modelId="{C98448E7-5B73-4610-A5B0-7D9A45E12A03}" type="pres">
      <dgm:prSet presAssocID="{4FB709B3-73AE-427B-B9C1-85AA1392409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F488BB0-D01B-4F74-A441-363048E9128B}" type="pres">
      <dgm:prSet presAssocID="{B24B75A0-7059-446B-9C4B-D669BE5EF930}" presName="hierRoot1" presStyleCnt="0">
        <dgm:presLayoutVars>
          <dgm:hierBranch val="init"/>
        </dgm:presLayoutVars>
      </dgm:prSet>
      <dgm:spPr/>
    </dgm:pt>
    <dgm:pt modelId="{86CDCB29-3BB7-4DAD-AC3C-CCB7BC7D3978}" type="pres">
      <dgm:prSet presAssocID="{B24B75A0-7059-446B-9C4B-D669BE5EF930}" presName="rootComposite1" presStyleCnt="0"/>
      <dgm:spPr/>
    </dgm:pt>
    <dgm:pt modelId="{083C9CEE-23B6-4906-A75E-0E0CACEFA5C7}" type="pres">
      <dgm:prSet presAssocID="{B24B75A0-7059-446B-9C4B-D669BE5EF930}" presName="rootText1" presStyleLbl="node0" presStyleIdx="0" presStyleCnt="1">
        <dgm:presLayoutVars>
          <dgm:chPref val="3"/>
        </dgm:presLayoutVars>
      </dgm:prSet>
      <dgm:spPr/>
    </dgm:pt>
    <dgm:pt modelId="{FE2171D8-EBFA-4C70-997A-509AD40E2AA6}" type="pres">
      <dgm:prSet presAssocID="{B24B75A0-7059-446B-9C4B-D669BE5EF930}" presName="rootConnector1" presStyleLbl="node1" presStyleIdx="0" presStyleCnt="0"/>
      <dgm:spPr/>
    </dgm:pt>
    <dgm:pt modelId="{8398F548-0EAD-4698-BC3D-5498FA34B04A}" type="pres">
      <dgm:prSet presAssocID="{B24B75A0-7059-446B-9C4B-D669BE5EF930}" presName="hierChild2" presStyleCnt="0"/>
      <dgm:spPr/>
    </dgm:pt>
    <dgm:pt modelId="{5F4A85A4-1CDB-4F4B-B932-9BFBC9FFD12F}" type="pres">
      <dgm:prSet presAssocID="{FDF38CBB-2AE1-4924-8B19-BB010D3305D6}" presName="Name37" presStyleLbl="parChTrans1D2" presStyleIdx="0" presStyleCnt="3"/>
      <dgm:spPr/>
    </dgm:pt>
    <dgm:pt modelId="{770C7819-459E-4277-8208-AD438B6CCF26}" type="pres">
      <dgm:prSet presAssocID="{9E0F4599-C254-4B57-8B0F-0AC959BE8FCE}" presName="hierRoot2" presStyleCnt="0">
        <dgm:presLayoutVars>
          <dgm:hierBranch val="init"/>
        </dgm:presLayoutVars>
      </dgm:prSet>
      <dgm:spPr/>
    </dgm:pt>
    <dgm:pt modelId="{F1E71C33-0A91-4A24-BB01-6B88D92CD6FA}" type="pres">
      <dgm:prSet presAssocID="{9E0F4599-C254-4B57-8B0F-0AC959BE8FCE}" presName="rootComposite" presStyleCnt="0"/>
      <dgm:spPr/>
    </dgm:pt>
    <dgm:pt modelId="{759CE8F5-AB52-4445-90AE-AACD66C0F62C}" type="pres">
      <dgm:prSet presAssocID="{9E0F4599-C254-4B57-8B0F-0AC959BE8FCE}" presName="rootText" presStyleLbl="node2" presStyleIdx="0" presStyleCnt="3">
        <dgm:presLayoutVars>
          <dgm:chPref val="3"/>
        </dgm:presLayoutVars>
      </dgm:prSet>
      <dgm:spPr/>
    </dgm:pt>
    <dgm:pt modelId="{0D4409D8-8758-42E4-9E86-F6E790E6F79C}" type="pres">
      <dgm:prSet presAssocID="{9E0F4599-C254-4B57-8B0F-0AC959BE8FCE}" presName="rootConnector" presStyleLbl="node2" presStyleIdx="0" presStyleCnt="3"/>
      <dgm:spPr/>
    </dgm:pt>
    <dgm:pt modelId="{F28C57BE-F596-4389-A2E5-0D88CA76F16B}" type="pres">
      <dgm:prSet presAssocID="{9E0F4599-C254-4B57-8B0F-0AC959BE8FCE}" presName="hierChild4" presStyleCnt="0"/>
      <dgm:spPr/>
    </dgm:pt>
    <dgm:pt modelId="{7A859E6F-F4A7-4AB2-80E0-6E01F0410DB4}" type="pres">
      <dgm:prSet presAssocID="{756AA8A0-0DA8-4B96-B17B-EEC5388EDDDA}" presName="Name37" presStyleLbl="parChTrans1D3" presStyleIdx="0" presStyleCnt="1"/>
      <dgm:spPr/>
    </dgm:pt>
    <dgm:pt modelId="{F1D8CDAC-C3B5-440D-B84F-31FC41EAFE99}" type="pres">
      <dgm:prSet presAssocID="{02D9ED7A-54DC-4FE4-9A53-7B6FEC21797A}" presName="hierRoot2" presStyleCnt="0">
        <dgm:presLayoutVars>
          <dgm:hierBranch val="init"/>
        </dgm:presLayoutVars>
      </dgm:prSet>
      <dgm:spPr/>
    </dgm:pt>
    <dgm:pt modelId="{A03770C4-9770-4E82-B0EB-4E3DBA587A21}" type="pres">
      <dgm:prSet presAssocID="{02D9ED7A-54DC-4FE4-9A53-7B6FEC21797A}" presName="rootComposite" presStyleCnt="0"/>
      <dgm:spPr/>
    </dgm:pt>
    <dgm:pt modelId="{8FB41F93-EDDA-444F-8982-5CD91AABCBFA}" type="pres">
      <dgm:prSet presAssocID="{02D9ED7A-54DC-4FE4-9A53-7B6FEC21797A}" presName="rootText" presStyleLbl="node3" presStyleIdx="0" presStyleCnt="1" custScaleX="288088">
        <dgm:presLayoutVars>
          <dgm:chPref val="3"/>
        </dgm:presLayoutVars>
      </dgm:prSet>
      <dgm:spPr/>
    </dgm:pt>
    <dgm:pt modelId="{73629B53-D0AE-4645-8D6F-3201B0F98784}" type="pres">
      <dgm:prSet presAssocID="{02D9ED7A-54DC-4FE4-9A53-7B6FEC21797A}" presName="rootConnector" presStyleLbl="node3" presStyleIdx="0" presStyleCnt="1"/>
      <dgm:spPr/>
    </dgm:pt>
    <dgm:pt modelId="{BB15B9AA-A2F0-403F-AFF7-18DA7683A498}" type="pres">
      <dgm:prSet presAssocID="{02D9ED7A-54DC-4FE4-9A53-7B6FEC21797A}" presName="hierChild4" presStyleCnt="0"/>
      <dgm:spPr/>
    </dgm:pt>
    <dgm:pt modelId="{3713419F-28A7-4DAF-8AF4-451FDC289529}" type="pres">
      <dgm:prSet presAssocID="{02D9ED7A-54DC-4FE4-9A53-7B6FEC21797A}" presName="hierChild5" presStyleCnt="0"/>
      <dgm:spPr/>
    </dgm:pt>
    <dgm:pt modelId="{FAA5F972-6C1B-4AD0-AD9F-39A67C745BEB}" type="pres">
      <dgm:prSet presAssocID="{9E0F4599-C254-4B57-8B0F-0AC959BE8FCE}" presName="hierChild5" presStyleCnt="0"/>
      <dgm:spPr/>
    </dgm:pt>
    <dgm:pt modelId="{6EFA6AB2-4877-4295-963B-67E2D3D82959}" type="pres">
      <dgm:prSet presAssocID="{9AE4E934-399D-43E1-948D-E82A8AA6192F}" presName="Name37" presStyleLbl="parChTrans1D2" presStyleIdx="1" presStyleCnt="3"/>
      <dgm:spPr/>
    </dgm:pt>
    <dgm:pt modelId="{B45B9767-7E44-446E-95F5-0B75E4674201}" type="pres">
      <dgm:prSet presAssocID="{A4991995-8EF0-4FF2-B5C0-DC62A9705A40}" presName="hierRoot2" presStyleCnt="0">
        <dgm:presLayoutVars>
          <dgm:hierBranch val="init"/>
        </dgm:presLayoutVars>
      </dgm:prSet>
      <dgm:spPr/>
    </dgm:pt>
    <dgm:pt modelId="{C45D559D-B8BB-45A9-9E54-4A1C76EC8D68}" type="pres">
      <dgm:prSet presAssocID="{A4991995-8EF0-4FF2-B5C0-DC62A9705A40}" presName="rootComposite" presStyleCnt="0"/>
      <dgm:spPr/>
    </dgm:pt>
    <dgm:pt modelId="{4AF6EF5D-F067-4A64-AF34-136A25920331}" type="pres">
      <dgm:prSet presAssocID="{A4991995-8EF0-4FF2-B5C0-DC62A9705A40}" presName="rootText" presStyleLbl="node2" presStyleIdx="1" presStyleCnt="3">
        <dgm:presLayoutVars>
          <dgm:chPref val="3"/>
        </dgm:presLayoutVars>
      </dgm:prSet>
      <dgm:spPr/>
    </dgm:pt>
    <dgm:pt modelId="{EC8BCD52-6812-4BA9-9160-97963A116CCA}" type="pres">
      <dgm:prSet presAssocID="{A4991995-8EF0-4FF2-B5C0-DC62A9705A40}" presName="rootConnector" presStyleLbl="node2" presStyleIdx="1" presStyleCnt="3"/>
      <dgm:spPr/>
    </dgm:pt>
    <dgm:pt modelId="{F9DDE19A-C003-492D-988C-BA56D3535023}" type="pres">
      <dgm:prSet presAssocID="{A4991995-8EF0-4FF2-B5C0-DC62A9705A40}" presName="hierChild4" presStyleCnt="0"/>
      <dgm:spPr/>
    </dgm:pt>
    <dgm:pt modelId="{74BFE506-AC63-4A17-9FF8-4C5E7E060CF4}" type="pres">
      <dgm:prSet presAssocID="{A4991995-8EF0-4FF2-B5C0-DC62A9705A40}" presName="hierChild5" presStyleCnt="0"/>
      <dgm:spPr/>
    </dgm:pt>
    <dgm:pt modelId="{E9BD748B-136E-49CF-AFEB-541662D2F86F}" type="pres">
      <dgm:prSet presAssocID="{D5DA2ABF-968C-4EA3-BFDB-5514B5FD7F21}" presName="Name37" presStyleLbl="parChTrans1D2" presStyleIdx="2" presStyleCnt="3"/>
      <dgm:spPr/>
    </dgm:pt>
    <dgm:pt modelId="{EF9EB00E-1D53-4F66-A7E8-A8B2CC60ABB4}" type="pres">
      <dgm:prSet presAssocID="{E890098B-6460-4368-BC7E-96111C4AB6F3}" presName="hierRoot2" presStyleCnt="0">
        <dgm:presLayoutVars>
          <dgm:hierBranch val="init"/>
        </dgm:presLayoutVars>
      </dgm:prSet>
      <dgm:spPr/>
    </dgm:pt>
    <dgm:pt modelId="{DBE10404-B37B-4512-A280-60B1992B5166}" type="pres">
      <dgm:prSet presAssocID="{E890098B-6460-4368-BC7E-96111C4AB6F3}" presName="rootComposite" presStyleCnt="0"/>
      <dgm:spPr/>
    </dgm:pt>
    <dgm:pt modelId="{BE847B79-6C22-4824-8899-2D79AC49AD3F}" type="pres">
      <dgm:prSet presAssocID="{E890098B-6460-4368-BC7E-96111C4AB6F3}" presName="rootText" presStyleLbl="node2" presStyleIdx="2" presStyleCnt="3">
        <dgm:presLayoutVars>
          <dgm:chPref val="3"/>
        </dgm:presLayoutVars>
      </dgm:prSet>
      <dgm:spPr/>
    </dgm:pt>
    <dgm:pt modelId="{DCCDA6D4-FDA7-421C-AFDA-1FA1D2AC708C}" type="pres">
      <dgm:prSet presAssocID="{E890098B-6460-4368-BC7E-96111C4AB6F3}" presName="rootConnector" presStyleLbl="node2" presStyleIdx="2" presStyleCnt="3"/>
      <dgm:spPr/>
    </dgm:pt>
    <dgm:pt modelId="{871A0095-C01C-43A1-8BF1-7D5EAB77D24A}" type="pres">
      <dgm:prSet presAssocID="{E890098B-6460-4368-BC7E-96111C4AB6F3}" presName="hierChild4" presStyleCnt="0"/>
      <dgm:spPr/>
    </dgm:pt>
    <dgm:pt modelId="{ACAD9D6F-CA45-409C-8A1C-75D30BC257F8}" type="pres">
      <dgm:prSet presAssocID="{E890098B-6460-4368-BC7E-96111C4AB6F3}" presName="hierChild5" presStyleCnt="0"/>
      <dgm:spPr/>
    </dgm:pt>
    <dgm:pt modelId="{6188E274-F9A6-4B17-9C91-27C82E959549}" type="pres">
      <dgm:prSet presAssocID="{B24B75A0-7059-446B-9C4B-D669BE5EF930}" presName="hierChild3" presStyleCnt="0"/>
      <dgm:spPr/>
    </dgm:pt>
  </dgm:ptLst>
  <dgm:cxnLst>
    <dgm:cxn modelId="{08488A1A-EBE8-433F-8576-18C6582A8BEE}" srcId="{4FB709B3-73AE-427B-B9C1-85AA13924099}" destId="{B24B75A0-7059-446B-9C4B-D669BE5EF930}" srcOrd="0" destOrd="0" parTransId="{C75E64F3-DA1F-48CA-BB60-16F98121A5A5}" sibTransId="{01244F2D-088C-4229-81B7-5704C4A41EAB}"/>
    <dgm:cxn modelId="{97BBA63D-BE53-4A6C-B416-A54698C9A9A7}" srcId="{B24B75A0-7059-446B-9C4B-D669BE5EF930}" destId="{9E0F4599-C254-4B57-8B0F-0AC959BE8FCE}" srcOrd="0" destOrd="0" parTransId="{FDF38CBB-2AE1-4924-8B19-BB010D3305D6}" sibTransId="{F96FB16D-2A4E-4B96-ADDA-6E115ECAECF1}"/>
    <dgm:cxn modelId="{56325562-CE52-4075-AD24-B74CC8B3F215}" srcId="{B24B75A0-7059-446B-9C4B-D669BE5EF930}" destId="{E890098B-6460-4368-BC7E-96111C4AB6F3}" srcOrd="2" destOrd="0" parTransId="{D5DA2ABF-968C-4EA3-BFDB-5514B5FD7F21}" sibTransId="{C9DFDA11-82B2-4F3C-A530-735D22883C72}"/>
    <dgm:cxn modelId="{2F697F42-9ED7-421D-AB4E-54CAAC60F9D2}" type="presOf" srcId="{4FB709B3-73AE-427B-B9C1-85AA13924099}" destId="{C98448E7-5B73-4610-A5B0-7D9A45E12A03}" srcOrd="0" destOrd="0" presId="urn:microsoft.com/office/officeart/2005/8/layout/orgChart1"/>
    <dgm:cxn modelId="{2AA95966-01B0-4AA3-885C-A009FEDFFF00}" type="presOf" srcId="{9AE4E934-399D-43E1-948D-E82A8AA6192F}" destId="{6EFA6AB2-4877-4295-963B-67E2D3D82959}" srcOrd="0" destOrd="0" presId="urn:microsoft.com/office/officeart/2005/8/layout/orgChart1"/>
    <dgm:cxn modelId="{6346BE4E-9CFB-4D7E-BF70-40F8F11A6824}" type="presOf" srcId="{A4991995-8EF0-4FF2-B5C0-DC62A9705A40}" destId="{4AF6EF5D-F067-4A64-AF34-136A25920331}" srcOrd="0" destOrd="0" presId="urn:microsoft.com/office/officeart/2005/8/layout/orgChart1"/>
    <dgm:cxn modelId="{1AA2AC5A-E2AF-4350-B519-51C9800D1D94}" type="presOf" srcId="{756AA8A0-0DA8-4B96-B17B-EEC5388EDDDA}" destId="{7A859E6F-F4A7-4AB2-80E0-6E01F0410DB4}" srcOrd="0" destOrd="0" presId="urn:microsoft.com/office/officeart/2005/8/layout/orgChart1"/>
    <dgm:cxn modelId="{4643907C-9044-40B0-9E01-5EBF2E1D0143}" srcId="{B24B75A0-7059-446B-9C4B-D669BE5EF930}" destId="{A4991995-8EF0-4FF2-B5C0-DC62A9705A40}" srcOrd="1" destOrd="0" parTransId="{9AE4E934-399D-43E1-948D-E82A8AA6192F}" sibTransId="{F6DB5B07-360B-429F-9A24-4C6A2E944673}"/>
    <dgm:cxn modelId="{EA33A681-6BD5-4F68-B270-490872A80F1E}" type="presOf" srcId="{02D9ED7A-54DC-4FE4-9A53-7B6FEC21797A}" destId="{73629B53-D0AE-4645-8D6F-3201B0F98784}" srcOrd="1" destOrd="0" presId="urn:microsoft.com/office/officeart/2005/8/layout/orgChart1"/>
    <dgm:cxn modelId="{958D6782-B1B6-4423-A6F9-DA19620DF609}" type="presOf" srcId="{B24B75A0-7059-446B-9C4B-D669BE5EF930}" destId="{FE2171D8-EBFA-4C70-997A-509AD40E2AA6}" srcOrd="1" destOrd="0" presId="urn:microsoft.com/office/officeart/2005/8/layout/orgChart1"/>
    <dgm:cxn modelId="{150C9C86-A092-4495-88A5-3EF670991881}" type="presOf" srcId="{D5DA2ABF-968C-4EA3-BFDB-5514B5FD7F21}" destId="{E9BD748B-136E-49CF-AFEB-541662D2F86F}" srcOrd="0" destOrd="0" presId="urn:microsoft.com/office/officeart/2005/8/layout/orgChart1"/>
    <dgm:cxn modelId="{E0B53795-D418-4F26-895A-D97D2DE0A426}" srcId="{9E0F4599-C254-4B57-8B0F-0AC959BE8FCE}" destId="{02D9ED7A-54DC-4FE4-9A53-7B6FEC21797A}" srcOrd="0" destOrd="0" parTransId="{756AA8A0-0DA8-4B96-B17B-EEC5388EDDDA}" sibTransId="{717433CF-C25A-45B0-8AAD-D02E0EDB0730}"/>
    <dgm:cxn modelId="{876F71A4-B9F6-45B0-9639-261733652E29}" type="presOf" srcId="{02D9ED7A-54DC-4FE4-9A53-7B6FEC21797A}" destId="{8FB41F93-EDDA-444F-8982-5CD91AABCBFA}" srcOrd="0" destOrd="0" presId="urn:microsoft.com/office/officeart/2005/8/layout/orgChart1"/>
    <dgm:cxn modelId="{A67790C0-7867-417C-B5DE-FB8EA175E000}" type="presOf" srcId="{9E0F4599-C254-4B57-8B0F-0AC959BE8FCE}" destId="{0D4409D8-8758-42E4-9E86-F6E790E6F79C}" srcOrd="1" destOrd="0" presId="urn:microsoft.com/office/officeart/2005/8/layout/orgChart1"/>
    <dgm:cxn modelId="{B4A339C1-22A7-4582-B211-F7796E274137}" type="presOf" srcId="{A4991995-8EF0-4FF2-B5C0-DC62A9705A40}" destId="{EC8BCD52-6812-4BA9-9160-97963A116CCA}" srcOrd="1" destOrd="0" presId="urn:microsoft.com/office/officeart/2005/8/layout/orgChart1"/>
    <dgm:cxn modelId="{1CC09CCC-5F00-4B7C-8B6E-B0B93CF549E1}" type="presOf" srcId="{9E0F4599-C254-4B57-8B0F-0AC959BE8FCE}" destId="{759CE8F5-AB52-4445-90AE-AACD66C0F62C}" srcOrd="0" destOrd="0" presId="urn:microsoft.com/office/officeart/2005/8/layout/orgChart1"/>
    <dgm:cxn modelId="{CCA6D6D0-4F30-4DD5-B2E1-F45FE66A4F83}" type="presOf" srcId="{B24B75A0-7059-446B-9C4B-D669BE5EF930}" destId="{083C9CEE-23B6-4906-A75E-0E0CACEFA5C7}" srcOrd="0" destOrd="0" presId="urn:microsoft.com/office/officeart/2005/8/layout/orgChart1"/>
    <dgm:cxn modelId="{80ABB9D9-65EB-4E31-ADEF-5A3882232D50}" type="presOf" srcId="{E890098B-6460-4368-BC7E-96111C4AB6F3}" destId="{DCCDA6D4-FDA7-421C-AFDA-1FA1D2AC708C}" srcOrd="1" destOrd="0" presId="urn:microsoft.com/office/officeart/2005/8/layout/orgChart1"/>
    <dgm:cxn modelId="{8D0E52E4-99EC-4243-B9AB-977C69A731CA}" type="presOf" srcId="{FDF38CBB-2AE1-4924-8B19-BB010D3305D6}" destId="{5F4A85A4-1CDB-4F4B-B932-9BFBC9FFD12F}" srcOrd="0" destOrd="0" presId="urn:microsoft.com/office/officeart/2005/8/layout/orgChart1"/>
    <dgm:cxn modelId="{DA5D54EA-89DE-4C43-9253-E6E8CBDD4F9C}" type="presOf" srcId="{E890098B-6460-4368-BC7E-96111C4AB6F3}" destId="{BE847B79-6C22-4824-8899-2D79AC49AD3F}" srcOrd="0" destOrd="0" presId="urn:microsoft.com/office/officeart/2005/8/layout/orgChart1"/>
    <dgm:cxn modelId="{7B244898-A1AC-43C1-89C3-6A3ADDB5BFBF}" type="presParOf" srcId="{C98448E7-5B73-4610-A5B0-7D9A45E12A03}" destId="{CF488BB0-D01B-4F74-A441-363048E9128B}" srcOrd="0" destOrd="0" presId="urn:microsoft.com/office/officeart/2005/8/layout/orgChart1"/>
    <dgm:cxn modelId="{30FC645A-842F-4C3D-8EA4-D63CEAB80985}" type="presParOf" srcId="{CF488BB0-D01B-4F74-A441-363048E9128B}" destId="{86CDCB29-3BB7-4DAD-AC3C-CCB7BC7D3978}" srcOrd="0" destOrd="0" presId="urn:microsoft.com/office/officeart/2005/8/layout/orgChart1"/>
    <dgm:cxn modelId="{2F048CF7-36B9-4679-BA48-640EB0EB5F2B}" type="presParOf" srcId="{86CDCB29-3BB7-4DAD-AC3C-CCB7BC7D3978}" destId="{083C9CEE-23B6-4906-A75E-0E0CACEFA5C7}" srcOrd="0" destOrd="0" presId="urn:microsoft.com/office/officeart/2005/8/layout/orgChart1"/>
    <dgm:cxn modelId="{1A3F2BB1-02D5-4F7B-97A2-954DC2A072EA}" type="presParOf" srcId="{86CDCB29-3BB7-4DAD-AC3C-CCB7BC7D3978}" destId="{FE2171D8-EBFA-4C70-997A-509AD40E2AA6}" srcOrd="1" destOrd="0" presId="urn:microsoft.com/office/officeart/2005/8/layout/orgChart1"/>
    <dgm:cxn modelId="{3D76B446-33F2-4A4A-B2F6-6692EA7C3CA5}" type="presParOf" srcId="{CF488BB0-D01B-4F74-A441-363048E9128B}" destId="{8398F548-0EAD-4698-BC3D-5498FA34B04A}" srcOrd="1" destOrd="0" presId="urn:microsoft.com/office/officeart/2005/8/layout/orgChart1"/>
    <dgm:cxn modelId="{71FB6E9E-F0E6-4B50-A398-AF95308D34E2}" type="presParOf" srcId="{8398F548-0EAD-4698-BC3D-5498FA34B04A}" destId="{5F4A85A4-1CDB-4F4B-B932-9BFBC9FFD12F}" srcOrd="0" destOrd="0" presId="urn:microsoft.com/office/officeart/2005/8/layout/orgChart1"/>
    <dgm:cxn modelId="{9C03285C-4ED7-4F09-B37B-9E764DD55BAC}" type="presParOf" srcId="{8398F548-0EAD-4698-BC3D-5498FA34B04A}" destId="{770C7819-459E-4277-8208-AD438B6CCF26}" srcOrd="1" destOrd="0" presId="urn:microsoft.com/office/officeart/2005/8/layout/orgChart1"/>
    <dgm:cxn modelId="{8067D406-39DD-447E-BD56-4E0CFDF9A45F}" type="presParOf" srcId="{770C7819-459E-4277-8208-AD438B6CCF26}" destId="{F1E71C33-0A91-4A24-BB01-6B88D92CD6FA}" srcOrd="0" destOrd="0" presId="urn:microsoft.com/office/officeart/2005/8/layout/orgChart1"/>
    <dgm:cxn modelId="{13D5E071-825E-4785-8121-19A99CBCA3CF}" type="presParOf" srcId="{F1E71C33-0A91-4A24-BB01-6B88D92CD6FA}" destId="{759CE8F5-AB52-4445-90AE-AACD66C0F62C}" srcOrd="0" destOrd="0" presId="urn:microsoft.com/office/officeart/2005/8/layout/orgChart1"/>
    <dgm:cxn modelId="{107878A5-D89F-4F07-8FFA-3C88A4A6035E}" type="presParOf" srcId="{F1E71C33-0A91-4A24-BB01-6B88D92CD6FA}" destId="{0D4409D8-8758-42E4-9E86-F6E790E6F79C}" srcOrd="1" destOrd="0" presId="urn:microsoft.com/office/officeart/2005/8/layout/orgChart1"/>
    <dgm:cxn modelId="{DE62F19C-5502-4E5A-B8A7-DB335D9FCC86}" type="presParOf" srcId="{770C7819-459E-4277-8208-AD438B6CCF26}" destId="{F28C57BE-F596-4389-A2E5-0D88CA76F16B}" srcOrd="1" destOrd="0" presId="urn:microsoft.com/office/officeart/2005/8/layout/orgChart1"/>
    <dgm:cxn modelId="{F5B54088-82EB-4074-9F6A-BFF3EB4A9AB0}" type="presParOf" srcId="{F28C57BE-F596-4389-A2E5-0D88CA76F16B}" destId="{7A859E6F-F4A7-4AB2-80E0-6E01F0410DB4}" srcOrd="0" destOrd="0" presId="urn:microsoft.com/office/officeart/2005/8/layout/orgChart1"/>
    <dgm:cxn modelId="{F7472265-C249-47B8-A3AE-7B84268694D0}" type="presParOf" srcId="{F28C57BE-F596-4389-A2E5-0D88CA76F16B}" destId="{F1D8CDAC-C3B5-440D-B84F-31FC41EAFE99}" srcOrd="1" destOrd="0" presId="urn:microsoft.com/office/officeart/2005/8/layout/orgChart1"/>
    <dgm:cxn modelId="{A5C4326C-B050-45FA-88B0-31A31AAEC808}" type="presParOf" srcId="{F1D8CDAC-C3B5-440D-B84F-31FC41EAFE99}" destId="{A03770C4-9770-4E82-B0EB-4E3DBA587A21}" srcOrd="0" destOrd="0" presId="urn:microsoft.com/office/officeart/2005/8/layout/orgChart1"/>
    <dgm:cxn modelId="{221C8F44-D65F-4DF1-9EF4-8942D3BA8D9E}" type="presParOf" srcId="{A03770C4-9770-4E82-B0EB-4E3DBA587A21}" destId="{8FB41F93-EDDA-444F-8982-5CD91AABCBFA}" srcOrd="0" destOrd="0" presId="urn:microsoft.com/office/officeart/2005/8/layout/orgChart1"/>
    <dgm:cxn modelId="{A27532B6-8E4C-48C5-B30F-42D51DDDAE1B}" type="presParOf" srcId="{A03770C4-9770-4E82-B0EB-4E3DBA587A21}" destId="{73629B53-D0AE-4645-8D6F-3201B0F98784}" srcOrd="1" destOrd="0" presId="urn:microsoft.com/office/officeart/2005/8/layout/orgChart1"/>
    <dgm:cxn modelId="{06E189E8-3258-4A61-A4A2-F6E1E3737DC2}" type="presParOf" srcId="{F1D8CDAC-C3B5-440D-B84F-31FC41EAFE99}" destId="{BB15B9AA-A2F0-403F-AFF7-18DA7683A498}" srcOrd="1" destOrd="0" presId="urn:microsoft.com/office/officeart/2005/8/layout/orgChart1"/>
    <dgm:cxn modelId="{7709432C-3DAD-4B34-A48F-F4DEB0AEA65B}" type="presParOf" srcId="{F1D8CDAC-C3B5-440D-B84F-31FC41EAFE99}" destId="{3713419F-28A7-4DAF-8AF4-451FDC289529}" srcOrd="2" destOrd="0" presId="urn:microsoft.com/office/officeart/2005/8/layout/orgChart1"/>
    <dgm:cxn modelId="{0AC5F534-9FE0-4BA8-A8D9-327EA84D2A3B}" type="presParOf" srcId="{770C7819-459E-4277-8208-AD438B6CCF26}" destId="{FAA5F972-6C1B-4AD0-AD9F-39A67C745BEB}" srcOrd="2" destOrd="0" presId="urn:microsoft.com/office/officeart/2005/8/layout/orgChart1"/>
    <dgm:cxn modelId="{73C8B3C7-B42E-4CAB-A880-C939BD2C5B50}" type="presParOf" srcId="{8398F548-0EAD-4698-BC3D-5498FA34B04A}" destId="{6EFA6AB2-4877-4295-963B-67E2D3D82959}" srcOrd="2" destOrd="0" presId="urn:microsoft.com/office/officeart/2005/8/layout/orgChart1"/>
    <dgm:cxn modelId="{12BBB7E7-888A-49E4-9D97-F4F127192130}" type="presParOf" srcId="{8398F548-0EAD-4698-BC3D-5498FA34B04A}" destId="{B45B9767-7E44-446E-95F5-0B75E4674201}" srcOrd="3" destOrd="0" presId="urn:microsoft.com/office/officeart/2005/8/layout/orgChart1"/>
    <dgm:cxn modelId="{DBBDA543-D17D-4D95-955D-4398C4E3FAE6}" type="presParOf" srcId="{B45B9767-7E44-446E-95F5-0B75E4674201}" destId="{C45D559D-B8BB-45A9-9E54-4A1C76EC8D68}" srcOrd="0" destOrd="0" presId="urn:microsoft.com/office/officeart/2005/8/layout/orgChart1"/>
    <dgm:cxn modelId="{6DC59B68-EF41-444A-95F9-C63BADFF67F0}" type="presParOf" srcId="{C45D559D-B8BB-45A9-9E54-4A1C76EC8D68}" destId="{4AF6EF5D-F067-4A64-AF34-136A25920331}" srcOrd="0" destOrd="0" presId="urn:microsoft.com/office/officeart/2005/8/layout/orgChart1"/>
    <dgm:cxn modelId="{A97F40DB-4E0D-4055-AD3C-45ACC9371042}" type="presParOf" srcId="{C45D559D-B8BB-45A9-9E54-4A1C76EC8D68}" destId="{EC8BCD52-6812-4BA9-9160-97963A116CCA}" srcOrd="1" destOrd="0" presId="urn:microsoft.com/office/officeart/2005/8/layout/orgChart1"/>
    <dgm:cxn modelId="{90EB0EAE-2072-4284-88FA-823C86649D01}" type="presParOf" srcId="{B45B9767-7E44-446E-95F5-0B75E4674201}" destId="{F9DDE19A-C003-492D-988C-BA56D3535023}" srcOrd="1" destOrd="0" presId="urn:microsoft.com/office/officeart/2005/8/layout/orgChart1"/>
    <dgm:cxn modelId="{30251859-CB21-47B5-9C83-6C74E767D6B4}" type="presParOf" srcId="{B45B9767-7E44-446E-95F5-0B75E4674201}" destId="{74BFE506-AC63-4A17-9FF8-4C5E7E060CF4}" srcOrd="2" destOrd="0" presId="urn:microsoft.com/office/officeart/2005/8/layout/orgChart1"/>
    <dgm:cxn modelId="{F12D91C1-D2CF-4986-AB08-50652100E3D6}" type="presParOf" srcId="{8398F548-0EAD-4698-BC3D-5498FA34B04A}" destId="{E9BD748B-136E-49CF-AFEB-541662D2F86F}" srcOrd="4" destOrd="0" presId="urn:microsoft.com/office/officeart/2005/8/layout/orgChart1"/>
    <dgm:cxn modelId="{5028A3C5-68B9-482D-9FE1-B645CDA96CD1}" type="presParOf" srcId="{8398F548-0EAD-4698-BC3D-5498FA34B04A}" destId="{EF9EB00E-1D53-4F66-A7E8-A8B2CC60ABB4}" srcOrd="5" destOrd="0" presId="urn:microsoft.com/office/officeart/2005/8/layout/orgChart1"/>
    <dgm:cxn modelId="{6C3E8856-664E-4334-8516-C89104FEC2FC}" type="presParOf" srcId="{EF9EB00E-1D53-4F66-A7E8-A8B2CC60ABB4}" destId="{DBE10404-B37B-4512-A280-60B1992B5166}" srcOrd="0" destOrd="0" presId="urn:microsoft.com/office/officeart/2005/8/layout/orgChart1"/>
    <dgm:cxn modelId="{8E7FFE5F-0E0D-4FDD-8131-09C744FE170E}" type="presParOf" srcId="{DBE10404-B37B-4512-A280-60B1992B5166}" destId="{BE847B79-6C22-4824-8899-2D79AC49AD3F}" srcOrd="0" destOrd="0" presId="urn:microsoft.com/office/officeart/2005/8/layout/orgChart1"/>
    <dgm:cxn modelId="{C05316D4-F0E8-4504-9110-FFE4C3240380}" type="presParOf" srcId="{DBE10404-B37B-4512-A280-60B1992B5166}" destId="{DCCDA6D4-FDA7-421C-AFDA-1FA1D2AC708C}" srcOrd="1" destOrd="0" presId="urn:microsoft.com/office/officeart/2005/8/layout/orgChart1"/>
    <dgm:cxn modelId="{8D714C71-529F-4D81-8F3E-4B12B79FFBCC}" type="presParOf" srcId="{EF9EB00E-1D53-4F66-A7E8-A8B2CC60ABB4}" destId="{871A0095-C01C-43A1-8BF1-7D5EAB77D24A}" srcOrd="1" destOrd="0" presId="urn:microsoft.com/office/officeart/2005/8/layout/orgChart1"/>
    <dgm:cxn modelId="{7B687CB5-AB25-46AB-9FFF-40762EAD0D8D}" type="presParOf" srcId="{EF9EB00E-1D53-4F66-A7E8-A8B2CC60ABB4}" destId="{ACAD9D6F-CA45-409C-8A1C-75D30BC257F8}" srcOrd="2" destOrd="0" presId="urn:microsoft.com/office/officeart/2005/8/layout/orgChart1"/>
    <dgm:cxn modelId="{8F45012E-34CE-4043-B2CB-CD49D71920E7}" type="presParOf" srcId="{CF488BB0-D01B-4F74-A441-363048E9128B}" destId="{6188E274-F9A6-4B17-9C91-27C82E95954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BD748B-136E-49CF-AFEB-541662D2F86F}">
      <dsp:nvSpPr>
        <dsp:cNvPr id="0" name=""/>
        <dsp:cNvSpPr/>
      </dsp:nvSpPr>
      <dsp:spPr>
        <a:xfrm>
          <a:off x="5257800" y="1281508"/>
          <a:ext cx="3098649" cy="537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891"/>
              </a:lnTo>
              <a:lnTo>
                <a:pt x="3098649" y="268891"/>
              </a:lnTo>
              <a:lnTo>
                <a:pt x="3098649" y="537782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FA6AB2-4877-4295-963B-67E2D3D82959}">
      <dsp:nvSpPr>
        <dsp:cNvPr id="0" name=""/>
        <dsp:cNvSpPr/>
      </dsp:nvSpPr>
      <dsp:spPr>
        <a:xfrm>
          <a:off x="5212080" y="1281508"/>
          <a:ext cx="91440" cy="5377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7782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859E6F-F4A7-4AB2-80E0-6E01F0410DB4}">
      <dsp:nvSpPr>
        <dsp:cNvPr id="0" name=""/>
        <dsp:cNvSpPr/>
      </dsp:nvSpPr>
      <dsp:spPr>
        <a:xfrm>
          <a:off x="1134804" y="3099723"/>
          <a:ext cx="384130" cy="11779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7998"/>
              </a:lnTo>
              <a:lnTo>
                <a:pt x="384130" y="1177998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4A85A4-1CDB-4F4B-B932-9BFBC9FFD12F}">
      <dsp:nvSpPr>
        <dsp:cNvPr id="0" name=""/>
        <dsp:cNvSpPr/>
      </dsp:nvSpPr>
      <dsp:spPr>
        <a:xfrm>
          <a:off x="2159150" y="1281508"/>
          <a:ext cx="3098649" cy="537782"/>
        </a:xfrm>
        <a:custGeom>
          <a:avLst/>
          <a:gdLst/>
          <a:ahLst/>
          <a:cxnLst/>
          <a:rect l="0" t="0" r="0" b="0"/>
          <a:pathLst>
            <a:path>
              <a:moveTo>
                <a:pt x="3098649" y="0"/>
              </a:moveTo>
              <a:lnTo>
                <a:pt x="3098649" y="268891"/>
              </a:lnTo>
              <a:lnTo>
                <a:pt x="0" y="268891"/>
              </a:lnTo>
              <a:lnTo>
                <a:pt x="0" y="537782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3C9CEE-23B6-4906-A75E-0E0CACEFA5C7}">
      <dsp:nvSpPr>
        <dsp:cNvPr id="0" name=""/>
        <dsp:cNvSpPr/>
      </dsp:nvSpPr>
      <dsp:spPr>
        <a:xfrm>
          <a:off x="3977366" y="1074"/>
          <a:ext cx="2560866" cy="1280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Pasar </a:t>
          </a:r>
          <a:r>
            <a:rPr lang="en-GB" sz="2800" kern="1200" dirty="0" err="1"/>
            <a:t>persaingan</a:t>
          </a:r>
          <a:r>
            <a:rPr lang="en-GB" sz="2800" kern="1200" dirty="0"/>
            <a:t> </a:t>
          </a:r>
          <a:r>
            <a:rPr lang="en-GB" sz="2800" kern="1200" dirty="0" err="1"/>
            <a:t>sempurna</a:t>
          </a:r>
          <a:r>
            <a:rPr lang="en-GB" sz="2800" kern="1200" dirty="0"/>
            <a:t> </a:t>
          </a:r>
          <a:r>
            <a:rPr lang="en-GB" sz="2800" kern="1200" dirty="0" err="1"/>
            <a:t>dari</a:t>
          </a:r>
          <a:r>
            <a:rPr lang="en-GB" sz="2800" kern="1200" dirty="0"/>
            <a:t> </a:t>
          </a:r>
          <a:r>
            <a:rPr lang="en-GB" sz="2800" kern="1200" dirty="0" err="1"/>
            <a:t>sisi</a:t>
          </a:r>
          <a:r>
            <a:rPr lang="en-GB" sz="2800" kern="1200" dirty="0"/>
            <a:t> </a:t>
          </a:r>
          <a:r>
            <a:rPr lang="en-GB" sz="2800" kern="1200" dirty="0" err="1"/>
            <a:t>penjual</a:t>
          </a:r>
          <a:endParaRPr lang="en-GB" sz="2800" kern="1200" dirty="0"/>
        </a:p>
      </dsp:txBody>
      <dsp:txXfrm>
        <a:off x="3977366" y="1074"/>
        <a:ext cx="2560866" cy="1280433"/>
      </dsp:txXfrm>
    </dsp:sp>
    <dsp:sp modelId="{759CE8F5-AB52-4445-90AE-AACD66C0F62C}">
      <dsp:nvSpPr>
        <dsp:cNvPr id="0" name=""/>
        <dsp:cNvSpPr/>
      </dsp:nvSpPr>
      <dsp:spPr>
        <a:xfrm>
          <a:off x="878717" y="1819290"/>
          <a:ext cx="2560866" cy="1280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 err="1"/>
            <a:t>Pasar</a:t>
          </a:r>
          <a:r>
            <a:rPr lang="en-GB" sz="2800" kern="1200" dirty="0"/>
            <a:t> </a:t>
          </a:r>
          <a:r>
            <a:rPr lang="en-GB" sz="2800" kern="1200" dirty="0" err="1"/>
            <a:t>Monopoli</a:t>
          </a:r>
          <a:endParaRPr lang="en-GB" sz="2800" kern="1200" dirty="0"/>
        </a:p>
      </dsp:txBody>
      <dsp:txXfrm>
        <a:off x="878717" y="1819290"/>
        <a:ext cx="2560866" cy="1280433"/>
      </dsp:txXfrm>
    </dsp:sp>
    <dsp:sp modelId="{8FB41F93-EDDA-444F-8982-5CD91AABCBFA}">
      <dsp:nvSpPr>
        <dsp:cNvPr id="0" name=""/>
        <dsp:cNvSpPr/>
      </dsp:nvSpPr>
      <dsp:spPr>
        <a:xfrm>
          <a:off x="1518934" y="3637505"/>
          <a:ext cx="7377550" cy="1280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 err="1"/>
            <a:t>Ciri-ciri</a:t>
          </a:r>
          <a:r>
            <a:rPr lang="en-GB" sz="2800" kern="1200" dirty="0"/>
            <a:t>, </a:t>
          </a:r>
          <a:r>
            <a:rPr lang="en-GB" sz="2800" kern="1200" dirty="0" err="1"/>
            <a:t>kelemahan</a:t>
          </a:r>
          <a:r>
            <a:rPr lang="en-GB" sz="2800" kern="1200" dirty="0"/>
            <a:t>, </a:t>
          </a:r>
          <a:r>
            <a:rPr lang="en-GB" sz="2800" kern="1200" dirty="0" err="1"/>
            <a:t>dan</a:t>
          </a:r>
          <a:r>
            <a:rPr lang="en-GB" sz="2800" kern="1200" dirty="0"/>
            <a:t> </a:t>
          </a:r>
          <a:r>
            <a:rPr lang="en-GB" sz="2800" kern="1200" dirty="0" err="1"/>
            <a:t>kelebihan</a:t>
          </a:r>
          <a:endParaRPr lang="en-GB" sz="2800" kern="1200" dirty="0"/>
        </a:p>
      </dsp:txBody>
      <dsp:txXfrm>
        <a:off x="1518934" y="3637505"/>
        <a:ext cx="7377550" cy="1280433"/>
      </dsp:txXfrm>
    </dsp:sp>
    <dsp:sp modelId="{4AF6EF5D-F067-4A64-AF34-136A25920331}">
      <dsp:nvSpPr>
        <dsp:cNvPr id="0" name=""/>
        <dsp:cNvSpPr/>
      </dsp:nvSpPr>
      <dsp:spPr>
        <a:xfrm>
          <a:off x="3977366" y="1819290"/>
          <a:ext cx="2560866" cy="1280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 err="1"/>
            <a:t>Pasar</a:t>
          </a:r>
          <a:r>
            <a:rPr lang="en-GB" sz="2800" kern="1200" dirty="0"/>
            <a:t> </a:t>
          </a:r>
          <a:r>
            <a:rPr lang="en-GB" sz="2800" kern="1200" dirty="0" err="1"/>
            <a:t>Oligopoli</a:t>
          </a:r>
          <a:endParaRPr lang="en-GB" sz="2800" kern="1200" dirty="0"/>
        </a:p>
      </dsp:txBody>
      <dsp:txXfrm>
        <a:off x="3977366" y="1819290"/>
        <a:ext cx="2560866" cy="1280433"/>
      </dsp:txXfrm>
    </dsp:sp>
    <dsp:sp modelId="{BE847B79-6C22-4824-8899-2D79AC49AD3F}">
      <dsp:nvSpPr>
        <dsp:cNvPr id="0" name=""/>
        <dsp:cNvSpPr/>
      </dsp:nvSpPr>
      <dsp:spPr>
        <a:xfrm>
          <a:off x="7076015" y="1819290"/>
          <a:ext cx="2560866" cy="1280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 err="1"/>
            <a:t>Pasar</a:t>
          </a:r>
          <a:r>
            <a:rPr lang="en-GB" sz="2800" kern="1200" dirty="0"/>
            <a:t> </a:t>
          </a:r>
          <a:r>
            <a:rPr lang="en-GB" sz="2800" kern="1200" dirty="0" err="1"/>
            <a:t>Monopolistik</a:t>
          </a:r>
          <a:endParaRPr lang="en-GB" sz="2800" kern="1200" dirty="0"/>
        </a:p>
      </dsp:txBody>
      <dsp:txXfrm>
        <a:off x="7076015" y="1819290"/>
        <a:ext cx="2560866" cy="12804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19F-6394-43DC-8397-1599930A463D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08CB-9175-4835-ACB2-789BC83B56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906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19F-6394-43DC-8397-1599930A463D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08CB-9175-4835-ACB2-789BC83B56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137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19F-6394-43DC-8397-1599930A463D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08CB-9175-4835-ACB2-789BC83B56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655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19F-6394-43DC-8397-1599930A463D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08CB-9175-4835-ACB2-789BC83B56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331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19F-6394-43DC-8397-1599930A463D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08CB-9175-4835-ACB2-789BC83B56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8541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19F-6394-43DC-8397-1599930A463D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08CB-9175-4835-ACB2-789BC83B56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5891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19F-6394-43DC-8397-1599930A463D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08CB-9175-4835-ACB2-789BC83B56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6969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19F-6394-43DC-8397-1599930A463D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08CB-9175-4835-ACB2-789BC83B56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790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19F-6394-43DC-8397-1599930A463D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08CB-9175-4835-ACB2-789BC83B56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2966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pPr/>
              <a:t>1/3/2026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55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19F-6394-43DC-8397-1599930A463D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C65308CB-9175-4835-ACB2-789BC83B56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2281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19F-6394-43DC-8397-1599930A463D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08CB-9175-4835-ACB2-789BC83B56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004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19F-6394-43DC-8397-1599930A463D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08CB-9175-4835-ACB2-789BC83B56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433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19F-6394-43DC-8397-1599930A463D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08CB-9175-4835-ACB2-789BC83B56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707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19F-6394-43DC-8397-1599930A463D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08CB-9175-4835-ACB2-789BC83B56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053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19F-6394-43DC-8397-1599930A463D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08CB-9175-4835-ACB2-789BC83B56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8709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19F-6394-43DC-8397-1599930A463D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08CB-9175-4835-ACB2-789BC83B56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332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19F-6394-43DC-8397-1599930A463D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08CB-9175-4835-ACB2-789BC83B56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262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A17219F-6394-43DC-8397-1599930A463D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65308CB-9175-4835-ACB2-789BC83B56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466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  <p:sldLayoutId id="2147483696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b="1" dirty="0"/>
              <a:t>PASAR PERSAINGAN TIDAK SEMPURNA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Toni </a:t>
            </a:r>
            <a:r>
              <a:rPr lang="en-US" sz="4000" dirty="0" err="1"/>
              <a:t>Prasetiyo</a:t>
            </a:r>
            <a:r>
              <a:rPr lang="en-US" sz="4000" dirty="0"/>
              <a:t>, S.E., M.Ak.</a:t>
            </a:r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val="2049757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Kelemahan</a:t>
            </a:r>
            <a:r>
              <a:rPr lang="en-GB" dirty="0"/>
              <a:t> </a:t>
            </a:r>
            <a:r>
              <a:rPr lang="en-GB" dirty="0" err="1"/>
              <a:t>pasar</a:t>
            </a:r>
            <a:r>
              <a:rPr lang="en-GB" dirty="0"/>
              <a:t> </a:t>
            </a:r>
            <a:r>
              <a:rPr lang="en-GB" dirty="0" err="1"/>
              <a:t>oligopoli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GB" sz="2800" dirty="0" err="1"/>
              <a:t>Rentan</a:t>
            </a:r>
            <a:r>
              <a:rPr lang="en-GB" sz="2800" dirty="0"/>
              <a:t> </a:t>
            </a:r>
            <a:r>
              <a:rPr lang="en-GB" sz="2800" dirty="0" err="1"/>
              <a:t>menimbulkan</a:t>
            </a:r>
            <a:r>
              <a:rPr lang="en-GB" sz="2800" dirty="0"/>
              <a:t> </a:t>
            </a:r>
            <a:r>
              <a:rPr lang="en-GB" sz="2800" dirty="0" err="1"/>
              <a:t>ketimpangan</a:t>
            </a:r>
            <a:r>
              <a:rPr lang="en-GB" sz="2800" dirty="0"/>
              <a:t> </a:t>
            </a:r>
            <a:r>
              <a:rPr lang="en-GB" sz="2800" dirty="0" err="1"/>
              <a:t>atauu</a:t>
            </a:r>
            <a:r>
              <a:rPr lang="en-GB" sz="2800" dirty="0"/>
              <a:t> </a:t>
            </a:r>
            <a:r>
              <a:rPr lang="en-GB" sz="2800" dirty="0" err="1"/>
              <a:t>ketidakrataan</a:t>
            </a:r>
            <a:r>
              <a:rPr lang="en-GB" sz="2800" dirty="0"/>
              <a:t> </a:t>
            </a:r>
            <a:r>
              <a:rPr lang="en-GB" sz="2800" dirty="0" err="1"/>
              <a:t>dalam</a:t>
            </a:r>
            <a:r>
              <a:rPr lang="en-GB" sz="2800" dirty="0"/>
              <a:t> </a:t>
            </a:r>
            <a:r>
              <a:rPr lang="en-GB" sz="2800" dirty="0" err="1"/>
              <a:t>hal</a:t>
            </a:r>
            <a:r>
              <a:rPr lang="en-GB" sz="2800" dirty="0"/>
              <a:t> </a:t>
            </a:r>
            <a:r>
              <a:rPr lang="en-GB" sz="2800" dirty="0" err="1"/>
              <a:t>pendapatan</a:t>
            </a:r>
            <a:r>
              <a:rPr lang="en-GB" sz="2800" dirty="0"/>
              <a:t>.</a:t>
            </a:r>
          </a:p>
          <a:p>
            <a:pPr lvl="0"/>
            <a:r>
              <a:rPr lang="en-GB" sz="2800" dirty="0" err="1"/>
              <a:t>Sering</a:t>
            </a:r>
            <a:r>
              <a:rPr lang="en-GB" sz="2800" dirty="0"/>
              <a:t> </a:t>
            </a:r>
            <a:r>
              <a:rPr lang="en-GB" sz="2800" dirty="0" err="1"/>
              <a:t>terjadi</a:t>
            </a:r>
            <a:r>
              <a:rPr lang="en-GB" sz="2800" dirty="0"/>
              <a:t> </a:t>
            </a:r>
            <a:r>
              <a:rPr lang="en-GB" sz="2800" dirty="0" err="1"/>
              <a:t>eksploitasi</a:t>
            </a:r>
            <a:r>
              <a:rPr lang="en-GB" sz="2800" dirty="0"/>
              <a:t> </a:t>
            </a:r>
            <a:r>
              <a:rPr lang="en-GB" sz="2800" dirty="0" err="1"/>
              <a:t>terhadap</a:t>
            </a:r>
            <a:r>
              <a:rPr lang="en-GB" sz="2800" dirty="0"/>
              <a:t> </a:t>
            </a:r>
            <a:r>
              <a:rPr lang="en-GB" sz="2800" dirty="0" err="1"/>
              <a:t>pembeli</a:t>
            </a:r>
            <a:r>
              <a:rPr lang="en-GB" sz="2800" dirty="0"/>
              <a:t> </a:t>
            </a:r>
            <a:r>
              <a:rPr lang="en-GB" sz="2800" dirty="0" err="1"/>
              <a:t>serta</a:t>
            </a:r>
            <a:r>
              <a:rPr lang="en-GB" sz="2800" dirty="0"/>
              <a:t> </a:t>
            </a:r>
            <a:r>
              <a:rPr lang="en-GB" sz="2800" dirty="0" err="1"/>
              <a:t>pemiliki</a:t>
            </a:r>
            <a:r>
              <a:rPr lang="en-GB" sz="2800" dirty="0"/>
              <a:t> </a:t>
            </a:r>
            <a:r>
              <a:rPr lang="en-GB" sz="2800" dirty="0" err="1"/>
              <a:t>faktor</a:t>
            </a:r>
            <a:r>
              <a:rPr lang="en-GB" sz="2800" dirty="0"/>
              <a:t> </a:t>
            </a:r>
            <a:r>
              <a:rPr lang="en-GB" sz="2800" dirty="0" err="1"/>
              <a:t>produksi</a:t>
            </a:r>
            <a:r>
              <a:rPr lang="en-GB" sz="2800" dirty="0"/>
              <a:t>.</a:t>
            </a:r>
          </a:p>
          <a:p>
            <a:pPr lvl="0"/>
            <a:r>
              <a:rPr lang="en-GB" sz="2800" dirty="0" err="1"/>
              <a:t>Bisa</a:t>
            </a:r>
            <a:r>
              <a:rPr lang="en-GB" sz="2800" dirty="0"/>
              <a:t> </a:t>
            </a:r>
            <a:r>
              <a:rPr lang="en-GB" sz="2800" dirty="0" err="1"/>
              <a:t>menimbulkan</a:t>
            </a:r>
            <a:r>
              <a:rPr lang="en-GB" sz="2800" dirty="0"/>
              <a:t> </a:t>
            </a:r>
            <a:r>
              <a:rPr lang="en-GB" sz="2800" dirty="0" err="1"/>
              <a:t>inflasi</a:t>
            </a:r>
            <a:r>
              <a:rPr lang="en-GB" sz="2800" dirty="0"/>
              <a:t>.</a:t>
            </a:r>
          </a:p>
          <a:p>
            <a:r>
              <a:rPr lang="en-GB" sz="2800" dirty="0" err="1"/>
              <a:t>Rentan</a:t>
            </a:r>
            <a:r>
              <a:rPr lang="en-GB" sz="2800" dirty="0"/>
              <a:t> </a:t>
            </a:r>
            <a:r>
              <a:rPr lang="en-GB" sz="2800" dirty="0" err="1"/>
              <a:t>terjadi</a:t>
            </a:r>
            <a:r>
              <a:rPr lang="en-GB" sz="2800" dirty="0"/>
              <a:t> </a:t>
            </a:r>
            <a:r>
              <a:rPr lang="en-GB" sz="2800" dirty="0" err="1"/>
              <a:t>persaingan</a:t>
            </a:r>
            <a:r>
              <a:rPr lang="en-GB" sz="2800" dirty="0"/>
              <a:t> yang </a:t>
            </a:r>
            <a:r>
              <a:rPr lang="en-GB" sz="2800" dirty="0" err="1"/>
              <a:t>tidak</a:t>
            </a:r>
            <a:r>
              <a:rPr lang="en-GB" sz="2800" dirty="0"/>
              <a:t> </a:t>
            </a:r>
            <a:r>
              <a:rPr lang="en-GB" sz="2800" dirty="0" err="1"/>
              <a:t>sehat</a:t>
            </a:r>
            <a:r>
              <a:rPr lang="en-GB" sz="2800" dirty="0"/>
              <a:t> </a:t>
            </a:r>
            <a:r>
              <a:rPr lang="en-GB" sz="2800" dirty="0" err="1"/>
              <a:t>dalam</a:t>
            </a:r>
            <a:r>
              <a:rPr lang="en-GB" sz="2800" dirty="0"/>
              <a:t> </a:t>
            </a:r>
            <a:r>
              <a:rPr lang="en-GB" sz="2800" dirty="0" err="1"/>
              <a:t>hal</a:t>
            </a:r>
            <a:r>
              <a:rPr lang="en-GB" sz="2800" dirty="0"/>
              <a:t> </a:t>
            </a:r>
            <a:r>
              <a:rPr lang="en-GB" sz="2800" dirty="0" err="1"/>
              <a:t>harga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lainnya</a:t>
            </a:r>
            <a:r>
              <a:rPr lang="en-GB" sz="2800" dirty="0"/>
              <a:t> </a:t>
            </a:r>
            <a:r>
              <a:rPr lang="en-GB" sz="2800" dirty="0" err="1"/>
              <a:t>dengan</a:t>
            </a:r>
            <a:r>
              <a:rPr lang="en-GB" sz="2800" dirty="0"/>
              <a:t> </a:t>
            </a:r>
            <a:r>
              <a:rPr lang="en-GB" sz="2800" dirty="0" err="1"/>
              <a:t>tujuan</a:t>
            </a:r>
            <a:r>
              <a:rPr lang="en-GB" sz="2800" dirty="0"/>
              <a:t> </a:t>
            </a:r>
            <a:r>
              <a:rPr lang="en-GB" sz="2800" dirty="0" err="1"/>
              <a:t>mendapatkan</a:t>
            </a:r>
            <a:r>
              <a:rPr lang="en-GB" sz="2800" dirty="0"/>
              <a:t> </a:t>
            </a:r>
            <a:r>
              <a:rPr lang="en-GB" sz="2800" dirty="0" err="1"/>
              <a:t>pelanggan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429223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5464" y="828765"/>
            <a:ext cx="9808335" cy="1325563"/>
          </a:xfrm>
        </p:spPr>
        <p:txBody>
          <a:bodyPr/>
          <a:lstStyle/>
          <a:p>
            <a:br>
              <a:rPr lang="en-GB" dirty="0"/>
            </a:br>
            <a:r>
              <a:rPr lang="en-GB" dirty="0"/>
              <a:t>3. </a:t>
            </a:r>
            <a:r>
              <a:rPr lang="en-GB" dirty="0" err="1"/>
              <a:t>Pasar</a:t>
            </a:r>
            <a:r>
              <a:rPr lang="en-GB" dirty="0"/>
              <a:t> </a:t>
            </a:r>
            <a:r>
              <a:rPr lang="en-GB" dirty="0" err="1"/>
              <a:t>Monopolistik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5464" y="2936383"/>
            <a:ext cx="9808336" cy="324058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GB" dirty="0"/>
              <a:t>	</a:t>
            </a:r>
            <a:r>
              <a:rPr lang="en-GB" sz="2800" dirty="0" err="1"/>
              <a:t>Pasar</a:t>
            </a:r>
            <a:r>
              <a:rPr lang="en-GB" sz="2800" dirty="0"/>
              <a:t> </a:t>
            </a:r>
            <a:r>
              <a:rPr lang="en-GB" sz="2800" dirty="0" err="1"/>
              <a:t>persaingan</a:t>
            </a:r>
            <a:r>
              <a:rPr lang="en-GB" sz="2800" dirty="0"/>
              <a:t> </a:t>
            </a:r>
            <a:r>
              <a:rPr lang="en-GB" sz="2800" dirty="0" err="1"/>
              <a:t>monopolistik</a:t>
            </a:r>
            <a:r>
              <a:rPr lang="en-GB" sz="2800" dirty="0"/>
              <a:t> </a:t>
            </a:r>
            <a:r>
              <a:rPr lang="en-GB" sz="2800" dirty="0" err="1"/>
              <a:t>adalah</a:t>
            </a:r>
            <a:r>
              <a:rPr lang="en-GB" sz="2800" dirty="0"/>
              <a:t> </a:t>
            </a:r>
            <a:r>
              <a:rPr lang="en-GB" sz="2800" dirty="0" err="1"/>
              <a:t>pasar</a:t>
            </a:r>
            <a:r>
              <a:rPr lang="en-GB" sz="2800" dirty="0"/>
              <a:t> yang </a:t>
            </a:r>
            <a:r>
              <a:rPr lang="en-GB" sz="2800" dirty="0" err="1"/>
              <a:t>terjadi</a:t>
            </a:r>
            <a:r>
              <a:rPr lang="en-GB" sz="2800" dirty="0"/>
              <a:t> </a:t>
            </a:r>
            <a:r>
              <a:rPr lang="en-GB" sz="2800" dirty="0" err="1"/>
              <a:t>bila</a:t>
            </a:r>
            <a:r>
              <a:rPr lang="en-GB" sz="2800" dirty="0"/>
              <a:t> </a:t>
            </a:r>
            <a:r>
              <a:rPr lang="en-GB" sz="2800" dirty="0" err="1"/>
              <a:t>dalam</a:t>
            </a:r>
            <a:r>
              <a:rPr lang="en-GB" sz="2800" dirty="0"/>
              <a:t> </a:t>
            </a:r>
            <a:r>
              <a:rPr lang="en-GB" sz="2800" dirty="0" err="1"/>
              <a:t>suatu</a:t>
            </a:r>
            <a:r>
              <a:rPr lang="en-GB" sz="2800" dirty="0"/>
              <a:t> </a:t>
            </a:r>
            <a:r>
              <a:rPr lang="en-GB" sz="2800" dirty="0" err="1"/>
              <a:t>pasar</a:t>
            </a:r>
            <a:r>
              <a:rPr lang="en-GB" sz="2800" dirty="0"/>
              <a:t> </a:t>
            </a:r>
            <a:r>
              <a:rPr lang="en-GB" sz="2800" dirty="0" err="1"/>
              <a:t>terdapat</a:t>
            </a:r>
            <a:r>
              <a:rPr lang="en-GB" sz="2800" dirty="0"/>
              <a:t> </a:t>
            </a:r>
            <a:r>
              <a:rPr lang="en-GB" sz="2800" dirty="0" err="1"/>
              <a:t>banyak</a:t>
            </a:r>
            <a:r>
              <a:rPr lang="en-GB" sz="2800" dirty="0"/>
              <a:t> </a:t>
            </a:r>
            <a:r>
              <a:rPr lang="en-GB" sz="2800" dirty="0" err="1"/>
              <a:t>produsen</a:t>
            </a:r>
            <a:r>
              <a:rPr lang="en-GB" sz="2800" dirty="0"/>
              <a:t>, </a:t>
            </a:r>
            <a:r>
              <a:rPr lang="en-GB" sz="2800" dirty="0" err="1"/>
              <a:t>tetapi</a:t>
            </a:r>
            <a:r>
              <a:rPr lang="en-GB" sz="2800" dirty="0"/>
              <a:t> </a:t>
            </a:r>
            <a:r>
              <a:rPr lang="en-GB" sz="2800" dirty="0" err="1"/>
              <a:t>ada</a:t>
            </a:r>
            <a:r>
              <a:rPr lang="en-GB" sz="2800" dirty="0"/>
              <a:t> </a:t>
            </a:r>
            <a:r>
              <a:rPr lang="en-GB" sz="2800" dirty="0" err="1"/>
              <a:t>diferensiasi</a:t>
            </a:r>
            <a:r>
              <a:rPr lang="en-GB" sz="2800" dirty="0"/>
              <a:t> </a:t>
            </a:r>
            <a:r>
              <a:rPr lang="en-GB" sz="2800" dirty="0" err="1"/>
              <a:t>produk</a:t>
            </a:r>
            <a:r>
              <a:rPr lang="en-GB" sz="2800" dirty="0"/>
              <a:t> (</a:t>
            </a:r>
            <a:r>
              <a:rPr lang="en-GB" sz="2800" dirty="0" err="1"/>
              <a:t>perbedaan</a:t>
            </a:r>
            <a:r>
              <a:rPr lang="en-GB" sz="2800" dirty="0"/>
              <a:t> </a:t>
            </a:r>
            <a:r>
              <a:rPr lang="en-GB" sz="2800" dirty="0" err="1"/>
              <a:t>merk</a:t>
            </a:r>
            <a:r>
              <a:rPr lang="en-GB" sz="2800" dirty="0"/>
              <a:t>, </a:t>
            </a:r>
            <a:r>
              <a:rPr lang="en-GB" sz="2800" dirty="0" err="1"/>
              <a:t>bungkus</a:t>
            </a:r>
            <a:r>
              <a:rPr lang="en-GB" sz="2800" dirty="0"/>
              <a:t>,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sebagainya</a:t>
            </a:r>
            <a:r>
              <a:rPr lang="en-GB" sz="2800" dirty="0"/>
              <a:t>) di </a:t>
            </a:r>
            <a:r>
              <a:rPr lang="en-GB" sz="2800" dirty="0" err="1"/>
              <a:t>antara</a:t>
            </a:r>
            <a:r>
              <a:rPr lang="en-GB" sz="2800" dirty="0"/>
              <a:t> </a:t>
            </a:r>
            <a:r>
              <a:rPr lang="en-GB" sz="2800" dirty="0" err="1"/>
              <a:t>produk-produk</a:t>
            </a:r>
            <a:r>
              <a:rPr lang="en-GB" sz="2800" dirty="0"/>
              <a:t> yang </a:t>
            </a:r>
            <a:r>
              <a:rPr lang="en-GB" sz="2800" dirty="0" err="1"/>
              <a:t>dihasilkan</a:t>
            </a:r>
            <a:r>
              <a:rPr lang="en-GB" sz="2800" dirty="0"/>
              <a:t> </a:t>
            </a:r>
            <a:r>
              <a:rPr lang="en-GB" sz="2800" dirty="0" err="1"/>
              <a:t>oleh</a:t>
            </a:r>
            <a:r>
              <a:rPr lang="en-GB" sz="2800" dirty="0"/>
              <a:t> </a:t>
            </a:r>
            <a:r>
              <a:rPr lang="en-GB" sz="2800" dirty="0" err="1"/>
              <a:t>masing-masing</a:t>
            </a:r>
            <a:r>
              <a:rPr lang="en-GB" sz="2800" dirty="0"/>
              <a:t> </a:t>
            </a:r>
            <a:r>
              <a:rPr lang="en-GB" sz="2800" dirty="0" err="1"/>
              <a:t>produsen</a:t>
            </a:r>
            <a:r>
              <a:rPr lang="en-GB" sz="2800" dirty="0"/>
              <a:t>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30791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Ciri-ciri</a:t>
            </a:r>
            <a:r>
              <a:rPr lang="en-GB" dirty="0"/>
              <a:t> </a:t>
            </a:r>
            <a:r>
              <a:rPr lang="en-GB" dirty="0" err="1"/>
              <a:t>pasar</a:t>
            </a:r>
            <a:r>
              <a:rPr lang="en-GB" dirty="0"/>
              <a:t> </a:t>
            </a:r>
            <a:r>
              <a:rPr lang="en-GB" dirty="0" err="1"/>
              <a:t>monopolistik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800" dirty="0" err="1"/>
              <a:t>Jumlah</a:t>
            </a:r>
            <a:r>
              <a:rPr lang="en-GB" sz="2800" dirty="0"/>
              <a:t> </a:t>
            </a:r>
            <a:r>
              <a:rPr lang="en-GB" sz="2800" dirty="0" err="1"/>
              <a:t>penjual</a:t>
            </a:r>
            <a:r>
              <a:rPr lang="en-GB" sz="2800" dirty="0"/>
              <a:t> </a:t>
            </a:r>
            <a:r>
              <a:rPr lang="en-GB" sz="2800" dirty="0" err="1"/>
              <a:t>atau</a:t>
            </a:r>
            <a:r>
              <a:rPr lang="en-GB" sz="2800" dirty="0"/>
              <a:t> </a:t>
            </a:r>
            <a:r>
              <a:rPr lang="en-GB" sz="2800" dirty="0" err="1"/>
              <a:t>produsen</a:t>
            </a:r>
            <a:r>
              <a:rPr lang="en-GB" sz="2800" dirty="0"/>
              <a:t> </a:t>
            </a:r>
            <a:r>
              <a:rPr lang="en-GB" sz="2800" dirty="0" err="1"/>
              <a:t>banyak</a:t>
            </a:r>
            <a:endParaRPr lang="en-GB" sz="2800" dirty="0"/>
          </a:p>
          <a:p>
            <a:r>
              <a:rPr lang="en-GB" sz="2800" dirty="0" err="1"/>
              <a:t>Produk</a:t>
            </a:r>
            <a:r>
              <a:rPr lang="en-GB" sz="2800" dirty="0"/>
              <a:t> yang </a:t>
            </a:r>
            <a:r>
              <a:rPr lang="en-GB" sz="2800" dirty="0" err="1"/>
              <a:t>beredar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diperjualbelikan</a:t>
            </a:r>
            <a:r>
              <a:rPr lang="en-GB" sz="2800" dirty="0"/>
              <a:t> </a:t>
            </a:r>
            <a:r>
              <a:rPr lang="en-GB" sz="2800" dirty="0" err="1"/>
              <a:t>bersifat</a:t>
            </a:r>
            <a:r>
              <a:rPr lang="en-GB" sz="2800" dirty="0"/>
              <a:t> </a:t>
            </a:r>
            <a:r>
              <a:rPr lang="en-GB" sz="2800" dirty="0" err="1"/>
              <a:t>heterogen</a:t>
            </a:r>
            <a:r>
              <a:rPr lang="en-GB" sz="2800" dirty="0"/>
              <a:t> (</a:t>
            </a:r>
            <a:r>
              <a:rPr lang="en-GB" sz="2800" dirty="0" err="1"/>
              <a:t>beranekaragam</a:t>
            </a:r>
            <a:r>
              <a:rPr lang="en-GB" sz="2800" dirty="0"/>
              <a:t>)</a:t>
            </a:r>
          </a:p>
          <a:p>
            <a:r>
              <a:rPr lang="en-GB" sz="2800" dirty="0" err="1"/>
              <a:t>Promosi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iklan</a:t>
            </a:r>
            <a:r>
              <a:rPr lang="en-GB" sz="2800" dirty="0"/>
              <a:t> </a:t>
            </a:r>
            <a:r>
              <a:rPr lang="en-GB" sz="2800" dirty="0" err="1"/>
              <a:t>aktif</a:t>
            </a:r>
            <a:r>
              <a:rPr lang="en-GB" sz="2800" dirty="0"/>
              <a:t> </a:t>
            </a:r>
            <a:r>
              <a:rPr lang="en-GB" sz="2800" dirty="0" err="1"/>
              <a:t>dilakukan</a:t>
            </a:r>
            <a:endParaRPr lang="en-GB" sz="2800" dirty="0"/>
          </a:p>
          <a:p>
            <a:r>
              <a:rPr lang="en-GB" sz="2800" dirty="0" err="1"/>
              <a:t>Mudah</a:t>
            </a:r>
            <a:r>
              <a:rPr lang="en-GB" sz="2800" dirty="0"/>
              <a:t> </a:t>
            </a:r>
            <a:r>
              <a:rPr lang="en-GB" sz="2800" dirty="0" err="1"/>
              <a:t>untuk</a:t>
            </a:r>
            <a:r>
              <a:rPr lang="en-GB" sz="2800" dirty="0"/>
              <a:t> </a:t>
            </a:r>
            <a:r>
              <a:rPr lang="en-GB" sz="2800" dirty="0" err="1"/>
              <a:t>keluar</a:t>
            </a:r>
            <a:r>
              <a:rPr lang="en-GB" sz="2800" dirty="0"/>
              <a:t> </a:t>
            </a:r>
            <a:r>
              <a:rPr lang="en-GB" sz="2800" dirty="0" err="1"/>
              <a:t>masuk</a:t>
            </a:r>
            <a:r>
              <a:rPr lang="en-GB" sz="2800" dirty="0"/>
              <a:t> </a:t>
            </a:r>
            <a:r>
              <a:rPr lang="en-GB" sz="2800" dirty="0" err="1"/>
              <a:t>pasar</a:t>
            </a:r>
            <a:endParaRPr lang="en-GB" sz="2800" dirty="0"/>
          </a:p>
          <a:p>
            <a:r>
              <a:rPr lang="en-GB" sz="2800" dirty="0" err="1"/>
              <a:t>Keberadaan</a:t>
            </a:r>
            <a:r>
              <a:rPr lang="en-GB" sz="2800" dirty="0"/>
              <a:t> </a:t>
            </a:r>
            <a:r>
              <a:rPr lang="en-GB" sz="2800" dirty="0" err="1"/>
              <a:t>produsen</a:t>
            </a:r>
            <a:r>
              <a:rPr lang="en-GB" sz="2800" dirty="0"/>
              <a:t> </a:t>
            </a:r>
            <a:r>
              <a:rPr lang="en-GB" sz="2800" dirty="0" err="1"/>
              <a:t>bisa</a:t>
            </a:r>
            <a:r>
              <a:rPr lang="en-GB" sz="2800" dirty="0"/>
              <a:t> </a:t>
            </a:r>
            <a:r>
              <a:rPr lang="en-GB" sz="2800" dirty="0" err="1"/>
              <a:t>mempengaruhi</a:t>
            </a:r>
            <a:r>
              <a:rPr lang="en-GB" sz="2800" dirty="0"/>
              <a:t> </a:t>
            </a:r>
            <a:r>
              <a:rPr lang="en-GB" sz="2800" dirty="0" err="1"/>
              <a:t>harga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49002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Kelebihan</a:t>
            </a:r>
            <a:r>
              <a:rPr lang="en-GB" dirty="0"/>
              <a:t> </a:t>
            </a:r>
            <a:r>
              <a:rPr lang="en-GB" dirty="0" err="1"/>
              <a:t>pasar</a:t>
            </a:r>
            <a:r>
              <a:rPr lang="en-GB" dirty="0"/>
              <a:t> </a:t>
            </a:r>
            <a:r>
              <a:rPr lang="en-GB" dirty="0" err="1"/>
              <a:t>monopolistik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GB" sz="2400" dirty="0" err="1"/>
              <a:t>Konsumen</a:t>
            </a:r>
            <a:r>
              <a:rPr lang="en-GB" sz="2400" dirty="0"/>
              <a:t> </a:t>
            </a:r>
            <a:r>
              <a:rPr lang="en-GB" sz="2400" dirty="0" err="1"/>
              <a:t>mendapatkan</a:t>
            </a:r>
            <a:r>
              <a:rPr lang="en-GB" sz="2400" dirty="0"/>
              <a:t> </a:t>
            </a:r>
            <a:r>
              <a:rPr lang="en-GB" sz="2400" dirty="0" err="1"/>
              <a:t>kebebasan</a:t>
            </a:r>
            <a:r>
              <a:rPr lang="en-GB" sz="2400" dirty="0"/>
              <a:t> </a:t>
            </a:r>
            <a:r>
              <a:rPr lang="en-GB" sz="2400" dirty="0" err="1"/>
              <a:t>memilih</a:t>
            </a:r>
            <a:r>
              <a:rPr lang="en-GB" sz="2400" dirty="0"/>
              <a:t> </a:t>
            </a:r>
            <a:r>
              <a:rPr lang="en-GB" sz="2400" dirty="0" err="1"/>
              <a:t>produk</a:t>
            </a:r>
            <a:r>
              <a:rPr lang="en-GB" sz="2400" dirty="0"/>
              <a:t> </a:t>
            </a:r>
            <a:r>
              <a:rPr lang="en-GB" sz="2400" dirty="0" err="1"/>
              <a:t>sesuai</a:t>
            </a:r>
            <a:r>
              <a:rPr lang="en-GB" sz="2400" dirty="0"/>
              <a:t> </a:t>
            </a:r>
            <a:r>
              <a:rPr lang="en-GB" sz="2400" dirty="0" err="1"/>
              <a:t>kebutuhan</a:t>
            </a:r>
            <a:r>
              <a:rPr lang="en-GB" sz="2400" dirty="0"/>
              <a:t> </a:t>
            </a:r>
            <a:r>
              <a:rPr lang="en-GB" sz="2400" dirty="0" err="1"/>
              <a:t>dan</a:t>
            </a:r>
            <a:r>
              <a:rPr lang="en-GB" sz="2400" dirty="0"/>
              <a:t> </a:t>
            </a:r>
            <a:r>
              <a:rPr lang="en-GB" sz="2400" dirty="0" err="1"/>
              <a:t>keinginannya</a:t>
            </a:r>
            <a:r>
              <a:rPr lang="en-GB" sz="2400" dirty="0"/>
              <a:t> </a:t>
            </a:r>
            <a:r>
              <a:rPr lang="en-GB" sz="2400" dirty="0" err="1"/>
              <a:t>karena</a:t>
            </a:r>
            <a:r>
              <a:rPr lang="en-GB" sz="2400" dirty="0"/>
              <a:t> </a:t>
            </a:r>
            <a:r>
              <a:rPr lang="en-GB" sz="2400" dirty="0" err="1"/>
              <a:t>produk</a:t>
            </a:r>
            <a:r>
              <a:rPr lang="en-GB" sz="2400" dirty="0"/>
              <a:t> yang </a:t>
            </a:r>
            <a:r>
              <a:rPr lang="en-GB" sz="2400" dirty="0" err="1"/>
              <a:t>dijual</a:t>
            </a:r>
            <a:r>
              <a:rPr lang="en-GB" sz="2400" dirty="0"/>
              <a:t> </a:t>
            </a:r>
            <a:r>
              <a:rPr lang="en-GB" sz="2400" dirty="0" err="1"/>
              <a:t>banyak</a:t>
            </a:r>
            <a:r>
              <a:rPr lang="en-GB" sz="2400" dirty="0"/>
              <a:t> </a:t>
            </a:r>
            <a:r>
              <a:rPr lang="en-GB" sz="2400" dirty="0" err="1"/>
              <a:t>dan</a:t>
            </a:r>
            <a:r>
              <a:rPr lang="en-GB" sz="2400" dirty="0"/>
              <a:t> </a:t>
            </a:r>
            <a:r>
              <a:rPr lang="en-GB" sz="2400" dirty="0" err="1"/>
              <a:t>bersifat</a:t>
            </a:r>
            <a:r>
              <a:rPr lang="en-GB" sz="2400" dirty="0"/>
              <a:t> </a:t>
            </a:r>
            <a:r>
              <a:rPr lang="en-GB" sz="2400" dirty="0" err="1"/>
              <a:t>heterogen</a:t>
            </a:r>
            <a:r>
              <a:rPr lang="en-GB" sz="2400" dirty="0"/>
              <a:t>, </a:t>
            </a:r>
            <a:r>
              <a:rPr lang="en-GB" sz="2400" dirty="0" err="1"/>
              <a:t>jadi</a:t>
            </a:r>
            <a:r>
              <a:rPr lang="en-GB" sz="2400" dirty="0"/>
              <a:t> </a:t>
            </a:r>
            <a:r>
              <a:rPr lang="en-GB" sz="2400" dirty="0" err="1"/>
              <a:t>banyak</a:t>
            </a:r>
            <a:r>
              <a:rPr lang="en-GB" sz="2400" dirty="0"/>
              <a:t> </a:t>
            </a:r>
            <a:r>
              <a:rPr lang="en-GB" sz="2400" dirty="0" err="1"/>
              <a:t>pilihan</a:t>
            </a:r>
            <a:r>
              <a:rPr lang="en-GB" sz="2400" dirty="0"/>
              <a:t> </a:t>
            </a:r>
            <a:r>
              <a:rPr lang="en-GB" sz="2400" dirty="0" err="1"/>
              <a:t>bagi</a:t>
            </a:r>
            <a:r>
              <a:rPr lang="en-GB" sz="2400" dirty="0"/>
              <a:t> </a:t>
            </a:r>
            <a:r>
              <a:rPr lang="en-GB" sz="2400" dirty="0" err="1"/>
              <a:t>konsumen</a:t>
            </a:r>
            <a:r>
              <a:rPr lang="en-GB" sz="2400" dirty="0"/>
              <a:t>.</a:t>
            </a:r>
          </a:p>
          <a:p>
            <a:pPr lvl="0"/>
            <a:r>
              <a:rPr lang="en-GB" sz="2400" dirty="0" err="1"/>
              <a:t>Kemudahan</a:t>
            </a:r>
            <a:r>
              <a:rPr lang="en-GB" sz="2400" dirty="0"/>
              <a:t> </a:t>
            </a:r>
            <a:r>
              <a:rPr lang="en-GB" sz="2400" dirty="0" err="1"/>
              <a:t>dan</a:t>
            </a:r>
            <a:r>
              <a:rPr lang="en-GB" sz="2400" dirty="0"/>
              <a:t> </a:t>
            </a:r>
            <a:r>
              <a:rPr lang="en-GB" sz="2400" dirty="0" err="1"/>
              <a:t>kebebasan</a:t>
            </a:r>
            <a:r>
              <a:rPr lang="en-GB" sz="2400" dirty="0"/>
              <a:t> </a:t>
            </a:r>
            <a:r>
              <a:rPr lang="en-GB" sz="2400" dirty="0" err="1"/>
              <a:t>keluar</a:t>
            </a:r>
            <a:r>
              <a:rPr lang="en-GB" sz="2400" dirty="0"/>
              <a:t> </a:t>
            </a:r>
            <a:r>
              <a:rPr lang="en-GB" sz="2400" dirty="0" err="1"/>
              <a:t>masuk</a:t>
            </a:r>
            <a:r>
              <a:rPr lang="en-GB" sz="2400" dirty="0"/>
              <a:t> </a:t>
            </a:r>
            <a:r>
              <a:rPr lang="en-GB" sz="2400" dirty="0" err="1"/>
              <a:t>pasar</a:t>
            </a:r>
            <a:r>
              <a:rPr lang="en-GB" sz="2400" dirty="0"/>
              <a:t>, </a:t>
            </a:r>
            <a:r>
              <a:rPr lang="en-GB" sz="2400" dirty="0" err="1"/>
              <a:t>mendorong</a:t>
            </a:r>
            <a:r>
              <a:rPr lang="en-GB" sz="2400" dirty="0"/>
              <a:t> </a:t>
            </a:r>
            <a:r>
              <a:rPr lang="en-GB" sz="2400" dirty="0" err="1"/>
              <a:t>produsen</a:t>
            </a:r>
            <a:r>
              <a:rPr lang="en-GB" sz="2400" dirty="0"/>
              <a:t> </a:t>
            </a:r>
            <a:r>
              <a:rPr lang="en-GB" sz="2400" dirty="0" err="1"/>
              <a:t>untuk</a:t>
            </a:r>
            <a:r>
              <a:rPr lang="en-GB" sz="2400" dirty="0"/>
              <a:t> </a:t>
            </a:r>
            <a:r>
              <a:rPr lang="en-GB" sz="2400" dirty="0" err="1"/>
              <a:t>selalu</a:t>
            </a:r>
            <a:r>
              <a:rPr lang="en-GB" sz="2400" dirty="0"/>
              <a:t> </a:t>
            </a:r>
            <a:r>
              <a:rPr lang="en-GB" sz="2400" dirty="0" err="1"/>
              <a:t>menghasilkan</a:t>
            </a:r>
            <a:r>
              <a:rPr lang="en-GB" sz="2400" dirty="0"/>
              <a:t> </a:t>
            </a:r>
            <a:r>
              <a:rPr lang="en-GB" sz="2400" dirty="0" err="1"/>
              <a:t>produk</a:t>
            </a:r>
            <a:r>
              <a:rPr lang="en-GB" sz="2400" dirty="0"/>
              <a:t> </a:t>
            </a:r>
            <a:r>
              <a:rPr lang="en-GB" sz="2400" dirty="0" err="1"/>
              <a:t>baru</a:t>
            </a:r>
            <a:r>
              <a:rPr lang="en-GB" sz="2400" dirty="0"/>
              <a:t> </a:t>
            </a:r>
            <a:r>
              <a:rPr lang="en-GB" sz="2400" dirty="0" err="1"/>
              <a:t>dan</a:t>
            </a:r>
            <a:r>
              <a:rPr lang="en-GB" sz="2400" dirty="0"/>
              <a:t> </a:t>
            </a:r>
            <a:r>
              <a:rPr lang="en-GB" sz="2400" dirty="0" err="1"/>
              <a:t>menimbulkan</a:t>
            </a:r>
            <a:r>
              <a:rPr lang="en-GB" sz="2400" dirty="0"/>
              <a:t> </a:t>
            </a:r>
            <a:r>
              <a:rPr lang="en-GB" sz="2400" dirty="0" err="1"/>
              <a:t>kreatifitas</a:t>
            </a:r>
            <a:r>
              <a:rPr lang="en-GB" sz="2400" dirty="0"/>
              <a:t>.</a:t>
            </a:r>
          </a:p>
          <a:p>
            <a:pPr lvl="0"/>
            <a:r>
              <a:rPr lang="en-GB" sz="2400" dirty="0" err="1"/>
              <a:t>Deferensiasi</a:t>
            </a:r>
            <a:r>
              <a:rPr lang="en-GB" sz="2400" dirty="0"/>
              <a:t> </a:t>
            </a:r>
            <a:r>
              <a:rPr lang="en-GB" sz="2400" dirty="0" err="1"/>
              <a:t>produk</a:t>
            </a:r>
            <a:r>
              <a:rPr lang="en-GB" sz="2400" dirty="0"/>
              <a:t> </a:t>
            </a:r>
            <a:r>
              <a:rPr lang="en-GB" sz="2400" dirty="0" err="1"/>
              <a:t>membuat</a:t>
            </a:r>
            <a:r>
              <a:rPr lang="en-GB" sz="2400" dirty="0"/>
              <a:t> </a:t>
            </a:r>
            <a:r>
              <a:rPr lang="en-GB" sz="2400" dirty="0" err="1"/>
              <a:t>konsumen</a:t>
            </a:r>
            <a:r>
              <a:rPr lang="en-GB" sz="2400" dirty="0"/>
              <a:t> </a:t>
            </a:r>
            <a:r>
              <a:rPr lang="en-GB" sz="2400" dirty="0" err="1"/>
              <a:t>lebih</a:t>
            </a:r>
            <a:r>
              <a:rPr lang="en-GB" sz="2400" dirty="0"/>
              <a:t> </a:t>
            </a:r>
            <a:r>
              <a:rPr lang="en-GB" sz="2400" dirty="0" err="1"/>
              <a:t>selektif</a:t>
            </a:r>
            <a:r>
              <a:rPr lang="en-GB" sz="2400" dirty="0"/>
              <a:t> </a:t>
            </a:r>
            <a:r>
              <a:rPr lang="en-GB" sz="2400" dirty="0" err="1"/>
              <a:t>dalam</a:t>
            </a:r>
            <a:r>
              <a:rPr lang="en-GB" sz="2400" dirty="0"/>
              <a:t> </a:t>
            </a:r>
            <a:r>
              <a:rPr lang="en-GB" sz="2400" dirty="0" err="1"/>
              <a:t>memilih</a:t>
            </a:r>
            <a:r>
              <a:rPr lang="en-GB" sz="2400" dirty="0"/>
              <a:t> </a:t>
            </a:r>
            <a:r>
              <a:rPr lang="en-GB" sz="2400" dirty="0" err="1"/>
              <a:t>produk</a:t>
            </a:r>
            <a:r>
              <a:rPr lang="en-GB" sz="2400" dirty="0"/>
              <a:t> </a:t>
            </a:r>
            <a:r>
              <a:rPr lang="en-GB" sz="2400" dirty="0" err="1"/>
              <a:t>dan</a:t>
            </a:r>
            <a:r>
              <a:rPr lang="en-GB" sz="2400" dirty="0"/>
              <a:t> </a:t>
            </a:r>
            <a:r>
              <a:rPr lang="en-GB" sz="2400" dirty="0" err="1"/>
              <a:t>cenderung</a:t>
            </a:r>
            <a:r>
              <a:rPr lang="en-GB" sz="2400" dirty="0"/>
              <a:t> loyal </a:t>
            </a:r>
            <a:r>
              <a:rPr lang="en-GB" sz="2400" dirty="0" err="1"/>
              <a:t>terhadap</a:t>
            </a:r>
            <a:r>
              <a:rPr lang="en-GB" sz="2400" dirty="0"/>
              <a:t> </a:t>
            </a:r>
            <a:r>
              <a:rPr lang="en-GB" sz="2400" dirty="0" err="1"/>
              <a:t>produk</a:t>
            </a:r>
            <a:r>
              <a:rPr lang="en-GB" sz="2400" dirty="0"/>
              <a:t> yang </a:t>
            </a:r>
            <a:r>
              <a:rPr lang="en-GB" sz="2400" dirty="0" err="1"/>
              <a:t>disukainya</a:t>
            </a:r>
            <a:r>
              <a:rPr lang="en-GB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0222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Kelemahan</a:t>
            </a:r>
            <a:r>
              <a:rPr lang="en-GB" dirty="0"/>
              <a:t> </a:t>
            </a:r>
            <a:r>
              <a:rPr lang="en-GB" dirty="0" err="1"/>
              <a:t>pasar</a:t>
            </a:r>
            <a:r>
              <a:rPr lang="en-GB" dirty="0"/>
              <a:t> </a:t>
            </a:r>
            <a:r>
              <a:rPr lang="en-GB" dirty="0" err="1"/>
              <a:t>monopolistik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GB" sz="2400" dirty="0" err="1"/>
              <a:t>Rentan</a:t>
            </a:r>
            <a:r>
              <a:rPr lang="en-GB" sz="2400" dirty="0"/>
              <a:t> </a:t>
            </a:r>
            <a:r>
              <a:rPr lang="en-GB" sz="2400" dirty="0" err="1"/>
              <a:t>terjadi</a:t>
            </a:r>
            <a:r>
              <a:rPr lang="en-GB" sz="2400" dirty="0"/>
              <a:t> </a:t>
            </a:r>
            <a:r>
              <a:rPr lang="en-GB" sz="2400" dirty="0" err="1"/>
              <a:t>persaingan</a:t>
            </a:r>
            <a:r>
              <a:rPr lang="en-GB" sz="2400" dirty="0"/>
              <a:t> yang </a:t>
            </a:r>
            <a:r>
              <a:rPr lang="en-GB" sz="2400" dirty="0" err="1"/>
              <a:t>tidak</a:t>
            </a:r>
            <a:r>
              <a:rPr lang="en-GB" sz="2400" dirty="0"/>
              <a:t> </a:t>
            </a:r>
            <a:r>
              <a:rPr lang="en-GB" sz="2400" dirty="0" err="1"/>
              <a:t>sehat</a:t>
            </a:r>
            <a:r>
              <a:rPr lang="en-GB" sz="2400" dirty="0"/>
              <a:t>, </a:t>
            </a:r>
            <a:r>
              <a:rPr lang="en-GB" sz="2400" dirty="0" err="1"/>
              <a:t>karena</a:t>
            </a:r>
            <a:r>
              <a:rPr lang="en-GB" sz="2400" dirty="0"/>
              <a:t> </a:t>
            </a:r>
            <a:r>
              <a:rPr lang="en-GB" sz="2400" dirty="0" err="1"/>
              <a:t>semua</a:t>
            </a:r>
            <a:r>
              <a:rPr lang="en-GB" sz="2400" dirty="0"/>
              <a:t> </a:t>
            </a:r>
            <a:r>
              <a:rPr lang="en-GB" sz="2400" dirty="0" err="1"/>
              <a:t>produsen</a:t>
            </a:r>
            <a:r>
              <a:rPr lang="en-GB" sz="2400" dirty="0"/>
              <a:t> </a:t>
            </a:r>
            <a:r>
              <a:rPr lang="en-GB" sz="2400" dirty="0" err="1"/>
              <a:t>berlomba-lomba</a:t>
            </a:r>
            <a:r>
              <a:rPr lang="en-GB" sz="2400" dirty="0"/>
              <a:t> </a:t>
            </a:r>
            <a:r>
              <a:rPr lang="en-GB" sz="2400" dirty="0" err="1"/>
              <a:t>mendapatkan</a:t>
            </a:r>
            <a:r>
              <a:rPr lang="en-GB" sz="2400" dirty="0"/>
              <a:t> </a:t>
            </a:r>
            <a:r>
              <a:rPr lang="en-GB" sz="2400" dirty="0" err="1"/>
              <a:t>pelanggan</a:t>
            </a:r>
            <a:r>
              <a:rPr lang="en-GB" sz="2400" dirty="0"/>
              <a:t> </a:t>
            </a:r>
            <a:r>
              <a:rPr lang="en-GB" sz="2400" dirty="0" err="1"/>
              <a:t>dengan</a:t>
            </a:r>
            <a:r>
              <a:rPr lang="en-GB" sz="2400" dirty="0"/>
              <a:t> </a:t>
            </a:r>
            <a:r>
              <a:rPr lang="en-GB" sz="2400" dirty="0" err="1"/>
              <a:t>tujuan</a:t>
            </a:r>
            <a:r>
              <a:rPr lang="en-GB" sz="2400" dirty="0"/>
              <a:t> </a:t>
            </a:r>
            <a:r>
              <a:rPr lang="en-GB" sz="2400" dirty="0" err="1"/>
              <a:t>mendapat</a:t>
            </a:r>
            <a:r>
              <a:rPr lang="en-GB" sz="2400" dirty="0"/>
              <a:t> </a:t>
            </a:r>
            <a:r>
              <a:rPr lang="en-GB" sz="2400" dirty="0" err="1"/>
              <a:t>keuntungan</a:t>
            </a:r>
            <a:r>
              <a:rPr lang="en-GB" sz="2400" dirty="0"/>
              <a:t> </a:t>
            </a:r>
            <a:r>
              <a:rPr lang="en-GB" sz="2400" dirty="0" err="1"/>
              <a:t>maksimal</a:t>
            </a:r>
            <a:r>
              <a:rPr lang="en-GB" sz="2400" dirty="0"/>
              <a:t>.</a:t>
            </a:r>
          </a:p>
          <a:p>
            <a:pPr lvl="0"/>
            <a:r>
              <a:rPr lang="en-GB" sz="2400" dirty="0" err="1"/>
              <a:t>Pihak</a:t>
            </a:r>
            <a:r>
              <a:rPr lang="en-GB" sz="2400" dirty="0"/>
              <a:t> yang </a:t>
            </a:r>
            <a:r>
              <a:rPr lang="en-GB" sz="2400" dirty="0" err="1"/>
              <a:t>tidak</a:t>
            </a:r>
            <a:r>
              <a:rPr lang="en-GB" sz="2400" dirty="0"/>
              <a:t> </a:t>
            </a:r>
            <a:r>
              <a:rPr lang="en-GB" sz="2400" dirty="0" err="1"/>
              <a:t>memiliki</a:t>
            </a:r>
            <a:r>
              <a:rPr lang="en-GB" sz="2400" dirty="0"/>
              <a:t> skill </a:t>
            </a:r>
            <a:r>
              <a:rPr lang="en-GB" sz="2400" dirty="0" err="1"/>
              <a:t>atau</a:t>
            </a:r>
            <a:r>
              <a:rPr lang="en-GB" sz="2400" dirty="0"/>
              <a:t> </a:t>
            </a:r>
            <a:r>
              <a:rPr lang="en-GB" sz="2400" dirty="0" err="1"/>
              <a:t>dana</a:t>
            </a:r>
            <a:r>
              <a:rPr lang="en-GB" sz="2400" dirty="0"/>
              <a:t> yang </a:t>
            </a:r>
            <a:r>
              <a:rPr lang="en-GB" sz="2400" dirty="0" err="1"/>
              <a:t>lebih</a:t>
            </a:r>
            <a:r>
              <a:rPr lang="en-GB" sz="2400" dirty="0"/>
              <a:t> </a:t>
            </a:r>
            <a:r>
              <a:rPr lang="en-GB" sz="2400" dirty="0" err="1"/>
              <a:t>akan</a:t>
            </a:r>
            <a:r>
              <a:rPr lang="en-GB" sz="2400" dirty="0"/>
              <a:t> </a:t>
            </a:r>
            <a:r>
              <a:rPr lang="en-GB" sz="2400" dirty="0" err="1"/>
              <a:t>mudah</a:t>
            </a:r>
            <a:r>
              <a:rPr lang="en-GB" sz="2400" dirty="0"/>
              <a:t> </a:t>
            </a:r>
            <a:r>
              <a:rPr lang="en-GB" sz="2400" dirty="0" err="1"/>
              <a:t>tergusur</a:t>
            </a:r>
            <a:r>
              <a:rPr lang="en-GB" sz="2400" dirty="0"/>
              <a:t> </a:t>
            </a:r>
            <a:r>
              <a:rPr lang="en-GB" sz="2400" dirty="0" err="1"/>
              <a:t>dari</a:t>
            </a:r>
            <a:r>
              <a:rPr lang="en-GB" sz="2400" dirty="0"/>
              <a:t> </a:t>
            </a:r>
            <a:r>
              <a:rPr lang="en-GB" sz="2400" dirty="0" err="1"/>
              <a:t>pasar</a:t>
            </a:r>
            <a:r>
              <a:rPr lang="en-GB" sz="2400" dirty="0"/>
              <a:t> </a:t>
            </a:r>
            <a:r>
              <a:rPr lang="en-GB" sz="2400" dirty="0" err="1"/>
              <a:t>ini</a:t>
            </a:r>
            <a:r>
              <a:rPr lang="en-GB" sz="2400" dirty="0"/>
              <a:t> </a:t>
            </a:r>
            <a:r>
              <a:rPr lang="en-GB" sz="2400" dirty="0" err="1"/>
              <a:t>karena</a:t>
            </a:r>
            <a:r>
              <a:rPr lang="en-GB" sz="2400" dirty="0"/>
              <a:t> </a:t>
            </a:r>
            <a:r>
              <a:rPr lang="en-GB" sz="2400" dirty="0" err="1"/>
              <a:t>tingkat</a:t>
            </a:r>
            <a:r>
              <a:rPr lang="en-GB" sz="2400" dirty="0"/>
              <a:t> </a:t>
            </a:r>
            <a:r>
              <a:rPr lang="en-GB" sz="2400" dirty="0" err="1"/>
              <a:t>persaingan</a:t>
            </a:r>
            <a:r>
              <a:rPr lang="en-GB" sz="2400" dirty="0"/>
              <a:t> yang </a:t>
            </a:r>
            <a:r>
              <a:rPr lang="en-GB" sz="2400" dirty="0" err="1"/>
              <a:t>ada</a:t>
            </a:r>
            <a:r>
              <a:rPr lang="en-GB" sz="2400" dirty="0"/>
              <a:t> </a:t>
            </a:r>
            <a:r>
              <a:rPr lang="en-GB" sz="2400" dirty="0" err="1"/>
              <a:t>sangatlah</a:t>
            </a:r>
            <a:r>
              <a:rPr lang="en-GB" sz="2400" dirty="0"/>
              <a:t> </a:t>
            </a:r>
            <a:r>
              <a:rPr lang="en-GB" sz="2400" dirty="0" err="1"/>
              <a:t>tinggi</a:t>
            </a:r>
            <a:r>
              <a:rPr lang="en-GB" sz="2400" dirty="0"/>
              <a:t> </a:t>
            </a:r>
            <a:r>
              <a:rPr lang="en-GB" sz="2400" dirty="0" err="1"/>
              <a:t>baik</a:t>
            </a:r>
            <a:r>
              <a:rPr lang="en-GB" sz="2400" dirty="0"/>
              <a:t> </a:t>
            </a:r>
            <a:r>
              <a:rPr lang="en-GB" sz="2400" dirty="0" err="1"/>
              <a:t>dari</a:t>
            </a:r>
            <a:r>
              <a:rPr lang="en-GB" sz="2400" dirty="0"/>
              <a:t> </a:t>
            </a:r>
            <a:r>
              <a:rPr lang="en-GB" sz="2400" dirty="0" err="1"/>
              <a:t>segi</a:t>
            </a:r>
            <a:r>
              <a:rPr lang="en-GB" sz="2400" dirty="0"/>
              <a:t> </a:t>
            </a:r>
            <a:r>
              <a:rPr lang="en-GB" sz="2400" dirty="0" err="1"/>
              <a:t>kualitas</a:t>
            </a:r>
            <a:r>
              <a:rPr lang="en-GB" sz="2400" dirty="0"/>
              <a:t>, </a:t>
            </a:r>
            <a:r>
              <a:rPr lang="en-GB" sz="2400" dirty="0" err="1"/>
              <a:t>harga</a:t>
            </a:r>
            <a:r>
              <a:rPr lang="en-GB" sz="2400" dirty="0"/>
              <a:t> </a:t>
            </a:r>
            <a:r>
              <a:rPr lang="en-GB" sz="2400" dirty="0" err="1"/>
              <a:t>serta</a:t>
            </a:r>
            <a:r>
              <a:rPr lang="en-GB" sz="2400" dirty="0"/>
              <a:t> </a:t>
            </a:r>
            <a:r>
              <a:rPr lang="en-GB" sz="2400" dirty="0" err="1"/>
              <a:t>pelayanan</a:t>
            </a:r>
            <a:r>
              <a:rPr lang="en-GB" sz="2400" dirty="0"/>
              <a:t>.</a:t>
            </a:r>
          </a:p>
          <a:p>
            <a:r>
              <a:rPr lang="en-GB" sz="2400" dirty="0" err="1"/>
              <a:t>Cenderung</a:t>
            </a:r>
            <a:r>
              <a:rPr lang="en-GB" sz="2400" dirty="0"/>
              <a:t> </a:t>
            </a:r>
            <a:r>
              <a:rPr lang="en-GB" sz="2400" dirty="0" err="1"/>
              <a:t>terjadi</a:t>
            </a:r>
            <a:r>
              <a:rPr lang="en-GB" sz="2400" dirty="0"/>
              <a:t> </a:t>
            </a:r>
            <a:r>
              <a:rPr lang="en-GB" sz="2400" dirty="0" err="1"/>
              <a:t>kenaikan</a:t>
            </a:r>
            <a:r>
              <a:rPr lang="en-GB" sz="2400" dirty="0"/>
              <a:t> </a:t>
            </a:r>
            <a:r>
              <a:rPr lang="en-GB" sz="2400" dirty="0" err="1"/>
              <a:t>harga</a:t>
            </a:r>
            <a:r>
              <a:rPr lang="en-GB" sz="2400" dirty="0"/>
              <a:t> </a:t>
            </a:r>
            <a:r>
              <a:rPr lang="en-GB" sz="2400" dirty="0" err="1"/>
              <a:t>karena</a:t>
            </a:r>
            <a:r>
              <a:rPr lang="en-GB" sz="2400" dirty="0"/>
              <a:t> </a:t>
            </a:r>
            <a:r>
              <a:rPr lang="en-GB" sz="2400" dirty="0" err="1"/>
              <a:t>adanya</a:t>
            </a:r>
            <a:r>
              <a:rPr lang="en-GB" sz="2400" dirty="0"/>
              <a:t> </a:t>
            </a:r>
            <a:r>
              <a:rPr lang="en-GB" sz="2400" dirty="0" err="1"/>
              <a:t>inovasi</a:t>
            </a:r>
            <a:r>
              <a:rPr lang="en-GB" sz="2400" dirty="0"/>
              <a:t> </a:t>
            </a:r>
            <a:r>
              <a:rPr lang="en-GB" sz="2400" dirty="0" err="1"/>
              <a:t>dalam</a:t>
            </a:r>
            <a:r>
              <a:rPr lang="en-GB" sz="2400" dirty="0"/>
              <a:t> </a:t>
            </a:r>
            <a:r>
              <a:rPr lang="en-GB" sz="2400" dirty="0" err="1"/>
              <a:t>menciptakan</a:t>
            </a:r>
            <a:r>
              <a:rPr lang="en-GB" sz="2400" dirty="0"/>
              <a:t> </a:t>
            </a:r>
            <a:r>
              <a:rPr lang="en-GB" sz="2400" dirty="0" err="1"/>
              <a:t>produk</a:t>
            </a:r>
            <a:r>
              <a:rPr lang="en-GB" sz="2400" dirty="0"/>
              <a:t> yang </a:t>
            </a:r>
            <a:r>
              <a:rPr lang="en-GB" sz="2400" dirty="0" err="1"/>
              <a:t>lebih</a:t>
            </a:r>
            <a:r>
              <a:rPr lang="en-GB" sz="2400" dirty="0"/>
              <a:t> </a:t>
            </a:r>
            <a:r>
              <a:rPr lang="en-GB" sz="2400" dirty="0" err="1"/>
              <a:t>baik</a:t>
            </a:r>
            <a:r>
              <a:rPr lang="en-GB" sz="2400" dirty="0"/>
              <a:t> </a:t>
            </a:r>
            <a:r>
              <a:rPr lang="en-GB" sz="2400" dirty="0" err="1"/>
              <a:t>dan</a:t>
            </a:r>
            <a:r>
              <a:rPr lang="en-GB" sz="2400" dirty="0"/>
              <a:t> </a:t>
            </a:r>
            <a:r>
              <a:rPr lang="en-GB" sz="2400" dirty="0" err="1"/>
              <a:t>baik</a:t>
            </a:r>
            <a:r>
              <a:rPr lang="en-GB" sz="2400" dirty="0"/>
              <a:t> </a:t>
            </a:r>
            <a:r>
              <a:rPr lang="en-GB" sz="2400" dirty="0" err="1"/>
              <a:t>lagi</a:t>
            </a:r>
            <a:r>
              <a:rPr lang="en-GB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45970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586" y="818866"/>
            <a:ext cx="8915399" cy="5773003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689638"/>
              </p:ext>
            </p:extLst>
          </p:nvPr>
        </p:nvGraphicFramePr>
        <p:xfrm>
          <a:off x="1978925" y="818866"/>
          <a:ext cx="8666328" cy="56774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6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65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6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65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01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Struktur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Pasar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Monopoli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Oligopoli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Monopolistik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428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err="1">
                          <a:effectLst/>
                        </a:rPr>
                        <a:t>Jumlah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Penjual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satu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beberapa 2 &lt; x &lt; 10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Beberapa hingga banyak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078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>
                          <a:effectLst/>
                        </a:rPr>
                        <a:t>Halangan masuk dan keluar pasar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Sulit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sekali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Sangat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sulit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Agak sulit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102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>
                          <a:effectLst/>
                        </a:rPr>
                        <a:t>Produk yang dihasilkan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Produk unik/tidak ada barang pesaing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Mirip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atau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berbeda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Memiliki ciri khas (terdifferensiasi)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124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>
                          <a:effectLst/>
                        </a:rPr>
                        <a:t>Kendali Harga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Ada kendali dari pemerintah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Bisa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mengendalikan</a:t>
                      </a:r>
                      <a:r>
                        <a:rPr lang="en-GB" sz="2000" dirty="0">
                          <a:effectLst/>
                        </a:rPr>
                        <a:t>, </a:t>
                      </a:r>
                      <a:r>
                        <a:rPr lang="en-GB" sz="2000" dirty="0" err="1">
                          <a:effectLst/>
                        </a:rPr>
                        <a:t>bisa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terjadi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perang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harga</a:t>
                      </a:r>
                      <a:r>
                        <a:rPr lang="en-GB" sz="2000" dirty="0">
                          <a:effectLst/>
                        </a:rPr>
                        <a:t>, </a:t>
                      </a:r>
                      <a:r>
                        <a:rPr lang="en-GB" sz="2000" dirty="0" err="1">
                          <a:effectLst/>
                        </a:rPr>
                        <a:t>mengatur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bersama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Bisa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mengendalikan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tapi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sedikit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74052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938" y="518615"/>
            <a:ext cx="8915399" cy="6223379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042272"/>
              </p:ext>
            </p:extLst>
          </p:nvPr>
        </p:nvGraphicFramePr>
        <p:xfrm>
          <a:off x="1824936" y="395785"/>
          <a:ext cx="8915400" cy="62867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8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52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Bentuk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Pasar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37" marR="504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Kebaikan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37" marR="504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Kelemahan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37" marR="504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Contoh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37" marR="5043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60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Monopoli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37" marR="5043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en-GB" sz="1400" dirty="0" err="1">
                          <a:effectLst/>
                        </a:rPr>
                        <a:t>Sumber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daya</a:t>
                      </a:r>
                      <a:r>
                        <a:rPr lang="en-GB" sz="1400" dirty="0">
                          <a:effectLst/>
                        </a:rPr>
                        <a:t> vital </a:t>
                      </a:r>
                      <a:r>
                        <a:rPr lang="en-GB" sz="1400" dirty="0" err="1">
                          <a:effectLst/>
                        </a:rPr>
                        <a:t>diatur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oleh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pemerintah</a:t>
                      </a:r>
                      <a:endParaRPr lang="en-GB" sz="14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en-GB" sz="1400" dirty="0" err="1">
                          <a:effectLst/>
                        </a:rPr>
                        <a:t>Mendorong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penggunaan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teknologi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tinggi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37" marR="504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Konsumen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tidak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dapat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mencari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barang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pengganti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karena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hanya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tersedia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satu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jenis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barang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37" marR="504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PLN, PDAM, PT. KAI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37" marR="5043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68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Oligopoli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37" marR="504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Jumlah perusahaan sedikit sehingga dapat mengendalikan harga ataupun saling kerja sama antar produsen.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37" marR="504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Biaya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masuk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pasar</a:t>
                      </a:r>
                      <a:r>
                        <a:rPr lang="en-GB" sz="1400" dirty="0">
                          <a:effectLst/>
                        </a:rPr>
                        <a:t> oligopoly </a:t>
                      </a:r>
                      <a:r>
                        <a:rPr lang="en-GB" sz="1400" dirty="0" err="1">
                          <a:effectLst/>
                        </a:rPr>
                        <a:t>sangat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besar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dan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apabila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ada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perusahaan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baru</a:t>
                      </a:r>
                      <a:r>
                        <a:rPr lang="en-GB" sz="1400" dirty="0">
                          <a:effectLst/>
                        </a:rPr>
                        <a:t> yang </a:t>
                      </a:r>
                      <a:r>
                        <a:rPr lang="en-GB" sz="1400" dirty="0" err="1">
                          <a:effectLst/>
                        </a:rPr>
                        <a:t>masuk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akan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terjadi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perang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harga</a:t>
                      </a:r>
                      <a:r>
                        <a:rPr lang="en-GB" sz="1400" dirty="0">
                          <a:effectLst/>
                        </a:rPr>
                        <a:t> yang </a:t>
                      </a:r>
                      <a:r>
                        <a:rPr lang="en-GB" sz="1400" dirty="0" err="1">
                          <a:effectLst/>
                        </a:rPr>
                        <a:t>menyebabkan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harga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produk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dapat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turun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37" marR="504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Perusahaan semen, </a:t>
                      </a:r>
                      <a:r>
                        <a:rPr lang="en-GB" sz="1400" dirty="0" err="1">
                          <a:effectLst/>
                        </a:rPr>
                        <a:t>perusahaan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mobil</a:t>
                      </a:r>
                      <a:r>
                        <a:rPr lang="en-GB" sz="1400" dirty="0">
                          <a:effectLst/>
                        </a:rPr>
                        <a:t>, </a:t>
                      </a:r>
                      <a:r>
                        <a:rPr lang="en-GB" sz="1400" dirty="0" err="1">
                          <a:effectLst/>
                        </a:rPr>
                        <a:t>perusahaan</a:t>
                      </a:r>
                      <a:r>
                        <a:rPr lang="en-GB" sz="1400" dirty="0">
                          <a:effectLst/>
                        </a:rPr>
                        <a:t> motor, </a:t>
                      </a:r>
                      <a:r>
                        <a:rPr lang="en-GB" sz="1400" dirty="0" err="1">
                          <a:effectLst/>
                        </a:rPr>
                        <a:t>perusahaan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pesawat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terbang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37" marR="50437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85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Monopolistik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37" marR="504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Inovasi produsen berkembang karena adanya diferensisasi produk yang bisa mengangkat kualitas, harga, rasa, dll. Masyarakat juga mendapat pelayanan baik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37" marR="504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Karena produk yang dihasilkan serupa tapi tidak sama sehingga iklan sangat tajam dan mendorong harga produk akan tinggi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37" marR="504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Produk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sabun</a:t>
                      </a:r>
                      <a:r>
                        <a:rPr lang="en-GB" sz="1400" dirty="0">
                          <a:effectLst/>
                        </a:rPr>
                        <a:t>, shampoo, pasta </a:t>
                      </a:r>
                      <a:r>
                        <a:rPr lang="en-GB" sz="1400" dirty="0" err="1">
                          <a:effectLst/>
                        </a:rPr>
                        <a:t>gigi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37" marR="5043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54108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6000" b="1" dirty="0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1549535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27303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3879588"/>
              </p:ext>
            </p:extLst>
          </p:nvPr>
        </p:nvGraphicFramePr>
        <p:xfrm>
          <a:off x="838200" y="863601"/>
          <a:ext cx="10515600" cy="4919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0097039" y="3979572"/>
            <a:ext cx="0" cy="10947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9723547" y="5074276"/>
            <a:ext cx="3992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104586" y="3979572"/>
            <a:ext cx="0" cy="5151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1223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15885"/>
            <a:ext cx="10515600" cy="1325563"/>
          </a:xfrm>
        </p:spPr>
        <p:txBody>
          <a:bodyPr/>
          <a:lstStyle/>
          <a:p>
            <a:br>
              <a:rPr lang="en-GB" dirty="0"/>
            </a:br>
            <a:r>
              <a:rPr lang="en-GB" dirty="0"/>
              <a:t>1. </a:t>
            </a:r>
            <a:r>
              <a:rPr lang="en-GB" dirty="0" err="1"/>
              <a:t>Pasar</a:t>
            </a:r>
            <a:r>
              <a:rPr lang="en-GB" dirty="0"/>
              <a:t> </a:t>
            </a:r>
            <a:r>
              <a:rPr lang="en-GB" dirty="0" err="1"/>
              <a:t>Monopoli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01531"/>
            <a:ext cx="10515600" cy="3575431"/>
          </a:xfrm>
        </p:spPr>
        <p:txBody>
          <a:bodyPr>
            <a:normAutofit/>
          </a:bodyPr>
          <a:lstStyle/>
          <a:p>
            <a:pPr algn="just"/>
            <a:r>
              <a:rPr lang="en-GB" sz="3200" dirty="0" err="1"/>
              <a:t>Pasar</a:t>
            </a:r>
            <a:r>
              <a:rPr lang="en-GB" sz="3200" dirty="0"/>
              <a:t> </a:t>
            </a:r>
            <a:r>
              <a:rPr lang="en-GB" sz="3200" dirty="0" err="1"/>
              <a:t>monopoli</a:t>
            </a:r>
            <a:r>
              <a:rPr lang="en-GB" sz="3200" dirty="0"/>
              <a:t> </a:t>
            </a:r>
            <a:r>
              <a:rPr lang="en-GB" sz="3200" dirty="0" err="1"/>
              <a:t>adalah</a:t>
            </a:r>
            <a:r>
              <a:rPr lang="en-GB" sz="3200" dirty="0"/>
              <a:t> </a:t>
            </a:r>
            <a:r>
              <a:rPr lang="en-GB" sz="3200" dirty="0" err="1"/>
              <a:t>suatu</a:t>
            </a:r>
            <a:r>
              <a:rPr lang="en-GB" sz="3200" dirty="0"/>
              <a:t> </a:t>
            </a:r>
            <a:r>
              <a:rPr lang="en-GB" sz="3200" dirty="0" err="1"/>
              <a:t>keadaan</a:t>
            </a:r>
            <a:r>
              <a:rPr lang="en-GB" sz="3200" dirty="0"/>
              <a:t> </a:t>
            </a:r>
            <a:r>
              <a:rPr lang="en-GB" sz="3200" dirty="0" err="1"/>
              <a:t>pasar</a:t>
            </a:r>
            <a:r>
              <a:rPr lang="en-GB" sz="3200" dirty="0"/>
              <a:t> di </a:t>
            </a:r>
            <a:r>
              <a:rPr lang="en-GB" sz="3200" dirty="0" err="1"/>
              <a:t>mana</a:t>
            </a:r>
            <a:r>
              <a:rPr lang="en-GB" sz="3200" dirty="0"/>
              <a:t> </a:t>
            </a:r>
            <a:r>
              <a:rPr lang="en-GB" sz="3200" dirty="0" err="1"/>
              <a:t>hanya</a:t>
            </a:r>
            <a:r>
              <a:rPr lang="en-GB" sz="3200" dirty="0"/>
              <a:t> </a:t>
            </a:r>
            <a:r>
              <a:rPr lang="en-GB" sz="3200" dirty="0" err="1"/>
              <a:t>ada</a:t>
            </a:r>
            <a:r>
              <a:rPr lang="en-GB" sz="3200" dirty="0"/>
              <a:t> </a:t>
            </a:r>
            <a:r>
              <a:rPr lang="en-GB" sz="3200" dirty="0" err="1"/>
              <a:t>satu</a:t>
            </a:r>
            <a:r>
              <a:rPr lang="en-GB" sz="3200" dirty="0"/>
              <a:t> </a:t>
            </a:r>
            <a:r>
              <a:rPr lang="en-GB" sz="3200" dirty="0" err="1"/>
              <a:t>kekuatan</a:t>
            </a:r>
            <a:r>
              <a:rPr lang="en-GB" sz="3200" dirty="0"/>
              <a:t> </a:t>
            </a:r>
            <a:r>
              <a:rPr lang="en-GB" sz="3200" dirty="0" err="1"/>
              <a:t>atau</a:t>
            </a:r>
            <a:r>
              <a:rPr lang="en-GB" sz="3200" dirty="0"/>
              <a:t> </a:t>
            </a:r>
            <a:r>
              <a:rPr lang="en-GB" sz="3200" dirty="0" err="1"/>
              <a:t>satu</a:t>
            </a:r>
            <a:r>
              <a:rPr lang="en-GB" sz="3200" dirty="0"/>
              <a:t> </a:t>
            </a:r>
            <a:r>
              <a:rPr lang="en-GB" sz="3200" dirty="0" err="1"/>
              <a:t>penjual</a:t>
            </a:r>
            <a:r>
              <a:rPr lang="en-GB" sz="3200" dirty="0"/>
              <a:t> yang </a:t>
            </a:r>
            <a:r>
              <a:rPr lang="en-GB" sz="3200" dirty="0" err="1"/>
              <a:t>dapat</a:t>
            </a:r>
            <a:r>
              <a:rPr lang="en-GB" sz="3200" dirty="0"/>
              <a:t> </a:t>
            </a:r>
            <a:r>
              <a:rPr lang="en-GB" sz="3200" dirty="0" err="1"/>
              <a:t>menguasai</a:t>
            </a:r>
            <a:r>
              <a:rPr lang="en-GB" sz="3200" dirty="0"/>
              <a:t> </a:t>
            </a:r>
            <a:r>
              <a:rPr lang="en-GB" sz="3200" dirty="0" err="1"/>
              <a:t>seluruh</a:t>
            </a:r>
            <a:r>
              <a:rPr lang="en-GB" sz="3200" dirty="0"/>
              <a:t> </a:t>
            </a:r>
            <a:r>
              <a:rPr lang="en-GB" sz="3200" dirty="0" err="1"/>
              <a:t>penawaran</a:t>
            </a:r>
            <a:r>
              <a:rPr lang="en-GB" sz="3200" dirty="0"/>
              <a:t>, </a:t>
            </a:r>
            <a:r>
              <a:rPr lang="en-GB" sz="3200" dirty="0" err="1"/>
              <a:t>sehingga</a:t>
            </a:r>
            <a:r>
              <a:rPr lang="en-GB" sz="3200" dirty="0"/>
              <a:t> </a:t>
            </a:r>
            <a:r>
              <a:rPr lang="en-GB" sz="3200" dirty="0" err="1"/>
              <a:t>tidak</a:t>
            </a:r>
            <a:r>
              <a:rPr lang="en-GB" sz="3200" dirty="0"/>
              <a:t> </a:t>
            </a:r>
            <a:r>
              <a:rPr lang="en-GB" sz="3200" dirty="0" err="1"/>
              <a:t>ada</a:t>
            </a:r>
            <a:r>
              <a:rPr lang="en-GB" sz="3200" dirty="0"/>
              <a:t> </a:t>
            </a:r>
            <a:r>
              <a:rPr lang="en-GB" sz="3200" dirty="0" err="1"/>
              <a:t>pihak</a:t>
            </a:r>
            <a:r>
              <a:rPr lang="en-GB" sz="3200" dirty="0"/>
              <a:t> lain yang </a:t>
            </a:r>
            <a:r>
              <a:rPr lang="en-GB" sz="3200" dirty="0" err="1"/>
              <a:t>menyainginya</a:t>
            </a:r>
            <a:r>
              <a:rPr lang="en-GB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3747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Ciri-ciri</a:t>
            </a:r>
            <a:r>
              <a:rPr lang="en-GB" dirty="0"/>
              <a:t> </a:t>
            </a:r>
            <a:r>
              <a:rPr lang="en-GB" dirty="0" err="1"/>
              <a:t>pasar</a:t>
            </a:r>
            <a:r>
              <a:rPr lang="en-GB" dirty="0"/>
              <a:t> </a:t>
            </a:r>
            <a:r>
              <a:rPr lang="en-GB" dirty="0" err="1"/>
              <a:t>monopoli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err="1"/>
              <a:t>Hanya</a:t>
            </a:r>
            <a:r>
              <a:rPr lang="en-GB" sz="2800" dirty="0"/>
              <a:t> </a:t>
            </a:r>
            <a:r>
              <a:rPr lang="en-GB" sz="2800" dirty="0" err="1"/>
              <a:t>ada</a:t>
            </a:r>
            <a:r>
              <a:rPr lang="en-GB" sz="2800" dirty="0"/>
              <a:t> </a:t>
            </a:r>
            <a:r>
              <a:rPr lang="en-GB" sz="2800" dirty="0" err="1"/>
              <a:t>satu</a:t>
            </a:r>
            <a:r>
              <a:rPr lang="en-GB" sz="2800" dirty="0"/>
              <a:t> orang </a:t>
            </a:r>
            <a:r>
              <a:rPr lang="en-GB" sz="2800" dirty="0" err="1"/>
              <a:t>penjual</a:t>
            </a:r>
            <a:endParaRPr lang="en-GB" sz="2800" dirty="0"/>
          </a:p>
          <a:p>
            <a:r>
              <a:rPr lang="en-GB" sz="2800" dirty="0" err="1"/>
              <a:t>Tidak</a:t>
            </a:r>
            <a:r>
              <a:rPr lang="en-GB" sz="2800" dirty="0"/>
              <a:t> </a:t>
            </a:r>
            <a:r>
              <a:rPr lang="en-GB" sz="2800" dirty="0" err="1"/>
              <a:t>terdapat</a:t>
            </a:r>
            <a:r>
              <a:rPr lang="en-GB" sz="2800" dirty="0"/>
              <a:t> </a:t>
            </a:r>
            <a:r>
              <a:rPr lang="en-GB" sz="2800" dirty="0" err="1"/>
              <a:t>produk</a:t>
            </a:r>
            <a:r>
              <a:rPr lang="en-GB" sz="2800" dirty="0"/>
              <a:t> </a:t>
            </a:r>
            <a:r>
              <a:rPr lang="en-GB" sz="2800" dirty="0" err="1"/>
              <a:t>pegganti</a:t>
            </a:r>
            <a:endParaRPr lang="en-GB" sz="2800" dirty="0"/>
          </a:p>
          <a:p>
            <a:r>
              <a:rPr lang="en-GB" sz="2800" dirty="0" err="1"/>
              <a:t>Adanya</a:t>
            </a:r>
            <a:r>
              <a:rPr lang="en-GB" sz="2800" dirty="0"/>
              <a:t> </a:t>
            </a:r>
            <a:r>
              <a:rPr lang="en-GB" sz="2800" dirty="0" err="1"/>
              <a:t>hambatan</a:t>
            </a:r>
            <a:r>
              <a:rPr lang="en-GB" sz="2800" dirty="0"/>
              <a:t> </a:t>
            </a:r>
            <a:r>
              <a:rPr lang="en-GB" sz="2800" dirty="0" err="1"/>
              <a:t>untuk</a:t>
            </a:r>
            <a:r>
              <a:rPr lang="en-GB" sz="2800" dirty="0"/>
              <a:t> </a:t>
            </a:r>
            <a:r>
              <a:rPr lang="en-GB" sz="2800" dirty="0" err="1"/>
              <a:t>masuk</a:t>
            </a:r>
            <a:r>
              <a:rPr lang="en-GB" sz="2800" dirty="0"/>
              <a:t> </a:t>
            </a:r>
            <a:r>
              <a:rPr lang="en-GB" sz="2800" dirty="0" err="1"/>
              <a:t>ke</a:t>
            </a:r>
            <a:r>
              <a:rPr lang="en-GB" sz="2800" dirty="0"/>
              <a:t> </a:t>
            </a:r>
            <a:r>
              <a:rPr lang="en-GB" sz="2800" dirty="0" err="1"/>
              <a:t>dalam</a:t>
            </a:r>
            <a:r>
              <a:rPr lang="en-GB" sz="2800" dirty="0"/>
              <a:t> </a:t>
            </a:r>
            <a:r>
              <a:rPr lang="en-GB" sz="2800" dirty="0" err="1"/>
              <a:t>pasar</a:t>
            </a:r>
            <a:endParaRPr lang="en-GB" sz="2800" dirty="0"/>
          </a:p>
          <a:p>
            <a:r>
              <a:rPr lang="en-GB" sz="2800" dirty="0" err="1"/>
              <a:t>Sebagai</a:t>
            </a:r>
            <a:r>
              <a:rPr lang="en-GB" sz="2800" dirty="0"/>
              <a:t> </a:t>
            </a:r>
            <a:r>
              <a:rPr lang="en-GB" sz="2800" dirty="0" err="1"/>
              <a:t>penentu</a:t>
            </a:r>
            <a:r>
              <a:rPr lang="en-GB" sz="2800" dirty="0"/>
              <a:t> </a:t>
            </a:r>
            <a:r>
              <a:rPr lang="en-GB" sz="2800" dirty="0" err="1"/>
              <a:t>harga</a:t>
            </a:r>
            <a:endParaRPr lang="en-GB" sz="2800" dirty="0"/>
          </a:p>
          <a:p>
            <a:r>
              <a:rPr lang="en-GB" sz="2800" dirty="0" err="1"/>
              <a:t>Iklan</a:t>
            </a:r>
            <a:r>
              <a:rPr lang="en-GB" sz="2800" dirty="0"/>
              <a:t> </a:t>
            </a:r>
            <a:r>
              <a:rPr lang="en-GB" sz="2800" dirty="0" err="1"/>
              <a:t>ataupun</a:t>
            </a:r>
            <a:r>
              <a:rPr lang="en-GB" sz="2800" dirty="0"/>
              <a:t> </a:t>
            </a:r>
            <a:r>
              <a:rPr lang="en-GB" sz="2800" dirty="0" err="1"/>
              <a:t>promosi</a:t>
            </a:r>
            <a:r>
              <a:rPr lang="en-GB" sz="2800" dirty="0"/>
              <a:t> </a:t>
            </a:r>
            <a:r>
              <a:rPr lang="en-GB" sz="2800" dirty="0" err="1"/>
              <a:t>tidak</a:t>
            </a:r>
            <a:r>
              <a:rPr lang="en-GB" sz="2800" dirty="0"/>
              <a:t> </a:t>
            </a:r>
            <a:r>
              <a:rPr lang="en-GB" sz="2800" dirty="0" err="1"/>
              <a:t>diperlukan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725414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Kelebihan</a:t>
            </a:r>
            <a:r>
              <a:rPr lang="en-GB" dirty="0"/>
              <a:t> </a:t>
            </a:r>
            <a:r>
              <a:rPr lang="en-GB" dirty="0" err="1"/>
              <a:t>pasar</a:t>
            </a:r>
            <a:r>
              <a:rPr lang="en-GB" dirty="0"/>
              <a:t> </a:t>
            </a:r>
            <a:r>
              <a:rPr lang="en-GB" dirty="0" err="1"/>
              <a:t>monopoli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512860"/>
          </a:xfrm>
        </p:spPr>
        <p:txBody>
          <a:bodyPr>
            <a:noAutofit/>
          </a:bodyPr>
          <a:lstStyle/>
          <a:p>
            <a:r>
              <a:rPr lang="en-GB" sz="2400" dirty="0" err="1"/>
              <a:t>Bisa</a:t>
            </a:r>
            <a:r>
              <a:rPr lang="en-GB" sz="2400" dirty="0"/>
              <a:t> </a:t>
            </a:r>
            <a:r>
              <a:rPr lang="en-GB" sz="2400" dirty="0" err="1"/>
              <a:t>melakukan</a:t>
            </a:r>
            <a:r>
              <a:rPr lang="en-GB" sz="2400" dirty="0"/>
              <a:t> </a:t>
            </a:r>
            <a:r>
              <a:rPr lang="en-GB" sz="2400" dirty="0" err="1"/>
              <a:t>suatu</a:t>
            </a:r>
            <a:r>
              <a:rPr lang="en-GB" sz="2400" dirty="0"/>
              <a:t> </a:t>
            </a:r>
            <a:r>
              <a:rPr lang="en-GB" sz="2400" dirty="0" err="1"/>
              <a:t>penelitian</a:t>
            </a:r>
            <a:r>
              <a:rPr lang="en-GB" sz="2400" dirty="0"/>
              <a:t> </a:t>
            </a:r>
            <a:r>
              <a:rPr lang="en-GB" sz="2400" dirty="0" err="1"/>
              <a:t>dan</a:t>
            </a:r>
            <a:r>
              <a:rPr lang="en-GB" sz="2400" dirty="0"/>
              <a:t> </a:t>
            </a:r>
            <a:r>
              <a:rPr lang="en-GB" sz="2400" dirty="0" err="1"/>
              <a:t>pengembangan</a:t>
            </a:r>
            <a:r>
              <a:rPr lang="en-GB" sz="2400" dirty="0"/>
              <a:t> </a:t>
            </a:r>
            <a:r>
              <a:rPr lang="en-GB" sz="2400" dirty="0" err="1"/>
              <a:t>produk</a:t>
            </a:r>
            <a:r>
              <a:rPr lang="en-GB" sz="2400" dirty="0"/>
              <a:t> agar </a:t>
            </a:r>
            <a:r>
              <a:rPr lang="en-GB" sz="2400" dirty="0" err="1"/>
              <a:t>tetap</a:t>
            </a:r>
            <a:r>
              <a:rPr lang="en-GB" sz="2400" dirty="0"/>
              <a:t> </a:t>
            </a:r>
            <a:r>
              <a:rPr lang="en-GB" sz="2400" dirty="0" err="1"/>
              <a:t>terjaga</a:t>
            </a:r>
            <a:r>
              <a:rPr lang="en-GB" sz="2400" dirty="0"/>
              <a:t> </a:t>
            </a:r>
            <a:r>
              <a:rPr lang="en-GB" sz="2400" dirty="0" err="1"/>
              <a:t>kekuasaannya</a:t>
            </a:r>
            <a:endParaRPr lang="en-GB" sz="2400" dirty="0"/>
          </a:p>
          <a:p>
            <a:r>
              <a:rPr lang="en-GB" sz="2400" dirty="0" err="1"/>
              <a:t>Lebih</a:t>
            </a:r>
            <a:r>
              <a:rPr lang="en-GB" sz="2400" dirty="0"/>
              <a:t> </a:t>
            </a:r>
            <a:r>
              <a:rPr lang="en-GB" sz="2400" dirty="0" err="1"/>
              <a:t>mudah</a:t>
            </a:r>
            <a:r>
              <a:rPr lang="en-GB" sz="2400" dirty="0"/>
              <a:t> </a:t>
            </a:r>
            <a:r>
              <a:rPr lang="en-GB" sz="2400" dirty="0" err="1"/>
              <a:t>melakukan</a:t>
            </a:r>
            <a:r>
              <a:rPr lang="en-GB" sz="2400" dirty="0"/>
              <a:t> control </a:t>
            </a:r>
            <a:r>
              <a:rPr lang="en-GB" sz="2400" dirty="0" err="1"/>
              <a:t>karena</a:t>
            </a:r>
            <a:r>
              <a:rPr lang="en-GB" sz="2400" dirty="0"/>
              <a:t> </a:t>
            </a:r>
            <a:r>
              <a:rPr lang="en-GB" sz="2400" dirty="0" err="1"/>
              <a:t>kekuasaan</a:t>
            </a:r>
            <a:r>
              <a:rPr lang="en-GB" sz="2400" dirty="0"/>
              <a:t> </a:t>
            </a:r>
            <a:r>
              <a:rPr lang="en-GB" sz="2400" dirty="0" err="1"/>
              <a:t>hanya</a:t>
            </a:r>
            <a:r>
              <a:rPr lang="en-GB" sz="2400" dirty="0"/>
              <a:t> </a:t>
            </a:r>
            <a:r>
              <a:rPr lang="en-GB" sz="2400" dirty="0" err="1"/>
              <a:t>dipegang</a:t>
            </a:r>
            <a:r>
              <a:rPr lang="en-GB" sz="2400" dirty="0"/>
              <a:t> </a:t>
            </a:r>
            <a:r>
              <a:rPr lang="en-GB" sz="2400" dirty="0" err="1"/>
              <a:t>satu</a:t>
            </a:r>
            <a:r>
              <a:rPr lang="en-GB" sz="2400" dirty="0"/>
              <a:t> </a:t>
            </a:r>
            <a:r>
              <a:rPr lang="en-GB" sz="2400" dirty="0" err="1"/>
              <a:t>pihak</a:t>
            </a:r>
            <a:endParaRPr lang="en-GB" sz="2400" dirty="0"/>
          </a:p>
          <a:p>
            <a:r>
              <a:rPr lang="en-GB" sz="2400" dirty="0" err="1"/>
              <a:t>Keuntungan</a:t>
            </a:r>
            <a:r>
              <a:rPr lang="en-GB" sz="2400" dirty="0"/>
              <a:t> yang </a:t>
            </a:r>
            <a:r>
              <a:rPr lang="en-GB" sz="2400" dirty="0" err="1"/>
              <a:t>diperoleh</a:t>
            </a:r>
            <a:r>
              <a:rPr lang="en-GB" sz="2400" dirty="0"/>
              <a:t> </a:t>
            </a:r>
            <a:r>
              <a:rPr lang="en-GB" sz="2400" dirty="0" err="1"/>
              <a:t>sangat</a:t>
            </a:r>
            <a:r>
              <a:rPr lang="en-GB" sz="2400" dirty="0"/>
              <a:t> </a:t>
            </a:r>
            <a:r>
              <a:rPr lang="en-GB" sz="2400" dirty="0" err="1"/>
              <a:t>melimpah</a:t>
            </a:r>
            <a:r>
              <a:rPr lang="en-GB" sz="2400" dirty="0"/>
              <a:t> </a:t>
            </a:r>
            <a:r>
              <a:rPr lang="en-GB" sz="2400" dirty="0" err="1"/>
              <a:t>karena</a:t>
            </a:r>
            <a:r>
              <a:rPr lang="en-GB" sz="2400" dirty="0"/>
              <a:t> </a:t>
            </a:r>
            <a:r>
              <a:rPr lang="en-GB" sz="2400" dirty="0" err="1"/>
              <a:t>tidak</a:t>
            </a:r>
            <a:r>
              <a:rPr lang="en-GB" sz="2400" dirty="0"/>
              <a:t> </a:t>
            </a:r>
            <a:r>
              <a:rPr lang="en-GB" sz="2400" dirty="0" err="1"/>
              <a:t>ada</a:t>
            </a:r>
            <a:r>
              <a:rPr lang="en-GB" sz="2400" dirty="0"/>
              <a:t> </a:t>
            </a:r>
            <a:r>
              <a:rPr lang="en-GB" sz="2400" dirty="0" err="1"/>
              <a:t>pesaing</a:t>
            </a:r>
            <a:r>
              <a:rPr lang="en-GB" sz="2400" dirty="0"/>
              <a:t> yang </a:t>
            </a:r>
            <a:r>
              <a:rPr lang="en-GB" sz="2400" dirty="0" err="1"/>
              <a:t>berarti</a:t>
            </a:r>
            <a:endParaRPr lang="en-GB" sz="2400" dirty="0"/>
          </a:p>
          <a:p>
            <a:r>
              <a:rPr lang="en-GB" sz="2400" dirty="0" err="1"/>
              <a:t>Mendorong</a:t>
            </a:r>
            <a:r>
              <a:rPr lang="en-GB" sz="2400" dirty="0"/>
              <a:t> </a:t>
            </a:r>
            <a:r>
              <a:rPr lang="en-GB" sz="2400" dirty="0" err="1"/>
              <a:t>terciptanya</a:t>
            </a:r>
            <a:r>
              <a:rPr lang="en-GB" sz="2400" dirty="0"/>
              <a:t> </a:t>
            </a:r>
            <a:r>
              <a:rPr lang="en-GB" sz="2400" dirty="0" err="1"/>
              <a:t>inovasi-inovasi</a:t>
            </a:r>
            <a:r>
              <a:rPr lang="en-GB" sz="2400" dirty="0"/>
              <a:t> </a:t>
            </a:r>
            <a:r>
              <a:rPr lang="en-GB" sz="2400" dirty="0" err="1"/>
              <a:t>dengan</a:t>
            </a:r>
            <a:r>
              <a:rPr lang="en-GB" sz="2400" dirty="0"/>
              <a:t> </a:t>
            </a:r>
            <a:r>
              <a:rPr lang="en-GB" sz="2400" dirty="0" err="1"/>
              <a:t>tujuan</a:t>
            </a:r>
            <a:r>
              <a:rPr lang="en-GB" sz="2400" dirty="0"/>
              <a:t> </a:t>
            </a:r>
            <a:r>
              <a:rPr lang="en-GB" sz="2400" dirty="0" err="1"/>
              <a:t>melindungi</a:t>
            </a:r>
            <a:r>
              <a:rPr lang="en-GB" sz="2400" dirty="0"/>
              <a:t> </a:t>
            </a:r>
            <a:r>
              <a:rPr lang="en-GB" sz="2400" dirty="0" err="1"/>
              <a:t>kekuasaan</a:t>
            </a:r>
            <a:r>
              <a:rPr lang="en-GB" sz="2400" dirty="0"/>
              <a:t> yang </a:t>
            </a:r>
            <a:r>
              <a:rPr lang="en-GB" sz="2400" dirty="0" err="1"/>
              <a:t>ada</a:t>
            </a:r>
            <a:endParaRPr lang="en-GB" sz="2400" dirty="0"/>
          </a:p>
          <a:p>
            <a:r>
              <a:rPr lang="en-GB" sz="2400" dirty="0" err="1"/>
              <a:t>Pengembangan</a:t>
            </a:r>
            <a:r>
              <a:rPr lang="en-GB" sz="2400" dirty="0"/>
              <a:t> </a:t>
            </a:r>
            <a:r>
              <a:rPr lang="en-GB" sz="2400" dirty="0" err="1"/>
              <a:t>perusahaan</a:t>
            </a:r>
            <a:r>
              <a:rPr lang="en-GB" sz="2400" dirty="0"/>
              <a:t> </a:t>
            </a:r>
            <a:r>
              <a:rPr lang="en-GB" sz="2400" dirty="0" err="1"/>
              <a:t>cepat</a:t>
            </a:r>
            <a:r>
              <a:rPr lang="en-GB" sz="2400" dirty="0"/>
              <a:t> </a:t>
            </a:r>
            <a:r>
              <a:rPr lang="en-GB" sz="2400" dirty="0" err="1"/>
              <a:t>karena</a:t>
            </a:r>
            <a:r>
              <a:rPr lang="en-GB" sz="2400" dirty="0"/>
              <a:t> </a:t>
            </a:r>
            <a:r>
              <a:rPr lang="en-GB" sz="2400" dirty="0" err="1"/>
              <a:t>tidak</a:t>
            </a:r>
            <a:r>
              <a:rPr lang="en-GB" sz="2400" dirty="0"/>
              <a:t> </a:t>
            </a:r>
            <a:r>
              <a:rPr lang="en-GB" sz="2400" dirty="0" err="1"/>
              <a:t>ada</a:t>
            </a:r>
            <a:r>
              <a:rPr lang="en-GB" sz="2400" dirty="0"/>
              <a:t> </a:t>
            </a:r>
            <a:r>
              <a:rPr lang="en-GB" sz="2400" dirty="0" err="1"/>
              <a:t>pesaing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11762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Kelemahan</a:t>
            </a:r>
            <a:r>
              <a:rPr lang="en-GB" dirty="0"/>
              <a:t> </a:t>
            </a:r>
            <a:r>
              <a:rPr lang="en-GB" dirty="0" err="1"/>
              <a:t>pasar</a:t>
            </a:r>
            <a:r>
              <a:rPr lang="en-GB" dirty="0"/>
              <a:t> </a:t>
            </a:r>
            <a:r>
              <a:rPr lang="en-GB" dirty="0" err="1"/>
              <a:t>monopoli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err="1"/>
              <a:t>Ketidakadilan</a:t>
            </a:r>
            <a:r>
              <a:rPr lang="en-GB" sz="2400" dirty="0"/>
              <a:t> </a:t>
            </a:r>
            <a:r>
              <a:rPr lang="en-GB" sz="2400" dirty="0" err="1"/>
              <a:t>terasa</a:t>
            </a:r>
            <a:r>
              <a:rPr lang="en-GB" sz="2400" dirty="0"/>
              <a:t> di </a:t>
            </a:r>
            <a:r>
              <a:rPr lang="en-GB" sz="2400" dirty="0" err="1"/>
              <a:t>dalamnya</a:t>
            </a:r>
            <a:r>
              <a:rPr lang="en-GB" sz="2400" dirty="0"/>
              <a:t> </a:t>
            </a:r>
            <a:r>
              <a:rPr lang="en-GB" sz="2400" dirty="0" err="1"/>
              <a:t>karena</a:t>
            </a:r>
            <a:r>
              <a:rPr lang="en-GB" sz="2400" dirty="0"/>
              <a:t> </a:t>
            </a:r>
            <a:r>
              <a:rPr lang="en-GB" sz="2400" dirty="0" err="1"/>
              <a:t>hanya</a:t>
            </a:r>
            <a:r>
              <a:rPr lang="en-GB" sz="2400" dirty="0"/>
              <a:t> </a:t>
            </a:r>
            <a:r>
              <a:rPr lang="en-GB" sz="2400" dirty="0" err="1"/>
              <a:t>satu</a:t>
            </a:r>
            <a:r>
              <a:rPr lang="en-GB" sz="2400" dirty="0"/>
              <a:t> </a:t>
            </a:r>
            <a:r>
              <a:rPr lang="en-GB" sz="2400" dirty="0" err="1"/>
              <a:t>pihak</a:t>
            </a:r>
            <a:r>
              <a:rPr lang="en-GB" sz="2400" dirty="0"/>
              <a:t> yang </a:t>
            </a:r>
            <a:r>
              <a:rPr lang="en-GB" sz="2400" dirty="0" err="1"/>
              <a:t>untung</a:t>
            </a:r>
            <a:endParaRPr lang="en-GB" sz="2400" dirty="0"/>
          </a:p>
          <a:p>
            <a:r>
              <a:rPr lang="en-GB" sz="2400" dirty="0" err="1"/>
              <a:t>Sering</a:t>
            </a:r>
            <a:r>
              <a:rPr lang="en-GB" sz="2400" dirty="0"/>
              <a:t> </a:t>
            </a:r>
            <a:r>
              <a:rPr lang="en-GB" sz="2400" dirty="0" err="1"/>
              <a:t>terjadi</a:t>
            </a:r>
            <a:r>
              <a:rPr lang="en-GB" sz="2400" dirty="0"/>
              <a:t> </a:t>
            </a:r>
            <a:r>
              <a:rPr lang="en-GB" sz="2400" dirty="0" err="1"/>
              <a:t>pemborosan</a:t>
            </a:r>
            <a:r>
              <a:rPr lang="en-GB" sz="2400" dirty="0"/>
              <a:t> </a:t>
            </a:r>
            <a:r>
              <a:rPr lang="en-GB" sz="2400" dirty="0" err="1"/>
              <a:t>karena</a:t>
            </a:r>
            <a:r>
              <a:rPr lang="en-GB" sz="2400" dirty="0"/>
              <a:t> </a:t>
            </a:r>
            <a:r>
              <a:rPr lang="en-GB" sz="2400" dirty="0" err="1"/>
              <a:t>pihak</a:t>
            </a:r>
            <a:r>
              <a:rPr lang="en-GB" sz="2400" dirty="0"/>
              <a:t> yang </a:t>
            </a:r>
            <a:r>
              <a:rPr lang="en-GB" sz="2400" dirty="0" err="1"/>
              <a:t>berkuasa</a:t>
            </a:r>
            <a:r>
              <a:rPr lang="en-GB" sz="2400" dirty="0"/>
              <a:t> </a:t>
            </a:r>
            <a:r>
              <a:rPr lang="en-GB" sz="2400" dirty="0" err="1"/>
              <a:t>tidak</a:t>
            </a:r>
            <a:r>
              <a:rPr lang="en-GB" sz="2400" dirty="0"/>
              <a:t> </a:t>
            </a:r>
            <a:r>
              <a:rPr lang="en-GB" sz="2400" dirty="0" err="1"/>
              <a:t>mempedulikan</a:t>
            </a:r>
            <a:r>
              <a:rPr lang="en-GB" sz="2400" dirty="0"/>
              <a:t> </a:t>
            </a:r>
            <a:r>
              <a:rPr lang="en-GB" sz="2400" dirty="0" err="1"/>
              <a:t>pengoptimalan</a:t>
            </a:r>
            <a:r>
              <a:rPr lang="en-GB" sz="2400" dirty="0"/>
              <a:t> </a:t>
            </a:r>
            <a:r>
              <a:rPr lang="en-GB" sz="2400" dirty="0" err="1"/>
              <a:t>dan</a:t>
            </a:r>
            <a:r>
              <a:rPr lang="en-GB" sz="2400" dirty="0"/>
              <a:t> </a:t>
            </a:r>
            <a:r>
              <a:rPr lang="en-GB" sz="2400" dirty="0" err="1"/>
              <a:t>penghematan</a:t>
            </a:r>
            <a:r>
              <a:rPr lang="en-GB" sz="2400" dirty="0"/>
              <a:t> </a:t>
            </a:r>
            <a:r>
              <a:rPr lang="en-GB" sz="2400" dirty="0" err="1"/>
              <a:t>biaya</a:t>
            </a:r>
            <a:r>
              <a:rPr lang="en-GB" sz="2400" dirty="0"/>
              <a:t> </a:t>
            </a:r>
            <a:r>
              <a:rPr lang="en-GB" sz="2400" dirty="0" err="1"/>
              <a:t>produksi</a:t>
            </a:r>
            <a:r>
              <a:rPr lang="en-GB" sz="2400" dirty="0"/>
              <a:t>, yang </a:t>
            </a:r>
            <a:r>
              <a:rPr lang="en-GB" sz="2400" dirty="0" err="1"/>
              <a:t>penting</a:t>
            </a:r>
            <a:r>
              <a:rPr lang="en-GB" sz="2400" dirty="0"/>
              <a:t> </a:t>
            </a:r>
            <a:r>
              <a:rPr lang="en-GB" sz="2400" dirty="0" err="1"/>
              <a:t>untung</a:t>
            </a:r>
            <a:endParaRPr lang="en-GB" sz="2400" dirty="0"/>
          </a:p>
          <a:p>
            <a:r>
              <a:rPr lang="en-GB" sz="2400" dirty="0" err="1"/>
              <a:t>Tidak</a:t>
            </a:r>
            <a:r>
              <a:rPr lang="en-GB" sz="2400" dirty="0"/>
              <a:t> </a:t>
            </a:r>
            <a:r>
              <a:rPr lang="en-GB" sz="2400" dirty="0" err="1"/>
              <a:t>adanya</a:t>
            </a:r>
            <a:r>
              <a:rPr lang="en-GB" sz="2400" dirty="0"/>
              <a:t> </a:t>
            </a:r>
            <a:r>
              <a:rPr lang="en-GB" sz="2400" dirty="0" err="1"/>
              <a:t>pilihan</a:t>
            </a:r>
            <a:r>
              <a:rPr lang="en-GB" sz="2400" dirty="0"/>
              <a:t> </a:t>
            </a:r>
            <a:r>
              <a:rPr lang="en-GB" sz="2400" dirty="0" err="1"/>
              <a:t>bagi</a:t>
            </a:r>
            <a:r>
              <a:rPr lang="en-GB" sz="2400" dirty="0"/>
              <a:t> </a:t>
            </a:r>
            <a:r>
              <a:rPr lang="en-GB" sz="2400" dirty="0" err="1"/>
              <a:t>konsumen</a:t>
            </a:r>
            <a:r>
              <a:rPr lang="en-GB" sz="2400" dirty="0"/>
              <a:t> </a:t>
            </a:r>
            <a:r>
              <a:rPr lang="en-GB" sz="2400" dirty="0" err="1"/>
              <a:t>karena</a:t>
            </a:r>
            <a:r>
              <a:rPr lang="en-GB" sz="2400" dirty="0"/>
              <a:t> </a:t>
            </a:r>
            <a:r>
              <a:rPr lang="en-GB" sz="2400" dirty="0" err="1"/>
              <a:t>tidak</a:t>
            </a:r>
            <a:r>
              <a:rPr lang="en-GB" sz="2400" dirty="0"/>
              <a:t> </a:t>
            </a:r>
            <a:r>
              <a:rPr lang="en-GB" sz="2400" dirty="0" err="1"/>
              <a:t>ada</a:t>
            </a:r>
            <a:r>
              <a:rPr lang="en-GB" sz="2400" dirty="0"/>
              <a:t> </a:t>
            </a:r>
            <a:r>
              <a:rPr lang="en-GB" sz="2400" dirty="0" err="1"/>
              <a:t>produk</a:t>
            </a:r>
            <a:r>
              <a:rPr lang="en-GB" sz="2400" dirty="0"/>
              <a:t> yang lain</a:t>
            </a:r>
          </a:p>
          <a:p>
            <a:r>
              <a:rPr lang="en-GB" sz="2400" dirty="0" err="1"/>
              <a:t>Terkesan</a:t>
            </a:r>
            <a:r>
              <a:rPr lang="en-GB" sz="2400" dirty="0"/>
              <a:t> </a:t>
            </a:r>
            <a:r>
              <a:rPr lang="en-GB" sz="2400" dirty="0" err="1"/>
              <a:t>sering</a:t>
            </a:r>
            <a:r>
              <a:rPr lang="en-GB" sz="2400" dirty="0"/>
              <a:t> </a:t>
            </a:r>
            <a:r>
              <a:rPr lang="en-GB" sz="2400" dirty="0" err="1"/>
              <a:t>terjadi</a:t>
            </a:r>
            <a:r>
              <a:rPr lang="en-GB" sz="2400" dirty="0"/>
              <a:t> </a:t>
            </a:r>
            <a:r>
              <a:rPr lang="en-GB" sz="2400" dirty="0" err="1"/>
              <a:t>pemaksaan</a:t>
            </a:r>
            <a:r>
              <a:rPr lang="en-GB" sz="2400" dirty="0"/>
              <a:t> </a:t>
            </a:r>
            <a:r>
              <a:rPr lang="en-GB" sz="2400" dirty="0" err="1"/>
              <a:t>karena</a:t>
            </a:r>
            <a:r>
              <a:rPr lang="en-GB" sz="2400" dirty="0"/>
              <a:t> </a:t>
            </a:r>
            <a:r>
              <a:rPr lang="en-GB" sz="2400" dirty="0" err="1"/>
              <a:t>mau</a:t>
            </a:r>
            <a:r>
              <a:rPr lang="en-GB" sz="2400" dirty="0"/>
              <a:t> </a:t>
            </a:r>
            <a:r>
              <a:rPr lang="en-GB" sz="2400" dirty="0" err="1"/>
              <a:t>tidak</a:t>
            </a:r>
            <a:r>
              <a:rPr lang="en-GB" sz="2400" dirty="0"/>
              <a:t> </a:t>
            </a:r>
            <a:r>
              <a:rPr lang="en-GB" sz="2400" dirty="0" err="1"/>
              <a:t>mau</a:t>
            </a:r>
            <a:r>
              <a:rPr lang="en-GB" sz="2400" dirty="0"/>
              <a:t> </a:t>
            </a:r>
            <a:r>
              <a:rPr lang="en-GB" sz="2400" dirty="0" err="1"/>
              <a:t>konsumen</a:t>
            </a:r>
            <a:r>
              <a:rPr lang="en-GB" sz="2400" dirty="0"/>
              <a:t> </a:t>
            </a:r>
            <a:r>
              <a:rPr lang="en-GB" sz="2400" dirty="0" err="1"/>
              <a:t>harus</a:t>
            </a:r>
            <a:r>
              <a:rPr lang="en-GB" sz="2400" dirty="0"/>
              <a:t> </a:t>
            </a:r>
            <a:r>
              <a:rPr lang="en-GB" sz="2400" dirty="0" err="1"/>
              <a:t>membeli</a:t>
            </a:r>
            <a:r>
              <a:rPr lang="en-GB" sz="2400" dirty="0"/>
              <a:t> </a:t>
            </a:r>
            <a:r>
              <a:rPr lang="en-GB" sz="2400" dirty="0" err="1"/>
              <a:t>produk</a:t>
            </a:r>
            <a:r>
              <a:rPr lang="en-GB" sz="2400" dirty="0"/>
              <a:t> </a:t>
            </a:r>
            <a:r>
              <a:rPr lang="en-GB" sz="2400" dirty="0" err="1"/>
              <a:t>tersebut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34952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24283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br>
              <a:rPr lang="en-GB" dirty="0"/>
            </a:br>
            <a:r>
              <a:rPr lang="en-GB" dirty="0"/>
              <a:t>2. </a:t>
            </a:r>
            <a:r>
              <a:rPr lang="en-GB" dirty="0" err="1"/>
              <a:t>Pasar</a:t>
            </a:r>
            <a:r>
              <a:rPr lang="en-GB" dirty="0"/>
              <a:t> </a:t>
            </a:r>
            <a:r>
              <a:rPr lang="en-GB" dirty="0" err="1"/>
              <a:t>Oligopoli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72743"/>
            <a:ext cx="10515600" cy="3704219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/>
              <a:t>	</a:t>
            </a:r>
            <a:r>
              <a:rPr lang="en-GB" sz="2800" dirty="0" err="1"/>
              <a:t>Pasar</a:t>
            </a:r>
            <a:r>
              <a:rPr lang="en-GB" sz="2800" dirty="0"/>
              <a:t> </a:t>
            </a:r>
            <a:r>
              <a:rPr lang="en-GB" sz="2800" dirty="0" err="1"/>
              <a:t>oligopoli</a:t>
            </a:r>
            <a:r>
              <a:rPr lang="en-GB" sz="2800" dirty="0"/>
              <a:t> </a:t>
            </a:r>
            <a:r>
              <a:rPr lang="en-GB" sz="2800" dirty="0" err="1"/>
              <a:t>adalah</a:t>
            </a:r>
            <a:r>
              <a:rPr lang="en-GB" sz="2800" dirty="0"/>
              <a:t> </a:t>
            </a:r>
            <a:r>
              <a:rPr lang="en-GB" sz="2800" dirty="0" err="1"/>
              <a:t>suatu</a:t>
            </a:r>
            <a:r>
              <a:rPr lang="en-GB" sz="2800" dirty="0"/>
              <a:t> </a:t>
            </a:r>
            <a:r>
              <a:rPr lang="en-GB" sz="2800" dirty="0" err="1"/>
              <a:t>keadaan</a:t>
            </a:r>
            <a:r>
              <a:rPr lang="en-GB" sz="2800" dirty="0"/>
              <a:t> </a:t>
            </a:r>
            <a:r>
              <a:rPr lang="en-GB" sz="2800" dirty="0" err="1"/>
              <a:t>pasar</a:t>
            </a:r>
            <a:r>
              <a:rPr lang="en-GB" sz="2800" dirty="0"/>
              <a:t> di </a:t>
            </a:r>
            <a:r>
              <a:rPr lang="en-GB" sz="2800" dirty="0" err="1"/>
              <a:t>mana</a:t>
            </a:r>
            <a:r>
              <a:rPr lang="en-GB" sz="2800" dirty="0"/>
              <a:t> </a:t>
            </a:r>
            <a:r>
              <a:rPr lang="en-GB" sz="2800" dirty="0" err="1"/>
              <a:t>terdapat</a:t>
            </a:r>
            <a:r>
              <a:rPr lang="en-GB" sz="2800" dirty="0"/>
              <a:t> </a:t>
            </a:r>
            <a:r>
              <a:rPr lang="en-GB" sz="2800" dirty="0" err="1"/>
              <a:t>beberapa</a:t>
            </a:r>
            <a:r>
              <a:rPr lang="en-GB" sz="2800" dirty="0"/>
              <a:t> </a:t>
            </a:r>
            <a:r>
              <a:rPr lang="en-GB" sz="2800" dirty="0" err="1"/>
              <a:t>produsen</a:t>
            </a:r>
            <a:r>
              <a:rPr lang="en-GB" sz="2800" dirty="0"/>
              <a:t> </a:t>
            </a:r>
            <a:r>
              <a:rPr lang="en-GB" sz="2800" dirty="0" err="1"/>
              <a:t>atau</a:t>
            </a:r>
            <a:r>
              <a:rPr lang="en-GB" sz="2800" dirty="0"/>
              <a:t> </a:t>
            </a:r>
            <a:r>
              <a:rPr lang="en-GB" sz="2800" dirty="0" err="1"/>
              <a:t>penjual</a:t>
            </a:r>
            <a:r>
              <a:rPr lang="en-GB" sz="2800" dirty="0"/>
              <a:t> </a:t>
            </a:r>
            <a:r>
              <a:rPr lang="en-GB" sz="2800" dirty="0" err="1"/>
              <a:t>menguasai</a:t>
            </a:r>
            <a:r>
              <a:rPr lang="en-GB" sz="2800" dirty="0"/>
              <a:t> </a:t>
            </a:r>
            <a:r>
              <a:rPr lang="en-GB" sz="2800" dirty="0" err="1"/>
              <a:t>penawaran</a:t>
            </a:r>
            <a:r>
              <a:rPr lang="en-GB" sz="2800" dirty="0"/>
              <a:t>, </a:t>
            </a:r>
            <a:r>
              <a:rPr lang="en-GB" sz="2800" dirty="0" err="1"/>
              <a:t>baik</a:t>
            </a:r>
            <a:r>
              <a:rPr lang="en-GB" sz="2800" dirty="0"/>
              <a:t> </a:t>
            </a:r>
            <a:r>
              <a:rPr lang="en-GB" sz="2800" dirty="0" err="1"/>
              <a:t>secara</a:t>
            </a:r>
            <a:r>
              <a:rPr lang="en-GB" sz="2800" dirty="0"/>
              <a:t> </a:t>
            </a:r>
            <a:r>
              <a:rPr lang="en-GB" sz="2800" dirty="0" err="1"/>
              <a:t>independen</a:t>
            </a:r>
            <a:r>
              <a:rPr lang="en-GB" sz="2800" dirty="0"/>
              <a:t> (</a:t>
            </a:r>
            <a:r>
              <a:rPr lang="en-GB" sz="2800" dirty="0" err="1"/>
              <a:t>sendiri-sendiri</a:t>
            </a:r>
            <a:r>
              <a:rPr lang="en-GB" sz="2800" dirty="0"/>
              <a:t>) </a:t>
            </a:r>
            <a:r>
              <a:rPr lang="en-GB" sz="2800" dirty="0" err="1"/>
              <a:t>maupun</a:t>
            </a:r>
            <a:r>
              <a:rPr lang="en-GB" sz="2800" dirty="0"/>
              <a:t> </a:t>
            </a:r>
            <a:r>
              <a:rPr lang="en-GB" sz="2800" dirty="0" err="1"/>
              <a:t>secara</a:t>
            </a:r>
            <a:r>
              <a:rPr lang="en-GB" sz="2800" dirty="0"/>
              <a:t> </a:t>
            </a:r>
            <a:r>
              <a:rPr lang="en-GB" sz="2800" dirty="0" err="1"/>
              <a:t>diam-diam</a:t>
            </a:r>
            <a:r>
              <a:rPr lang="en-GB" sz="2800" dirty="0"/>
              <a:t> </a:t>
            </a:r>
            <a:r>
              <a:rPr lang="en-GB" sz="2800" dirty="0" err="1"/>
              <a:t>bekerja</a:t>
            </a:r>
            <a:r>
              <a:rPr lang="en-GB" sz="2800" dirty="0"/>
              <a:t> </a:t>
            </a:r>
            <a:r>
              <a:rPr lang="en-GB" sz="2800" dirty="0" err="1"/>
              <a:t>sama</a:t>
            </a:r>
            <a:r>
              <a:rPr lang="en-GB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294931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Ciri-ciri</a:t>
            </a:r>
            <a:r>
              <a:rPr lang="en-GB" dirty="0"/>
              <a:t> </a:t>
            </a:r>
            <a:r>
              <a:rPr lang="en-GB" dirty="0" err="1"/>
              <a:t>pasar</a:t>
            </a:r>
            <a:r>
              <a:rPr lang="en-GB" dirty="0"/>
              <a:t> </a:t>
            </a:r>
            <a:r>
              <a:rPr lang="en-GB" dirty="0" err="1"/>
              <a:t>oligopoli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err="1"/>
              <a:t>Menghasilkan</a:t>
            </a:r>
            <a:r>
              <a:rPr lang="en-GB" sz="2400" dirty="0"/>
              <a:t> </a:t>
            </a:r>
            <a:r>
              <a:rPr lang="en-GB" sz="2400" dirty="0" err="1"/>
              <a:t>dua</a:t>
            </a:r>
            <a:r>
              <a:rPr lang="en-GB" sz="2400" dirty="0"/>
              <a:t> </a:t>
            </a:r>
            <a:r>
              <a:rPr lang="en-GB" sz="2400" dirty="0" err="1"/>
              <a:t>jenis</a:t>
            </a:r>
            <a:r>
              <a:rPr lang="en-GB" sz="2400" dirty="0"/>
              <a:t> </a:t>
            </a:r>
            <a:r>
              <a:rPr lang="en-GB" sz="2400" dirty="0" err="1"/>
              <a:t>produk</a:t>
            </a:r>
            <a:r>
              <a:rPr lang="en-GB" sz="2400" dirty="0"/>
              <a:t> (homogeny </a:t>
            </a:r>
            <a:r>
              <a:rPr lang="en-GB" sz="2400" dirty="0" err="1"/>
              <a:t>dan</a:t>
            </a:r>
            <a:r>
              <a:rPr lang="en-GB" sz="2400" dirty="0"/>
              <a:t> </a:t>
            </a:r>
            <a:r>
              <a:rPr lang="en-GB" sz="2400" dirty="0" err="1"/>
              <a:t>heterogen</a:t>
            </a:r>
            <a:r>
              <a:rPr lang="en-GB" sz="2400" dirty="0"/>
              <a:t>)</a:t>
            </a:r>
          </a:p>
          <a:p>
            <a:r>
              <a:rPr lang="en-GB" sz="2400" dirty="0" err="1"/>
              <a:t>Promosi</a:t>
            </a:r>
            <a:r>
              <a:rPr lang="en-GB" sz="2400" dirty="0"/>
              <a:t> </a:t>
            </a:r>
            <a:r>
              <a:rPr lang="en-GB" sz="2400" dirty="0" err="1"/>
              <a:t>dan</a:t>
            </a:r>
            <a:r>
              <a:rPr lang="en-GB" sz="2400" dirty="0"/>
              <a:t> </a:t>
            </a:r>
            <a:r>
              <a:rPr lang="en-GB" sz="2400" dirty="0" err="1"/>
              <a:t>iklan</a:t>
            </a:r>
            <a:r>
              <a:rPr lang="en-GB" sz="2400" dirty="0"/>
              <a:t> </a:t>
            </a:r>
            <a:r>
              <a:rPr lang="en-GB" sz="2400" dirty="0" err="1"/>
              <a:t>sangat</a:t>
            </a:r>
            <a:r>
              <a:rPr lang="en-GB" sz="2400" dirty="0"/>
              <a:t> </a:t>
            </a:r>
            <a:r>
              <a:rPr lang="en-GB" sz="2400" dirty="0" err="1"/>
              <a:t>diperlukan</a:t>
            </a:r>
            <a:endParaRPr lang="en-GB" sz="2400" dirty="0"/>
          </a:p>
          <a:p>
            <a:r>
              <a:rPr lang="en-GB" sz="2400" dirty="0" err="1"/>
              <a:t>Keberadaan</a:t>
            </a:r>
            <a:r>
              <a:rPr lang="en-GB" sz="2400" dirty="0"/>
              <a:t> </a:t>
            </a:r>
            <a:r>
              <a:rPr lang="en-GB" sz="2400" dirty="0" err="1"/>
              <a:t>perusahaan</a:t>
            </a:r>
            <a:r>
              <a:rPr lang="en-GB" sz="2400" dirty="0"/>
              <a:t> </a:t>
            </a:r>
            <a:r>
              <a:rPr lang="en-GB" sz="2400" dirty="0" err="1"/>
              <a:t>atau</a:t>
            </a:r>
            <a:r>
              <a:rPr lang="en-GB" sz="2400" dirty="0"/>
              <a:t> </a:t>
            </a:r>
            <a:r>
              <a:rPr lang="en-GB" sz="2400" dirty="0" err="1"/>
              <a:t>produsen</a:t>
            </a:r>
            <a:r>
              <a:rPr lang="en-GB" sz="2400" dirty="0"/>
              <a:t> </a:t>
            </a:r>
            <a:r>
              <a:rPr lang="en-GB" sz="2400" dirty="0" err="1"/>
              <a:t>jumlahnya</a:t>
            </a:r>
            <a:r>
              <a:rPr lang="en-GB" sz="2400" dirty="0"/>
              <a:t> </a:t>
            </a:r>
            <a:r>
              <a:rPr lang="en-GB" sz="2400" dirty="0" err="1"/>
              <a:t>sedikit</a:t>
            </a:r>
            <a:endParaRPr lang="en-GB" sz="2400" dirty="0"/>
          </a:p>
          <a:p>
            <a:r>
              <a:rPr lang="en-GB" sz="2400" dirty="0" err="1"/>
              <a:t>Kompetisi</a:t>
            </a:r>
            <a:r>
              <a:rPr lang="en-GB" sz="2400" dirty="0"/>
              <a:t> non </a:t>
            </a:r>
            <a:r>
              <a:rPr lang="en-GB" sz="2400" dirty="0" err="1"/>
              <a:t>harga</a:t>
            </a:r>
            <a:endParaRPr lang="en-GB" sz="2400" dirty="0"/>
          </a:p>
          <a:p>
            <a:r>
              <a:rPr lang="en-GB" sz="2400" dirty="0" err="1"/>
              <a:t>Pihak</a:t>
            </a:r>
            <a:r>
              <a:rPr lang="en-GB" sz="2400" dirty="0"/>
              <a:t> </a:t>
            </a:r>
            <a:r>
              <a:rPr lang="en-GB" sz="2400" dirty="0" err="1"/>
              <a:t>baru</a:t>
            </a:r>
            <a:r>
              <a:rPr lang="en-GB" sz="2400" dirty="0"/>
              <a:t> </a:t>
            </a:r>
            <a:r>
              <a:rPr lang="en-GB" sz="2400" dirty="0" err="1"/>
              <a:t>sulit</a:t>
            </a:r>
            <a:r>
              <a:rPr lang="en-GB" sz="2400" dirty="0"/>
              <a:t> </a:t>
            </a:r>
            <a:r>
              <a:rPr lang="en-GB" sz="2400" dirty="0" err="1"/>
              <a:t>untuk</a:t>
            </a:r>
            <a:r>
              <a:rPr lang="en-GB" sz="2400" dirty="0"/>
              <a:t> </a:t>
            </a:r>
            <a:r>
              <a:rPr lang="en-GB" sz="2400" dirty="0" err="1"/>
              <a:t>masuk</a:t>
            </a:r>
            <a:r>
              <a:rPr lang="en-GB" sz="2400" dirty="0"/>
              <a:t> </a:t>
            </a:r>
            <a:r>
              <a:rPr lang="en-GB" sz="2400" dirty="0" err="1"/>
              <a:t>ke</a:t>
            </a:r>
            <a:r>
              <a:rPr lang="en-GB" sz="2400" dirty="0"/>
              <a:t> </a:t>
            </a:r>
            <a:r>
              <a:rPr lang="en-GB" sz="2400" dirty="0" err="1"/>
              <a:t>dalam</a:t>
            </a:r>
            <a:r>
              <a:rPr lang="en-GB" sz="2400" dirty="0"/>
              <a:t> </a:t>
            </a:r>
            <a:r>
              <a:rPr lang="en-GB" sz="2400" dirty="0" err="1"/>
              <a:t>pasar</a:t>
            </a:r>
            <a:endParaRPr lang="en-GB" sz="2400" dirty="0"/>
          </a:p>
          <a:p>
            <a:r>
              <a:rPr lang="en-GB" sz="2400" dirty="0" err="1"/>
              <a:t>Harga</a:t>
            </a:r>
            <a:r>
              <a:rPr lang="en-GB" sz="2400" dirty="0"/>
              <a:t> </a:t>
            </a:r>
            <a:r>
              <a:rPr lang="en-GB" sz="2400" dirty="0" err="1"/>
              <a:t>konsiste</a:t>
            </a:r>
            <a:r>
              <a:rPr lang="en-GB" sz="2400" dirty="0"/>
              <a:t> </a:t>
            </a:r>
            <a:r>
              <a:rPr lang="en-GB" sz="2400" dirty="0" err="1"/>
              <a:t>tidak</a:t>
            </a:r>
            <a:r>
              <a:rPr lang="en-GB" sz="2400" dirty="0"/>
              <a:t> </a:t>
            </a:r>
            <a:r>
              <a:rPr lang="en-GB" sz="2400" dirty="0" err="1"/>
              <a:t>berubah-ubah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310719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Kelebihan</a:t>
            </a:r>
            <a:r>
              <a:rPr lang="en-GB" dirty="0"/>
              <a:t> </a:t>
            </a:r>
            <a:r>
              <a:rPr lang="en-GB" dirty="0" err="1"/>
              <a:t>pasar</a:t>
            </a:r>
            <a:r>
              <a:rPr lang="en-GB" dirty="0"/>
              <a:t> </a:t>
            </a:r>
            <a:r>
              <a:rPr lang="en-GB" dirty="0" err="1"/>
              <a:t>oligopoli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sz="2400" dirty="0"/>
              <a:t>Para </a:t>
            </a:r>
            <a:r>
              <a:rPr lang="en-GB" sz="2400" dirty="0" err="1"/>
              <a:t>pembeli</a:t>
            </a:r>
            <a:r>
              <a:rPr lang="en-GB" sz="2400" dirty="0"/>
              <a:t> </a:t>
            </a:r>
            <a:r>
              <a:rPr lang="en-GB" sz="2400" dirty="0" err="1"/>
              <a:t>mendapatkan</a:t>
            </a:r>
            <a:r>
              <a:rPr lang="en-GB" sz="2400" dirty="0"/>
              <a:t> </a:t>
            </a:r>
            <a:r>
              <a:rPr lang="en-GB" sz="2400" dirty="0" err="1"/>
              <a:t>kebebasan</a:t>
            </a:r>
            <a:r>
              <a:rPr lang="en-GB" sz="2400" dirty="0"/>
              <a:t> </a:t>
            </a:r>
            <a:r>
              <a:rPr lang="en-GB" sz="2400" dirty="0" err="1"/>
              <a:t>dan</a:t>
            </a:r>
            <a:r>
              <a:rPr lang="en-GB" sz="2400" dirty="0"/>
              <a:t> </a:t>
            </a:r>
            <a:r>
              <a:rPr lang="en-GB" sz="2400" dirty="0" err="1"/>
              <a:t>keleluasaan</a:t>
            </a:r>
            <a:r>
              <a:rPr lang="en-GB" sz="2400" dirty="0"/>
              <a:t> </a:t>
            </a:r>
            <a:r>
              <a:rPr lang="en-GB" sz="2400" dirty="0" err="1"/>
              <a:t>dalam</a:t>
            </a:r>
            <a:r>
              <a:rPr lang="en-GB" sz="2400" dirty="0"/>
              <a:t> </a:t>
            </a:r>
            <a:r>
              <a:rPr lang="en-GB" sz="2400" dirty="0" err="1"/>
              <a:t>memilih</a:t>
            </a:r>
            <a:r>
              <a:rPr lang="en-GB" sz="2400" dirty="0"/>
              <a:t> </a:t>
            </a:r>
            <a:r>
              <a:rPr lang="en-GB" sz="2400" dirty="0" err="1"/>
              <a:t>produk</a:t>
            </a:r>
            <a:r>
              <a:rPr lang="en-GB" sz="2400" dirty="0"/>
              <a:t>.</a:t>
            </a:r>
          </a:p>
          <a:p>
            <a:pPr lvl="0"/>
            <a:r>
              <a:rPr lang="en-GB" sz="2400" dirty="0" err="1"/>
              <a:t>Penelitian</a:t>
            </a:r>
            <a:r>
              <a:rPr lang="en-GB" sz="2400" dirty="0"/>
              <a:t> </a:t>
            </a:r>
            <a:r>
              <a:rPr lang="en-GB" sz="2400" dirty="0" err="1"/>
              <a:t>dan</a:t>
            </a:r>
            <a:r>
              <a:rPr lang="en-GB" sz="2400" dirty="0"/>
              <a:t> </a:t>
            </a:r>
            <a:r>
              <a:rPr lang="en-GB" sz="2400" dirty="0" err="1"/>
              <a:t>pengembangan</a:t>
            </a:r>
            <a:r>
              <a:rPr lang="en-GB" sz="2400" dirty="0"/>
              <a:t> </a:t>
            </a:r>
            <a:r>
              <a:rPr lang="en-GB" sz="2400" dirty="0" err="1"/>
              <a:t>produk</a:t>
            </a:r>
            <a:r>
              <a:rPr lang="en-GB" sz="2400" dirty="0"/>
              <a:t> </a:t>
            </a:r>
            <a:r>
              <a:rPr lang="en-GB" sz="2400" dirty="0" err="1"/>
              <a:t>sering</a:t>
            </a:r>
            <a:r>
              <a:rPr lang="en-GB" sz="2400" dirty="0"/>
              <a:t> </a:t>
            </a:r>
            <a:r>
              <a:rPr lang="en-GB" sz="2400" dirty="0" err="1"/>
              <a:t>dilakukan</a:t>
            </a:r>
            <a:r>
              <a:rPr lang="en-GB" sz="2400" dirty="0"/>
              <a:t>.</a:t>
            </a:r>
          </a:p>
          <a:p>
            <a:pPr lvl="0"/>
            <a:r>
              <a:rPr lang="en-GB" sz="2400" dirty="0" err="1"/>
              <a:t>Penerapan</a:t>
            </a:r>
            <a:r>
              <a:rPr lang="en-GB" sz="2400" dirty="0"/>
              <a:t> </a:t>
            </a:r>
            <a:r>
              <a:rPr lang="en-GB" sz="2400" dirty="0" err="1"/>
              <a:t>teknologi</a:t>
            </a:r>
            <a:r>
              <a:rPr lang="en-GB" sz="2400" dirty="0"/>
              <a:t> yang </a:t>
            </a:r>
            <a:r>
              <a:rPr lang="en-GB" sz="2400" dirty="0" err="1"/>
              <a:t>dipadukan</a:t>
            </a:r>
            <a:r>
              <a:rPr lang="en-GB" sz="2400" dirty="0"/>
              <a:t> </a:t>
            </a:r>
            <a:r>
              <a:rPr lang="en-GB" sz="2400" dirty="0" err="1"/>
              <a:t>dengan</a:t>
            </a:r>
            <a:r>
              <a:rPr lang="en-GB" sz="2400" dirty="0"/>
              <a:t> </a:t>
            </a:r>
            <a:r>
              <a:rPr lang="en-GB" sz="2400" dirty="0" err="1"/>
              <a:t>inovasi</a:t>
            </a:r>
            <a:r>
              <a:rPr lang="en-GB" sz="2400" dirty="0"/>
              <a:t> para </a:t>
            </a:r>
            <a:r>
              <a:rPr lang="en-GB" sz="2400" dirty="0" err="1"/>
              <a:t>produsen</a:t>
            </a:r>
            <a:r>
              <a:rPr lang="en-GB" sz="2400" dirty="0"/>
              <a:t> </a:t>
            </a:r>
            <a:r>
              <a:rPr lang="en-GB" sz="2400" dirty="0" err="1"/>
              <a:t>akan</a:t>
            </a:r>
            <a:r>
              <a:rPr lang="en-GB" sz="2400" dirty="0"/>
              <a:t> </a:t>
            </a:r>
            <a:r>
              <a:rPr lang="en-GB" sz="2400" dirty="0" err="1"/>
              <a:t>menghasilkan</a:t>
            </a:r>
            <a:r>
              <a:rPr lang="en-GB" sz="2400" dirty="0"/>
              <a:t> </a:t>
            </a:r>
            <a:r>
              <a:rPr lang="en-GB" sz="2400" dirty="0" err="1"/>
              <a:t>sesuatu</a:t>
            </a:r>
            <a:r>
              <a:rPr lang="en-GB" sz="2400" dirty="0"/>
              <a:t> </a:t>
            </a:r>
            <a:r>
              <a:rPr lang="en-GB" sz="2400" dirty="0" err="1"/>
              <a:t>hal</a:t>
            </a:r>
            <a:r>
              <a:rPr lang="en-GB" sz="2400" dirty="0"/>
              <a:t> yang </a:t>
            </a:r>
            <a:r>
              <a:rPr lang="en-GB" sz="2400" dirty="0" err="1"/>
              <a:t>baru</a:t>
            </a:r>
            <a:r>
              <a:rPr lang="en-GB" sz="2400" dirty="0"/>
              <a:t>.</a:t>
            </a:r>
          </a:p>
          <a:p>
            <a:pPr lvl="0"/>
            <a:r>
              <a:rPr lang="en-GB" sz="2400" dirty="0" err="1"/>
              <a:t>Efisiensi</a:t>
            </a:r>
            <a:r>
              <a:rPr lang="en-GB" sz="2400" dirty="0"/>
              <a:t> </a:t>
            </a:r>
            <a:r>
              <a:rPr lang="en-GB" sz="2400" dirty="0" err="1"/>
              <a:t>dalam</a:t>
            </a:r>
            <a:r>
              <a:rPr lang="en-GB" sz="2400" dirty="0"/>
              <a:t> </a:t>
            </a:r>
            <a:r>
              <a:rPr lang="en-GB" sz="2400" dirty="0" err="1"/>
              <a:t>produksi</a:t>
            </a:r>
            <a:r>
              <a:rPr lang="en-GB" sz="2400" dirty="0"/>
              <a:t> </a:t>
            </a:r>
            <a:r>
              <a:rPr lang="en-GB" sz="2400" dirty="0" err="1"/>
              <a:t>sangat</a:t>
            </a:r>
            <a:r>
              <a:rPr lang="en-GB" sz="2400" dirty="0"/>
              <a:t> </a:t>
            </a:r>
            <a:r>
              <a:rPr lang="en-GB" sz="2400" dirty="0" err="1"/>
              <a:t>diperhatikan</a:t>
            </a:r>
            <a:r>
              <a:rPr lang="en-GB" sz="2400" dirty="0"/>
              <a:t>.</a:t>
            </a:r>
          </a:p>
          <a:p>
            <a:r>
              <a:rPr lang="en-GB" sz="2400" dirty="0" err="1"/>
              <a:t>Kepuasan</a:t>
            </a:r>
            <a:r>
              <a:rPr lang="en-GB" sz="2400" dirty="0"/>
              <a:t> </a:t>
            </a:r>
            <a:r>
              <a:rPr lang="en-GB" sz="2400" dirty="0" err="1"/>
              <a:t>konsumen</a:t>
            </a:r>
            <a:r>
              <a:rPr lang="en-GB" sz="2400" dirty="0"/>
              <a:t> </a:t>
            </a:r>
            <a:r>
              <a:rPr lang="en-GB" sz="2400" dirty="0" err="1"/>
              <a:t>menjadi</a:t>
            </a:r>
            <a:r>
              <a:rPr lang="en-GB" sz="2400" dirty="0"/>
              <a:t> </a:t>
            </a:r>
            <a:r>
              <a:rPr lang="en-GB" sz="2400" dirty="0" err="1"/>
              <a:t>prioritas</a:t>
            </a:r>
            <a:r>
              <a:rPr lang="en-GB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53492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786</TotalTime>
  <Words>771</Words>
  <Application>Microsoft Office PowerPoint</Application>
  <PresentationFormat>Widescreen</PresentationFormat>
  <Paragraphs>100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Corbel</vt:lpstr>
      <vt:lpstr>Times New Roman</vt:lpstr>
      <vt:lpstr>Parallax</vt:lpstr>
      <vt:lpstr>PASAR PERSAINGAN TIDAK SEMPURNA</vt:lpstr>
      <vt:lpstr>PowerPoint Presentation</vt:lpstr>
      <vt:lpstr> 1. Pasar Monopoli</vt:lpstr>
      <vt:lpstr>Ciri-ciri pasar monopoli</vt:lpstr>
      <vt:lpstr>Kelebihan pasar monopoli</vt:lpstr>
      <vt:lpstr>Kelemahan pasar monopoli</vt:lpstr>
      <vt:lpstr>  2. Pasar Oligopoli</vt:lpstr>
      <vt:lpstr>Ciri-ciri pasar oligopoli</vt:lpstr>
      <vt:lpstr>Kelebihan pasar oligopoli</vt:lpstr>
      <vt:lpstr>Kelemahan pasar oligopoli</vt:lpstr>
      <vt:lpstr> 3. Pasar Monopolistik</vt:lpstr>
      <vt:lpstr>Ciri-ciri pasar monopolistik</vt:lpstr>
      <vt:lpstr>Kelebihan pasar monopolistik</vt:lpstr>
      <vt:lpstr>Kelemahan pasar monopolistik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Kompetensi Dasar</dc:title>
  <dc:creator>Freedom</dc:creator>
  <cp:lastModifiedBy>BELLA SHABRINA ANYUPI</cp:lastModifiedBy>
  <cp:revision>38</cp:revision>
  <dcterms:created xsi:type="dcterms:W3CDTF">2018-02-18T03:18:03Z</dcterms:created>
  <dcterms:modified xsi:type="dcterms:W3CDTF">2026-01-03T10:06:17Z</dcterms:modified>
</cp:coreProperties>
</file>