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sldIdLst>
    <p:sldId id="288" r:id="rId2"/>
    <p:sldId id="257" r:id="rId3"/>
    <p:sldId id="258" r:id="rId4"/>
    <p:sldId id="259" r:id="rId5"/>
    <p:sldId id="260" r:id="rId6"/>
    <p:sldId id="282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83" r:id="rId15"/>
    <p:sldId id="284" r:id="rId16"/>
    <p:sldId id="285" r:id="rId17"/>
    <p:sldId id="268" r:id="rId18"/>
    <p:sldId id="272" r:id="rId19"/>
    <p:sldId id="273" r:id="rId20"/>
    <p:sldId id="276" r:id="rId21"/>
    <p:sldId id="274" r:id="rId22"/>
    <p:sldId id="275" r:id="rId23"/>
    <p:sldId id="277" r:id="rId24"/>
    <p:sldId id="278" r:id="rId25"/>
    <p:sldId id="280" r:id="rId26"/>
    <p:sldId id="281" r:id="rId27"/>
    <p:sldId id="287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83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EEDB3-A76E-4A70-82D0-853C3BE734CF}" type="datetimeFigureOut">
              <a:rPr lang="id-ID" smtClean="0"/>
              <a:t>03/01/2026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3F08-A2BB-4DD5-9B1D-467A0D13C09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706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EEDB3-A76E-4A70-82D0-853C3BE734CF}" type="datetimeFigureOut">
              <a:rPr lang="id-ID" smtClean="0"/>
              <a:t>03/01/2026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3F08-A2BB-4DD5-9B1D-467A0D13C09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27963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pPr/>
              <a:t>1/3/2026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317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EEDB3-A76E-4A70-82D0-853C3BE734CF}" type="datetimeFigureOut">
              <a:rPr lang="id-ID" smtClean="0"/>
              <a:t>03/01/2026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3F08-A2BB-4DD5-9B1D-467A0D13C092}" type="slidenum">
              <a:rPr lang="id-ID" smtClean="0"/>
              <a:t>‹#›</a:t>
            </a:fld>
            <a:endParaRPr lang="id-ID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6494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EEDB3-A76E-4A70-82D0-853C3BE734CF}" type="datetimeFigureOut">
              <a:rPr lang="id-ID" smtClean="0"/>
              <a:t>03/01/2026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3F08-A2BB-4DD5-9B1D-467A0D13C09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4620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EEDB3-A76E-4A70-82D0-853C3BE734CF}" type="datetimeFigureOut">
              <a:rPr lang="id-ID" smtClean="0"/>
              <a:t>03/01/2026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3F08-A2BB-4DD5-9B1D-467A0D13C09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26489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EEDB3-A76E-4A70-82D0-853C3BE734CF}" type="datetimeFigureOut">
              <a:rPr lang="id-ID" smtClean="0"/>
              <a:t>03/01/2026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3F08-A2BB-4DD5-9B1D-467A0D13C09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17281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EEDB3-A76E-4A70-82D0-853C3BE734CF}" type="datetimeFigureOut">
              <a:rPr lang="id-ID" smtClean="0"/>
              <a:t>03/01/2026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3F08-A2BB-4DD5-9B1D-467A0D13C09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35438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EEDB3-A76E-4A70-82D0-853C3BE734CF}" type="datetimeFigureOut">
              <a:rPr lang="id-ID" smtClean="0"/>
              <a:t>03/01/2026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3F08-A2BB-4DD5-9B1D-467A0D13C09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512727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EEDB3-A76E-4A70-82D0-853C3BE734CF}" type="datetimeFigureOut">
              <a:rPr lang="id-ID" smtClean="0"/>
              <a:t>03/01/2026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3F08-A2BB-4DD5-9B1D-467A0D13C092}" type="slidenum">
              <a:rPr lang="id-ID" smtClean="0"/>
              <a:t>‹#›</a:t>
            </a:fld>
            <a:endParaRPr lang="id-ID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480169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EEDB3-A76E-4A70-82D0-853C3BE734CF}" type="datetimeFigureOut">
              <a:rPr lang="id-ID" smtClean="0"/>
              <a:t>03/01/2026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3F08-A2BB-4DD5-9B1D-467A0D13C09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87668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EEDB3-A76E-4A70-82D0-853C3BE734CF}" type="datetimeFigureOut">
              <a:rPr lang="id-ID" smtClean="0"/>
              <a:t>03/01/2026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3F08-A2BB-4DD5-9B1D-467A0D13C09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3532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EEDB3-A76E-4A70-82D0-853C3BE734CF}" type="datetimeFigureOut">
              <a:rPr lang="id-ID" smtClean="0"/>
              <a:t>03/01/2026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3F08-A2BB-4DD5-9B1D-467A0D13C09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04213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EEDB3-A76E-4A70-82D0-853C3BE734CF}" type="datetimeFigureOut">
              <a:rPr lang="id-ID" smtClean="0"/>
              <a:t>03/01/2026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3F08-A2BB-4DD5-9B1D-467A0D13C09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56953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EEDB3-A76E-4A70-82D0-853C3BE734CF}" type="datetimeFigureOut">
              <a:rPr lang="id-ID" smtClean="0"/>
              <a:t>03/01/2026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3F08-A2BB-4DD5-9B1D-467A0D13C09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66788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EEDB3-A76E-4A70-82D0-853C3BE734CF}" type="datetimeFigureOut">
              <a:rPr lang="id-ID" smtClean="0"/>
              <a:t>03/01/2026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3F08-A2BB-4DD5-9B1D-467A0D13C09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20798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EEDB3-A76E-4A70-82D0-853C3BE734CF}" type="datetimeFigureOut">
              <a:rPr lang="id-ID" smtClean="0"/>
              <a:t>03/01/2026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3F08-A2BB-4DD5-9B1D-467A0D13C09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05762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EEDB3-A76E-4A70-82D0-853C3BE734CF}" type="datetimeFigureOut">
              <a:rPr lang="id-ID" smtClean="0"/>
              <a:t>03/01/2026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3F08-A2BB-4DD5-9B1D-467A0D13C09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3150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EEEDB3-A76E-4A70-82D0-853C3BE734CF}" type="datetimeFigureOut">
              <a:rPr lang="id-ID" smtClean="0"/>
              <a:t>03/01/2026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9DB3F08-A2BB-4DD5-9B1D-467A0D13C09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25136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/>
              <a:t>Pasar Persaingan Sempurna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000" dirty="0"/>
              <a:t>Toni </a:t>
            </a:r>
            <a:r>
              <a:rPr lang="en-US" sz="3000" dirty="0" err="1"/>
              <a:t>Prasetiyo</a:t>
            </a:r>
            <a:r>
              <a:rPr lang="en-US" sz="3000" dirty="0"/>
              <a:t>, S.E., M.Ak.</a:t>
            </a:r>
            <a:endParaRPr lang="id-ID" sz="3000" dirty="0"/>
          </a:p>
        </p:txBody>
      </p:sp>
    </p:spTree>
    <p:extLst>
      <p:ext uri="{BB962C8B-B14F-4D97-AF65-F5344CB8AC3E}">
        <p14:creationId xmlns:p14="http://schemas.microsoft.com/office/powerpoint/2010/main" val="2049757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1548"/>
              </p:ext>
            </p:extLst>
          </p:nvPr>
        </p:nvGraphicFramePr>
        <p:xfrm>
          <a:off x="395534" y="908720"/>
          <a:ext cx="8352932" cy="276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01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Pendapatan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Biaya</a:t>
                      </a:r>
                      <a:r>
                        <a:rPr lang="id-ID" baseline="0" dirty="0"/>
                        <a:t> Total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Keuntungan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Pendapatan Marginal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Biaya Marginal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Perubahan Keuntungan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035645"/>
              </p:ext>
            </p:extLst>
          </p:nvPr>
        </p:nvGraphicFramePr>
        <p:xfrm>
          <a:off x="395536" y="3861048"/>
          <a:ext cx="8352932" cy="276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01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Pendapatan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Biaya</a:t>
                      </a:r>
                      <a:r>
                        <a:rPr lang="id-ID" baseline="0" dirty="0"/>
                        <a:t> Total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Keuntungan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Pendapatan Marginal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Biaya Marginal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Perubahan Keuntungan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390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/>
              <a:t>Kurva Biaya Marginal dan Keputusan Penawaran Perusahaan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8" y="1487488"/>
            <a:ext cx="8151813" cy="537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852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sz="2800" dirty="0"/>
              <a:t>Keuntungan maksimum dapat terjadi apabila marginal revenue sama dengan marginal cost</a:t>
            </a:r>
          </a:p>
          <a:p>
            <a:r>
              <a:rPr lang="en-US" sz="2800" b="1" dirty="0"/>
              <a:t>When</a:t>
            </a:r>
            <a:r>
              <a:rPr lang="en-US" sz="2800" b="1" i="1" dirty="0"/>
              <a:t> MR &gt; MC </a:t>
            </a:r>
            <a:r>
              <a:rPr lang="en-US" sz="2800" b="1" i="1" dirty="0">
                <a:latin typeface="Calibri"/>
                <a:cs typeface="Calibri"/>
                <a:sym typeface="Monotype Sorts" pitchFamily="2" charset="2"/>
              </a:rPr>
              <a:t>↑</a:t>
            </a:r>
            <a:r>
              <a:rPr lang="en-US" sz="2800" b="1" i="1" dirty="0"/>
              <a:t> in</a:t>
            </a:r>
            <a:r>
              <a:rPr lang="en-US" sz="2800" b="1" dirty="0"/>
              <a:t>crease</a:t>
            </a:r>
            <a:r>
              <a:rPr lang="en-US" sz="2800" b="1" i="1" dirty="0"/>
              <a:t> Q</a:t>
            </a:r>
          </a:p>
          <a:p>
            <a:r>
              <a:rPr lang="en-US" sz="2800" b="1" dirty="0"/>
              <a:t>When</a:t>
            </a:r>
            <a:r>
              <a:rPr lang="en-US" sz="2800" b="1" i="1" dirty="0"/>
              <a:t> MR &lt; MC </a:t>
            </a:r>
            <a:r>
              <a:rPr lang="en-US" sz="2800" b="1" i="1" dirty="0">
                <a:latin typeface="Calibri"/>
                <a:cs typeface="Calibri"/>
                <a:sym typeface="Monotype Sorts" pitchFamily="2" charset="2"/>
              </a:rPr>
              <a:t>↓</a:t>
            </a:r>
            <a:r>
              <a:rPr lang="en-US" sz="2800" b="1" i="1" dirty="0"/>
              <a:t> de</a:t>
            </a:r>
            <a:r>
              <a:rPr lang="en-US" sz="2800" b="1" dirty="0"/>
              <a:t>crease</a:t>
            </a:r>
            <a:r>
              <a:rPr lang="en-US" sz="2800" b="1" i="1" dirty="0"/>
              <a:t> Q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When</a:t>
            </a:r>
            <a:r>
              <a:rPr lang="en-US" sz="28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MR = MC </a:t>
            </a:r>
            <a:r>
              <a:rPr lang="id-ID" sz="28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id-ID" sz="2800" b="1" i="1" dirty="0">
                <a:effectLst>
                  <a:outerShdw blurRad="38100" dist="38100" dir="2700000" algn="tl">
                    <a:srgbClr val="FFFFFF"/>
                  </a:outerShdw>
                </a:effectLst>
                <a:sym typeface="Monotype Sorts" pitchFamily="2" charset="2"/>
              </a:rPr>
              <a:t>=</a:t>
            </a:r>
            <a:r>
              <a:rPr lang="en-US" sz="28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Profit is maximized</a:t>
            </a:r>
            <a:endParaRPr lang="id-ID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Profit maksimum </a:t>
            </a:r>
          </a:p>
        </p:txBody>
      </p:sp>
    </p:spTree>
    <p:extLst>
      <p:ext uri="{BB962C8B-B14F-4D97-AF65-F5344CB8AC3E}">
        <p14:creationId xmlns:p14="http://schemas.microsoft.com/office/powerpoint/2010/main" val="211392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/>
              <a:t>Biaya Marginal sebagai kurva Penawaran Perusahaan Kompetitif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94257"/>
            <a:ext cx="7705725" cy="545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685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4400" dirty="0"/>
              <a:t>Keseimbangan Jangka Pendek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2348880"/>
            <a:ext cx="6089650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7"/>
          <p:cNvSpPr>
            <a:spLocks noChangeArrowheads="1"/>
          </p:cNvSpPr>
          <p:nvPr/>
        </p:nvSpPr>
        <p:spPr bwMode="auto">
          <a:xfrm>
            <a:off x="5876203" y="1916832"/>
            <a:ext cx="2952750" cy="158432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just">
              <a:tabLst>
                <a:tab pos="722313" algn="l"/>
              </a:tabLst>
            </a:pPr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Laba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= ( P-AC)x Q</a:t>
            </a:r>
          </a:p>
          <a:p>
            <a:pPr algn="just">
              <a:tabLst>
                <a:tab pos="722313" algn="l"/>
              </a:tabLst>
            </a:pP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	= (10-8)x 20</a:t>
            </a:r>
          </a:p>
          <a:p>
            <a:pPr algn="just">
              <a:tabLst>
                <a:tab pos="722313" algn="l"/>
              </a:tabLst>
            </a:pP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	= 40</a:t>
            </a:r>
          </a:p>
        </p:txBody>
      </p:sp>
    </p:spTree>
    <p:extLst>
      <p:ext uri="{BB962C8B-B14F-4D97-AF65-F5344CB8AC3E}">
        <p14:creationId xmlns:p14="http://schemas.microsoft.com/office/powerpoint/2010/main" val="3064561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4400" dirty="0"/>
              <a:t>Keseimbangan Jangka Pendek dalam kondisi Impas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20888"/>
            <a:ext cx="5480050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5724128" y="2349500"/>
            <a:ext cx="2952750" cy="158432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tabLst>
                <a:tab pos="722313" algn="l"/>
              </a:tabLst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Laba = (P-AC)x Q</a:t>
            </a:r>
          </a:p>
          <a:p>
            <a:pPr>
              <a:tabLst>
                <a:tab pos="722313" algn="l"/>
              </a:tabLst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	= (8-8)x 25</a:t>
            </a:r>
          </a:p>
          <a:p>
            <a:pPr>
              <a:tabLst>
                <a:tab pos="722313" algn="l"/>
              </a:tabLst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	= 0</a:t>
            </a:r>
          </a:p>
        </p:txBody>
      </p:sp>
    </p:spTree>
    <p:extLst>
      <p:ext uri="{BB962C8B-B14F-4D97-AF65-F5344CB8AC3E}">
        <p14:creationId xmlns:p14="http://schemas.microsoft.com/office/powerpoint/2010/main" val="842802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4400" dirty="0"/>
              <a:t>Keseimbangan Jangka Panjang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48880"/>
            <a:ext cx="6267450" cy="421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5466432" y="2132856"/>
            <a:ext cx="2952750" cy="158432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tabLst>
                <a:tab pos="722313" algn="l"/>
              </a:tabLst>
            </a:pPr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Laba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= (P-AC)x Q</a:t>
            </a:r>
          </a:p>
          <a:p>
            <a:pPr>
              <a:tabLst>
                <a:tab pos="722313" algn="l"/>
              </a:tabLst>
            </a:pP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	= (6-8)x 30</a:t>
            </a:r>
          </a:p>
          <a:p>
            <a:pPr>
              <a:tabLst>
                <a:tab pos="722313" algn="l"/>
              </a:tabLst>
            </a:pP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	= - 60 (</a:t>
            </a:r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Rugi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37358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d-ID" dirty="0"/>
              <a:t>Tutup sementara adalah keputusan jangka pendek untuk tidak menghasilkan apa – apa selama jangka waktu tertentu karena kondisi pasar yang tidak menguntungkan</a:t>
            </a:r>
          </a:p>
          <a:p>
            <a:pPr algn="just"/>
            <a:r>
              <a:rPr lang="id-ID" dirty="0"/>
              <a:t>Suatu perusahaan tutup sementara jika pendapatan yang seharusnya diperolehnya dari produksi lebih sedikit daripada biaya produksinya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/>
              <a:t>Keputusan Jangka Pendek Perusahaan Untuk Tutup</a:t>
            </a:r>
          </a:p>
        </p:txBody>
      </p:sp>
    </p:spTree>
    <p:extLst>
      <p:ext uri="{BB962C8B-B14F-4D97-AF65-F5344CB8AC3E}">
        <p14:creationId xmlns:p14="http://schemas.microsoft.com/office/powerpoint/2010/main" val="215356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2248"/>
            <a:ext cx="8229600" cy="1324744"/>
          </a:xfrm>
        </p:spPr>
        <p:txBody>
          <a:bodyPr/>
          <a:lstStyle/>
          <a:p>
            <a:pPr marL="0" indent="0" algn="just">
              <a:buNone/>
            </a:pPr>
            <a:r>
              <a:rPr lang="id-ID" dirty="0"/>
              <a:t>Perusahaan tutup sementara jika pendapatan total lebih sedikit dari pada biaya variabel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4400" dirty="0"/>
              <a:t>Tutup sementara jika TR &lt; VC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3514" y="282351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dirty="0"/>
              <a:t>Tutup sementara jika TR &lt; AVC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3514" y="4149080"/>
            <a:ext cx="8229600" cy="13247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d-ID" dirty="0"/>
              <a:t>Perusahaan tutup sementara jika harga barang tersebut lebih kecil dari pada biaya variabel rata- rata</a:t>
            </a:r>
          </a:p>
        </p:txBody>
      </p:sp>
    </p:spTree>
    <p:extLst>
      <p:ext uri="{BB962C8B-B14F-4D97-AF65-F5344CB8AC3E}">
        <p14:creationId xmlns:p14="http://schemas.microsoft.com/office/powerpoint/2010/main" val="356950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/>
              <a:t>Merupakan biaya yang terlanjur dibayarkan dan tidak dapat dipulihkan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4400" dirty="0"/>
              <a:t>Sunk Cost (Biaya Tertanam)</a:t>
            </a:r>
          </a:p>
        </p:txBody>
      </p:sp>
    </p:spTree>
    <p:extLst>
      <p:ext uri="{BB962C8B-B14F-4D97-AF65-F5344CB8AC3E}">
        <p14:creationId xmlns:p14="http://schemas.microsoft.com/office/powerpoint/2010/main" val="334842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d-ID" dirty="0"/>
              <a:t>Suatu pasar dimana terdapat banyak pembeli dan penjual, yang mempedagangkan produk identik, sehingga masing – masing dari mereka akan menjadi penerima harga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90" y="862582"/>
            <a:ext cx="7756263" cy="1054250"/>
          </a:xfrm>
        </p:spPr>
        <p:txBody>
          <a:bodyPr/>
          <a:lstStyle/>
          <a:p>
            <a:r>
              <a:rPr lang="id-ID" dirty="0"/>
              <a:t>Pasar Kompetitif</a:t>
            </a:r>
          </a:p>
        </p:txBody>
      </p:sp>
    </p:spTree>
    <p:extLst>
      <p:ext uri="{BB962C8B-B14F-4D97-AF65-F5344CB8AC3E}">
        <p14:creationId xmlns:p14="http://schemas.microsoft.com/office/powerpoint/2010/main" val="47580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d-ID" sz="3200" dirty="0"/>
              <a:t>Kurva Penawaran Jangka Pendek dari Perusahaan Persaingan Sempurna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11015"/>
            <a:ext cx="7675563" cy="498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705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16225"/>
            <a:ext cx="8784976" cy="492514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d-ID" dirty="0"/>
              <a:t>Perusahaan akan keluar dari pasar jika pendapatan yang seharusnya diperolehnya dari produksi lebih sedikit dari biaya totalnya</a:t>
            </a:r>
          </a:p>
          <a:p>
            <a:pPr marL="0" indent="0" algn="ctr">
              <a:buNone/>
            </a:pPr>
            <a:r>
              <a:rPr lang="id-ID" dirty="0"/>
              <a:t>Keluar jika TR &lt; TC atau</a:t>
            </a:r>
          </a:p>
          <a:p>
            <a:pPr marL="0" indent="0" algn="ctr">
              <a:buNone/>
            </a:pPr>
            <a:r>
              <a:rPr lang="id-ID" dirty="0"/>
              <a:t>Keluar jika P </a:t>
            </a:r>
            <a:r>
              <a:rPr lang="id-ID"/>
              <a:t>&lt; ATC</a:t>
            </a:r>
            <a:endParaRPr lang="id-ID" dirty="0"/>
          </a:p>
          <a:p>
            <a:pPr marL="0" indent="0" algn="just">
              <a:buNone/>
            </a:pPr>
            <a:r>
              <a:rPr lang="id-ID" dirty="0"/>
              <a:t>Artinya perusahaan memilih keluar dari pasar jika harga barang yang dijualnya kurang dari biaya total rata – rata produksi</a:t>
            </a:r>
          </a:p>
          <a:p>
            <a:pPr marL="0" indent="0" algn="ctr">
              <a:buNone/>
            </a:pPr>
            <a:r>
              <a:rPr lang="id-ID" dirty="0"/>
              <a:t>Masuk Jika P &gt; ATC</a:t>
            </a:r>
          </a:p>
          <a:p>
            <a:pPr marL="0" indent="0" algn="just">
              <a:buNone/>
            </a:pPr>
            <a:r>
              <a:rPr lang="id-ID" dirty="0"/>
              <a:t>Artinya perusahaan memilih keluar dari pasar jika harga barang yang dijualnya lebih dari biaya total rata – rata produksi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d-ID" sz="3600" dirty="0"/>
              <a:t>Keutusan Jangka Panjang dari Perusahaan untuk Masuk atau keluar pasar</a:t>
            </a:r>
          </a:p>
        </p:txBody>
      </p:sp>
    </p:spTree>
    <p:extLst>
      <p:ext uri="{BB962C8B-B14F-4D97-AF65-F5344CB8AC3E}">
        <p14:creationId xmlns:p14="http://schemas.microsoft.com/office/powerpoint/2010/main" val="154970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d-ID" sz="3600" dirty="0"/>
              <a:t>Kurva Penawaran Jangka Panjang Suatu Perusahaan Persaingan Sempurna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22" y="2060848"/>
            <a:ext cx="7999413" cy="485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089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90" y="332656"/>
            <a:ext cx="7756263" cy="1054250"/>
          </a:xfrm>
        </p:spPr>
        <p:txBody>
          <a:bodyPr>
            <a:noAutofit/>
          </a:bodyPr>
          <a:lstStyle/>
          <a:p>
            <a:r>
              <a:rPr lang="id-ID" sz="4000" dirty="0"/>
              <a:t>Perusahaan Mendapatkan Keuntungan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652" y="1340768"/>
            <a:ext cx="6584950" cy="5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259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Perusahaan yang Rugi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525" y="1771657"/>
            <a:ext cx="6584950" cy="509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39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>
          <a:xfrm>
            <a:off x="0" y="1628800"/>
            <a:ext cx="9144000" cy="5073650"/>
          </a:xfrm>
        </p:spPr>
        <p:txBody>
          <a:bodyPr>
            <a:normAutofit fontScale="85000" lnSpcReduction="20000"/>
          </a:bodyPr>
          <a:lstStyle/>
          <a:p>
            <a:pPr marL="609600" indent="-609600"/>
            <a:r>
              <a:rPr lang="en-US" sz="2800" dirty="0" err="1">
                <a:latin typeface="Comic Sans MS" pitchFamily="66" charset="0"/>
              </a:rPr>
              <a:t>Merupakan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bentuk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pasar</a:t>
            </a:r>
            <a:r>
              <a:rPr lang="en-US" sz="2800" dirty="0">
                <a:latin typeface="Comic Sans MS" pitchFamily="66" charset="0"/>
              </a:rPr>
              <a:t> yang ideal</a:t>
            </a:r>
          </a:p>
          <a:p>
            <a:pPr marL="609600" indent="-609600"/>
            <a:r>
              <a:rPr lang="en-US" sz="2800" dirty="0">
                <a:latin typeface="Comic Sans MS" pitchFamily="66" charset="0"/>
              </a:rPr>
              <a:t>Perusahaan </a:t>
            </a:r>
            <a:r>
              <a:rPr lang="en-US" sz="2800" dirty="0" err="1">
                <a:latin typeface="Comic Sans MS" pitchFamily="66" charset="0"/>
              </a:rPr>
              <a:t>berproduksi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pada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skala</a:t>
            </a:r>
            <a:r>
              <a:rPr lang="en-US" sz="2800" dirty="0">
                <a:latin typeface="Comic Sans MS" pitchFamily="66" charset="0"/>
              </a:rPr>
              <a:t> yang </a:t>
            </a:r>
            <a:r>
              <a:rPr lang="en-US" sz="2800" dirty="0" err="1">
                <a:latin typeface="Comic Sans MS" pitchFamily="66" charset="0"/>
              </a:rPr>
              <a:t>efisien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dengan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harga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produk</a:t>
            </a:r>
            <a:r>
              <a:rPr lang="en-US" sz="2800" dirty="0">
                <a:latin typeface="Comic Sans MS" pitchFamily="66" charset="0"/>
              </a:rPr>
              <a:t> paling </a:t>
            </a:r>
            <a:r>
              <a:rPr lang="en-US" sz="2800" dirty="0" err="1">
                <a:latin typeface="Comic Sans MS" pitchFamily="66" charset="0"/>
              </a:rPr>
              <a:t>murah</a:t>
            </a:r>
            <a:endParaRPr lang="en-US" sz="2800" dirty="0">
              <a:latin typeface="Comic Sans MS" pitchFamily="66" charset="0"/>
            </a:endParaRPr>
          </a:p>
          <a:p>
            <a:pPr marL="609600" indent="-609600"/>
            <a:r>
              <a:rPr lang="en-US" sz="2800" dirty="0">
                <a:latin typeface="Comic Sans MS" pitchFamily="66" charset="0"/>
              </a:rPr>
              <a:t>Output </a:t>
            </a:r>
            <a:r>
              <a:rPr lang="en-US" sz="2800" dirty="0" err="1">
                <a:latin typeface="Comic Sans MS" pitchFamily="66" charset="0"/>
              </a:rPr>
              <a:t>maksimum</a:t>
            </a:r>
            <a:endParaRPr lang="en-US" sz="2800" dirty="0">
              <a:latin typeface="Comic Sans MS" pitchFamily="66" charset="0"/>
            </a:endParaRPr>
          </a:p>
          <a:p>
            <a:pPr marL="609600" indent="-609600"/>
            <a:r>
              <a:rPr lang="en-US" sz="2800" dirty="0" err="1">
                <a:latin typeface="Comic Sans MS" pitchFamily="66" charset="0"/>
              </a:rPr>
              <a:t>Memberikan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kemakmuran</a:t>
            </a:r>
            <a:r>
              <a:rPr lang="en-US" sz="2800" dirty="0">
                <a:latin typeface="Comic Sans MS" pitchFamily="66" charset="0"/>
              </a:rPr>
              <a:t> yang </a:t>
            </a:r>
            <a:r>
              <a:rPr lang="en-US" sz="2800" dirty="0" err="1">
                <a:latin typeface="Comic Sans MS" pitchFamily="66" charset="0"/>
              </a:rPr>
              <a:t>maksimal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karena</a:t>
            </a:r>
            <a:r>
              <a:rPr lang="en-US" sz="2800" dirty="0">
                <a:latin typeface="Comic Sans MS" pitchFamily="66" charset="0"/>
              </a:rPr>
              <a:t>: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2800" dirty="0" err="1">
                <a:latin typeface="Comic Sans MS" pitchFamily="66" charset="0"/>
              </a:rPr>
              <a:t>Harga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jual</a:t>
            </a:r>
            <a:r>
              <a:rPr lang="en-US" sz="2800" dirty="0">
                <a:latin typeface="Comic Sans MS" pitchFamily="66" charset="0"/>
              </a:rPr>
              <a:t> yang </a:t>
            </a:r>
            <a:r>
              <a:rPr lang="en-US" sz="2800" dirty="0" err="1">
                <a:latin typeface="Comic Sans MS" pitchFamily="66" charset="0"/>
              </a:rPr>
              <a:t>termurah</a:t>
            </a:r>
            <a:endParaRPr lang="en-US" sz="2800" dirty="0">
              <a:latin typeface="Comic Sans MS" pitchFamily="66" charset="0"/>
            </a:endParaRP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2800" dirty="0" err="1">
                <a:latin typeface="Comic Sans MS" pitchFamily="66" charset="0"/>
              </a:rPr>
              <a:t>Jumlah</a:t>
            </a:r>
            <a:r>
              <a:rPr lang="en-US" sz="2800" dirty="0">
                <a:latin typeface="Comic Sans MS" pitchFamily="66" charset="0"/>
              </a:rPr>
              <a:t> output paling </a:t>
            </a:r>
            <a:r>
              <a:rPr lang="en-US" sz="2800" dirty="0" err="1">
                <a:latin typeface="Comic Sans MS" pitchFamily="66" charset="0"/>
              </a:rPr>
              <a:t>banyak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sehingga</a:t>
            </a:r>
            <a:r>
              <a:rPr lang="en-US" sz="2800" dirty="0">
                <a:latin typeface="Comic Sans MS" pitchFamily="66" charset="0"/>
              </a:rPr>
              <a:t> ratio output per </a:t>
            </a:r>
            <a:r>
              <a:rPr lang="en-US" sz="2800" dirty="0" err="1">
                <a:latin typeface="Comic Sans MS" pitchFamily="66" charset="0"/>
              </a:rPr>
              <a:t>penduduk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maksimal</a:t>
            </a:r>
            <a:endParaRPr lang="en-US" sz="2800" dirty="0">
              <a:latin typeface="Comic Sans MS" pitchFamily="66" charset="0"/>
            </a:endParaRP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2800" dirty="0" err="1">
                <a:latin typeface="Comic Sans MS" pitchFamily="66" charset="0"/>
              </a:rPr>
              <a:t>Masyarakat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merasa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nyaman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dan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tidak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takut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ditipu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karena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informasi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sempurna</a:t>
            </a:r>
            <a:r>
              <a:rPr lang="en-US" sz="2800" dirty="0">
                <a:latin typeface="Comic Sans MS" pitchFamily="66" charset="0"/>
              </a:rPr>
              <a:t>.</a:t>
            </a:r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229600" cy="90805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Comic Sans MS" pitchFamily="66" charset="0"/>
              </a:rPr>
              <a:t>KEKUATAN PASAR PERSAINGAN SEMPURNA</a:t>
            </a:r>
          </a:p>
        </p:txBody>
      </p:sp>
    </p:spTree>
    <p:extLst>
      <p:ext uri="{BB962C8B-B14F-4D97-AF65-F5344CB8AC3E}">
        <p14:creationId xmlns:p14="http://schemas.microsoft.com/office/powerpoint/2010/main" val="32807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>
          <a:xfrm>
            <a:off x="15488" y="1855139"/>
            <a:ext cx="9128511" cy="500538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2800" dirty="0" err="1">
                <a:solidFill>
                  <a:srgbClr val="C00000"/>
                </a:solidFill>
                <a:latin typeface="Comic Sans MS" pitchFamily="66" charset="0"/>
              </a:rPr>
              <a:t>Kelemahan</a:t>
            </a:r>
            <a:r>
              <a:rPr lang="en-US" sz="28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omic Sans MS" pitchFamily="66" charset="0"/>
              </a:rPr>
              <a:t>dalam</a:t>
            </a:r>
            <a:r>
              <a:rPr lang="en-US" sz="28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omic Sans MS" pitchFamily="66" charset="0"/>
              </a:rPr>
              <a:t>hal</a:t>
            </a:r>
            <a:r>
              <a:rPr lang="en-US" sz="28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omic Sans MS" pitchFamily="66" charset="0"/>
              </a:rPr>
              <a:t>asumsi</a:t>
            </a:r>
            <a:endParaRPr lang="en-US" sz="2800" dirty="0">
              <a:solidFill>
                <a:srgbClr val="C00000"/>
              </a:solidFill>
              <a:latin typeface="Comic Sans MS" pitchFamily="66" charset="0"/>
            </a:endParaRPr>
          </a:p>
          <a:p>
            <a:pPr algn="just">
              <a:buFont typeface="Wingdings" pitchFamily="2" charset="2"/>
              <a:buNone/>
            </a:pPr>
            <a:r>
              <a:rPr lang="en-US" sz="2800" dirty="0">
                <a:latin typeface="Comic Sans MS" pitchFamily="66" charset="0"/>
              </a:rPr>
              <a:t>   </a:t>
            </a:r>
            <a:r>
              <a:rPr lang="en-US" sz="2800" dirty="0" err="1">
                <a:latin typeface="Comic Sans MS" pitchFamily="66" charset="0"/>
              </a:rPr>
              <a:t>Asumsi</a:t>
            </a:r>
            <a:r>
              <a:rPr lang="en-US" sz="2800" dirty="0">
                <a:latin typeface="Comic Sans MS" pitchFamily="66" charset="0"/>
              </a:rPr>
              <a:t> yang </a:t>
            </a:r>
            <a:r>
              <a:rPr lang="en-US" sz="2800" dirty="0" err="1">
                <a:latin typeface="Comic Sans MS" pitchFamily="66" charset="0"/>
              </a:rPr>
              <a:t>dipakai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dalam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pasar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persaingan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sempurna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mustahil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terwujud</a:t>
            </a:r>
            <a:r>
              <a:rPr lang="en-US" sz="2800" dirty="0">
                <a:latin typeface="Comic Sans MS" pitchFamily="66" charset="0"/>
              </a:rPr>
              <a:t>.</a:t>
            </a:r>
          </a:p>
          <a:p>
            <a:pPr algn="just"/>
            <a:r>
              <a:rPr lang="en-US" sz="2800" dirty="0" err="1">
                <a:solidFill>
                  <a:srgbClr val="C00000"/>
                </a:solidFill>
                <a:latin typeface="Comic Sans MS" pitchFamily="66" charset="0"/>
              </a:rPr>
              <a:t>Kelemahan</a:t>
            </a:r>
            <a:r>
              <a:rPr lang="en-US" sz="28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omic Sans MS" pitchFamily="66" charset="0"/>
              </a:rPr>
              <a:t>dalam</a:t>
            </a:r>
            <a:r>
              <a:rPr lang="en-US" sz="28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omic Sans MS" pitchFamily="66" charset="0"/>
              </a:rPr>
              <a:t>pengembangan</a:t>
            </a:r>
            <a:r>
              <a:rPr lang="en-US" sz="28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omic Sans MS" pitchFamily="66" charset="0"/>
              </a:rPr>
              <a:t>teknologi</a:t>
            </a:r>
            <a:endParaRPr lang="en-US" sz="2800" dirty="0">
              <a:solidFill>
                <a:srgbClr val="C00000"/>
              </a:solidFill>
              <a:latin typeface="Comic Sans MS" pitchFamily="66" charset="0"/>
            </a:endParaRPr>
          </a:p>
          <a:p>
            <a:pPr algn="just">
              <a:buFont typeface="Wingdings" pitchFamily="2" charset="2"/>
              <a:buNone/>
            </a:pPr>
            <a:r>
              <a:rPr lang="en-US" sz="2800" dirty="0">
                <a:solidFill>
                  <a:srgbClr val="FFFF00"/>
                </a:solidFill>
                <a:latin typeface="Comic Sans MS" pitchFamily="66" charset="0"/>
              </a:rPr>
              <a:t>    </a:t>
            </a:r>
            <a:r>
              <a:rPr lang="en-US" sz="2800" dirty="0" err="1">
                <a:latin typeface="Comic Sans MS" pitchFamily="66" charset="0"/>
              </a:rPr>
              <a:t>Dalam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jangka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panjang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perusahaan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dapat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laba</a:t>
            </a:r>
            <a:r>
              <a:rPr lang="en-US" sz="2800" dirty="0">
                <a:latin typeface="Comic Sans MS" pitchFamily="66" charset="0"/>
              </a:rPr>
              <a:t> normal </a:t>
            </a:r>
            <a:r>
              <a:rPr lang="en-US" sz="2800" dirty="0" err="1">
                <a:latin typeface="Comic Sans MS" pitchFamily="66" charset="0"/>
              </a:rPr>
              <a:t>sehingga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apakah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mungkin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perusahaan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dapat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melakukan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kegiatan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riset</a:t>
            </a:r>
            <a:r>
              <a:rPr lang="en-US" sz="2800" dirty="0">
                <a:latin typeface="Comic Sans MS" pitchFamily="66" charset="0"/>
              </a:rPr>
              <a:t>.</a:t>
            </a:r>
          </a:p>
          <a:p>
            <a:pPr algn="just"/>
            <a:r>
              <a:rPr lang="en-US" sz="2800" dirty="0" err="1">
                <a:solidFill>
                  <a:srgbClr val="C00000"/>
                </a:solidFill>
                <a:latin typeface="Comic Sans MS" pitchFamily="66" charset="0"/>
              </a:rPr>
              <a:t>Konflik</a:t>
            </a:r>
            <a:r>
              <a:rPr lang="en-US" sz="28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omic Sans MS" pitchFamily="66" charset="0"/>
              </a:rPr>
              <a:t>efisiensi-keadilan</a:t>
            </a:r>
            <a:endParaRPr lang="en-US" sz="2800" dirty="0">
              <a:solidFill>
                <a:srgbClr val="C00000"/>
              </a:solidFill>
              <a:latin typeface="Comic Sans MS" pitchFamily="66" charset="0"/>
            </a:endParaRPr>
          </a:p>
          <a:p>
            <a:pPr algn="just">
              <a:buFont typeface="Wingdings" pitchFamily="2" charset="2"/>
              <a:buNone/>
            </a:pPr>
            <a:r>
              <a:rPr lang="en-US" sz="2800" dirty="0">
                <a:solidFill>
                  <a:srgbClr val="FFFF00"/>
                </a:solidFill>
                <a:latin typeface="Comic Sans MS" pitchFamily="66" charset="0"/>
              </a:rPr>
              <a:t>   </a:t>
            </a:r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955" y="836712"/>
            <a:ext cx="9144000" cy="630237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Comic Sans MS" pitchFamily="66" charset="0"/>
              </a:rPr>
              <a:t>KELEMAHAN PASAR PERSAINGAN SEMPURNA</a:t>
            </a:r>
          </a:p>
        </p:txBody>
      </p:sp>
    </p:spTree>
    <p:extLst>
      <p:ext uri="{BB962C8B-B14F-4D97-AF65-F5344CB8AC3E}">
        <p14:creationId xmlns:p14="http://schemas.microsoft.com/office/powerpoint/2010/main" val="255754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id-ID" sz="4500" b="1" dirty="0"/>
              <a:t>TERIMA KASIH</a:t>
            </a:r>
          </a:p>
        </p:txBody>
      </p:sp>
    </p:spTree>
    <p:extLst>
      <p:ext uri="{BB962C8B-B14F-4D97-AF65-F5344CB8AC3E}">
        <p14:creationId xmlns:p14="http://schemas.microsoft.com/office/powerpoint/2010/main" val="1549535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d-ID" dirty="0"/>
              <a:t>Ada banyak pembeli dan penjual di pasar.</a:t>
            </a:r>
          </a:p>
          <a:p>
            <a:pPr algn="just"/>
            <a:r>
              <a:rPr lang="id-ID" dirty="0"/>
              <a:t>Barang yang ditawarkan oleh penjual berbagai sebagian besar sama.</a:t>
            </a:r>
          </a:p>
          <a:p>
            <a:pPr algn="just"/>
            <a:r>
              <a:rPr lang="id-ID" dirty="0"/>
              <a:t>Perusahaan bebas dapat masuk atau keluar pasar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/>
              <a:t>Karakteristik Pasar Persaingan Semurna</a:t>
            </a:r>
          </a:p>
        </p:txBody>
      </p:sp>
    </p:spTree>
    <p:extLst>
      <p:ext uri="{BB962C8B-B14F-4D97-AF65-F5344CB8AC3E}">
        <p14:creationId xmlns:p14="http://schemas.microsoft.com/office/powerpoint/2010/main" val="289812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id-ID" dirty="0"/>
              <a:t>Tindakan setiap pembeli atau penjual di pasar memiliki dampak minimal terhadap harga pasar.</a:t>
            </a:r>
          </a:p>
          <a:p>
            <a:pPr algn="just"/>
            <a:r>
              <a:rPr lang="id-ID" dirty="0"/>
              <a:t>Setiap pembeli dan penjual mengambil harga pasar seperti yang diberikan.</a:t>
            </a:r>
          </a:p>
          <a:p>
            <a:pPr algn="just"/>
            <a:r>
              <a:rPr lang="id-ID" dirty="0"/>
              <a:t>Sebuah pasar yang kompetitif memiliki banyak pembeli dan penjual perdagangan produk identik sehingga setiap pembeli dan penjual adalah price taker.</a:t>
            </a:r>
          </a:p>
          <a:p>
            <a:pPr algn="just"/>
            <a:r>
              <a:rPr lang="id-ID" dirty="0"/>
              <a:t>Pembeli dan penjual harus menerima harga yang ditentukan oleh pasar</a:t>
            </a:r>
          </a:p>
          <a:p>
            <a:pPr algn="just"/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4800" dirty="0"/>
              <a:t>Akibat dari Ciri – Ciri Pasar Persaingan Sempurna</a:t>
            </a:r>
          </a:p>
        </p:txBody>
      </p:sp>
    </p:spTree>
    <p:extLst>
      <p:ext uri="{BB962C8B-B14F-4D97-AF65-F5344CB8AC3E}">
        <p14:creationId xmlns:p14="http://schemas.microsoft.com/office/powerpoint/2010/main" val="311297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04864"/>
            <a:ext cx="9144000" cy="964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d-ID" sz="3600" dirty="0"/>
              <a:t>TR = P.Q</a:t>
            </a:r>
          </a:p>
          <a:p>
            <a:pPr algn="ctr"/>
            <a:endParaRPr lang="id-ID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/>
              <a:t>Pendapatan Pasar Persaingan Sempurna</a:t>
            </a:r>
          </a:p>
        </p:txBody>
      </p:sp>
    </p:spTree>
    <p:extLst>
      <p:ext uri="{BB962C8B-B14F-4D97-AF65-F5344CB8AC3E}">
        <p14:creationId xmlns:p14="http://schemas.microsoft.com/office/powerpoint/2010/main" val="173440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1684709"/>
          </a:xfrm>
        </p:spPr>
        <p:txBody>
          <a:bodyPr/>
          <a:lstStyle/>
          <a:p>
            <a:pPr marL="0" indent="0" algn="just">
              <a:buNone/>
            </a:pPr>
            <a:r>
              <a:rPr lang="id-ID" dirty="0"/>
              <a:t>Pendapatan rata – rata memberitahukan berapa banyak pendapatan yang diterima perusahaan untuk setiap unit yang dijualnya</a:t>
            </a:r>
          </a:p>
          <a:p>
            <a:pPr algn="just"/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4000" dirty="0"/>
              <a:t>Pendapatan Rata – Rata Pasar Persaingan Sempurna</a:t>
            </a:r>
          </a:p>
        </p:txBody>
      </p:sp>
      <p:sp>
        <p:nvSpPr>
          <p:cNvPr id="4" name="Rectangle 3"/>
          <p:cNvSpPr/>
          <p:nvPr/>
        </p:nvSpPr>
        <p:spPr>
          <a:xfrm>
            <a:off x="2987824" y="3645024"/>
            <a:ext cx="31325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4400" dirty="0"/>
              <a:t>AR = TR/Q</a:t>
            </a:r>
          </a:p>
        </p:txBody>
      </p:sp>
    </p:spTree>
    <p:extLst>
      <p:ext uri="{BB962C8B-B14F-4D97-AF65-F5344CB8AC3E}">
        <p14:creationId xmlns:p14="http://schemas.microsoft.com/office/powerpoint/2010/main" val="2055181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8312"/>
            <a:ext cx="8712968" cy="11807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d-ID" sz="3600" dirty="0"/>
              <a:t>Merupakan perubahan pada pendapatan total pada setiap penjualan satu unit tambahan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Pendapatan Marginal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059832" y="4363481"/>
                <a:ext cx="3058081" cy="14652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4400" i="1">
                          <a:latin typeface="Cambria Math"/>
                        </a:rPr>
                        <m:t>𝑀𝑅</m:t>
                      </m:r>
                      <m:r>
                        <a:rPr lang="id-ID" sz="4400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id-ID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sz="4400" i="1">
                              <a:latin typeface="Cambria Math"/>
                            </a:rPr>
                            <m:t>∆</m:t>
                          </m:r>
                          <m:r>
                            <a:rPr lang="id-ID" sz="4400" i="1">
                              <a:latin typeface="Cambria Math"/>
                            </a:rPr>
                            <m:t>𝑇𝑅</m:t>
                          </m:r>
                        </m:num>
                        <m:den>
                          <m:r>
                            <a:rPr lang="id-ID" sz="4400" i="1">
                              <a:latin typeface="Cambria Math"/>
                            </a:rPr>
                            <m:t>∆</m:t>
                          </m:r>
                          <m:r>
                            <a:rPr lang="id-ID" sz="4400" i="1">
                              <a:latin typeface="Cambria Math"/>
                            </a:rPr>
                            <m:t>𝑄</m:t>
                          </m:r>
                        </m:den>
                      </m:f>
                    </m:oMath>
                  </m:oMathPara>
                </a14:m>
                <a:endParaRPr lang="id-ID" sz="4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4363481"/>
                <a:ext cx="3058081" cy="1465209"/>
              </a:xfrm>
              <a:prstGeom prst="rect">
                <a:avLst/>
              </a:prstGeom>
              <a:blipFill rotWithShape="1">
                <a:blip r:embed="rId2"/>
                <a:stretch>
                  <a:fillRect r="-9761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588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8581429"/>
              </p:ext>
            </p:extLst>
          </p:nvPr>
        </p:nvGraphicFramePr>
        <p:xfrm>
          <a:off x="395536" y="548680"/>
          <a:ext cx="82296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Jumlah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Harga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Pendapatan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Pendapatan Rata - Rata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Pendapatan Marginal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9736248"/>
              </p:ext>
            </p:extLst>
          </p:nvPr>
        </p:nvGraphicFramePr>
        <p:xfrm>
          <a:off x="539552" y="3789040"/>
          <a:ext cx="82296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Jumlah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Harga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Pendapatan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Pendapatan Rata - Rata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Pendapatan Marginal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727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d-ID" sz="3600" dirty="0"/>
              <a:t>Maksimalisasi Keuntungan dan Kurva Penawaran Perusahaan Kompetitif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863033" y="1982450"/>
                <a:ext cx="3437159" cy="14465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4400" i="1">
                          <a:latin typeface="Cambria Math"/>
                        </a:rPr>
                        <m:t>𝜋</m:t>
                      </m:r>
                      <m:r>
                        <a:rPr lang="id-ID" sz="4400" i="1">
                          <a:latin typeface="Cambria Math"/>
                        </a:rPr>
                        <m:t>=</m:t>
                      </m:r>
                      <m:r>
                        <a:rPr lang="id-ID" sz="4400" i="1">
                          <a:latin typeface="Cambria Math"/>
                        </a:rPr>
                        <m:t>𝑇𝑅</m:t>
                      </m:r>
                      <m:r>
                        <a:rPr lang="id-ID" sz="4400" i="1">
                          <a:latin typeface="Cambria Math"/>
                        </a:rPr>
                        <m:t>−</m:t>
                      </m:r>
                      <m:r>
                        <a:rPr lang="id-ID" sz="4400" i="1">
                          <a:latin typeface="Cambria Math"/>
                        </a:rPr>
                        <m:t>𝑇𝐶</m:t>
                      </m:r>
                    </m:oMath>
                  </m:oMathPara>
                </a14:m>
                <a:endParaRPr lang="id-ID" sz="4400" dirty="0"/>
              </a:p>
              <a:p>
                <a:endParaRPr lang="id-ID" sz="4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033" y="1982450"/>
                <a:ext cx="3437159" cy="1446550"/>
              </a:xfrm>
              <a:prstGeom prst="rect">
                <a:avLst/>
              </a:prstGeom>
              <a:blipFill rotWithShape="1">
                <a:blip r:embed="rId2"/>
                <a:stretch>
                  <a:fillRect l="-7282" t="-8403" r="-8703" b="-18908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23529" y="4205406"/>
            <a:ext cx="80648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2800" dirty="0"/>
              <a:t>Dapat juga dilakukan dengan cara lain yaitu dengan cara membandingkan pendapatan marginal dengan biaya marginal dari setiap unit produksi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15616" y="2852936"/>
                <a:ext cx="3605474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d-ID" sz="2800" i="1" smtClean="0">
                        <a:latin typeface="Cambria Math"/>
                      </a:rPr>
                      <m:t>𝜋</m:t>
                    </m:r>
                  </m:oMath>
                </a14:m>
                <a:r>
                  <a:rPr lang="id-ID" sz="2800" dirty="0"/>
                  <a:t>	= keuntungan</a:t>
                </a:r>
              </a:p>
              <a:p>
                <a:r>
                  <a:rPr lang="id-ID" sz="2800" dirty="0"/>
                  <a:t>TR	= Total revenue</a:t>
                </a:r>
              </a:p>
              <a:p>
                <a:r>
                  <a:rPr lang="id-ID" sz="2800" dirty="0"/>
                  <a:t>TC	= Total Cost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2852936"/>
                <a:ext cx="3605474" cy="1384995"/>
              </a:xfrm>
              <a:prstGeom prst="rect">
                <a:avLst/>
              </a:prstGeom>
              <a:blipFill rotWithShape="1">
                <a:blip r:embed="rId3"/>
                <a:stretch>
                  <a:fillRect l="-3384" t="-4405" r="-5245" b="-11454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180443" y="5685874"/>
                <a:ext cx="3081293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3600" i="1" smtClean="0">
                          <a:latin typeface="Cambria Math"/>
                        </a:rPr>
                        <m:t>𝜋</m:t>
                      </m:r>
                      <m:r>
                        <a:rPr lang="id-ID" sz="3600" i="1" smtClean="0">
                          <a:latin typeface="Cambria Math"/>
                        </a:rPr>
                        <m:t>=</m:t>
                      </m:r>
                      <m:r>
                        <a:rPr lang="id-ID" sz="3600" b="0" i="1" smtClean="0">
                          <a:latin typeface="Cambria Math"/>
                        </a:rPr>
                        <m:t>𝑀</m:t>
                      </m:r>
                      <m:r>
                        <a:rPr lang="id-ID" sz="3600" i="1">
                          <a:latin typeface="Cambria Math"/>
                        </a:rPr>
                        <m:t>𝑅</m:t>
                      </m:r>
                      <m:r>
                        <a:rPr lang="id-ID" sz="3600" i="1">
                          <a:latin typeface="Cambria Math"/>
                        </a:rPr>
                        <m:t>−</m:t>
                      </m:r>
                      <m:r>
                        <a:rPr lang="id-ID" sz="3600" b="0" i="1" smtClean="0">
                          <a:latin typeface="Cambria Math"/>
                        </a:rPr>
                        <m:t>𝑀</m:t>
                      </m:r>
                      <m:r>
                        <a:rPr lang="id-ID" sz="3600" i="1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id-ID" sz="3600" dirty="0"/>
              </a:p>
              <a:p>
                <a:endParaRPr lang="id-ID" sz="36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0443" y="5685874"/>
                <a:ext cx="3081293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6139" t="-7614" r="-7525" b="-18274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258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985</TotalTime>
  <Words>745</Words>
  <Application>Microsoft Office PowerPoint</Application>
  <PresentationFormat>On-screen Show (4:3)</PresentationFormat>
  <Paragraphs>157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Cambria Math</vt:lpstr>
      <vt:lpstr>Comic Sans MS</vt:lpstr>
      <vt:lpstr>Monotype Sorts</vt:lpstr>
      <vt:lpstr>Tw Cen MT</vt:lpstr>
      <vt:lpstr>Wingdings</vt:lpstr>
      <vt:lpstr>Droplet</vt:lpstr>
      <vt:lpstr>Pasar Persaingan Sempurna</vt:lpstr>
      <vt:lpstr>Pasar Kompetitif</vt:lpstr>
      <vt:lpstr>Karakteristik Pasar Persaingan Semurna</vt:lpstr>
      <vt:lpstr>Akibat dari Ciri – Ciri Pasar Persaingan Sempurna</vt:lpstr>
      <vt:lpstr>Pendapatan Pasar Persaingan Sempurna</vt:lpstr>
      <vt:lpstr>Pendapatan Rata – Rata Pasar Persaingan Sempurna</vt:lpstr>
      <vt:lpstr>Pendapatan Marginal</vt:lpstr>
      <vt:lpstr>PowerPoint Presentation</vt:lpstr>
      <vt:lpstr>Maksimalisasi Keuntungan dan Kurva Penawaran Perusahaan Kompetitif</vt:lpstr>
      <vt:lpstr>PowerPoint Presentation</vt:lpstr>
      <vt:lpstr>Kurva Biaya Marginal dan Keputusan Penawaran Perusahaan</vt:lpstr>
      <vt:lpstr>Profit maksimum </vt:lpstr>
      <vt:lpstr>Biaya Marginal sebagai kurva Penawaran Perusahaan Kompetitif</vt:lpstr>
      <vt:lpstr>Keseimbangan Jangka Pendek</vt:lpstr>
      <vt:lpstr>Keseimbangan Jangka Pendek dalam kondisi Impas</vt:lpstr>
      <vt:lpstr>Keseimbangan Jangka Panjang</vt:lpstr>
      <vt:lpstr>Keputusan Jangka Pendek Perusahaan Untuk Tutup</vt:lpstr>
      <vt:lpstr>Tutup sementara jika TR &lt; VC</vt:lpstr>
      <vt:lpstr>Sunk Cost (Biaya Tertanam)</vt:lpstr>
      <vt:lpstr>Kurva Penawaran Jangka Pendek dari Perusahaan Persaingan Sempurna</vt:lpstr>
      <vt:lpstr>Keutusan Jangka Panjang dari Perusahaan untuk Masuk atau keluar pasar</vt:lpstr>
      <vt:lpstr>Kurva Penawaran Jangka Panjang Suatu Perusahaan Persaingan Sempurna</vt:lpstr>
      <vt:lpstr>Perusahaan Mendapatkan Keuntungan</vt:lpstr>
      <vt:lpstr>Perusahaan yang Rugi</vt:lpstr>
      <vt:lpstr>KEKUATAN PASAR PERSAINGAN SEMPURNA</vt:lpstr>
      <vt:lpstr>KELEMAHAN PASAR PERSAINGAN SEMPURNA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BELLA SHABRINA ANYUPI</cp:lastModifiedBy>
  <cp:revision>17</cp:revision>
  <dcterms:created xsi:type="dcterms:W3CDTF">2012-11-16T13:36:27Z</dcterms:created>
  <dcterms:modified xsi:type="dcterms:W3CDTF">2026-01-03T09:56:03Z</dcterms:modified>
</cp:coreProperties>
</file>