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1" r:id="rId2"/>
    <p:sldId id="304" r:id="rId3"/>
    <p:sldId id="305" r:id="rId4"/>
    <p:sldId id="306" r:id="rId5"/>
    <p:sldId id="322" r:id="rId6"/>
    <p:sldId id="307" r:id="rId7"/>
    <p:sldId id="308" r:id="rId8"/>
    <p:sldId id="318" r:id="rId9"/>
    <p:sldId id="312" r:id="rId10"/>
    <p:sldId id="313" r:id="rId11"/>
    <p:sldId id="316" r:id="rId12"/>
    <p:sldId id="317" r:id="rId13"/>
    <p:sldId id="326" r:id="rId14"/>
    <p:sldId id="319" r:id="rId15"/>
    <p:sldId id="321" r:id="rId16"/>
    <p:sldId id="310" r:id="rId17"/>
    <p:sldId id="323" r:id="rId18"/>
    <p:sldId id="324" r:id="rId19"/>
    <p:sldId id="31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06BB17-462A-4C78-9EDA-4BD942EBDCAE}" v="44" dt="2020-08-03T05:47:41.6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80" y="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fitri Mursyid" userId="a519e7d3bc7d4201" providerId="LiveId" clId="{1E06BB17-462A-4C78-9EDA-4BD942EBDCAE}"/>
    <pc:docChg chg="undo custSel addSld modSld sldOrd">
      <pc:chgData name="Safitri Mursyid" userId="a519e7d3bc7d4201" providerId="LiveId" clId="{1E06BB17-462A-4C78-9EDA-4BD942EBDCAE}" dt="2020-08-03T05:48:54.482" v="375" actId="20577"/>
      <pc:docMkLst>
        <pc:docMk/>
      </pc:docMkLst>
      <pc:sldChg chg="modSp mod">
        <pc:chgData name="Safitri Mursyid" userId="a519e7d3bc7d4201" providerId="LiveId" clId="{1E06BB17-462A-4C78-9EDA-4BD942EBDCAE}" dt="2020-07-20T13:12:38.479" v="20" actId="20577"/>
        <pc:sldMkLst>
          <pc:docMk/>
          <pc:sldMk cId="3688085825" sldId="261"/>
        </pc:sldMkLst>
        <pc:spChg chg="mod">
          <ac:chgData name="Safitri Mursyid" userId="a519e7d3bc7d4201" providerId="LiveId" clId="{1E06BB17-462A-4C78-9EDA-4BD942EBDCAE}" dt="2020-07-20T13:12:38.479" v="20" actId="20577"/>
          <ac:spMkLst>
            <pc:docMk/>
            <pc:sldMk cId="3688085825" sldId="261"/>
            <ac:spMk id="2" creationId="{00000000-0000-0000-0000-000000000000}"/>
          </ac:spMkLst>
        </pc:spChg>
        <pc:spChg chg="mod">
          <ac:chgData name="Safitri Mursyid" userId="a519e7d3bc7d4201" providerId="LiveId" clId="{1E06BB17-462A-4C78-9EDA-4BD942EBDCAE}" dt="2020-07-20T13:12:25.510" v="0" actId="20577"/>
          <ac:spMkLst>
            <pc:docMk/>
            <pc:sldMk cId="3688085825" sldId="261"/>
            <ac:spMk id="4" creationId="{00000000-0000-0000-0000-000000000000}"/>
          </ac:spMkLst>
        </pc:spChg>
      </pc:sldChg>
      <pc:sldChg chg="ord">
        <pc:chgData name="Safitri Mursyid" userId="a519e7d3bc7d4201" providerId="LiveId" clId="{1E06BB17-462A-4C78-9EDA-4BD942EBDCAE}" dt="2020-07-20T22:42:44.650" v="23" actId="20578"/>
        <pc:sldMkLst>
          <pc:docMk/>
          <pc:sldMk cId="4095085821" sldId="314"/>
        </pc:sldMkLst>
      </pc:sldChg>
      <pc:sldChg chg="addSp delSp modSp new mod">
        <pc:chgData name="Safitri Mursyid" userId="a519e7d3bc7d4201" providerId="LiveId" clId="{1E06BB17-462A-4C78-9EDA-4BD942EBDCAE}" dt="2020-08-03T05:48:54.482" v="375" actId="20577"/>
        <pc:sldMkLst>
          <pc:docMk/>
          <pc:sldMk cId="2680865708" sldId="319"/>
        </pc:sldMkLst>
        <pc:spChg chg="mod">
          <ac:chgData name="Safitri Mursyid" userId="a519e7d3bc7d4201" providerId="LiveId" clId="{1E06BB17-462A-4C78-9EDA-4BD942EBDCAE}" dt="2020-07-20T22:43:49.788" v="29"/>
          <ac:spMkLst>
            <pc:docMk/>
            <pc:sldMk cId="2680865708" sldId="319"/>
            <ac:spMk id="2" creationId="{05B1654F-3690-4F4D-A33C-0D8C8CA08CDA}"/>
          </ac:spMkLst>
        </pc:spChg>
        <pc:spChg chg="del mod">
          <ac:chgData name="Safitri Mursyid" userId="a519e7d3bc7d4201" providerId="LiveId" clId="{1E06BB17-462A-4C78-9EDA-4BD942EBDCAE}" dt="2020-07-20T22:48:18.348" v="81" actId="478"/>
          <ac:spMkLst>
            <pc:docMk/>
            <pc:sldMk cId="2680865708" sldId="319"/>
            <ac:spMk id="3" creationId="{41509378-4D1A-45DB-88B1-82B6868AD5F7}"/>
          </ac:spMkLst>
        </pc:spChg>
        <pc:spChg chg="add mod">
          <ac:chgData name="Safitri Mursyid" userId="a519e7d3bc7d4201" providerId="LiveId" clId="{1E06BB17-462A-4C78-9EDA-4BD942EBDCAE}" dt="2020-07-20T22:52:21.490" v="113" actId="20577"/>
          <ac:spMkLst>
            <pc:docMk/>
            <pc:sldMk cId="2680865708" sldId="319"/>
            <ac:spMk id="6" creationId="{2DB98D68-E275-4E37-B78E-499E44587B89}"/>
          </ac:spMkLst>
        </pc:spChg>
        <pc:spChg chg="add mod">
          <ac:chgData name="Safitri Mursyid" userId="a519e7d3bc7d4201" providerId="LiveId" clId="{1E06BB17-462A-4C78-9EDA-4BD942EBDCAE}" dt="2020-07-20T22:45:10.519" v="44" actId="20577"/>
          <ac:spMkLst>
            <pc:docMk/>
            <pc:sldMk cId="2680865708" sldId="319"/>
            <ac:spMk id="7" creationId="{064D9155-7FF7-4B06-9B27-ACE4293E2665}"/>
          </ac:spMkLst>
        </pc:spChg>
        <pc:spChg chg="add del mod">
          <ac:chgData name="Safitri Mursyid" userId="a519e7d3bc7d4201" providerId="LiveId" clId="{1E06BB17-462A-4C78-9EDA-4BD942EBDCAE}" dt="2020-07-20T22:48:29.259" v="82" actId="478"/>
          <ac:spMkLst>
            <pc:docMk/>
            <pc:sldMk cId="2680865708" sldId="319"/>
            <ac:spMk id="8" creationId="{08AC6960-621F-4B6D-9B92-B76E44F1CA77}"/>
          </ac:spMkLst>
        </pc:spChg>
        <pc:spChg chg="add mod">
          <ac:chgData name="Safitri Mursyid" userId="a519e7d3bc7d4201" providerId="LiveId" clId="{1E06BB17-462A-4C78-9EDA-4BD942EBDCAE}" dt="2020-08-03T05:48:54.482" v="375" actId="20577"/>
          <ac:spMkLst>
            <pc:docMk/>
            <pc:sldMk cId="2680865708" sldId="319"/>
            <ac:spMk id="10" creationId="{DE5F2DFE-9623-4D4C-A269-587C5DBAF414}"/>
          </ac:spMkLst>
        </pc:spChg>
        <pc:graphicFrameChg chg="add mod">
          <ac:chgData name="Safitri Mursyid" userId="a519e7d3bc7d4201" providerId="LiveId" clId="{1E06BB17-462A-4C78-9EDA-4BD942EBDCAE}" dt="2020-07-20T22:52:28.772" v="114" actId="1076"/>
          <ac:graphicFrameMkLst>
            <pc:docMk/>
            <pc:sldMk cId="2680865708" sldId="319"/>
            <ac:graphicFrameMk id="4" creationId="{1F59A2C0-C2EC-42F4-9792-BF5D0AE88006}"/>
          </ac:graphicFrameMkLst>
        </pc:graphicFrameChg>
        <pc:graphicFrameChg chg="add mod">
          <ac:chgData name="Safitri Mursyid" userId="a519e7d3bc7d4201" providerId="LiveId" clId="{1E06BB17-462A-4C78-9EDA-4BD942EBDCAE}" dt="2020-07-20T22:51:27.760" v="101" actId="1076"/>
          <ac:graphicFrameMkLst>
            <pc:docMk/>
            <pc:sldMk cId="2680865708" sldId="319"/>
            <ac:graphicFrameMk id="5" creationId="{43BE638F-AAB5-4DA0-BBBF-113C0B53B80A}"/>
          </ac:graphicFrameMkLst>
        </pc:graphicFrameChg>
        <pc:graphicFrameChg chg="add del mod">
          <ac:chgData name="Safitri Mursyid" userId="a519e7d3bc7d4201" providerId="LiveId" clId="{1E06BB17-462A-4C78-9EDA-4BD942EBDCAE}" dt="2020-07-20T22:49:05.006" v="87" actId="478"/>
          <ac:graphicFrameMkLst>
            <pc:docMk/>
            <pc:sldMk cId="2680865708" sldId="319"/>
            <ac:graphicFrameMk id="9" creationId="{D5DCAF41-01FF-424B-B6C3-8CCB2EFAB32D}"/>
          </ac:graphicFrameMkLst>
        </pc:graphicFrameChg>
      </pc:sldChg>
      <pc:sldChg chg="addSp delSp modSp new mod modClrScheme chgLayout">
        <pc:chgData name="Safitri Mursyid" userId="a519e7d3bc7d4201" providerId="LiveId" clId="{1E06BB17-462A-4C78-9EDA-4BD942EBDCAE}" dt="2020-07-28T10:27:05.676" v="255" actId="14100"/>
        <pc:sldMkLst>
          <pc:docMk/>
          <pc:sldMk cId="1649763935" sldId="320"/>
        </pc:sldMkLst>
        <pc:spChg chg="del mod ord">
          <ac:chgData name="Safitri Mursyid" userId="a519e7d3bc7d4201" providerId="LiveId" clId="{1E06BB17-462A-4C78-9EDA-4BD942EBDCAE}" dt="2020-07-28T10:25:46.728" v="117" actId="700"/>
          <ac:spMkLst>
            <pc:docMk/>
            <pc:sldMk cId="1649763935" sldId="320"/>
            <ac:spMk id="2" creationId="{288982F8-AB3A-471B-97D5-D90FAD895A5A}"/>
          </ac:spMkLst>
        </pc:spChg>
        <pc:spChg chg="add mod ord">
          <ac:chgData name="Safitri Mursyid" userId="a519e7d3bc7d4201" providerId="LiveId" clId="{1E06BB17-462A-4C78-9EDA-4BD942EBDCAE}" dt="2020-07-28T10:25:56.620" v="142" actId="20577"/>
          <ac:spMkLst>
            <pc:docMk/>
            <pc:sldMk cId="1649763935" sldId="320"/>
            <ac:spMk id="3" creationId="{A903552E-F07C-4D2E-805B-9594B1D55380}"/>
          </ac:spMkLst>
        </pc:spChg>
        <pc:spChg chg="add mod ord">
          <ac:chgData name="Safitri Mursyid" userId="a519e7d3bc7d4201" providerId="LiveId" clId="{1E06BB17-462A-4C78-9EDA-4BD942EBDCAE}" dt="2020-07-28T10:27:05.676" v="255" actId="14100"/>
          <ac:spMkLst>
            <pc:docMk/>
            <pc:sldMk cId="1649763935" sldId="320"/>
            <ac:spMk id="4" creationId="{F0BE676A-DD2A-4A35-A26D-9B49CAFCEE29}"/>
          </ac:spMkLst>
        </pc:spChg>
        <pc:spChg chg="add mod ord">
          <ac:chgData name="Safitri Mursyid" userId="a519e7d3bc7d4201" providerId="LiveId" clId="{1E06BB17-462A-4C78-9EDA-4BD942EBDCAE}" dt="2020-07-28T10:25:46.728" v="117" actId="700"/>
          <ac:spMkLst>
            <pc:docMk/>
            <pc:sldMk cId="1649763935" sldId="320"/>
            <ac:spMk id="5" creationId="{B58F64A8-C947-4084-A747-1AD601BC67CA}"/>
          </ac:spMkLst>
        </pc:spChg>
      </pc:sldChg>
      <pc:sldChg chg="delSp modSp new mod">
        <pc:chgData name="Safitri Mursyid" userId="a519e7d3bc7d4201" providerId="LiveId" clId="{1E06BB17-462A-4C78-9EDA-4BD942EBDCAE}" dt="2020-08-03T05:47:54.657" v="261" actId="14100"/>
        <pc:sldMkLst>
          <pc:docMk/>
          <pc:sldMk cId="3913377488" sldId="321"/>
        </pc:sldMkLst>
        <pc:spChg chg="del">
          <ac:chgData name="Safitri Mursyid" userId="a519e7d3bc7d4201" providerId="LiveId" clId="{1E06BB17-462A-4C78-9EDA-4BD942EBDCAE}" dt="2020-08-03T05:47:46.198" v="259" actId="478"/>
          <ac:spMkLst>
            <pc:docMk/>
            <pc:sldMk cId="3913377488" sldId="321"/>
            <ac:spMk id="2" creationId="{0B58948F-F3DB-4840-B0DA-5567AEB650F5}"/>
          </ac:spMkLst>
        </pc:spChg>
        <pc:spChg chg="mod">
          <ac:chgData name="Safitri Mursyid" userId="a519e7d3bc7d4201" providerId="LiveId" clId="{1E06BB17-462A-4C78-9EDA-4BD942EBDCAE}" dt="2020-08-03T05:47:54.657" v="261" actId="14100"/>
          <ac:spMkLst>
            <pc:docMk/>
            <pc:sldMk cId="3913377488" sldId="321"/>
            <ac:spMk id="3" creationId="{C7410A00-F877-4E58-A208-ADB46995A38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8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9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#2">
  <dgm:title val=""/>
  <dgm:desc val=""/>
  <dgm:catLst>
    <dgm:cat type="accent1" pri="11100"/>
  </dgm:catLst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BC9FC07-CE9C-4F31-8A5F-810916BB171B}" type="doc">
      <dgm:prSet loTypeId="urn:microsoft.com/office/officeart/2005/8/layout/list1#8" loCatId="list" qsTypeId="urn:microsoft.com/office/officeart/2005/8/quickstyle/simple1#11" qsCatId="simple" csTypeId="urn:microsoft.com/office/officeart/2005/8/colors/accent1_2#8" csCatId="accent1" phldr="1"/>
      <dgm:spPr/>
      <dgm:t>
        <a:bodyPr/>
        <a:lstStyle/>
        <a:p>
          <a:endParaRPr lang="en-US"/>
        </a:p>
      </dgm:t>
    </dgm:pt>
    <dgm:pt modelId="{B78402C0-42C7-490D-B83E-37E181B5F418}">
      <dgm:prSet custT="1"/>
      <dgm:spPr/>
      <dgm:t>
        <a:bodyPr/>
        <a:lstStyle/>
        <a:p>
          <a:r>
            <a:rPr lang="en-US" sz="2400" dirty="0" err="1"/>
            <a:t>Simpangan</a:t>
          </a:r>
          <a:r>
            <a:rPr lang="en-US" sz="2400" dirty="0"/>
            <a:t> Baku</a:t>
          </a:r>
        </a:p>
      </dgm:t>
    </dgm:pt>
    <dgm:pt modelId="{DDC500E3-4ED6-406D-AB6C-23F85BA6D10D}" type="parTrans" cxnId="{14D170C8-65CD-4F8D-A064-FEB16B9175C5}">
      <dgm:prSet/>
      <dgm:spPr/>
      <dgm:t>
        <a:bodyPr/>
        <a:lstStyle/>
        <a:p>
          <a:endParaRPr lang="en-US" sz="3200"/>
        </a:p>
      </dgm:t>
    </dgm:pt>
    <dgm:pt modelId="{616432F1-0D8D-435A-860F-2A5A2B5A65B2}" type="sibTrans" cxnId="{14D170C8-65CD-4F8D-A064-FEB16B9175C5}">
      <dgm:prSet/>
      <dgm:spPr/>
      <dgm:t>
        <a:bodyPr/>
        <a:lstStyle/>
        <a:p>
          <a:endParaRPr lang="en-US" sz="3200"/>
        </a:p>
      </dgm:t>
    </dgm:pt>
    <dgm:pt modelId="{DC5F3144-2711-43DE-8536-49726D80D779}" type="pres">
      <dgm:prSet presAssocID="{6BC9FC07-CE9C-4F31-8A5F-810916BB171B}" presName="linear" presStyleCnt="0">
        <dgm:presLayoutVars>
          <dgm:dir/>
          <dgm:animLvl val="lvl"/>
          <dgm:resizeHandles val="exact"/>
        </dgm:presLayoutVars>
      </dgm:prSet>
      <dgm:spPr/>
    </dgm:pt>
    <dgm:pt modelId="{7225E9C8-4A0E-4E22-ADC3-56F43054FCE6}" type="pres">
      <dgm:prSet presAssocID="{B78402C0-42C7-490D-B83E-37E181B5F418}" presName="parentLin" presStyleCnt="0"/>
      <dgm:spPr/>
    </dgm:pt>
    <dgm:pt modelId="{0A3F5662-DA66-4CDC-BD1F-8EF7F18EA1C4}" type="pres">
      <dgm:prSet presAssocID="{B78402C0-42C7-490D-B83E-37E181B5F418}" presName="parentLeftMargin" presStyleLbl="node1" presStyleIdx="0" presStyleCnt="1"/>
      <dgm:spPr/>
    </dgm:pt>
    <dgm:pt modelId="{9F9DB36E-EF65-456A-A3FF-909FB6C69984}" type="pres">
      <dgm:prSet presAssocID="{B78402C0-42C7-490D-B83E-37E181B5F418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14F90752-E491-433C-B9C8-58B5607EF365}" type="pres">
      <dgm:prSet presAssocID="{B78402C0-42C7-490D-B83E-37E181B5F418}" presName="negativeSpace" presStyleCnt="0"/>
      <dgm:spPr/>
    </dgm:pt>
    <dgm:pt modelId="{C8EF06EB-8739-4624-B728-221EE96CE1C9}" type="pres">
      <dgm:prSet presAssocID="{B78402C0-42C7-490D-B83E-37E181B5F418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5B386E40-75CA-40C6-9876-62EAA2CBE8D4}" type="presOf" srcId="{B78402C0-42C7-490D-B83E-37E181B5F418}" destId="{0A3F5662-DA66-4CDC-BD1F-8EF7F18EA1C4}" srcOrd="0" destOrd="0" presId="urn:microsoft.com/office/officeart/2005/8/layout/list1#8"/>
    <dgm:cxn modelId="{F9D1A96E-18A8-4CBE-9B51-5FA8FDA3FAF0}" type="presOf" srcId="{6BC9FC07-CE9C-4F31-8A5F-810916BB171B}" destId="{DC5F3144-2711-43DE-8536-49726D80D779}" srcOrd="0" destOrd="0" presId="urn:microsoft.com/office/officeart/2005/8/layout/list1#8"/>
    <dgm:cxn modelId="{14D170C8-65CD-4F8D-A064-FEB16B9175C5}" srcId="{6BC9FC07-CE9C-4F31-8A5F-810916BB171B}" destId="{B78402C0-42C7-490D-B83E-37E181B5F418}" srcOrd="0" destOrd="0" parTransId="{DDC500E3-4ED6-406D-AB6C-23F85BA6D10D}" sibTransId="{616432F1-0D8D-435A-860F-2A5A2B5A65B2}"/>
    <dgm:cxn modelId="{2BED62FC-FBEA-4C0B-A34A-DD953B8F6711}" type="presOf" srcId="{B78402C0-42C7-490D-B83E-37E181B5F418}" destId="{9F9DB36E-EF65-456A-A3FF-909FB6C69984}" srcOrd="1" destOrd="0" presId="urn:microsoft.com/office/officeart/2005/8/layout/list1#8"/>
    <dgm:cxn modelId="{96B756A4-0A86-4EBF-BA0F-91A619B936F7}" type="presParOf" srcId="{DC5F3144-2711-43DE-8536-49726D80D779}" destId="{7225E9C8-4A0E-4E22-ADC3-56F43054FCE6}" srcOrd="0" destOrd="0" presId="urn:microsoft.com/office/officeart/2005/8/layout/list1#8"/>
    <dgm:cxn modelId="{424167B1-4416-473F-B795-F5936DCD0E43}" type="presParOf" srcId="{7225E9C8-4A0E-4E22-ADC3-56F43054FCE6}" destId="{0A3F5662-DA66-4CDC-BD1F-8EF7F18EA1C4}" srcOrd="0" destOrd="0" presId="urn:microsoft.com/office/officeart/2005/8/layout/list1#8"/>
    <dgm:cxn modelId="{D9B77E2E-1675-4164-8BA8-7EFFF0B9D636}" type="presParOf" srcId="{7225E9C8-4A0E-4E22-ADC3-56F43054FCE6}" destId="{9F9DB36E-EF65-456A-A3FF-909FB6C69984}" srcOrd="1" destOrd="0" presId="urn:microsoft.com/office/officeart/2005/8/layout/list1#8"/>
    <dgm:cxn modelId="{FF4CBDE8-4D09-4119-BAF2-499197A16DBF}" type="presParOf" srcId="{DC5F3144-2711-43DE-8536-49726D80D779}" destId="{14F90752-E491-433C-B9C8-58B5607EF365}" srcOrd="1" destOrd="0" presId="urn:microsoft.com/office/officeart/2005/8/layout/list1#8"/>
    <dgm:cxn modelId="{893024C7-D884-4D7A-84A2-68298815A412}" type="presParOf" srcId="{DC5F3144-2711-43DE-8536-49726D80D779}" destId="{C8EF06EB-8739-4624-B728-221EE96CE1C9}" srcOrd="2" destOrd="0" presId="urn:microsoft.com/office/officeart/2005/8/layout/list1#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C9FC07-CE9C-4F31-8A5F-810916BB171B}" type="doc">
      <dgm:prSet loTypeId="urn:microsoft.com/office/officeart/2005/8/layout/list1#9" loCatId="list" qsTypeId="urn:microsoft.com/office/officeart/2005/8/quickstyle/simple1#12" qsCatId="simple" csTypeId="urn:microsoft.com/office/officeart/2005/8/colors/accent1_2#9" csCatId="accent1" phldr="1"/>
      <dgm:spPr/>
      <dgm:t>
        <a:bodyPr/>
        <a:lstStyle/>
        <a:p>
          <a:endParaRPr lang="en-US"/>
        </a:p>
      </dgm:t>
    </dgm:pt>
    <dgm:pt modelId="{B78402C0-42C7-490D-B83E-37E181B5F418}">
      <dgm:prSet/>
      <dgm:spPr/>
      <dgm:t>
        <a:bodyPr/>
        <a:lstStyle/>
        <a:p>
          <a:r>
            <a:rPr lang="en-US" dirty="0" err="1"/>
            <a:t>Contoh</a:t>
          </a:r>
          <a:r>
            <a:rPr lang="en-US" dirty="0"/>
            <a:t> 2 </a:t>
          </a:r>
        </a:p>
      </dgm:t>
    </dgm:pt>
    <dgm:pt modelId="{DDC500E3-4ED6-406D-AB6C-23F85BA6D10D}" type="parTrans" cxnId="{14D170C8-65CD-4F8D-A064-FEB16B9175C5}">
      <dgm:prSet/>
      <dgm:spPr/>
      <dgm:t>
        <a:bodyPr/>
        <a:lstStyle/>
        <a:p>
          <a:endParaRPr lang="en-US"/>
        </a:p>
      </dgm:t>
    </dgm:pt>
    <dgm:pt modelId="{616432F1-0D8D-435A-860F-2A5A2B5A65B2}" type="sibTrans" cxnId="{14D170C8-65CD-4F8D-A064-FEB16B9175C5}">
      <dgm:prSet/>
      <dgm:spPr/>
      <dgm:t>
        <a:bodyPr/>
        <a:lstStyle/>
        <a:p>
          <a:endParaRPr lang="en-US"/>
        </a:p>
      </dgm:t>
    </dgm:pt>
    <dgm:pt modelId="{B6569B60-7D3F-4E95-B995-BBF780532133}">
      <dgm:prSet/>
      <dgm:spPr/>
      <dgm:t>
        <a:bodyPr/>
        <a:lstStyle/>
        <a:p>
          <a:r>
            <a:rPr lang="en-US" dirty="0"/>
            <a:t>Dari 40 orang </a:t>
          </a:r>
          <a:r>
            <a:rPr lang="en-US" dirty="0" err="1"/>
            <a:t>siswa</a:t>
          </a:r>
          <a:r>
            <a:rPr lang="en-US" dirty="0"/>
            <a:t> </a:t>
          </a:r>
          <a:r>
            <a:rPr lang="en-US" dirty="0" err="1"/>
            <a:t>diambil</a:t>
          </a:r>
          <a:r>
            <a:rPr lang="en-US" dirty="0"/>
            <a:t> </a:t>
          </a:r>
          <a:r>
            <a:rPr lang="en-US" dirty="0" err="1"/>
            <a:t>sampel</a:t>
          </a:r>
          <a:r>
            <a:rPr lang="en-US" dirty="0"/>
            <a:t> 9 orang </a:t>
          </a:r>
          <a:r>
            <a:rPr lang="en-US" dirty="0" err="1"/>
            <a:t>untuk</a:t>
          </a:r>
          <a:r>
            <a:rPr lang="en-US" dirty="0"/>
            <a:t> </a:t>
          </a:r>
          <a:r>
            <a:rPr lang="en-US" dirty="0" err="1"/>
            <a:t>diukur</a:t>
          </a:r>
          <a:r>
            <a:rPr lang="en-US" dirty="0"/>
            <a:t> </a:t>
          </a:r>
          <a:r>
            <a:rPr lang="en-US" dirty="0" err="1"/>
            <a:t>tinggi</a:t>
          </a:r>
          <a:r>
            <a:rPr lang="en-US" dirty="0"/>
            <a:t> </a:t>
          </a:r>
          <a:r>
            <a:rPr lang="en-US" dirty="0" err="1"/>
            <a:t>badannya</a:t>
          </a:r>
          <a:r>
            <a:rPr lang="en-US" dirty="0"/>
            <a:t>, </a:t>
          </a:r>
          <a:r>
            <a:rPr lang="en-US" dirty="0" err="1"/>
            <a:t>diperoleh</a:t>
          </a:r>
          <a:r>
            <a:rPr lang="en-US" dirty="0"/>
            <a:t> data </a:t>
          </a:r>
          <a:r>
            <a:rPr lang="en-US" dirty="0" err="1"/>
            <a:t>berikut</a:t>
          </a:r>
          <a:r>
            <a:rPr lang="en-US" dirty="0"/>
            <a:t>:</a:t>
          </a:r>
        </a:p>
      </dgm:t>
    </dgm:pt>
    <dgm:pt modelId="{C5F4CE2D-E658-424F-9070-5C7F3B4998EF}" type="parTrans" cxnId="{9DA8B665-F21C-4572-A797-D96D00E69F5B}">
      <dgm:prSet/>
      <dgm:spPr/>
      <dgm:t>
        <a:bodyPr/>
        <a:lstStyle/>
        <a:p>
          <a:endParaRPr lang="en-US"/>
        </a:p>
      </dgm:t>
    </dgm:pt>
    <dgm:pt modelId="{7119041A-7E90-4104-ADCF-5E4127632325}" type="sibTrans" cxnId="{9DA8B665-F21C-4572-A797-D96D00E69F5B}">
      <dgm:prSet/>
      <dgm:spPr/>
      <dgm:t>
        <a:bodyPr/>
        <a:lstStyle/>
        <a:p>
          <a:endParaRPr lang="en-US"/>
        </a:p>
      </dgm:t>
    </dgm:pt>
    <dgm:pt modelId="{1FD8D731-3BB9-4EC9-8BB3-B028A17FD478}">
      <dgm:prSet/>
      <dgm:spPr/>
      <dgm:t>
        <a:bodyPr/>
        <a:lstStyle/>
        <a:p>
          <a:r>
            <a:rPr lang="en-US" dirty="0"/>
            <a:t>165, 170, 169, 168, 156, 160, 175, 162, 169.</a:t>
          </a:r>
        </a:p>
      </dgm:t>
    </dgm:pt>
    <dgm:pt modelId="{84FA13C2-CE15-44D2-A210-704EDAD521E8}" type="parTrans" cxnId="{0256060D-A250-4475-ACD5-D407857AEA06}">
      <dgm:prSet/>
      <dgm:spPr/>
      <dgm:t>
        <a:bodyPr/>
        <a:lstStyle/>
        <a:p>
          <a:endParaRPr lang="en-US"/>
        </a:p>
      </dgm:t>
    </dgm:pt>
    <dgm:pt modelId="{752D7A70-C21F-465B-B10E-CC685D782119}" type="sibTrans" cxnId="{0256060D-A250-4475-ACD5-D407857AEA06}">
      <dgm:prSet/>
      <dgm:spPr/>
      <dgm:t>
        <a:bodyPr/>
        <a:lstStyle/>
        <a:p>
          <a:endParaRPr lang="en-US"/>
        </a:p>
      </dgm:t>
    </dgm:pt>
    <dgm:pt modelId="{E4B24D69-4FAE-442C-8C19-A436BBF1AA4A}">
      <dgm:prSet/>
      <dgm:spPr/>
      <dgm:t>
        <a:bodyPr/>
        <a:lstStyle/>
        <a:p>
          <a:r>
            <a:rPr lang="en-US" dirty="0" err="1"/>
            <a:t>Hitunglah</a:t>
          </a:r>
          <a:r>
            <a:rPr lang="en-US" dirty="0"/>
            <a:t> </a:t>
          </a:r>
          <a:r>
            <a:rPr lang="en-US" dirty="0" err="1"/>
            <a:t>simpangan</a:t>
          </a:r>
          <a:r>
            <a:rPr lang="en-US" dirty="0"/>
            <a:t> </a:t>
          </a:r>
          <a:r>
            <a:rPr lang="en-US" dirty="0" err="1"/>
            <a:t>baku</a:t>
          </a:r>
          <a:r>
            <a:rPr lang="en-US" dirty="0"/>
            <a:t> </a:t>
          </a:r>
          <a:r>
            <a:rPr lang="en-US" dirty="0" err="1"/>
            <a:t>sampel</a:t>
          </a:r>
          <a:r>
            <a:rPr lang="en-US" dirty="0"/>
            <a:t> </a:t>
          </a:r>
          <a:r>
            <a:rPr lang="en-US" dirty="0" err="1"/>
            <a:t>dari</a:t>
          </a:r>
          <a:r>
            <a:rPr lang="en-US" dirty="0"/>
            <a:t> data </a:t>
          </a:r>
          <a:r>
            <a:rPr lang="en-US" dirty="0" err="1"/>
            <a:t>tersebut</a:t>
          </a:r>
          <a:r>
            <a:rPr lang="en-US" dirty="0"/>
            <a:t>.</a:t>
          </a:r>
        </a:p>
      </dgm:t>
    </dgm:pt>
    <dgm:pt modelId="{B7D643DE-E7D8-4590-8103-89CD7DA7B92A}" type="parTrans" cxnId="{35AE50D8-C628-4F80-9539-95E47F100133}">
      <dgm:prSet/>
      <dgm:spPr/>
      <dgm:t>
        <a:bodyPr/>
        <a:lstStyle/>
        <a:p>
          <a:endParaRPr lang="en-US"/>
        </a:p>
      </dgm:t>
    </dgm:pt>
    <dgm:pt modelId="{F26073A4-4CB2-43EB-82FE-9CDD2B3F88EB}" type="sibTrans" cxnId="{35AE50D8-C628-4F80-9539-95E47F100133}">
      <dgm:prSet/>
      <dgm:spPr/>
      <dgm:t>
        <a:bodyPr/>
        <a:lstStyle/>
        <a:p>
          <a:endParaRPr lang="en-US"/>
        </a:p>
      </dgm:t>
    </dgm:pt>
    <dgm:pt modelId="{DC5F3144-2711-43DE-8536-49726D80D779}" type="pres">
      <dgm:prSet presAssocID="{6BC9FC07-CE9C-4F31-8A5F-810916BB171B}" presName="linear" presStyleCnt="0">
        <dgm:presLayoutVars>
          <dgm:dir/>
          <dgm:animLvl val="lvl"/>
          <dgm:resizeHandles val="exact"/>
        </dgm:presLayoutVars>
      </dgm:prSet>
      <dgm:spPr/>
    </dgm:pt>
    <dgm:pt modelId="{7225E9C8-4A0E-4E22-ADC3-56F43054FCE6}" type="pres">
      <dgm:prSet presAssocID="{B78402C0-42C7-490D-B83E-37E181B5F418}" presName="parentLin" presStyleCnt="0"/>
      <dgm:spPr/>
    </dgm:pt>
    <dgm:pt modelId="{0A3F5662-DA66-4CDC-BD1F-8EF7F18EA1C4}" type="pres">
      <dgm:prSet presAssocID="{B78402C0-42C7-490D-B83E-37E181B5F418}" presName="parentLeftMargin" presStyleLbl="node1" presStyleIdx="0" presStyleCnt="1"/>
      <dgm:spPr/>
    </dgm:pt>
    <dgm:pt modelId="{9F9DB36E-EF65-456A-A3FF-909FB6C69984}" type="pres">
      <dgm:prSet presAssocID="{B78402C0-42C7-490D-B83E-37E181B5F418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14F90752-E491-433C-B9C8-58B5607EF365}" type="pres">
      <dgm:prSet presAssocID="{B78402C0-42C7-490D-B83E-37E181B5F418}" presName="negativeSpace" presStyleCnt="0"/>
      <dgm:spPr/>
    </dgm:pt>
    <dgm:pt modelId="{C8EF06EB-8739-4624-B728-221EE96CE1C9}" type="pres">
      <dgm:prSet presAssocID="{B78402C0-42C7-490D-B83E-37E181B5F418}" presName="childText" presStyleLbl="conFgAcc1" presStyleIdx="0" presStyleCnt="1">
        <dgm:presLayoutVars>
          <dgm:bulletEnabled val="1"/>
        </dgm:presLayoutVars>
      </dgm:prSet>
      <dgm:spPr/>
    </dgm:pt>
  </dgm:ptLst>
  <dgm:cxnLst>
    <dgm:cxn modelId="{B3EEAD00-4057-43BF-AB35-CB78AB5E8577}" type="presOf" srcId="{1FD8D731-3BB9-4EC9-8BB3-B028A17FD478}" destId="{C8EF06EB-8739-4624-B728-221EE96CE1C9}" srcOrd="0" destOrd="1" presId="urn:microsoft.com/office/officeart/2005/8/layout/list1#9"/>
    <dgm:cxn modelId="{87804004-6E53-4CCF-99CC-5A49B743C7D1}" type="presOf" srcId="{E4B24D69-4FAE-442C-8C19-A436BBF1AA4A}" destId="{C8EF06EB-8739-4624-B728-221EE96CE1C9}" srcOrd="0" destOrd="2" presId="urn:microsoft.com/office/officeart/2005/8/layout/list1#9"/>
    <dgm:cxn modelId="{0256060D-A250-4475-ACD5-D407857AEA06}" srcId="{B78402C0-42C7-490D-B83E-37E181B5F418}" destId="{1FD8D731-3BB9-4EC9-8BB3-B028A17FD478}" srcOrd="1" destOrd="0" parTransId="{84FA13C2-CE15-44D2-A210-704EDAD521E8}" sibTransId="{752D7A70-C21F-465B-B10E-CC685D782119}"/>
    <dgm:cxn modelId="{9DA8B665-F21C-4572-A797-D96D00E69F5B}" srcId="{B78402C0-42C7-490D-B83E-37E181B5F418}" destId="{B6569B60-7D3F-4E95-B995-BBF780532133}" srcOrd="0" destOrd="0" parTransId="{C5F4CE2D-E658-424F-9070-5C7F3B4998EF}" sibTransId="{7119041A-7E90-4104-ADCF-5E4127632325}"/>
    <dgm:cxn modelId="{2798277E-F192-48C8-8099-7C5F184AED2B}" type="presOf" srcId="{B6569B60-7D3F-4E95-B995-BBF780532133}" destId="{C8EF06EB-8739-4624-B728-221EE96CE1C9}" srcOrd="0" destOrd="0" presId="urn:microsoft.com/office/officeart/2005/8/layout/list1#9"/>
    <dgm:cxn modelId="{BBBE847F-0753-4D17-828E-4FDE98F979BB}" type="presOf" srcId="{6BC9FC07-CE9C-4F31-8A5F-810916BB171B}" destId="{DC5F3144-2711-43DE-8536-49726D80D779}" srcOrd="0" destOrd="0" presId="urn:microsoft.com/office/officeart/2005/8/layout/list1#9"/>
    <dgm:cxn modelId="{EE4182A2-CAE6-43FC-A7B3-14AF039992E9}" type="presOf" srcId="{B78402C0-42C7-490D-B83E-37E181B5F418}" destId="{9F9DB36E-EF65-456A-A3FF-909FB6C69984}" srcOrd="1" destOrd="0" presId="urn:microsoft.com/office/officeart/2005/8/layout/list1#9"/>
    <dgm:cxn modelId="{14D170C8-65CD-4F8D-A064-FEB16B9175C5}" srcId="{6BC9FC07-CE9C-4F31-8A5F-810916BB171B}" destId="{B78402C0-42C7-490D-B83E-37E181B5F418}" srcOrd="0" destOrd="0" parTransId="{DDC500E3-4ED6-406D-AB6C-23F85BA6D10D}" sibTransId="{616432F1-0D8D-435A-860F-2A5A2B5A65B2}"/>
    <dgm:cxn modelId="{35AE50D8-C628-4F80-9539-95E47F100133}" srcId="{B78402C0-42C7-490D-B83E-37E181B5F418}" destId="{E4B24D69-4FAE-442C-8C19-A436BBF1AA4A}" srcOrd="2" destOrd="0" parTransId="{B7D643DE-E7D8-4590-8103-89CD7DA7B92A}" sibTransId="{F26073A4-4CB2-43EB-82FE-9CDD2B3F88EB}"/>
    <dgm:cxn modelId="{7E7EA6D9-06CA-40EB-A5A1-E960839EF543}" type="presOf" srcId="{B78402C0-42C7-490D-B83E-37E181B5F418}" destId="{0A3F5662-DA66-4CDC-BD1F-8EF7F18EA1C4}" srcOrd="0" destOrd="0" presId="urn:microsoft.com/office/officeart/2005/8/layout/list1#9"/>
    <dgm:cxn modelId="{D3241B1E-0A81-4F26-8739-C9E510AA41DF}" type="presParOf" srcId="{DC5F3144-2711-43DE-8536-49726D80D779}" destId="{7225E9C8-4A0E-4E22-ADC3-56F43054FCE6}" srcOrd="0" destOrd="0" presId="urn:microsoft.com/office/officeart/2005/8/layout/list1#9"/>
    <dgm:cxn modelId="{34BA0D20-0932-4F75-B749-461643C82FD1}" type="presParOf" srcId="{7225E9C8-4A0E-4E22-ADC3-56F43054FCE6}" destId="{0A3F5662-DA66-4CDC-BD1F-8EF7F18EA1C4}" srcOrd="0" destOrd="0" presId="urn:microsoft.com/office/officeart/2005/8/layout/list1#9"/>
    <dgm:cxn modelId="{DE467DA8-C697-4E35-9506-6D03E6E5E396}" type="presParOf" srcId="{7225E9C8-4A0E-4E22-ADC3-56F43054FCE6}" destId="{9F9DB36E-EF65-456A-A3FF-909FB6C69984}" srcOrd="1" destOrd="0" presId="urn:microsoft.com/office/officeart/2005/8/layout/list1#9"/>
    <dgm:cxn modelId="{B59B267D-429E-48FB-831C-D2DFA1271868}" type="presParOf" srcId="{DC5F3144-2711-43DE-8536-49726D80D779}" destId="{14F90752-E491-433C-B9C8-58B5607EF365}" srcOrd="1" destOrd="0" presId="urn:microsoft.com/office/officeart/2005/8/layout/list1#9"/>
    <dgm:cxn modelId="{1984AFFC-BC29-4F23-BD0A-8F668675BDF1}" type="presParOf" srcId="{DC5F3144-2711-43DE-8536-49726D80D779}" destId="{C8EF06EB-8739-4624-B728-221EE96CE1C9}" srcOrd="2" destOrd="0" presId="urn:microsoft.com/office/officeart/2005/8/layout/list1#9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8F9A71-76D8-4FB0-B8E6-C6651038A407}" type="doc">
      <dgm:prSet loTypeId="urn:microsoft.com/office/officeart/2005/8/layout/list1#10" loCatId="list" qsTypeId="urn:microsoft.com/office/officeart/2005/8/quickstyle/simple1#13" qsCatId="simple" csTypeId="urn:microsoft.com/office/officeart/2005/8/colors/accent1_1#2" csCatId="accent1" phldr="1"/>
      <dgm:spPr/>
      <dgm:t>
        <a:bodyPr/>
        <a:lstStyle/>
        <a:p>
          <a:endParaRPr lang="en-US"/>
        </a:p>
      </dgm:t>
    </dgm:pt>
    <dgm:pt modelId="{2CB840C0-F1B2-497C-94E1-283A901C6309}">
      <dgm:prSet custT="1"/>
      <dgm:spPr/>
      <dgm:t>
        <a:bodyPr/>
        <a:lstStyle/>
        <a:p>
          <a:pPr rtl="0"/>
          <a:r>
            <a:rPr lang="en-US" sz="2400" dirty="0" err="1"/>
            <a:t>Contoh</a:t>
          </a:r>
          <a:r>
            <a:rPr lang="en-US" sz="2400" dirty="0"/>
            <a:t> 3 : TERDAPAT 10 data </a:t>
          </a:r>
          <a:r>
            <a:rPr lang="en-US" sz="2400" dirty="0" err="1"/>
            <a:t>mahasiswa</a:t>
          </a:r>
          <a:r>
            <a:rPr lang="en-US" sz="2400" dirty="0"/>
            <a:t> yang </a:t>
          </a:r>
          <a:r>
            <a:rPr lang="en-US" sz="2400" dirty="0" err="1"/>
            <a:t>berisi</a:t>
          </a:r>
          <a:r>
            <a:rPr lang="en-US" sz="2400" dirty="0"/>
            <a:t> </a:t>
          </a:r>
          <a:r>
            <a:rPr lang="en-US" sz="2400" dirty="0" err="1"/>
            <a:t>tinggi</a:t>
          </a:r>
          <a:r>
            <a:rPr lang="en-US" sz="2400" dirty="0"/>
            <a:t> </a:t>
          </a:r>
          <a:r>
            <a:rPr lang="en-US" sz="2400" dirty="0" err="1"/>
            <a:t>badan</a:t>
          </a:r>
          <a:r>
            <a:rPr lang="en-US" sz="2400" dirty="0"/>
            <a:t> yang </a:t>
          </a:r>
          <a:r>
            <a:rPr lang="en-US" sz="2400" dirty="0" err="1"/>
            <a:t>dijadikan</a:t>
          </a:r>
          <a:r>
            <a:rPr lang="en-US" sz="2400" dirty="0"/>
            <a:t> </a:t>
          </a:r>
          <a:r>
            <a:rPr lang="en-US" sz="2400" dirty="0" err="1"/>
            <a:t>sampel</a:t>
          </a:r>
          <a:r>
            <a:rPr lang="en-US" sz="2400" dirty="0"/>
            <a:t>, </a:t>
          </a:r>
          <a:r>
            <a:rPr lang="en-US" sz="2400" dirty="0" err="1"/>
            <a:t>sebagai</a:t>
          </a:r>
          <a:r>
            <a:rPr lang="en-US" sz="2400" dirty="0"/>
            <a:t> </a:t>
          </a:r>
          <a:r>
            <a:rPr lang="en-US" sz="2400" dirty="0" err="1"/>
            <a:t>berikut</a:t>
          </a:r>
          <a:r>
            <a:rPr lang="en-US" sz="2400" dirty="0"/>
            <a:t>:</a:t>
          </a:r>
        </a:p>
      </dgm:t>
    </dgm:pt>
    <dgm:pt modelId="{5F19FA79-A0B4-4236-A6F7-FC1D1F6BD3D9}" type="parTrans" cxnId="{1275A407-5896-458E-9BA6-538AF5A062C4}">
      <dgm:prSet/>
      <dgm:spPr/>
      <dgm:t>
        <a:bodyPr/>
        <a:lstStyle/>
        <a:p>
          <a:endParaRPr lang="en-US" sz="3600"/>
        </a:p>
      </dgm:t>
    </dgm:pt>
    <dgm:pt modelId="{0CE4A2EB-1413-405D-A806-C843A8E67C49}" type="sibTrans" cxnId="{1275A407-5896-458E-9BA6-538AF5A062C4}">
      <dgm:prSet/>
      <dgm:spPr/>
      <dgm:t>
        <a:bodyPr/>
        <a:lstStyle/>
        <a:p>
          <a:endParaRPr lang="en-US" sz="3600"/>
        </a:p>
      </dgm:t>
    </dgm:pt>
    <dgm:pt modelId="{114B27C1-8491-4DF6-8E07-F73CD2CE9A9C}">
      <dgm:prSet custT="1"/>
      <dgm:spPr/>
      <dgm:t>
        <a:bodyPr/>
        <a:lstStyle/>
        <a:p>
          <a:pPr rtl="0"/>
          <a:r>
            <a:rPr lang="en-US" sz="2400" dirty="0"/>
            <a:t>172,167,180,170,169,160,175,165,173,170</a:t>
          </a:r>
        </a:p>
      </dgm:t>
    </dgm:pt>
    <dgm:pt modelId="{CAF64570-76F3-494E-A2E0-F5439D9DBB39}" type="parTrans" cxnId="{DAEA8B01-5EF7-4FA8-BD9D-5D59416C9C1D}">
      <dgm:prSet/>
      <dgm:spPr/>
      <dgm:t>
        <a:bodyPr/>
        <a:lstStyle/>
        <a:p>
          <a:endParaRPr lang="en-US" sz="3600"/>
        </a:p>
      </dgm:t>
    </dgm:pt>
    <dgm:pt modelId="{F3C756F7-BFCD-4676-BF12-B99572DEDB9E}" type="sibTrans" cxnId="{DAEA8B01-5EF7-4FA8-BD9D-5D59416C9C1D}">
      <dgm:prSet/>
      <dgm:spPr/>
      <dgm:t>
        <a:bodyPr/>
        <a:lstStyle/>
        <a:p>
          <a:endParaRPr lang="en-US" sz="3600"/>
        </a:p>
      </dgm:t>
    </dgm:pt>
    <dgm:pt modelId="{15A9819B-4605-4B24-8A6E-6F97EE1E1110}">
      <dgm:prSet custT="1"/>
      <dgm:spPr/>
      <dgm:t>
        <a:bodyPr/>
        <a:lstStyle/>
        <a:p>
          <a:pPr rtl="0"/>
          <a:r>
            <a:rPr lang="en-US" sz="2400" dirty="0"/>
            <a:t>HITUNGLAH VARIAN DAN DEVIASI STANDARNYA.</a:t>
          </a:r>
        </a:p>
      </dgm:t>
    </dgm:pt>
    <dgm:pt modelId="{FC09AFA2-5B6E-466C-A69C-99C870CF60B0}" type="parTrans" cxnId="{D33321F2-705A-4FF5-B705-56497BCC5E52}">
      <dgm:prSet/>
      <dgm:spPr/>
      <dgm:t>
        <a:bodyPr/>
        <a:lstStyle/>
        <a:p>
          <a:endParaRPr lang="en-US" sz="3600"/>
        </a:p>
      </dgm:t>
    </dgm:pt>
    <dgm:pt modelId="{14933497-0BE9-4280-AD00-A43443AE7598}" type="sibTrans" cxnId="{D33321F2-705A-4FF5-B705-56497BCC5E52}">
      <dgm:prSet/>
      <dgm:spPr/>
      <dgm:t>
        <a:bodyPr/>
        <a:lstStyle/>
        <a:p>
          <a:endParaRPr lang="en-US" sz="3600"/>
        </a:p>
      </dgm:t>
    </dgm:pt>
    <dgm:pt modelId="{2B39759C-51DB-4805-8CFB-7FDD8F7CE5E4}" type="pres">
      <dgm:prSet presAssocID="{E48F9A71-76D8-4FB0-B8E6-C6651038A407}" presName="linear" presStyleCnt="0">
        <dgm:presLayoutVars>
          <dgm:dir/>
          <dgm:animLvl val="lvl"/>
          <dgm:resizeHandles val="exact"/>
        </dgm:presLayoutVars>
      </dgm:prSet>
      <dgm:spPr/>
    </dgm:pt>
    <dgm:pt modelId="{B8AA378D-A0F4-4C84-9DE0-705DB215D11C}" type="pres">
      <dgm:prSet presAssocID="{2CB840C0-F1B2-497C-94E1-283A901C6309}" presName="parentLin" presStyleCnt="0"/>
      <dgm:spPr/>
    </dgm:pt>
    <dgm:pt modelId="{45875ECE-674A-4CD1-B792-F1647EF4C1D5}" type="pres">
      <dgm:prSet presAssocID="{2CB840C0-F1B2-497C-94E1-283A901C6309}" presName="parentLeftMargin" presStyleLbl="node1" presStyleIdx="0" presStyleCnt="1"/>
      <dgm:spPr/>
    </dgm:pt>
    <dgm:pt modelId="{9B8359B2-5083-4BEA-9F75-0EAB727A4049}" type="pres">
      <dgm:prSet presAssocID="{2CB840C0-F1B2-497C-94E1-283A901C6309}" presName="parentText" presStyleLbl="node1" presStyleIdx="0" presStyleCnt="1" custLinFactNeighborY="-10140">
        <dgm:presLayoutVars>
          <dgm:chMax val="0"/>
          <dgm:bulletEnabled val="1"/>
        </dgm:presLayoutVars>
      </dgm:prSet>
      <dgm:spPr/>
    </dgm:pt>
    <dgm:pt modelId="{2FE937BE-18AB-47D9-850D-F9C25DDE965B}" type="pres">
      <dgm:prSet presAssocID="{2CB840C0-F1B2-497C-94E1-283A901C6309}" presName="negativeSpace" presStyleCnt="0"/>
      <dgm:spPr/>
    </dgm:pt>
    <dgm:pt modelId="{2308394D-8DD0-431E-B0DE-EF8BE355B86D}" type="pres">
      <dgm:prSet presAssocID="{2CB840C0-F1B2-497C-94E1-283A901C6309}" presName="childText" presStyleLbl="conFgAcc1" presStyleIdx="0" presStyleCnt="1" custLinFactNeighborX="-20746" custLinFactNeighborY="-14282">
        <dgm:presLayoutVars>
          <dgm:bulletEnabled val="1"/>
        </dgm:presLayoutVars>
      </dgm:prSet>
      <dgm:spPr/>
    </dgm:pt>
  </dgm:ptLst>
  <dgm:cxnLst>
    <dgm:cxn modelId="{DAEA8B01-5EF7-4FA8-BD9D-5D59416C9C1D}" srcId="{2CB840C0-F1B2-497C-94E1-283A901C6309}" destId="{114B27C1-8491-4DF6-8E07-F73CD2CE9A9C}" srcOrd="0" destOrd="0" parTransId="{CAF64570-76F3-494E-A2E0-F5439D9DBB39}" sibTransId="{F3C756F7-BFCD-4676-BF12-B99572DEDB9E}"/>
    <dgm:cxn modelId="{1275A407-5896-458E-9BA6-538AF5A062C4}" srcId="{E48F9A71-76D8-4FB0-B8E6-C6651038A407}" destId="{2CB840C0-F1B2-497C-94E1-283A901C6309}" srcOrd="0" destOrd="0" parTransId="{5F19FA79-A0B4-4236-A6F7-FC1D1F6BD3D9}" sibTransId="{0CE4A2EB-1413-405D-A806-C843A8E67C49}"/>
    <dgm:cxn modelId="{B556C146-1158-4F7C-8351-63BF8858C57D}" type="presOf" srcId="{2CB840C0-F1B2-497C-94E1-283A901C6309}" destId="{9B8359B2-5083-4BEA-9F75-0EAB727A4049}" srcOrd="1" destOrd="0" presId="urn:microsoft.com/office/officeart/2005/8/layout/list1#10"/>
    <dgm:cxn modelId="{91CD9881-866A-4C08-A3B5-FDF153B1A18F}" type="presOf" srcId="{2CB840C0-F1B2-497C-94E1-283A901C6309}" destId="{45875ECE-674A-4CD1-B792-F1647EF4C1D5}" srcOrd="0" destOrd="0" presId="urn:microsoft.com/office/officeart/2005/8/layout/list1#10"/>
    <dgm:cxn modelId="{E12474A5-FB9A-4D6C-A1D3-A8F025D5549F}" type="presOf" srcId="{15A9819B-4605-4B24-8A6E-6F97EE1E1110}" destId="{2308394D-8DD0-431E-B0DE-EF8BE355B86D}" srcOrd="0" destOrd="1" presId="urn:microsoft.com/office/officeart/2005/8/layout/list1#10"/>
    <dgm:cxn modelId="{A401DFA8-FAA1-4963-B842-C1E86AC89B61}" type="presOf" srcId="{114B27C1-8491-4DF6-8E07-F73CD2CE9A9C}" destId="{2308394D-8DD0-431E-B0DE-EF8BE355B86D}" srcOrd="0" destOrd="0" presId="urn:microsoft.com/office/officeart/2005/8/layout/list1#10"/>
    <dgm:cxn modelId="{B3C585A9-326A-43E8-8A65-DE525373A082}" type="presOf" srcId="{E48F9A71-76D8-4FB0-B8E6-C6651038A407}" destId="{2B39759C-51DB-4805-8CFB-7FDD8F7CE5E4}" srcOrd="0" destOrd="0" presId="urn:microsoft.com/office/officeart/2005/8/layout/list1#10"/>
    <dgm:cxn modelId="{D33321F2-705A-4FF5-B705-56497BCC5E52}" srcId="{2CB840C0-F1B2-497C-94E1-283A901C6309}" destId="{15A9819B-4605-4B24-8A6E-6F97EE1E1110}" srcOrd="1" destOrd="0" parTransId="{FC09AFA2-5B6E-466C-A69C-99C870CF60B0}" sibTransId="{14933497-0BE9-4280-AD00-A43443AE7598}"/>
    <dgm:cxn modelId="{3B9447F0-0A38-4B2C-AC66-18EC633F3741}" type="presParOf" srcId="{2B39759C-51DB-4805-8CFB-7FDD8F7CE5E4}" destId="{B8AA378D-A0F4-4C84-9DE0-705DB215D11C}" srcOrd="0" destOrd="0" presId="urn:microsoft.com/office/officeart/2005/8/layout/list1#10"/>
    <dgm:cxn modelId="{438B5207-6911-429B-BBEB-CDF27E147499}" type="presParOf" srcId="{B8AA378D-A0F4-4C84-9DE0-705DB215D11C}" destId="{45875ECE-674A-4CD1-B792-F1647EF4C1D5}" srcOrd="0" destOrd="0" presId="urn:microsoft.com/office/officeart/2005/8/layout/list1#10"/>
    <dgm:cxn modelId="{80B8315D-5BF5-4E63-BD71-B4CF88573C12}" type="presParOf" srcId="{B8AA378D-A0F4-4C84-9DE0-705DB215D11C}" destId="{9B8359B2-5083-4BEA-9F75-0EAB727A4049}" srcOrd="1" destOrd="0" presId="urn:microsoft.com/office/officeart/2005/8/layout/list1#10"/>
    <dgm:cxn modelId="{3E3EEBB7-1B79-46CF-BC32-A28229857801}" type="presParOf" srcId="{2B39759C-51DB-4805-8CFB-7FDD8F7CE5E4}" destId="{2FE937BE-18AB-47D9-850D-F9C25DDE965B}" srcOrd="1" destOrd="0" presId="urn:microsoft.com/office/officeart/2005/8/layout/list1#10"/>
    <dgm:cxn modelId="{EB2887FB-2101-4251-8861-6764D5FC4A74}" type="presParOf" srcId="{2B39759C-51DB-4805-8CFB-7FDD8F7CE5E4}" destId="{2308394D-8DD0-431E-B0DE-EF8BE355B86D}" srcOrd="2" destOrd="0" presId="urn:microsoft.com/office/officeart/2005/8/layout/list1#10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F06EB-8739-4624-B728-221EE96CE1C9}">
      <dsp:nvSpPr>
        <dsp:cNvPr id="0" name=""/>
        <dsp:cNvSpPr/>
      </dsp:nvSpPr>
      <dsp:spPr>
        <a:xfrm>
          <a:off x="0" y="280648"/>
          <a:ext cx="6127361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9DB36E-EF65-456A-A3FF-909FB6C69984}">
      <dsp:nvSpPr>
        <dsp:cNvPr id="0" name=""/>
        <dsp:cNvSpPr/>
      </dsp:nvSpPr>
      <dsp:spPr>
        <a:xfrm>
          <a:off x="306368" y="207"/>
          <a:ext cx="4289152" cy="560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2120" tIns="0" rIns="16212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Simpangan</a:t>
          </a:r>
          <a:r>
            <a:rPr lang="en-US" sz="2400" kern="1200" dirty="0"/>
            <a:t> Baku</a:t>
          </a:r>
        </a:p>
      </dsp:txBody>
      <dsp:txXfrm>
        <a:off x="333748" y="27587"/>
        <a:ext cx="4234392" cy="5061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F06EB-8739-4624-B728-221EE96CE1C9}">
      <dsp:nvSpPr>
        <dsp:cNvPr id="0" name=""/>
        <dsp:cNvSpPr/>
      </dsp:nvSpPr>
      <dsp:spPr>
        <a:xfrm>
          <a:off x="0" y="505504"/>
          <a:ext cx="8099106" cy="25987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8581" tIns="520700" rIns="628581" bIns="17780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Dari 40 orang </a:t>
          </a:r>
          <a:r>
            <a:rPr lang="en-US" sz="2500" kern="1200" dirty="0" err="1"/>
            <a:t>siswa</a:t>
          </a:r>
          <a:r>
            <a:rPr lang="en-US" sz="2500" kern="1200" dirty="0"/>
            <a:t> </a:t>
          </a:r>
          <a:r>
            <a:rPr lang="en-US" sz="2500" kern="1200" dirty="0" err="1"/>
            <a:t>diambil</a:t>
          </a:r>
          <a:r>
            <a:rPr lang="en-US" sz="2500" kern="1200" dirty="0"/>
            <a:t> </a:t>
          </a:r>
          <a:r>
            <a:rPr lang="en-US" sz="2500" kern="1200" dirty="0" err="1"/>
            <a:t>sampel</a:t>
          </a:r>
          <a:r>
            <a:rPr lang="en-US" sz="2500" kern="1200" dirty="0"/>
            <a:t> 9 orang </a:t>
          </a:r>
          <a:r>
            <a:rPr lang="en-US" sz="2500" kern="1200" dirty="0" err="1"/>
            <a:t>untuk</a:t>
          </a:r>
          <a:r>
            <a:rPr lang="en-US" sz="2500" kern="1200" dirty="0"/>
            <a:t> </a:t>
          </a:r>
          <a:r>
            <a:rPr lang="en-US" sz="2500" kern="1200" dirty="0" err="1"/>
            <a:t>diukur</a:t>
          </a:r>
          <a:r>
            <a:rPr lang="en-US" sz="2500" kern="1200" dirty="0"/>
            <a:t> </a:t>
          </a:r>
          <a:r>
            <a:rPr lang="en-US" sz="2500" kern="1200" dirty="0" err="1"/>
            <a:t>tinggi</a:t>
          </a:r>
          <a:r>
            <a:rPr lang="en-US" sz="2500" kern="1200" dirty="0"/>
            <a:t> </a:t>
          </a:r>
          <a:r>
            <a:rPr lang="en-US" sz="2500" kern="1200" dirty="0" err="1"/>
            <a:t>badannya</a:t>
          </a:r>
          <a:r>
            <a:rPr lang="en-US" sz="2500" kern="1200" dirty="0"/>
            <a:t>, </a:t>
          </a:r>
          <a:r>
            <a:rPr lang="en-US" sz="2500" kern="1200" dirty="0" err="1"/>
            <a:t>diperoleh</a:t>
          </a:r>
          <a:r>
            <a:rPr lang="en-US" sz="2500" kern="1200" dirty="0"/>
            <a:t> data </a:t>
          </a:r>
          <a:r>
            <a:rPr lang="en-US" sz="2500" kern="1200" dirty="0" err="1"/>
            <a:t>berikut</a:t>
          </a:r>
          <a:r>
            <a:rPr lang="en-US" sz="2500" kern="1200" dirty="0"/>
            <a:t>: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/>
            <a:t>165, 170, 169, 168, 156, 160, 175, 162, 169.</a:t>
          </a:r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 dirty="0" err="1"/>
            <a:t>Hitunglah</a:t>
          </a:r>
          <a:r>
            <a:rPr lang="en-US" sz="2500" kern="1200" dirty="0"/>
            <a:t> </a:t>
          </a:r>
          <a:r>
            <a:rPr lang="en-US" sz="2500" kern="1200" dirty="0" err="1"/>
            <a:t>simpangan</a:t>
          </a:r>
          <a:r>
            <a:rPr lang="en-US" sz="2500" kern="1200" dirty="0"/>
            <a:t> </a:t>
          </a:r>
          <a:r>
            <a:rPr lang="en-US" sz="2500" kern="1200" dirty="0" err="1"/>
            <a:t>baku</a:t>
          </a:r>
          <a:r>
            <a:rPr lang="en-US" sz="2500" kern="1200" dirty="0"/>
            <a:t> </a:t>
          </a:r>
          <a:r>
            <a:rPr lang="en-US" sz="2500" kern="1200" dirty="0" err="1"/>
            <a:t>sampel</a:t>
          </a:r>
          <a:r>
            <a:rPr lang="en-US" sz="2500" kern="1200" dirty="0"/>
            <a:t> </a:t>
          </a:r>
          <a:r>
            <a:rPr lang="en-US" sz="2500" kern="1200" dirty="0" err="1"/>
            <a:t>dari</a:t>
          </a:r>
          <a:r>
            <a:rPr lang="en-US" sz="2500" kern="1200" dirty="0"/>
            <a:t> data </a:t>
          </a:r>
          <a:r>
            <a:rPr lang="en-US" sz="2500" kern="1200" dirty="0" err="1"/>
            <a:t>tersebut</a:t>
          </a:r>
          <a:r>
            <a:rPr lang="en-US" sz="2500" kern="1200" dirty="0"/>
            <a:t>.</a:t>
          </a:r>
        </a:p>
      </dsp:txBody>
      <dsp:txXfrm>
        <a:off x="0" y="505504"/>
        <a:ext cx="8099106" cy="2598750"/>
      </dsp:txXfrm>
    </dsp:sp>
    <dsp:sp modelId="{9F9DB36E-EF65-456A-A3FF-909FB6C69984}">
      <dsp:nvSpPr>
        <dsp:cNvPr id="0" name=""/>
        <dsp:cNvSpPr/>
      </dsp:nvSpPr>
      <dsp:spPr>
        <a:xfrm>
          <a:off x="404955" y="136504"/>
          <a:ext cx="5669374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4289" tIns="0" rIns="214289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 err="1"/>
            <a:t>Contoh</a:t>
          </a:r>
          <a:r>
            <a:rPr lang="en-US" sz="2500" kern="1200" dirty="0"/>
            <a:t> 2 </a:t>
          </a:r>
        </a:p>
      </dsp:txBody>
      <dsp:txXfrm>
        <a:off x="440981" y="172530"/>
        <a:ext cx="5597322" cy="66594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308394D-8DD0-431E-B0DE-EF8BE355B86D}">
      <dsp:nvSpPr>
        <dsp:cNvPr id="0" name=""/>
        <dsp:cNvSpPr/>
      </dsp:nvSpPr>
      <dsp:spPr>
        <a:xfrm>
          <a:off x="0" y="1381942"/>
          <a:ext cx="8546660" cy="225225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63316" tIns="1353820" rIns="663316" bIns="170688" numCol="1" spcCol="1270" anchor="t" anchorCtr="0">
          <a:noAutofit/>
        </a:bodyPr>
        <a:lstStyle/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172,167,180,170,169,160,175,165,173,170</a:t>
          </a:r>
        </a:p>
        <a:p>
          <a:pPr marL="228600" lvl="1" indent="-228600" algn="l" defTabSz="10668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 dirty="0"/>
            <a:t>HITUNGLAH VARIAN DAN DEVIASI STANDARNYA.</a:t>
          </a:r>
        </a:p>
      </dsp:txBody>
      <dsp:txXfrm>
        <a:off x="0" y="1381942"/>
        <a:ext cx="8546660" cy="2252250"/>
      </dsp:txXfrm>
    </dsp:sp>
    <dsp:sp modelId="{9B8359B2-5083-4BEA-9F75-0EAB727A4049}">
      <dsp:nvSpPr>
        <dsp:cNvPr id="0" name=""/>
        <dsp:cNvSpPr/>
      </dsp:nvSpPr>
      <dsp:spPr>
        <a:xfrm>
          <a:off x="427333" y="364997"/>
          <a:ext cx="5982662" cy="191880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6130" tIns="0" rIns="226130" bIns="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Contoh</a:t>
          </a:r>
          <a:r>
            <a:rPr lang="en-US" sz="2400" kern="1200" dirty="0"/>
            <a:t> 3 : TERDAPAT 10 data </a:t>
          </a:r>
          <a:r>
            <a:rPr lang="en-US" sz="2400" kern="1200" dirty="0" err="1"/>
            <a:t>mahasiswa</a:t>
          </a:r>
          <a:r>
            <a:rPr lang="en-US" sz="2400" kern="1200" dirty="0"/>
            <a:t> yang </a:t>
          </a:r>
          <a:r>
            <a:rPr lang="en-US" sz="2400" kern="1200" dirty="0" err="1"/>
            <a:t>berisi</a:t>
          </a:r>
          <a:r>
            <a:rPr lang="en-US" sz="2400" kern="1200" dirty="0"/>
            <a:t> </a:t>
          </a:r>
          <a:r>
            <a:rPr lang="en-US" sz="2400" kern="1200" dirty="0" err="1"/>
            <a:t>tinggi</a:t>
          </a:r>
          <a:r>
            <a:rPr lang="en-US" sz="2400" kern="1200" dirty="0"/>
            <a:t> </a:t>
          </a:r>
          <a:r>
            <a:rPr lang="en-US" sz="2400" kern="1200" dirty="0" err="1"/>
            <a:t>badan</a:t>
          </a:r>
          <a:r>
            <a:rPr lang="en-US" sz="2400" kern="1200" dirty="0"/>
            <a:t> yang </a:t>
          </a:r>
          <a:r>
            <a:rPr lang="en-US" sz="2400" kern="1200" dirty="0" err="1"/>
            <a:t>dijadikan</a:t>
          </a:r>
          <a:r>
            <a:rPr lang="en-US" sz="2400" kern="1200" dirty="0"/>
            <a:t> </a:t>
          </a:r>
          <a:r>
            <a:rPr lang="en-US" sz="2400" kern="1200" dirty="0" err="1"/>
            <a:t>sampel</a:t>
          </a:r>
          <a:r>
            <a:rPr lang="en-US" sz="2400" kern="1200" dirty="0"/>
            <a:t>, </a:t>
          </a:r>
          <a:r>
            <a:rPr lang="en-US" sz="2400" kern="1200" dirty="0" err="1"/>
            <a:t>sebagai</a:t>
          </a:r>
          <a:r>
            <a:rPr lang="en-US" sz="2400" kern="1200" dirty="0"/>
            <a:t> </a:t>
          </a:r>
          <a:r>
            <a:rPr lang="en-US" sz="2400" kern="1200" dirty="0" err="1"/>
            <a:t>berikut</a:t>
          </a:r>
          <a:r>
            <a:rPr lang="en-US" sz="2400" kern="1200" dirty="0"/>
            <a:t>:</a:t>
          </a:r>
        </a:p>
      </dsp:txBody>
      <dsp:txXfrm>
        <a:off x="521001" y="458665"/>
        <a:ext cx="5795326" cy="17314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#8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#9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#10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nodeHorzAlign" val="l"/>
          <dgm:param type="horzAlign" val="l"/>
        </dgm:alg>
      </dgm:if>
      <dgm:else name="Name2">
        <dgm:alg type="lin">
          <dgm:param type="linDir" val="fromT"/>
          <dgm:param type="vertAlign" val="mid"/>
          <dgm:param type="nodeHorzAlign" val="r"/>
          <dgm:param type="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nodeHorzAlign" val="l"/>
              <dgm:param type="horzAlign" val="l"/>
            </dgm:alg>
          </dgm:if>
          <dgm:else name="Name6">
            <dgm:alg type="lin">
              <dgm:param type="linDir" val="fromR"/>
              <dgm:param type="nodeHorzAlign" val="r"/>
              <dgm:param type="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2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13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BFADB-D95B-44FE-B609-D628CFFFBB89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8BC3DC-28EB-422E-9F7A-73C0C2E818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22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81850-F6E8-4779-9B15-75BA0DC8465B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81850-F6E8-4779-9B15-75BA0DC8465B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81850-F6E8-4779-9B15-75BA0DC8465B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81850-F6E8-4779-9B15-75BA0DC8465B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X sub-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kuadrat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A81850-F6E8-4779-9B15-75BA0DC8465B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8BC3DC-28EB-422E-9F7A-73C0C2E8183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2131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896952" y="1124744"/>
            <a:ext cx="5542384" cy="103797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Dosen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59832" y="3573016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d-ID" dirty="0"/>
              <a:t>SESI PERKULIHAN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 userDrawn="1"/>
        </p:nvSpPr>
        <p:spPr>
          <a:xfrm>
            <a:off x="2987824" y="5132412"/>
            <a:ext cx="5360640" cy="45682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 userDrawn="1"/>
        </p:nvSpPr>
        <p:spPr>
          <a:xfrm>
            <a:off x="2969888" y="4916388"/>
            <a:ext cx="5360640" cy="432048"/>
          </a:xfrm>
          <a:prstGeom prst="rect">
            <a:avLst/>
          </a:prstGeom>
        </p:spPr>
        <p:txBody>
          <a:bodyPr/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635896" y="2204864"/>
            <a:ext cx="4176713" cy="720725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id-ID" dirty="0"/>
              <a:t>MATA KULIAH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3203575" y="4149725"/>
            <a:ext cx="5127625" cy="1198563"/>
          </a:xfrm>
          <a:prstGeom prst="rect">
            <a:avLst/>
          </a:prstGeom>
        </p:spPr>
        <p:txBody>
          <a:bodyPr/>
          <a:lstStyle>
            <a:lvl1pPr>
              <a:defRPr sz="3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id-ID" dirty="0"/>
              <a:t>Topik Perkuliahan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73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000" y="0"/>
            <a:ext cx="8244000" cy="785794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4400">
                <a:effectLst>
                  <a:glow rad="101600">
                    <a:schemeClr val="bg1">
                      <a:alpha val="40000"/>
                    </a:schemeClr>
                  </a:glo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643710"/>
            <a:ext cx="2133600" cy="214290"/>
          </a:xfrm>
          <a:prstGeom prst="rect">
            <a:avLst/>
          </a:prstGeom>
        </p:spPr>
        <p:txBody>
          <a:bodyPr/>
          <a:lstStyle/>
          <a:p>
            <a:fld id="{880C35F9-952E-4E23-A607-CBED6BA790BC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63362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D37C3B-35B0-460D-BE33-E995DAC49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33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51405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5868144" y="6495420"/>
            <a:ext cx="3097213" cy="333375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www.esaunggul.ac.id</a:t>
            </a:r>
          </a:p>
        </p:txBody>
      </p:sp>
    </p:spTree>
    <p:extLst>
      <p:ext uri="{BB962C8B-B14F-4D97-AF65-F5344CB8AC3E}">
        <p14:creationId xmlns:p14="http://schemas.microsoft.com/office/powerpoint/2010/main" val="1807382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468313" y="1773238"/>
            <a:ext cx="3959671" cy="4176712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4643438" y="1773238"/>
            <a:ext cx="3960812" cy="4176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7046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C21576B-E1C5-45F0-93D0-4652DD844997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864BF1-00C7-481D-B429-40D01BB628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80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62938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2933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3008313" cy="129614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476672"/>
            <a:ext cx="5111750" cy="564949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844824"/>
            <a:ext cx="3008313" cy="428133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8510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71603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s://www.esaunggul.ac.id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876256" y="648937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13"/>
              </a:rPr>
              <a:t>24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326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6" r:id="rId8"/>
    <p:sldLayoutId id="2147483657" r:id="rId9"/>
    <p:sldLayoutId id="2147483661" r:id="rId10"/>
    <p:sldLayoutId id="214748366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17.wmf"/><Relationship Id="rId4" Type="http://schemas.openxmlformats.org/officeDocument/2006/relationships/oleObject" Target="../embeddings/oleObject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Relationship Id="rId9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3573016"/>
            <a:ext cx="5688632" cy="432048"/>
          </a:xfrm>
        </p:spPr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SESI 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27784" y="1268760"/>
            <a:ext cx="6151123" cy="720080"/>
          </a:xfrm>
        </p:spPr>
        <p:txBody>
          <a:bodyPr/>
          <a:lstStyle/>
          <a:p>
            <a:pPr algn="l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Statistik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Psikologi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2987824" y="4149080"/>
            <a:ext cx="5616624" cy="1367507"/>
          </a:xfrm>
        </p:spPr>
        <p:txBody>
          <a:bodyPr/>
          <a:lstStyle/>
          <a:p>
            <a:r>
              <a:rPr lang="id-ID" sz="4000" b="1" dirty="0">
                <a:ln w="18415" cmpd="sng">
                  <a:solidFill>
                    <a:srgbClr val="FFFF66"/>
                  </a:solidFill>
                  <a:prstDash val="solid"/>
                </a:ln>
                <a:solidFill>
                  <a:srgbClr val="FF0000"/>
                </a:solidFill>
                <a:effectLst>
                  <a:glow rad="63500">
                    <a:srgbClr val="FFFF99"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UKURAN </a:t>
            </a:r>
            <a:r>
              <a:rPr lang="en-US" sz="4000" b="1" dirty="0">
                <a:ln w="18415" cmpd="sng">
                  <a:solidFill>
                    <a:srgbClr val="FFFF66"/>
                  </a:solidFill>
                  <a:prstDash val="solid"/>
                </a:ln>
                <a:solidFill>
                  <a:srgbClr val="FF0000"/>
                </a:solidFill>
                <a:effectLst>
                  <a:glow rad="63500">
                    <a:srgbClr val="FFFF99"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SEBARAN </a:t>
            </a:r>
            <a:r>
              <a:rPr lang="id-ID" sz="4000" b="1" dirty="0">
                <a:ln w="18415" cmpd="sng">
                  <a:solidFill>
                    <a:srgbClr val="FFFF66"/>
                  </a:solidFill>
                  <a:prstDash val="solid"/>
                </a:ln>
                <a:solidFill>
                  <a:srgbClr val="FF0000"/>
                </a:solidFill>
                <a:effectLst>
                  <a:glow rad="63500">
                    <a:srgbClr val="FFFF99">
                      <a:alpha val="40000"/>
                    </a:srgb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DATA</a:t>
            </a:r>
          </a:p>
          <a:p>
            <a:endParaRPr lang="id-ID" sz="3200" b="1" dirty="0">
              <a:ln w="11430"/>
              <a:solidFill>
                <a:srgbClr val="FFC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808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 txBox="1">
                <a:spLocks noGrp="1"/>
              </p:cNvSpPr>
              <p:nvPr>
                <p:ph idx="1"/>
              </p:nvPr>
            </p:nvSpPr>
            <p:spPr>
              <a:xfrm>
                <a:off x="304800" y="4724403"/>
                <a:ext cx="6400800" cy="1271182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>
                <a:spAutoFit/>
              </a:bodyPr>
              <a:lstStyle/>
              <a:p>
                <a:endParaRPr lang="en-US" sz="2400" i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en-US" sz="24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1+16+ 9+ 4+ 100+ 36+ 81+16+ 9 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</m:t>
                            </m:r>
                          </m:den>
                        </m:f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</a:rPr>
                          <m:t>  </m:t>
                        </m:r>
                      </m:e>
                    </m:rad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=</a:t>
                </a:r>
                <a:r>
                  <a:rPr lang="en-US" sz="2400" dirty="0"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272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9</m:t>
                            </m:r>
                          </m:den>
                        </m:f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5.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49</m:t>
                        </m:r>
                      </m:e>
                    </m:rad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>
          <p:sp>
            <p:nvSpPr>
              <p:cNvPr id="5" name="Content Placeholder 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04800" y="4724403"/>
                <a:ext cx="6400800" cy="1271182"/>
              </a:xfrm>
              <a:prstGeom prst="rect">
                <a:avLst/>
              </a:prstGeom>
              <a:blipFill>
                <a:blip r:embed="rId3"/>
                <a:stretch>
                  <a:fillRect b="-478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4615918"/>
              </p:ext>
            </p:extLst>
          </p:nvPr>
        </p:nvGraphicFramePr>
        <p:xfrm>
          <a:off x="228600" y="914400"/>
          <a:ext cx="4114800" cy="41247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830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1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4637">
                <a:tc>
                  <a:txBody>
                    <a:bodyPr/>
                    <a:lstStyle/>
                    <a:p>
                      <a:r>
                        <a:rPr lang="en-US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|x–x̄|</a:t>
                      </a:r>
                      <a:endParaRPr lang="en-SG" sz="1800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(x</a:t>
                      </a:r>
                      <a:r>
                        <a:rPr lang="id-ID" sz="1800" dirty="0"/>
                        <a:t>-</a:t>
                      </a:r>
                      <a:r>
                        <a:rPr lang="en-US" sz="1800" dirty="0"/>
                        <a:t>x)</a:t>
                      </a:r>
                      <a:r>
                        <a:rPr lang="en-US" sz="1800" baseline="30000" dirty="0"/>
                        <a:t>2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455">
                <a:tc>
                  <a:txBody>
                    <a:bodyPr/>
                    <a:lstStyle/>
                    <a:p>
                      <a:r>
                        <a:rPr lang="en-US" dirty="0"/>
                        <a:t>165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455">
                <a:tc>
                  <a:txBody>
                    <a:bodyPr/>
                    <a:lstStyle/>
                    <a:p>
                      <a:r>
                        <a:rPr lang="en-US" dirty="0"/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455">
                <a:tc>
                  <a:txBody>
                    <a:bodyPr/>
                    <a:lstStyle/>
                    <a:p>
                      <a:r>
                        <a:rPr lang="en-US" dirty="0"/>
                        <a:t>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455">
                <a:tc>
                  <a:txBody>
                    <a:bodyPr/>
                    <a:lstStyle/>
                    <a:p>
                      <a:r>
                        <a:rPr lang="en-US" dirty="0"/>
                        <a:t>168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4455">
                <a:tc>
                  <a:txBody>
                    <a:bodyPr/>
                    <a:lstStyle/>
                    <a:p>
                      <a:r>
                        <a:rPr lang="en-US" dirty="0"/>
                        <a:t>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4455">
                <a:tc>
                  <a:txBody>
                    <a:bodyPr/>
                    <a:lstStyle/>
                    <a:p>
                      <a:r>
                        <a:rPr lang="en-US" dirty="0"/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4455">
                <a:tc>
                  <a:txBody>
                    <a:bodyPr/>
                    <a:lstStyle/>
                    <a:p>
                      <a:r>
                        <a:rPr lang="en-US" dirty="0"/>
                        <a:t>175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4455">
                <a:tc>
                  <a:txBody>
                    <a:bodyPr/>
                    <a:lstStyle/>
                    <a:p>
                      <a:r>
                        <a:rPr lang="en-US" dirty="0"/>
                        <a:t>162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4455">
                <a:tc>
                  <a:txBody>
                    <a:bodyPr/>
                    <a:lstStyle/>
                    <a:p>
                      <a:r>
                        <a:rPr lang="en-US" dirty="0"/>
                        <a:t>169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81856CC1-0F2D-3A98-E61B-285413CA8A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127118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BCA34BB-055E-8D3D-A0DE-14C6A90077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91050" y="1450258"/>
            <a:ext cx="2152950" cy="5102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4189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431" y="771853"/>
            <a:ext cx="8795569" cy="1325563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/>
              <a:t>PENGUKURAN VARIA</a:t>
            </a:r>
            <a:r>
              <a:rPr lang="id-ID" sz="3200" b="1" dirty="0"/>
              <a:t>N </a:t>
            </a:r>
            <a:r>
              <a:rPr lang="en-US" sz="3200" b="1" dirty="0"/>
              <a:t>DAN STANDAR DEVIASI</a:t>
            </a:r>
            <a:br>
              <a:rPr lang="en-US" sz="3200" b="1" dirty="0"/>
            </a:br>
            <a:r>
              <a:rPr lang="en-US" sz="3200" b="1" dirty="0"/>
              <a:t>DATA TIDAK BERKELOMPOK</a:t>
            </a:r>
          </a:p>
        </p:txBody>
      </p:sp>
      <p:graphicFrame>
        <p:nvGraphicFramePr>
          <p:cNvPr id="3" name="Content Placeholder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916646"/>
              </p:ext>
            </p:extLst>
          </p:nvPr>
        </p:nvGraphicFramePr>
        <p:xfrm>
          <a:off x="422242" y="2031111"/>
          <a:ext cx="8546660" cy="43307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74643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448" y="381000"/>
            <a:ext cx="8978552" cy="969771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/>
              <a:t>PENGUKURAN VARIAN</a:t>
            </a:r>
            <a:r>
              <a:rPr lang="id-ID" sz="2800" b="1" dirty="0"/>
              <a:t>S </a:t>
            </a:r>
            <a:r>
              <a:rPr lang="en-US" sz="2800" b="1" dirty="0"/>
              <a:t>DAN STANDAR DEVIASI</a:t>
            </a:r>
            <a:br>
              <a:rPr lang="en-US" sz="2800" b="1" dirty="0"/>
            </a:br>
            <a:r>
              <a:rPr lang="en-US" sz="2800" b="1" dirty="0"/>
              <a:t>DATA TIDAK BERKELOMPOK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65821" y="1774523"/>
            <a:ext cx="5966460" cy="348176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Penyelesaian</a:t>
            </a:r>
            <a:r>
              <a:rPr lang="en-US" dirty="0"/>
              <a:t>: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219123"/>
              </p:ext>
            </p:extLst>
          </p:nvPr>
        </p:nvGraphicFramePr>
        <p:xfrm>
          <a:off x="214011" y="2122699"/>
          <a:ext cx="2634597" cy="3761796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8473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9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73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KELAS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172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29584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2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167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27889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3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180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32400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4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170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28900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169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28561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6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160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25600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7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175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30625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8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165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27225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9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173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29929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170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28900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348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TOTAL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1701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2000" u="none" strike="noStrike" dirty="0">
                          <a:effectLst/>
                        </a:rPr>
                        <a:t>289613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1"/>
              <p:cNvSpPr txBox="1"/>
              <p:nvPr/>
            </p:nvSpPr>
            <p:spPr>
              <a:xfrm>
                <a:off x="1352431" y="2196601"/>
                <a:ext cx="419513" cy="230832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square" lIns="0" tIns="0" rIns="0" bIns="0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5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sz="1500"/>
              </a:p>
            </p:txBody>
          </p:sp>
        </mc:Choice>
        <mc:Fallback xmlns="">
          <p:sp>
            <p:nvSpPr>
              <p:cNvPr id="5" name="TextBox 1">
                <a:extLst>
                  <a:ext uri="{FF2B5EF4-FFF2-40B4-BE49-F238E27FC236}">
                    <a14:artisticCrisscrossEtching xmlns="" xmlns:a14="http://schemas.microsoft.com/office/drawing/2010/main" id="{F2DF2A5F-1861-410C-B120-733F952A02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2431" y="2196601"/>
                <a:ext cx="419513" cy="230832"/>
              </a:xfrm>
              <a:prstGeom prst="rect">
                <a:avLst/>
              </a:prstGeom>
              <a:blipFill rotWithShape="1">
                <a:blip r:embed="rId3"/>
                <a:stretch>
                  <a:fillRect t="-23684" r="-8696" b="-47368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3"/>
              <p:cNvSpPr txBox="1"/>
              <p:nvPr/>
            </p:nvSpPr>
            <p:spPr>
              <a:xfrm>
                <a:off x="2215787" y="2182755"/>
                <a:ext cx="275268" cy="243272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wrap="none" lIns="0" tIns="0" rIns="0" bIns="0" rtlCol="0" anchor="t">
                <a:spAutoFit/>
              </a:bodyPr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5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sz="1500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500" dirty="0"/>
              </a:p>
            </p:txBody>
          </p:sp>
        </mc:Choice>
        <mc:Fallback xmlns="">
          <p:sp>
            <p:nvSpPr>
              <p:cNvPr id="6" name="TextBox 3">
                <a:extLst>
                  <a:ext uri="{FF2B5EF4-FFF2-40B4-BE49-F238E27FC236}">
                    <a14:artisticCrisscrossEtching xmlns="" xmlns:a14="http://schemas.microsoft.com/office/drawing/2010/main" id="{023E057F-162E-4611-AA37-C942CB7707B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5787" y="2182755"/>
                <a:ext cx="275268" cy="243272"/>
              </a:xfrm>
              <a:prstGeom prst="rect">
                <a:avLst/>
              </a:prstGeom>
              <a:blipFill rotWithShape="1">
                <a:blip r:embed="rId4"/>
                <a:stretch>
                  <a:fillRect l="-13043" t="-17500" r="-45652" b="-4500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082067" y="1784712"/>
                <a:ext cx="3979294" cy="9112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nary>
                            <m:naryPr>
                              <m:chr m:val="∑"/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=1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p>
                            <m:e>
                              <m:sSubSup>
                                <m:sSub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bSup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(</m:t>
                                  </m:r>
                                  <m:nary>
                                    <m:naryPr>
                                      <m:chr m:val="∑"/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naryPr>
                                    <m:sub>
                                      <m:r>
                                        <m:rPr>
                                          <m:brk m:alnAt="23"/>
                                        </m:rP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𝑖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=1</m:t>
                                      </m:r>
                                    </m:sub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𝑛</m:t>
                                      </m:r>
                                    </m:sup>
                                    <m:e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</m:e>
                                  </m:nary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−1)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2067" y="1784712"/>
                <a:ext cx="3979294" cy="911275"/>
              </a:xfrm>
              <a:prstGeom prst="rect">
                <a:avLst/>
              </a:prstGeom>
              <a:blipFill rotWithShape="1">
                <a:blip r:embed="rId5"/>
                <a:stretch>
                  <a:fillRect r="-2761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3064261" y="2828933"/>
                <a:ext cx="4896277" cy="2358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e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10</m:t>
                              </m:r>
                            </m:e>
                          </m:d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289613</m:t>
                              </m:r>
                            </m:e>
                          </m:d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−(2893401)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10(10−1)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2729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90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=30.32</m:t>
                      </m:r>
                    </m:oMath>
                  </m:oMathPara>
                </a14:m>
                <a:endParaRPr lang="id-ID" sz="240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30.32=5.51</m:t>
                          </m:r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4261" y="2828933"/>
                <a:ext cx="4896277" cy="2358146"/>
              </a:xfrm>
              <a:prstGeom prst="rect">
                <a:avLst/>
              </a:prstGeom>
              <a:blipFill rotWithShape="1">
                <a:blip r:embed="rId6"/>
                <a:stretch>
                  <a:fillRect r="-1494" b="-4910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3089817" y="5201511"/>
            <a:ext cx="56845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varian</a:t>
            </a:r>
            <a:r>
              <a:rPr lang="en-US" sz="2400" dirty="0"/>
              <a:t> </a:t>
            </a:r>
            <a:r>
              <a:rPr lang="en-US" sz="2400" dirty="0" err="1"/>
              <a:t>tinggi</a:t>
            </a:r>
            <a:r>
              <a:rPr lang="en-US" sz="2400" dirty="0"/>
              <a:t> </a:t>
            </a:r>
            <a:r>
              <a:rPr lang="en-US" sz="2400" dirty="0" err="1"/>
              <a:t>badan</a:t>
            </a:r>
            <a:r>
              <a:rPr lang="en-US" sz="2400" dirty="0"/>
              <a:t> </a:t>
            </a:r>
            <a:r>
              <a:rPr lang="en-US" sz="2400" dirty="0" err="1"/>
              <a:t>mahasiswa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30.32cm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standar</a:t>
            </a:r>
            <a:r>
              <a:rPr lang="en-US" sz="2400" dirty="0"/>
              <a:t> </a:t>
            </a:r>
            <a:r>
              <a:rPr lang="en-US" sz="2400" dirty="0" err="1"/>
              <a:t>deviasinya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5.51cm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35A33F8-B8F8-D665-D1D6-D718D51FA00E}"/>
              </a:ext>
            </a:extLst>
          </p:cNvPr>
          <p:cNvCxnSpPr/>
          <p:nvPr/>
        </p:nvCxnSpPr>
        <p:spPr>
          <a:xfrm flipV="1">
            <a:off x="1771944" y="3200400"/>
            <a:ext cx="5289417" cy="2514600"/>
          </a:xfrm>
          <a:prstGeom prst="straightConnector1">
            <a:avLst/>
          </a:prstGeom>
          <a:ln w="127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F5733FB-6A22-41B3-0EE0-941FEAC0BA00}"/>
                  </a:ext>
                </a:extLst>
              </p:cNvPr>
              <p:cNvSpPr txBox="1"/>
              <p:nvPr/>
            </p:nvSpPr>
            <p:spPr>
              <a:xfrm>
                <a:off x="2060516" y="4198131"/>
                <a:ext cx="457200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</m:t>
                      </m:r>
                      <m:r>
                        <a:rPr lang="en-US" sz="1800" i="1" smtClean="0">
                          <a:highlight>
                            <a:srgbClr val="FFFF00"/>
                          </a:highligh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18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ID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3F5733FB-6A22-41B3-0EE0-941FEAC0BA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0516" y="4198131"/>
                <a:ext cx="4572000" cy="369332"/>
              </a:xfrm>
              <a:prstGeom prst="rect">
                <a:avLst/>
              </a:prstGeom>
              <a:blipFill>
                <a:blip r:embed="rId7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672F46B-29D5-DAF5-F449-43BC81139731}"/>
              </a:ext>
            </a:extLst>
          </p:cNvPr>
          <p:cNvCxnSpPr/>
          <p:nvPr/>
        </p:nvCxnSpPr>
        <p:spPr>
          <a:xfrm flipV="1">
            <a:off x="838200" y="3124200"/>
            <a:ext cx="3276600" cy="2286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62833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1FC90F30-7209-6FFE-031D-2A9305190E3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941" y="152400"/>
            <a:ext cx="8726118" cy="41725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D40788C-8CDA-CFAF-EB8C-3AC6450DB9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8941" y="4324932"/>
            <a:ext cx="8726118" cy="2351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14513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1654F-3690-4F4D-A33C-0D8C8CA08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ja-JP" b="1" i="1" u="sng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Z Score )  ( Nilai Standar)</a:t>
            </a:r>
            <a:r>
              <a:rPr lang="fi-FI" altLang="ja-JP" b="1" i="1" dirty="0"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br>
              <a:rPr lang="fi-FI" altLang="ja-JP" sz="2400" dirty="0">
                <a:effectLst/>
              </a:rPr>
            </a:br>
            <a:endParaRPr lang="en-ID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1F59A2C0-C2EC-42F4-9792-BF5D0AE880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7396406"/>
              </p:ext>
            </p:extLst>
          </p:nvPr>
        </p:nvGraphicFramePr>
        <p:xfrm>
          <a:off x="6019800" y="1935973"/>
          <a:ext cx="591225" cy="44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26780" imgH="215526" progId="Equation.3">
                  <p:embed/>
                </p:oleObj>
              </mc:Choice>
              <mc:Fallback>
                <p:oleObj r:id="rId2" imgW="126780" imgH="215526" progId="Equation.3">
                  <p:embed/>
                  <p:pic>
                    <p:nvPicPr>
                      <p:cNvPr id="4" name="Object 3">
                        <a:extLst>
                          <a:ext uri="{FF2B5EF4-FFF2-40B4-BE49-F238E27FC236}">
                            <a16:creationId xmlns:a16="http://schemas.microsoft.com/office/drawing/2014/main" id="{1F59A2C0-C2EC-42F4-9792-BF5D0AE8800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1935973"/>
                        <a:ext cx="591225" cy="4464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3BE638F-AAB5-4DA0-BBBF-113C0B53B80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5955480"/>
              </p:ext>
            </p:extLst>
          </p:nvPr>
        </p:nvGraphicFramePr>
        <p:xfrm>
          <a:off x="1501491" y="3114744"/>
          <a:ext cx="2594934" cy="9978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685800" imgH="431800" progId="Equation.3">
                  <p:embed/>
                </p:oleObj>
              </mc:Choice>
              <mc:Fallback>
                <p:oleObj r:id="rId4" imgW="685800" imgH="431800" progId="Equation.3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3BE638F-AAB5-4DA0-BBBF-113C0B53B80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1491" y="3114744"/>
                        <a:ext cx="2594934" cy="9978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3">
            <a:extLst>
              <a:ext uri="{FF2B5EF4-FFF2-40B4-BE49-F238E27FC236}">
                <a16:creationId xmlns:a16="http://schemas.microsoft.com/office/drawing/2014/main" id="{2DB98D68-E275-4E37-B78E-499E44587B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7400" y="1201360"/>
            <a:ext cx="71328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ja-JP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Nilai standar adalah bilangan yang menunjukkan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ja-JP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seberapa jauh suatu nilai pengamatan  /pengukuran x</a:t>
            </a:r>
            <a:r>
              <a:rPr kumimoji="0" lang="fi-FI" altLang="ja-JP" sz="2400" b="1" i="1" u="none" strike="noStrike" cap="none" normalizeH="0" baseline="-30000" dirty="0">
                <a:ln>
                  <a:noFill/>
                </a:ln>
                <a:solidFill>
                  <a:schemeClr val="tx1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i</a:t>
            </a:r>
            <a:r>
              <a:rPr kumimoji="0" lang="fi-FI" altLang="ja-JP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ea typeface="MS Mincho" panose="02020609040205080304" pitchFamily="49" charset="-128"/>
                <a:cs typeface="Times New Roman" panose="02020603050405020304" pitchFamily="18" charset="0"/>
              </a:rPr>
              <a:t> menyimpang dari  nilai rata-ratanya (          )</a:t>
            </a:r>
            <a:endParaRPr kumimoji="0" lang="fi-FI" altLang="ja-JP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64D9155-7FF7-4B06-9B27-ACE4293E26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0600" y="2883843"/>
            <a:ext cx="160813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ja-JP" sz="12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endParaRPr kumimoji="0" lang="fi-FI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                                     </a:t>
            </a:r>
            <a:endParaRPr kumimoji="0" lang="fi-FI" altLang="ja-JP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5F2DFE-9623-4D4C-A269-587C5DBAF414}"/>
              </a:ext>
            </a:extLst>
          </p:cNvPr>
          <p:cNvSpPr txBox="1"/>
          <p:nvPr/>
        </p:nvSpPr>
        <p:spPr>
          <a:xfrm>
            <a:off x="1066800" y="4500471"/>
            <a:ext cx="70104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400" dirty="0"/>
              <a:t>Semakin dekat data dekat nilai rata-rata akan menyebabkan nilai Z menjadi semakin kecil. </a:t>
            </a:r>
          </a:p>
          <a:p>
            <a:endParaRPr lang="fi-FI" sz="2400" dirty="0"/>
          </a:p>
          <a:p>
            <a:r>
              <a:rPr lang="fi-FI" sz="2400" dirty="0"/>
              <a:t>Z Score digunakan pada katagorisasi variabel nominal, misal pola asuh, gaya kepemimpinan dll</a:t>
            </a:r>
            <a:endParaRPr lang="en-ID" sz="2400" dirty="0"/>
          </a:p>
          <a:p>
            <a:r>
              <a:rPr lang="fi-FI" dirty="0"/>
              <a:t> 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808657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10A00-F877-4E58-A208-ADB46995A3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62600"/>
          </a:xfrm>
        </p:spPr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Pada UAS, A memperoleh nilai 60 utk mata kuliah </a:t>
            </a:r>
            <a:r>
              <a:rPr lang="en-US" dirty="0" err="1">
                <a:solidFill>
                  <a:schemeClr val="tx1"/>
                </a:solidFill>
              </a:rPr>
              <a:t>Statistik</a:t>
            </a:r>
            <a:r>
              <a:rPr lang="id-ID" dirty="0">
                <a:solidFill>
                  <a:schemeClr val="tx1"/>
                </a:solidFill>
              </a:rPr>
              <a:t>. Utk mata kuliah </a:t>
            </a:r>
            <a:r>
              <a:rPr lang="en-US" dirty="0" err="1">
                <a:solidFill>
                  <a:schemeClr val="tx1"/>
                </a:solidFill>
              </a:rPr>
              <a:t>Statistik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id-ID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nilai</a:t>
            </a:r>
            <a:r>
              <a:rPr lang="en-US" dirty="0">
                <a:solidFill>
                  <a:schemeClr val="tx1"/>
                </a:solidFill>
              </a:rPr>
              <a:t> rata- </a:t>
            </a:r>
            <a:r>
              <a:rPr lang="en-US" dirty="0" err="1">
                <a:solidFill>
                  <a:schemeClr val="tx1"/>
                </a:solidFill>
              </a:rPr>
              <a:t>kelas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id-ID" dirty="0">
                <a:solidFill>
                  <a:schemeClr val="tx1"/>
                </a:solidFill>
              </a:rPr>
              <a:t>adalah 50 dan simpangan baku 10. Utk mata kuliah </a:t>
            </a:r>
            <a:r>
              <a:rPr lang="en-US" dirty="0" err="1">
                <a:solidFill>
                  <a:schemeClr val="tx1"/>
                </a:solidFill>
              </a:rPr>
              <a:t>Filsafat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id-ID" dirty="0">
                <a:solidFill>
                  <a:schemeClr val="tx1"/>
                </a:solidFill>
              </a:rPr>
              <a:t>, A memperoleh nilai 56, dan rata kelasnya 48 dgn simpangan baku 4. Dalam kasus ini, di manakah posisi nilai A yg lebih baik.</a:t>
            </a:r>
            <a:endParaRPr lang="en-ID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Jawab :</a:t>
            </a:r>
            <a:endParaRPr lang="en-ID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Untuk kelas statistik :</a:t>
            </a:r>
            <a:endParaRPr lang="en-ID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Z score = ( 60 – 50  /10</a:t>
            </a:r>
            <a:endParaRPr lang="en-ID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             = 1</a:t>
            </a:r>
            <a:endParaRPr lang="en-ID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Untuk kelas Psikologi Dasar :</a:t>
            </a:r>
            <a:endParaRPr lang="en-ID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Z score = ( 56 -48 )/4</a:t>
            </a:r>
            <a:endParaRPr lang="en-ID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             = 2</a:t>
            </a:r>
            <a:endParaRPr lang="en-ID" dirty="0">
              <a:solidFill>
                <a:schemeClr val="tx1"/>
              </a:solidFill>
            </a:endParaRPr>
          </a:p>
          <a:p>
            <a:r>
              <a:rPr lang="fi-FI" dirty="0">
                <a:solidFill>
                  <a:schemeClr val="tx1"/>
                </a:solidFill>
              </a:rPr>
              <a:t> </a:t>
            </a:r>
            <a:endParaRPr lang="en-ID" dirty="0">
              <a:solidFill>
                <a:schemeClr val="tx1"/>
              </a:solidFill>
            </a:endParaRPr>
          </a:p>
          <a:p>
            <a:r>
              <a:rPr lang="id-ID" dirty="0">
                <a:solidFill>
                  <a:schemeClr val="tx1"/>
                </a:solidFill>
              </a:rPr>
              <a:t>Dengan demikian, nilai A utk mata kuliah </a:t>
            </a:r>
            <a:r>
              <a:rPr lang="en-US" dirty="0" err="1">
                <a:solidFill>
                  <a:schemeClr val="tx1"/>
                </a:solidFill>
              </a:rPr>
              <a:t>Filsafat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id-ID" dirty="0">
                <a:solidFill>
                  <a:schemeClr val="tx1"/>
                </a:solidFill>
              </a:rPr>
              <a:t> lebih baik posisinya daripada nilai </a:t>
            </a:r>
            <a:r>
              <a:rPr lang="en-US" dirty="0" err="1">
                <a:solidFill>
                  <a:schemeClr val="tx1"/>
                </a:solidFill>
              </a:rPr>
              <a:t>Statistik</a:t>
            </a:r>
            <a:endParaRPr lang="en-ID" dirty="0">
              <a:solidFill>
                <a:schemeClr val="tx1"/>
              </a:solidFill>
            </a:endParaRPr>
          </a:p>
          <a:p>
            <a:r>
              <a:rPr lang="en-US" dirty="0"/>
              <a:t> </a:t>
            </a:r>
            <a:endParaRPr lang="en-ID" dirty="0"/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133774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457200" y="838200"/>
            <a:ext cx="8686800" cy="5353050"/>
          </a:xfrm>
          <a:prstGeom prst="rect">
            <a:avLst/>
          </a:prstGeom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Koefisien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Varian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2800" i="1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Coeficient</a:t>
            </a:r>
            <a:r>
              <a:rPr lang="en-US" sz="2800" i="1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Of Varian = 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COV)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endParaRPr lang="en-US" sz="2800" kern="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Adalah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 ratio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dari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standar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deviasi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terhadap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nilai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mean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dan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dibuat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dalam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bentuk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persentase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endParaRPr lang="en-US" sz="2800" kern="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Rumus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 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COV =  S/X    x 100%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          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3251200" y="4214813"/>
            <a:ext cx="2143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2E519233-017C-831A-C168-070EDEBAF3FC}"/>
              </a:ext>
            </a:extLst>
          </p:cNvPr>
          <p:cNvSpPr txBox="1"/>
          <p:nvPr/>
        </p:nvSpPr>
        <p:spPr>
          <a:xfrm>
            <a:off x="609600" y="5334000"/>
            <a:ext cx="4038600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it-IT" dirty="0"/>
              <a:t>CV = (Standar Deviasi / Rata-rata) x 100%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566754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76A6F84-3F02-D1C7-5041-3B46E762E49D}"/>
              </a:ext>
            </a:extLst>
          </p:cNvPr>
          <p:cNvSpPr txBox="1"/>
          <p:nvPr/>
        </p:nvSpPr>
        <p:spPr>
          <a:xfrm>
            <a:off x="0" y="381000"/>
            <a:ext cx="9144000" cy="55017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ID" b="1" dirty="0" err="1"/>
              <a:t>Contoh</a:t>
            </a:r>
            <a:r>
              <a:rPr lang="en-ID" b="1" dirty="0"/>
              <a:t> </a:t>
            </a:r>
            <a:r>
              <a:rPr lang="en-ID" b="1" dirty="0" err="1"/>
              <a:t>Soal</a:t>
            </a:r>
            <a:r>
              <a:rPr lang="en-ID" b="1" dirty="0"/>
              <a:t>:</a:t>
            </a:r>
            <a:endParaRPr lang="en-ID" dirty="0"/>
          </a:p>
          <a:p>
            <a:pPr>
              <a:lnSpc>
                <a:spcPct val="200000"/>
              </a:lnSpc>
            </a:pPr>
            <a:r>
              <a:rPr lang="en-ID" sz="1600" dirty="0" err="1"/>
              <a:t>Misalkan</a:t>
            </a:r>
            <a:r>
              <a:rPr lang="en-ID" sz="1600" dirty="0"/>
              <a:t> </a:t>
            </a:r>
            <a:r>
              <a:rPr lang="en-ID" sz="1600" dirty="0" err="1"/>
              <a:t>kita</a:t>
            </a:r>
            <a:r>
              <a:rPr lang="en-ID" sz="1600" dirty="0"/>
              <a:t> </a:t>
            </a:r>
            <a:r>
              <a:rPr lang="en-ID" sz="1600" dirty="0" err="1"/>
              <a:t>memiliki</a:t>
            </a:r>
            <a:r>
              <a:rPr lang="en-ID" sz="1600" dirty="0"/>
              <a:t> data </a:t>
            </a:r>
            <a:r>
              <a:rPr lang="en-ID" sz="1600" dirty="0" err="1"/>
              <a:t>tinggi</a:t>
            </a:r>
            <a:r>
              <a:rPr lang="en-ID" sz="1600" dirty="0"/>
              <a:t> badan (</a:t>
            </a:r>
            <a:r>
              <a:rPr lang="en-ID" sz="1600" dirty="0" err="1"/>
              <a:t>dalam</a:t>
            </a:r>
            <a:r>
              <a:rPr lang="en-ID" sz="1600" dirty="0"/>
              <a:t> cm) </a:t>
            </a:r>
            <a:r>
              <a:rPr lang="en-ID" sz="1600" dirty="0" err="1"/>
              <a:t>dari</a:t>
            </a:r>
            <a:r>
              <a:rPr lang="en-ID" sz="1600" dirty="0"/>
              <a:t> 5 orang </a:t>
            </a:r>
            <a:r>
              <a:rPr lang="en-ID" sz="1600" dirty="0" err="1"/>
              <a:t>sebagai</a:t>
            </a:r>
            <a:r>
              <a:rPr lang="en-ID" sz="1600" dirty="0"/>
              <a:t> </a:t>
            </a:r>
            <a:r>
              <a:rPr lang="en-ID" sz="1600" dirty="0" err="1"/>
              <a:t>berikut</a:t>
            </a:r>
            <a:r>
              <a:rPr lang="en-ID" sz="1600" dirty="0"/>
              <a:t>: 160, 170, 165, 175, 168.</a:t>
            </a:r>
          </a:p>
          <a:p>
            <a:pPr>
              <a:lnSpc>
                <a:spcPct val="200000"/>
              </a:lnSpc>
            </a:pPr>
            <a:r>
              <a:rPr lang="en-ID" sz="1600" b="1" dirty="0"/>
              <a:t>Langkah-</a:t>
            </a:r>
            <a:r>
              <a:rPr lang="en-ID" sz="1600" b="1" dirty="0" err="1"/>
              <a:t>langkah</a:t>
            </a:r>
            <a:r>
              <a:rPr lang="en-ID" sz="1600" b="1" dirty="0"/>
              <a:t> </a:t>
            </a:r>
            <a:r>
              <a:rPr lang="en-ID" sz="1600" b="1" dirty="0" err="1"/>
              <a:t>Menghitung</a:t>
            </a:r>
            <a:r>
              <a:rPr lang="en-ID" sz="1600" b="1" dirty="0"/>
              <a:t> </a:t>
            </a:r>
            <a:r>
              <a:rPr lang="en-ID" sz="1600" b="1" dirty="0" err="1"/>
              <a:t>Koefisien</a:t>
            </a:r>
            <a:r>
              <a:rPr lang="en-ID" sz="1600" b="1" dirty="0"/>
              <a:t> </a:t>
            </a:r>
            <a:r>
              <a:rPr lang="en-ID" sz="1600" b="1" dirty="0" err="1"/>
              <a:t>Variasi</a:t>
            </a:r>
            <a:r>
              <a:rPr lang="en-ID" sz="1600" b="1" dirty="0"/>
              <a:t> (CV):</a:t>
            </a:r>
            <a:endParaRPr lang="en-ID" sz="1600" dirty="0"/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ID" sz="1600" b="1" dirty="0" err="1"/>
              <a:t>Hitung</a:t>
            </a:r>
            <a:r>
              <a:rPr lang="en-ID" sz="1600" b="1" dirty="0"/>
              <a:t> rata-rata (mean):</a:t>
            </a:r>
            <a:r>
              <a:rPr lang="en-ID" sz="1600" dirty="0"/>
              <a:t> (160 + 170 + 165 + 175 + 168) / 5 = 167.6 cm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ID" sz="1600" b="1" dirty="0" err="1"/>
              <a:t>Hitung</a:t>
            </a:r>
            <a:r>
              <a:rPr lang="en-ID" sz="1600" b="1" dirty="0"/>
              <a:t> </a:t>
            </a:r>
            <a:r>
              <a:rPr lang="en-ID" sz="1600" b="1" dirty="0" err="1"/>
              <a:t>deviasi</a:t>
            </a:r>
            <a:r>
              <a:rPr lang="en-ID" sz="1600" b="1" dirty="0"/>
              <a:t> </a:t>
            </a:r>
            <a:r>
              <a:rPr lang="en-ID" sz="1600" b="1" dirty="0" err="1"/>
              <a:t>setiap</a:t>
            </a:r>
            <a:r>
              <a:rPr lang="en-ID" sz="1600" b="1" dirty="0"/>
              <a:t> data </a:t>
            </a:r>
            <a:r>
              <a:rPr lang="en-ID" sz="1600" b="1" dirty="0" err="1"/>
              <a:t>dari</a:t>
            </a:r>
            <a:r>
              <a:rPr lang="en-ID" sz="1600" b="1" dirty="0"/>
              <a:t> rata-rata:</a:t>
            </a:r>
            <a:r>
              <a:rPr lang="en-ID" sz="1600" dirty="0"/>
              <a:t> (160 - 167.6), (170 - 167.6), (165 - 167.6), (175 - 167.6), (168 - 167.6) = -7.6, 2.4, -2.6, 7.4, 0.4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ID" sz="1600" b="1" dirty="0" err="1"/>
              <a:t>Kuadratkan</a:t>
            </a:r>
            <a:r>
              <a:rPr lang="en-ID" sz="1600" b="1" dirty="0"/>
              <a:t> </a:t>
            </a:r>
            <a:r>
              <a:rPr lang="en-ID" sz="1600" b="1" dirty="0" err="1"/>
              <a:t>setiap</a:t>
            </a:r>
            <a:r>
              <a:rPr lang="en-ID" sz="1600" b="1" dirty="0"/>
              <a:t> </a:t>
            </a:r>
            <a:r>
              <a:rPr lang="en-ID" sz="1600" b="1" dirty="0" err="1"/>
              <a:t>deviasi</a:t>
            </a:r>
            <a:r>
              <a:rPr lang="en-ID" sz="1600" b="1" dirty="0"/>
              <a:t>:</a:t>
            </a:r>
            <a:r>
              <a:rPr lang="en-ID" sz="1600" dirty="0"/>
              <a:t> (-7.6)² = 57.76 (2.4)² = 5.76 (-2.6)² = 6.76 (7.4)² = 54.76 (0.4)² = 0.16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ID" sz="1600" b="1" dirty="0" err="1"/>
              <a:t>Hitung</a:t>
            </a:r>
            <a:r>
              <a:rPr lang="en-ID" sz="1600" b="1" dirty="0"/>
              <a:t> </a:t>
            </a:r>
            <a:r>
              <a:rPr lang="en-ID" sz="1600" b="1" dirty="0" err="1"/>
              <a:t>jumlah</a:t>
            </a:r>
            <a:r>
              <a:rPr lang="en-ID" sz="1600" b="1" dirty="0"/>
              <a:t> </a:t>
            </a:r>
            <a:r>
              <a:rPr lang="en-ID" sz="1600" b="1" dirty="0" err="1"/>
              <a:t>kuadrat</a:t>
            </a:r>
            <a:r>
              <a:rPr lang="en-ID" sz="1600" b="1" dirty="0"/>
              <a:t> </a:t>
            </a:r>
            <a:r>
              <a:rPr lang="en-ID" sz="1600" b="1" dirty="0" err="1"/>
              <a:t>deviasi</a:t>
            </a:r>
            <a:r>
              <a:rPr lang="en-ID" sz="1600" b="1" dirty="0"/>
              <a:t>:</a:t>
            </a:r>
            <a:r>
              <a:rPr lang="en-ID" sz="1600" dirty="0"/>
              <a:t> 57.76 + 5.76 + 6.76 + 54.76 + 0.16 = 125.2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ID" sz="1600" b="1" dirty="0" err="1"/>
              <a:t>Hitung</a:t>
            </a:r>
            <a:r>
              <a:rPr lang="en-ID" sz="1600" b="1" dirty="0"/>
              <a:t> </a:t>
            </a:r>
            <a:r>
              <a:rPr lang="en-ID" sz="1600" b="1" dirty="0" err="1"/>
              <a:t>varians</a:t>
            </a:r>
            <a:r>
              <a:rPr lang="en-ID" sz="1600" b="1" dirty="0"/>
              <a:t>:</a:t>
            </a:r>
            <a:r>
              <a:rPr lang="en-ID" sz="1600" dirty="0"/>
              <a:t> </a:t>
            </a:r>
            <a:r>
              <a:rPr lang="en-ID" sz="1600" dirty="0" err="1"/>
              <a:t>Varians</a:t>
            </a:r>
            <a:r>
              <a:rPr lang="en-ID" sz="1600" dirty="0"/>
              <a:t> = </a:t>
            </a:r>
            <a:r>
              <a:rPr lang="en-ID" sz="1600" dirty="0" err="1"/>
              <a:t>Jumlah</a:t>
            </a:r>
            <a:r>
              <a:rPr lang="en-ID" sz="1600" dirty="0"/>
              <a:t> </a:t>
            </a:r>
            <a:r>
              <a:rPr lang="en-ID" sz="1600" dirty="0" err="1"/>
              <a:t>kuadrat</a:t>
            </a:r>
            <a:r>
              <a:rPr lang="en-ID" sz="1600" dirty="0"/>
              <a:t> </a:t>
            </a:r>
            <a:r>
              <a:rPr lang="en-ID" sz="1600" dirty="0" err="1"/>
              <a:t>deviasi</a:t>
            </a:r>
            <a:r>
              <a:rPr lang="en-ID" sz="1600" dirty="0"/>
              <a:t> / (n-1) = 125.2 / (5-1) = 31.3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ID" sz="1600" b="1" dirty="0" err="1"/>
              <a:t>Hitung</a:t>
            </a:r>
            <a:r>
              <a:rPr lang="en-ID" sz="1600" b="1" dirty="0"/>
              <a:t> </a:t>
            </a:r>
            <a:r>
              <a:rPr lang="en-ID" sz="1600" b="1" dirty="0" err="1"/>
              <a:t>standar</a:t>
            </a:r>
            <a:r>
              <a:rPr lang="en-ID" sz="1600" b="1" dirty="0"/>
              <a:t> </a:t>
            </a:r>
            <a:r>
              <a:rPr lang="en-ID" sz="1600" b="1" dirty="0" err="1"/>
              <a:t>deviasi</a:t>
            </a:r>
            <a:r>
              <a:rPr lang="en-ID" sz="1600" b="1" dirty="0"/>
              <a:t>:</a:t>
            </a:r>
            <a:r>
              <a:rPr lang="en-ID" sz="1600" dirty="0"/>
              <a:t> </a:t>
            </a:r>
            <a:r>
              <a:rPr lang="en-ID" sz="1600" dirty="0" err="1"/>
              <a:t>Standar</a:t>
            </a:r>
            <a:r>
              <a:rPr lang="en-ID" sz="1600" dirty="0"/>
              <a:t> </a:t>
            </a:r>
            <a:r>
              <a:rPr lang="en-ID" sz="1600" dirty="0" err="1"/>
              <a:t>deviasi</a:t>
            </a:r>
            <a:r>
              <a:rPr lang="en-ID" sz="1600" dirty="0"/>
              <a:t> = √</a:t>
            </a:r>
            <a:r>
              <a:rPr lang="en-ID" sz="1600" dirty="0" err="1"/>
              <a:t>varians</a:t>
            </a:r>
            <a:r>
              <a:rPr lang="en-ID" sz="1600" dirty="0"/>
              <a:t> = √31.3 ≈ 5.59</a:t>
            </a:r>
          </a:p>
          <a:p>
            <a:pPr>
              <a:lnSpc>
                <a:spcPct val="200000"/>
              </a:lnSpc>
              <a:buFont typeface="+mj-lt"/>
              <a:buAutoNum type="arabicPeriod"/>
            </a:pPr>
            <a:r>
              <a:rPr lang="en-ID" sz="1600" b="1" dirty="0" err="1"/>
              <a:t>Hitung</a:t>
            </a:r>
            <a:r>
              <a:rPr lang="en-ID" sz="1600" b="1" dirty="0"/>
              <a:t> </a:t>
            </a:r>
            <a:r>
              <a:rPr lang="en-ID" sz="1600" b="1" dirty="0" err="1"/>
              <a:t>koefisien</a:t>
            </a:r>
            <a:r>
              <a:rPr lang="en-ID" sz="1600" b="1" dirty="0"/>
              <a:t> </a:t>
            </a:r>
            <a:r>
              <a:rPr lang="en-ID" sz="1600" b="1" dirty="0" err="1"/>
              <a:t>variasi</a:t>
            </a:r>
            <a:r>
              <a:rPr lang="en-ID" sz="1600" b="1" dirty="0"/>
              <a:t> (CV):</a:t>
            </a:r>
            <a:r>
              <a:rPr lang="en-ID" sz="1600" dirty="0"/>
              <a:t> CV = (</a:t>
            </a:r>
            <a:r>
              <a:rPr lang="en-ID" sz="1600" dirty="0" err="1"/>
              <a:t>Standar</a:t>
            </a:r>
            <a:r>
              <a:rPr lang="en-ID" sz="1600" dirty="0"/>
              <a:t> </a:t>
            </a:r>
            <a:r>
              <a:rPr lang="en-ID" sz="1600" dirty="0" err="1"/>
              <a:t>deviasi</a:t>
            </a:r>
            <a:r>
              <a:rPr lang="en-ID" sz="1600" dirty="0"/>
              <a:t> / Rata-rata) x 100% CV = (5.59 / 167.6) x 100% ≈ 3.33%</a:t>
            </a:r>
          </a:p>
        </p:txBody>
      </p:sp>
    </p:spTree>
    <p:extLst>
      <p:ext uri="{BB962C8B-B14F-4D97-AF65-F5344CB8AC3E}">
        <p14:creationId xmlns:p14="http://schemas.microsoft.com/office/powerpoint/2010/main" val="32797667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3640D82-8282-6B29-371D-BA8D54BB4B35}"/>
              </a:ext>
            </a:extLst>
          </p:cNvPr>
          <p:cNvSpPr txBox="1"/>
          <p:nvPr/>
        </p:nvSpPr>
        <p:spPr>
          <a:xfrm>
            <a:off x="0" y="149576"/>
            <a:ext cx="9144000" cy="614334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buFont typeface="+mj-lt"/>
              <a:buAutoNum type="arabicPeriod"/>
            </a:pPr>
            <a:endParaRPr lang="en-ID" dirty="0"/>
          </a:p>
          <a:p>
            <a:pPr algn="just">
              <a:lnSpc>
                <a:spcPct val="150000"/>
              </a:lnSpc>
            </a:pPr>
            <a:r>
              <a:rPr lang="en-ID" b="1" dirty="0" err="1"/>
              <a:t>Interpretasi</a:t>
            </a:r>
            <a:r>
              <a:rPr lang="en-ID" b="1" dirty="0"/>
              <a:t>:</a:t>
            </a:r>
            <a:endParaRPr lang="en-ID" dirty="0"/>
          </a:p>
          <a:p>
            <a:pPr algn="just">
              <a:lnSpc>
                <a:spcPct val="150000"/>
              </a:lnSpc>
            </a:pPr>
            <a:r>
              <a:rPr lang="en-ID" dirty="0" err="1"/>
              <a:t>Koefisien</a:t>
            </a:r>
            <a:r>
              <a:rPr lang="en-ID" dirty="0"/>
              <a:t> </a:t>
            </a:r>
            <a:r>
              <a:rPr lang="en-ID" dirty="0" err="1"/>
              <a:t>variasi</a:t>
            </a:r>
            <a:r>
              <a:rPr lang="en-ID" dirty="0"/>
              <a:t> (CV) </a:t>
            </a:r>
            <a:r>
              <a:rPr lang="en-ID" dirty="0" err="1"/>
              <a:t>dari</a:t>
            </a:r>
            <a:r>
              <a:rPr lang="en-ID" dirty="0"/>
              <a:t> data </a:t>
            </a:r>
            <a:r>
              <a:rPr lang="en-ID" dirty="0" err="1"/>
              <a:t>tinggi</a:t>
            </a:r>
            <a:r>
              <a:rPr lang="en-ID" dirty="0"/>
              <a:t> badan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3.33%.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artinya</a:t>
            </a:r>
            <a:r>
              <a:rPr lang="en-ID" dirty="0"/>
              <a:t>, data </a:t>
            </a:r>
            <a:r>
              <a:rPr lang="en-ID" dirty="0" err="1"/>
              <a:t>tinggi</a:t>
            </a:r>
            <a:r>
              <a:rPr lang="en-ID" dirty="0"/>
              <a:t> badan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penyebaran</a:t>
            </a:r>
            <a:r>
              <a:rPr lang="en-ID" dirty="0"/>
              <a:t> </a:t>
            </a:r>
            <a:r>
              <a:rPr lang="en-ID" dirty="0" err="1"/>
              <a:t>sebesar</a:t>
            </a:r>
            <a:r>
              <a:rPr lang="en-ID" dirty="0"/>
              <a:t> 3.33% </a:t>
            </a:r>
            <a:r>
              <a:rPr lang="en-ID" dirty="0" err="1"/>
              <a:t>dari</a:t>
            </a:r>
            <a:r>
              <a:rPr lang="en-ID" dirty="0"/>
              <a:t> rata-</a:t>
            </a:r>
            <a:r>
              <a:rPr lang="en-ID" dirty="0" err="1"/>
              <a:t>ratanya</a:t>
            </a:r>
            <a:r>
              <a:rPr lang="en-ID" dirty="0"/>
              <a:t>.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kecil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CV, </a:t>
            </a:r>
            <a:r>
              <a:rPr lang="en-ID" dirty="0" err="1"/>
              <a:t>semakin</a:t>
            </a:r>
            <a:r>
              <a:rPr lang="en-ID" dirty="0"/>
              <a:t> </a:t>
            </a:r>
            <a:r>
              <a:rPr lang="en-ID" dirty="0" err="1"/>
              <a:t>seragam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homogen</a:t>
            </a:r>
            <a:r>
              <a:rPr lang="en-ID" dirty="0"/>
              <a:t> data </a:t>
            </a:r>
            <a:r>
              <a:rPr lang="en-ID" dirty="0" err="1"/>
              <a:t>tersebut</a:t>
            </a:r>
            <a:r>
              <a:rPr lang="en-ID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D" b="1" dirty="0" err="1"/>
              <a:t>Mengapa</a:t>
            </a:r>
            <a:r>
              <a:rPr lang="en-ID" b="1" dirty="0"/>
              <a:t> </a:t>
            </a:r>
            <a:r>
              <a:rPr lang="en-ID" b="1" dirty="0" err="1"/>
              <a:t>kita</a:t>
            </a:r>
            <a:r>
              <a:rPr lang="en-ID" b="1" dirty="0"/>
              <a:t> </a:t>
            </a:r>
            <a:r>
              <a:rPr lang="en-ID" b="1" dirty="0" err="1"/>
              <a:t>menggunakan</a:t>
            </a:r>
            <a:r>
              <a:rPr lang="en-ID" b="1" dirty="0"/>
              <a:t> </a:t>
            </a:r>
            <a:r>
              <a:rPr lang="en-ID" b="1" dirty="0" err="1"/>
              <a:t>koefisien</a:t>
            </a:r>
            <a:r>
              <a:rPr lang="en-ID" b="1" dirty="0"/>
              <a:t> </a:t>
            </a:r>
            <a:r>
              <a:rPr lang="en-ID" b="1" dirty="0" err="1"/>
              <a:t>variasi</a:t>
            </a:r>
            <a:r>
              <a:rPr lang="en-ID" b="1" dirty="0"/>
              <a:t>?</a:t>
            </a:r>
            <a:endParaRPr lang="en-ID" dirty="0"/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b="1" dirty="0" err="1"/>
              <a:t>Membandingkan</a:t>
            </a:r>
            <a:r>
              <a:rPr lang="en-ID" b="1" dirty="0"/>
              <a:t> data </a:t>
            </a:r>
            <a:r>
              <a:rPr lang="en-ID" b="1" dirty="0" err="1"/>
              <a:t>dengan</a:t>
            </a:r>
            <a:r>
              <a:rPr lang="en-ID" b="1" dirty="0"/>
              <a:t> </a:t>
            </a:r>
            <a:r>
              <a:rPr lang="en-ID" b="1" dirty="0" err="1"/>
              <a:t>satuan</a:t>
            </a:r>
            <a:r>
              <a:rPr lang="en-ID" b="1" dirty="0"/>
              <a:t> </a:t>
            </a:r>
            <a:r>
              <a:rPr lang="en-ID" b="1" dirty="0" err="1"/>
              <a:t>berbeda</a:t>
            </a:r>
            <a:r>
              <a:rPr lang="en-ID" b="1" dirty="0"/>
              <a:t>:</a:t>
            </a:r>
            <a:r>
              <a:rPr lang="en-ID" dirty="0"/>
              <a:t> CV </a:t>
            </a:r>
            <a:r>
              <a:rPr lang="en-ID" dirty="0" err="1"/>
              <a:t>memungkinkan</a:t>
            </a:r>
            <a:r>
              <a:rPr lang="en-ID" dirty="0"/>
              <a:t>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membandingkan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dua set data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satuan</a:t>
            </a:r>
            <a:r>
              <a:rPr lang="en-ID" dirty="0"/>
              <a:t> </a:t>
            </a:r>
            <a:r>
              <a:rPr lang="en-ID" dirty="0" err="1"/>
              <a:t>berbeda</a:t>
            </a:r>
            <a:r>
              <a:rPr lang="en-ID" dirty="0"/>
              <a:t>, </a:t>
            </a:r>
            <a:r>
              <a:rPr lang="en-ID" dirty="0" err="1"/>
              <a:t>misalnya</a:t>
            </a:r>
            <a:r>
              <a:rPr lang="en-ID" dirty="0"/>
              <a:t> </a:t>
            </a:r>
            <a:r>
              <a:rPr lang="en-ID" dirty="0" err="1"/>
              <a:t>membandingkan</a:t>
            </a:r>
            <a:r>
              <a:rPr lang="en-ID" dirty="0"/>
              <a:t>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 badan (</a:t>
            </a:r>
            <a:r>
              <a:rPr lang="en-ID" dirty="0" err="1"/>
              <a:t>dalam</a:t>
            </a:r>
            <a:r>
              <a:rPr lang="en-ID" dirty="0"/>
              <a:t> cm)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berat</a:t>
            </a:r>
            <a:r>
              <a:rPr lang="en-ID" dirty="0"/>
              <a:t> badan (</a:t>
            </a:r>
            <a:r>
              <a:rPr lang="en-ID" dirty="0" err="1"/>
              <a:t>dalam</a:t>
            </a:r>
            <a:r>
              <a:rPr lang="en-ID" dirty="0"/>
              <a:t> kg).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ID" b="1" dirty="0" err="1"/>
              <a:t>Menganalisis</a:t>
            </a:r>
            <a:r>
              <a:rPr lang="en-ID" b="1" dirty="0"/>
              <a:t> </a:t>
            </a:r>
            <a:r>
              <a:rPr lang="en-ID" b="1" dirty="0" err="1"/>
              <a:t>tingkat</a:t>
            </a:r>
            <a:r>
              <a:rPr lang="en-ID" b="1" dirty="0"/>
              <a:t> </a:t>
            </a:r>
            <a:r>
              <a:rPr lang="en-ID" b="1" dirty="0" err="1"/>
              <a:t>keseragaman</a:t>
            </a:r>
            <a:r>
              <a:rPr lang="en-ID" b="1" dirty="0"/>
              <a:t> data:</a:t>
            </a:r>
            <a:r>
              <a:rPr lang="en-ID" dirty="0"/>
              <a:t> CV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gambaran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seberapa</a:t>
            </a:r>
            <a:r>
              <a:rPr lang="en-ID" dirty="0"/>
              <a:t> </a:t>
            </a:r>
            <a:r>
              <a:rPr lang="en-ID" dirty="0" err="1"/>
              <a:t>seragam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bervariasi</a:t>
            </a:r>
            <a:r>
              <a:rPr lang="en-ID" dirty="0"/>
              <a:t> data.</a:t>
            </a:r>
          </a:p>
          <a:p>
            <a:pPr algn="just">
              <a:lnSpc>
                <a:spcPct val="150000"/>
              </a:lnSpc>
            </a:pPr>
            <a:r>
              <a:rPr lang="en-ID" b="1" dirty="0"/>
              <a:t>Kesimpulan:</a:t>
            </a:r>
            <a:endParaRPr lang="en-ID" dirty="0"/>
          </a:p>
          <a:p>
            <a:pPr algn="just">
              <a:lnSpc>
                <a:spcPct val="150000"/>
              </a:lnSpc>
            </a:pPr>
            <a:r>
              <a:rPr lang="en-ID" dirty="0" err="1"/>
              <a:t>Koefisien</a:t>
            </a:r>
            <a:r>
              <a:rPr lang="en-ID" dirty="0"/>
              <a:t>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yang </a:t>
            </a:r>
            <a:r>
              <a:rPr lang="en-ID" dirty="0" err="1"/>
              <a:t>berguna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mengukur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dispersi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penyebaran</a:t>
            </a:r>
            <a:r>
              <a:rPr lang="en-ID" dirty="0"/>
              <a:t> data </a:t>
            </a:r>
            <a:r>
              <a:rPr lang="en-ID" dirty="0" err="1"/>
              <a:t>relatif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rata-</a:t>
            </a:r>
            <a:r>
              <a:rPr lang="en-ID" dirty="0" err="1"/>
              <a:t>ratanya</a:t>
            </a:r>
            <a:r>
              <a:rPr lang="en-ID" dirty="0"/>
              <a:t>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menghitung</a:t>
            </a:r>
            <a:r>
              <a:rPr lang="en-ID" dirty="0"/>
              <a:t> CV, </a:t>
            </a:r>
            <a:r>
              <a:rPr lang="en-ID" dirty="0" err="1"/>
              <a:t>kita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membandingkan</a:t>
            </a:r>
            <a:r>
              <a:rPr lang="en-ID" dirty="0"/>
              <a:t> </a:t>
            </a:r>
            <a:r>
              <a:rPr lang="en-ID" dirty="0" err="1"/>
              <a:t>tingkat</a:t>
            </a:r>
            <a:r>
              <a:rPr lang="en-ID" dirty="0"/>
              <a:t> </a:t>
            </a:r>
            <a:r>
              <a:rPr lang="en-ID" dirty="0" err="1"/>
              <a:t>variasi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set data,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data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satuan</a:t>
            </a:r>
            <a:r>
              <a:rPr lang="en-ID" dirty="0"/>
              <a:t> yang </a:t>
            </a:r>
            <a:r>
              <a:rPr lang="en-ID" dirty="0" err="1"/>
              <a:t>berbeda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574965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>
          <a:xfrm>
            <a:off x="214313" y="285750"/>
            <a:ext cx="8686800" cy="1803400"/>
          </a:xfrm>
          <a:prstGeom prst="rect">
            <a:avLst/>
          </a:prstGeom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endParaRPr lang="en-US" sz="3200" kern="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Kegunaan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koefisien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varian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: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Untuk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perbandingan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variasi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antara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dua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pengamatan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atau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lebih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Nilai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yang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lebih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besar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menunjukkan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adanya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variasi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pengamatan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yang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lebih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2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besar</a:t>
            </a: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32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047241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914400" y="714356"/>
            <a:ext cx="7915244" cy="838200"/>
          </a:xfrm>
          <a:prstGeom prst="rect">
            <a:avLst/>
          </a:prstGeom>
          <a:effec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cap="all" dirty="0">
                <a:effectLst>
                  <a:reflection blurRad="12700" stA="48000" endA="300" endPos="55000" dir="5400000" sy="-9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Nilai </a:t>
            </a:r>
            <a:r>
              <a:rPr lang="en-US" sz="2800" cap="all" dirty="0" err="1">
                <a:effectLst>
                  <a:reflection blurRad="12700" stA="48000" endA="300" endPos="55000" dir="5400000" sy="-9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Variasi</a:t>
            </a:r>
            <a:endParaRPr lang="en-US" sz="2800" cap="all" dirty="0">
              <a:effectLst>
                <a:reflection blurRad="12700" stA="48000" endA="300" endPos="55000" dir="5400000" sy="-9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28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18430" y="1545486"/>
            <a:ext cx="7507184" cy="4626714"/>
          </a:xfrm>
          <a:prstGeom prst="rect">
            <a:avLst/>
          </a:prstGeom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Adalah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nilai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yang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menunjukkan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bagaimana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bervariasinya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data di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dalam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kelompok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data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itu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terhadap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nilai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rata-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ratanya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Parameter yang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dibahas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: 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- Range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- Rata-rata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Deviasi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(</a:t>
            </a:r>
            <a:r>
              <a:rPr lang="en-US" sz="2800" i="1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mean deviation)</a:t>
            </a:r>
            <a:endParaRPr lang="en-US" sz="2800" kern="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- Varian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-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Standar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Deviasi</a:t>
            </a:r>
            <a:endParaRPr lang="en-US" sz="2800" kern="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- </a:t>
            </a:r>
            <a:r>
              <a:rPr lang="en-US" sz="28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Koefisien</a:t>
            </a:r>
            <a:r>
              <a:rPr lang="en-US" sz="28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Varian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/>
            </a:pPr>
            <a:endParaRPr lang="en-US" sz="2800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0639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32735" y="304800"/>
            <a:ext cx="7839044" cy="838200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600" cap="all" dirty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Range</a:t>
            </a: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152400" y="1371600"/>
            <a:ext cx="8296244" cy="3167062"/>
          </a:xfrm>
          <a:prstGeom prst="rect">
            <a:avLst/>
          </a:prstGeom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/>
            </a:pPr>
            <a:r>
              <a:rPr lang="en-US" sz="2800" dirty="0">
                <a:solidFill>
                  <a:schemeClr val="tx2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Nilai </a:t>
            </a: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yg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menunjukkan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perbedaan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nilai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pengamatan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yang paling </a:t>
            </a: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besar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dan paling </a:t>
            </a: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kecil</a:t>
            </a: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/>
            </a:pP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/>
            </a:pP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Contoh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berat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badan </a:t>
            </a: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dari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 lima orang </a:t>
            </a: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dewasa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: 48,52,56,62,67 kg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/>
            </a:pPr>
            <a:endParaRPr lang="en-US" sz="28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/>
            </a:pP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Range </a:t>
            </a:r>
            <a:r>
              <a:rPr lang="en-US" sz="2800" dirty="0" err="1">
                <a:latin typeface="Verdana" pitchFamily="34" charset="0"/>
                <a:ea typeface="Verdana" pitchFamily="34" charset="0"/>
                <a:cs typeface="Verdana" pitchFamily="34" charset="0"/>
              </a:rPr>
              <a:t>adalah</a:t>
            </a:r>
            <a:r>
              <a:rPr lang="en-US" sz="2800" dirty="0">
                <a:latin typeface="Verdana" pitchFamily="34" charset="0"/>
                <a:ea typeface="Verdana" pitchFamily="34" charset="0"/>
                <a:cs typeface="Verdana" pitchFamily="34" charset="0"/>
              </a:rPr>
              <a:t>: 67 kg-48 kg = 19 kg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AC0B392-1EE9-DD74-E4CA-D3E89F46BAE3}"/>
              </a:ext>
            </a:extLst>
          </p:cNvPr>
          <p:cNvSpPr txBox="1"/>
          <p:nvPr/>
        </p:nvSpPr>
        <p:spPr>
          <a:xfrm>
            <a:off x="1752600" y="5410200"/>
            <a:ext cx="4191000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ID" dirty="0" err="1"/>
              <a:t>Rumus</a:t>
            </a:r>
            <a:r>
              <a:rPr lang="en-ID" dirty="0"/>
              <a:t> Range:</a:t>
            </a:r>
          </a:p>
          <a:p>
            <a:r>
              <a:rPr lang="en-ID" dirty="0"/>
              <a:t>Range=Nilai </a:t>
            </a:r>
            <a:r>
              <a:rPr lang="en-ID" dirty="0" err="1"/>
              <a:t>maksimum</a:t>
            </a:r>
            <a:r>
              <a:rPr lang="en-ID" dirty="0"/>
              <a:t>−Nilai minimum</a:t>
            </a:r>
          </a:p>
        </p:txBody>
      </p:sp>
    </p:spTree>
    <p:extLst>
      <p:ext uri="{BB962C8B-B14F-4D97-AF65-F5344CB8AC3E}">
        <p14:creationId xmlns:p14="http://schemas.microsoft.com/office/powerpoint/2010/main" val="6062876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35809" y="479757"/>
            <a:ext cx="7991444" cy="1343044"/>
          </a:xfrm>
          <a:prstGeom prst="rect">
            <a:avLst/>
          </a:prstGeo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all" dirty="0">
                <a:effectLst>
                  <a:reflection blurRad="12700" stA="48000" endA="300" endPos="55000" dir="5400000" sy="-9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Rata-rata </a:t>
            </a:r>
            <a:r>
              <a:rPr lang="en-US" sz="3200" cap="all" dirty="0" err="1">
                <a:effectLst>
                  <a:reflection blurRad="12700" stA="48000" endA="300" endPos="55000" dir="5400000" sy="-9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deviasi</a:t>
            </a:r>
            <a:r>
              <a:rPr lang="en-US" sz="3200" cap="all" dirty="0">
                <a:effectLst>
                  <a:reflection blurRad="12700" stA="48000" endA="300" endPos="55000" dir="5400000" sy="-9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cap="all" dirty="0">
                <a:effectLst>
                  <a:reflection blurRad="12700" stA="48000" endA="300" endPos="55000" dir="5400000" sy="-90000" algn="bl" rotWithShape="0"/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(mean deviation)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endParaRPr lang="en-US" sz="3200" cap="all" dirty="0">
              <a:solidFill>
                <a:schemeClr val="tx2"/>
              </a:solidFill>
              <a:effectLst>
                <a:reflection blurRad="12700" stA="48000" endA="300" endPos="55000" dir="5400000" sy="-90000" algn="bl" rotWithShape="0"/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88131" y="2057400"/>
            <a:ext cx="8686800" cy="1803400"/>
          </a:xfrm>
          <a:prstGeom prst="rect">
            <a:avLst/>
          </a:prstGeom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</a:pP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Adalah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rata-rata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dari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seluruh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perbedaan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pangamatan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dibagi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banyaknya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pengamatan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,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untuk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itu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diambil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nilai</a:t>
            </a:r>
            <a:r>
              <a:rPr lang="en-US" sz="3600" dirty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3600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mutlaknya</a:t>
            </a: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</a:pP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</a:pP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</a:pP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</a:pP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</a:pPr>
            <a:endParaRPr lang="en-US" sz="3600" dirty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eaLnBrk="1" hangingPunct="1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</a:pPr>
            <a:endParaRPr lang="en-US" sz="3600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715125" y="5500688"/>
            <a:ext cx="21431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10000" y="5472856"/>
            <a:ext cx="1643063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2299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BE5AFE2-86B5-38AF-4988-4CAB4E90C7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2290" y="1219200"/>
            <a:ext cx="9144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388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0" y="285750"/>
            <a:ext cx="8686800" cy="1803400"/>
          </a:xfrm>
          <a:prstGeom prst="rect">
            <a:avLst/>
          </a:prstGeom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4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Contoh</a:t>
            </a:r>
            <a:r>
              <a:rPr lang="en-US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1:</a:t>
            </a:r>
            <a:endParaRPr lang="en-US" sz="2400" dirty="0">
              <a:solidFill>
                <a:schemeClr val="tx2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978246"/>
                  </p:ext>
                </p:extLst>
              </p:nvPr>
            </p:nvGraphicFramePr>
            <p:xfrm>
              <a:off x="1905000" y="685800"/>
              <a:ext cx="5000625" cy="372394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0018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2129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7914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859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 (kg)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|x–</a:t>
                          </a:r>
                          <a14:m>
                            <m:oMath xmlns:m="http://schemas.openxmlformats.org/officeDocument/2006/math">
                              <m:acc>
                                <m:accPr>
                                  <m:chr m:val="̅"/>
                                  <m:ctrlPr>
                                    <a:rPr lang="en-US" sz="32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m:rPr>
                                      <m:nor/>
                                    </m:rPr>
                                    <a:rPr lang="en-US" sz="3200" dirty="0" smtClean="0"/>
                                    <m:t>x</m:t>
                                  </m:r>
                                </m:e>
                              </m:acc>
                            </m:oMath>
                          </a14:m>
                          <a:r>
                            <a:rPr lang="en-US" sz="3200" dirty="0"/>
                            <a:t>|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(x</a:t>
                          </a:r>
                          <a:r>
                            <a:rPr lang="id-ID" sz="3200" dirty="0"/>
                            <a:t>-</a:t>
                          </a:r>
                          <a:r>
                            <a:rPr lang="en-US" sz="3200" dirty="0"/>
                            <a:t>x)</a:t>
                          </a:r>
                          <a:r>
                            <a:rPr lang="en-US" sz="3200" baseline="30000" dirty="0"/>
                            <a:t>2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51595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48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52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56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62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67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9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5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5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10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81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25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25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100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859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285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tc>
                      <a:txBody>
                        <a:bodyPr/>
                        <a:lstStyle/>
                        <a:p>
                          <a:endParaRPr lang="en-SG" sz="3200" dirty="0"/>
                        </a:p>
                      </a:txBody>
                      <a:tcPr marL="91439" marR="91439" marT="51698" marB="51698"/>
                    </a:tc>
                    <a:tc>
                      <a:txBody>
                        <a:bodyPr/>
                        <a:lstStyle/>
                        <a:p>
                          <a:endParaRPr lang="en-SG" sz="3200" dirty="0"/>
                        </a:p>
                      </a:txBody>
                      <a:tcPr marL="91439" marR="91439" marT="51698" marB="51698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21978246"/>
                  </p:ext>
                </p:extLst>
              </p:nvPr>
            </p:nvGraphicFramePr>
            <p:xfrm>
              <a:off x="1905000" y="685800"/>
              <a:ext cx="5000625" cy="3723948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500187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2129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79145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5910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X (kg)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1439" marR="91439" marT="51698" marB="51698">
                        <a:blipFill>
                          <a:blip r:embed="rId2"/>
                          <a:stretch>
                            <a:fillRect l="-78165" t="-12371" r="-83228" b="-56288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3200" dirty="0"/>
                            <a:t>(x</a:t>
                          </a:r>
                          <a:r>
                            <a:rPr lang="id-ID" sz="3200" dirty="0"/>
                            <a:t>-</a:t>
                          </a:r>
                          <a:r>
                            <a:rPr lang="en-US" sz="3200" dirty="0"/>
                            <a:t>x)</a:t>
                          </a:r>
                          <a:r>
                            <a:rPr lang="en-US" sz="3200" baseline="30000" dirty="0"/>
                            <a:t>2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254179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48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52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56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62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67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9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5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5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10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81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25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1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25</a:t>
                          </a:r>
                        </a:p>
                        <a:p>
                          <a:pPr algn="ctr"/>
                          <a:r>
                            <a:rPr lang="en-US" sz="3200" dirty="0"/>
                            <a:t>100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59107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3200" dirty="0"/>
                            <a:t>285</a:t>
                          </a:r>
                          <a:endParaRPr lang="en-SG" sz="3200" dirty="0"/>
                        </a:p>
                      </a:txBody>
                      <a:tcPr marL="91439" marR="91439" marT="51698" marB="51698"/>
                    </a:tc>
                    <a:tc>
                      <a:txBody>
                        <a:bodyPr/>
                        <a:lstStyle/>
                        <a:p>
                          <a:endParaRPr lang="en-SG" sz="3200" dirty="0"/>
                        </a:p>
                      </a:txBody>
                      <a:tcPr marL="91439" marR="91439" marT="51698" marB="51698"/>
                    </a:tc>
                    <a:tc>
                      <a:txBody>
                        <a:bodyPr/>
                        <a:lstStyle/>
                        <a:p>
                          <a:endParaRPr lang="en-SG" sz="3200" dirty="0"/>
                        </a:p>
                      </a:txBody>
                      <a:tcPr marL="91439" marR="91439" marT="51698" marB="51698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40475" y="3962400"/>
            <a:ext cx="9929813" cy="1803400"/>
          </a:xfrm>
          <a:prstGeom prst="rect">
            <a:avLst/>
          </a:prstGeom>
        </p:spPr>
        <p:txBody>
          <a:bodyPr/>
          <a:lstStyle/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endParaRPr lang="en-US" sz="2400" kern="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endParaRPr lang="en-US" sz="2400" kern="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Mean = 48+52+56+62+67 = 57 kg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5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endParaRPr lang="en-US" sz="2400" kern="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Mean </a:t>
            </a:r>
            <a:r>
              <a:rPr lang="en-US" sz="2400" kern="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deviasi</a:t>
            </a:r>
            <a:r>
              <a:rPr lang="en-US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= 9+5+1+5+10      = 6</a:t>
            </a:r>
            <a:r>
              <a:rPr lang="id-ID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kg</a:t>
            </a:r>
          </a:p>
          <a:p>
            <a:pPr marL="342900" indent="-342900" eaLnBrk="1" hangingPunct="1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65000"/>
              <a:defRPr/>
            </a:pPr>
            <a:r>
              <a:rPr lang="en-US" sz="2400" kern="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Verdana" pitchFamily="34" charset="0"/>
                <a:cs typeface="Verdana" pitchFamily="34" charset="0"/>
              </a:rPr>
              <a:t>                                 5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615910" y="5105400"/>
            <a:ext cx="2714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743200" y="6077795"/>
            <a:ext cx="2714625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2957582-D0EC-ACF5-81B8-947E494955E9}"/>
              </a:ext>
            </a:extLst>
          </p:cNvPr>
          <p:cNvCxnSpPr/>
          <p:nvPr/>
        </p:nvCxnSpPr>
        <p:spPr>
          <a:xfrm>
            <a:off x="1615910" y="5029200"/>
            <a:ext cx="287989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880BC5E-793B-369C-B64C-C8BC8B5A54C9}"/>
              </a:ext>
            </a:extLst>
          </p:cNvPr>
          <p:cNvCxnSpPr>
            <a:cxnSpLocks/>
          </p:cNvCxnSpPr>
          <p:nvPr/>
        </p:nvCxnSpPr>
        <p:spPr>
          <a:xfrm>
            <a:off x="2743200" y="6172200"/>
            <a:ext cx="2362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9959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3"/>
              <p:cNvSpPr txBox="1">
                <a:spLocks noChangeArrowheads="1"/>
              </p:cNvSpPr>
              <p:nvPr/>
            </p:nvSpPr>
            <p:spPr>
              <a:xfrm>
                <a:off x="304800" y="560773"/>
                <a:ext cx="8686800" cy="166134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/>
              <a:lstStyle>
                <a:lvl1pPr marL="342900" indent="-34290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endParaRPr lang="en-US" sz="24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  <a:p>
                <a:pPr algn="just">
                  <a:lnSpc>
                    <a:spcPct val="15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r>
                  <a:rPr lang="en-ID" b="1" dirty="0" err="1"/>
                  <a:t>Rumus</a:t>
                </a:r>
                <a:r>
                  <a:rPr lang="en-ID" b="1" dirty="0"/>
                  <a:t> </a:t>
                </a:r>
                <a:r>
                  <a:rPr lang="en-ID" b="1" dirty="0" err="1"/>
                  <a:t>varian</a:t>
                </a:r>
                <a:r>
                  <a:rPr lang="en-ID" b="1" dirty="0"/>
                  <a:t> </a:t>
                </a:r>
                <a:r>
                  <a:rPr lang="en-ID" b="1" dirty="0" err="1"/>
                  <a:t>sampel</a:t>
                </a:r>
                <a:r>
                  <a:rPr lang="en-ID" dirty="0"/>
                  <a:t> </a:t>
                </a:r>
                <a:r>
                  <a:rPr lang="en-ID" dirty="0" err="1"/>
                  <a:t>atau</a:t>
                </a:r>
                <a:r>
                  <a:rPr lang="en-ID" dirty="0"/>
                  <a:t> </a:t>
                </a:r>
                <a:r>
                  <a:rPr lang="en-ID" b="1" dirty="0"/>
                  <a:t>sample variance</a:t>
                </a:r>
                <a:r>
                  <a:rPr lang="en-ID" dirty="0"/>
                  <a:t>. Varian </a:t>
                </a:r>
                <a:r>
                  <a:rPr lang="en-ID" dirty="0" err="1"/>
                  <a:t>adalah</a:t>
                </a:r>
                <a:r>
                  <a:rPr lang="en-ID" dirty="0"/>
                  <a:t> </a:t>
                </a:r>
                <a:r>
                  <a:rPr lang="en-ID" dirty="0" err="1"/>
                  <a:t>ukuran</a:t>
                </a:r>
                <a:r>
                  <a:rPr lang="en-ID" dirty="0"/>
                  <a:t> </a:t>
                </a:r>
                <a:r>
                  <a:rPr lang="en-ID" dirty="0" err="1"/>
                  <a:t>statistik</a:t>
                </a:r>
                <a:r>
                  <a:rPr lang="en-ID" dirty="0"/>
                  <a:t> yang </a:t>
                </a:r>
                <a:r>
                  <a:rPr lang="en-ID" dirty="0" err="1"/>
                  <a:t>menunjukkan</a:t>
                </a:r>
                <a:r>
                  <a:rPr lang="en-ID" dirty="0"/>
                  <a:t> </a:t>
                </a:r>
                <a:r>
                  <a:rPr lang="en-ID" dirty="0" err="1"/>
                  <a:t>seberapa</a:t>
                </a:r>
                <a:r>
                  <a:rPr lang="en-ID" dirty="0"/>
                  <a:t> </a:t>
                </a:r>
                <a:r>
                  <a:rPr lang="en-ID" dirty="0" err="1"/>
                  <a:t>jauh</a:t>
                </a:r>
                <a:r>
                  <a:rPr lang="en-ID" dirty="0"/>
                  <a:t> data </a:t>
                </a:r>
                <a:r>
                  <a:rPr lang="en-ID" dirty="0" err="1"/>
                  <a:t>tersebar</a:t>
                </a:r>
                <a:r>
                  <a:rPr lang="en-ID" dirty="0"/>
                  <a:t> </a:t>
                </a:r>
                <a:r>
                  <a:rPr lang="en-ID" dirty="0" err="1"/>
                  <a:t>dari</a:t>
                </a:r>
                <a:r>
                  <a:rPr lang="en-ID" dirty="0"/>
                  <a:t> rata-</a:t>
                </a:r>
                <a:r>
                  <a:rPr lang="en-ID" dirty="0" err="1"/>
                  <a:t>ratanya</a:t>
                </a:r>
                <a:r>
                  <a:rPr lang="en-ID" dirty="0"/>
                  <a:t>. </a:t>
                </a:r>
                <a:r>
                  <a:rPr lang="en-ID" dirty="0" err="1"/>
                  <a:t>Rumus</a:t>
                </a:r>
                <a:r>
                  <a:rPr lang="en-ID" dirty="0"/>
                  <a:t> </a:t>
                </a:r>
                <a:r>
                  <a:rPr lang="en-ID" dirty="0" err="1"/>
                  <a:t>ini</a:t>
                </a:r>
                <a:r>
                  <a:rPr lang="en-ID" dirty="0"/>
                  <a:t> </a:t>
                </a:r>
                <a:r>
                  <a:rPr lang="en-ID" dirty="0" err="1"/>
                  <a:t>digunakan</a:t>
                </a:r>
                <a:r>
                  <a:rPr lang="en-ID" dirty="0"/>
                  <a:t> </a:t>
                </a:r>
                <a:r>
                  <a:rPr lang="en-ID" dirty="0" err="1"/>
                  <a:t>untuk</a:t>
                </a:r>
                <a:r>
                  <a:rPr lang="en-ID" dirty="0"/>
                  <a:t> </a:t>
                </a:r>
                <a:r>
                  <a:rPr lang="en-ID" dirty="0" err="1"/>
                  <a:t>menghitung</a:t>
                </a:r>
                <a:r>
                  <a:rPr lang="en-ID" dirty="0"/>
                  <a:t> </a:t>
                </a:r>
                <a:r>
                  <a:rPr lang="en-ID" dirty="0" err="1"/>
                  <a:t>varians</a:t>
                </a:r>
                <a:r>
                  <a:rPr lang="en-ID" dirty="0"/>
                  <a:t> </a:t>
                </a:r>
                <a:r>
                  <a:rPr lang="en-ID" dirty="0" err="1"/>
                  <a:t>dari</a:t>
                </a:r>
                <a:r>
                  <a:rPr lang="en-ID" dirty="0"/>
                  <a:t> </a:t>
                </a:r>
                <a:r>
                  <a:rPr lang="en-ID" dirty="0" err="1"/>
                  <a:t>sampel</a:t>
                </a:r>
                <a:r>
                  <a:rPr lang="en-ID" dirty="0"/>
                  <a:t> data, </a:t>
                </a:r>
                <a:r>
                  <a:rPr lang="en-ID" dirty="0" err="1"/>
                  <a:t>yaitu</a:t>
                </a:r>
                <a:r>
                  <a:rPr lang="en-ID" dirty="0"/>
                  <a:t>:</a:t>
                </a: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endParaRPr lang="en-ID" sz="2400" dirty="0"/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endParaRPr lang="en-ID" sz="2400" dirty="0"/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endParaRPr lang="en-ID" sz="2400" dirty="0"/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endParaRPr lang="en-ID" sz="2400" dirty="0"/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endParaRPr lang="en-US" sz="24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  <a:p>
                <a:pPr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r>
                  <a:rPr lang="en-US" sz="24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               81+25+1+25+100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r>
                  <a:rPr lang="en-US" sz="24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Varian =                                    =  58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r>
                  <a:rPr lang="en-US" sz="24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                            4</a:t>
                </a:r>
              </a:p>
              <a:p>
                <a:pPr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endParaRPr lang="en-US" sz="24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  <a:p>
                <a:pPr eaLnBrk="1" hangingPunct="1">
                  <a:lnSpc>
                    <a:spcPct val="80000"/>
                  </a:lnSpc>
                  <a:spcBef>
                    <a:spcPct val="20000"/>
                  </a:spcBef>
                  <a:buClr>
                    <a:schemeClr val="hlink"/>
                  </a:buClr>
                  <a:buSzPct val="65000"/>
                </a:pPr>
                <a:r>
                  <a:rPr lang="en-US" sz="2400" dirty="0"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Verdana" pitchFamily="34" charset="0"/>
                    <a:ea typeface="Verdana" pitchFamily="34" charset="0"/>
                    <a:cs typeface="Verdana" pitchFamily="34" charset="0"/>
                  </a:rPr>
                  <a:t>S= 7,6 (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58</m:t>
                        </m:r>
                      </m:e>
                    </m:rad>
                    <m:r>
                      <a:rPr lang="en-US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Verdana" pitchFamily="34" charset="0"/>
                  <a:ea typeface="Verdana" pitchFamily="34" charset="0"/>
                  <a:cs typeface="Verdana" pitchFamily="34" charset="0"/>
                </a:endParaRPr>
              </a:p>
            </p:txBody>
          </p:sp>
        </mc:Choice>
        <mc:Fallback xmlns="">
          <p:sp>
            <p:nvSpPr>
              <p:cNvPr id="2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560773"/>
                <a:ext cx="8686800" cy="1661342"/>
              </a:xfrm>
              <a:prstGeom prst="rect">
                <a:avLst/>
              </a:prstGeom>
              <a:blipFill>
                <a:blip r:embed="rId2"/>
                <a:stretch>
                  <a:fillRect l="-1123" r="-561" b="-232967"/>
                </a:stretch>
              </a:blipFill>
            </p:spPr>
            <p:txBody>
              <a:bodyPr/>
              <a:lstStyle/>
              <a:p>
                <a:r>
                  <a:rPr lang="en-ID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6215063" y="1714500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801465" y="3276600"/>
            <a:ext cx="1285875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314699" y="4724400"/>
            <a:ext cx="3714750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8CCA6346-6D6C-3DBC-705B-9E9BC5AF1A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2514601"/>
            <a:ext cx="3352800" cy="1056072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FAFDDA7-79C9-8C58-17D1-A7A32074AC72}"/>
              </a:ext>
            </a:extLst>
          </p:cNvPr>
          <p:cNvCxnSpPr/>
          <p:nvPr/>
        </p:nvCxnSpPr>
        <p:spPr>
          <a:xfrm>
            <a:off x="2209800" y="4648200"/>
            <a:ext cx="31242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1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-1" y="847003"/>
            <a:ext cx="9261987" cy="969771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/>
              <a:t>PENGUKURAN SIMPANGAN BAKU</a:t>
            </a:r>
            <a:r>
              <a:rPr lang="id-ID" sz="3600" b="1" dirty="0"/>
              <a:t> </a:t>
            </a:r>
            <a:r>
              <a:rPr lang="en-US" sz="3600" b="1" dirty="0"/>
              <a:t>(STANDART DEVIASI) DATA TIDAK BERKELOMPOK</a:t>
            </a:r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8098257"/>
              </p:ext>
            </p:extLst>
          </p:nvPr>
        </p:nvGraphicFramePr>
        <p:xfrm>
          <a:off x="865092" y="2312176"/>
          <a:ext cx="6127361" cy="759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592895" y="3787014"/>
                <a:ext cx="2715102" cy="10911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𝑁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𝜇</m:t>
                                      </m:r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𝑁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92895" y="3787014"/>
                <a:ext cx="2715102" cy="1091196"/>
              </a:xfrm>
              <a:prstGeom prst="rect">
                <a:avLst/>
              </a:prstGeom>
              <a:blipFill rotWithShape="1">
                <a:blip r:embed="rId8"/>
                <a:stretch>
                  <a:fillRect r="-7623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2529592" y="3396636"/>
            <a:ext cx="1244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Populasi</a:t>
            </a:r>
            <a:r>
              <a:rPr lang="en-US" dirty="0"/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60018" y="3384327"/>
            <a:ext cx="12449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Sampel</a:t>
            </a:r>
            <a:r>
              <a:rPr lang="en-US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5091670" y="3764154"/>
                <a:ext cx="2727285" cy="109119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en-US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nary>
                                <m:naryPr>
                                  <m:chr m:val="∑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𝑛</m:t>
                                  </m:r>
                                </m:sup>
                                <m:e>
                                  <m:sSup>
                                    <m:sSup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(</m:t>
                                      </m:r>
                                      <m:sSub>
                                        <m:sSubPr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  <m:sub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2400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𝑋</m:t>
                                          </m:r>
                                        </m:e>
                                      </m:acc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  <m:sup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e>
                              </m:nary>
                            </m:num>
                            <m:den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1670" y="3764154"/>
                <a:ext cx="2727285" cy="1091196"/>
              </a:xfrm>
              <a:prstGeom prst="rect">
                <a:avLst/>
              </a:prstGeom>
              <a:blipFill rotWithShape="1">
                <a:blip r:embed="rId9"/>
                <a:stretch>
                  <a:fillRect r="-7589"/>
                </a:stretch>
              </a:blipFill>
            </p:spPr>
            <p:txBody>
              <a:bodyPr/>
              <a:lstStyle/>
              <a:p>
                <a:r>
                  <a:rPr lang="id-ID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413702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9140577"/>
              </p:ext>
            </p:extLst>
          </p:nvPr>
        </p:nvGraphicFramePr>
        <p:xfrm>
          <a:off x="838200" y="1143000"/>
          <a:ext cx="8099106" cy="32407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7679089"/>
      </p:ext>
    </p:extLst>
  </p:cSld>
  <p:clrMapOvr>
    <a:masterClrMapping/>
  </p:clrMapOvr>
</p:sld>
</file>

<file path=ppt/theme/theme1.xml><?xml version="1.0" encoding="utf-8"?>
<a:theme xmlns:a="http://schemas.openxmlformats.org/drawingml/2006/main" name="0-Blanko-PPT-sesi-1 Baru (3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0-Blanko-PPT-sesi-1 Baru (3)</Template>
  <TotalTime>1197</TotalTime>
  <Words>1047</Words>
  <Application>Microsoft Office PowerPoint</Application>
  <PresentationFormat>On-screen Show (4:3)</PresentationFormat>
  <Paragraphs>218</Paragraphs>
  <Slides>19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MS Mincho</vt:lpstr>
      <vt:lpstr>Arial</vt:lpstr>
      <vt:lpstr>Calibri</vt:lpstr>
      <vt:lpstr>Cambria Math</vt:lpstr>
      <vt:lpstr>Times New Roman</vt:lpstr>
      <vt:lpstr>Verdana</vt:lpstr>
      <vt:lpstr>Wingdings 2</vt:lpstr>
      <vt:lpstr>0-Blanko-PPT-sesi-1 Baru (3)</vt:lpstr>
      <vt:lpstr>Equation.3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PENGUKURAN SIMPANGAN BAKU (STANDART DEVIASI) DATA TIDAK BERKELOMPOK</vt:lpstr>
      <vt:lpstr>PowerPoint Presentation</vt:lpstr>
      <vt:lpstr>PowerPoint Presentation</vt:lpstr>
      <vt:lpstr>PENGUKURAN VARIAN DAN STANDAR DEVIASI DATA TIDAK BERKELOMPOK</vt:lpstr>
      <vt:lpstr>PENGUKURAN VARIANS DAN STANDAR DEVIASI DATA TIDAK BERKELOMPOK</vt:lpstr>
      <vt:lpstr>PowerPoint Presentation</vt:lpstr>
      <vt:lpstr>Z Score )  ( Nilai Standar)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</dc:creator>
  <cp:lastModifiedBy>Rima Melisa</cp:lastModifiedBy>
  <cp:revision>42</cp:revision>
  <dcterms:created xsi:type="dcterms:W3CDTF">2019-09-17T08:27:08Z</dcterms:created>
  <dcterms:modified xsi:type="dcterms:W3CDTF">2025-09-27T08:52:05Z</dcterms:modified>
</cp:coreProperties>
</file>