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1" r:id="rId2"/>
    <p:sldId id="297" r:id="rId3"/>
    <p:sldId id="316" r:id="rId4"/>
    <p:sldId id="318" r:id="rId5"/>
    <p:sldId id="298" r:id="rId6"/>
    <p:sldId id="299" r:id="rId7"/>
    <p:sldId id="300" r:id="rId8"/>
    <p:sldId id="301" r:id="rId9"/>
    <p:sldId id="302" r:id="rId10"/>
    <p:sldId id="303" r:id="rId11"/>
    <p:sldId id="305" r:id="rId12"/>
    <p:sldId id="319" r:id="rId13"/>
    <p:sldId id="306" r:id="rId14"/>
    <p:sldId id="307" r:id="rId15"/>
    <p:sldId id="308" r:id="rId16"/>
    <p:sldId id="309" r:id="rId17"/>
    <p:sldId id="312" r:id="rId18"/>
    <p:sldId id="320" r:id="rId19"/>
    <p:sldId id="313" r:id="rId20"/>
    <p:sldId id="314" r:id="rId21"/>
    <p:sldId id="315" r:id="rId22"/>
    <p:sldId id="310" r:id="rId23"/>
    <p:sldId id="29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428494-D56B-4EA2-B69D-124E46DEC573}" v="1" dt="2020-07-21T00:59:29.8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fitri Mursyid" userId="a519e7d3bc7d4201" providerId="LiveId" clId="{20428494-D56B-4EA2-B69D-124E46DEC573}"/>
    <pc:docChg chg="undo custSel modSld">
      <pc:chgData name="Safitri Mursyid" userId="a519e7d3bc7d4201" providerId="LiveId" clId="{20428494-D56B-4EA2-B69D-124E46DEC573}" dt="2020-07-21T04:28:05.354" v="52" actId="1076"/>
      <pc:docMkLst>
        <pc:docMk/>
      </pc:docMkLst>
      <pc:sldChg chg="modSp mod">
        <pc:chgData name="Safitri Mursyid" userId="a519e7d3bc7d4201" providerId="LiveId" clId="{20428494-D56B-4EA2-B69D-124E46DEC573}" dt="2020-07-20T12:39:16.359" v="19" actId="20577"/>
        <pc:sldMkLst>
          <pc:docMk/>
          <pc:sldMk cId="3688085825" sldId="261"/>
        </pc:sldMkLst>
        <pc:spChg chg="mod">
          <ac:chgData name="Safitri Mursyid" userId="a519e7d3bc7d4201" providerId="LiveId" clId="{20428494-D56B-4EA2-B69D-124E46DEC573}" dt="2020-07-20T12:39:16.359" v="19" actId="20577"/>
          <ac:spMkLst>
            <pc:docMk/>
            <pc:sldMk cId="3688085825" sldId="261"/>
            <ac:spMk id="2" creationId="{00000000-0000-0000-0000-000000000000}"/>
          </ac:spMkLst>
        </pc:spChg>
      </pc:sldChg>
      <pc:sldChg chg="modSp mod">
        <pc:chgData name="Safitri Mursyid" userId="a519e7d3bc7d4201" providerId="LiveId" clId="{20428494-D56B-4EA2-B69D-124E46DEC573}" dt="2020-07-21T04:28:05.354" v="52" actId="1076"/>
        <pc:sldMkLst>
          <pc:docMk/>
          <pc:sldMk cId="406392578" sldId="296"/>
        </pc:sldMkLst>
        <pc:spChg chg="mod">
          <ac:chgData name="Safitri Mursyid" userId="a519e7d3bc7d4201" providerId="LiveId" clId="{20428494-D56B-4EA2-B69D-124E46DEC573}" dt="2020-07-21T04:28:05.354" v="52" actId="1076"/>
          <ac:spMkLst>
            <pc:docMk/>
            <pc:sldMk cId="406392578" sldId="296"/>
            <ac:spMk id="24" creationId="{00000000-0000-0000-0000-000000000000}"/>
          </ac:spMkLst>
        </pc:spChg>
      </pc:sldChg>
      <pc:sldChg chg="modSp">
        <pc:chgData name="Safitri Mursyid" userId="a519e7d3bc7d4201" providerId="LiveId" clId="{20428494-D56B-4EA2-B69D-124E46DEC573}" dt="2020-07-21T00:59:29.885" v="20" actId="1076"/>
        <pc:sldMkLst>
          <pc:docMk/>
          <pc:sldMk cId="3215833825" sldId="299"/>
        </pc:sldMkLst>
        <pc:spChg chg="mod">
          <ac:chgData name="Safitri Mursyid" userId="a519e7d3bc7d4201" providerId="LiveId" clId="{20428494-D56B-4EA2-B69D-124E46DEC573}" dt="2020-07-21T00:59:29.885" v="20" actId="1076"/>
          <ac:spMkLst>
            <pc:docMk/>
            <pc:sldMk cId="3215833825" sldId="299"/>
            <ac:spMk id="10244" creationId="{00000000-0000-0000-0000-000000000000}"/>
          </ac:spMkLst>
        </pc:spChg>
      </pc:sldChg>
      <pc:sldChg chg="modSp mod">
        <pc:chgData name="Safitri Mursyid" userId="a519e7d3bc7d4201" providerId="LiveId" clId="{20428494-D56B-4EA2-B69D-124E46DEC573}" dt="2020-07-21T01:53:12.843" v="21" actId="14100"/>
        <pc:sldMkLst>
          <pc:docMk/>
          <pc:sldMk cId="9175134" sldId="303"/>
        </pc:sldMkLst>
        <pc:spChg chg="mod">
          <ac:chgData name="Safitri Mursyid" userId="a519e7d3bc7d4201" providerId="LiveId" clId="{20428494-D56B-4EA2-B69D-124E46DEC573}" dt="2020-07-21T01:53:12.843" v="21" actId="14100"/>
          <ac:spMkLst>
            <pc:docMk/>
            <pc:sldMk cId="9175134" sldId="303"/>
            <ac:spMk id="16" creationId="{00000000-0000-0000-0000-000000000000}"/>
          </ac:spMkLst>
        </pc:spChg>
      </pc:sldChg>
      <pc:sldChg chg="modSp mod">
        <pc:chgData name="Safitri Mursyid" userId="a519e7d3bc7d4201" providerId="LiveId" clId="{20428494-D56B-4EA2-B69D-124E46DEC573}" dt="2020-07-21T02:54:15.484" v="33" actId="1076"/>
        <pc:sldMkLst>
          <pc:docMk/>
          <pc:sldMk cId="4072484828" sldId="305"/>
        </pc:sldMkLst>
        <pc:spChg chg="mod">
          <ac:chgData name="Safitri Mursyid" userId="a519e7d3bc7d4201" providerId="LiveId" clId="{20428494-D56B-4EA2-B69D-124E46DEC573}" dt="2020-07-21T02:54:15.078" v="31" actId="1076"/>
          <ac:spMkLst>
            <pc:docMk/>
            <pc:sldMk cId="4072484828" sldId="305"/>
            <ac:spMk id="9" creationId="{00000000-0000-0000-0000-000000000000}"/>
          </ac:spMkLst>
        </pc:spChg>
        <pc:spChg chg="mod">
          <ac:chgData name="Safitri Mursyid" userId="a519e7d3bc7d4201" providerId="LiveId" clId="{20428494-D56B-4EA2-B69D-124E46DEC573}" dt="2020-07-21T02:54:14.564" v="30" actId="1076"/>
          <ac:spMkLst>
            <pc:docMk/>
            <pc:sldMk cId="4072484828" sldId="305"/>
            <ac:spMk id="14" creationId="{00000000-0000-0000-0000-000000000000}"/>
          </ac:spMkLst>
        </pc:spChg>
        <pc:spChg chg="mod">
          <ac:chgData name="Safitri Mursyid" userId="a519e7d3bc7d4201" providerId="LiveId" clId="{20428494-D56B-4EA2-B69D-124E46DEC573}" dt="2020-07-21T02:54:14.227" v="29" actId="1076"/>
          <ac:spMkLst>
            <pc:docMk/>
            <pc:sldMk cId="4072484828" sldId="305"/>
            <ac:spMk id="16" creationId="{00000000-0000-0000-0000-000000000000}"/>
          </ac:spMkLst>
        </pc:spChg>
        <pc:spChg chg="mod">
          <ac:chgData name="Safitri Mursyid" userId="a519e7d3bc7d4201" providerId="LiveId" clId="{20428494-D56B-4EA2-B69D-124E46DEC573}" dt="2020-07-21T02:54:15.484" v="33" actId="1076"/>
          <ac:spMkLst>
            <pc:docMk/>
            <pc:sldMk cId="4072484828" sldId="305"/>
            <ac:spMk id="30" creationId="{00000000-0000-0000-0000-000000000000}"/>
          </ac:spMkLst>
        </pc:spChg>
        <pc:grpChg chg="mod">
          <ac:chgData name="Safitri Mursyid" userId="a519e7d3bc7d4201" providerId="LiveId" clId="{20428494-D56B-4EA2-B69D-124E46DEC573}" dt="2020-07-21T02:54:14.212" v="28" actId="1076"/>
          <ac:grpSpMkLst>
            <pc:docMk/>
            <pc:sldMk cId="4072484828" sldId="305"/>
            <ac:grpSpMk id="8" creationId="{00000000-0000-0000-0000-000000000000}"/>
          </ac:grpSpMkLst>
        </pc:grpChg>
        <pc:grpChg chg="mod">
          <ac:chgData name="Safitri Mursyid" userId="a519e7d3bc7d4201" providerId="LiveId" clId="{20428494-D56B-4EA2-B69D-124E46DEC573}" dt="2020-07-21T02:54:15.089" v="32" actId="1076"/>
          <ac:grpSpMkLst>
            <pc:docMk/>
            <pc:sldMk cId="4072484828" sldId="305"/>
            <ac:grpSpMk id="37" creationId="{00000000-0000-0000-0000-000000000000}"/>
          </ac:grpSpMkLst>
        </pc:grpChg>
      </pc:sldChg>
      <pc:sldChg chg="modSp mod">
        <pc:chgData name="Safitri Mursyid" userId="a519e7d3bc7d4201" providerId="LiveId" clId="{20428494-D56B-4EA2-B69D-124E46DEC573}" dt="2020-07-21T04:07:41.493" v="51" actId="5793"/>
        <pc:sldMkLst>
          <pc:docMk/>
          <pc:sldMk cId="462425458" sldId="313"/>
        </pc:sldMkLst>
        <pc:spChg chg="mod">
          <ac:chgData name="Safitri Mursyid" userId="a519e7d3bc7d4201" providerId="LiveId" clId="{20428494-D56B-4EA2-B69D-124E46DEC573}" dt="2020-07-21T04:07:41.493" v="51" actId="5793"/>
          <ac:spMkLst>
            <pc:docMk/>
            <pc:sldMk cId="462425458" sldId="313"/>
            <ac:spMk id="24582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D1B599-3CF1-44E1-816E-FEDA974337D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82634F4F-CF99-4351-891B-EC8F304CEA8B}">
      <dgm:prSet phldrT="[Text]"/>
      <dgm:spPr/>
      <dgm:t>
        <a:bodyPr/>
        <a:lstStyle/>
        <a:p>
          <a:r>
            <a:rPr lang="en-US" dirty="0" err="1"/>
            <a:t>Kuartil</a:t>
          </a:r>
          <a:endParaRPr lang="en-US" dirty="0"/>
        </a:p>
      </dgm:t>
    </dgm:pt>
    <dgm:pt modelId="{B7A40B46-11A1-4880-A281-A7D4472E3E46}" type="parTrans" cxnId="{23C26F8A-A008-41F9-BBD5-3DD12B0F0FB9}">
      <dgm:prSet/>
      <dgm:spPr/>
      <dgm:t>
        <a:bodyPr/>
        <a:lstStyle/>
        <a:p>
          <a:endParaRPr lang="en-US"/>
        </a:p>
      </dgm:t>
    </dgm:pt>
    <dgm:pt modelId="{BF9CB1A9-56D1-4AF8-9378-A2834F054D88}" type="sibTrans" cxnId="{23C26F8A-A008-41F9-BBD5-3DD12B0F0FB9}">
      <dgm:prSet/>
      <dgm:spPr/>
      <dgm:t>
        <a:bodyPr/>
        <a:lstStyle/>
        <a:p>
          <a:endParaRPr lang="en-US"/>
        </a:p>
      </dgm:t>
    </dgm:pt>
    <dgm:pt modelId="{B815784C-6FD6-4A24-A8DF-7D3650ED9981}">
      <dgm:prSet phldrT="[Text]"/>
      <dgm:spPr/>
      <dgm:t>
        <a:bodyPr/>
        <a:lstStyle/>
        <a:p>
          <a:r>
            <a:rPr lang="en-US" dirty="0" err="1"/>
            <a:t>Desil</a:t>
          </a:r>
          <a:endParaRPr lang="en-US" dirty="0"/>
        </a:p>
      </dgm:t>
    </dgm:pt>
    <dgm:pt modelId="{593D7717-83F0-4A1B-A7CA-41E2E51DE861}" type="parTrans" cxnId="{E7A254E8-6468-4A05-9B05-FB4905BF84C4}">
      <dgm:prSet/>
      <dgm:spPr/>
      <dgm:t>
        <a:bodyPr/>
        <a:lstStyle/>
        <a:p>
          <a:endParaRPr lang="en-US"/>
        </a:p>
      </dgm:t>
    </dgm:pt>
    <dgm:pt modelId="{0506CD4A-F3E2-4D1F-B979-FA972D8570C6}" type="sibTrans" cxnId="{E7A254E8-6468-4A05-9B05-FB4905BF84C4}">
      <dgm:prSet/>
      <dgm:spPr/>
      <dgm:t>
        <a:bodyPr/>
        <a:lstStyle/>
        <a:p>
          <a:endParaRPr lang="en-US"/>
        </a:p>
      </dgm:t>
    </dgm:pt>
    <dgm:pt modelId="{1E38B051-35B0-4FA1-8F85-50C6494ADDC8}">
      <dgm:prSet phldrT="[Text]"/>
      <dgm:spPr/>
      <dgm:t>
        <a:bodyPr/>
        <a:lstStyle/>
        <a:p>
          <a:r>
            <a:rPr lang="en-US" dirty="0" err="1"/>
            <a:t>Persentil</a:t>
          </a:r>
          <a:endParaRPr lang="en-US" dirty="0"/>
        </a:p>
      </dgm:t>
    </dgm:pt>
    <dgm:pt modelId="{E26AEC37-2CE7-49C1-A4D6-7B9880433A2C}" type="parTrans" cxnId="{2ED472E8-4A74-49D6-B7AA-CF79B3E95B24}">
      <dgm:prSet/>
      <dgm:spPr/>
      <dgm:t>
        <a:bodyPr/>
        <a:lstStyle/>
        <a:p>
          <a:endParaRPr lang="en-US"/>
        </a:p>
      </dgm:t>
    </dgm:pt>
    <dgm:pt modelId="{1CBC8161-91DF-44DF-B45F-215D7F48C2B3}" type="sibTrans" cxnId="{2ED472E8-4A74-49D6-B7AA-CF79B3E95B24}">
      <dgm:prSet/>
      <dgm:spPr/>
      <dgm:t>
        <a:bodyPr/>
        <a:lstStyle/>
        <a:p>
          <a:endParaRPr lang="en-US"/>
        </a:p>
      </dgm:t>
    </dgm:pt>
    <dgm:pt modelId="{4FB57CED-D191-4519-BA26-1990F54285DE}" type="pres">
      <dgm:prSet presAssocID="{98D1B599-3CF1-44E1-816E-FEDA974337DD}" presName="CompostProcess" presStyleCnt="0">
        <dgm:presLayoutVars>
          <dgm:dir/>
          <dgm:resizeHandles val="exact"/>
        </dgm:presLayoutVars>
      </dgm:prSet>
      <dgm:spPr/>
    </dgm:pt>
    <dgm:pt modelId="{F1097C55-5089-427C-AF65-5E1564747A14}" type="pres">
      <dgm:prSet presAssocID="{98D1B599-3CF1-44E1-816E-FEDA974337DD}" presName="arrow" presStyleLbl="bgShp" presStyleIdx="0" presStyleCnt="1"/>
      <dgm:spPr/>
    </dgm:pt>
    <dgm:pt modelId="{F4004797-B238-433D-81C4-CC46A49859E9}" type="pres">
      <dgm:prSet presAssocID="{98D1B599-3CF1-44E1-816E-FEDA974337DD}" presName="linearProcess" presStyleCnt="0"/>
      <dgm:spPr/>
    </dgm:pt>
    <dgm:pt modelId="{6DE7213B-A34B-42E3-8E60-05D8CAEDEFB9}" type="pres">
      <dgm:prSet presAssocID="{82634F4F-CF99-4351-891B-EC8F304CEA8B}" presName="textNode" presStyleLbl="node1" presStyleIdx="0" presStyleCnt="3">
        <dgm:presLayoutVars>
          <dgm:bulletEnabled val="1"/>
        </dgm:presLayoutVars>
      </dgm:prSet>
      <dgm:spPr/>
    </dgm:pt>
    <dgm:pt modelId="{675F0079-7BE2-4123-A640-938EED1541ED}" type="pres">
      <dgm:prSet presAssocID="{BF9CB1A9-56D1-4AF8-9378-A2834F054D88}" presName="sibTrans" presStyleCnt="0"/>
      <dgm:spPr/>
    </dgm:pt>
    <dgm:pt modelId="{01AC4D7E-9C59-4D77-A3F3-B586107E2AFD}" type="pres">
      <dgm:prSet presAssocID="{B815784C-6FD6-4A24-A8DF-7D3650ED9981}" presName="textNode" presStyleLbl="node1" presStyleIdx="1" presStyleCnt="3">
        <dgm:presLayoutVars>
          <dgm:bulletEnabled val="1"/>
        </dgm:presLayoutVars>
      </dgm:prSet>
      <dgm:spPr/>
    </dgm:pt>
    <dgm:pt modelId="{8A7313A0-0628-45CF-88E3-1743EBBFDF2C}" type="pres">
      <dgm:prSet presAssocID="{0506CD4A-F3E2-4D1F-B979-FA972D8570C6}" presName="sibTrans" presStyleCnt="0"/>
      <dgm:spPr/>
    </dgm:pt>
    <dgm:pt modelId="{76F3D30B-2EAB-4183-9877-F2B6C833A402}" type="pres">
      <dgm:prSet presAssocID="{1E38B051-35B0-4FA1-8F85-50C6494ADDC8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C6367B27-B179-4C52-AD16-F0EFCA4D7716}" type="presOf" srcId="{82634F4F-CF99-4351-891B-EC8F304CEA8B}" destId="{6DE7213B-A34B-42E3-8E60-05D8CAEDEFB9}" srcOrd="0" destOrd="0" presId="urn:microsoft.com/office/officeart/2005/8/layout/hProcess9"/>
    <dgm:cxn modelId="{07B94A49-0481-4492-B669-69BA5099D520}" type="presOf" srcId="{1E38B051-35B0-4FA1-8F85-50C6494ADDC8}" destId="{76F3D30B-2EAB-4183-9877-F2B6C833A402}" srcOrd="0" destOrd="0" presId="urn:microsoft.com/office/officeart/2005/8/layout/hProcess9"/>
    <dgm:cxn modelId="{27F39853-A17C-4783-9F13-4D70A7B16905}" type="presOf" srcId="{98D1B599-3CF1-44E1-816E-FEDA974337DD}" destId="{4FB57CED-D191-4519-BA26-1990F54285DE}" srcOrd="0" destOrd="0" presId="urn:microsoft.com/office/officeart/2005/8/layout/hProcess9"/>
    <dgm:cxn modelId="{BC02F57A-4A66-486E-83C5-319CB71FA1B0}" type="presOf" srcId="{B815784C-6FD6-4A24-A8DF-7D3650ED9981}" destId="{01AC4D7E-9C59-4D77-A3F3-B586107E2AFD}" srcOrd="0" destOrd="0" presId="urn:microsoft.com/office/officeart/2005/8/layout/hProcess9"/>
    <dgm:cxn modelId="{23C26F8A-A008-41F9-BBD5-3DD12B0F0FB9}" srcId="{98D1B599-3CF1-44E1-816E-FEDA974337DD}" destId="{82634F4F-CF99-4351-891B-EC8F304CEA8B}" srcOrd="0" destOrd="0" parTransId="{B7A40B46-11A1-4880-A281-A7D4472E3E46}" sibTransId="{BF9CB1A9-56D1-4AF8-9378-A2834F054D88}"/>
    <dgm:cxn modelId="{2ED472E8-4A74-49D6-B7AA-CF79B3E95B24}" srcId="{98D1B599-3CF1-44E1-816E-FEDA974337DD}" destId="{1E38B051-35B0-4FA1-8F85-50C6494ADDC8}" srcOrd="2" destOrd="0" parTransId="{E26AEC37-2CE7-49C1-A4D6-7B9880433A2C}" sibTransId="{1CBC8161-91DF-44DF-B45F-215D7F48C2B3}"/>
    <dgm:cxn modelId="{E7A254E8-6468-4A05-9B05-FB4905BF84C4}" srcId="{98D1B599-3CF1-44E1-816E-FEDA974337DD}" destId="{B815784C-6FD6-4A24-A8DF-7D3650ED9981}" srcOrd="1" destOrd="0" parTransId="{593D7717-83F0-4A1B-A7CA-41E2E51DE861}" sibTransId="{0506CD4A-F3E2-4D1F-B979-FA972D8570C6}"/>
    <dgm:cxn modelId="{7A282485-91E0-4509-9958-9A1279F49EF3}" type="presParOf" srcId="{4FB57CED-D191-4519-BA26-1990F54285DE}" destId="{F1097C55-5089-427C-AF65-5E1564747A14}" srcOrd="0" destOrd="0" presId="urn:microsoft.com/office/officeart/2005/8/layout/hProcess9"/>
    <dgm:cxn modelId="{84FF1EFC-2BCF-44B2-B7C5-E483778F3ECE}" type="presParOf" srcId="{4FB57CED-D191-4519-BA26-1990F54285DE}" destId="{F4004797-B238-433D-81C4-CC46A49859E9}" srcOrd="1" destOrd="0" presId="urn:microsoft.com/office/officeart/2005/8/layout/hProcess9"/>
    <dgm:cxn modelId="{7FA2AAA1-E7CB-4A80-9779-F510C86B284D}" type="presParOf" srcId="{F4004797-B238-433D-81C4-CC46A49859E9}" destId="{6DE7213B-A34B-42E3-8E60-05D8CAEDEFB9}" srcOrd="0" destOrd="0" presId="urn:microsoft.com/office/officeart/2005/8/layout/hProcess9"/>
    <dgm:cxn modelId="{64903EB7-CB38-4F03-8692-0EDDA7AC3CF5}" type="presParOf" srcId="{F4004797-B238-433D-81C4-CC46A49859E9}" destId="{675F0079-7BE2-4123-A640-938EED1541ED}" srcOrd="1" destOrd="0" presId="urn:microsoft.com/office/officeart/2005/8/layout/hProcess9"/>
    <dgm:cxn modelId="{6773764B-85A6-4BBD-A01F-395B44607650}" type="presParOf" srcId="{F4004797-B238-433D-81C4-CC46A49859E9}" destId="{01AC4D7E-9C59-4D77-A3F3-B586107E2AFD}" srcOrd="2" destOrd="0" presId="urn:microsoft.com/office/officeart/2005/8/layout/hProcess9"/>
    <dgm:cxn modelId="{171F6F4A-F06F-4496-8D05-DB571796CA64}" type="presParOf" srcId="{F4004797-B238-433D-81C4-CC46A49859E9}" destId="{8A7313A0-0628-45CF-88E3-1743EBBFDF2C}" srcOrd="3" destOrd="0" presId="urn:microsoft.com/office/officeart/2005/8/layout/hProcess9"/>
    <dgm:cxn modelId="{BDDB5B54-60E0-4323-9521-588E087C94C4}" type="presParOf" srcId="{F4004797-B238-433D-81C4-CC46A49859E9}" destId="{76F3D30B-2EAB-4183-9877-F2B6C833A40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097C55-5089-427C-AF65-5E1564747A14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E7213B-A34B-42E3-8E60-05D8CAEDEFB9}">
      <dsp:nvSpPr>
        <dsp:cNvPr id="0" name=""/>
        <dsp:cNvSpPr/>
      </dsp:nvSpPr>
      <dsp:spPr>
        <a:xfrm>
          <a:off x="4067" y="1357788"/>
          <a:ext cx="2549482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 err="1"/>
            <a:t>Kuartil</a:t>
          </a:r>
          <a:endParaRPr lang="en-US" sz="4500" kern="1200" dirty="0"/>
        </a:p>
      </dsp:txBody>
      <dsp:txXfrm>
        <a:off x="92443" y="1446164"/>
        <a:ext cx="2372730" cy="1633633"/>
      </dsp:txXfrm>
    </dsp:sp>
    <dsp:sp modelId="{01AC4D7E-9C59-4D77-A3F3-B586107E2AFD}">
      <dsp:nvSpPr>
        <dsp:cNvPr id="0" name=""/>
        <dsp:cNvSpPr/>
      </dsp:nvSpPr>
      <dsp:spPr>
        <a:xfrm>
          <a:off x="2840058" y="1357788"/>
          <a:ext cx="2549482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 err="1"/>
            <a:t>Desil</a:t>
          </a:r>
          <a:endParaRPr lang="en-US" sz="4500" kern="1200" dirty="0"/>
        </a:p>
      </dsp:txBody>
      <dsp:txXfrm>
        <a:off x="2928434" y="1446164"/>
        <a:ext cx="2372730" cy="1633633"/>
      </dsp:txXfrm>
    </dsp:sp>
    <dsp:sp modelId="{76F3D30B-2EAB-4183-9877-F2B6C833A402}">
      <dsp:nvSpPr>
        <dsp:cNvPr id="0" name=""/>
        <dsp:cNvSpPr/>
      </dsp:nvSpPr>
      <dsp:spPr>
        <a:xfrm>
          <a:off x="5676050" y="1357788"/>
          <a:ext cx="2549482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 err="1"/>
            <a:t>Persentil</a:t>
          </a:r>
          <a:endParaRPr lang="en-US" sz="4500" kern="1200" dirty="0"/>
        </a:p>
      </dsp:txBody>
      <dsp:txXfrm>
        <a:off x="5764426" y="1446164"/>
        <a:ext cx="2372730" cy="1633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BFADB-D95B-44FE-B609-D628CFFFBB8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8BC3DC-28EB-422E-9F7A-73C0C2E81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22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96952" y="1124744"/>
            <a:ext cx="5542384" cy="10379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Dosen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59832" y="3573016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 dirty="0"/>
              <a:t>SESI PERKULIHAN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 userDrawn="1"/>
        </p:nvSpPr>
        <p:spPr>
          <a:xfrm>
            <a:off x="2987824" y="5132412"/>
            <a:ext cx="5360640" cy="45682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 userDrawn="1"/>
        </p:nvSpPr>
        <p:spPr>
          <a:xfrm>
            <a:off x="2969888" y="4916388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635896" y="2204864"/>
            <a:ext cx="4176713" cy="7207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id-ID" dirty="0"/>
              <a:t>MATA KULIAH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203575" y="4149725"/>
            <a:ext cx="5127625" cy="1198563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id-ID" dirty="0"/>
              <a:t>Topik Perkuliahan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73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000" y="0"/>
            <a:ext cx="8244000" cy="785794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4400">
                <a:effectLst>
                  <a:glow rad="101600">
                    <a:schemeClr val="bg1">
                      <a:alpha val="40000"/>
                    </a:schemeClr>
                  </a:glo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643710"/>
            <a:ext cx="2133600" cy="214290"/>
          </a:xfrm>
          <a:prstGeom prst="rect">
            <a:avLst/>
          </a:prstGeom>
        </p:spPr>
        <p:txBody>
          <a:bodyPr/>
          <a:lstStyle/>
          <a:p>
            <a:fld id="{880C35F9-952E-4E23-A607-CBED6BA790B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33621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5140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868144" y="6495420"/>
            <a:ext cx="3097213" cy="333375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www.esaunggul.ac.id</a:t>
            </a:r>
          </a:p>
        </p:txBody>
      </p:sp>
    </p:spTree>
    <p:extLst>
      <p:ext uri="{BB962C8B-B14F-4D97-AF65-F5344CB8AC3E}">
        <p14:creationId xmlns:p14="http://schemas.microsoft.com/office/powerpoint/2010/main" val="1807382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68313" y="1773238"/>
            <a:ext cx="3959671" cy="417671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4643438" y="1773238"/>
            <a:ext cx="3960812" cy="41767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046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21576B-E1C5-45F0-93D0-4652DD844997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864BF1-00C7-481D-B429-40D01BB62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8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293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2933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3008313" cy="129614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76672"/>
            <a:ext cx="5111750" cy="564949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4824"/>
            <a:ext cx="3008313" cy="42813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8510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160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hyperlink" Target="https://www.esaunggul.ac.id/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876256" y="648937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12"/>
              </a:rPr>
              <a:t>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32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61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87824" y="3573016"/>
            <a:ext cx="5688632" cy="432048"/>
          </a:xfrm>
        </p:spPr>
        <p:txBody>
          <a:bodyPr/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SESI 6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27784" y="1268760"/>
            <a:ext cx="6151123" cy="720080"/>
          </a:xfrm>
        </p:spPr>
        <p:txBody>
          <a:bodyPr/>
          <a:lstStyle/>
          <a:p>
            <a:pPr algn="l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Statistik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Psikologi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987824" y="4149080"/>
            <a:ext cx="5616624" cy="1367507"/>
          </a:xfrm>
        </p:spPr>
        <p:txBody>
          <a:bodyPr/>
          <a:lstStyle/>
          <a:p>
            <a:r>
              <a:rPr lang="id-ID" sz="4000" b="1" dirty="0">
                <a:ln w="18415" cmpd="sng">
                  <a:solidFill>
                    <a:srgbClr val="FFFF66"/>
                  </a:solidFill>
                  <a:prstDash val="solid"/>
                </a:ln>
                <a:solidFill>
                  <a:srgbClr val="FF0000"/>
                </a:solidFill>
                <a:effectLst>
                  <a:glow rad="63500">
                    <a:srgbClr val="FFFF99"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UKURAN LETAK DATA</a:t>
            </a:r>
          </a:p>
          <a:p>
            <a:endParaRPr lang="id-ID" sz="3200" b="1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88085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895534" y="994519"/>
            <a:ext cx="37785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-457200" defTabSz="952500">
              <a:tabLst>
                <a:tab pos="863600" algn="l"/>
              </a:tabLst>
            </a:pPr>
            <a:r>
              <a:rPr lang="en-US" sz="2400" b="1" dirty="0">
                <a:latin typeface="+mj-lt"/>
              </a:rPr>
              <a:t>2. </a:t>
            </a:r>
            <a:r>
              <a:rPr lang="en-US" sz="2400" b="1" dirty="0" err="1">
                <a:latin typeface="+mj-lt"/>
              </a:rPr>
              <a:t>Kuartil</a:t>
            </a:r>
            <a:r>
              <a:rPr lang="en-US" sz="2400" b="1" dirty="0">
                <a:latin typeface="+mj-lt"/>
              </a:rPr>
              <a:t> Data </a:t>
            </a:r>
            <a:r>
              <a:rPr lang="id-ID" sz="2400" b="1" dirty="0">
                <a:latin typeface="+mj-lt"/>
              </a:rPr>
              <a:t>B</a:t>
            </a:r>
            <a:r>
              <a:rPr lang="en-US" sz="2400" b="1" dirty="0" err="1">
                <a:latin typeface="+mj-lt"/>
              </a:rPr>
              <a:t>erkelompok</a:t>
            </a:r>
            <a:endParaRPr lang="en-US" sz="2400" b="1" dirty="0">
              <a:latin typeface="+mj-lt"/>
            </a:endParaRPr>
          </a:p>
        </p:txBody>
      </p:sp>
      <p:grpSp>
        <p:nvGrpSpPr>
          <p:cNvPr id="15" name="Group 22"/>
          <p:cNvGrpSpPr/>
          <p:nvPr/>
        </p:nvGrpSpPr>
        <p:grpSpPr>
          <a:xfrm>
            <a:off x="1143000" y="2214554"/>
            <a:ext cx="4357694" cy="1357322"/>
            <a:chOff x="1223962" y="4429132"/>
            <a:chExt cx="4357694" cy="1357322"/>
          </a:xfrm>
        </p:grpSpPr>
        <p:sp>
          <p:nvSpPr>
            <p:cNvPr id="16" name="Rectangle 15"/>
            <p:cNvSpPr/>
            <p:nvPr/>
          </p:nvSpPr>
          <p:spPr>
            <a:xfrm>
              <a:off x="1223962" y="4429132"/>
              <a:ext cx="4357694" cy="135732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2700">
              <a:solidFill>
                <a:schemeClr val="tx2">
                  <a:lumMod val="7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dirty="0"/>
            </a:p>
          </p:txBody>
        </p:sp>
        <p:grpSp>
          <p:nvGrpSpPr>
            <p:cNvPr id="18" name="Group 27"/>
            <p:cNvGrpSpPr/>
            <p:nvPr/>
          </p:nvGrpSpPr>
          <p:grpSpPr>
            <a:xfrm>
              <a:off x="1581128" y="4537140"/>
              <a:ext cx="3857652" cy="1106438"/>
              <a:chOff x="1781148" y="4429132"/>
              <a:chExt cx="3857652" cy="1106438"/>
            </a:xfrm>
          </p:grpSpPr>
          <p:sp>
            <p:nvSpPr>
              <p:cNvPr id="19" name="TextBox 18"/>
              <p:cNvSpPr txBox="1"/>
              <p:nvPr/>
            </p:nvSpPr>
            <p:spPr>
              <a:xfrm>
                <a:off x="1781148" y="4714884"/>
                <a:ext cx="18002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d-ID" sz="2800" i="1" dirty="0">
                    <a:latin typeface="Times New Roman" pitchFamily="18" charset="0"/>
                    <a:cs typeface="Times New Roman" pitchFamily="18" charset="0"/>
                  </a:rPr>
                  <a:t>Q</a:t>
                </a:r>
                <a:r>
                  <a:rPr lang="id-ID" sz="2800" i="1" baseline="-25000" dirty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id-ID" sz="28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id-ID" sz="2800" i="1" dirty="0"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id-ID" sz="2800" baseline="-25000" dirty="0"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id-ID" sz="2800" dirty="0">
                    <a:latin typeface="Times New Roman" pitchFamily="18" charset="0"/>
                    <a:cs typeface="Times New Roman" pitchFamily="18" charset="0"/>
                  </a:rPr>
                  <a:t> + c </a:t>
                </a:r>
              </a:p>
            </p:txBody>
          </p:sp>
          <p:sp>
            <p:nvSpPr>
              <p:cNvPr id="20" name="Double Brace 19"/>
              <p:cNvSpPr/>
              <p:nvPr/>
            </p:nvSpPr>
            <p:spPr>
              <a:xfrm>
                <a:off x="3528000" y="4464000"/>
                <a:ext cx="2110800" cy="1071570"/>
              </a:xfrm>
              <a:prstGeom prst="bracePair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643306" y="4429132"/>
                <a:ext cx="192405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/>
                <a:r>
                  <a:rPr lang="id-ID" sz="2800" dirty="0">
                    <a:latin typeface="Times New Roman" pitchFamily="18" charset="0"/>
                    <a:cs typeface="Times New Roman" pitchFamily="18" charset="0"/>
                  </a:rPr>
                  <a:t>i.n/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id-ID" sz="2800" dirty="0">
                    <a:latin typeface="Times New Roman" pitchFamily="18" charset="0"/>
                    <a:cs typeface="Times New Roman" pitchFamily="18" charset="0"/>
                  </a:rPr>
                  <a:t> – (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</a:t>
                </a:r>
                <a:r>
                  <a:rPr lang="id-ID" sz="2800" i="1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f</a:t>
                </a:r>
                <a:r>
                  <a:rPr lang="id-ID" sz="2800" i="1" baseline="-25000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i</a:t>
                </a:r>
                <a:r>
                  <a:rPr lang="id-ID" sz="2800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)</a:t>
                </a:r>
                <a:r>
                  <a:rPr lang="id-ID" sz="2800" baseline="-25000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0</a:t>
                </a:r>
                <a:endParaRPr lang="id-ID" sz="2800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4433878" y="4977482"/>
                <a:ext cx="49054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id-ID" sz="2800" i="1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f</a:t>
                </a:r>
                <a:r>
                  <a:rPr lang="id-ID" sz="2800" i="1" baseline="-2500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q</a:t>
                </a:r>
                <a:endParaRPr lang="id-ID" sz="2800" baseline="-25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3714744" y="5000636"/>
                <a:ext cx="1728000" cy="151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" name="Group 35"/>
          <p:cNvGrpSpPr/>
          <p:nvPr/>
        </p:nvGrpSpPr>
        <p:grpSpPr>
          <a:xfrm>
            <a:off x="1357290" y="4071942"/>
            <a:ext cx="7072362" cy="2000548"/>
            <a:chOff x="1000100" y="3928782"/>
            <a:chExt cx="6596338" cy="2000548"/>
          </a:xfrm>
        </p:grpSpPr>
        <p:sp>
          <p:nvSpPr>
            <p:cNvPr id="25" name="TextBox 24"/>
            <p:cNvSpPr txBox="1"/>
            <p:nvPr/>
          </p:nvSpPr>
          <p:spPr>
            <a:xfrm>
              <a:off x="1071538" y="4298114"/>
              <a:ext cx="6524900" cy="1631216"/>
            </a:xfrm>
            <a:prstGeom prst="rect">
              <a:avLst/>
            </a:prstGeom>
            <a:noFill/>
            <a:ln w="6350">
              <a:solidFill>
                <a:schemeClr val="bg2">
                  <a:lumMod val="50000"/>
                </a:schemeClr>
              </a:solidFill>
              <a:prstDash val="sysDot"/>
            </a:ln>
          </p:spPr>
          <p:txBody>
            <a:bodyPr wrap="square" rtlCol="0">
              <a:spAutoFit/>
            </a:bodyPr>
            <a:lstStyle/>
            <a:p>
              <a:pPr defTabSz="648000"/>
              <a:r>
                <a:rPr lang="id-ID" sz="2000" i="1" dirty="0"/>
                <a:t>L</a:t>
              </a:r>
              <a:r>
                <a:rPr lang="id-ID" sz="2000" baseline="-25000" dirty="0"/>
                <a:t>0</a:t>
              </a:r>
              <a:r>
                <a:rPr lang="id-ID" sz="2000" dirty="0"/>
                <a:t> 	= Tepi bawah dari kelas yang memuat nilai quartil ke-</a:t>
              </a:r>
              <a:r>
                <a:rPr lang="id-ID" sz="2000" i="1" dirty="0"/>
                <a:t>i</a:t>
              </a:r>
            </a:p>
            <a:p>
              <a:pPr defTabSz="648000"/>
              <a:r>
                <a:rPr lang="id-ID" sz="2000" dirty="0"/>
                <a:t>n	= banyaknya observasi / jumlah frekuensi / jumlah data</a:t>
              </a:r>
            </a:p>
            <a:p>
              <a:pPr defTabSz="648000"/>
              <a:r>
                <a:rPr lang="id-ID" sz="2000" dirty="0">
                  <a:cs typeface="Times New Roman" pitchFamily="18" charset="0"/>
                </a:rPr>
                <a:t>(</a:t>
              </a:r>
              <a:r>
                <a:rPr lang="en-US" sz="2000" dirty="0">
                  <a:cs typeface="Times New Roman" pitchFamily="18" charset="0"/>
                  <a:sym typeface="Symbol" pitchFamily="18" charset="2"/>
                </a:rPr>
                <a:t></a:t>
              </a:r>
              <a:r>
                <a:rPr lang="id-ID" sz="2000" i="1" dirty="0">
                  <a:cs typeface="Times New Roman" pitchFamily="18" charset="0"/>
                  <a:sym typeface="Symbol" pitchFamily="18" charset="2"/>
                </a:rPr>
                <a:t>f</a:t>
              </a:r>
              <a:r>
                <a:rPr lang="id-ID" sz="2000" i="1" baseline="-25000" dirty="0">
                  <a:cs typeface="Times New Roman" pitchFamily="18" charset="0"/>
                  <a:sym typeface="Symbol" pitchFamily="18" charset="2"/>
                </a:rPr>
                <a:t>i</a:t>
              </a:r>
              <a:r>
                <a:rPr lang="id-ID" sz="2000" dirty="0">
                  <a:cs typeface="Times New Roman" pitchFamily="18" charset="0"/>
                  <a:sym typeface="Symbol" pitchFamily="18" charset="2"/>
                </a:rPr>
                <a:t>)</a:t>
              </a:r>
              <a:r>
                <a:rPr lang="id-ID" sz="2000" baseline="-25000" dirty="0">
                  <a:cs typeface="Times New Roman" pitchFamily="18" charset="0"/>
                  <a:sym typeface="Symbol" pitchFamily="18" charset="2"/>
                </a:rPr>
                <a:t>0</a:t>
              </a:r>
              <a:r>
                <a:rPr lang="id-ID" sz="2000" dirty="0"/>
                <a:t> 	= frekuensi kumulatif pada kelas sebelum kelas quartil ke-</a:t>
              </a:r>
              <a:r>
                <a:rPr lang="id-ID" sz="2000" i="1" dirty="0"/>
                <a:t>i</a:t>
              </a:r>
              <a:endParaRPr lang="id-ID" sz="2000" dirty="0"/>
            </a:p>
            <a:p>
              <a:pPr lvl="0" defTabSz="648000"/>
              <a:r>
                <a:rPr lang="id-ID" sz="2000" i="1" dirty="0">
                  <a:cs typeface="Times New Roman" pitchFamily="18" charset="0"/>
                  <a:sym typeface="Symbol" pitchFamily="18" charset="2"/>
                </a:rPr>
                <a:t>f</a:t>
              </a:r>
              <a:r>
                <a:rPr lang="id-ID" sz="2000" i="1" baseline="-25000" dirty="0">
                  <a:cs typeface="Times New Roman" pitchFamily="18" charset="0"/>
                  <a:sym typeface="Symbol" pitchFamily="18" charset="2"/>
                </a:rPr>
                <a:t>q</a:t>
              </a:r>
              <a:r>
                <a:rPr lang="id-ID" sz="2000" dirty="0"/>
                <a:t>	= frekuensi dari kelas yang memuat nilai quartil ke-</a:t>
              </a:r>
              <a:r>
                <a:rPr lang="id-ID" sz="2000" i="1" dirty="0"/>
                <a:t>i</a:t>
              </a:r>
              <a:endParaRPr lang="id-ID" sz="2000" dirty="0"/>
            </a:p>
            <a:p>
              <a:pPr lvl="0" defTabSz="648000"/>
              <a:r>
                <a:rPr lang="id-ID" sz="2000" dirty="0"/>
                <a:t>c	= interval kelas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000100" y="3928782"/>
              <a:ext cx="1085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b="1">
                  <a:solidFill>
                    <a:srgbClr val="003300"/>
                  </a:solidFill>
                  <a:latin typeface="Segoe Print" pitchFamily="2" charset="0"/>
                </a:rPr>
                <a:t>Dimana</a:t>
              </a:r>
              <a:endParaRPr lang="id-ID">
                <a:solidFill>
                  <a:srgbClr val="003300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3500430" y="3500438"/>
            <a:ext cx="19288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648000"/>
            <a:r>
              <a:rPr lang="id-ID"/>
              <a:t>i = 1, 2 dan 3</a:t>
            </a:r>
          </a:p>
        </p:txBody>
      </p:sp>
    </p:spTree>
    <p:extLst>
      <p:ext uri="{BB962C8B-B14F-4D97-AF65-F5344CB8AC3E}">
        <p14:creationId xmlns:p14="http://schemas.microsoft.com/office/powerpoint/2010/main" val="9175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685800" y="685800"/>
            <a:ext cx="2095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-457200" defTabSz="952500">
              <a:tabLst>
                <a:tab pos="863600" algn="l"/>
              </a:tabLst>
            </a:pPr>
            <a:r>
              <a:rPr lang="en-US" sz="2400" b="1" dirty="0" err="1">
                <a:solidFill>
                  <a:srgbClr val="006600"/>
                </a:solidFill>
                <a:latin typeface="Segoe Print" pitchFamily="2" charset="0"/>
              </a:rPr>
              <a:t>Contoh</a:t>
            </a:r>
            <a:r>
              <a:rPr lang="en-US" sz="2400" b="1" dirty="0">
                <a:solidFill>
                  <a:srgbClr val="006600"/>
                </a:solidFill>
                <a:latin typeface="Segoe Print" pitchFamily="2" charset="0"/>
              </a:rPr>
              <a:t> 3 : </a:t>
            </a:r>
            <a:r>
              <a:rPr lang="id-ID" sz="2400" b="1" dirty="0">
                <a:solidFill>
                  <a:srgbClr val="006600"/>
                </a:solidFill>
                <a:latin typeface="Segoe Print" pitchFamily="2" charset="0"/>
              </a:rPr>
              <a:t> </a:t>
            </a:r>
            <a:endParaRPr lang="en-US" sz="2400" b="1" dirty="0">
              <a:solidFill>
                <a:srgbClr val="006600"/>
              </a:solidFill>
              <a:latin typeface="Segoe Print" pitchFamily="2" charset="0"/>
            </a:endParaRP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098489"/>
              </p:ext>
            </p:extLst>
          </p:nvPr>
        </p:nvGraphicFramePr>
        <p:xfrm>
          <a:off x="562706" y="1447267"/>
          <a:ext cx="2500330" cy="4282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8">
                  <a:extLst>
                    <a:ext uri="{9D8B030D-6E8A-4147-A177-3AD203B41FA5}">
                      <a16:colId xmlns:a16="http://schemas.microsoft.com/office/drawing/2014/main" val="666514422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932874852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226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Kelas</a:t>
                      </a:r>
                      <a:endParaRPr 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f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/>
                        <a:t>f</a:t>
                      </a:r>
                      <a:r>
                        <a:rPr lang="id-ID" sz="2000" i="1" baseline="-25000"/>
                        <a:t>l</a:t>
                      </a:r>
                      <a:endParaRPr lang="en-US" sz="2000" i="1" baseline="-2500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46485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72,</a:t>
                      </a:r>
                      <a:r>
                        <a:rPr lang="en-US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2-</a:t>
                      </a:r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72,4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2572510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72,5</a:t>
                      </a:r>
                      <a:r>
                        <a:rPr lang="en-US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72,7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0011647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72,8</a:t>
                      </a:r>
                      <a:r>
                        <a:rPr lang="en-US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73,0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17%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2020681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73,1</a:t>
                      </a:r>
                      <a:r>
                        <a:rPr lang="en-US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73,3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30%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7226500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73,4</a:t>
                      </a:r>
                      <a:r>
                        <a:rPr lang="en-US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73,6</a:t>
                      </a:r>
                      <a:endParaRPr lang="en-US" sz="200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27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57%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8974769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73,7</a:t>
                      </a:r>
                      <a:r>
                        <a:rPr lang="en-US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73,9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23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80%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1427279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74,0</a:t>
                      </a:r>
                      <a:r>
                        <a:rPr lang="id-ID" sz="2000" baseline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-74,2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96%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2056655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74,3-74,5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100%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rgbClr val="FFFF00"/>
                          </a:solidFill>
                        </a:rPr>
                        <a:t>Jumlah</a:t>
                      </a:r>
                      <a:endParaRPr lang="en-US" sz="2000" dirty="0">
                        <a:solidFill>
                          <a:srgbClr val="FFFF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rgbClr val="FFFF00"/>
                          </a:solidFill>
                        </a:rPr>
                        <a:t>100</a:t>
                      </a:r>
                      <a:endParaRPr lang="en-US" sz="2000" dirty="0">
                        <a:solidFill>
                          <a:srgbClr val="FFFF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FFFF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8" name="Group 22"/>
          <p:cNvGrpSpPr/>
          <p:nvPr/>
        </p:nvGrpSpPr>
        <p:grpSpPr>
          <a:xfrm>
            <a:off x="4071078" y="3594187"/>
            <a:ext cx="3214710" cy="1000132"/>
            <a:chOff x="1509690" y="4500570"/>
            <a:chExt cx="3214710" cy="100013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9" name="Rectangle 8"/>
            <p:cNvSpPr/>
            <p:nvPr/>
          </p:nvSpPr>
          <p:spPr>
            <a:xfrm>
              <a:off x="1509690" y="4500570"/>
              <a:ext cx="3214710" cy="1000132"/>
            </a:xfrm>
            <a:prstGeom prst="rect">
              <a:avLst/>
            </a:prstGeom>
            <a:grpFill/>
            <a:ln w="12700">
              <a:solidFill>
                <a:schemeClr val="tx2">
                  <a:lumMod val="7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dirty="0"/>
            </a:p>
          </p:txBody>
        </p:sp>
        <p:grpSp>
          <p:nvGrpSpPr>
            <p:cNvPr id="11" name="Group 27"/>
            <p:cNvGrpSpPr/>
            <p:nvPr/>
          </p:nvGrpSpPr>
          <p:grpSpPr>
            <a:xfrm>
              <a:off x="1581128" y="4623680"/>
              <a:ext cx="3000396" cy="777066"/>
              <a:chOff x="1781148" y="4515672"/>
              <a:chExt cx="3000396" cy="777066"/>
            </a:xfrm>
            <a:grpFill/>
          </p:grpSpPr>
          <p:sp>
            <p:nvSpPr>
              <p:cNvPr id="14" name="TextBox 13"/>
              <p:cNvSpPr txBox="1"/>
              <p:nvPr/>
            </p:nvSpPr>
            <p:spPr>
              <a:xfrm>
                <a:off x="1781148" y="4714884"/>
                <a:ext cx="1800244" cy="40011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id-ID" sz="2000" i="1" dirty="0">
                    <a:latin typeface="Times New Roman" pitchFamily="18" charset="0"/>
                    <a:cs typeface="Times New Roman" pitchFamily="18" charset="0"/>
                  </a:rPr>
                  <a:t>Q</a:t>
                </a:r>
                <a:r>
                  <a:rPr lang="id-ID" sz="2000" i="1" baseline="-25000" dirty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id-ID" sz="20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id-ID" sz="2000" i="1" dirty="0"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id-ID" sz="2000" baseline="-25000" dirty="0"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id-ID" sz="2000" dirty="0">
                    <a:latin typeface="Times New Roman" pitchFamily="18" charset="0"/>
                    <a:cs typeface="Times New Roman" pitchFamily="18" charset="0"/>
                  </a:rPr>
                  <a:t> + c </a:t>
                </a:r>
              </a:p>
            </p:txBody>
          </p:sp>
          <p:sp>
            <p:nvSpPr>
              <p:cNvPr id="15" name="Double Brace 14"/>
              <p:cNvSpPr/>
              <p:nvPr/>
            </p:nvSpPr>
            <p:spPr>
              <a:xfrm>
                <a:off x="3027934" y="4535438"/>
                <a:ext cx="1753610" cy="714380"/>
              </a:xfrm>
              <a:prstGeom prst="bracePair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3209908" y="4515672"/>
                <a:ext cx="1428760" cy="40011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/>
                <a:r>
                  <a:rPr lang="id-ID" sz="2000" dirty="0">
                    <a:latin typeface="Times New Roman" pitchFamily="18" charset="0"/>
                    <a:cs typeface="Times New Roman" pitchFamily="18" charset="0"/>
                  </a:rPr>
                  <a:t>in/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id-ID" sz="2000" dirty="0">
                    <a:latin typeface="Times New Roman" pitchFamily="18" charset="0"/>
                    <a:cs typeface="Times New Roman" pitchFamily="18" charset="0"/>
                  </a:rPr>
                  <a:t> – (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</a:t>
                </a:r>
                <a:r>
                  <a:rPr lang="id-ID" sz="2000" i="1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f</a:t>
                </a:r>
                <a:r>
                  <a:rPr lang="id-ID" sz="2000" i="1" baseline="-25000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i</a:t>
                </a:r>
                <a:r>
                  <a:rPr lang="id-ID" sz="2000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)</a:t>
                </a:r>
                <a:r>
                  <a:rPr lang="id-ID" sz="2000" baseline="-25000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0</a:t>
                </a:r>
                <a:endParaRPr lang="id-ID" sz="2000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714728" y="4892628"/>
                <a:ext cx="490542" cy="40011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id-ID" sz="2000" i="1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f</a:t>
                </a:r>
                <a:r>
                  <a:rPr lang="id-ID" sz="2000" i="1" baseline="-2500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q</a:t>
                </a:r>
                <a:endParaRPr lang="id-ID" sz="2000" baseline="-25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3209908" y="4892628"/>
                <a:ext cx="1440000" cy="1519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4" name="TextBox 23"/>
          <p:cNvSpPr txBox="1"/>
          <p:nvPr/>
        </p:nvSpPr>
        <p:spPr>
          <a:xfrm>
            <a:off x="3143240" y="1600200"/>
            <a:ext cx="600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>
                <a:solidFill>
                  <a:srgbClr val="800000"/>
                </a:solidFill>
              </a:rPr>
              <a:t>Langkah 1</a:t>
            </a:r>
            <a:r>
              <a:rPr lang="id-ID" dirty="0"/>
              <a:t>. Menentukan kelas yang memuat nilai quartil  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149178" y="2286000"/>
            <a:ext cx="600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i="1" dirty="0">
                <a:solidFill>
                  <a:schemeClr val="bg2">
                    <a:lumMod val="25000"/>
                  </a:schemeClr>
                </a:solidFill>
              </a:rPr>
              <a:t>Diketahui data observasi Q</a:t>
            </a:r>
            <a:r>
              <a:rPr lang="id-ID" i="1" baseline="-25000" dirty="0">
                <a:solidFill>
                  <a:schemeClr val="bg2">
                    <a:lumMod val="25000"/>
                  </a:schemeClr>
                </a:solidFill>
              </a:rPr>
              <a:t>1</a:t>
            </a:r>
            <a:r>
              <a:rPr lang="id-ID" i="1" dirty="0">
                <a:solidFill>
                  <a:schemeClr val="bg2">
                    <a:lumMod val="25000"/>
                  </a:schemeClr>
                </a:solidFill>
              </a:rPr>
              <a:t> terletak  25% atau lebih kecil, sehingga menggunakan </a:t>
            </a:r>
            <a:r>
              <a:rPr lang="id-ID" b="1" i="1" dirty="0">
                <a:solidFill>
                  <a:srgbClr val="800000"/>
                </a:solidFill>
              </a:rPr>
              <a:t>kelas 4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220023" y="2932331"/>
            <a:ext cx="4143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>
                <a:solidFill>
                  <a:srgbClr val="800000"/>
                </a:solidFill>
              </a:rPr>
              <a:t>Langkah 2</a:t>
            </a:r>
            <a:r>
              <a:rPr lang="id-ID" dirty="0"/>
              <a:t>. Menghitung Q</a:t>
            </a:r>
            <a:r>
              <a:rPr lang="id-ID" baseline="-25000" dirty="0"/>
              <a:t>1</a:t>
            </a:r>
            <a:r>
              <a:rPr lang="id-ID" dirty="0"/>
              <a:t> dengan rumus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4078284" y="4594319"/>
            <a:ext cx="3857652" cy="777066"/>
            <a:chOff x="4500562" y="5152264"/>
            <a:chExt cx="3857652" cy="777066"/>
          </a:xfrm>
        </p:grpSpPr>
        <p:sp>
          <p:nvSpPr>
            <p:cNvPr id="31" name="TextBox 30"/>
            <p:cNvSpPr txBox="1"/>
            <p:nvPr/>
          </p:nvSpPr>
          <p:spPr>
            <a:xfrm>
              <a:off x="4500562" y="5351476"/>
              <a:ext cx="21431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000" i="1" dirty="0"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lang="id-ID" sz="2000" i="1" baseline="-25000" dirty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id-ID" sz="2000" dirty="0">
                  <a:latin typeface="Times New Roman" pitchFamily="18" charset="0"/>
                  <a:cs typeface="Times New Roman" pitchFamily="18" charset="0"/>
                </a:rPr>
                <a:t> = 73,05 + 0,30 </a:t>
              </a:r>
            </a:p>
          </p:txBody>
        </p:sp>
        <p:sp>
          <p:nvSpPr>
            <p:cNvPr id="32" name="Double Brace 31"/>
            <p:cNvSpPr/>
            <p:nvPr/>
          </p:nvSpPr>
          <p:spPr>
            <a:xfrm>
              <a:off x="6533166" y="5172030"/>
              <a:ext cx="1825048" cy="714380"/>
            </a:xfrm>
            <a:prstGeom prst="bracePair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715140" y="5152264"/>
              <a:ext cx="15001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id-ID" sz="2000">
                  <a:latin typeface="Times New Roman" pitchFamily="18" charset="0"/>
                  <a:cs typeface="Times New Roman" pitchFamily="18" charset="0"/>
                </a:rPr>
                <a:t>(100/</a:t>
              </a:r>
              <a:r>
                <a:rPr lang="en-US" sz="2000"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id-ID" sz="2000">
                  <a:latin typeface="Times New Roman" pitchFamily="18" charset="0"/>
                  <a:cs typeface="Times New Roman" pitchFamily="18" charset="0"/>
                </a:rPr>
                <a:t>) – 17</a:t>
              </a:r>
              <a:endParaRPr lang="id-ID" sz="2000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219960" y="5529220"/>
              <a:ext cx="49054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id-ID" sz="200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13</a:t>
              </a:r>
              <a:endParaRPr lang="id-ID" sz="2000" baseline="-2500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6715140" y="5529220"/>
              <a:ext cx="1440000" cy="151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4220155" y="5457526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id-ID" sz="2800" i="1" baseline="-250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id-ID" sz="28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= 73,23 </a:t>
            </a:r>
          </a:p>
        </p:txBody>
      </p:sp>
      <p:sp>
        <p:nvSpPr>
          <p:cNvPr id="3" name="Rectangle 2"/>
          <p:cNvSpPr/>
          <p:nvPr/>
        </p:nvSpPr>
        <p:spPr>
          <a:xfrm>
            <a:off x="2381093" y="1512332"/>
            <a:ext cx="558848" cy="457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&lt;f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320512" y="536560"/>
            <a:ext cx="1542410" cy="76014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id-ID" sz="2800" b="1" i="1" dirty="0">
                <a:solidFill>
                  <a:srgbClr val="006600"/>
                </a:solidFill>
                <a:latin typeface="Book Antiqua" pitchFamily="18" charset="0"/>
                <a:cs typeface="Times New Roman" pitchFamily="18" charset="0"/>
              </a:rPr>
              <a:t>Q</a:t>
            </a:r>
            <a:r>
              <a:rPr lang="id-ID" sz="2800" b="1" i="1" baseline="-25000" dirty="0">
                <a:solidFill>
                  <a:srgbClr val="006600"/>
                </a:solidFill>
                <a:latin typeface="Book Antiqua" pitchFamily="18" charset="0"/>
                <a:cs typeface="Times New Roman" pitchFamily="18" charset="0"/>
              </a:rPr>
              <a:t>1</a:t>
            </a:r>
            <a:r>
              <a:rPr lang="id-ID" sz="2800" b="1" dirty="0">
                <a:solidFill>
                  <a:srgbClr val="006600"/>
                </a:solidFill>
                <a:latin typeface="Book Antiqua" pitchFamily="18" charset="0"/>
                <a:cs typeface="Times New Roman" pitchFamily="18" charset="0"/>
              </a:rPr>
              <a:t> = ?</a:t>
            </a:r>
          </a:p>
        </p:txBody>
      </p:sp>
    </p:spTree>
    <p:extLst>
      <p:ext uri="{BB962C8B-B14F-4D97-AF65-F5344CB8AC3E}">
        <p14:creationId xmlns:p14="http://schemas.microsoft.com/office/powerpoint/2010/main" val="4072484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4" grpId="0"/>
      <p:bldP spid="25" grpId="0"/>
      <p:bldP spid="30" grpId="0"/>
      <p:bldP spid="36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8639FBD-1E10-F99D-5D06-FC40A81D6905}"/>
              </a:ext>
            </a:extLst>
          </p:cNvPr>
          <p:cNvSpPr txBox="1"/>
          <p:nvPr/>
        </p:nvSpPr>
        <p:spPr>
          <a:xfrm>
            <a:off x="1371600" y="936547"/>
            <a:ext cx="54864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dirty="0" err="1"/>
              <a:t>Desil</a:t>
            </a:r>
            <a:endParaRPr lang="en-ID" dirty="0"/>
          </a:p>
          <a:p>
            <a:r>
              <a:rPr lang="en-ID" dirty="0" err="1"/>
              <a:t>Desil</a:t>
            </a:r>
            <a:r>
              <a:rPr lang="en-ID" dirty="0"/>
              <a:t> </a:t>
            </a:r>
            <a:r>
              <a:rPr lang="en-ID" dirty="0" err="1"/>
              <a:t>membagi</a:t>
            </a:r>
            <a:r>
              <a:rPr lang="en-ID" dirty="0"/>
              <a:t> data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sepuluh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yang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,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desil</a:t>
            </a:r>
            <a:r>
              <a:rPr lang="en-ID" dirty="0"/>
              <a:t> </a:t>
            </a:r>
            <a:r>
              <a:rPr lang="en-ID" dirty="0" err="1"/>
              <a:t>mewakili</a:t>
            </a:r>
            <a:r>
              <a:rPr lang="en-ID" dirty="0"/>
              <a:t> 10% </a:t>
            </a:r>
            <a:r>
              <a:rPr lang="en-ID" dirty="0" err="1"/>
              <a:t>dari</a:t>
            </a:r>
            <a:r>
              <a:rPr lang="en-ID" dirty="0"/>
              <a:t> total data. </a:t>
            </a:r>
            <a:r>
              <a:rPr lang="en-ID" dirty="0" err="1"/>
              <a:t>Manfaat</a:t>
            </a:r>
            <a:r>
              <a:rPr lang="en-ID" dirty="0"/>
              <a:t> </a:t>
            </a:r>
            <a:r>
              <a:rPr lang="en-ID" dirty="0" err="1"/>
              <a:t>desil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  <a:r>
              <a:rPr lang="en-ID" dirty="0" err="1"/>
              <a:t>psikologi</a:t>
            </a:r>
            <a:r>
              <a:rPr lang="en-ID" dirty="0"/>
              <a:t> </a:t>
            </a:r>
            <a:r>
              <a:rPr lang="en-ID" dirty="0" err="1"/>
              <a:t>termasuk:Pengelompokkan</a:t>
            </a:r>
            <a:r>
              <a:rPr lang="en-ID" dirty="0"/>
              <a:t> data </a:t>
            </a:r>
            <a:r>
              <a:rPr lang="en-ID" dirty="0" err="1"/>
              <a:t>lebih</a:t>
            </a:r>
            <a:r>
              <a:rPr lang="en-ID" dirty="0"/>
              <a:t> detail: </a:t>
            </a:r>
            <a:r>
              <a:rPr lang="en-ID" dirty="0" err="1"/>
              <a:t>Dengan</a:t>
            </a:r>
            <a:r>
              <a:rPr lang="en-ID" dirty="0"/>
              <a:t> 10 </a:t>
            </a:r>
            <a:r>
              <a:rPr lang="en-ID" dirty="0" err="1"/>
              <a:t>bagian</a:t>
            </a:r>
            <a:r>
              <a:rPr lang="en-ID" dirty="0"/>
              <a:t>, </a:t>
            </a:r>
            <a:r>
              <a:rPr lang="en-ID" dirty="0" err="1"/>
              <a:t>desil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gambaran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spesifik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distribusi</a:t>
            </a:r>
            <a:r>
              <a:rPr lang="en-ID" dirty="0"/>
              <a:t> data </a:t>
            </a:r>
            <a:r>
              <a:rPr lang="en-ID" dirty="0" err="1"/>
              <a:t>dibandingkan</a:t>
            </a:r>
            <a:r>
              <a:rPr lang="en-ID" dirty="0"/>
              <a:t> </a:t>
            </a:r>
            <a:r>
              <a:rPr lang="en-ID" dirty="0" err="1"/>
              <a:t>kuartil</a:t>
            </a:r>
            <a:r>
              <a:rPr lang="en-ID" dirty="0"/>
              <a:t>, </a:t>
            </a:r>
            <a:r>
              <a:rPr lang="en-ID" dirty="0" err="1"/>
              <a:t>terutama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analisis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detail </a:t>
            </a:r>
            <a:r>
              <a:rPr lang="en-ID" dirty="0" err="1"/>
              <a:t>diperlukan.Menilai</a:t>
            </a:r>
            <a:r>
              <a:rPr lang="en-ID" dirty="0"/>
              <a:t> </a:t>
            </a:r>
            <a:r>
              <a:rPr lang="en-ID" dirty="0" err="1"/>
              <a:t>karakteristik</a:t>
            </a:r>
            <a:r>
              <a:rPr lang="en-ID" dirty="0"/>
              <a:t> </a:t>
            </a:r>
            <a:r>
              <a:rPr lang="en-ID" dirty="0" err="1"/>
              <a:t>populasi</a:t>
            </a:r>
            <a:r>
              <a:rPr lang="en-ID" dirty="0"/>
              <a:t>: </a:t>
            </a:r>
            <a:r>
              <a:rPr lang="en-ID" dirty="0" err="1"/>
              <a:t>Peneliti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mengevaluasi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kelompok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data (</a:t>
            </a:r>
            <a:r>
              <a:rPr lang="en-ID" dirty="0" err="1"/>
              <a:t>misalnya</a:t>
            </a:r>
            <a:r>
              <a:rPr lang="en-ID" dirty="0"/>
              <a:t>,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desil</a:t>
            </a:r>
            <a:r>
              <a:rPr lang="en-ID" dirty="0"/>
              <a:t> </a:t>
            </a:r>
            <a:r>
              <a:rPr lang="en-ID" dirty="0" err="1"/>
              <a:t>rendah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)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karakteristik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pola</a:t>
            </a:r>
            <a:r>
              <a:rPr lang="en-ID" dirty="0"/>
              <a:t> </a:t>
            </a:r>
            <a:r>
              <a:rPr lang="en-ID" dirty="0" err="1"/>
              <a:t>tertentu.Penentuan</a:t>
            </a:r>
            <a:r>
              <a:rPr lang="en-ID" dirty="0"/>
              <a:t> cut-off: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konteks</a:t>
            </a:r>
            <a:r>
              <a:rPr lang="en-ID" dirty="0"/>
              <a:t> </a:t>
            </a:r>
            <a:r>
              <a:rPr lang="en-ID" dirty="0" err="1"/>
              <a:t>asesmen</a:t>
            </a:r>
            <a:r>
              <a:rPr lang="en-ID" dirty="0"/>
              <a:t> </a:t>
            </a:r>
            <a:r>
              <a:rPr lang="en-ID" dirty="0" err="1"/>
              <a:t>psikologi</a:t>
            </a:r>
            <a:r>
              <a:rPr lang="en-ID" dirty="0"/>
              <a:t>, </a:t>
            </a:r>
            <a:r>
              <a:rPr lang="en-ID" dirty="0" err="1"/>
              <a:t>desil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mengidentifikasi</a:t>
            </a:r>
            <a:r>
              <a:rPr lang="en-ID" dirty="0"/>
              <a:t> batas-batas </a:t>
            </a:r>
            <a:r>
              <a:rPr lang="en-ID" dirty="0" err="1"/>
              <a:t>tertentu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data,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</a:t>
            </a:r>
            <a:r>
              <a:rPr lang="en-ID" dirty="0" err="1"/>
              <a:t>tes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tingkat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2903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331119" y="404813"/>
            <a:ext cx="6196013" cy="1039812"/>
          </a:xfrm>
        </p:spPr>
        <p:txBody>
          <a:bodyPr/>
          <a:lstStyle/>
          <a:p>
            <a:r>
              <a:rPr lang="id-ID" sz="4000" b="1" dirty="0"/>
              <a:t>Desil (d)</a:t>
            </a:r>
          </a:p>
        </p:txBody>
      </p:sp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1251348" y="2057400"/>
            <a:ext cx="6403181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id-ID" sz="2800" dirty="0"/>
              <a:t>Jika sekumpulan data terurut dibagi menjadi 10 bagian yang sama banyak, maka bilangan pembaginya dinamakan desil</a:t>
            </a:r>
            <a:r>
              <a:rPr lang="id-ID" sz="2400" dirty="0"/>
              <a:t>. </a:t>
            </a:r>
          </a:p>
        </p:txBody>
      </p:sp>
      <p:sp>
        <p:nvSpPr>
          <p:cNvPr id="18436" name="Rectangle 6"/>
          <p:cNvSpPr>
            <a:spLocks noChangeArrowheads="1"/>
          </p:cNvSpPr>
          <p:nvPr/>
        </p:nvSpPr>
        <p:spPr bwMode="auto">
          <a:xfrm>
            <a:off x="1143000" y="1295400"/>
            <a:ext cx="28003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id-ID" sz="3200" b="1" dirty="0"/>
              <a:t>Pengertian</a:t>
            </a:r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1399580" y="4064000"/>
            <a:ext cx="6372225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id-ID" sz="2800" dirty="0"/>
              <a:t>Ada sembilan buah desil, yaitu </a:t>
            </a:r>
          </a:p>
          <a:p>
            <a:pPr eaLnBrk="1" hangingPunct="1"/>
            <a:r>
              <a:rPr lang="id-ID" sz="2800" dirty="0"/>
              <a:t>desil kesatu,desil kedua,desil ketiga,....,dan desil kesimbalan, yang masing-masing dilambangkan dengan </a:t>
            </a:r>
            <a:r>
              <a:rPr lang="id-ID" sz="2800" b="1" dirty="0"/>
              <a:t>D</a:t>
            </a:r>
            <a:r>
              <a:rPr lang="id-ID" sz="2800" b="1" baseline="-25000" dirty="0"/>
              <a:t>1</a:t>
            </a:r>
            <a:r>
              <a:rPr lang="id-ID" sz="2800" b="1" dirty="0"/>
              <a:t>,D</a:t>
            </a:r>
            <a:r>
              <a:rPr lang="id-ID" sz="2800" b="1" baseline="-25000" dirty="0"/>
              <a:t>2</a:t>
            </a:r>
            <a:r>
              <a:rPr lang="id-ID" sz="2800" b="1" dirty="0"/>
              <a:t>,D</a:t>
            </a:r>
            <a:r>
              <a:rPr lang="id-ID" sz="2800" b="1" baseline="-25000" dirty="0"/>
              <a:t>3</a:t>
            </a:r>
            <a:r>
              <a:rPr lang="id-ID" sz="2800" b="1" dirty="0"/>
              <a:t>,.....,D</a:t>
            </a:r>
            <a:r>
              <a:rPr lang="id-ID" sz="2800" b="1" baseline="-25000" dirty="0"/>
              <a:t>9</a:t>
            </a:r>
            <a:r>
              <a:rPr lang="id-ID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34292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961106" y="914400"/>
            <a:ext cx="5894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id-ID" sz="2800" b="1" dirty="0"/>
              <a:t>1. Desil data tidak berkelompok</a:t>
            </a:r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1156093" y="1676400"/>
            <a:ext cx="6156722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id-ID" sz="2400" dirty="0"/>
              <a:t>Langkah-langkahnya adalah sebagai berikut :</a:t>
            </a:r>
          </a:p>
          <a:p>
            <a:pPr eaLnBrk="1" hangingPunct="1"/>
            <a:r>
              <a:rPr lang="id-ID" sz="2400" dirty="0"/>
              <a:t>(i) Susun datanya mulai dari nilai terkecil sampai nilai terbesar.</a:t>
            </a:r>
          </a:p>
          <a:p>
            <a:pPr eaLnBrk="1" hangingPunct="1"/>
            <a:r>
              <a:rPr lang="id-ID" sz="2400" dirty="0"/>
              <a:t>(ii) Tentukan nilai letak desil.</a:t>
            </a:r>
          </a:p>
          <a:p>
            <a:pPr eaLnBrk="1" hangingPunct="1"/>
            <a:r>
              <a:rPr lang="id-ID" sz="2400" dirty="0"/>
              <a:t>(iii) Tentukan nilai desil</a:t>
            </a:r>
          </a:p>
          <a:p>
            <a:pPr eaLnBrk="1" hangingPunct="1"/>
            <a:endParaRPr lang="id-ID" sz="2000" dirty="0"/>
          </a:p>
        </p:txBody>
      </p:sp>
      <p:sp>
        <p:nvSpPr>
          <p:cNvPr id="7" name="Rectangle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962952" y="4437113"/>
            <a:ext cx="2543004" cy="940579"/>
          </a:xfrm>
          <a:prstGeom prst="rect">
            <a:avLst/>
          </a:prstGeom>
          <a:blipFill rotWithShape="0">
            <a:blip r:embed="rId2"/>
            <a:stretch>
              <a:fillRect l="-1610" r="-716" b="-8917"/>
            </a:stretch>
          </a:blipFill>
          <a:ln w="15875">
            <a:solidFill>
              <a:schemeClr val="tx1"/>
            </a:solidFill>
          </a:ln>
        </p:spPr>
        <p:txBody>
          <a:bodyPr/>
          <a:lstStyle/>
          <a:p>
            <a:r>
              <a:rPr lang="en-US" dirty="0">
                <a:noFill/>
              </a:rPr>
              <a:t> </a:t>
            </a:r>
          </a:p>
        </p:txBody>
      </p:sp>
      <p:sp>
        <p:nvSpPr>
          <p:cNvPr id="19461" name="Rectangle 7"/>
          <p:cNvSpPr>
            <a:spLocks noChangeArrowheads="1"/>
          </p:cNvSpPr>
          <p:nvPr/>
        </p:nvSpPr>
        <p:spPr bwMode="auto">
          <a:xfrm>
            <a:off x="1313937" y="3975964"/>
            <a:ext cx="164901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id-ID" sz="3200" b="1" dirty="0"/>
              <a:t>Rumus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9341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1331119" y="260351"/>
            <a:ext cx="6196013" cy="1039813"/>
          </a:xfrm>
        </p:spPr>
        <p:txBody>
          <a:bodyPr/>
          <a:lstStyle/>
          <a:p>
            <a:pPr algn="l"/>
            <a:r>
              <a:rPr lang="id-ID" sz="2400" b="1" dirty="0"/>
              <a:t>Contoh </a:t>
            </a:r>
            <a:r>
              <a:rPr lang="en-US" sz="2400" b="1" dirty="0"/>
              <a:t>4</a:t>
            </a:r>
            <a:br>
              <a:rPr lang="id-ID" sz="2400" b="1" dirty="0"/>
            </a:br>
            <a:br>
              <a:rPr lang="id-ID" sz="2400" dirty="0"/>
            </a:br>
            <a:endParaRPr lang="id-ID" sz="2400" b="1" dirty="0"/>
          </a:p>
        </p:txBody>
      </p:sp>
      <p:sp>
        <p:nvSpPr>
          <p:cNvPr id="20483" name="Rectangle 7"/>
          <p:cNvSpPr>
            <a:spLocks noChangeArrowheads="1"/>
          </p:cNvSpPr>
          <p:nvPr/>
        </p:nvSpPr>
        <p:spPr bwMode="auto">
          <a:xfrm>
            <a:off x="1242442" y="1923256"/>
            <a:ext cx="448591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id-ID" dirty="0"/>
              <a:t>Data setelah diurut adalah</a:t>
            </a:r>
            <a:r>
              <a:rPr lang="id-ID" b="1" dirty="0"/>
              <a:t> 		</a:t>
            </a:r>
            <a:r>
              <a:rPr lang="id-ID" dirty="0"/>
              <a:t> </a:t>
            </a:r>
            <a:r>
              <a:rPr lang="id-ID" b="1" dirty="0"/>
              <a:t>69,70,72,75,77,78,80,82,83,85,87,90</a:t>
            </a:r>
          </a:p>
        </p:txBody>
      </p:sp>
      <p:sp>
        <p:nvSpPr>
          <p:cNvPr id="9" name="Rectangle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357671" y="2742567"/>
            <a:ext cx="6400684" cy="3267689"/>
          </a:xfrm>
          <a:prstGeom prst="rect">
            <a:avLst/>
          </a:prstGeom>
          <a:blipFill rotWithShape="0">
            <a:blip r:embed="rId2"/>
            <a:stretch>
              <a:fillRect l="-571"/>
            </a:stretch>
          </a:blipFill>
        </p:spPr>
        <p:txBody>
          <a:bodyPr/>
          <a:lstStyle/>
          <a:p>
            <a:r>
              <a:rPr lang="en-US" dirty="0">
                <a:noFill/>
              </a:rPr>
              <a:t> </a:t>
            </a:r>
          </a:p>
        </p:txBody>
      </p:sp>
      <p:sp>
        <p:nvSpPr>
          <p:cNvPr id="20486" name="Rectangle 13"/>
          <p:cNvSpPr>
            <a:spLocks noChangeArrowheads="1"/>
          </p:cNvSpPr>
          <p:nvPr/>
        </p:nvSpPr>
        <p:spPr bwMode="auto">
          <a:xfrm>
            <a:off x="1223639" y="945594"/>
            <a:ext cx="6385321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id-ID" dirty="0"/>
              <a:t>Tentukan Desil keenam dari data berikut ; </a:t>
            </a:r>
          </a:p>
          <a:p>
            <a:pPr eaLnBrk="1" hangingPunct="1"/>
            <a:r>
              <a:rPr lang="id-ID" dirty="0"/>
              <a:t>87,69,82,70,90,77,78,80,85,75,83,72</a:t>
            </a:r>
          </a:p>
        </p:txBody>
      </p:sp>
    </p:spTree>
    <p:extLst>
      <p:ext uri="{BB962C8B-B14F-4D97-AF65-F5344CB8AC3E}">
        <p14:creationId xmlns:p14="http://schemas.microsoft.com/office/powerpoint/2010/main" val="2909999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789342" y="653524"/>
            <a:ext cx="7497434" cy="418022"/>
          </a:xfrm>
          <a:prstGeom prst="rect">
            <a:avLst/>
          </a:prstGeom>
          <a:noFill/>
          <a:ln w="6350">
            <a:solidFill>
              <a:schemeClr val="accent4">
                <a:lumMod val="50000"/>
              </a:schemeClr>
            </a:solidFill>
            <a:prstDash val="sysDot"/>
          </a:ln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ID"/>
          </a:p>
        </p:txBody>
      </p:sp>
      <p:sp>
        <p:nvSpPr>
          <p:cNvPr id="24" name="Rectangle 23"/>
          <p:cNvSpPr/>
          <p:nvPr/>
        </p:nvSpPr>
        <p:spPr>
          <a:xfrm>
            <a:off x="763025" y="653524"/>
            <a:ext cx="38892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-457200" defTabSz="952500">
              <a:tabLst>
                <a:tab pos="863600" algn="l"/>
              </a:tabLst>
            </a:pPr>
            <a:r>
              <a:rPr lang="en-US" sz="2400" b="1" dirty="0" err="1">
                <a:solidFill>
                  <a:srgbClr val="006600"/>
                </a:solidFill>
                <a:latin typeface="Segoe Print" pitchFamily="2" charset="0"/>
              </a:rPr>
              <a:t>Desil</a:t>
            </a:r>
            <a:r>
              <a:rPr lang="en-US" sz="2400" b="1" dirty="0">
                <a:solidFill>
                  <a:srgbClr val="006600"/>
                </a:solidFill>
                <a:latin typeface="Segoe Print" pitchFamily="2" charset="0"/>
              </a:rPr>
              <a:t> Data </a:t>
            </a:r>
            <a:r>
              <a:rPr lang="id-ID" sz="2400" b="1" dirty="0">
                <a:solidFill>
                  <a:srgbClr val="006600"/>
                </a:solidFill>
                <a:latin typeface="Segoe Print" pitchFamily="2" charset="0"/>
              </a:rPr>
              <a:t>B</a:t>
            </a:r>
            <a:r>
              <a:rPr lang="en-US" sz="2400" b="1" dirty="0" err="1">
                <a:solidFill>
                  <a:srgbClr val="006600"/>
                </a:solidFill>
                <a:latin typeface="Segoe Print" pitchFamily="2" charset="0"/>
              </a:rPr>
              <a:t>erkelompok</a:t>
            </a:r>
            <a:endParaRPr lang="en-US" sz="2400" b="1" dirty="0">
              <a:solidFill>
                <a:srgbClr val="006600"/>
              </a:solidFill>
              <a:latin typeface="Segoe Print" pitchFamily="2" charset="0"/>
            </a:endParaRPr>
          </a:p>
        </p:txBody>
      </p:sp>
      <p:grpSp>
        <p:nvGrpSpPr>
          <p:cNvPr id="28" name="Group 22"/>
          <p:cNvGrpSpPr/>
          <p:nvPr/>
        </p:nvGrpSpPr>
        <p:grpSpPr>
          <a:xfrm>
            <a:off x="1140929" y="1834073"/>
            <a:ext cx="5000660" cy="1500198"/>
            <a:chOff x="1009624" y="4286256"/>
            <a:chExt cx="5000660" cy="1500198"/>
          </a:xfrm>
        </p:grpSpPr>
        <p:sp>
          <p:nvSpPr>
            <p:cNvPr id="29" name="Rectangle 28"/>
            <p:cNvSpPr/>
            <p:nvPr/>
          </p:nvSpPr>
          <p:spPr>
            <a:xfrm>
              <a:off x="1223938" y="4429132"/>
              <a:ext cx="4786346" cy="135732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12700">
              <a:solidFill>
                <a:schemeClr val="tx2">
                  <a:lumMod val="7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09624" y="4286256"/>
              <a:ext cx="1508746" cy="52322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lumMod val="50000"/>
                  </a:schemeClr>
                </a:gs>
                <a:gs pos="50000">
                  <a:srgbClr val="003300"/>
                </a:gs>
                <a:gs pos="100000">
                  <a:srgbClr val="006600"/>
                </a:gs>
              </a:gsLst>
              <a:path path="rect">
                <a:fillToRect l="100000" t="100000"/>
              </a:path>
              <a:tileRect r="-100000" b="-100000"/>
            </a:gradFill>
          </p:spPr>
          <p:txBody>
            <a:bodyPr wrap="none">
              <a:spAutoFit/>
            </a:bodyPr>
            <a:lstStyle/>
            <a:p>
              <a:pPr indent="-457200" defTabSz="952500">
                <a:tabLst>
                  <a:tab pos="863600" algn="l"/>
                </a:tabLst>
              </a:pPr>
              <a:r>
                <a:rPr lang="id-ID" sz="2800" b="1" i="1">
                  <a:solidFill>
                    <a:schemeClr val="bg1"/>
                  </a:solidFill>
                  <a:latin typeface="Candara" pitchFamily="34" charset="0"/>
                </a:rPr>
                <a:t>Rumus D</a:t>
              </a:r>
              <a:endParaRPr lang="en-US" sz="2800" b="1" i="1">
                <a:solidFill>
                  <a:schemeClr val="bg1"/>
                </a:solidFill>
                <a:latin typeface="Candara" pitchFamily="34" charset="0"/>
              </a:endParaRPr>
            </a:p>
          </p:txBody>
        </p:sp>
        <p:grpSp>
          <p:nvGrpSpPr>
            <p:cNvPr id="31" name="Group 27"/>
            <p:cNvGrpSpPr/>
            <p:nvPr/>
          </p:nvGrpSpPr>
          <p:grpSpPr>
            <a:xfrm>
              <a:off x="1581128" y="4537140"/>
              <a:ext cx="4286280" cy="1106438"/>
              <a:chOff x="1781148" y="4429132"/>
              <a:chExt cx="4286280" cy="1106438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1781148" y="4714884"/>
                <a:ext cx="18002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d-ID" sz="2800" i="1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id-ID" sz="2800" i="1" baseline="-2500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id-ID" sz="2800"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id-ID" sz="2800" i="1"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id-ID" sz="2800" baseline="-25000"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id-ID" sz="2800">
                    <a:latin typeface="Times New Roman" pitchFamily="18" charset="0"/>
                    <a:cs typeface="Times New Roman" pitchFamily="18" charset="0"/>
                  </a:rPr>
                  <a:t> + c </a:t>
                </a:r>
              </a:p>
            </p:txBody>
          </p:sp>
          <p:sp>
            <p:nvSpPr>
              <p:cNvPr id="33" name="Double Brace 32"/>
              <p:cNvSpPr/>
              <p:nvPr/>
            </p:nvSpPr>
            <p:spPr>
              <a:xfrm>
                <a:off x="3528000" y="4464000"/>
                <a:ext cx="2539428" cy="1071570"/>
              </a:xfrm>
              <a:prstGeom prst="bracePair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3643306" y="4429132"/>
                <a:ext cx="235268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/>
                <a:r>
                  <a:rPr lang="id-ID" sz="2800">
                    <a:latin typeface="Times New Roman" pitchFamily="18" charset="0"/>
                    <a:cs typeface="Times New Roman" pitchFamily="18" charset="0"/>
                  </a:rPr>
                  <a:t>i.n/10 – (</a:t>
                </a:r>
                <a:r>
                  <a:rPr lang="en-US" sz="280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</a:t>
                </a:r>
                <a:r>
                  <a:rPr lang="id-ID" sz="2800" i="1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f</a:t>
                </a:r>
                <a:r>
                  <a:rPr lang="id-ID" sz="2800" i="1" baseline="-2500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i</a:t>
                </a:r>
                <a:r>
                  <a:rPr lang="id-ID" sz="280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)</a:t>
                </a:r>
                <a:r>
                  <a:rPr lang="id-ID" sz="2800" baseline="-2500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0</a:t>
                </a:r>
                <a:endParaRPr lang="id-ID" sz="2800" baseline="-25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3638536" y="4977482"/>
                <a:ext cx="235745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/>
                <a:r>
                  <a:rPr lang="id-ID" sz="2800" i="1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f</a:t>
                </a:r>
                <a:r>
                  <a:rPr lang="id-ID" sz="2800" i="1" baseline="-2500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d</a:t>
                </a:r>
                <a:endParaRPr lang="id-ID" sz="2800" baseline="-25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36" name="Straight Connector 35"/>
              <p:cNvCxnSpPr/>
              <p:nvPr/>
            </p:nvCxnSpPr>
            <p:spPr>
              <a:xfrm>
                <a:off x="3714744" y="5000636"/>
                <a:ext cx="2196000" cy="151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7" name="Rectangle 36"/>
          <p:cNvSpPr/>
          <p:nvPr/>
        </p:nvSpPr>
        <p:spPr>
          <a:xfrm>
            <a:off x="4000496" y="3500438"/>
            <a:ext cx="19288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648000"/>
            <a:r>
              <a:rPr lang="id-ID"/>
              <a:t>i = 1, 2 ..., 9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215074" y="5845750"/>
            <a:ext cx="19288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648000"/>
            <a:r>
              <a:rPr lang="id-ID"/>
              <a:t>i = 1, 2 ..., 9</a:t>
            </a:r>
          </a:p>
        </p:txBody>
      </p:sp>
      <p:grpSp>
        <p:nvGrpSpPr>
          <p:cNvPr id="49" name="Group 35"/>
          <p:cNvGrpSpPr/>
          <p:nvPr/>
        </p:nvGrpSpPr>
        <p:grpSpPr>
          <a:xfrm>
            <a:off x="1357290" y="4071942"/>
            <a:ext cx="7072362" cy="2000548"/>
            <a:chOff x="1000100" y="3928782"/>
            <a:chExt cx="6596338" cy="2000548"/>
          </a:xfrm>
        </p:grpSpPr>
        <p:sp>
          <p:nvSpPr>
            <p:cNvPr id="50" name="TextBox 49"/>
            <p:cNvSpPr txBox="1"/>
            <p:nvPr/>
          </p:nvSpPr>
          <p:spPr>
            <a:xfrm>
              <a:off x="1071538" y="4298114"/>
              <a:ext cx="6524900" cy="1631216"/>
            </a:xfrm>
            <a:prstGeom prst="rect">
              <a:avLst/>
            </a:prstGeom>
            <a:noFill/>
            <a:ln w="6350">
              <a:solidFill>
                <a:schemeClr val="bg2">
                  <a:lumMod val="50000"/>
                </a:schemeClr>
              </a:solidFill>
              <a:prstDash val="sysDot"/>
            </a:ln>
          </p:spPr>
          <p:txBody>
            <a:bodyPr wrap="square" rtlCol="0">
              <a:spAutoFit/>
            </a:bodyPr>
            <a:lstStyle/>
            <a:p>
              <a:pPr defTabSz="648000"/>
              <a:r>
                <a:rPr lang="id-ID" sz="2000" i="1" dirty="0"/>
                <a:t>L</a:t>
              </a:r>
              <a:r>
                <a:rPr lang="id-ID" sz="2000" baseline="-25000" dirty="0"/>
                <a:t>0</a:t>
              </a:r>
              <a:r>
                <a:rPr lang="id-ID" sz="2000" dirty="0"/>
                <a:t> 	= Tepi bawah dari kelas yang memuat nilai </a:t>
              </a:r>
              <a:r>
                <a:rPr lang="en-US" sz="2000" dirty="0" err="1"/>
                <a:t>desil</a:t>
              </a:r>
              <a:r>
                <a:rPr lang="en-US" sz="2000" dirty="0"/>
                <a:t> </a:t>
              </a:r>
              <a:r>
                <a:rPr lang="id-ID" sz="2000" dirty="0"/>
                <a:t> ke-</a:t>
              </a:r>
              <a:r>
                <a:rPr lang="id-ID" sz="2000" i="1" dirty="0"/>
                <a:t>i</a:t>
              </a:r>
            </a:p>
            <a:p>
              <a:pPr defTabSz="648000"/>
              <a:r>
                <a:rPr lang="id-ID" sz="2000" dirty="0"/>
                <a:t>n	= banyaknya observasi / jumlah frekuensi / jumlah data</a:t>
              </a:r>
            </a:p>
            <a:p>
              <a:pPr defTabSz="648000"/>
              <a:r>
                <a:rPr lang="id-ID" sz="2000" dirty="0">
                  <a:cs typeface="Times New Roman" pitchFamily="18" charset="0"/>
                </a:rPr>
                <a:t>(</a:t>
              </a:r>
              <a:r>
                <a:rPr lang="en-US" sz="2000" dirty="0">
                  <a:cs typeface="Times New Roman" pitchFamily="18" charset="0"/>
                  <a:sym typeface="Symbol" pitchFamily="18" charset="2"/>
                </a:rPr>
                <a:t></a:t>
              </a:r>
              <a:r>
                <a:rPr lang="id-ID" sz="2000" i="1" dirty="0">
                  <a:cs typeface="Times New Roman" pitchFamily="18" charset="0"/>
                  <a:sym typeface="Symbol" pitchFamily="18" charset="2"/>
                </a:rPr>
                <a:t>f</a:t>
              </a:r>
              <a:r>
                <a:rPr lang="id-ID" sz="2000" i="1" baseline="-25000" dirty="0">
                  <a:cs typeface="Times New Roman" pitchFamily="18" charset="0"/>
                  <a:sym typeface="Symbol" pitchFamily="18" charset="2"/>
                </a:rPr>
                <a:t>i</a:t>
              </a:r>
              <a:r>
                <a:rPr lang="id-ID" sz="2000" dirty="0">
                  <a:cs typeface="Times New Roman" pitchFamily="18" charset="0"/>
                  <a:sym typeface="Symbol" pitchFamily="18" charset="2"/>
                </a:rPr>
                <a:t>)</a:t>
              </a:r>
              <a:r>
                <a:rPr lang="id-ID" sz="2000" baseline="-25000" dirty="0">
                  <a:cs typeface="Times New Roman" pitchFamily="18" charset="0"/>
                  <a:sym typeface="Symbol" pitchFamily="18" charset="2"/>
                </a:rPr>
                <a:t>0</a:t>
              </a:r>
              <a:r>
                <a:rPr lang="id-ID" sz="2000" dirty="0"/>
                <a:t> 	= frekuensi kumulatif pada kelas sebelum kelas </a:t>
              </a:r>
              <a:r>
                <a:rPr lang="en-US" sz="2000" dirty="0" err="1"/>
                <a:t>desil</a:t>
              </a:r>
              <a:r>
                <a:rPr lang="en-US" sz="2000" dirty="0"/>
                <a:t> </a:t>
              </a:r>
              <a:r>
                <a:rPr lang="id-ID" sz="2000" dirty="0"/>
                <a:t> ke-</a:t>
              </a:r>
              <a:r>
                <a:rPr lang="id-ID" sz="2000" i="1" dirty="0"/>
                <a:t>i</a:t>
              </a:r>
              <a:endParaRPr lang="id-ID" sz="2000" dirty="0"/>
            </a:p>
            <a:p>
              <a:pPr lvl="0" defTabSz="648000"/>
              <a:r>
                <a:rPr lang="id-ID" sz="2000" i="1" dirty="0">
                  <a:cs typeface="Times New Roman" pitchFamily="18" charset="0"/>
                  <a:sym typeface="Symbol" pitchFamily="18" charset="2"/>
                </a:rPr>
                <a:t>f</a:t>
              </a:r>
              <a:r>
                <a:rPr lang="id-ID" sz="2000" i="1" baseline="-25000" dirty="0">
                  <a:cs typeface="Times New Roman" pitchFamily="18" charset="0"/>
                  <a:sym typeface="Symbol" pitchFamily="18" charset="2"/>
                </a:rPr>
                <a:t>q</a:t>
              </a:r>
              <a:r>
                <a:rPr lang="id-ID" sz="2000" dirty="0"/>
                <a:t>	= frekuensi dari kelas yang memuat nilai </a:t>
              </a:r>
              <a:r>
                <a:rPr lang="en-US" sz="2000" dirty="0" err="1"/>
                <a:t>desil</a:t>
              </a:r>
              <a:r>
                <a:rPr lang="en-US" sz="2000" dirty="0"/>
                <a:t> </a:t>
              </a:r>
              <a:r>
                <a:rPr lang="id-ID" sz="2000" dirty="0"/>
                <a:t> ke-</a:t>
              </a:r>
              <a:r>
                <a:rPr lang="id-ID" sz="2000" i="1" dirty="0"/>
                <a:t>i</a:t>
              </a:r>
              <a:endParaRPr lang="id-ID" sz="2000" dirty="0"/>
            </a:p>
            <a:p>
              <a:pPr lvl="0" defTabSz="648000"/>
              <a:r>
                <a:rPr lang="id-ID" sz="2000" dirty="0"/>
                <a:t>c	= interval kelas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000100" y="3928782"/>
              <a:ext cx="1085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b="1" dirty="0">
                  <a:solidFill>
                    <a:srgbClr val="003300"/>
                  </a:solidFill>
                  <a:latin typeface="Segoe Print" pitchFamily="2" charset="0"/>
                </a:rPr>
                <a:t>Dimana</a:t>
              </a:r>
              <a:endParaRPr lang="id-ID" dirty="0">
                <a:solidFill>
                  <a:srgbClr val="0033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307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7" grpId="0"/>
      <p:bldP spid="4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444430" y="788375"/>
            <a:ext cx="18165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-457200" defTabSz="952500">
              <a:tabLst>
                <a:tab pos="863600" algn="l"/>
              </a:tabLst>
            </a:pPr>
            <a:r>
              <a:rPr lang="en-US" sz="2400" b="1" dirty="0" err="1">
                <a:latin typeface="Arial" pitchFamily="34" charset="0"/>
                <a:cs typeface="Arial" pitchFamily="34" charset="0"/>
              </a:rPr>
              <a:t>Contoh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5 </a:t>
            </a:r>
            <a:r>
              <a:rPr lang="en-US" sz="2400" b="1" dirty="0">
                <a:solidFill>
                  <a:srgbClr val="006600"/>
                </a:solidFill>
                <a:latin typeface="Segoe Print" pitchFamily="2" charset="0"/>
              </a:rPr>
              <a:t>: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286000" y="834542"/>
            <a:ext cx="1295400" cy="73866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id-ID" sz="2800" b="1" i="1" dirty="0">
                <a:solidFill>
                  <a:srgbClr val="006600"/>
                </a:solidFill>
                <a:latin typeface="Book Antiqua" pitchFamily="18" charset="0"/>
                <a:cs typeface="Times New Roman" pitchFamily="18" charset="0"/>
              </a:rPr>
              <a:t>D</a:t>
            </a:r>
            <a:r>
              <a:rPr lang="id-ID" sz="2800" b="1" i="1" baseline="-25000" dirty="0">
                <a:solidFill>
                  <a:srgbClr val="006600"/>
                </a:solidFill>
                <a:latin typeface="Book Antiqua" pitchFamily="18" charset="0"/>
                <a:cs typeface="Times New Roman" pitchFamily="18" charset="0"/>
              </a:rPr>
              <a:t>6</a:t>
            </a:r>
            <a:r>
              <a:rPr lang="id-ID" sz="2800" b="1" dirty="0">
                <a:solidFill>
                  <a:srgbClr val="006600"/>
                </a:solidFill>
                <a:latin typeface="Book Antiqua" pitchFamily="18" charset="0"/>
                <a:cs typeface="Times New Roman" pitchFamily="18" charset="0"/>
              </a:rPr>
              <a:t> = ?</a:t>
            </a:r>
          </a:p>
        </p:txBody>
      </p:sp>
      <p:grpSp>
        <p:nvGrpSpPr>
          <p:cNvPr id="3" name="Group 22"/>
          <p:cNvGrpSpPr/>
          <p:nvPr/>
        </p:nvGrpSpPr>
        <p:grpSpPr>
          <a:xfrm>
            <a:off x="4422729" y="3377307"/>
            <a:ext cx="3214710" cy="1000132"/>
            <a:chOff x="1509690" y="4500570"/>
            <a:chExt cx="3214710" cy="100013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9" name="Rectangle 8"/>
            <p:cNvSpPr/>
            <p:nvPr/>
          </p:nvSpPr>
          <p:spPr>
            <a:xfrm>
              <a:off x="1509690" y="4500570"/>
              <a:ext cx="3214710" cy="1000132"/>
            </a:xfrm>
            <a:prstGeom prst="rect">
              <a:avLst/>
            </a:prstGeom>
            <a:grpFill/>
            <a:ln w="12700">
              <a:solidFill>
                <a:schemeClr val="tx2">
                  <a:lumMod val="7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grpSp>
          <p:nvGrpSpPr>
            <p:cNvPr id="4" name="Group 27"/>
            <p:cNvGrpSpPr/>
            <p:nvPr/>
          </p:nvGrpSpPr>
          <p:grpSpPr>
            <a:xfrm>
              <a:off x="1581128" y="4623680"/>
              <a:ext cx="3000396" cy="777066"/>
              <a:chOff x="1781148" y="4515672"/>
              <a:chExt cx="3000396" cy="777066"/>
            </a:xfrm>
            <a:grpFill/>
          </p:grpSpPr>
          <p:sp>
            <p:nvSpPr>
              <p:cNvPr id="14" name="TextBox 13"/>
              <p:cNvSpPr txBox="1"/>
              <p:nvPr/>
            </p:nvSpPr>
            <p:spPr>
              <a:xfrm>
                <a:off x="1781148" y="4714884"/>
                <a:ext cx="1800244" cy="40011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id-ID" sz="2000" i="1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id-ID" sz="2000" i="1" baseline="-2500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id-ID" sz="2000"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id-ID" sz="2000" i="1"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id-ID" sz="2000" baseline="-25000"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id-ID" sz="2000">
                    <a:latin typeface="Times New Roman" pitchFamily="18" charset="0"/>
                    <a:cs typeface="Times New Roman" pitchFamily="18" charset="0"/>
                  </a:rPr>
                  <a:t> + c </a:t>
                </a:r>
              </a:p>
            </p:txBody>
          </p:sp>
          <p:sp>
            <p:nvSpPr>
              <p:cNvPr id="15" name="Double Brace 14"/>
              <p:cNvSpPr/>
              <p:nvPr/>
            </p:nvSpPr>
            <p:spPr>
              <a:xfrm>
                <a:off x="3027934" y="4535438"/>
                <a:ext cx="1753610" cy="714380"/>
              </a:xfrm>
              <a:prstGeom prst="bracePair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3144628" y="4515672"/>
                <a:ext cx="1571636" cy="40011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/>
                <a:r>
                  <a:rPr lang="id-ID" sz="2000">
                    <a:latin typeface="Times New Roman" pitchFamily="18" charset="0"/>
                    <a:cs typeface="Times New Roman" pitchFamily="18" charset="0"/>
                  </a:rPr>
                  <a:t>in/10 </a:t>
                </a:r>
                <a:r>
                  <a:rPr lang="id-ID" sz="2000" dirty="0">
                    <a:latin typeface="Times New Roman" pitchFamily="18" charset="0"/>
                    <a:cs typeface="Times New Roman" pitchFamily="18" charset="0"/>
                  </a:rPr>
                  <a:t>– (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</a:t>
                </a:r>
                <a:r>
                  <a:rPr lang="id-ID" sz="2000" i="1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f</a:t>
                </a:r>
                <a:r>
                  <a:rPr lang="id-ID" sz="2000" i="1" baseline="-25000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i</a:t>
                </a:r>
                <a:r>
                  <a:rPr lang="id-ID" sz="2000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)</a:t>
                </a:r>
                <a:r>
                  <a:rPr lang="id-ID" sz="2000" baseline="-25000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0</a:t>
                </a:r>
                <a:endParaRPr lang="id-ID" sz="2000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850495" y="4892628"/>
                <a:ext cx="490542" cy="40011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id-ID" sz="2000" i="1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f</a:t>
                </a:r>
                <a:r>
                  <a:rPr lang="id-ID" sz="2000" i="1" baseline="-2500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d</a:t>
                </a:r>
                <a:endParaRPr lang="id-ID" sz="2000" baseline="-25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3209908" y="4892628"/>
                <a:ext cx="1440000" cy="1519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4" name="TextBox 23"/>
          <p:cNvSpPr txBox="1"/>
          <p:nvPr/>
        </p:nvSpPr>
        <p:spPr>
          <a:xfrm>
            <a:off x="3143240" y="1573206"/>
            <a:ext cx="600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>
                <a:solidFill>
                  <a:srgbClr val="800000"/>
                </a:solidFill>
              </a:rPr>
              <a:t>Langkah 1</a:t>
            </a:r>
            <a:r>
              <a:rPr lang="id-ID" dirty="0"/>
              <a:t>. Menentukan kelas yang memuat nilai Desil 6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143240" y="2082703"/>
            <a:ext cx="600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i="1" dirty="0">
                <a:solidFill>
                  <a:schemeClr val="bg2">
                    <a:lumMod val="25000"/>
                  </a:schemeClr>
                </a:solidFill>
              </a:rPr>
              <a:t>Diketahui data observasi D</a:t>
            </a:r>
            <a:r>
              <a:rPr lang="id-ID" i="1" baseline="-25000" dirty="0">
                <a:solidFill>
                  <a:schemeClr val="bg2">
                    <a:lumMod val="25000"/>
                  </a:schemeClr>
                </a:solidFill>
              </a:rPr>
              <a:t>6</a:t>
            </a:r>
            <a:r>
              <a:rPr lang="id-ID" i="1" dirty="0">
                <a:solidFill>
                  <a:schemeClr val="bg2">
                    <a:lumMod val="25000"/>
                  </a:schemeClr>
                </a:solidFill>
              </a:rPr>
              <a:t> terletak  60% atau lebih kecil, sehingga menggunakan </a:t>
            </a:r>
            <a:r>
              <a:rPr lang="id-ID" b="1" i="1" dirty="0">
                <a:solidFill>
                  <a:srgbClr val="800000"/>
                </a:solidFill>
              </a:rPr>
              <a:t>kelas 6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143240" y="2693029"/>
            <a:ext cx="4143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>
                <a:solidFill>
                  <a:srgbClr val="800000"/>
                </a:solidFill>
              </a:rPr>
              <a:t>Langkah 2</a:t>
            </a:r>
            <a:r>
              <a:rPr lang="id-ID" dirty="0"/>
              <a:t>. Menghitung D</a:t>
            </a:r>
            <a:r>
              <a:rPr lang="id-ID" baseline="-25000" dirty="0"/>
              <a:t>6</a:t>
            </a:r>
            <a:r>
              <a:rPr lang="id-ID" dirty="0"/>
              <a:t> dengan rumus</a:t>
            </a:r>
          </a:p>
        </p:txBody>
      </p:sp>
      <p:grpSp>
        <p:nvGrpSpPr>
          <p:cNvPr id="5" name="Group 36"/>
          <p:cNvGrpSpPr/>
          <p:nvPr/>
        </p:nvGrpSpPr>
        <p:grpSpPr>
          <a:xfrm>
            <a:off x="4365585" y="4368140"/>
            <a:ext cx="3857652" cy="777066"/>
            <a:chOff x="4500562" y="5152264"/>
            <a:chExt cx="3857652" cy="777066"/>
          </a:xfrm>
        </p:grpSpPr>
        <p:sp>
          <p:nvSpPr>
            <p:cNvPr id="31" name="TextBox 30"/>
            <p:cNvSpPr txBox="1"/>
            <p:nvPr/>
          </p:nvSpPr>
          <p:spPr>
            <a:xfrm>
              <a:off x="4500562" y="5351476"/>
              <a:ext cx="21431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000" i="1" dirty="0"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id-ID" sz="2000" i="1" baseline="-25000" dirty="0">
                  <a:latin typeface="Times New Roman" pitchFamily="18" charset="0"/>
                  <a:cs typeface="Times New Roman" pitchFamily="18" charset="0"/>
                </a:rPr>
                <a:t>6</a:t>
              </a:r>
              <a:r>
                <a:rPr lang="id-ID" sz="2000" dirty="0">
                  <a:latin typeface="Times New Roman" pitchFamily="18" charset="0"/>
                  <a:cs typeface="Times New Roman" pitchFamily="18" charset="0"/>
                </a:rPr>
                <a:t> = 73,65 + 0,30 </a:t>
              </a:r>
            </a:p>
          </p:txBody>
        </p:sp>
        <p:sp>
          <p:nvSpPr>
            <p:cNvPr id="32" name="Double Brace 31"/>
            <p:cNvSpPr/>
            <p:nvPr/>
          </p:nvSpPr>
          <p:spPr>
            <a:xfrm>
              <a:off x="6533166" y="5172030"/>
              <a:ext cx="1825048" cy="714380"/>
            </a:xfrm>
            <a:prstGeom prst="bracePair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643702" y="5152264"/>
              <a:ext cx="15716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id-ID" sz="2000">
                  <a:latin typeface="Times New Roman" pitchFamily="18" charset="0"/>
                  <a:cs typeface="Times New Roman" pitchFamily="18" charset="0"/>
                </a:rPr>
                <a:t>(600/10) – 57</a:t>
              </a:r>
              <a:endParaRPr lang="id-ID" sz="2000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219960" y="5529220"/>
              <a:ext cx="49054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id-ID" sz="200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23</a:t>
              </a:r>
              <a:endParaRPr lang="id-ID" sz="2000" baseline="-2500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6715140" y="5529220"/>
              <a:ext cx="1440000" cy="151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4503540" y="5229271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id-ID" sz="2800" i="1" baseline="-250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id-ID" sz="28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= 73,69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94031" y="5645705"/>
            <a:ext cx="600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i="1" dirty="0">
                <a:solidFill>
                  <a:srgbClr val="003300"/>
                </a:solidFill>
              </a:rPr>
              <a:t>Artinya 60% dari observasi mempunyai nilai sama atau lebih kecil dari 73,69 </a:t>
            </a:r>
          </a:p>
        </p:txBody>
      </p: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088236"/>
              </p:ext>
            </p:extLst>
          </p:nvPr>
        </p:nvGraphicFramePr>
        <p:xfrm>
          <a:off x="500258" y="1685718"/>
          <a:ext cx="2500330" cy="4282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8">
                  <a:extLst>
                    <a:ext uri="{9D8B030D-6E8A-4147-A177-3AD203B41FA5}">
                      <a16:colId xmlns:a16="http://schemas.microsoft.com/office/drawing/2014/main" val="666514422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932874852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226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Kelas</a:t>
                      </a:r>
                      <a:endParaRPr 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f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/>
                        <a:t>f</a:t>
                      </a:r>
                      <a:r>
                        <a:rPr lang="id-ID" sz="2000" i="1" baseline="-25000"/>
                        <a:t>l</a:t>
                      </a:r>
                      <a:endParaRPr lang="en-US" sz="2000" i="1" baseline="-2500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46485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72,</a:t>
                      </a:r>
                      <a:r>
                        <a:rPr lang="en-US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2-</a:t>
                      </a:r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72,4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2572510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72,5</a:t>
                      </a:r>
                      <a:r>
                        <a:rPr lang="en-US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72,7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0011647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72,8</a:t>
                      </a:r>
                      <a:r>
                        <a:rPr lang="en-US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73,0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17%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2020681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73,1</a:t>
                      </a:r>
                      <a:r>
                        <a:rPr lang="en-US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73,3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30%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7226500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73,4</a:t>
                      </a:r>
                      <a:r>
                        <a:rPr lang="en-US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73,6</a:t>
                      </a:r>
                      <a:endParaRPr lang="en-US" sz="200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27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57%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8974769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73,7</a:t>
                      </a:r>
                      <a:r>
                        <a:rPr lang="en-US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id-ID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73,9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23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80%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1427279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74,0</a:t>
                      </a:r>
                      <a:r>
                        <a:rPr lang="id-ID" sz="2000" baseline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-74,2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96%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2056655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74,3-74,5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100%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rgbClr val="FFFF00"/>
                          </a:solidFill>
                        </a:rPr>
                        <a:t>Jumlah</a:t>
                      </a:r>
                      <a:endParaRPr lang="en-US" sz="2000" dirty="0">
                        <a:solidFill>
                          <a:srgbClr val="FFFF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rgbClr val="FFFF00"/>
                          </a:solidFill>
                        </a:rPr>
                        <a:t>100</a:t>
                      </a:r>
                      <a:endParaRPr lang="en-US" sz="2000" dirty="0">
                        <a:solidFill>
                          <a:srgbClr val="FFFF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FFFF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8" name="Rectangle 37"/>
          <p:cNvSpPr/>
          <p:nvPr/>
        </p:nvSpPr>
        <p:spPr>
          <a:xfrm>
            <a:off x="2381093" y="1701778"/>
            <a:ext cx="558848" cy="457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&lt;f</a:t>
            </a:r>
          </a:p>
        </p:txBody>
      </p:sp>
    </p:spTree>
    <p:extLst>
      <p:ext uri="{BB962C8B-B14F-4D97-AF65-F5344CB8AC3E}">
        <p14:creationId xmlns:p14="http://schemas.microsoft.com/office/powerpoint/2010/main" val="482519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24" grpId="0"/>
      <p:bldP spid="25" grpId="0"/>
      <p:bldP spid="30" grpId="0"/>
      <p:bldP spid="36" grpId="0"/>
      <p:bldP spid="2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4614FEA-8E14-B2EB-91FA-900ED2180A0D}"/>
              </a:ext>
            </a:extLst>
          </p:cNvPr>
          <p:cNvSpPr txBox="1"/>
          <p:nvPr/>
        </p:nvSpPr>
        <p:spPr>
          <a:xfrm>
            <a:off x="2286000" y="244049"/>
            <a:ext cx="4572000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b="1" dirty="0" err="1"/>
              <a:t>Persentil</a:t>
            </a:r>
            <a:endParaRPr lang="en-ID" b="1" dirty="0"/>
          </a:p>
          <a:p>
            <a:r>
              <a:rPr lang="en-ID" dirty="0" err="1"/>
              <a:t>Persentil</a:t>
            </a:r>
            <a:r>
              <a:rPr lang="en-ID" dirty="0"/>
              <a:t> </a:t>
            </a:r>
            <a:r>
              <a:rPr lang="en-ID" dirty="0" err="1"/>
              <a:t>membagi</a:t>
            </a:r>
            <a:r>
              <a:rPr lang="en-ID" dirty="0"/>
              <a:t> data </a:t>
            </a:r>
            <a:r>
              <a:rPr lang="en-ID" dirty="0" err="1"/>
              <a:t>menjadi</a:t>
            </a:r>
            <a:r>
              <a:rPr lang="en-ID" dirty="0"/>
              <a:t> 100 </a:t>
            </a:r>
            <a:r>
              <a:rPr lang="en-ID" dirty="0" err="1"/>
              <a:t>bagian</a:t>
            </a:r>
            <a:r>
              <a:rPr lang="en-ID" dirty="0"/>
              <a:t> yang </a:t>
            </a:r>
            <a:r>
              <a:rPr lang="en-ID" dirty="0" err="1"/>
              <a:t>sama</a:t>
            </a:r>
            <a:r>
              <a:rPr lang="en-ID" dirty="0"/>
              <a:t>,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persentil</a:t>
            </a:r>
            <a:r>
              <a:rPr lang="en-ID" dirty="0"/>
              <a:t> </a:t>
            </a:r>
            <a:r>
              <a:rPr lang="en-ID" dirty="0" err="1"/>
              <a:t>menunjukkan</a:t>
            </a:r>
            <a:r>
              <a:rPr lang="en-ID" dirty="0"/>
              <a:t> </a:t>
            </a:r>
            <a:r>
              <a:rPr lang="en-ID" dirty="0" err="1"/>
              <a:t>posisi</a:t>
            </a:r>
            <a:r>
              <a:rPr lang="en-ID" dirty="0"/>
              <a:t> </a:t>
            </a:r>
            <a:r>
              <a:rPr lang="en-ID" dirty="0" err="1"/>
              <a:t>relatif</a:t>
            </a:r>
            <a:r>
              <a:rPr lang="en-ID" dirty="0"/>
              <a:t> data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konteks</a:t>
            </a:r>
            <a:r>
              <a:rPr lang="en-ID" dirty="0"/>
              <a:t> </a:t>
            </a:r>
            <a:r>
              <a:rPr lang="en-ID" dirty="0" err="1"/>
              <a:t>keseluruhan</a:t>
            </a:r>
            <a:r>
              <a:rPr lang="en-ID" dirty="0"/>
              <a:t> </a:t>
            </a:r>
            <a:r>
              <a:rPr lang="en-ID" dirty="0" err="1"/>
              <a:t>distribusi</a:t>
            </a:r>
            <a:r>
              <a:rPr lang="en-ID" dirty="0"/>
              <a:t>. </a:t>
            </a:r>
            <a:r>
              <a:rPr lang="en-ID" dirty="0" err="1"/>
              <a:t>Manfaat</a:t>
            </a:r>
            <a:r>
              <a:rPr lang="en-ID" dirty="0"/>
              <a:t> </a:t>
            </a:r>
            <a:r>
              <a:rPr lang="en-ID" dirty="0" err="1"/>
              <a:t>persentil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  <a:r>
              <a:rPr lang="en-ID" dirty="0" err="1"/>
              <a:t>psikologi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b="1" dirty="0" err="1"/>
              <a:t>Posisi</a:t>
            </a:r>
            <a:r>
              <a:rPr lang="en-ID" b="1" dirty="0"/>
              <a:t> </a:t>
            </a:r>
            <a:r>
              <a:rPr lang="en-ID" b="1" dirty="0" err="1"/>
              <a:t>relatif</a:t>
            </a:r>
            <a:r>
              <a:rPr lang="en-ID" b="1" dirty="0"/>
              <a:t> </a:t>
            </a:r>
            <a:r>
              <a:rPr lang="en-ID" b="1" dirty="0" err="1"/>
              <a:t>individu</a:t>
            </a:r>
            <a:r>
              <a:rPr lang="en-ID" dirty="0"/>
              <a:t>: </a:t>
            </a:r>
            <a:r>
              <a:rPr lang="en-ID" dirty="0" err="1"/>
              <a:t>Persentil</a:t>
            </a:r>
            <a:r>
              <a:rPr lang="en-ID" dirty="0"/>
              <a:t>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menilai</a:t>
            </a:r>
            <a:r>
              <a:rPr lang="en-ID" dirty="0"/>
              <a:t> di mana </a:t>
            </a:r>
            <a:r>
              <a:rPr lang="en-ID" dirty="0" err="1"/>
              <a:t>posisi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berada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populasi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tes</a:t>
            </a:r>
            <a:r>
              <a:rPr lang="en-ID" dirty="0"/>
              <a:t> </a:t>
            </a:r>
            <a:r>
              <a:rPr lang="en-ID" dirty="0" err="1"/>
              <a:t>kecerdasan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skor</a:t>
            </a:r>
            <a:r>
              <a:rPr lang="en-ID" dirty="0"/>
              <a:t> </a:t>
            </a:r>
            <a:r>
              <a:rPr lang="en-ID" dirty="0" err="1"/>
              <a:t>kepribadian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mudah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melihat</a:t>
            </a:r>
            <a:r>
              <a:rPr lang="en-ID" dirty="0"/>
              <a:t>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seseorang</a:t>
            </a:r>
            <a:r>
              <a:rPr lang="en-ID" dirty="0"/>
              <a:t> </a:t>
            </a:r>
            <a:r>
              <a:rPr lang="en-ID" dirty="0" err="1"/>
              <a:t>berada</a:t>
            </a:r>
            <a:r>
              <a:rPr lang="en-ID" dirty="0"/>
              <a:t> di </a:t>
            </a:r>
            <a:r>
              <a:rPr lang="en-ID" dirty="0" err="1"/>
              <a:t>atas</a:t>
            </a:r>
            <a:r>
              <a:rPr lang="en-ID" dirty="0"/>
              <a:t>, rata-rata, </a:t>
            </a:r>
            <a:r>
              <a:rPr lang="en-ID" dirty="0" err="1"/>
              <a:t>atau</a:t>
            </a:r>
            <a:r>
              <a:rPr lang="en-ID" dirty="0"/>
              <a:t> di </a:t>
            </a:r>
            <a:r>
              <a:rPr lang="en-ID" dirty="0" err="1"/>
              <a:t>bawah</a:t>
            </a:r>
            <a:r>
              <a:rPr lang="en-ID" dirty="0"/>
              <a:t> </a:t>
            </a:r>
            <a:r>
              <a:rPr lang="en-ID" dirty="0" err="1"/>
              <a:t>kelompoknya</a:t>
            </a:r>
            <a:r>
              <a:rPr lang="en-ID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b="1" dirty="0" err="1"/>
              <a:t>Analisis</a:t>
            </a:r>
            <a:r>
              <a:rPr lang="en-ID" b="1" dirty="0"/>
              <a:t> </a:t>
            </a:r>
            <a:r>
              <a:rPr lang="en-ID" b="1" dirty="0" err="1"/>
              <a:t>distribusi</a:t>
            </a:r>
            <a:r>
              <a:rPr lang="en-ID" b="1" dirty="0"/>
              <a:t> data</a:t>
            </a:r>
            <a:r>
              <a:rPr lang="en-ID" dirty="0"/>
              <a:t>: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membagi</a:t>
            </a:r>
            <a:r>
              <a:rPr lang="en-ID" dirty="0"/>
              <a:t> data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halus</a:t>
            </a:r>
            <a:r>
              <a:rPr lang="en-ID" dirty="0"/>
              <a:t> (100 </a:t>
            </a:r>
            <a:r>
              <a:rPr lang="en-ID" dirty="0" err="1"/>
              <a:t>bagian</a:t>
            </a:r>
            <a:r>
              <a:rPr lang="en-ID" dirty="0"/>
              <a:t>), </a:t>
            </a:r>
            <a:r>
              <a:rPr lang="en-ID" dirty="0" err="1"/>
              <a:t>peneliti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menganalisis</a:t>
            </a:r>
            <a:r>
              <a:rPr lang="en-ID" dirty="0"/>
              <a:t> </a:t>
            </a:r>
            <a:r>
              <a:rPr lang="en-ID" dirty="0" err="1"/>
              <a:t>distribusi</a:t>
            </a:r>
            <a:r>
              <a:rPr lang="en-ID" dirty="0"/>
              <a:t> data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rinci</a:t>
            </a:r>
            <a:r>
              <a:rPr lang="en-ID" dirty="0"/>
              <a:t>, </a:t>
            </a: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melihat</a:t>
            </a:r>
            <a:r>
              <a:rPr lang="en-ID" dirty="0"/>
              <a:t> </a:t>
            </a:r>
            <a:r>
              <a:rPr lang="en-ID" dirty="0" err="1"/>
              <a:t>persentase</a:t>
            </a:r>
            <a:r>
              <a:rPr lang="en-ID" dirty="0"/>
              <a:t> </a:t>
            </a:r>
            <a:r>
              <a:rPr lang="en-ID" dirty="0" err="1"/>
              <a:t>subjek</a:t>
            </a:r>
            <a:r>
              <a:rPr lang="en-ID" dirty="0"/>
              <a:t> yang </a:t>
            </a:r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skor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 pada </a:t>
            </a:r>
            <a:r>
              <a:rPr lang="en-ID" dirty="0" err="1"/>
              <a:t>tes</a:t>
            </a:r>
            <a:r>
              <a:rPr lang="en-ID" dirty="0"/>
              <a:t> </a:t>
            </a:r>
            <a:r>
              <a:rPr lang="en-ID" dirty="0" err="1"/>
              <a:t>psikologi</a:t>
            </a:r>
            <a:r>
              <a:rPr lang="en-ID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b="1" dirty="0"/>
              <a:t>Norm-referenced testing</a:t>
            </a:r>
            <a:r>
              <a:rPr lang="en-ID" dirty="0"/>
              <a:t>: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tes</a:t>
            </a:r>
            <a:r>
              <a:rPr lang="en-ID" dirty="0"/>
              <a:t> yang </a:t>
            </a:r>
            <a:r>
              <a:rPr lang="en-ID" dirty="0" err="1"/>
              <a:t>berbasis</a:t>
            </a:r>
            <a:r>
              <a:rPr lang="en-ID" dirty="0"/>
              <a:t> norma, </a:t>
            </a:r>
            <a:r>
              <a:rPr lang="en-ID" dirty="0" err="1"/>
              <a:t>persentil</a:t>
            </a:r>
            <a:r>
              <a:rPr lang="en-ID" dirty="0"/>
              <a:t> sangat </a:t>
            </a:r>
            <a:r>
              <a:rPr lang="en-ID" dirty="0" err="1"/>
              <a:t>berguna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membandingkan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kelompok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69773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itle 1"/>
          <p:cNvSpPr>
            <a:spLocks noGrp="1"/>
          </p:cNvSpPr>
          <p:nvPr>
            <p:ph type="title"/>
          </p:nvPr>
        </p:nvSpPr>
        <p:spPr>
          <a:xfrm>
            <a:off x="1331119" y="404813"/>
            <a:ext cx="6196013" cy="1039812"/>
          </a:xfrm>
        </p:spPr>
        <p:txBody>
          <a:bodyPr/>
          <a:lstStyle/>
          <a:p>
            <a:r>
              <a:rPr lang="en-US" sz="3600" b="1" dirty="0"/>
              <a:t>P</a:t>
            </a:r>
            <a:r>
              <a:rPr lang="id-ID" sz="3600" b="1" dirty="0"/>
              <a:t>ersentil (p)</a:t>
            </a:r>
          </a:p>
        </p:txBody>
      </p:sp>
      <p:sp>
        <p:nvSpPr>
          <p:cNvPr id="24580" name="Rectangle 7"/>
          <p:cNvSpPr>
            <a:spLocks noChangeArrowheads="1"/>
          </p:cNvSpPr>
          <p:nvPr/>
        </p:nvSpPr>
        <p:spPr bwMode="auto">
          <a:xfrm>
            <a:off x="1407659" y="1905000"/>
            <a:ext cx="6974341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id-ID" sz="2400" dirty="0"/>
              <a:t>Jika sekumpulan data terurut dibagi menjadi 100 bagian yang sama banyak, maka bilangan pembaginya dinamakan persentil. </a:t>
            </a:r>
          </a:p>
          <a:p>
            <a:pPr eaLnBrk="1" hangingPunct="1"/>
            <a:endParaRPr lang="id-ID" sz="2000" dirty="0"/>
          </a:p>
        </p:txBody>
      </p:sp>
      <p:sp>
        <p:nvSpPr>
          <p:cNvPr id="24581" name="Rectangle 8"/>
          <p:cNvSpPr>
            <a:spLocks noChangeArrowheads="1"/>
          </p:cNvSpPr>
          <p:nvPr/>
        </p:nvSpPr>
        <p:spPr bwMode="auto">
          <a:xfrm>
            <a:off x="1405680" y="1295400"/>
            <a:ext cx="20995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id-ID" sz="2800" b="1" dirty="0"/>
              <a:t>Pengertian</a:t>
            </a:r>
          </a:p>
        </p:txBody>
      </p:sp>
      <p:sp>
        <p:nvSpPr>
          <p:cNvPr id="24582" name="Rectangle 11"/>
          <p:cNvSpPr>
            <a:spLocks noChangeArrowheads="1"/>
          </p:cNvSpPr>
          <p:nvPr/>
        </p:nvSpPr>
        <p:spPr bwMode="auto">
          <a:xfrm>
            <a:off x="1385888" y="3513139"/>
            <a:ext cx="7072312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id-ID" sz="2400" dirty="0"/>
              <a:t>Ada Sembilan</a:t>
            </a:r>
            <a:r>
              <a:rPr lang="en-US" sz="2400" dirty="0"/>
              <a:t> </a:t>
            </a:r>
            <a:r>
              <a:rPr lang="en-US" sz="2400" dirty="0" err="1"/>
              <a:t>puluh</a:t>
            </a:r>
            <a:r>
              <a:rPr lang="en-US" sz="2400" dirty="0"/>
              <a:t> Sembilan </a:t>
            </a:r>
            <a:r>
              <a:rPr lang="id-ID" sz="2400" dirty="0"/>
              <a:t> buah persentil, yaitu </a:t>
            </a:r>
          </a:p>
          <a:p>
            <a:pPr eaLnBrk="1" hangingPunct="1"/>
            <a:r>
              <a:rPr lang="id-ID" sz="2400" dirty="0"/>
              <a:t>persentil l kesatu, persentil kedua, persentil ketiga,....,dan persentil kesimbalan puluh sembilan, yang masing-masing dilambangkan dengan </a:t>
            </a:r>
            <a:r>
              <a:rPr lang="id-ID" sz="2400" b="1" dirty="0"/>
              <a:t>P</a:t>
            </a:r>
            <a:r>
              <a:rPr lang="id-ID" sz="2400" b="1" baseline="-25000" dirty="0"/>
              <a:t>1</a:t>
            </a:r>
            <a:r>
              <a:rPr lang="id-ID" sz="2400" b="1" dirty="0"/>
              <a:t>,P</a:t>
            </a:r>
            <a:r>
              <a:rPr lang="id-ID" sz="2400" b="1" baseline="-25000" dirty="0"/>
              <a:t>2</a:t>
            </a:r>
            <a:r>
              <a:rPr lang="id-ID" sz="2400" b="1" dirty="0"/>
              <a:t>,P</a:t>
            </a:r>
            <a:r>
              <a:rPr lang="id-ID" sz="2400" b="1" baseline="-25000" dirty="0"/>
              <a:t>3</a:t>
            </a:r>
            <a:r>
              <a:rPr lang="id-ID" sz="2400" b="1" dirty="0"/>
              <a:t>,.....,P</a:t>
            </a:r>
            <a:r>
              <a:rPr lang="id-ID" sz="2400" b="1" baseline="-25000" dirty="0"/>
              <a:t>99</a:t>
            </a:r>
            <a:r>
              <a:rPr lang="id-ID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62425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293019" y="404813"/>
            <a:ext cx="6194822" cy="1039812"/>
          </a:xfrm>
        </p:spPr>
        <p:txBody>
          <a:bodyPr/>
          <a:lstStyle/>
          <a:p>
            <a:r>
              <a:rPr lang="id-ID" b="1" dirty="0"/>
              <a:t>Ukuran nilai letak</a:t>
            </a: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1115616" y="1370013"/>
            <a:ext cx="7037784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id-ID" sz="3200" b="1" dirty="0"/>
              <a:t>Ukuran letak </a:t>
            </a:r>
            <a:r>
              <a:rPr lang="id-ID" sz="3200" dirty="0"/>
              <a:t>adalah yang menunjukkan letak sebagian data relatif terhadap keseluruhan data yang telah diurutkan dari yang kecil sampai yang terbesar.</a:t>
            </a:r>
          </a:p>
        </p:txBody>
      </p:sp>
      <p:sp>
        <p:nvSpPr>
          <p:cNvPr id="8198" name="Rectangle 9"/>
          <p:cNvSpPr>
            <a:spLocks noChangeArrowheads="1"/>
          </p:cNvSpPr>
          <p:nvPr/>
        </p:nvSpPr>
        <p:spPr bwMode="auto">
          <a:xfrm>
            <a:off x="1259774" y="3685282"/>
            <a:ext cx="248483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id-ID" sz="3200" b="1" dirty="0"/>
              <a:t>Tujuannya</a:t>
            </a:r>
          </a:p>
        </p:txBody>
      </p:sp>
      <p:sp>
        <p:nvSpPr>
          <p:cNvPr id="8199" name="Rectangle 10"/>
          <p:cNvSpPr>
            <a:spLocks noChangeArrowheads="1"/>
          </p:cNvSpPr>
          <p:nvPr/>
        </p:nvSpPr>
        <p:spPr bwMode="auto">
          <a:xfrm>
            <a:off x="1295400" y="4648200"/>
            <a:ext cx="7010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id-ID" sz="3200" dirty="0"/>
              <a:t>Mengetahui nilai data yang mendasarkan pada letak dalam urutan distribusi data</a:t>
            </a:r>
          </a:p>
        </p:txBody>
      </p:sp>
    </p:spTree>
    <p:extLst>
      <p:ext uri="{BB962C8B-B14F-4D97-AF65-F5344CB8AC3E}">
        <p14:creationId xmlns:p14="http://schemas.microsoft.com/office/powerpoint/2010/main" val="14076748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ChangeArrowheads="1"/>
          </p:cNvSpPr>
          <p:nvPr/>
        </p:nvSpPr>
        <p:spPr bwMode="auto">
          <a:xfrm>
            <a:off x="1219200" y="1219200"/>
            <a:ext cx="409932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id-ID" sz="2000" b="1" dirty="0"/>
              <a:t>1. Persentil data tidak berkelompok</a:t>
            </a: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1371600" y="1828800"/>
            <a:ext cx="6156722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id-ID" sz="2000" dirty="0"/>
              <a:t>Langkah-langkahnya adalah sebagai berikut :</a:t>
            </a:r>
          </a:p>
          <a:p>
            <a:pPr eaLnBrk="1" hangingPunct="1"/>
            <a:r>
              <a:rPr lang="id-ID" sz="2000" dirty="0"/>
              <a:t>(i) Susun datanya mulai dari nilai terkecil sampai nilai terbesar.</a:t>
            </a:r>
          </a:p>
          <a:p>
            <a:pPr eaLnBrk="1" hangingPunct="1"/>
            <a:r>
              <a:rPr lang="id-ID" sz="2000" dirty="0"/>
              <a:t>(ii) Tentukan nilai letak persentil.</a:t>
            </a:r>
          </a:p>
          <a:p>
            <a:pPr eaLnBrk="1" hangingPunct="1"/>
            <a:r>
              <a:rPr lang="id-ID" sz="2000" dirty="0"/>
              <a:t>(iii) Tentukan nilai persentil</a:t>
            </a:r>
          </a:p>
          <a:p>
            <a:pPr eaLnBrk="1" hangingPunct="1"/>
            <a:endParaRPr lang="id-ID" sz="2000" dirty="0"/>
          </a:p>
        </p:txBody>
      </p:sp>
      <p:sp>
        <p:nvSpPr>
          <p:cNvPr id="7" name="Rectangle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962952" y="4437113"/>
            <a:ext cx="2520161" cy="940579"/>
          </a:xfrm>
          <a:prstGeom prst="rect">
            <a:avLst/>
          </a:prstGeom>
          <a:blipFill rotWithShape="0">
            <a:blip r:embed="rId2"/>
            <a:stretch>
              <a:fillRect l="-1625" r="-722" b="-8917"/>
            </a:stretch>
          </a:blipFill>
          <a:ln w="15875">
            <a:solidFill>
              <a:schemeClr val="tx1"/>
            </a:solidFill>
          </a:ln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25605" name="Rectangle 7"/>
          <p:cNvSpPr>
            <a:spLocks noChangeArrowheads="1"/>
          </p:cNvSpPr>
          <p:nvPr/>
        </p:nvSpPr>
        <p:spPr bwMode="auto">
          <a:xfrm>
            <a:off x="1421324" y="3662064"/>
            <a:ext cx="15287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id-ID" sz="2000" b="1" dirty="0"/>
              <a:t>Rumus</a:t>
            </a:r>
          </a:p>
        </p:txBody>
      </p:sp>
      <p:sp>
        <p:nvSpPr>
          <p:cNvPr id="25606" name="Title 1"/>
          <p:cNvSpPr>
            <a:spLocks noGrp="1"/>
          </p:cNvSpPr>
          <p:nvPr>
            <p:ph type="title"/>
          </p:nvPr>
        </p:nvSpPr>
        <p:spPr>
          <a:xfrm>
            <a:off x="1331119" y="404813"/>
            <a:ext cx="6196013" cy="1039812"/>
          </a:xfrm>
        </p:spPr>
        <p:txBody>
          <a:bodyPr/>
          <a:lstStyle/>
          <a:p>
            <a:r>
              <a:rPr lang="id-ID" sz="2800" b="1"/>
              <a:t>Persentil (P)</a:t>
            </a:r>
          </a:p>
        </p:txBody>
      </p:sp>
    </p:spTree>
    <p:extLst>
      <p:ext uri="{BB962C8B-B14F-4D97-AF65-F5344CB8AC3E}">
        <p14:creationId xmlns:p14="http://schemas.microsoft.com/office/powerpoint/2010/main" val="34048202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1143000" y="313295"/>
            <a:ext cx="6196013" cy="1039813"/>
          </a:xfrm>
        </p:spPr>
        <p:txBody>
          <a:bodyPr/>
          <a:lstStyle/>
          <a:p>
            <a:pPr algn="l"/>
            <a:r>
              <a:rPr lang="id-ID" sz="2400" b="1" dirty="0"/>
              <a:t>Contoh </a:t>
            </a:r>
            <a:r>
              <a:rPr lang="en-US" sz="2400" b="1" dirty="0"/>
              <a:t>6</a:t>
            </a:r>
            <a:br>
              <a:rPr lang="id-ID" sz="2400" b="1" dirty="0"/>
            </a:br>
            <a:br>
              <a:rPr lang="id-ID" sz="1800" dirty="0"/>
            </a:br>
            <a:endParaRPr lang="id-ID" sz="1800" b="1" dirty="0"/>
          </a:p>
        </p:txBody>
      </p:sp>
      <p:sp>
        <p:nvSpPr>
          <p:cNvPr id="26627" name="Rectangle 7"/>
          <p:cNvSpPr>
            <a:spLocks noChangeArrowheads="1"/>
          </p:cNvSpPr>
          <p:nvPr/>
        </p:nvSpPr>
        <p:spPr bwMode="auto">
          <a:xfrm>
            <a:off x="1357671" y="1828800"/>
            <a:ext cx="43195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id-ID" dirty="0"/>
              <a:t>Data setelah diurut adalah</a:t>
            </a:r>
            <a:r>
              <a:rPr lang="id-ID" b="1" dirty="0"/>
              <a:t> 		</a:t>
            </a:r>
            <a:r>
              <a:rPr lang="id-ID" dirty="0"/>
              <a:t> </a:t>
            </a:r>
            <a:r>
              <a:rPr lang="id-ID" b="1" dirty="0"/>
              <a:t>69,70,72,75,77,78,80,82,83,85,87,90</a:t>
            </a:r>
          </a:p>
        </p:txBody>
      </p:sp>
      <p:sp>
        <p:nvSpPr>
          <p:cNvPr id="9" name="Rectangle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357671" y="2742567"/>
            <a:ext cx="6400684" cy="3267689"/>
          </a:xfrm>
          <a:prstGeom prst="rect">
            <a:avLst/>
          </a:prstGeom>
          <a:blipFill rotWithShape="0">
            <a:blip r:embed="rId2"/>
            <a:stretch>
              <a:fillRect l="-571" r="-571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26630" name="Rectangle 13"/>
          <p:cNvSpPr>
            <a:spLocks noChangeArrowheads="1"/>
          </p:cNvSpPr>
          <p:nvPr/>
        </p:nvSpPr>
        <p:spPr bwMode="auto">
          <a:xfrm>
            <a:off x="1322045" y="914400"/>
            <a:ext cx="610195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id-ID" dirty="0"/>
              <a:t>Tentukan Persentil ke delapan puluh lima dari data berikut ; </a:t>
            </a:r>
          </a:p>
          <a:p>
            <a:pPr eaLnBrk="1" hangingPunct="1"/>
            <a:r>
              <a:rPr lang="id-ID" dirty="0"/>
              <a:t>87,69,82,70,90,77,78,80,85,75,83,72</a:t>
            </a:r>
          </a:p>
        </p:txBody>
      </p:sp>
    </p:spTree>
    <p:extLst>
      <p:ext uri="{BB962C8B-B14F-4D97-AF65-F5344CB8AC3E}">
        <p14:creationId xmlns:p14="http://schemas.microsoft.com/office/powerpoint/2010/main" val="40546474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789342" y="653524"/>
            <a:ext cx="7497434" cy="418022"/>
          </a:xfrm>
          <a:prstGeom prst="rect">
            <a:avLst/>
          </a:prstGeom>
          <a:noFill/>
          <a:ln w="6350">
            <a:solidFill>
              <a:schemeClr val="accent4">
                <a:lumMod val="50000"/>
              </a:schemeClr>
            </a:solidFill>
            <a:prstDash val="sysDot"/>
          </a:ln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ID"/>
          </a:p>
        </p:txBody>
      </p:sp>
      <p:sp>
        <p:nvSpPr>
          <p:cNvPr id="24" name="Rectangle 23"/>
          <p:cNvSpPr/>
          <p:nvPr/>
        </p:nvSpPr>
        <p:spPr>
          <a:xfrm>
            <a:off x="763025" y="653524"/>
            <a:ext cx="45239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-457200" defTabSz="952500">
              <a:tabLst>
                <a:tab pos="863600" algn="l"/>
              </a:tabLst>
            </a:pPr>
            <a:r>
              <a:rPr lang="en-US" sz="2400" b="1" dirty="0" err="1">
                <a:solidFill>
                  <a:srgbClr val="006600"/>
                </a:solidFill>
                <a:latin typeface="Segoe Print" pitchFamily="2" charset="0"/>
              </a:rPr>
              <a:t>Persentil</a:t>
            </a:r>
            <a:r>
              <a:rPr lang="en-US" sz="2400" b="1" dirty="0">
                <a:solidFill>
                  <a:srgbClr val="006600"/>
                </a:solidFill>
                <a:latin typeface="Segoe Print" pitchFamily="2" charset="0"/>
              </a:rPr>
              <a:t> Data </a:t>
            </a:r>
            <a:r>
              <a:rPr lang="id-ID" sz="2400" b="1" dirty="0">
                <a:solidFill>
                  <a:srgbClr val="006600"/>
                </a:solidFill>
                <a:latin typeface="Segoe Print" pitchFamily="2" charset="0"/>
              </a:rPr>
              <a:t>B</a:t>
            </a:r>
            <a:r>
              <a:rPr lang="en-US" sz="2400" b="1" dirty="0" err="1">
                <a:solidFill>
                  <a:srgbClr val="006600"/>
                </a:solidFill>
                <a:latin typeface="Segoe Print" pitchFamily="2" charset="0"/>
              </a:rPr>
              <a:t>erkelompok</a:t>
            </a:r>
            <a:endParaRPr lang="en-US" sz="2400" b="1" dirty="0">
              <a:solidFill>
                <a:srgbClr val="006600"/>
              </a:solidFill>
              <a:latin typeface="Segoe Print" pitchFamily="2" charset="0"/>
            </a:endParaRPr>
          </a:p>
        </p:txBody>
      </p:sp>
      <p:grpSp>
        <p:nvGrpSpPr>
          <p:cNvPr id="38" name="Group 22"/>
          <p:cNvGrpSpPr/>
          <p:nvPr/>
        </p:nvGrpSpPr>
        <p:grpSpPr>
          <a:xfrm>
            <a:off x="857224" y="1676400"/>
            <a:ext cx="5000660" cy="1500198"/>
            <a:chOff x="1009624" y="4286256"/>
            <a:chExt cx="5000660" cy="1500198"/>
          </a:xfrm>
        </p:grpSpPr>
        <p:sp>
          <p:nvSpPr>
            <p:cNvPr id="39" name="Rectangle 38"/>
            <p:cNvSpPr/>
            <p:nvPr/>
          </p:nvSpPr>
          <p:spPr>
            <a:xfrm>
              <a:off x="1223938" y="4429132"/>
              <a:ext cx="4786346" cy="135732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2700">
              <a:solidFill>
                <a:schemeClr val="tx2">
                  <a:lumMod val="7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009624" y="4286256"/>
              <a:ext cx="1486304" cy="52322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lumMod val="50000"/>
                  </a:schemeClr>
                </a:gs>
                <a:gs pos="50000">
                  <a:srgbClr val="003300"/>
                </a:gs>
                <a:gs pos="100000">
                  <a:srgbClr val="006600"/>
                </a:gs>
              </a:gsLst>
              <a:path path="rect">
                <a:fillToRect l="100000" t="100000"/>
              </a:path>
              <a:tileRect r="-100000" b="-100000"/>
            </a:gradFill>
          </p:spPr>
          <p:txBody>
            <a:bodyPr wrap="none">
              <a:spAutoFit/>
            </a:bodyPr>
            <a:lstStyle/>
            <a:p>
              <a:pPr indent="-457200" defTabSz="952500">
                <a:tabLst>
                  <a:tab pos="863600" algn="l"/>
                </a:tabLst>
              </a:pPr>
              <a:r>
                <a:rPr lang="id-ID" sz="2800" b="1" i="1">
                  <a:solidFill>
                    <a:schemeClr val="bg1"/>
                  </a:solidFill>
                  <a:latin typeface="Candara" pitchFamily="34" charset="0"/>
                </a:rPr>
                <a:t>Rumus P</a:t>
              </a:r>
              <a:endParaRPr lang="en-US" sz="2800" b="1" i="1">
                <a:solidFill>
                  <a:schemeClr val="bg1"/>
                </a:solidFill>
                <a:latin typeface="Candara" pitchFamily="34" charset="0"/>
              </a:endParaRPr>
            </a:p>
          </p:txBody>
        </p:sp>
        <p:grpSp>
          <p:nvGrpSpPr>
            <p:cNvPr id="41" name="Group 27"/>
            <p:cNvGrpSpPr/>
            <p:nvPr/>
          </p:nvGrpSpPr>
          <p:grpSpPr>
            <a:xfrm>
              <a:off x="1581128" y="4537140"/>
              <a:ext cx="4286280" cy="1106438"/>
              <a:chOff x="1781148" y="4429132"/>
              <a:chExt cx="4286280" cy="1106438"/>
            </a:xfrm>
          </p:grpSpPr>
          <p:sp>
            <p:nvSpPr>
              <p:cNvPr id="42" name="TextBox 41"/>
              <p:cNvSpPr txBox="1"/>
              <p:nvPr/>
            </p:nvSpPr>
            <p:spPr>
              <a:xfrm>
                <a:off x="1781148" y="4714884"/>
                <a:ext cx="1800244" cy="52322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800" i="1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id-ID" sz="2800" i="1" baseline="-25000" dirty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id-ID" sz="28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id-ID" sz="2800" i="1" dirty="0"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id-ID" sz="2800" baseline="-25000" dirty="0"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id-ID" sz="2800" dirty="0">
                    <a:latin typeface="Times New Roman" pitchFamily="18" charset="0"/>
                    <a:cs typeface="Times New Roman" pitchFamily="18" charset="0"/>
                  </a:rPr>
                  <a:t> + c </a:t>
                </a:r>
              </a:p>
            </p:txBody>
          </p:sp>
          <p:sp>
            <p:nvSpPr>
              <p:cNvPr id="43" name="Double Brace 42"/>
              <p:cNvSpPr/>
              <p:nvPr/>
            </p:nvSpPr>
            <p:spPr>
              <a:xfrm>
                <a:off x="3528000" y="4464000"/>
                <a:ext cx="2539428" cy="1071570"/>
              </a:xfrm>
              <a:prstGeom prst="bracePair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3643306" y="4429132"/>
                <a:ext cx="235268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/>
                <a:r>
                  <a:rPr lang="id-ID" sz="2800">
                    <a:latin typeface="Times New Roman" pitchFamily="18" charset="0"/>
                    <a:cs typeface="Times New Roman" pitchFamily="18" charset="0"/>
                  </a:rPr>
                  <a:t>i.n/100 – (</a:t>
                </a:r>
                <a:r>
                  <a:rPr lang="en-US" sz="280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</a:t>
                </a:r>
                <a:r>
                  <a:rPr lang="id-ID" sz="2800" i="1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f</a:t>
                </a:r>
                <a:r>
                  <a:rPr lang="id-ID" sz="2800" i="1" baseline="-2500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i</a:t>
                </a:r>
                <a:r>
                  <a:rPr lang="id-ID" sz="280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)</a:t>
                </a:r>
                <a:r>
                  <a:rPr lang="id-ID" sz="2800" baseline="-2500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0</a:t>
                </a:r>
                <a:endParaRPr lang="id-ID" sz="2800" baseline="-25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3638536" y="4977482"/>
                <a:ext cx="235745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/>
                <a:r>
                  <a:rPr lang="id-ID" sz="2800" i="1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f</a:t>
                </a:r>
                <a:r>
                  <a:rPr lang="id-ID" sz="2800" i="1" baseline="-2500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p</a:t>
                </a:r>
                <a:endParaRPr lang="id-ID" sz="2800" baseline="-25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46" name="Straight Connector 45"/>
              <p:cNvCxnSpPr/>
              <p:nvPr/>
            </p:nvCxnSpPr>
            <p:spPr>
              <a:xfrm>
                <a:off x="3714744" y="5000636"/>
                <a:ext cx="2196000" cy="151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7" name="Rectangle 46"/>
          <p:cNvSpPr/>
          <p:nvPr/>
        </p:nvSpPr>
        <p:spPr>
          <a:xfrm>
            <a:off x="3464711" y="3429000"/>
            <a:ext cx="19288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648000"/>
            <a:r>
              <a:rPr lang="id-ID" dirty="0"/>
              <a:t>i = 1, 2 ..., 9</a:t>
            </a:r>
            <a:r>
              <a:rPr lang="en-US" dirty="0"/>
              <a:t>9</a:t>
            </a:r>
            <a:endParaRPr lang="id-ID" dirty="0"/>
          </a:p>
        </p:txBody>
      </p:sp>
      <p:grpSp>
        <p:nvGrpSpPr>
          <p:cNvPr id="25" name="Group 35"/>
          <p:cNvGrpSpPr/>
          <p:nvPr/>
        </p:nvGrpSpPr>
        <p:grpSpPr>
          <a:xfrm>
            <a:off x="1071538" y="4071942"/>
            <a:ext cx="7539062" cy="2000548"/>
            <a:chOff x="1000100" y="3928782"/>
            <a:chExt cx="6596338" cy="2000548"/>
          </a:xfrm>
        </p:grpSpPr>
        <p:sp>
          <p:nvSpPr>
            <p:cNvPr id="26" name="TextBox 25"/>
            <p:cNvSpPr txBox="1"/>
            <p:nvPr/>
          </p:nvSpPr>
          <p:spPr>
            <a:xfrm>
              <a:off x="1071538" y="4298114"/>
              <a:ext cx="6524900" cy="1631216"/>
            </a:xfrm>
            <a:prstGeom prst="rect">
              <a:avLst/>
            </a:prstGeom>
            <a:noFill/>
            <a:ln w="6350">
              <a:solidFill>
                <a:schemeClr val="bg2">
                  <a:lumMod val="50000"/>
                </a:schemeClr>
              </a:solidFill>
              <a:prstDash val="sysDot"/>
            </a:ln>
          </p:spPr>
          <p:txBody>
            <a:bodyPr wrap="square" rtlCol="0">
              <a:spAutoFit/>
            </a:bodyPr>
            <a:lstStyle/>
            <a:p>
              <a:pPr defTabSz="648000"/>
              <a:r>
                <a:rPr lang="id-ID" sz="2000" i="1" dirty="0"/>
                <a:t>L</a:t>
              </a:r>
              <a:r>
                <a:rPr lang="id-ID" sz="2000" baseline="-25000" dirty="0"/>
                <a:t>0</a:t>
              </a:r>
              <a:r>
                <a:rPr lang="id-ID" sz="2000" dirty="0"/>
                <a:t> 	= Tepi bawah dari kelas yang memuat nilai </a:t>
              </a:r>
              <a:r>
                <a:rPr lang="en-US" sz="2000" dirty="0" err="1"/>
                <a:t>persentil</a:t>
              </a:r>
              <a:r>
                <a:rPr lang="en-US" sz="2000" dirty="0"/>
                <a:t> </a:t>
              </a:r>
              <a:r>
                <a:rPr lang="id-ID" sz="2000" dirty="0"/>
                <a:t> ke-</a:t>
              </a:r>
              <a:r>
                <a:rPr lang="id-ID" sz="2000" i="1" dirty="0"/>
                <a:t>i</a:t>
              </a:r>
            </a:p>
            <a:p>
              <a:pPr defTabSz="648000"/>
              <a:r>
                <a:rPr lang="id-ID" sz="2000" dirty="0"/>
                <a:t>n	= banyaknya observasi / jumlah frekuensi / jumlah data</a:t>
              </a:r>
            </a:p>
            <a:p>
              <a:pPr defTabSz="648000"/>
              <a:r>
                <a:rPr lang="id-ID" sz="2000" dirty="0">
                  <a:cs typeface="Times New Roman" pitchFamily="18" charset="0"/>
                </a:rPr>
                <a:t>(</a:t>
              </a:r>
              <a:r>
                <a:rPr lang="en-US" sz="2000" dirty="0">
                  <a:cs typeface="Times New Roman" pitchFamily="18" charset="0"/>
                  <a:sym typeface="Symbol" pitchFamily="18" charset="2"/>
                </a:rPr>
                <a:t></a:t>
              </a:r>
              <a:r>
                <a:rPr lang="id-ID" sz="2000" i="1" dirty="0">
                  <a:cs typeface="Times New Roman" pitchFamily="18" charset="0"/>
                  <a:sym typeface="Symbol" pitchFamily="18" charset="2"/>
                </a:rPr>
                <a:t>f</a:t>
              </a:r>
              <a:r>
                <a:rPr lang="id-ID" sz="2000" i="1" baseline="-25000" dirty="0">
                  <a:cs typeface="Times New Roman" pitchFamily="18" charset="0"/>
                  <a:sym typeface="Symbol" pitchFamily="18" charset="2"/>
                </a:rPr>
                <a:t>i</a:t>
              </a:r>
              <a:r>
                <a:rPr lang="id-ID" sz="2000" dirty="0">
                  <a:cs typeface="Times New Roman" pitchFamily="18" charset="0"/>
                  <a:sym typeface="Symbol" pitchFamily="18" charset="2"/>
                </a:rPr>
                <a:t>)</a:t>
              </a:r>
              <a:r>
                <a:rPr lang="id-ID" sz="2000" baseline="-25000" dirty="0">
                  <a:cs typeface="Times New Roman" pitchFamily="18" charset="0"/>
                  <a:sym typeface="Symbol" pitchFamily="18" charset="2"/>
                </a:rPr>
                <a:t>0</a:t>
              </a:r>
              <a:r>
                <a:rPr lang="id-ID" sz="2000" dirty="0"/>
                <a:t> 	= frekuensi kumulatif pada kelas sebelum kelas </a:t>
              </a:r>
              <a:r>
                <a:rPr lang="en-US" sz="2000" dirty="0" err="1"/>
                <a:t>persentil</a:t>
              </a:r>
              <a:r>
                <a:rPr lang="en-US" sz="2000" dirty="0"/>
                <a:t> </a:t>
              </a:r>
              <a:r>
                <a:rPr lang="id-ID" sz="2000" dirty="0"/>
                <a:t> ke-</a:t>
              </a:r>
              <a:r>
                <a:rPr lang="id-ID" sz="2000" i="1" dirty="0"/>
                <a:t>i</a:t>
              </a:r>
              <a:endParaRPr lang="id-ID" sz="2000" dirty="0"/>
            </a:p>
            <a:p>
              <a:pPr lvl="0" defTabSz="648000"/>
              <a:r>
                <a:rPr lang="id-ID" sz="2000" i="1" dirty="0">
                  <a:cs typeface="Times New Roman" pitchFamily="18" charset="0"/>
                  <a:sym typeface="Symbol" pitchFamily="18" charset="2"/>
                </a:rPr>
                <a:t>f</a:t>
              </a:r>
              <a:r>
                <a:rPr lang="id-ID" sz="2000" i="1" baseline="-25000" dirty="0">
                  <a:cs typeface="Times New Roman" pitchFamily="18" charset="0"/>
                  <a:sym typeface="Symbol" pitchFamily="18" charset="2"/>
                </a:rPr>
                <a:t>q</a:t>
              </a:r>
              <a:r>
                <a:rPr lang="id-ID" sz="2000" dirty="0"/>
                <a:t>	= frekuensi dari kelas yang memuat nilai </a:t>
              </a:r>
              <a:r>
                <a:rPr lang="en-US" sz="2000" dirty="0" err="1"/>
                <a:t>persentil</a:t>
              </a:r>
              <a:r>
                <a:rPr lang="en-US" sz="2000" dirty="0"/>
                <a:t>  </a:t>
              </a:r>
              <a:r>
                <a:rPr lang="id-ID" sz="2000" dirty="0"/>
                <a:t> ke-</a:t>
              </a:r>
              <a:r>
                <a:rPr lang="id-ID" sz="2000" i="1" dirty="0"/>
                <a:t>i</a:t>
              </a:r>
              <a:endParaRPr lang="id-ID" sz="2000" dirty="0"/>
            </a:p>
            <a:p>
              <a:pPr lvl="0" defTabSz="648000"/>
              <a:r>
                <a:rPr lang="id-ID" sz="2000" dirty="0"/>
                <a:t>c	= interval kelas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000100" y="3928782"/>
              <a:ext cx="1085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b="1" dirty="0">
                  <a:solidFill>
                    <a:srgbClr val="003300"/>
                  </a:solidFill>
                  <a:latin typeface="Segoe Print" pitchFamily="2" charset="0"/>
                </a:rPr>
                <a:t>Dimana</a:t>
              </a:r>
              <a:endParaRPr lang="id-ID" dirty="0">
                <a:solidFill>
                  <a:srgbClr val="0033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90958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4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515647" y="538443"/>
            <a:ext cx="15584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-457200" defTabSz="952500">
              <a:tabLst>
                <a:tab pos="863600" algn="l"/>
              </a:tabLst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Contoh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7</a:t>
            </a:r>
            <a:r>
              <a:rPr lang="en-US" sz="2400" b="1" dirty="0">
                <a:solidFill>
                  <a:srgbClr val="006600"/>
                </a:solidFill>
                <a:latin typeface="Segoe Print" pitchFamily="2" charset="0"/>
              </a:rPr>
              <a:t> </a:t>
            </a: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136765"/>
              </p:ext>
            </p:extLst>
          </p:nvPr>
        </p:nvGraphicFramePr>
        <p:xfrm>
          <a:off x="446633" y="1533211"/>
          <a:ext cx="2500330" cy="4282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8">
                  <a:extLst>
                    <a:ext uri="{9D8B030D-6E8A-4147-A177-3AD203B41FA5}">
                      <a16:colId xmlns:a16="http://schemas.microsoft.com/office/drawing/2014/main" val="666514422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932874852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226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Kelas</a:t>
                      </a:r>
                      <a:endParaRPr 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f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/>
                        <a:t>f</a:t>
                      </a:r>
                      <a:r>
                        <a:rPr lang="id-ID" sz="2000" i="1" baseline="-25000"/>
                        <a:t>l</a:t>
                      </a:r>
                      <a:endParaRPr lang="en-US" sz="2000" i="1" baseline="-2500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46485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72,</a:t>
                      </a:r>
                      <a:r>
                        <a:rPr lang="en-US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2-</a:t>
                      </a:r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72,4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2572510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72,5</a:t>
                      </a:r>
                      <a:r>
                        <a:rPr lang="en-US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72,7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0011647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72,8</a:t>
                      </a:r>
                      <a:r>
                        <a:rPr lang="en-US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73,0</a:t>
                      </a:r>
                      <a:endParaRPr lang="en-US" sz="200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17%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2020681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73,1</a:t>
                      </a:r>
                      <a:r>
                        <a:rPr lang="en-US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73,3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30%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7226500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73,4</a:t>
                      </a:r>
                      <a:r>
                        <a:rPr lang="en-US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73,6</a:t>
                      </a:r>
                      <a:endParaRPr lang="en-US" sz="200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27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57%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8974769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73,7</a:t>
                      </a:r>
                      <a:r>
                        <a:rPr lang="en-US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73,9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23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80%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1427279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74,0</a:t>
                      </a:r>
                      <a:r>
                        <a:rPr lang="id-ID" sz="2000" baseline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-74,2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96%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2056655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74,3-74,5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100%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9972">
                <a:tc>
                  <a:txBody>
                    <a:bodyPr/>
                    <a:lstStyle/>
                    <a:p>
                      <a:pPr algn="r"/>
                      <a:r>
                        <a:rPr lang="id-ID" sz="2000">
                          <a:solidFill>
                            <a:srgbClr val="FFFF00"/>
                          </a:solidFill>
                        </a:rPr>
                        <a:t>Jumlah</a:t>
                      </a:r>
                      <a:endParaRPr lang="en-US" sz="2000" dirty="0">
                        <a:solidFill>
                          <a:srgbClr val="FFFF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rgbClr val="FFFF00"/>
                          </a:solidFill>
                        </a:rPr>
                        <a:t>100</a:t>
                      </a:r>
                      <a:endParaRPr lang="en-US" sz="2000" dirty="0">
                        <a:solidFill>
                          <a:srgbClr val="FFFF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FFFF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8" name="Rectangle 27"/>
          <p:cNvSpPr/>
          <p:nvPr/>
        </p:nvSpPr>
        <p:spPr>
          <a:xfrm>
            <a:off x="1981200" y="573284"/>
            <a:ext cx="1542410" cy="73866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id-ID" sz="2800" b="1" i="1" dirty="0">
                <a:solidFill>
                  <a:srgbClr val="006600"/>
                </a:solidFill>
                <a:latin typeface="Book Antiqua" pitchFamily="18" charset="0"/>
                <a:cs typeface="Times New Roman" pitchFamily="18" charset="0"/>
              </a:rPr>
              <a:t>P</a:t>
            </a:r>
            <a:r>
              <a:rPr lang="id-ID" sz="2800" b="1" i="1" baseline="-25000" dirty="0">
                <a:solidFill>
                  <a:srgbClr val="006600"/>
                </a:solidFill>
                <a:latin typeface="Book Antiqua" pitchFamily="18" charset="0"/>
                <a:cs typeface="Times New Roman" pitchFamily="18" charset="0"/>
              </a:rPr>
              <a:t>50</a:t>
            </a:r>
            <a:r>
              <a:rPr lang="id-ID" sz="2800" b="1" dirty="0">
                <a:solidFill>
                  <a:srgbClr val="006600"/>
                </a:solidFill>
                <a:latin typeface="Book Antiqua" pitchFamily="18" charset="0"/>
                <a:cs typeface="Times New Roman" pitchFamily="18" charset="0"/>
              </a:rPr>
              <a:t> = ?</a:t>
            </a:r>
          </a:p>
        </p:txBody>
      </p:sp>
      <p:grpSp>
        <p:nvGrpSpPr>
          <p:cNvPr id="3" name="Group 22"/>
          <p:cNvGrpSpPr/>
          <p:nvPr/>
        </p:nvGrpSpPr>
        <p:grpSpPr>
          <a:xfrm>
            <a:off x="3352800" y="2604781"/>
            <a:ext cx="3571900" cy="1143008"/>
            <a:chOff x="1301534" y="4357694"/>
            <a:chExt cx="3571900" cy="1143008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9" name="Rectangle 8"/>
            <p:cNvSpPr/>
            <p:nvPr/>
          </p:nvSpPr>
          <p:spPr>
            <a:xfrm>
              <a:off x="1509690" y="4500570"/>
              <a:ext cx="3363744" cy="1000132"/>
            </a:xfrm>
            <a:prstGeom prst="rect">
              <a:avLst/>
            </a:prstGeom>
            <a:grpFill/>
            <a:ln w="12700">
              <a:solidFill>
                <a:schemeClr val="tx2">
                  <a:lumMod val="7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301534" y="4357694"/>
              <a:ext cx="1112805" cy="400110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indent="-457200" defTabSz="952500">
                <a:tabLst>
                  <a:tab pos="863600" algn="l"/>
                </a:tabLst>
              </a:pPr>
              <a:r>
                <a:rPr lang="id-ID" sz="2000" b="1" i="1">
                  <a:solidFill>
                    <a:schemeClr val="bg1"/>
                  </a:solidFill>
                  <a:latin typeface="Candara" pitchFamily="34" charset="0"/>
                </a:rPr>
                <a:t>Rumus P</a:t>
              </a:r>
              <a:endParaRPr lang="en-US" sz="2000" b="1" i="1">
                <a:solidFill>
                  <a:schemeClr val="bg1"/>
                </a:solidFill>
                <a:latin typeface="Candara" pitchFamily="34" charset="0"/>
              </a:endParaRPr>
            </a:p>
          </p:txBody>
        </p:sp>
        <p:grpSp>
          <p:nvGrpSpPr>
            <p:cNvPr id="4" name="Group 27"/>
            <p:cNvGrpSpPr/>
            <p:nvPr/>
          </p:nvGrpSpPr>
          <p:grpSpPr>
            <a:xfrm>
              <a:off x="1581128" y="4623680"/>
              <a:ext cx="3149430" cy="777066"/>
              <a:chOff x="1781148" y="4515672"/>
              <a:chExt cx="3149430" cy="777066"/>
            </a:xfrm>
            <a:grpFill/>
          </p:grpSpPr>
          <p:sp>
            <p:nvSpPr>
              <p:cNvPr id="14" name="TextBox 13"/>
              <p:cNvSpPr txBox="1"/>
              <p:nvPr/>
            </p:nvSpPr>
            <p:spPr>
              <a:xfrm>
                <a:off x="1781148" y="4714884"/>
                <a:ext cx="1800244" cy="40011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id-ID" sz="2000" i="1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id-ID" sz="2000" i="1" baseline="-25000" dirty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id-ID" sz="20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id-ID" sz="2000" i="1" dirty="0"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id-ID" sz="2000" baseline="-25000" dirty="0"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id-ID" sz="2000" dirty="0">
                    <a:latin typeface="Times New Roman" pitchFamily="18" charset="0"/>
                    <a:cs typeface="Times New Roman" pitchFamily="18" charset="0"/>
                  </a:rPr>
                  <a:t> + c </a:t>
                </a:r>
              </a:p>
            </p:txBody>
          </p:sp>
          <p:sp>
            <p:nvSpPr>
              <p:cNvPr id="15" name="Double Brace 14"/>
              <p:cNvSpPr/>
              <p:nvPr/>
            </p:nvSpPr>
            <p:spPr>
              <a:xfrm>
                <a:off x="3027934" y="4535438"/>
                <a:ext cx="1902644" cy="714380"/>
              </a:xfrm>
              <a:prstGeom prst="bracePair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3144628" y="4515672"/>
                <a:ext cx="1643074" cy="40011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/>
                <a:r>
                  <a:rPr lang="id-ID" sz="2000">
                    <a:latin typeface="Times New Roman" pitchFamily="18" charset="0"/>
                    <a:cs typeface="Times New Roman" pitchFamily="18" charset="0"/>
                  </a:rPr>
                  <a:t>in/100 </a:t>
                </a:r>
                <a:r>
                  <a:rPr lang="id-ID" sz="2000" dirty="0">
                    <a:latin typeface="Times New Roman" pitchFamily="18" charset="0"/>
                    <a:cs typeface="Times New Roman" pitchFamily="18" charset="0"/>
                  </a:rPr>
                  <a:t>– (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</a:t>
                </a:r>
                <a:r>
                  <a:rPr lang="id-ID" sz="2000" i="1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f</a:t>
                </a:r>
                <a:r>
                  <a:rPr lang="id-ID" sz="2000" i="1" baseline="-25000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i</a:t>
                </a:r>
                <a:r>
                  <a:rPr lang="id-ID" sz="2000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)</a:t>
                </a:r>
                <a:r>
                  <a:rPr lang="id-ID" sz="2000" baseline="-25000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0</a:t>
                </a:r>
                <a:endParaRPr lang="id-ID" sz="2000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850495" y="4892628"/>
                <a:ext cx="490542" cy="40011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id-ID" sz="2000" i="1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f</a:t>
                </a:r>
                <a:r>
                  <a:rPr lang="id-ID" sz="2000" i="1" baseline="-2500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p</a:t>
                </a:r>
                <a:endParaRPr lang="id-ID" sz="2000" baseline="-25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3209908" y="4892628"/>
                <a:ext cx="1512000" cy="1519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4" name="TextBox 23"/>
          <p:cNvSpPr txBox="1"/>
          <p:nvPr/>
        </p:nvSpPr>
        <p:spPr>
          <a:xfrm>
            <a:off x="3153791" y="1324001"/>
            <a:ext cx="600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>
                <a:solidFill>
                  <a:srgbClr val="800000"/>
                </a:solidFill>
              </a:rPr>
              <a:t>Langkah 1</a:t>
            </a:r>
            <a:r>
              <a:rPr lang="id-ID" dirty="0"/>
              <a:t>. Menentukan kelas yang memuat nilai Perentil 50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20568" y="5751745"/>
            <a:ext cx="600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i="1" dirty="0">
                <a:solidFill>
                  <a:srgbClr val="003300"/>
                </a:solidFill>
              </a:rPr>
              <a:t>Artinya 50% dari observasi mempunyai nilai sama atau lebih kecil dari 73,</a:t>
            </a:r>
            <a:r>
              <a:rPr lang="en-US" b="1" i="1" dirty="0">
                <a:solidFill>
                  <a:srgbClr val="003300"/>
                </a:solidFill>
              </a:rPr>
              <a:t>2</a:t>
            </a:r>
            <a:r>
              <a:rPr lang="id-ID" b="1" i="1" dirty="0">
                <a:solidFill>
                  <a:srgbClr val="003300"/>
                </a:solidFill>
              </a:rPr>
              <a:t>7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269423" y="2057400"/>
            <a:ext cx="4286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>
                <a:solidFill>
                  <a:srgbClr val="800000"/>
                </a:solidFill>
              </a:rPr>
              <a:t>Langkah 2</a:t>
            </a:r>
            <a:r>
              <a:rPr lang="id-ID" dirty="0"/>
              <a:t>. Menghitung P</a:t>
            </a:r>
            <a:r>
              <a:rPr lang="id-ID" baseline="-25000" dirty="0"/>
              <a:t>50</a:t>
            </a:r>
            <a:r>
              <a:rPr lang="id-ID" dirty="0"/>
              <a:t> dengan rumus</a:t>
            </a:r>
          </a:p>
        </p:txBody>
      </p:sp>
      <p:grpSp>
        <p:nvGrpSpPr>
          <p:cNvPr id="5" name="Group 36"/>
          <p:cNvGrpSpPr/>
          <p:nvPr/>
        </p:nvGrpSpPr>
        <p:grpSpPr>
          <a:xfrm>
            <a:off x="3705220" y="3979607"/>
            <a:ext cx="4905380" cy="777066"/>
            <a:chOff x="4500562" y="5152264"/>
            <a:chExt cx="4000528" cy="777066"/>
          </a:xfrm>
        </p:grpSpPr>
        <p:sp>
          <p:nvSpPr>
            <p:cNvPr id="31" name="TextBox 30"/>
            <p:cNvSpPr txBox="1"/>
            <p:nvPr/>
          </p:nvSpPr>
          <p:spPr>
            <a:xfrm>
              <a:off x="4500562" y="5351476"/>
              <a:ext cx="21431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000" i="1" dirty="0"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id-ID" sz="2000" i="1" baseline="-25000" dirty="0">
                  <a:latin typeface="Times New Roman" pitchFamily="18" charset="0"/>
                  <a:cs typeface="Times New Roman" pitchFamily="18" charset="0"/>
                </a:rPr>
                <a:t>50</a:t>
              </a:r>
              <a:r>
                <a:rPr lang="id-ID" sz="2000" dirty="0">
                  <a:latin typeface="Times New Roman" pitchFamily="18" charset="0"/>
                  <a:cs typeface="Times New Roman" pitchFamily="18" charset="0"/>
                </a:rPr>
                <a:t> = 73,35 + 0,30 </a:t>
              </a:r>
            </a:p>
          </p:txBody>
        </p:sp>
        <p:sp>
          <p:nvSpPr>
            <p:cNvPr id="32" name="Double Brace 31"/>
            <p:cNvSpPr/>
            <p:nvPr/>
          </p:nvSpPr>
          <p:spPr>
            <a:xfrm>
              <a:off x="6533166" y="5172030"/>
              <a:ext cx="1967924" cy="714380"/>
            </a:xfrm>
            <a:prstGeom prst="bracePair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643702" y="5152264"/>
              <a:ext cx="178595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id-ID" sz="2000" dirty="0">
                  <a:latin typeface="Times New Roman" pitchFamily="18" charset="0"/>
                  <a:cs typeface="Times New Roman" pitchFamily="18" charset="0"/>
                </a:rPr>
                <a:t>(50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x1</a:t>
              </a:r>
              <a:r>
                <a:rPr lang="id-ID" sz="2000" dirty="0">
                  <a:latin typeface="Times New Roman" pitchFamily="18" charset="0"/>
                  <a:cs typeface="Times New Roman" pitchFamily="18" charset="0"/>
                </a:rPr>
                <a:t>00/1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lang="id-ID" sz="2000" dirty="0">
                  <a:latin typeface="Times New Roman" pitchFamily="18" charset="0"/>
                  <a:cs typeface="Times New Roman" pitchFamily="18" charset="0"/>
                </a:rPr>
                <a:t>0) – 57</a:t>
              </a:r>
              <a:endParaRPr lang="id-ID" sz="2000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268607" y="5529220"/>
              <a:ext cx="49054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id-ID" sz="200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27</a:t>
              </a:r>
              <a:endParaRPr lang="id-ID" sz="2000" baseline="-2500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6715140" y="5529220"/>
              <a:ext cx="1548000" cy="151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3048000" y="4756673"/>
            <a:ext cx="5715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d-ID" sz="2800" i="1" baseline="-250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id-ID" sz="28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= 73,</a:t>
            </a:r>
            <a:r>
              <a:rPr lang="en-US" sz="28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35 + (0.30 x (- 0.26) </a:t>
            </a:r>
          </a:p>
          <a:p>
            <a:r>
              <a:rPr lang="en-US" sz="28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     = 73.35 + (-0.078) = 73.27</a:t>
            </a:r>
            <a:endParaRPr lang="id-ID" sz="2800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270635" y="1508667"/>
            <a:ext cx="558848" cy="457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&lt;f</a:t>
            </a:r>
          </a:p>
        </p:txBody>
      </p:sp>
    </p:spTree>
    <p:extLst>
      <p:ext uri="{BB962C8B-B14F-4D97-AF65-F5344CB8AC3E}">
        <p14:creationId xmlns:p14="http://schemas.microsoft.com/office/powerpoint/2010/main" val="406392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24" grpId="0"/>
      <p:bldP spid="25" grpId="0"/>
      <p:bldP spid="30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244000" cy="785794"/>
          </a:xfrm>
        </p:spPr>
        <p:txBody>
          <a:bodyPr/>
          <a:lstStyle/>
          <a:p>
            <a:r>
              <a:rPr lang="id-ID" sz="4800" dirty="0"/>
              <a:t>Ukuran Letak</a:t>
            </a:r>
            <a:endParaRPr lang="en-US" sz="4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199185"/>
              </p:ext>
            </p:extLst>
          </p:nvPr>
        </p:nvGraphicFramePr>
        <p:xfrm>
          <a:off x="457200" y="15240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5824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103E5D2-071D-98A2-4DF1-B5518EA768EE}"/>
              </a:ext>
            </a:extLst>
          </p:cNvPr>
          <p:cNvSpPr txBox="1"/>
          <p:nvPr/>
        </p:nvSpPr>
        <p:spPr>
          <a:xfrm>
            <a:off x="1219200" y="1066800"/>
            <a:ext cx="601980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000" dirty="0" err="1"/>
              <a:t>Kuartil</a:t>
            </a:r>
            <a:endParaRPr lang="en-ID" sz="2000" dirty="0"/>
          </a:p>
          <a:p>
            <a:r>
              <a:rPr lang="en-ID" sz="2000" dirty="0" err="1"/>
              <a:t>Kuartil</a:t>
            </a:r>
            <a:r>
              <a:rPr lang="en-ID" sz="2000" dirty="0"/>
              <a:t> </a:t>
            </a:r>
            <a:r>
              <a:rPr lang="en-ID" sz="2000" dirty="0" err="1"/>
              <a:t>membagi</a:t>
            </a:r>
            <a:r>
              <a:rPr lang="en-ID" sz="2000" dirty="0"/>
              <a:t> data </a:t>
            </a:r>
            <a:r>
              <a:rPr lang="en-ID" sz="2000" dirty="0" err="1"/>
              <a:t>menjadi</a:t>
            </a:r>
            <a:r>
              <a:rPr lang="en-ID" sz="2000" dirty="0"/>
              <a:t> </a:t>
            </a:r>
            <a:r>
              <a:rPr lang="en-ID" sz="2000" dirty="0" err="1"/>
              <a:t>empat</a:t>
            </a:r>
            <a:r>
              <a:rPr lang="en-ID" sz="2000" dirty="0"/>
              <a:t> </a:t>
            </a:r>
            <a:r>
              <a:rPr lang="en-ID" sz="2000" dirty="0" err="1"/>
              <a:t>bagian</a:t>
            </a:r>
            <a:r>
              <a:rPr lang="en-ID" sz="2000" dirty="0"/>
              <a:t> yang </a:t>
            </a:r>
            <a:r>
              <a:rPr lang="en-ID" sz="2000" dirty="0" err="1"/>
              <a:t>sama</a:t>
            </a:r>
            <a:r>
              <a:rPr lang="en-ID" sz="2000" dirty="0"/>
              <a:t> </a:t>
            </a:r>
            <a:r>
              <a:rPr lang="en-ID" sz="2000" dirty="0" err="1"/>
              <a:t>besar</a:t>
            </a:r>
            <a:r>
              <a:rPr lang="en-ID" sz="2000" dirty="0"/>
              <a:t>,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setiap</a:t>
            </a:r>
            <a:r>
              <a:rPr lang="en-ID" sz="2000" dirty="0"/>
              <a:t> </a:t>
            </a:r>
            <a:r>
              <a:rPr lang="en-ID" sz="2000" dirty="0" err="1"/>
              <a:t>bagian</a:t>
            </a:r>
            <a:r>
              <a:rPr lang="en-ID" sz="2000" dirty="0"/>
              <a:t> </a:t>
            </a:r>
            <a:r>
              <a:rPr lang="en-ID" sz="2000" dirty="0" err="1"/>
              <a:t>mewakili</a:t>
            </a:r>
            <a:r>
              <a:rPr lang="en-ID" sz="2000" dirty="0"/>
              <a:t> 25%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populasi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sampel</a:t>
            </a:r>
            <a:r>
              <a:rPr lang="en-ID" sz="2000" dirty="0"/>
              <a:t> data. </a:t>
            </a:r>
            <a:r>
              <a:rPr lang="en-ID" sz="2000" dirty="0" err="1"/>
              <a:t>Manfaat</a:t>
            </a:r>
            <a:r>
              <a:rPr lang="en-ID" sz="2000" dirty="0"/>
              <a:t> </a:t>
            </a:r>
            <a:r>
              <a:rPr lang="en-ID" sz="2000" dirty="0" err="1"/>
              <a:t>kuartil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penelitian</a:t>
            </a:r>
            <a:r>
              <a:rPr lang="en-ID" sz="2000" dirty="0"/>
              <a:t> </a:t>
            </a:r>
            <a:r>
              <a:rPr lang="en-ID" sz="2000" dirty="0" err="1"/>
              <a:t>psikologi</a:t>
            </a:r>
            <a:r>
              <a:rPr lang="en-ID" sz="2000" dirty="0"/>
              <a:t> </a:t>
            </a:r>
            <a:r>
              <a:rPr lang="en-ID" sz="2000" dirty="0" err="1"/>
              <a:t>meliputi</a:t>
            </a:r>
            <a:r>
              <a:rPr lang="en-ID" sz="20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000" dirty="0" err="1"/>
              <a:t>Identifikasi</a:t>
            </a:r>
            <a:r>
              <a:rPr lang="en-ID" sz="2000" dirty="0"/>
              <a:t> </a:t>
            </a:r>
            <a:r>
              <a:rPr lang="en-ID" sz="2000" dirty="0" err="1"/>
              <a:t>distribusi</a:t>
            </a:r>
            <a:r>
              <a:rPr lang="en-ID" sz="2000" dirty="0"/>
              <a:t> data: </a:t>
            </a:r>
            <a:r>
              <a:rPr lang="en-ID" sz="2000" dirty="0" err="1"/>
              <a:t>Membantu</a:t>
            </a:r>
            <a:r>
              <a:rPr lang="en-ID" sz="2000" dirty="0"/>
              <a:t> </a:t>
            </a:r>
            <a:r>
              <a:rPr lang="en-ID" sz="2000" dirty="0" err="1"/>
              <a:t>memahami</a:t>
            </a:r>
            <a:r>
              <a:rPr lang="en-ID" sz="2000" dirty="0"/>
              <a:t> </a:t>
            </a:r>
            <a:r>
              <a:rPr lang="en-ID" sz="2000" dirty="0" err="1"/>
              <a:t>bagaimana</a:t>
            </a:r>
            <a:r>
              <a:rPr lang="en-ID" sz="2000" dirty="0"/>
              <a:t> data </a:t>
            </a:r>
            <a:r>
              <a:rPr lang="en-ID" sz="2000" dirty="0" err="1"/>
              <a:t>tersebar</a:t>
            </a:r>
            <a:r>
              <a:rPr lang="en-ID" sz="2000" dirty="0"/>
              <a:t> dan </a:t>
            </a:r>
            <a:r>
              <a:rPr lang="en-ID" sz="2000" dirty="0" err="1"/>
              <a:t>apakah</a:t>
            </a:r>
            <a:r>
              <a:rPr lang="en-ID" sz="2000" dirty="0"/>
              <a:t> </a:t>
            </a:r>
            <a:r>
              <a:rPr lang="en-ID" sz="2000" dirty="0" err="1"/>
              <a:t>distribusinya</a:t>
            </a:r>
            <a:r>
              <a:rPr lang="en-ID" sz="2000" dirty="0"/>
              <a:t> </a:t>
            </a:r>
            <a:r>
              <a:rPr lang="en-ID" sz="2000" dirty="0" err="1"/>
              <a:t>simetris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miring.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000" dirty="0" err="1"/>
              <a:t>Mengukur</a:t>
            </a:r>
            <a:r>
              <a:rPr lang="en-ID" sz="2000" dirty="0"/>
              <a:t> </a:t>
            </a:r>
            <a:r>
              <a:rPr lang="en-ID" sz="2000" dirty="0" err="1"/>
              <a:t>variabilitas</a:t>
            </a:r>
            <a:r>
              <a:rPr lang="en-ID" sz="2000" dirty="0"/>
              <a:t>: </a:t>
            </a:r>
            <a:r>
              <a:rPr lang="en-ID" sz="2000" dirty="0" err="1"/>
              <a:t>Kuartil</a:t>
            </a:r>
            <a:r>
              <a:rPr lang="en-ID" sz="2000" dirty="0"/>
              <a:t> </a:t>
            </a:r>
            <a:r>
              <a:rPr lang="en-ID" sz="2000" dirty="0" err="1"/>
              <a:t>digunakan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menghitung</a:t>
            </a:r>
            <a:r>
              <a:rPr lang="en-ID" sz="2000" dirty="0"/>
              <a:t> interquartile range (IQR), yang </a:t>
            </a:r>
            <a:r>
              <a:rPr lang="en-ID" sz="2000" dirty="0" err="1"/>
              <a:t>menunjukkan</a:t>
            </a:r>
            <a:r>
              <a:rPr lang="en-ID" sz="2000" dirty="0"/>
              <a:t> </a:t>
            </a:r>
            <a:r>
              <a:rPr lang="en-ID" sz="2000" dirty="0" err="1"/>
              <a:t>rentang</a:t>
            </a:r>
            <a:r>
              <a:rPr lang="en-ID" sz="2000" dirty="0"/>
              <a:t> data </a:t>
            </a:r>
            <a:r>
              <a:rPr lang="en-ID" sz="2000" dirty="0" err="1"/>
              <a:t>antara</a:t>
            </a:r>
            <a:r>
              <a:rPr lang="en-ID" sz="2000" dirty="0"/>
              <a:t> </a:t>
            </a:r>
            <a:r>
              <a:rPr lang="en-ID" sz="2000" dirty="0" err="1"/>
              <a:t>kuartil</a:t>
            </a:r>
            <a:r>
              <a:rPr lang="en-ID" sz="2000" dirty="0"/>
              <a:t> </a:t>
            </a:r>
            <a:r>
              <a:rPr lang="en-ID" sz="2000" dirty="0" err="1"/>
              <a:t>pertama</a:t>
            </a:r>
            <a:r>
              <a:rPr lang="en-ID" sz="2000" dirty="0"/>
              <a:t> (Q1) dan </a:t>
            </a:r>
            <a:r>
              <a:rPr lang="en-ID" sz="2000" dirty="0" err="1"/>
              <a:t>kuartil</a:t>
            </a:r>
            <a:r>
              <a:rPr lang="en-ID" sz="2000" dirty="0"/>
              <a:t> </a:t>
            </a:r>
            <a:r>
              <a:rPr lang="en-ID" sz="2000" dirty="0" err="1"/>
              <a:t>ketiga</a:t>
            </a:r>
            <a:r>
              <a:rPr lang="en-ID" sz="2000" dirty="0"/>
              <a:t> (Q3), </a:t>
            </a:r>
            <a:r>
              <a:rPr lang="en-ID" sz="2000" dirty="0" err="1"/>
              <a:t>membantu</a:t>
            </a:r>
            <a:r>
              <a:rPr lang="en-ID" sz="2000" dirty="0"/>
              <a:t> </a:t>
            </a:r>
            <a:r>
              <a:rPr lang="en-ID" sz="2000" dirty="0" err="1"/>
              <a:t>mengidentifikasi</a:t>
            </a:r>
            <a:r>
              <a:rPr lang="en-ID" sz="2000" dirty="0"/>
              <a:t> data yang </a:t>
            </a:r>
            <a:r>
              <a:rPr lang="en-ID" sz="2000" dirty="0" err="1"/>
              <a:t>beragam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memiliki</a:t>
            </a:r>
            <a:r>
              <a:rPr lang="en-ID" sz="2000" dirty="0"/>
              <a:t> </a:t>
            </a:r>
            <a:r>
              <a:rPr lang="en-ID" sz="2000" dirty="0" err="1"/>
              <a:t>penyebaran</a:t>
            </a:r>
            <a:r>
              <a:rPr lang="en-ID" sz="2000" dirty="0"/>
              <a:t> yang </a:t>
            </a:r>
            <a:r>
              <a:rPr lang="en-ID" sz="2000" dirty="0" err="1"/>
              <a:t>luas</a:t>
            </a:r>
            <a:r>
              <a:rPr lang="en-ID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000" dirty="0"/>
              <a:t>Outlier detection: IQR </a:t>
            </a:r>
            <a:r>
              <a:rPr lang="en-ID" sz="2000" dirty="0" err="1"/>
              <a:t>sering</a:t>
            </a:r>
            <a:r>
              <a:rPr lang="en-ID" sz="2000" dirty="0"/>
              <a:t> </a:t>
            </a:r>
            <a:r>
              <a:rPr lang="en-ID" sz="2000" dirty="0" err="1"/>
              <a:t>digunakan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mendeteksi</a:t>
            </a:r>
            <a:r>
              <a:rPr lang="en-ID" sz="2000" dirty="0"/>
              <a:t> outlier </a:t>
            </a:r>
            <a:r>
              <a:rPr lang="en-ID" sz="2000" dirty="0" err="1"/>
              <a:t>dalam</a:t>
            </a:r>
            <a:r>
              <a:rPr lang="en-ID" sz="2000" dirty="0"/>
              <a:t> data, </a:t>
            </a:r>
            <a:r>
              <a:rPr lang="en-ID" sz="2000" dirty="0" err="1"/>
              <a:t>karena</a:t>
            </a:r>
            <a:r>
              <a:rPr lang="en-ID" sz="2000" dirty="0"/>
              <a:t> data yang </a:t>
            </a:r>
            <a:r>
              <a:rPr lang="en-ID" sz="2000" dirty="0" err="1"/>
              <a:t>jauh</a:t>
            </a:r>
            <a:r>
              <a:rPr lang="en-ID" sz="2000" dirty="0"/>
              <a:t> di </a:t>
            </a:r>
            <a:r>
              <a:rPr lang="en-ID" sz="2000" dirty="0" err="1"/>
              <a:t>luar</a:t>
            </a:r>
            <a:r>
              <a:rPr lang="en-ID" sz="2000" dirty="0"/>
              <a:t> Q1 dan Q3 </a:t>
            </a:r>
            <a:r>
              <a:rPr lang="en-ID" sz="2000" dirty="0" err="1"/>
              <a:t>dianggap</a:t>
            </a:r>
            <a:r>
              <a:rPr lang="en-ID" sz="2000" dirty="0"/>
              <a:t> </a:t>
            </a:r>
            <a:r>
              <a:rPr lang="en-ID" sz="2000" dirty="0" err="1"/>
              <a:t>sebagai</a:t>
            </a:r>
            <a:r>
              <a:rPr lang="en-ID" sz="2000" dirty="0"/>
              <a:t> outlier.</a:t>
            </a:r>
          </a:p>
        </p:txBody>
      </p:sp>
    </p:spTree>
    <p:extLst>
      <p:ext uri="{BB962C8B-B14F-4D97-AF65-F5344CB8AC3E}">
        <p14:creationId xmlns:p14="http://schemas.microsoft.com/office/powerpoint/2010/main" val="619460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>
            <a:spLocks noGrp="1"/>
          </p:cNvSpPr>
          <p:nvPr>
            <p:ph type="title"/>
          </p:nvPr>
        </p:nvSpPr>
        <p:spPr>
          <a:xfrm>
            <a:off x="1331119" y="404813"/>
            <a:ext cx="6196013" cy="1039812"/>
          </a:xfrm>
        </p:spPr>
        <p:txBody>
          <a:bodyPr/>
          <a:lstStyle/>
          <a:p>
            <a:r>
              <a:rPr lang="id-ID" sz="2800" b="1"/>
              <a:t>Kuartil (K)</a:t>
            </a:r>
          </a:p>
        </p:txBody>
      </p:sp>
      <p:sp>
        <p:nvSpPr>
          <p:cNvPr id="9220" name="Rectangle 7"/>
          <p:cNvSpPr>
            <a:spLocks noChangeArrowheads="1"/>
          </p:cNvSpPr>
          <p:nvPr/>
        </p:nvSpPr>
        <p:spPr bwMode="auto">
          <a:xfrm>
            <a:off x="1385888" y="1799751"/>
            <a:ext cx="6092429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id-ID" sz="2400" dirty="0"/>
              <a:t>Jika sekumpulan data terurut dibagi menjadi 4 bagian yang sama banyak, maka bilangan pembaginya dinamakan kuartil. </a:t>
            </a:r>
          </a:p>
          <a:p>
            <a:pPr eaLnBrk="1" hangingPunct="1"/>
            <a:endParaRPr lang="id-ID" sz="2400" dirty="0"/>
          </a:p>
        </p:txBody>
      </p:sp>
      <p:sp>
        <p:nvSpPr>
          <p:cNvPr id="9221" name="Rectangle 8"/>
          <p:cNvSpPr>
            <a:spLocks noChangeArrowheads="1"/>
          </p:cNvSpPr>
          <p:nvPr/>
        </p:nvSpPr>
        <p:spPr bwMode="auto">
          <a:xfrm>
            <a:off x="1385888" y="1311276"/>
            <a:ext cx="159901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id-ID" sz="2400" b="1" dirty="0"/>
              <a:t>Pengertian</a:t>
            </a:r>
          </a:p>
        </p:txBody>
      </p:sp>
      <p:sp>
        <p:nvSpPr>
          <p:cNvPr id="9222" name="Rectangle 10"/>
          <p:cNvSpPr>
            <a:spLocks noChangeArrowheads="1"/>
          </p:cNvSpPr>
          <p:nvPr/>
        </p:nvSpPr>
        <p:spPr bwMode="auto">
          <a:xfrm>
            <a:off x="1370410" y="3573463"/>
            <a:ext cx="581620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id-ID" sz="2400" dirty="0"/>
              <a:t>Ada tiga buah kuartil, yaitu </a:t>
            </a:r>
          </a:p>
          <a:p>
            <a:pPr eaLnBrk="1" hangingPunct="1"/>
            <a:r>
              <a:rPr lang="id-ID" sz="2400" dirty="0"/>
              <a:t>kuartil kesatu, kuartil kedua, dan kuartil ketiga, yang masing-masing disingkat dengan </a:t>
            </a:r>
            <a:r>
              <a:rPr lang="id-ID" sz="2400" b="1" dirty="0"/>
              <a:t>K</a:t>
            </a:r>
            <a:r>
              <a:rPr lang="id-ID" sz="2400" b="1" baseline="-25000" dirty="0"/>
              <a:t>1</a:t>
            </a:r>
            <a:r>
              <a:rPr lang="id-ID" sz="2400" b="1" dirty="0"/>
              <a:t>,K</a:t>
            </a:r>
            <a:r>
              <a:rPr lang="id-ID" sz="2400" b="1" baseline="-25000" dirty="0"/>
              <a:t>2</a:t>
            </a:r>
            <a:r>
              <a:rPr lang="id-ID" sz="2400" dirty="0"/>
              <a:t>,dan </a:t>
            </a:r>
            <a:r>
              <a:rPr lang="id-ID" sz="2400" b="1" dirty="0"/>
              <a:t>K</a:t>
            </a:r>
            <a:r>
              <a:rPr lang="id-ID" sz="2400" b="1" baseline="-25000" dirty="0"/>
              <a:t>3</a:t>
            </a:r>
            <a:r>
              <a:rPr lang="id-ID" sz="24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88738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331119" y="404813"/>
            <a:ext cx="6196013" cy="1039812"/>
          </a:xfrm>
        </p:spPr>
        <p:txBody>
          <a:bodyPr/>
          <a:lstStyle/>
          <a:p>
            <a:r>
              <a:rPr lang="id-ID" sz="2800" b="1"/>
              <a:t>Kuartil (K)</a:t>
            </a:r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1225153" y="1241426"/>
            <a:ext cx="458509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id-ID" sz="2400" b="1" dirty="0"/>
              <a:t>1. Kuartil data tidak berkelompok</a:t>
            </a:r>
          </a:p>
        </p:txBody>
      </p:sp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1350764" y="1952685"/>
            <a:ext cx="6156722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id-ID" sz="2400" dirty="0"/>
              <a:t>Langkah-langkahnya adalah sebagai berikut :</a:t>
            </a:r>
          </a:p>
          <a:p>
            <a:pPr eaLnBrk="1" hangingPunct="1"/>
            <a:r>
              <a:rPr lang="id-ID" sz="2400" dirty="0"/>
              <a:t>(i) Susun datanya mulai dari nilai terkecil sampai nilai terbesar.</a:t>
            </a:r>
          </a:p>
          <a:p>
            <a:pPr eaLnBrk="1" hangingPunct="1"/>
            <a:r>
              <a:rPr lang="id-ID" sz="2400" dirty="0"/>
              <a:t>(ii) Tentukan nilai letak kuartil.</a:t>
            </a:r>
          </a:p>
          <a:p>
            <a:pPr eaLnBrk="1" hangingPunct="1"/>
            <a:r>
              <a:rPr lang="id-ID" sz="2400" dirty="0"/>
              <a:t>(iii) Tentukan nilai kuartil</a:t>
            </a:r>
          </a:p>
          <a:p>
            <a:pPr eaLnBrk="1" hangingPunct="1"/>
            <a:endParaRPr lang="id-ID" sz="2400" dirty="0"/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962951" y="4437114"/>
            <a:ext cx="2974613" cy="1090107"/>
          </a:xfrm>
          <a:prstGeom prst="rect">
            <a:avLst/>
          </a:prstGeom>
          <a:blipFill rotWithShape="0">
            <a:blip r:embed="rId2"/>
            <a:stretch>
              <a:fillRect l="-2141" r="-1070" b="-10440"/>
            </a:stretch>
          </a:blipFill>
          <a:ln w="15875">
            <a:solidFill>
              <a:schemeClr val="tx1"/>
            </a:solidFill>
          </a:ln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10246" name="Rectangle 8"/>
          <p:cNvSpPr>
            <a:spLocks noChangeArrowheads="1"/>
          </p:cNvSpPr>
          <p:nvPr/>
        </p:nvSpPr>
        <p:spPr bwMode="auto">
          <a:xfrm>
            <a:off x="1524000" y="3860800"/>
            <a:ext cx="13763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id-ID" sz="2000" b="1" dirty="0"/>
              <a:t>Rumus</a:t>
            </a:r>
          </a:p>
        </p:txBody>
      </p:sp>
    </p:spTree>
    <p:extLst>
      <p:ext uri="{BB962C8B-B14F-4D97-AF65-F5344CB8AC3E}">
        <p14:creationId xmlns:p14="http://schemas.microsoft.com/office/powerpoint/2010/main" val="3215833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38151" y="318293"/>
            <a:ext cx="6196013" cy="1039813"/>
          </a:xfrm>
        </p:spPr>
        <p:txBody>
          <a:bodyPr/>
          <a:lstStyle/>
          <a:p>
            <a:pPr algn="l"/>
            <a:r>
              <a:rPr lang="id-ID" sz="2400" b="1" dirty="0"/>
              <a:t>Contoh 1</a:t>
            </a:r>
            <a:br>
              <a:rPr lang="id-ID" sz="2400" b="1" dirty="0"/>
            </a:br>
            <a:br>
              <a:rPr lang="id-ID" sz="1800" dirty="0"/>
            </a:br>
            <a:endParaRPr lang="id-ID" sz="1800" b="1" dirty="0"/>
          </a:p>
        </p:txBody>
      </p:sp>
      <p:sp>
        <p:nvSpPr>
          <p:cNvPr id="11267" name="Rectangle 7"/>
          <p:cNvSpPr>
            <a:spLocks noChangeArrowheads="1"/>
          </p:cNvSpPr>
          <p:nvPr/>
        </p:nvSpPr>
        <p:spPr bwMode="auto">
          <a:xfrm>
            <a:off x="914400" y="1565275"/>
            <a:ext cx="6477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id-ID" sz="2000" dirty="0"/>
              <a:t>Data setelah diurut adalah</a:t>
            </a:r>
            <a:r>
              <a:rPr lang="id-ID" sz="2000" b="1" dirty="0"/>
              <a:t> </a:t>
            </a:r>
          </a:p>
          <a:p>
            <a:pPr eaLnBrk="1" hangingPunct="1"/>
            <a:r>
              <a:rPr lang="id-ID" sz="2000" b="1" dirty="0"/>
              <a:t>		67,69,74,78,83,87,90</a:t>
            </a:r>
          </a:p>
        </p:txBody>
      </p:sp>
      <p:sp>
        <p:nvSpPr>
          <p:cNvPr id="9" name="Rectangle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33426" y="2341503"/>
            <a:ext cx="6122528" cy="3870675"/>
          </a:xfrm>
          <a:prstGeom prst="rect">
            <a:avLst/>
          </a:prstGeom>
          <a:blipFill rotWithShape="0">
            <a:blip r:embed="rId2"/>
            <a:stretch>
              <a:fillRect l="-746" t="-945" b="-2520"/>
            </a:stretch>
          </a:blipFill>
        </p:spPr>
        <p:txBody>
          <a:bodyPr/>
          <a:lstStyle/>
          <a:p>
            <a:r>
              <a:rPr lang="en-US" dirty="0">
                <a:noFill/>
              </a:rPr>
              <a:t> </a:t>
            </a:r>
          </a:p>
        </p:txBody>
      </p:sp>
      <p:sp>
        <p:nvSpPr>
          <p:cNvPr id="11270" name="Rectangle 13"/>
          <p:cNvSpPr>
            <a:spLocks noChangeArrowheads="1"/>
          </p:cNvSpPr>
          <p:nvPr/>
        </p:nvSpPr>
        <p:spPr bwMode="auto">
          <a:xfrm>
            <a:off x="914400" y="876192"/>
            <a:ext cx="610195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id-ID" sz="2000" dirty="0"/>
              <a:t>Tentukan kuartil pertama, kedua,dan ketiga dari data: 87,74,69,78,67,90,83.</a:t>
            </a:r>
          </a:p>
        </p:txBody>
      </p:sp>
    </p:spTree>
    <p:extLst>
      <p:ext uri="{BB962C8B-B14F-4D97-AF65-F5344CB8AC3E}">
        <p14:creationId xmlns:p14="http://schemas.microsoft.com/office/powerpoint/2010/main" val="2400759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963216" y="161658"/>
            <a:ext cx="6196013" cy="1039812"/>
          </a:xfrm>
        </p:spPr>
        <p:txBody>
          <a:bodyPr/>
          <a:lstStyle/>
          <a:p>
            <a:pPr algn="l"/>
            <a:r>
              <a:rPr lang="id-ID" sz="2400" b="1" dirty="0"/>
              <a:t>Contoh 2</a:t>
            </a:r>
            <a:br>
              <a:rPr lang="id-ID" sz="2400" b="1" dirty="0"/>
            </a:br>
            <a:br>
              <a:rPr lang="id-ID" sz="1800" dirty="0"/>
            </a:br>
            <a:endParaRPr lang="id-ID" sz="1800" b="1" dirty="0"/>
          </a:p>
        </p:txBody>
      </p:sp>
      <p:sp>
        <p:nvSpPr>
          <p:cNvPr id="12291" name="Rectangle 7"/>
          <p:cNvSpPr>
            <a:spLocks noChangeArrowheads="1"/>
          </p:cNvSpPr>
          <p:nvPr/>
        </p:nvSpPr>
        <p:spPr bwMode="auto">
          <a:xfrm>
            <a:off x="1143000" y="1981200"/>
            <a:ext cx="51720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id-ID" sz="2000" dirty="0"/>
              <a:t>Data setelah diurutkan adalah 	</a:t>
            </a:r>
            <a:r>
              <a:rPr lang="id-ID" sz="2000" b="1" dirty="0"/>
              <a:t>69,70,72,75,77,78,80,82,83,85,87,90</a:t>
            </a:r>
          </a:p>
        </p:txBody>
      </p:sp>
      <p:sp>
        <p:nvSpPr>
          <p:cNvPr id="9" name="Rectangle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357669" y="2948902"/>
            <a:ext cx="6400685" cy="2712346"/>
          </a:xfrm>
          <a:prstGeom prst="rect">
            <a:avLst/>
          </a:prstGeom>
          <a:blipFill rotWithShape="0">
            <a:blip r:embed="rId2"/>
            <a:stretch>
              <a:fillRect l="-643" b="-2472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12294" name="Rectangle 13"/>
          <p:cNvSpPr>
            <a:spLocks noChangeArrowheads="1"/>
          </p:cNvSpPr>
          <p:nvPr/>
        </p:nvSpPr>
        <p:spPr bwMode="auto">
          <a:xfrm>
            <a:off x="963216" y="539751"/>
            <a:ext cx="6103144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id-ID" sz="2000" dirty="0"/>
              <a:t>Misalkan nilai matematika dari 12 siswa adalah sebagai berikut :</a:t>
            </a:r>
          </a:p>
          <a:p>
            <a:pPr eaLnBrk="1" hangingPunct="1"/>
            <a:r>
              <a:rPr lang="id-ID" sz="2000" dirty="0"/>
              <a:t>87,69,82,70,90,77,78,80,85,75,83,72</a:t>
            </a:r>
          </a:p>
          <a:p>
            <a:pPr eaLnBrk="1" hangingPunct="1"/>
            <a:r>
              <a:rPr lang="id-ID" sz="2000" dirty="0"/>
              <a:t>Tentukan kuartil pertama dan ketiga dari data tersebut.</a:t>
            </a:r>
          </a:p>
        </p:txBody>
      </p:sp>
    </p:spTree>
    <p:extLst>
      <p:ext uri="{BB962C8B-B14F-4D97-AF65-F5344CB8AC3E}">
        <p14:creationId xmlns:p14="http://schemas.microsoft.com/office/powerpoint/2010/main" val="2172746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01292" y="2108383"/>
            <a:ext cx="6561348" cy="2695738"/>
          </a:xfrm>
          <a:prstGeom prst="rect">
            <a:avLst/>
          </a:prstGeom>
          <a:blipFill rotWithShape="0">
            <a:blip r:embed="rId2"/>
            <a:stretch>
              <a:fillRect l="-697" b="-2941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58205654"/>
      </p:ext>
    </p:extLst>
  </p:cSld>
  <p:clrMapOvr>
    <a:masterClrMapping/>
  </p:clrMapOvr>
</p:sld>
</file>

<file path=ppt/theme/theme1.xml><?xml version="1.0" encoding="utf-8"?>
<a:theme xmlns:a="http://schemas.openxmlformats.org/drawingml/2006/main" name="0-Blanko-PPT-sesi-1 Baru (3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0-Blanko-PPT-sesi-1 Baru (3)</Template>
  <TotalTime>1234</TotalTime>
  <Words>1453</Words>
  <Application>Microsoft Office PowerPoint</Application>
  <PresentationFormat>On-screen Show (4:3)</PresentationFormat>
  <Paragraphs>248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Book Antiqua</vt:lpstr>
      <vt:lpstr>Calibri</vt:lpstr>
      <vt:lpstr>Candara</vt:lpstr>
      <vt:lpstr>Segoe Print</vt:lpstr>
      <vt:lpstr>Times New Roman</vt:lpstr>
      <vt:lpstr>0-Blanko-PPT-sesi-1 Baru (3)</vt:lpstr>
      <vt:lpstr>PowerPoint Presentation</vt:lpstr>
      <vt:lpstr>Ukuran nilai letak</vt:lpstr>
      <vt:lpstr>Ukuran Letak</vt:lpstr>
      <vt:lpstr>PowerPoint Presentation</vt:lpstr>
      <vt:lpstr>Kuartil (K)</vt:lpstr>
      <vt:lpstr>Kuartil (K)</vt:lpstr>
      <vt:lpstr>Contoh 1  </vt:lpstr>
      <vt:lpstr>Contoh 2  </vt:lpstr>
      <vt:lpstr>PowerPoint Presentation</vt:lpstr>
      <vt:lpstr>PowerPoint Presentation</vt:lpstr>
      <vt:lpstr>PowerPoint Presentation</vt:lpstr>
      <vt:lpstr>PowerPoint Presentation</vt:lpstr>
      <vt:lpstr>Desil (d)</vt:lpstr>
      <vt:lpstr>PowerPoint Presentation</vt:lpstr>
      <vt:lpstr>Contoh 4  </vt:lpstr>
      <vt:lpstr>PowerPoint Presentation</vt:lpstr>
      <vt:lpstr>PowerPoint Presentation</vt:lpstr>
      <vt:lpstr>PowerPoint Presentation</vt:lpstr>
      <vt:lpstr>Persentil (p)</vt:lpstr>
      <vt:lpstr>Persentil (P)</vt:lpstr>
      <vt:lpstr>Contoh 6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</dc:creator>
  <cp:lastModifiedBy>Rima Melisa</cp:lastModifiedBy>
  <cp:revision>25</cp:revision>
  <dcterms:created xsi:type="dcterms:W3CDTF">2019-09-17T08:27:08Z</dcterms:created>
  <dcterms:modified xsi:type="dcterms:W3CDTF">2025-09-27T08:24:58Z</dcterms:modified>
</cp:coreProperties>
</file>