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61" r:id="rId2"/>
    <p:sldId id="280" r:id="rId3"/>
    <p:sldId id="290" r:id="rId4"/>
    <p:sldId id="314" r:id="rId5"/>
    <p:sldId id="315" r:id="rId6"/>
    <p:sldId id="292" r:id="rId7"/>
    <p:sldId id="316" r:id="rId8"/>
    <p:sldId id="317" r:id="rId9"/>
    <p:sldId id="318" r:id="rId10"/>
    <p:sldId id="319" r:id="rId11"/>
    <p:sldId id="321" r:id="rId12"/>
    <p:sldId id="293" r:id="rId13"/>
    <p:sldId id="301" r:id="rId14"/>
    <p:sldId id="322" r:id="rId15"/>
    <p:sldId id="326" r:id="rId16"/>
    <p:sldId id="325" r:id="rId17"/>
    <p:sldId id="305" r:id="rId18"/>
    <p:sldId id="323" r:id="rId19"/>
    <p:sldId id="324" r:id="rId20"/>
    <p:sldId id="313" r:id="rId21"/>
    <p:sldId id="27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79B310-07C4-4180-B9D3-549551E2ADEF}" v="38" dt="2020-07-27T01:27:54.2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fitri Mursyid" userId="a519e7d3bc7d4201" providerId="LiveId" clId="{3279B310-07C4-4180-B9D3-549551E2ADEF}"/>
    <pc:docChg chg="undo custSel addSld delSld modSld">
      <pc:chgData name="Safitri Mursyid" userId="a519e7d3bc7d4201" providerId="LiveId" clId="{3279B310-07C4-4180-B9D3-549551E2ADEF}" dt="2020-07-27T01:28:06.798" v="86" actId="14100"/>
      <pc:docMkLst>
        <pc:docMk/>
      </pc:docMkLst>
      <pc:sldChg chg="modSp mod">
        <pc:chgData name="Safitri Mursyid" userId="a519e7d3bc7d4201" providerId="LiveId" clId="{3279B310-07C4-4180-B9D3-549551E2ADEF}" dt="2020-07-18T09:04:26.567" v="0" actId="1076"/>
        <pc:sldMkLst>
          <pc:docMk/>
          <pc:sldMk cId="1587271067" sldId="315"/>
        </pc:sldMkLst>
        <pc:graphicFrameChg chg="mod">
          <ac:chgData name="Safitri Mursyid" userId="a519e7d3bc7d4201" providerId="LiveId" clId="{3279B310-07C4-4180-B9D3-549551E2ADEF}" dt="2020-07-18T09:04:26.567" v="0" actId="1076"/>
          <ac:graphicFrameMkLst>
            <pc:docMk/>
            <pc:sldMk cId="1587271067" sldId="315"/>
            <ac:graphicFrameMk id="6" creationId="{00000000-0000-0000-0000-000000000000}"/>
          </ac:graphicFrameMkLst>
        </pc:graphicFrameChg>
      </pc:sldChg>
      <pc:sldChg chg="modSp mod">
        <pc:chgData name="Safitri Mursyid" userId="a519e7d3bc7d4201" providerId="LiveId" clId="{3279B310-07C4-4180-B9D3-549551E2ADEF}" dt="2020-07-18T10:47:43.633" v="20" actId="20577"/>
        <pc:sldMkLst>
          <pc:docMk/>
          <pc:sldMk cId="1572587338" sldId="316"/>
        </pc:sldMkLst>
        <pc:spChg chg="mod">
          <ac:chgData name="Safitri Mursyid" userId="a519e7d3bc7d4201" providerId="LiveId" clId="{3279B310-07C4-4180-B9D3-549551E2ADEF}" dt="2020-07-18T10:47:43.633" v="20" actId="20577"/>
          <ac:spMkLst>
            <pc:docMk/>
            <pc:sldMk cId="1572587338" sldId="316"/>
            <ac:spMk id="6" creationId="{00000000-0000-0000-0000-000000000000}"/>
          </ac:spMkLst>
        </pc:spChg>
        <pc:graphicFrameChg chg="mod">
          <ac:chgData name="Safitri Mursyid" userId="a519e7d3bc7d4201" providerId="LiveId" clId="{3279B310-07C4-4180-B9D3-549551E2ADEF}" dt="2020-07-18T10:45:39.607" v="1" actId="1076"/>
          <ac:graphicFrameMkLst>
            <pc:docMk/>
            <pc:sldMk cId="1572587338" sldId="316"/>
            <ac:graphicFrameMk id="7" creationId="{00000000-0000-0000-0000-000000000000}"/>
          </ac:graphicFrameMkLst>
        </pc:graphicFrameChg>
      </pc:sldChg>
      <pc:sldChg chg="addSp delSp modSp del mod addAnim delAnim">
        <pc:chgData name="Safitri Mursyid" userId="a519e7d3bc7d4201" providerId="LiveId" clId="{3279B310-07C4-4180-B9D3-549551E2ADEF}" dt="2020-07-18T11:00:40.714" v="49" actId="47"/>
        <pc:sldMkLst>
          <pc:docMk/>
          <pc:sldMk cId="116567982" sldId="320"/>
        </pc:sldMkLst>
        <pc:spChg chg="mod">
          <ac:chgData name="Safitri Mursyid" userId="a519e7d3bc7d4201" providerId="LiveId" clId="{3279B310-07C4-4180-B9D3-549551E2ADEF}" dt="2020-07-18T11:00:17.667" v="48" actId="1076"/>
          <ac:spMkLst>
            <pc:docMk/>
            <pc:sldMk cId="116567982" sldId="320"/>
            <ac:spMk id="19" creationId="{00000000-0000-0000-0000-000000000000}"/>
          </ac:spMkLst>
        </pc:spChg>
        <pc:graphicFrameChg chg="add del mod">
          <ac:chgData name="Safitri Mursyid" userId="a519e7d3bc7d4201" providerId="LiveId" clId="{3279B310-07C4-4180-B9D3-549551E2ADEF}" dt="2020-07-18T11:00:00.932" v="47" actId="478"/>
          <ac:graphicFrameMkLst>
            <pc:docMk/>
            <pc:sldMk cId="116567982" sldId="320"/>
            <ac:graphicFrameMk id="12" creationId="{00000000-0000-0000-0000-000000000000}"/>
          </ac:graphicFrameMkLst>
        </pc:graphicFrameChg>
      </pc:sldChg>
      <pc:sldChg chg="modSp mod">
        <pc:chgData name="Safitri Mursyid" userId="a519e7d3bc7d4201" providerId="LiveId" clId="{3279B310-07C4-4180-B9D3-549551E2ADEF}" dt="2020-07-18T12:40:01.657" v="54" actId="1076"/>
        <pc:sldMkLst>
          <pc:docMk/>
          <pc:sldMk cId="3081028295" sldId="323"/>
        </pc:sldMkLst>
        <pc:graphicFrameChg chg="mod">
          <ac:chgData name="Safitri Mursyid" userId="a519e7d3bc7d4201" providerId="LiveId" clId="{3279B310-07C4-4180-B9D3-549551E2ADEF}" dt="2020-07-18T12:37:33.975" v="53"/>
          <ac:graphicFrameMkLst>
            <pc:docMk/>
            <pc:sldMk cId="3081028295" sldId="323"/>
            <ac:graphicFrameMk id="6" creationId="{00000000-0000-0000-0000-000000000000}"/>
          </ac:graphicFrameMkLst>
        </pc:graphicFrameChg>
        <pc:graphicFrameChg chg="mod">
          <ac:chgData name="Safitri Mursyid" userId="a519e7d3bc7d4201" providerId="LiveId" clId="{3279B310-07C4-4180-B9D3-549551E2ADEF}" dt="2020-07-18T12:40:01.657" v="54" actId="1076"/>
          <ac:graphicFrameMkLst>
            <pc:docMk/>
            <pc:sldMk cId="3081028295" sldId="323"/>
            <ac:graphicFrameMk id="11" creationId="{00000000-0000-0000-0000-000000000000}"/>
          </ac:graphicFrameMkLst>
        </pc:graphicFrameChg>
      </pc:sldChg>
      <pc:sldChg chg="addSp delSp modSp new mod">
        <pc:chgData name="Safitri Mursyid" userId="a519e7d3bc7d4201" providerId="LiveId" clId="{3279B310-07C4-4180-B9D3-549551E2ADEF}" dt="2020-07-27T01:28:06.798" v="86" actId="14100"/>
        <pc:sldMkLst>
          <pc:docMk/>
          <pc:sldMk cId="608323461" sldId="325"/>
        </pc:sldMkLst>
        <pc:spChg chg="del">
          <ac:chgData name="Safitri Mursyid" userId="a519e7d3bc7d4201" providerId="LiveId" clId="{3279B310-07C4-4180-B9D3-549551E2ADEF}" dt="2020-07-27T01:25:13.018" v="62" actId="478"/>
          <ac:spMkLst>
            <pc:docMk/>
            <pc:sldMk cId="608323461" sldId="325"/>
            <ac:spMk id="2" creationId="{113C451E-EA80-4ADB-AEA9-CD9CD2992938}"/>
          </ac:spMkLst>
        </pc:spChg>
        <pc:spChg chg="del">
          <ac:chgData name="Safitri Mursyid" userId="a519e7d3bc7d4201" providerId="LiveId" clId="{3279B310-07C4-4180-B9D3-549551E2ADEF}" dt="2020-07-27T01:24:47.861" v="56"/>
          <ac:spMkLst>
            <pc:docMk/>
            <pc:sldMk cId="608323461" sldId="325"/>
            <ac:spMk id="3" creationId="{A6F28E8F-C8E0-45FC-B28F-5C9D178B9C97}"/>
          </ac:spMkLst>
        </pc:spChg>
        <pc:spChg chg="add del mod">
          <ac:chgData name="Safitri Mursyid" userId="a519e7d3bc7d4201" providerId="LiveId" clId="{3279B310-07C4-4180-B9D3-549551E2ADEF}" dt="2020-07-27T01:25:09.986" v="61" actId="1076"/>
          <ac:spMkLst>
            <pc:docMk/>
            <pc:sldMk cId="608323461" sldId="325"/>
            <ac:spMk id="5" creationId="{8F20BE00-16A9-4D00-88B0-57CCBC3BD774}"/>
          </ac:spMkLst>
        </pc:spChg>
        <pc:spChg chg="add del mod">
          <ac:chgData name="Safitri Mursyid" userId="a519e7d3bc7d4201" providerId="LiveId" clId="{3279B310-07C4-4180-B9D3-549551E2ADEF}" dt="2020-07-27T01:24:58.252" v="58" actId="478"/>
          <ac:spMkLst>
            <pc:docMk/>
            <pc:sldMk cId="608323461" sldId="325"/>
            <ac:spMk id="6" creationId="{0D9EE4A6-61CA-4B0E-BF66-95EEAC3283B0}"/>
          </ac:spMkLst>
        </pc:spChg>
        <pc:spChg chg="add del mod">
          <ac:chgData name="Safitri Mursyid" userId="a519e7d3bc7d4201" providerId="LiveId" clId="{3279B310-07C4-4180-B9D3-549551E2ADEF}" dt="2020-07-27T01:25:04.596" v="60" actId="478"/>
          <ac:spMkLst>
            <pc:docMk/>
            <pc:sldMk cId="608323461" sldId="325"/>
            <ac:spMk id="7" creationId="{E196BBCA-4E99-419A-A5C0-B69C5AA2E828}"/>
          </ac:spMkLst>
        </pc:spChg>
        <pc:spChg chg="add mod">
          <ac:chgData name="Safitri Mursyid" userId="a519e7d3bc7d4201" providerId="LiveId" clId="{3279B310-07C4-4180-B9D3-549551E2ADEF}" dt="2020-07-27T01:27:31.078" v="77" actId="1076"/>
          <ac:spMkLst>
            <pc:docMk/>
            <pc:sldMk cId="608323461" sldId="325"/>
            <ac:spMk id="9" creationId="{1C91544E-D177-4392-B134-73F68CBF1292}"/>
          </ac:spMkLst>
        </pc:spChg>
        <pc:spChg chg="add mod">
          <ac:chgData name="Safitri Mursyid" userId="a519e7d3bc7d4201" providerId="LiveId" clId="{3279B310-07C4-4180-B9D3-549551E2ADEF}" dt="2020-07-27T01:27:54.204" v="82" actId="1076"/>
          <ac:spMkLst>
            <pc:docMk/>
            <pc:sldMk cId="608323461" sldId="325"/>
            <ac:spMk id="11" creationId="{A100AD6E-23AD-466D-A288-E6BD4EA43E0E}"/>
          </ac:spMkLst>
        </pc:spChg>
        <pc:graphicFrameChg chg="add del mod modGraphic">
          <ac:chgData name="Safitri Mursyid" userId="a519e7d3bc7d4201" providerId="LiveId" clId="{3279B310-07C4-4180-B9D3-549551E2ADEF}" dt="2020-07-27T01:27:05.323" v="73" actId="14100"/>
          <ac:graphicFrameMkLst>
            <pc:docMk/>
            <pc:sldMk cId="608323461" sldId="325"/>
            <ac:graphicFrameMk id="4" creationId="{DA25CE51-AD9E-4695-BA9A-BA789038788F}"/>
          </ac:graphicFrameMkLst>
        </pc:graphicFrameChg>
        <pc:graphicFrameChg chg="add mod modGraphic">
          <ac:chgData name="Safitri Mursyid" userId="a519e7d3bc7d4201" providerId="LiveId" clId="{3279B310-07C4-4180-B9D3-549551E2ADEF}" dt="2020-07-27T01:27:38.234" v="79" actId="14100"/>
          <ac:graphicFrameMkLst>
            <pc:docMk/>
            <pc:sldMk cId="608323461" sldId="325"/>
            <ac:graphicFrameMk id="8" creationId="{0F643E57-591E-4EB3-B209-543DA9D85C16}"/>
          </ac:graphicFrameMkLst>
        </pc:graphicFrameChg>
        <pc:graphicFrameChg chg="add mod modGraphic">
          <ac:chgData name="Safitri Mursyid" userId="a519e7d3bc7d4201" providerId="LiveId" clId="{3279B310-07C4-4180-B9D3-549551E2ADEF}" dt="2020-07-27T01:28:06.798" v="86" actId="14100"/>
          <ac:graphicFrameMkLst>
            <pc:docMk/>
            <pc:sldMk cId="608323461" sldId="325"/>
            <ac:graphicFrameMk id="10" creationId="{1228E77D-532D-4937-B6B2-B5ECC2B5ECC2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-My%20Presentation\1-UEU\ESA153%20Statistik%201\153\Gnjl2017\153-04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-My%20Presentation\1-UEU\ESA153%20Statistik%201\153\Gnjl2017\153-04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-My%20Presentation\1-UEU\ESA153%20Statistik%201\153\Gnjl2017\153-04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153\153-04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153\153-0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4"/>
    </mc:Choice>
    <mc:Fallback>
      <c:style val="44"/>
    </mc:Fallback>
  </mc:AlternateContent>
  <c:chart>
    <c:title>
      <c:tx>
        <c:rich>
          <a:bodyPr/>
          <a:lstStyle/>
          <a:p>
            <a:pPr>
              <a:defRPr lang="en-US"/>
            </a:pPr>
            <a:r>
              <a:rPr lang="id-ID"/>
              <a:t>Grafik Histogram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6398985333935914E-2"/>
          <c:y val="0.15537502241193524"/>
          <c:w val="0.88280771938104174"/>
          <c:h val="0.654992009139899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Sheet1!$C$3</c:f>
              <c:strCache>
                <c:ptCount val="1"/>
                <c:pt idx="0">
                  <c:v>Frekuensi</c:v>
                </c:pt>
              </c:strCache>
            </c:strRef>
          </c:tx>
          <c:invertIfNegative val="0"/>
          <c:cat>
            <c:strRef>
              <c:f>Sheet1!$B$4:$B$9</c:f>
              <c:strCache>
                <c:ptCount val="6"/>
                <c:pt idx="0">
                  <c:v>65-67</c:v>
                </c:pt>
                <c:pt idx="1">
                  <c:v>68-70</c:v>
                </c:pt>
                <c:pt idx="2">
                  <c:v>71-73</c:v>
                </c:pt>
                <c:pt idx="3">
                  <c:v>74-76</c:v>
                </c:pt>
                <c:pt idx="4">
                  <c:v>77-79</c:v>
                </c:pt>
                <c:pt idx="5">
                  <c:v>80-81</c:v>
                </c:pt>
              </c:strCache>
            </c:strRef>
          </c:cat>
          <c:val>
            <c:numRef>
              <c:f>Sheet1!$C$4:$C$9</c:f>
              <c:numCache>
                <c:formatCode>General</c:formatCode>
                <c:ptCount val="6"/>
                <c:pt idx="0">
                  <c:v>3</c:v>
                </c:pt>
                <c:pt idx="1">
                  <c:v>6</c:v>
                </c:pt>
                <c:pt idx="2">
                  <c:v>12</c:v>
                </c:pt>
                <c:pt idx="3">
                  <c:v>13</c:v>
                </c:pt>
                <c:pt idx="4">
                  <c:v>4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06-43D3-A742-DA9A4FA9E6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57984640"/>
        <c:axId val="157986176"/>
      </c:barChart>
      <c:catAx>
        <c:axId val="1579846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57986176"/>
        <c:crosses val="autoZero"/>
        <c:auto val="1"/>
        <c:lblAlgn val="ctr"/>
        <c:lblOffset val="100"/>
        <c:noMultiLvlLbl val="0"/>
      </c:catAx>
      <c:valAx>
        <c:axId val="15798617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57984640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lang="en-US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3"/>
    </mc:Choice>
    <mc:Fallback>
      <c:style val="33"/>
    </mc:Fallback>
  </mc:AlternateContent>
  <c:chart>
    <c:title>
      <c:tx>
        <c:rich>
          <a:bodyPr/>
          <a:lstStyle/>
          <a:p>
            <a:pPr>
              <a:defRPr lang="en-US"/>
            </a:pPr>
            <a:r>
              <a:rPr lang="id-ID"/>
              <a:t>Grafik Poligon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Sheet1!$C$3</c:f>
              <c:strCache>
                <c:ptCount val="1"/>
                <c:pt idx="0">
                  <c:v>Frekuensi</c:v>
                </c:pt>
              </c:strCache>
            </c:strRef>
          </c:tx>
          <c:marker>
            <c:symbol val="none"/>
          </c:marker>
          <c:cat>
            <c:strRef>
              <c:f>Sheet1!$B$4:$B$9</c:f>
              <c:strCache>
                <c:ptCount val="6"/>
                <c:pt idx="0">
                  <c:v>65-67</c:v>
                </c:pt>
                <c:pt idx="1">
                  <c:v>68-70</c:v>
                </c:pt>
                <c:pt idx="2">
                  <c:v>71-73</c:v>
                </c:pt>
                <c:pt idx="3">
                  <c:v>74-76</c:v>
                </c:pt>
                <c:pt idx="4">
                  <c:v>77-79</c:v>
                </c:pt>
                <c:pt idx="5">
                  <c:v>80-81</c:v>
                </c:pt>
              </c:strCache>
            </c:strRef>
          </c:cat>
          <c:val>
            <c:numRef>
              <c:f>Sheet1!$C$4:$C$9</c:f>
              <c:numCache>
                <c:formatCode>General</c:formatCode>
                <c:ptCount val="6"/>
                <c:pt idx="0">
                  <c:v>3</c:v>
                </c:pt>
                <c:pt idx="1">
                  <c:v>6</c:v>
                </c:pt>
                <c:pt idx="2">
                  <c:v>12</c:v>
                </c:pt>
                <c:pt idx="3">
                  <c:v>13</c:v>
                </c:pt>
                <c:pt idx="4">
                  <c:v>4</c:v>
                </c:pt>
                <c:pt idx="5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022-484A-8D28-58F701B6C0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1401856"/>
        <c:axId val="241403392"/>
      </c:lineChart>
      <c:catAx>
        <c:axId val="2414018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241403392"/>
        <c:crosses val="autoZero"/>
        <c:auto val="1"/>
        <c:lblAlgn val="ctr"/>
        <c:lblOffset val="100"/>
        <c:noMultiLvlLbl val="0"/>
      </c:catAx>
      <c:valAx>
        <c:axId val="2414033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lang="en-US"/>
            </a:pPr>
            <a:endParaRPr lang="en-US"/>
          </a:p>
        </c:txPr>
        <c:crossAx val="24140185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lang="en-US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title>
      <c:tx>
        <c:rich>
          <a:bodyPr/>
          <a:lstStyle/>
          <a:p>
            <a:pPr>
              <a:defRPr lang="en-US"/>
            </a:pPr>
            <a:r>
              <a:rPr lang="id-ID"/>
              <a:t>Histogram &amp; Poligon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Sheet2!$C$3</c:f>
              <c:strCache>
                <c:ptCount val="1"/>
                <c:pt idx="0">
                  <c:v>Frekuensi</c:v>
                </c:pt>
              </c:strCache>
            </c:strRef>
          </c:tx>
          <c:invertIfNegative val="0"/>
          <c:cat>
            <c:strRef>
              <c:f>Sheet2!$B$4:$B$9</c:f>
              <c:strCache>
                <c:ptCount val="6"/>
                <c:pt idx="0">
                  <c:v>64,5-67,5</c:v>
                </c:pt>
                <c:pt idx="1">
                  <c:v>67,5-70,5</c:v>
                </c:pt>
                <c:pt idx="2">
                  <c:v>70,5-73,5</c:v>
                </c:pt>
                <c:pt idx="3">
                  <c:v>73,5-76,5</c:v>
                </c:pt>
                <c:pt idx="4">
                  <c:v>76,5-79,5</c:v>
                </c:pt>
                <c:pt idx="5">
                  <c:v>79,5-81,5</c:v>
                </c:pt>
              </c:strCache>
            </c:strRef>
          </c:cat>
          <c:val>
            <c:numRef>
              <c:f>Sheet2!$C$4:$C$9</c:f>
              <c:numCache>
                <c:formatCode>General</c:formatCode>
                <c:ptCount val="6"/>
                <c:pt idx="0">
                  <c:v>3</c:v>
                </c:pt>
                <c:pt idx="1">
                  <c:v>6</c:v>
                </c:pt>
                <c:pt idx="2">
                  <c:v>12</c:v>
                </c:pt>
                <c:pt idx="3">
                  <c:v>13</c:v>
                </c:pt>
                <c:pt idx="4">
                  <c:v>4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6C-473A-A951-01533E9310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261799296"/>
        <c:axId val="262080768"/>
      </c:barChart>
      <c:lineChart>
        <c:grouping val="standard"/>
        <c:varyColors val="0"/>
        <c:ser>
          <c:idx val="1"/>
          <c:order val="1"/>
          <c:tx>
            <c:strRef>
              <c:f>Sheet2!$B$4:$B$9</c:f>
              <c:strCache>
                <c:ptCount val="1"/>
                <c:pt idx="0">
                  <c:v>64,5-67,5 67,5-70,5 70,5-73,5 73,5-76,5 76,5-79,5 79,5-81,5</c:v>
                </c:pt>
              </c:strCache>
            </c:strRef>
          </c:tx>
          <c:val>
            <c:numRef>
              <c:f>Sheet2!$C$4:$C$9</c:f>
              <c:numCache>
                <c:formatCode>General</c:formatCode>
                <c:ptCount val="6"/>
                <c:pt idx="0">
                  <c:v>3</c:v>
                </c:pt>
                <c:pt idx="1">
                  <c:v>6</c:v>
                </c:pt>
                <c:pt idx="2">
                  <c:v>12</c:v>
                </c:pt>
                <c:pt idx="3">
                  <c:v>13</c:v>
                </c:pt>
                <c:pt idx="4">
                  <c:v>4</c:v>
                </c:pt>
                <c:pt idx="5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66C-473A-A951-01533E9310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1799296"/>
        <c:axId val="262080768"/>
      </c:lineChart>
      <c:catAx>
        <c:axId val="2617992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262080768"/>
        <c:crosses val="autoZero"/>
        <c:auto val="1"/>
        <c:lblAlgn val="ctr"/>
        <c:lblOffset val="100"/>
        <c:noMultiLvlLbl val="0"/>
      </c:catAx>
      <c:valAx>
        <c:axId val="26208076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261799296"/>
        <c:crosses val="autoZero"/>
        <c:crossBetween val="between"/>
      </c:valAx>
    </c:plotArea>
    <c:plotVisOnly val="1"/>
    <c:dispBlanksAs val="gap"/>
    <c:showDLblsOverMax val="0"/>
  </c:chart>
  <c:spPr>
    <a:solidFill>
      <a:schemeClr val="accent1"/>
    </a:solidFill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solidFill>
                  <a:srgbClr val="1A2146"/>
                </a:solidFill>
                <a:latin typeface="Segoe Print" pitchFamily="2" charset="0"/>
              </a:defRPr>
            </a:pPr>
            <a:r>
              <a:rPr lang="id-ID" sz="1600">
                <a:solidFill>
                  <a:srgbClr val="1A2146"/>
                </a:solidFill>
                <a:latin typeface="Segoe Print" pitchFamily="2" charset="0"/>
              </a:rPr>
              <a:t>Kurva</a:t>
            </a:r>
            <a:r>
              <a:rPr lang="id-ID" sz="1600" baseline="0">
                <a:solidFill>
                  <a:srgbClr val="1A2146"/>
                </a:solidFill>
                <a:latin typeface="Segoe Print" pitchFamily="2" charset="0"/>
              </a:rPr>
              <a:t> Frekuensi Kumulatif</a:t>
            </a:r>
          </a:p>
          <a:p>
            <a:pPr>
              <a:defRPr sz="1600">
                <a:solidFill>
                  <a:srgbClr val="1A2146"/>
                </a:solidFill>
                <a:latin typeface="Segoe Print" pitchFamily="2" charset="0"/>
              </a:defRPr>
            </a:pPr>
            <a:r>
              <a:rPr lang="en-US" sz="1600">
                <a:solidFill>
                  <a:srgbClr val="1A2146"/>
                </a:solidFill>
                <a:latin typeface="Segoe Print" pitchFamily="2" charset="0"/>
              </a:rPr>
              <a:t>Kurang Dari</a:t>
            </a:r>
          </a:p>
        </c:rich>
      </c:tx>
      <c:layout>
        <c:manualLayout>
          <c:xMode val="edge"/>
          <c:yMode val="edge"/>
          <c:x val="9.3392617629018432E-2"/>
          <c:y val="1.80789695082283E-2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Sheet4!$C$11</c:f>
              <c:strCache>
                <c:ptCount val="1"/>
                <c:pt idx="0">
                  <c:v>FL (Kurang Dari)</c:v>
                </c:pt>
              </c:strCache>
            </c:strRef>
          </c:tx>
          <c:cat>
            <c:numRef>
              <c:f>Sheet4!$B$12:$B$17</c:f>
              <c:numCache>
                <c:formatCode>General</c:formatCode>
                <c:ptCount val="6"/>
                <c:pt idx="0">
                  <c:v>67.5</c:v>
                </c:pt>
                <c:pt idx="1">
                  <c:v>70.5</c:v>
                </c:pt>
                <c:pt idx="2">
                  <c:v>73.5</c:v>
                </c:pt>
                <c:pt idx="3">
                  <c:v>76.5</c:v>
                </c:pt>
                <c:pt idx="4">
                  <c:v>79.5</c:v>
                </c:pt>
                <c:pt idx="5">
                  <c:v>81.5</c:v>
                </c:pt>
              </c:numCache>
            </c:numRef>
          </c:cat>
          <c:val>
            <c:numRef>
              <c:f>Sheet4!$C$12:$C$17</c:f>
              <c:numCache>
                <c:formatCode>General</c:formatCode>
                <c:ptCount val="6"/>
                <c:pt idx="0">
                  <c:v>3</c:v>
                </c:pt>
                <c:pt idx="1">
                  <c:v>9</c:v>
                </c:pt>
                <c:pt idx="2">
                  <c:v>21</c:v>
                </c:pt>
                <c:pt idx="3">
                  <c:v>34</c:v>
                </c:pt>
                <c:pt idx="4">
                  <c:v>38</c:v>
                </c:pt>
                <c:pt idx="5">
                  <c:v>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677-43E1-B187-D969BDDFDD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0803072"/>
        <c:axId val="641833984"/>
      </c:lineChart>
      <c:catAx>
        <c:axId val="350803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641833984"/>
        <c:crosses val="autoZero"/>
        <c:auto val="1"/>
        <c:lblAlgn val="ctr"/>
        <c:lblOffset val="100"/>
        <c:noMultiLvlLbl val="0"/>
      </c:catAx>
      <c:valAx>
        <c:axId val="64183398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35080307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solidFill>
      <a:schemeClr val="bg2">
        <a:lumMod val="90000"/>
      </a:schemeClr>
    </a:solidFill>
    <a:ln>
      <a:solidFill>
        <a:schemeClr val="accent1"/>
      </a:solidFill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/>
          <a:lstStyle/>
          <a:p>
            <a:pPr>
              <a:defRPr sz="1600">
                <a:solidFill>
                  <a:srgbClr val="006600"/>
                </a:solidFill>
                <a:latin typeface="Segoe Print" pitchFamily="2" charset="0"/>
              </a:defRPr>
            </a:pPr>
            <a:r>
              <a:rPr lang="id-ID" sz="1600">
                <a:solidFill>
                  <a:srgbClr val="006600"/>
                </a:solidFill>
                <a:latin typeface="Segoe Print" pitchFamily="2" charset="0"/>
              </a:rPr>
              <a:t>Kurva Frekuensi Kumulatif</a:t>
            </a:r>
          </a:p>
          <a:p>
            <a:pPr>
              <a:defRPr sz="1600">
                <a:solidFill>
                  <a:srgbClr val="006600"/>
                </a:solidFill>
                <a:latin typeface="Segoe Print" pitchFamily="2" charset="0"/>
              </a:defRPr>
            </a:pPr>
            <a:r>
              <a:rPr lang="id-ID" sz="1600">
                <a:solidFill>
                  <a:srgbClr val="006600"/>
                </a:solidFill>
                <a:latin typeface="Segoe Print" pitchFamily="2" charset="0"/>
              </a:rPr>
              <a:t>Lebih Dari</a:t>
            </a:r>
            <a:endParaRPr lang="en-US" sz="1600">
              <a:solidFill>
                <a:srgbClr val="006600"/>
              </a:solidFill>
              <a:latin typeface="Segoe Print" pitchFamily="2" charset="0"/>
            </a:endParaRP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Sheet4!$C$20</c:f>
              <c:strCache>
                <c:ptCount val="1"/>
                <c:pt idx="0">
                  <c:v>FM (Lebih Dari)</c:v>
                </c:pt>
              </c:strCache>
            </c:strRef>
          </c:tx>
          <c:cat>
            <c:numRef>
              <c:f>Sheet4!$B$21:$B$26</c:f>
              <c:numCache>
                <c:formatCode>General</c:formatCode>
                <c:ptCount val="6"/>
                <c:pt idx="0">
                  <c:v>64.5</c:v>
                </c:pt>
                <c:pt idx="1">
                  <c:v>67.5</c:v>
                </c:pt>
                <c:pt idx="2">
                  <c:v>70.5</c:v>
                </c:pt>
                <c:pt idx="3">
                  <c:v>73.5</c:v>
                </c:pt>
                <c:pt idx="4">
                  <c:v>76.5</c:v>
                </c:pt>
                <c:pt idx="5">
                  <c:v>79.5</c:v>
                </c:pt>
              </c:numCache>
            </c:numRef>
          </c:cat>
          <c:val>
            <c:numRef>
              <c:f>Sheet4!$C$21:$C$26</c:f>
              <c:numCache>
                <c:formatCode>General</c:formatCode>
                <c:ptCount val="6"/>
                <c:pt idx="0">
                  <c:v>40</c:v>
                </c:pt>
                <c:pt idx="1">
                  <c:v>37</c:v>
                </c:pt>
                <c:pt idx="2">
                  <c:v>31</c:v>
                </c:pt>
                <c:pt idx="3">
                  <c:v>19</c:v>
                </c:pt>
                <c:pt idx="4">
                  <c:v>6</c:v>
                </c:pt>
                <c:pt idx="5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E9C-4181-94BE-E96359E402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1169920"/>
        <c:axId val="241171456"/>
      </c:lineChart>
      <c:catAx>
        <c:axId val="241169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41171456"/>
        <c:crosses val="autoZero"/>
        <c:auto val="1"/>
        <c:lblAlgn val="ctr"/>
        <c:lblOffset val="100"/>
        <c:noMultiLvlLbl val="0"/>
      </c:catAx>
      <c:valAx>
        <c:axId val="24117145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4116992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>
      <a:solidFill>
        <a:srgbClr val="006600"/>
      </a:solidFill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BFADB-D95B-44FE-B609-D628CFFFBB8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8BC3DC-28EB-422E-9F7A-73C0C2E81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22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B2ADB1-6299-413A-BF32-603B62A6BB5B}" type="slidenum">
              <a:rPr lang="id-ID" smtClean="0"/>
              <a:pPr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20971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d-ID"/>
              <a:t>H.A</a:t>
            </a:r>
            <a:r>
              <a:rPr lang="id-ID" baseline="0"/>
              <a:t> Struges, pada tahun 1926 menulis artikel dengan judul “The Choice of Class Interval” dalam “Journal of the American Statistical Association” .... </a:t>
            </a:r>
            <a:r>
              <a:rPr lang="id-ID" baseline="0">
                <a:solidFill>
                  <a:srgbClr val="C00000"/>
                </a:solidFill>
              </a:rPr>
              <a:t>KRITERIUM STRUGES</a:t>
            </a:r>
            <a:endParaRPr lang="id-ID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B2ADB1-6299-413A-BF32-603B62A6BB5B}" type="slidenum">
              <a:rPr lang="id-ID" smtClean="0"/>
              <a:pPr/>
              <a:t>6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96952" y="1124744"/>
            <a:ext cx="5542384" cy="10379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Dosen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59832" y="3573016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 dirty="0"/>
              <a:t>SESI PERKULIHAN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 userDrawn="1"/>
        </p:nvSpPr>
        <p:spPr>
          <a:xfrm>
            <a:off x="2987824" y="5132412"/>
            <a:ext cx="5360640" cy="45682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 userDrawn="1"/>
        </p:nvSpPr>
        <p:spPr>
          <a:xfrm>
            <a:off x="2969888" y="4916388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635896" y="2204864"/>
            <a:ext cx="4176713" cy="7207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id-ID" dirty="0"/>
              <a:t>MATA KULIAH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203575" y="4149725"/>
            <a:ext cx="5127625" cy="1198563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id-ID" dirty="0"/>
              <a:t>Topik Perkuliahan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73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26976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1916832"/>
            <a:ext cx="7992888" cy="4176464"/>
          </a:xfrm>
          <a:prstGeom prst="rect">
            <a:avLst/>
          </a:prstGeom>
        </p:spPr>
        <p:txBody>
          <a:bodyPr/>
          <a:lstStyle>
            <a:lvl1pPr marL="342900" indent="-342900" algn="l">
              <a:buFont typeface="Courier New" panose="02070309020205020404" pitchFamily="49" charset="0"/>
              <a:buChar char="o"/>
              <a:defRPr sz="24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0975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DDBE7-C722-453F-BCE7-7A5792F9E6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557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5140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868144" y="6495420"/>
            <a:ext cx="3097213" cy="333375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www.esaunggul.ac.id</a:t>
            </a:r>
          </a:p>
        </p:txBody>
      </p:sp>
    </p:spTree>
    <p:extLst>
      <p:ext uri="{BB962C8B-B14F-4D97-AF65-F5344CB8AC3E}">
        <p14:creationId xmlns:p14="http://schemas.microsoft.com/office/powerpoint/2010/main" val="1807382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68313" y="1773238"/>
            <a:ext cx="3959671" cy="417671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4643438" y="1773238"/>
            <a:ext cx="3960812" cy="41767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046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21576B-E1C5-45F0-93D0-4652DD844997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864BF1-00C7-481D-B429-40D01BB62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8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293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2933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3008313" cy="129614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76672"/>
            <a:ext cx="5111750" cy="564949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4824"/>
            <a:ext cx="3008313" cy="42813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8510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160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s://www.esaunggul.ac.id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876256" y="648937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13"/>
              </a:rPr>
              <a:t>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32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60" r:id="rId10"/>
    <p:sldLayoutId id="214748366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1.xml"/><Relationship Id="rId4" Type="http://schemas.openxmlformats.org/officeDocument/2006/relationships/chart" Target="../charts/char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87824" y="3573016"/>
            <a:ext cx="5688632" cy="432048"/>
          </a:xfrm>
        </p:spPr>
        <p:txBody>
          <a:bodyPr/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SESI 4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987824" y="4149080"/>
            <a:ext cx="5616624" cy="1367507"/>
          </a:xfrm>
        </p:spPr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</a:rPr>
              <a:t>DISTRIBUSI FREKUENSI</a:t>
            </a:r>
            <a:endParaRPr lang="id-ID" sz="3200" b="1" dirty="0">
              <a:ln w="18415" cmpd="sng">
                <a:solidFill>
                  <a:schemeClr val="bg1"/>
                </a:solidFill>
                <a:prstDash val="solid"/>
              </a:ln>
              <a:effectLst>
                <a:glow rad="101600">
                  <a:srgbClr val="FFFF00">
                    <a:alpha val="60000"/>
                  </a:srgb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id-ID" sz="3200" b="1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88085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175"/>
        </p:spPr>
        <p:txBody>
          <a:bodyPr>
            <a:normAutofit/>
          </a:bodyPr>
          <a:lstStyle/>
          <a:p>
            <a:r>
              <a:rPr lang="id-ID"/>
              <a:t>Contoh </a:t>
            </a:r>
            <a:r>
              <a:rPr lang="en-US"/>
              <a:t>D</a:t>
            </a:r>
            <a:r>
              <a:rPr lang="id-ID"/>
              <a:t>istribsui </a:t>
            </a:r>
            <a:r>
              <a:rPr lang="en-US"/>
              <a:t>F</a:t>
            </a:r>
            <a:r>
              <a:rPr lang="id-ID"/>
              <a:t>rekuensi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00034" y="1500174"/>
            <a:ext cx="8229600" cy="78581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000" dirty="0">
                <a:solidFill>
                  <a:srgbClr val="1A2146"/>
                </a:solidFill>
              </a:rPr>
              <a:t>Langkah 5. </a:t>
            </a:r>
            <a:r>
              <a:rPr lang="en-US" sz="2000" dirty="0" err="1">
                <a:solidFill>
                  <a:srgbClr val="1A2146"/>
                </a:solidFill>
              </a:rPr>
              <a:t>Menentukan</a:t>
            </a:r>
            <a:r>
              <a:rPr lang="en-US" sz="2000" dirty="0">
                <a:solidFill>
                  <a:srgbClr val="1A2146"/>
                </a:solidFill>
              </a:rPr>
              <a:t> </a:t>
            </a:r>
            <a:r>
              <a:rPr lang="en-US" sz="2000" dirty="0" err="1">
                <a:solidFill>
                  <a:srgbClr val="1A2146"/>
                </a:solidFill>
              </a:rPr>
              <a:t>batas</a:t>
            </a:r>
            <a:r>
              <a:rPr lang="en-US" sz="2000" dirty="0">
                <a:solidFill>
                  <a:srgbClr val="1A2146"/>
                </a:solidFill>
              </a:rPr>
              <a:t> </a:t>
            </a:r>
            <a:r>
              <a:rPr lang="en-US" sz="2000" dirty="0" err="1">
                <a:solidFill>
                  <a:srgbClr val="1A2146"/>
                </a:solidFill>
              </a:rPr>
              <a:t>bawah</a:t>
            </a:r>
            <a:r>
              <a:rPr lang="en-US" sz="2000" dirty="0">
                <a:solidFill>
                  <a:srgbClr val="1A2146"/>
                </a:solidFill>
              </a:rPr>
              <a:t> </a:t>
            </a:r>
            <a:r>
              <a:rPr lang="en-US" sz="2000" dirty="0" err="1">
                <a:solidFill>
                  <a:srgbClr val="1A2146"/>
                </a:solidFill>
              </a:rPr>
              <a:t>kelas</a:t>
            </a:r>
            <a:r>
              <a:rPr lang="en-US" sz="2000" dirty="0">
                <a:solidFill>
                  <a:srgbClr val="1A2146"/>
                </a:solidFill>
              </a:rPr>
              <a:t> </a:t>
            </a:r>
            <a:r>
              <a:rPr lang="en-US" sz="2000" dirty="0" err="1">
                <a:solidFill>
                  <a:srgbClr val="1A2146"/>
                </a:solidFill>
              </a:rPr>
              <a:t>pertama</a:t>
            </a:r>
            <a:endParaRPr lang="en-US" sz="2000" dirty="0">
              <a:solidFill>
                <a:srgbClr val="1A2146"/>
              </a:solidFill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>
              <a:solidFill>
                <a:srgbClr val="1A2146"/>
              </a:solidFill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>
              <a:solidFill>
                <a:srgbClr val="1A2146"/>
              </a:solidFill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>
              <a:solidFill>
                <a:srgbClr val="1A2146"/>
              </a:solidFill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00034" y="1214422"/>
            <a:ext cx="15591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>
                <a:solidFill>
                  <a:srgbClr val="C00000"/>
                </a:solidFill>
              </a:rPr>
              <a:t>Penyelesaian :</a:t>
            </a:r>
            <a:endParaRPr lang="id-ID" b="1" i="1">
              <a:solidFill>
                <a:srgbClr val="C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28662" y="192880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spcBef>
                <a:spcPts val="580"/>
              </a:spcBef>
              <a:defRPr/>
            </a:pPr>
            <a:r>
              <a:rPr lang="en-US" i="1" dirty="0">
                <a:solidFill>
                  <a:srgbClr val="800000"/>
                </a:solidFill>
              </a:rPr>
              <a:t>Batas </a:t>
            </a:r>
            <a:r>
              <a:rPr lang="en-US" i="1" dirty="0" err="1">
                <a:solidFill>
                  <a:srgbClr val="800000"/>
                </a:solidFill>
              </a:rPr>
              <a:t>kelas</a:t>
            </a:r>
            <a:r>
              <a:rPr lang="en-US" i="1" dirty="0">
                <a:solidFill>
                  <a:srgbClr val="800000"/>
                </a:solidFill>
              </a:rPr>
              <a:t> </a:t>
            </a:r>
            <a:r>
              <a:rPr lang="en-US" i="1" dirty="0" err="1">
                <a:solidFill>
                  <a:srgbClr val="800000"/>
                </a:solidFill>
              </a:rPr>
              <a:t>pertama</a:t>
            </a:r>
            <a:r>
              <a:rPr lang="en-US" i="1" dirty="0">
                <a:solidFill>
                  <a:srgbClr val="800000"/>
                </a:solidFill>
              </a:rPr>
              <a:t> </a:t>
            </a:r>
            <a:r>
              <a:rPr lang="en-US" i="1" dirty="0" err="1">
                <a:solidFill>
                  <a:srgbClr val="800000"/>
                </a:solidFill>
              </a:rPr>
              <a:t>adalah</a:t>
            </a:r>
            <a:r>
              <a:rPr lang="en-US" i="1" dirty="0">
                <a:solidFill>
                  <a:srgbClr val="800000"/>
                </a:solidFill>
              </a:rPr>
              <a:t> 65 (data </a:t>
            </a:r>
            <a:r>
              <a:rPr lang="en-US" i="1" dirty="0" err="1">
                <a:solidFill>
                  <a:srgbClr val="800000"/>
                </a:solidFill>
              </a:rPr>
              <a:t>terkecil</a:t>
            </a:r>
            <a:r>
              <a:rPr lang="en-US" i="1" dirty="0">
                <a:solidFill>
                  <a:srgbClr val="800000"/>
                </a:solidFill>
              </a:rPr>
              <a:t>)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00034" y="2643182"/>
            <a:ext cx="822960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000" dirty="0">
                <a:solidFill>
                  <a:srgbClr val="006600"/>
                </a:solidFill>
              </a:rPr>
              <a:t>Langkah 6. Membuat Tabel</a:t>
            </a:r>
            <a:endParaRPr lang="en-US" sz="2000" dirty="0">
              <a:solidFill>
                <a:srgbClr val="006600"/>
              </a:solidFill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>
              <a:solidFill>
                <a:srgbClr val="006600"/>
              </a:solidFill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>
              <a:solidFill>
                <a:srgbClr val="006600"/>
              </a:solidFill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>
              <a:solidFill>
                <a:srgbClr val="006600"/>
              </a:solidFill>
              <a:latin typeface="+mn-lt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168494"/>
              </p:ext>
            </p:extLst>
          </p:nvPr>
        </p:nvGraphicFramePr>
        <p:xfrm>
          <a:off x="1452562" y="3800770"/>
          <a:ext cx="6096000" cy="259080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5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82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2442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6600"/>
                          </a:solidFill>
                        </a:rPr>
                        <a:t>Diameter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>
                          <a:solidFill>
                            <a:srgbClr val="800000"/>
                          </a:solidFill>
                        </a:rPr>
                        <a:t>Frekuensi</a:t>
                      </a:r>
                      <a:r>
                        <a:rPr lang="id-ID" b="1" baseline="0">
                          <a:solidFill>
                            <a:srgbClr val="800000"/>
                          </a:solidFill>
                        </a:rPr>
                        <a:t> (Tally / Lidi)</a:t>
                      </a:r>
                      <a:endParaRPr lang="en-US" b="1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rgbClr val="1A2146"/>
                          </a:solidFill>
                        </a:rPr>
                        <a:t>Frekuensi</a:t>
                      </a:r>
                      <a:endParaRPr lang="en-US" b="1" dirty="0">
                        <a:solidFill>
                          <a:srgbClr val="1A214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6600"/>
                          </a:solidFill>
                        </a:rPr>
                        <a:t>65 – 67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800000"/>
                          </a:solidFill>
                        </a:rPr>
                        <a:t>III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1A2146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6600"/>
                          </a:solidFill>
                        </a:rPr>
                        <a:t>68 – 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rgbClr val="800000"/>
                          </a:solidFill>
                        </a:rPr>
                        <a:t>IIIII </a:t>
                      </a:r>
                      <a:r>
                        <a:rPr lang="id-ID">
                          <a:solidFill>
                            <a:srgbClr val="800000"/>
                          </a:solidFill>
                        </a:rPr>
                        <a:t> </a:t>
                      </a:r>
                      <a:r>
                        <a:rPr lang="en-US">
                          <a:solidFill>
                            <a:srgbClr val="800000"/>
                          </a:solidFill>
                        </a:rPr>
                        <a:t>I</a:t>
                      </a:r>
                      <a:endParaRPr lang="en-US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1A2146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6600"/>
                          </a:solidFill>
                        </a:rPr>
                        <a:t>71 – 73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rgbClr val="800000"/>
                          </a:solidFill>
                        </a:rPr>
                        <a:t>IIIII </a:t>
                      </a:r>
                      <a:r>
                        <a:rPr lang="id-ID">
                          <a:solidFill>
                            <a:srgbClr val="800000"/>
                          </a:solidFill>
                        </a:rPr>
                        <a:t> </a:t>
                      </a:r>
                      <a:r>
                        <a:rPr lang="en-US">
                          <a:solidFill>
                            <a:srgbClr val="800000"/>
                          </a:solidFill>
                        </a:rPr>
                        <a:t>IIIII </a:t>
                      </a:r>
                      <a:r>
                        <a:rPr lang="id-ID">
                          <a:solidFill>
                            <a:srgbClr val="800000"/>
                          </a:solidFill>
                        </a:rPr>
                        <a:t> </a:t>
                      </a:r>
                      <a:r>
                        <a:rPr lang="en-US">
                          <a:solidFill>
                            <a:srgbClr val="800000"/>
                          </a:solidFill>
                        </a:rPr>
                        <a:t>II</a:t>
                      </a:r>
                      <a:endParaRPr lang="en-US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1A2146"/>
                          </a:solidFill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6600"/>
                          </a:solidFill>
                        </a:rPr>
                        <a:t>74 – 76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rgbClr val="800000"/>
                          </a:solidFill>
                        </a:rPr>
                        <a:t>IIIII </a:t>
                      </a:r>
                      <a:r>
                        <a:rPr lang="id-ID">
                          <a:solidFill>
                            <a:srgbClr val="800000"/>
                          </a:solidFill>
                        </a:rPr>
                        <a:t> </a:t>
                      </a:r>
                      <a:r>
                        <a:rPr lang="en-US">
                          <a:solidFill>
                            <a:srgbClr val="800000"/>
                          </a:solidFill>
                        </a:rPr>
                        <a:t>IIIII</a:t>
                      </a:r>
                      <a:r>
                        <a:rPr lang="id-ID">
                          <a:solidFill>
                            <a:srgbClr val="800000"/>
                          </a:solidFill>
                        </a:rPr>
                        <a:t> </a:t>
                      </a:r>
                      <a:r>
                        <a:rPr lang="en-US">
                          <a:solidFill>
                            <a:srgbClr val="800000"/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rgbClr val="800000"/>
                          </a:solidFill>
                        </a:rPr>
                        <a:t>III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1A2146"/>
                          </a:solidFill>
                        </a:rP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6600"/>
                          </a:solidFill>
                        </a:rPr>
                        <a:t>77 – 79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800000"/>
                          </a:solidFill>
                        </a:rPr>
                        <a:t>IIII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1A2146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6600"/>
                          </a:solidFill>
                        </a:rPr>
                        <a:t>80 – 82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800000"/>
                          </a:solidFill>
                        </a:rPr>
                        <a:t>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1A2146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9" name="Text Box 340"/>
          <p:cNvSpPr txBox="1">
            <a:spLocks noChangeArrowheads="1"/>
          </p:cNvSpPr>
          <p:nvPr/>
        </p:nvSpPr>
        <p:spPr bwMode="auto">
          <a:xfrm>
            <a:off x="1071578" y="2996983"/>
            <a:ext cx="60721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 eaLnBrk="1" hangingPunct="1">
              <a:tabLst>
                <a:tab pos="396000" algn="l"/>
                <a:tab pos="468000" algn="l"/>
              </a:tabLst>
            </a:pPr>
            <a:r>
              <a:rPr lang="en-US" dirty="0" err="1">
                <a:solidFill>
                  <a:srgbClr val="1A2146"/>
                </a:solidFill>
              </a:rPr>
              <a:t>Tabel</a:t>
            </a:r>
            <a:r>
              <a:rPr lang="en-US" dirty="0">
                <a:solidFill>
                  <a:srgbClr val="1A2146"/>
                </a:solidFill>
              </a:rPr>
              <a:t> 1.</a:t>
            </a:r>
            <a:r>
              <a:rPr lang="id-ID" dirty="0">
                <a:solidFill>
                  <a:srgbClr val="1A2146"/>
                </a:solidFill>
              </a:rPr>
              <a:t>	Hasil Pengukuran </a:t>
            </a:r>
            <a:r>
              <a:rPr lang="en-US" dirty="0" err="1">
                <a:solidFill>
                  <a:srgbClr val="1A2146"/>
                </a:solidFill>
              </a:rPr>
              <a:t>skor</a:t>
            </a:r>
            <a:r>
              <a:rPr lang="en-US" dirty="0">
                <a:solidFill>
                  <a:srgbClr val="1A2146"/>
                </a:solidFill>
              </a:rPr>
              <a:t> </a:t>
            </a:r>
            <a:r>
              <a:rPr lang="en-US" dirty="0" err="1">
                <a:solidFill>
                  <a:srgbClr val="1A2146"/>
                </a:solidFill>
              </a:rPr>
              <a:t>motivasi</a:t>
            </a:r>
            <a:r>
              <a:rPr lang="en-US" dirty="0">
                <a:solidFill>
                  <a:srgbClr val="1A2146"/>
                </a:solidFill>
              </a:rPr>
              <a:t> </a:t>
            </a:r>
            <a:r>
              <a:rPr lang="en-US" dirty="0" err="1">
                <a:solidFill>
                  <a:srgbClr val="1A2146"/>
                </a:solidFill>
              </a:rPr>
              <a:t>karyawan</a:t>
            </a:r>
            <a:r>
              <a:rPr lang="en-US" dirty="0">
                <a:solidFill>
                  <a:srgbClr val="1A2146"/>
                </a:solidFill>
              </a:rPr>
              <a:t>  </a:t>
            </a:r>
            <a:endParaRPr lang="id-ID" dirty="0">
              <a:solidFill>
                <a:srgbClr val="1A21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848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/>
      <p:bldP spid="15" grpId="0"/>
      <p:bldP spid="15" grpId="1"/>
      <p:bldP spid="9" grpId="0"/>
      <p:bldP spid="9" grpId="1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Class Limits, Boundary &amp; Mid Point</a:t>
            </a:r>
          </a:p>
        </p:txBody>
      </p:sp>
      <p:sp>
        <p:nvSpPr>
          <p:cNvPr id="3" name="Rectangle 2"/>
          <p:cNvSpPr/>
          <p:nvPr/>
        </p:nvSpPr>
        <p:spPr>
          <a:xfrm>
            <a:off x="571472" y="1142984"/>
            <a:ext cx="4572000" cy="14296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596646" indent="-514350">
              <a:lnSpc>
                <a:spcPct val="150000"/>
              </a:lnSpc>
              <a:buClr>
                <a:srgbClr val="800000"/>
              </a:buClr>
              <a:buFont typeface="Wingdings" pitchFamily="2" charset="2"/>
              <a:buChar char="Ø"/>
              <a:defRPr/>
            </a:pPr>
            <a:r>
              <a:rPr lang="id-ID" sz="2000" i="1" dirty="0">
                <a:solidFill>
                  <a:srgbClr val="006600"/>
                </a:solidFill>
              </a:rPr>
              <a:t>C</a:t>
            </a:r>
            <a:r>
              <a:rPr lang="en-US" sz="2000" i="1" dirty="0">
                <a:solidFill>
                  <a:srgbClr val="006600"/>
                </a:solidFill>
              </a:rPr>
              <a:t>lass </a:t>
            </a:r>
            <a:r>
              <a:rPr lang="id-ID" sz="2000" i="1" dirty="0">
                <a:solidFill>
                  <a:srgbClr val="006600"/>
                </a:solidFill>
              </a:rPr>
              <a:t>L</a:t>
            </a:r>
            <a:r>
              <a:rPr lang="en-US" sz="2000" i="1" dirty="0" err="1">
                <a:solidFill>
                  <a:srgbClr val="006600"/>
                </a:solidFill>
              </a:rPr>
              <a:t>imits</a:t>
            </a:r>
            <a:r>
              <a:rPr lang="id-ID" sz="2000" i="1" dirty="0">
                <a:solidFill>
                  <a:srgbClr val="006600"/>
                </a:solidFill>
              </a:rPr>
              <a:t> (b</a:t>
            </a:r>
            <a:r>
              <a:rPr lang="en-US" sz="2000" i="1" dirty="0" err="1">
                <a:solidFill>
                  <a:srgbClr val="006600"/>
                </a:solidFill>
              </a:rPr>
              <a:t>atas</a:t>
            </a:r>
            <a:r>
              <a:rPr lang="en-US" sz="2000" i="1" dirty="0">
                <a:solidFill>
                  <a:srgbClr val="006600"/>
                </a:solidFill>
              </a:rPr>
              <a:t> </a:t>
            </a:r>
            <a:r>
              <a:rPr lang="en-US" sz="2000" i="1" dirty="0" err="1">
                <a:solidFill>
                  <a:srgbClr val="006600"/>
                </a:solidFill>
              </a:rPr>
              <a:t>kelas</a:t>
            </a:r>
            <a:r>
              <a:rPr lang="en-US" sz="2000" i="1" dirty="0">
                <a:solidFill>
                  <a:srgbClr val="006600"/>
                </a:solidFill>
              </a:rPr>
              <a:t>)</a:t>
            </a:r>
          </a:p>
          <a:p>
            <a:pPr marL="596646" indent="-514350">
              <a:lnSpc>
                <a:spcPct val="150000"/>
              </a:lnSpc>
              <a:buClr>
                <a:srgbClr val="800000"/>
              </a:buClr>
              <a:buFont typeface="Wingdings" pitchFamily="2" charset="2"/>
              <a:buChar char="Ø"/>
              <a:defRPr/>
            </a:pPr>
            <a:r>
              <a:rPr lang="id-ID" sz="2000" i="1" dirty="0">
                <a:solidFill>
                  <a:srgbClr val="006600"/>
                </a:solidFill>
              </a:rPr>
              <a:t>C</a:t>
            </a:r>
            <a:r>
              <a:rPr lang="en-US" sz="2000" i="1" dirty="0">
                <a:solidFill>
                  <a:srgbClr val="006600"/>
                </a:solidFill>
              </a:rPr>
              <a:t>lass </a:t>
            </a:r>
            <a:r>
              <a:rPr lang="id-ID" sz="2000" i="1" dirty="0">
                <a:solidFill>
                  <a:srgbClr val="006600"/>
                </a:solidFill>
              </a:rPr>
              <a:t>B</a:t>
            </a:r>
            <a:r>
              <a:rPr lang="en-US" sz="2000" i="1" dirty="0" err="1">
                <a:solidFill>
                  <a:srgbClr val="006600"/>
                </a:solidFill>
              </a:rPr>
              <a:t>oundary</a:t>
            </a:r>
            <a:r>
              <a:rPr lang="id-ID" sz="2000" i="1" dirty="0">
                <a:solidFill>
                  <a:srgbClr val="006600"/>
                </a:solidFill>
              </a:rPr>
              <a:t> (t</a:t>
            </a:r>
            <a:r>
              <a:rPr lang="en-US" sz="2000" i="1" dirty="0">
                <a:solidFill>
                  <a:srgbClr val="006600"/>
                </a:solidFill>
              </a:rPr>
              <a:t>epi </a:t>
            </a:r>
            <a:r>
              <a:rPr lang="en-US" sz="2000" i="1" dirty="0" err="1">
                <a:solidFill>
                  <a:srgbClr val="006600"/>
                </a:solidFill>
              </a:rPr>
              <a:t>kelas</a:t>
            </a:r>
            <a:r>
              <a:rPr lang="id-ID" sz="2000" i="1" dirty="0">
                <a:solidFill>
                  <a:srgbClr val="006600"/>
                </a:solidFill>
              </a:rPr>
              <a:t>)</a:t>
            </a:r>
            <a:endParaRPr lang="en-US" sz="2000" i="1" dirty="0">
              <a:solidFill>
                <a:srgbClr val="006600"/>
              </a:solidFill>
            </a:endParaRPr>
          </a:p>
          <a:p>
            <a:pPr marL="596646" indent="-514350">
              <a:lnSpc>
                <a:spcPct val="150000"/>
              </a:lnSpc>
              <a:buClr>
                <a:srgbClr val="800000"/>
              </a:buClr>
              <a:buFont typeface="Wingdings" pitchFamily="2" charset="2"/>
              <a:buChar char="Ø"/>
              <a:defRPr/>
            </a:pPr>
            <a:r>
              <a:rPr lang="id-ID" sz="2000" i="1" dirty="0">
                <a:solidFill>
                  <a:srgbClr val="006600"/>
                </a:solidFill>
              </a:rPr>
              <a:t>C</a:t>
            </a:r>
            <a:r>
              <a:rPr lang="en-US" sz="2000" i="1" dirty="0">
                <a:solidFill>
                  <a:srgbClr val="006600"/>
                </a:solidFill>
              </a:rPr>
              <a:t>lass </a:t>
            </a:r>
            <a:r>
              <a:rPr lang="id-ID" sz="2000" i="1" dirty="0">
                <a:solidFill>
                  <a:srgbClr val="006600"/>
                </a:solidFill>
              </a:rPr>
              <a:t>M</a:t>
            </a:r>
            <a:r>
              <a:rPr lang="en-US" sz="2000" i="1" dirty="0">
                <a:solidFill>
                  <a:srgbClr val="006600"/>
                </a:solidFill>
              </a:rPr>
              <a:t>id </a:t>
            </a:r>
            <a:r>
              <a:rPr lang="id-ID" sz="2000" i="1" dirty="0">
                <a:solidFill>
                  <a:srgbClr val="006600"/>
                </a:solidFill>
              </a:rPr>
              <a:t>P</a:t>
            </a:r>
            <a:r>
              <a:rPr lang="en-US" sz="2000" i="1" dirty="0" err="1">
                <a:solidFill>
                  <a:srgbClr val="006600"/>
                </a:solidFill>
              </a:rPr>
              <a:t>oint</a:t>
            </a:r>
            <a:r>
              <a:rPr lang="id-ID" sz="2000" i="1" dirty="0">
                <a:solidFill>
                  <a:srgbClr val="006600"/>
                </a:solidFill>
              </a:rPr>
              <a:t> (t</a:t>
            </a:r>
            <a:r>
              <a:rPr lang="en-US" sz="2000" i="1" dirty="0" err="1">
                <a:solidFill>
                  <a:srgbClr val="006600"/>
                </a:solidFill>
              </a:rPr>
              <a:t>itik</a:t>
            </a:r>
            <a:r>
              <a:rPr lang="en-US" sz="2000" i="1" dirty="0">
                <a:solidFill>
                  <a:srgbClr val="006600"/>
                </a:solidFill>
              </a:rPr>
              <a:t> </a:t>
            </a:r>
            <a:r>
              <a:rPr lang="en-US" sz="2000" i="1" dirty="0" err="1">
                <a:solidFill>
                  <a:srgbClr val="006600"/>
                </a:solidFill>
              </a:rPr>
              <a:t>tengah</a:t>
            </a:r>
            <a:r>
              <a:rPr lang="en-US" sz="2000" i="1" dirty="0">
                <a:solidFill>
                  <a:srgbClr val="006600"/>
                </a:solidFill>
              </a:rPr>
              <a:t> </a:t>
            </a:r>
            <a:r>
              <a:rPr lang="en-US" sz="2000" i="1" dirty="0" err="1">
                <a:solidFill>
                  <a:srgbClr val="006600"/>
                </a:solidFill>
              </a:rPr>
              <a:t>kelas</a:t>
            </a:r>
            <a:r>
              <a:rPr lang="en-US" sz="2000" i="1" dirty="0">
                <a:solidFill>
                  <a:srgbClr val="006600"/>
                </a:solidFill>
              </a:rPr>
              <a:t>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62082" y="2786058"/>
          <a:ext cx="6096000" cy="25958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9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40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b="1">
                          <a:solidFill>
                            <a:srgbClr val="006600"/>
                          </a:solidFill>
                        </a:rPr>
                        <a:t>Class Limit</a:t>
                      </a:r>
                      <a:endParaRPr lang="en-US" b="1" dirty="0">
                        <a:solidFill>
                          <a:srgbClr val="0066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>
                          <a:solidFill>
                            <a:srgbClr val="800000"/>
                          </a:solidFill>
                        </a:rPr>
                        <a:t>Class Boundary</a:t>
                      </a:r>
                      <a:endParaRPr lang="en-US" b="1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>
                          <a:solidFill>
                            <a:srgbClr val="1A2146"/>
                          </a:solidFill>
                        </a:rPr>
                        <a:t>Mid Point</a:t>
                      </a:r>
                      <a:endParaRPr lang="en-US" b="1" dirty="0">
                        <a:solidFill>
                          <a:srgbClr val="1A214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6600"/>
                          </a:solidFill>
                        </a:rPr>
                        <a:t>65 – 67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solidFill>
                            <a:srgbClr val="800000"/>
                          </a:solidFill>
                        </a:rPr>
                        <a:t>64,5 – 67,5</a:t>
                      </a:r>
                      <a:endParaRPr lang="en-US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solidFill>
                            <a:srgbClr val="1A2146"/>
                          </a:solidFill>
                        </a:rPr>
                        <a:t>66</a:t>
                      </a:r>
                      <a:endParaRPr lang="en-US" dirty="0">
                        <a:solidFill>
                          <a:srgbClr val="1A214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6600"/>
                          </a:solidFill>
                        </a:rPr>
                        <a:t>68 – 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solidFill>
                            <a:srgbClr val="800000"/>
                          </a:solidFill>
                        </a:rPr>
                        <a:t>67,5 – 70,5</a:t>
                      </a:r>
                      <a:endParaRPr lang="en-US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solidFill>
                            <a:srgbClr val="1A2146"/>
                          </a:solidFill>
                        </a:rPr>
                        <a:t>69</a:t>
                      </a:r>
                      <a:endParaRPr lang="en-US" dirty="0">
                        <a:solidFill>
                          <a:srgbClr val="1A214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6600"/>
                          </a:solidFill>
                        </a:rPr>
                        <a:t>71 – 73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solidFill>
                            <a:srgbClr val="800000"/>
                          </a:solidFill>
                        </a:rPr>
                        <a:t>70,5 – 73,5</a:t>
                      </a:r>
                      <a:endParaRPr lang="en-US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solidFill>
                            <a:srgbClr val="1A2146"/>
                          </a:solidFill>
                        </a:rPr>
                        <a:t>72</a:t>
                      </a:r>
                      <a:endParaRPr lang="en-US" dirty="0">
                        <a:solidFill>
                          <a:srgbClr val="1A214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6600"/>
                          </a:solidFill>
                        </a:rPr>
                        <a:t>74 – 76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solidFill>
                            <a:srgbClr val="800000"/>
                          </a:solidFill>
                        </a:rPr>
                        <a:t>73,5 –</a:t>
                      </a:r>
                      <a:r>
                        <a:rPr lang="id-ID" baseline="0">
                          <a:solidFill>
                            <a:srgbClr val="800000"/>
                          </a:solidFill>
                        </a:rPr>
                        <a:t> 76,5</a:t>
                      </a:r>
                      <a:endParaRPr lang="en-US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solidFill>
                            <a:srgbClr val="1A2146"/>
                          </a:solidFill>
                        </a:rPr>
                        <a:t>75</a:t>
                      </a:r>
                      <a:endParaRPr lang="en-US" dirty="0">
                        <a:solidFill>
                          <a:srgbClr val="1A214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6600"/>
                          </a:solidFill>
                        </a:rPr>
                        <a:t>77 – 79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solidFill>
                            <a:srgbClr val="800000"/>
                          </a:solidFill>
                        </a:rPr>
                        <a:t>76,5 – 79,5</a:t>
                      </a:r>
                      <a:endParaRPr lang="en-US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solidFill>
                            <a:srgbClr val="1A2146"/>
                          </a:solidFill>
                        </a:rPr>
                        <a:t>78</a:t>
                      </a:r>
                      <a:endParaRPr lang="en-US" dirty="0">
                        <a:solidFill>
                          <a:srgbClr val="1A214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6600"/>
                          </a:solidFill>
                        </a:rPr>
                        <a:t>80 – 82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solidFill>
                            <a:srgbClr val="800000"/>
                          </a:solidFill>
                        </a:rPr>
                        <a:t>79,5  - 82,5</a:t>
                      </a:r>
                      <a:endParaRPr lang="en-US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>
                          <a:solidFill>
                            <a:srgbClr val="1A2146"/>
                          </a:solidFill>
                        </a:rPr>
                        <a:t>81</a:t>
                      </a:r>
                      <a:endParaRPr lang="en-US" dirty="0">
                        <a:solidFill>
                          <a:srgbClr val="1A214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1500166" y="5715016"/>
            <a:ext cx="2272704" cy="451193"/>
            <a:chOff x="450000" y="5318139"/>
            <a:chExt cx="2272704" cy="451193"/>
          </a:xfrm>
        </p:grpSpPr>
        <p:sp>
          <p:nvSpPr>
            <p:cNvPr id="6" name="Oval 26"/>
            <p:cNvSpPr>
              <a:spLocks noChangeArrowheads="1"/>
            </p:cNvSpPr>
            <p:nvPr/>
          </p:nvSpPr>
          <p:spPr bwMode="auto">
            <a:xfrm>
              <a:off x="608715" y="5318139"/>
              <a:ext cx="100013" cy="111125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cxnSp>
          <p:nvCxnSpPr>
            <p:cNvPr id="7" name="Straight Connector 6"/>
            <p:cNvCxnSpPr>
              <a:stCxn id="6" idx="6"/>
              <a:endCxn id="8" idx="2"/>
            </p:cNvCxnSpPr>
            <p:nvPr/>
          </p:nvCxnSpPr>
          <p:spPr>
            <a:xfrm>
              <a:off x="708728" y="5373702"/>
              <a:ext cx="619987" cy="1588"/>
            </a:xfrm>
            <a:prstGeom prst="line">
              <a:avLst/>
            </a:prstGeom>
            <a:ln w="635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26"/>
            <p:cNvSpPr>
              <a:spLocks noChangeArrowheads="1"/>
            </p:cNvSpPr>
            <p:nvPr/>
          </p:nvSpPr>
          <p:spPr bwMode="auto">
            <a:xfrm>
              <a:off x="1328715" y="5318139"/>
              <a:ext cx="100013" cy="111125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Oval 26"/>
            <p:cNvSpPr>
              <a:spLocks noChangeArrowheads="1"/>
            </p:cNvSpPr>
            <p:nvPr/>
          </p:nvSpPr>
          <p:spPr bwMode="auto">
            <a:xfrm>
              <a:off x="1751723" y="5318139"/>
              <a:ext cx="100013" cy="111125"/>
            </a:xfrm>
            <a:prstGeom prst="ellipse">
              <a:avLst/>
            </a:pr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Oval 26"/>
            <p:cNvSpPr>
              <a:spLocks noChangeArrowheads="1"/>
            </p:cNvSpPr>
            <p:nvPr/>
          </p:nvSpPr>
          <p:spPr bwMode="auto">
            <a:xfrm>
              <a:off x="2471723" y="5318139"/>
              <a:ext cx="100013" cy="111125"/>
            </a:xfrm>
            <a:prstGeom prst="ellipse">
              <a:avLst/>
            </a:pr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cxnSp>
          <p:nvCxnSpPr>
            <p:cNvPr id="11" name="Straight Connector 10"/>
            <p:cNvCxnSpPr>
              <a:stCxn id="9" idx="6"/>
              <a:endCxn id="10" idx="2"/>
            </p:cNvCxnSpPr>
            <p:nvPr/>
          </p:nvCxnSpPr>
          <p:spPr>
            <a:xfrm>
              <a:off x="1851736" y="5373702"/>
              <a:ext cx="619987" cy="1588"/>
            </a:xfrm>
            <a:prstGeom prst="line">
              <a:avLst/>
            </a:prstGeom>
            <a:ln w="63500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450000" y="5400000"/>
              <a:ext cx="4187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id-ID" b="1">
                  <a:solidFill>
                    <a:srgbClr val="800000"/>
                  </a:solidFill>
                </a:rPr>
                <a:t>65</a:t>
              </a:r>
              <a:endParaRPr lang="en-US" b="1" dirty="0">
                <a:solidFill>
                  <a:srgbClr val="80000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170000" y="5400000"/>
              <a:ext cx="4187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id-ID" b="1">
                  <a:solidFill>
                    <a:srgbClr val="800000"/>
                  </a:solidFill>
                </a:rPr>
                <a:t>67</a:t>
              </a:r>
              <a:endParaRPr lang="id-ID" b="1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584000" y="5400000"/>
              <a:ext cx="4187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id-ID" b="1">
                  <a:solidFill>
                    <a:srgbClr val="003300"/>
                  </a:solidFill>
                </a:rPr>
                <a:t>68</a:t>
              </a:r>
              <a:endParaRPr lang="en-US" b="1" dirty="0">
                <a:solidFill>
                  <a:srgbClr val="003300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304000" y="5400000"/>
              <a:ext cx="4187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id-ID" b="1">
                  <a:solidFill>
                    <a:srgbClr val="003300"/>
                  </a:solidFill>
                </a:rPr>
                <a:t>70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4143372" y="5429264"/>
            <a:ext cx="2382867" cy="954107"/>
            <a:chOff x="4143372" y="5572140"/>
            <a:chExt cx="2382867" cy="954107"/>
          </a:xfrm>
        </p:grpSpPr>
        <p:sp>
          <p:nvSpPr>
            <p:cNvPr id="23" name="Rectangle 22"/>
            <p:cNvSpPr/>
            <p:nvPr/>
          </p:nvSpPr>
          <p:spPr>
            <a:xfrm>
              <a:off x="4143372" y="5572140"/>
              <a:ext cx="1483098" cy="95410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id-ID" sz="2800" b="1" u="sng">
                  <a:solidFill>
                    <a:srgbClr val="003300"/>
                  </a:solidFill>
                </a:rPr>
                <a:t>(68 – </a:t>
              </a:r>
              <a:r>
                <a:rPr lang="id-ID" sz="2800" b="1" u="sng">
                  <a:solidFill>
                    <a:srgbClr val="800000"/>
                  </a:solidFill>
                </a:rPr>
                <a:t>67</a:t>
              </a:r>
              <a:r>
                <a:rPr lang="id-ID" sz="2800" b="1" u="sng">
                  <a:solidFill>
                    <a:srgbClr val="003300"/>
                  </a:solidFill>
                </a:rPr>
                <a:t>)</a:t>
              </a:r>
            </a:p>
            <a:p>
              <a:pPr algn="ctr"/>
              <a:r>
                <a:rPr lang="id-ID" sz="2800" b="1"/>
                <a:t>2 </a:t>
              </a:r>
              <a:endParaRPr lang="en-US" sz="2800" b="1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572132" y="5753417"/>
              <a:ext cx="95410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id-ID" sz="2400" b="1"/>
                <a:t>= 67,5</a:t>
              </a:r>
              <a:endParaRPr lang="en-US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541432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Distribusi Frekuensi Relatif</a:t>
            </a:r>
          </a:p>
        </p:txBody>
      </p:sp>
      <p:sp>
        <p:nvSpPr>
          <p:cNvPr id="215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524000"/>
            <a:ext cx="7772400" cy="4114800"/>
          </a:xfrm>
        </p:spPr>
        <p:txBody>
          <a:bodyPr/>
          <a:lstStyle/>
          <a:p>
            <a:pPr eaLnBrk="1" hangingPunct="1"/>
            <a:r>
              <a:rPr lang="en-US" sz="3200" dirty="0" err="1">
                <a:solidFill>
                  <a:schemeClr val="tx1"/>
                </a:solidFill>
              </a:rPr>
              <a:t>Frekuensi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setiap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kelas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dibandingkan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dengan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frekuensi</a:t>
            </a:r>
            <a:r>
              <a:rPr lang="en-US" sz="3200" dirty="0">
                <a:solidFill>
                  <a:schemeClr val="tx1"/>
                </a:solidFill>
              </a:rPr>
              <a:t> total</a:t>
            </a:r>
          </a:p>
          <a:p>
            <a:pPr eaLnBrk="1" hangingPunct="1"/>
            <a:endParaRPr lang="en-US" sz="3200" dirty="0">
              <a:solidFill>
                <a:schemeClr val="tx1"/>
              </a:solidFill>
            </a:endParaRPr>
          </a:p>
          <a:p>
            <a:pPr eaLnBrk="1" hangingPunct="1"/>
            <a:r>
              <a:rPr lang="en-US" sz="3200" dirty="0" err="1">
                <a:solidFill>
                  <a:schemeClr val="tx1"/>
                </a:solidFill>
              </a:rPr>
              <a:t>Tujuan</a:t>
            </a:r>
            <a:r>
              <a:rPr lang="en-US" sz="3200" dirty="0">
                <a:solidFill>
                  <a:schemeClr val="tx1"/>
                </a:solidFill>
              </a:rPr>
              <a:t> : </a:t>
            </a:r>
            <a:r>
              <a:rPr lang="en-US" sz="3200" dirty="0" err="1">
                <a:solidFill>
                  <a:schemeClr val="tx1"/>
                </a:solidFill>
              </a:rPr>
              <a:t>Untuk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memudahkan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membaca</a:t>
            </a:r>
            <a:r>
              <a:rPr lang="en-US" sz="3200" dirty="0">
                <a:solidFill>
                  <a:schemeClr val="tx1"/>
                </a:solidFill>
              </a:rPr>
              <a:t> data </a:t>
            </a:r>
            <a:r>
              <a:rPr lang="en-US" sz="3200" dirty="0" err="1">
                <a:solidFill>
                  <a:schemeClr val="tx1"/>
                </a:solidFill>
              </a:rPr>
              <a:t>secara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tepat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tidak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kehilangan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makna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dari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kandungan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dirty="0"/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3710531124"/>
      </p:ext>
    </p:extLst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Frekuensi Kumulatif</a:t>
            </a:r>
          </a:p>
        </p:txBody>
      </p:sp>
      <p:sp>
        <p:nvSpPr>
          <p:cNvPr id="276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990600" y="1524000"/>
            <a:ext cx="7772400" cy="41148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dirty="0" err="1">
                <a:solidFill>
                  <a:schemeClr val="tx1"/>
                </a:solidFill>
              </a:rPr>
              <a:t>Menunjukan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seberapa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besar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jumlah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frekuensi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tingkat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tertentu</a:t>
            </a:r>
            <a:endParaRPr lang="en-US" sz="2400" dirty="0">
              <a:solidFill>
                <a:schemeClr val="tx1"/>
              </a:solidFill>
            </a:endParaRPr>
          </a:p>
          <a:p>
            <a:pPr algn="l" eaLnBrk="1" hangingPunct="1">
              <a:lnSpc>
                <a:spcPct val="90000"/>
              </a:lnSpc>
            </a:pPr>
            <a:r>
              <a:rPr lang="en-US" sz="2400" dirty="0" err="1">
                <a:solidFill>
                  <a:schemeClr val="tx1"/>
                </a:solidFill>
              </a:rPr>
              <a:t>Diperoleh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menjumlahkan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frekuensi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tertentu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frekuensi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selanjutnya</a:t>
            </a:r>
            <a:endParaRPr lang="en-US" sz="2400" dirty="0">
              <a:solidFill>
                <a:schemeClr val="tx1"/>
              </a:solidFill>
            </a:endParaRPr>
          </a:p>
          <a:p>
            <a:pPr algn="l" eaLnBrk="1" hangingPunct="1">
              <a:lnSpc>
                <a:spcPct val="90000"/>
              </a:lnSpc>
            </a:pPr>
            <a:r>
              <a:rPr lang="en-US" sz="2400" dirty="0" err="1">
                <a:solidFill>
                  <a:schemeClr val="tx1"/>
                </a:solidFill>
              </a:rPr>
              <a:t>Frekuensi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kumulatif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terdiri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;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err="1"/>
              <a:t>Frekuensi</a:t>
            </a:r>
            <a:r>
              <a:rPr lang="en-US" sz="2400" dirty="0"/>
              <a:t> </a:t>
            </a:r>
            <a:r>
              <a:rPr lang="en-US" sz="2400" dirty="0" err="1"/>
              <a:t>kumulatif</a:t>
            </a:r>
            <a:r>
              <a:rPr lang="en-US" sz="2400" dirty="0"/>
              <a:t> </a:t>
            </a:r>
            <a:r>
              <a:rPr lang="en-US" sz="2400" dirty="0" err="1"/>
              <a:t>kurang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endParaRPr lang="en-US" sz="2400" dirty="0"/>
          </a:p>
          <a:p>
            <a:pPr lvl="1" eaLnBrk="1" hangingPunct="1">
              <a:lnSpc>
                <a:spcPct val="90000"/>
              </a:lnSpc>
            </a:pP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kumulatif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78904"/>
      </p:ext>
    </p:extLst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08" y="296006"/>
            <a:ext cx="7772400" cy="1143000"/>
          </a:xfrm>
        </p:spPr>
        <p:txBody>
          <a:bodyPr>
            <a:normAutofit/>
          </a:bodyPr>
          <a:lstStyle/>
          <a:p>
            <a:r>
              <a:rPr lang="id-ID" sz="3600" dirty="0"/>
              <a:t>Frekuensi Relatif &amp; Frekuensi Kumulatif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66647"/>
              </p:ext>
            </p:extLst>
          </p:nvPr>
        </p:nvGraphicFramePr>
        <p:xfrm>
          <a:off x="116528" y="2452523"/>
          <a:ext cx="8910945" cy="3905618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1486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6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67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1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15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10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31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542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087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2373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Diameter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>
                          <a:solidFill>
                            <a:schemeClr val="bg1"/>
                          </a:solidFill>
                        </a:rPr>
                        <a:t>X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>
                          <a:solidFill>
                            <a:schemeClr val="bg1"/>
                          </a:solidFill>
                        </a:rPr>
                        <a:t>f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b="1" dirty="0">
                          <a:solidFill>
                            <a:schemeClr val="bg1"/>
                          </a:solidFill>
                        </a:rPr>
                        <a:t>F</a:t>
                      </a:r>
                      <a:r>
                        <a:rPr lang="id-ID" b="1" baseline="-25000" dirty="0">
                          <a:solidFill>
                            <a:schemeClr val="bg1"/>
                          </a:solidFill>
                        </a:rPr>
                        <a:t>r</a:t>
                      </a:r>
                      <a:r>
                        <a:rPr lang="en-US" b="1" baseline="-25000" dirty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b="1" dirty="0">
                          <a:solidFill>
                            <a:schemeClr val="bg1"/>
                          </a:solidFill>
                        </a:rPr>
                        <a:t>f</a:t>
                      </a:r>
                      <a:r>
                        <a:rPr lang="id-ID" b="1" baseline="-25000" dirty="0">
                          <a:solidFill>
                            <a:schemeClr val="bg1"/>
                          </a:solidFill>
                        </a:rPr>
                        <a:t>L</a:t>
                      </a:r>
                      <a:r>
                        <a:rPr lang="en-US" b="1" baseline="-25000" dirty="0">
                          <a:solidFill>
                            <a:schemeClr val="bg1"/>
                          </a:solidFill>
                        </a:rPr>
                        <a:t> (</a:t>
                      </a:r>
                      <a:r>
                        <a:rPr lang="en-US" b="1" baseline="-25000" dirty="0" err="1">
                          <a:solidFill>
                            <a:schemeClr val="bg1"/>
                          </a:solidFill>
                        </a:rPr>
                        <a:t>tepi</a:t>
                      </a:r>
                      <a:r>
                        <a:rPr lang="en-US" b="1" baseline="-250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="1" baseline="-25000" dirty="0" err="1">
                          <a:solidFill>
                            <a:schemeClr val="bg1"/>
                          </a:solidFill>
                        </a:rPr>
                        <a:t>kelas</a:t>
                      </a:r>
                      <a:r>
                        <a:rPr lang="en-US" b="1" baseline="-250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="1" baseline="-25000" dirty="0" err="1">
                          <a:solidFill>
                            <a:schemeClr val="bg1"/>
                          </a:solidFill>
                        </a:rPr>
                        <a:t>atas</a:t>
                      </a:r>
                      <a:r>
                        <a:rPr lang="en-US" b="1" baseline="-25000" dirty="0">
                          <a:solidFill>
                            <a:schemeClr val="bg1"/>
                          </a:solidFill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b="1" dirty="0">
                          <a:solidFill>
                            <a:schemeClr val="bg1"/>
                          </a:solidFill>
                        </a:rPr>
                        <a:t>f</a:t>
                      </a:r>
                      <a:r>
                        <a:rPr lang="id-ID" b="1" baseline="-25000" dirty="0"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en-US" b="1" baseline="-25000" dirty="0">
                          <a:solidFill>
                            <a:schemeClr val="bg1"/>
                          </a:solidFill>
                        </a:rPr>
                        <a:t> (</a:t>
                      </a:r>
                      <a:r>
                        <a:rPr lang="en-US" b="1" baseline="-25000" dirty="0" err="1">
                          <a:solidFill>
                            <a:schemeClr val="bg1"/>
                          </a:solidFill>
                        </a:rPr>
                        <a:t>tepi</a:t>
                      </a:r>
                      <a:r>
                        <a:rPr lang="en-US" b="1" baseline="-250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="1" baseline="-25000" dirty="0" err="1">
                          <a:solidFill>
                            <a:schemeClr val="bg1"/>
                          </a:solidFill>
                        </a:rPr>
                        <a:t>kelas</a:t>
                      </a:r>
                      <a:r>
                        <a:rPr lang="en-US" b="1" baseline="-250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="1" baseline="-25000" dirty="0" err="1">
                          <a:solidFill>
                            <a:schemeClr val="bg1"/>
                          </a:solidFill>
                        </a:rPr>
                        <a:t>bawah</a:t>
                      </a:r>
                      <a:r>
                        <a:rPr lang="en-US" b="1" baseline="-25000" dirty="0">
                          <a:solidFill>
                            <a:schemeClr val="bg1"/>
                          </a:solidFill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07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65 – 67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/>
                        <a:t>66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1A2146"/>
                          </a:solidFill>
                          <a:latin typeface="Calibri"/>
                        </a:rPr>
                        <a:t>0,075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1A2146"/>
                          </a:solidFill>
                          <a:latin typeface="Calibri"/>
                        </a:rPr>
                        <a:t>3</a:t>
                      </a:r>
                      <a:r>
                        <a:rPr lang="en-US" sz="1800" b="0" i="0" u="none" strike="noStrike" dirty="0">
                          <a:solidFill>
                            <a:srgbClr val="1A2146"/>
                          </a:solidFill>
                          <a:latin typeface="Calibri"/>
                        </a:rPr>
                        <a:t> (0+3)</a:t>
                      </a:r>
                      <a:endParaRPr lang="id-ID" sz="1800" b="0" i="0" u="none" strike="noStrike" dirty="0">
                        <a:solidFill>
                          <a:srgbClr val="1A2146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7,5%</a:t>
                      </a:r>
                    </a:p>
                  </a:txBody>
                  <a:tcPr marL="144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1A2146"/>
                          </a:solidFill>
                          <a:latin typeface="Calibri"/>
                        </a:rPr>
                        <a:t>40 (37+3)</a:t>
                      </a:r>
                      <a:endParaRPr lang="id-ID" sz="1800" b="0" i="0" u="none" strike="noStrike" dirty="0">
                        <a:solidFill>
                          <a:srgbClr val="1A2146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07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 – 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/>
                        <a:t>69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1A2146"/>
                          </a:solidFill>
                          <a:latin typeface="Calibri"/>
                        </a:rPr>
                        <a:t>0,150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1A2146"/>
                          </a:solidFill>
                          <a:latin typeface="Calibri"/>
                        </a:rPr>
                        <a:t>9</a:t>
                      </a:r>
                      <a:r>
                        <a:rPr lang="en-US" sz="1800" b="0" i="0" u="none" strike="noStrike" dirty="0">
                          <a:solidFill>
                            <a:srgbClr val="1A2146"/>
                          </a:solidFill>
                          <a:latin typeface="Calibri"/>
                        </a:rPr>
                        <a:t> (3+6)</a:t>
                      </a:r>
                      <a:endParaRPr lang="id-ID" sz="1800" b="0" i="0" u="none" strike="noStrike" dirty="0">
                        <a:solidFill>
                          <a:srgbClr val="1A2146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22,5%</a:t>
                      </a:r>
                    </a:p>
                  </a:txBody>
                  <a:tcPr marL="144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1A2146"/>
                          </a:solidFill>
                          <a:latin typeface="Calibri"/>
                        </a:rPr>
                        <a:t>37 (31+6)</a:t>
                      </a:r>
                      <a:endParaRPr lang="id-ID" sz="1800" b="0" i="0" u="none" strike="noStrike" dirty="0">
                        <a:solidFill>
                          <a:srgbClr val="1A2146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92,5%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07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71 – 73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/>
                        <a:t>72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1A2146"/>
                          </a:solidFill>
                          <a:latin typeface="Calibri"/>
                        </a:rPr>
                        <a:t>0,300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1A2146"/>
                          </a:solidFill>
                          <a:latin typeface="Calibri"/>
                        </a:rPr>
                        <a:t>21</a:t>
                      </a:r>
                      <a:r>
                        <a:rPr lang="en-US" sz="1800" b="0" i="0" u="none" strike="noStrike" dirty="0">
                          <a:solidFill>
                            <a:srgbClr val="1A2146"/>
                          </a:solidFill>
                          <a:latin typeface="Calibri"/>
                        </a:rPr>
                        <a:t> (9+12)</a:t>
                      </a:r>
                      <a:endParaRPr lang="id-ID" sz="1800" b="0" i="0" u="none" strike="noStrike" dirty="0">
                        <a:solidFill>
                          <a:srgbClr val="1A2146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52,5%</a:t>
                      </a:r>
                    </a:p>
                  </a:txBody>
                  <a:tcPr marL="144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1A2146"/>
                          </a:solidFill>
                          <a:latin typeface="Calibri"/>
                        </a:rPr>
                        <a:t>31 (19+12)</a:t>
                      </a:r>
                      <a:endParaRPr lang="id-ID" sz="1800" b="0" i="0" u="none" strike="noStrike" dirty="0">
                        <a:solidFill>
                          <a:srgbClr val="1A2146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07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74 – 76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/>
                        <a:t>75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1A2146"/>
                          </a:solidFill>
                          <a:latin typeface="Calibri"/>
                        </a:rPr>
                        <a:t>0,325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1A2146"/>
                          </a:solidFill>
                          <a:latin typeface="Calibri"/>
                        </a:rPr>
                        <a:t>34</a:t>
                      </a:r>
                      <a:r>
                        <a:rPr lang="en-US" sz="1800" b="0" i="0" u="none" strike="noStrike" dirty="0">
                          <a:solidFill>
                            <a:srgbClr val="1A2146"/>
                          </a:solidFill>
                          <a:latin typeface="Calibri"/>
                        </a:rPr>
                        <a:t> (21+13)</a:t>
                      </a:r>
                      <a:endParaRPr lang="id-ID" sz="1800" b="0" i="0" u="none" strike="noStrike" dirty="0">
                        <a:solidFill>
                          <a:srgbClr val="1A2146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85,0%</a:t>
                      </a:r>
                    </a:p>
                  </a:txBody>
                  <a:tcPr marL="144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1A2146"/>
                          </a:solidFill>
                          <a:latin typeface="Calibri"/>
                        </a:rPr>
                        <a:t>19 (6+13)</a:t>
                      </a:r>
                      <a:endParaRPr lang="id-ID" sz="1800" b="0" i="0" u="none" strike="noStrike" dirty="0">
                        <a:solidFill>
                          <a:srgbClr val="1A2146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307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77 – 79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/>
                        <a:t>78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1A2146"/>
                          </a:solidFill>
                          <a:latin typeface="Calibri"/>
                        </a:rPr>
                        <a:t>0,100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1A2146"/>
                          </a:solidFill>
                          <a:latin typeface="Calibri"/>
                        </a:rPr>
                        <a:t>38</a:t>
                      </a:r>
                      <a:r>
                        <a:rPr lang="en-US" sz="1800" b="0" i="0" u="none" strike="noStrike" dirty="0">
                          <a:solidFill>
                            <a:srgbClr val="1A2146"/>
                          </a:solidFill>
                          <a:latin typeface="Calibri"/>
                        </a:rPr>
                        <a:t> (34 +4)</a:t>
                      </a:r>
                      <a:endParaRPr lang="id-ID" sz="1800" b="0" i="0" u="none" strike="noStrike" dirty="0">
                        <a:solidFill>
                          <a:srgbClr val="1A2146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95,0%</a:t>
                      </a:r>
                    </a:p>
                  </a:txBody>
                  <a:tcPr marL="144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1A2146"/>
                          </a:solidFill>
                          <a:latin typeface="Calibri"/>
                        </a:rPr>
                        <a:t>6(2+4)</a:t>
                      </a:r>
                      <a:endParaRPr lang="id-ID" sz="1800" b="0" i="0" u="none" strike="noStrike" dirty="0">
                        <a:solidFill>
                          <a:srgbClr val="1A2146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307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 – 82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/>
                        <a:t>81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1A2146"/>
                          </a:solidFill>
                          <a:latin typeface="Calibri"/>
                        </a:rPr>
                        <a:t>0,050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1A2146"/>
                          </a:solidFill>
                          <a:latin typeface="Calibri"/>
                        </a:rPr>
                        <a:t>40</a:t>
                      </a:r>
                      <a:r>
                        <a:rPr lang="en-US" sz="1800" b="0" i="0" u="none" strike="noStrike" dirty="0">
                          <a:solidFill>
                            <a:srgbClr val="1A2146"/>
                          </a:solidFill>
                          <a:latin typeface="Calibri"/>
                        </a:rPr>
                        <a:t> (38+2)</a:t>
                      </a:r>
                      <a:endParaRPr lang="id-ID" sz="1800" b="0" i="0" u="none" strike="noStrike" dirty="0">
                        <a:solidFill>
                          <a:srgbClr val="1A2146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100,0%</a:t>
                      </a:r>
                    </a:p>
                  </a:txBody>
                  <a:tcPr marL="144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1A2146"/>
                          </a:solidFill>
                          <a:latin typeface="Calibri"/>
                        </a:rPr>
                        <a:t>2 (0+2)</a:t>
                      </a:r>
                      <a:endParaRPr lang="id-ID" sz="1800" b="0" i="0" u="none" strike="noStrike" dirty="0">
                        <a:solidFill>
                          <a:srgbClr val="1A2146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3074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Jumlah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/>
                        <a:t>40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>
                          <a:solidFill>
                            <a:srgbClr val="1A2146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1A214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100%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E7BBB33-8196-5839-D25C-AD368DAE1ADC}"/>
              </a:ext>
            </a:extLst>
          </p:cNvPr>
          <p:cNvSpPr txBox="1"/>
          <p:nvPr/>
        </p:nvSpPr>
        <p:spPr>
          <a:xfrm>
            <a:off x="3324080" y="1885110"/>
            <a:ext cx="167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fr</a:t>
            </a:r>
            <a:r>
              <a:rPr lang="en-US" sz="1200" dirty="0"/>
              <a:t>= f/ ∑f= 3/40= 0,075</a:t>
            </a:r>
            <a:endParaRPr lang="en-ID" sz="1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4CDD57-8189-3BDB-B31E-A2075B32C296}"/>
              </a:ext>
            </a:extLst>
          </p:cNvPr>
          <p:cNvSpPr txBox="1"/>
          <p:nvPr/>
        </p:nvSpPr>
        <p:spPr>
          <a:xfrm>
            <a:off x="5425703" y="826364"/>
            <a:ext cx="1676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</a:t>
            </a:r>
            <a:r>
              <a:rPr lang="en-US" sz="1200" dirty="0" err="1"/>
              <a:t>hitung</a:t>
            </a:r>
            <a:r>
              <a:rPr lang="en-US" sz="1200" dirty="0"/>
              <a:t> dr </a:t>
            </a:r>
            <a:r>
              <a:rPr lang="en-US" sz="1200" dirty="0" err="1"/>
              <a:t>atas</a:t>
            </a:r>
            <a:endParaRPr lang="en-US" sz="1200" dirty="0"/>
          </a:p>
          <a:p>
            <a:r>
              <a:rPr lang="en-US" sz="1200" dirty="0" err="1"/>
              <a:t>fL</a:t>
            </a:r>
            <a:r>
              <a:rPr lang="en-US" sz="1200" dirty="0"/>
              <a:t>= ((fL1+f2) /∑f) *100= ((0+3)/40)*100= </a:t>
            </a:r>
          </a:p>
          <a:p>
            <a:r>
              <a:rPr lang="en-US" sz="1200" dirty="0"/>
              <a:t>(3/40) *100= 7,5%</a:t>
            </a:r>
          </a:p>
          <a:p>
            <a:endParaRPr lang="en-US" sz="1200" dirty="0"/>
          </a:p>
          <a:p>
            <a:r>
              <a:rPr lang="en-US" sz="1200" dirty="0" err="1"/>
              <a:t>fL</a:t>
            </a:r>
            <a:r>
              <a:rPr lang="en-US" sz="1200" dirty="0"/>
              <a:t>= ((fL1+f2) /∑f) *100= ((3+6)/40)*100= </a:t>
            </a:r>
          </a:p>
          <a:p>
            <a:r>
              <a:rPr lang="en-US" sz="1200" dirty="0"/>
              <a:t>(9/40) *100= 22,5%</a:t>
            </a:r>
            <a:endParaRPr lang="en-ID" sz="1200" dirty="0"/>
          </a:p>
          <a:p>
            <a:endParaRPr lang="en-ID" sz="1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91A410-EE67-5992-CDF5-3707BB370FB7}"/>
              </a:ext>
            </a:extLst>
          </p:cNvPr>
          <p:cNvSpPr txBox="1"/>
          <p:nvPr/>
        </p:nvSpPr>
        <p:spPr>
          <a:xfrm>
            <a:off x="7239000" y="760274"/>
            <a:ext cx="1676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</a:t>
            </a:r>
            <a:r>
              <a:rPr lang="en-US" sz="1200" dirty="0" err="1"/>
              <a:t>hitung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bawah</a:t>
            </a:r>
            <a:endParaRPr lang="en-US" sz="1200" dirty="0"/>
          </a:p>
          <a:p>
            <a:r>
              <a:rPr lang="en-US" sz="1200" dirty="0" err="1"/>
              <a:t>fM</a:t>
            </a:r>
            <a:r>
              <a:rPr lang="en-US" sz="1200" dirty="0"/>
              <a:t>= ((∑f-f) /∑f) *100= ((40-0)/40)*100= </a:t>
            </a:r>
          </a:p>
          <a:p>
            <a:r>
              <a:rPr lang="en-US" sz="1200" dirty="0"/>
              <a:t>(40/40) *100= 100%</a:t>
            </a:r>
          </a:p>
          <a:p>
            <a:endParaRPr lang="en-US" sz="1200" dirty="0"/>
          </a:p>
          <a:p>
            <a:r>
              <a:rPr lang="en-US" sz="1200" dirty="0" err="1"/>
              <a:t>fM</a:t>
            </a:r>
            <a:r>
              <a:rPr lang="en-US" sz="1200" dirty="0"/>
              <a:t>= ((∑f-f) /∑f) *100= ((40-3)/40)*100= </a:t>
            </a:r>
          </a:p>
          <a:p>
            <a:r>
              <a:rPr lang="en-US" sz="1200" dirty="0"/>
              <a:t>(37/40) *100= 100%</a:t>
            </a:r>
          </a:p>
          <a:p>
            <a:endParaRPr lang="en-ID" sz="12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C86A843-8E78-FF52-2D20-C738096E67CF}"/>
              </a:ext>
            </a:extLst>
          </p:cNvPr>
          <p:cNvCxnSpPr>
            <a:cxnSpLocks/>
          </p:cNvCxnSpPr>
          <p:nvPr/>
        </p:nvCxnSpPr>
        <p:spPr>
          <a:xfrm>
            <a:off x="4726628" y="2140569"/>
            <a:ext cx="0" cy="92831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0C26029-0F79-BD89-737E-26700B7DFC90}"/>
              </a:ext>
            </a:extLst>
          </p:cNvPr>
          <p:cNvCxnSpPr>
            <a:cxnSpLocks/>
          </p:cNvCxnSpPr>
          <p:nvPr/>
        </p:nvCxnSpPr>
        <p:spPr>
          <a:xfrm>
            <a:off x="6828251" y="1252476"/>
            <a:ext cx="0" cy="181640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2279DA0-DCAB-6AAF-E91C-AD498CC6F8EE}"/>
              </a:ext>
            </a:extLst>
          </p:cNvPr>
          <p:cNvCxnSpPr>
            <a:cxnSpLocks/>
          </p:cNvCxnSpPr>
          <p:nvPr/>
        </p:nvCxnSpPr>
        <p:spPr>
          <a:xfrm>
            <a:off x="5716939" y="2355299"/>
            <a:ext cx="412238" cy="107370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7191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4365C-FF6D-D83E-7516-F5D4E061A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76200" y="1981200"/>
            <a:ext cx="8839200" cy="4114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457200" defTabSz="0">
              <a:spcBef>
                <a:spcPct val="20000"/>
              </a:spcBef>
              <a:defRPr/>
            </a:pPr>
            <a:r>
              <a:rPr lang="id-ID" sz="2200" dirty="0"/>
              <a:t>f</a:t>
            </a:r>
            <a:r>
              <a:rPr lang="id-ID" sz="2200" baseline="-25000" dirty="0"/>
              <a:t>r</a:t>
            </a:r>
            <a:r>
              <a:rPr lang="id-ID" sz="2200" dirty="0"/>
              <a:t> </a:t>
            </a:r>
            <a:r>
              <a:rPr lang="id-ID" dirty="0">
                <a:solidFill>
                  <a:schemeClr val="bg2">
                    <a:lumMod val="50000"/>
                  </a:schemeClr>
                </a:solidFill>
                <a:sym typeface="Wingdings" pitchFamily="2" charset="2"/>
              </a:rPr>
              <a:t></a:t>
            </a:r>
            <a:r>
              <a:rPr lang="id-ID" sz="2200" dirty="0"/>
              <a:t> </a:t>
            </a:r>
            <a:r>
              <a:rPr lang="id-ID" sz="2200" i="1" dirty="0"/>
              <a:t>frekuensi relatif dinyatakan dalam angka dan atau presentase</a:t>
            </a:r>
          </a:p>
          <a:p>
            <a:pPr marL="457200" indent="-457200" defTabSz="0">
              <a:spcBef>
                <a:spcPct val="20000"/>
              </a:spcBef>
              <a:defRPr/>
            </a:pPr>
            <a:r>
              <a:rPr lang="id-ID" sz="2200" dirty="0"/>
              <a:t>f</a:t>
            </a:r>
            <a:r>
              <a:rPr lang="id-ID" sz="2200" baseline="-25000" dirty="0"/>
              <a:t>L </a:t>
            </a:r>
            <a:r>
              <a:rPr lang="id-ID" dirty="0">
                <a:solidFill>
                  <a:srgbClr val="006600"/>
                </a:solidFill>
                <a:sym typeface="Wingdings" pitchFamily="2" charset="2"/>
              </a:rPr>
              <a:t></a:t>
            </a:r>
            <a:r>
              <a:rPr lang="id-ID" sz="2200" dirty="0">
                <a:sym typeface="Wingdings" pitchFamily="2" charset="2"/>
              </a:rPr>
              <a:t> </a:t>
            </a:r>
            <a:r>
              <a:rPr lang="id-ID" sz="2200" i="1" dirty="0">
                <a:sym typeface="Wingdings" pitchFamily="2" charset="2"/>
              </a:rPr>
              <a:t>frekuensi kumulatif lebih kecil dari atau sama dengan “</a:t>
            </a:r>
            <a:r>
              <a:rPr lang="id-ID" sz="2200" i="1" dirty="0">
                <a:solidFill>
                  <a:srgbClr val="C00000"/>
                </a:solidFill>
                <a:sym typeface="Wingdings" pitchFamily="2" charset="2"/>
              </a:rPr>
              <a:t>tepi atas kelas</a:t>
            </a:r>
            <a:r>
              <a:rPr lang="id-ID" sz="2200" i="1" dirty="0">
                <a:sym typeface="Wingdings" pitchFamily="2" charset="2"/>
              </a:rPr>
              <a:t>”</a:t>
            </a:r>
          </a:p>
          <a:p>
            <a:pPr marL="457200" indent="-457200" defTabSz="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id-ID" sz="2200" dirty="0"/>
              <a:t>f</a:t>
            </a:r>
            <a:r>
              <a:rPr lang="id-ID" sz="2200" baseline="-25000" dirty="0"/>
              <a:t>M</a:t>
            </a:r>
            <a:r>
              <a:rPr lang="id-ID" sz="2200" dirty="0"/>
              <a:t> </a:t>
            </a:r>
            <a:r>
              <a:rPr lang="id-ID" dirty="0">
                <a:solidFill>
                  <a:schemeClr val="tx2">
                    <a:lumMod val="50000"/>
                  </a:schemeClr>
                </a:solidFill>
                <a:sym typeface="Wingdings" pitchFamily="2" charset="2"/>
              </a:rPr>
              <a:t></a:t>
            </a:r>
            <a:r>
              <a:rPr lang="id-ID" sz="2200" dirty="0">
                <a:sym typeface="Wingdings" pitchFamily="2" charset="2"/>
              </a:rPr>
              <a:t> </a:t>
            </a:r>
            <a:r>
              <a:rPr lang="id-ID" sz="2200" i="1" dirty="0">
                <a:sym typeface="Wingdings" pitchFamily="2" charset="2"/>
              </a:rPr>
              <a:t>frekuensi kumulatif lebih besar dari atau sama dengan “</a:t>
            </a:r>
            <a:r>
              <a:rPr lang="id-ID" sz="2200" i="1" dirty="0">
                <a:solidFill>
                  <a:srgbClr val="C00000"/>
                </a:solidFill>
                <a:sym typeface="Wingdings" pitchFamily="2" charset="2"/>
              </a:rPr>
              <a:t>tepi kelas bawah</a:t>
            </a:r>
            <a:r>
              <a:rPr lang="id-ID" sz="2200" dirty="0">
                <a:sym typeface="Wingdings" pitchFamily="2" charset="2"/>
              </a:rPr>
              <a:t>”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977431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A25CE51-AD9E-4695-BA9A-BA78903878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1243022"/>
              </p:ext>
            </p:extLst>
          </p:nvPr>
        </p:nvGraphicFramePr>
        <p:xfrm>
          <a:off x="0" y="304800"/>
          <a:ext cx="4336417" cy="30924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4396">
                  <a:extLst>
                    <a:ext uri="{9D8B030D-6E8A-4147-A177-3AD203B41FA5}">
                      <a16:colId xmlns:a16="http://schemas.microsoft.com/office/drawing/2014/main" val="4287581511"/>
                    </a:ext>
                  </a:extLst>
                </a:gridCol>
                <a:gridCol w="915460">
                  <a:extLst>
                    <a:ext uri="{9D8B030D-6E8A-4147-A177-3AD203B41FA5}">
                      <a16:colId xmlns:a16="http://schemas.microsoft.com/office/drawing/2014/main" val="2213817280"/>
                    </a:ext>
                  </a:extLst>
                </a:gridCol>
                <a:gridCol w="842547">
                  <a:extLst>
                    <a:ext uri="{9D8B030D-6E8A-4147-A177-3AD203B41FA5}">
                      <a16:colId xmlns:a16="http://schemas.microsoft.com/office/drawing/2014/main" val="2503678483"/>
                    </a:ext>
                  </a:extLst>
                </a:gridCol>
                <a:gridCol w="842007">
                  <a:extLst>
                    <a:ext uri="{9D8B030D-6E8A-4147-A177-3AD203B41FA5}">
                      <a16:colId xmlns:a16="http://schemas.microsoft.com/office/drawing/2014/main" val="605172608"/>
                    </a:ext>
                  </a:extLst>
                </a:gridCol>
                <a:gridCol w="842007">
                  <a:extLst>
                    <a:ext uri="{9D8B030D-6E8A-4147-A177-3AD203B41FA5}">
                      <a16:colId xmlns:a16="http://schemas.microsoft.com/office/drawing/2014/main" val="2458498723"/>
                    </a:ext>
                  </a:extLst>
                </a:gridCol>
              </a:tblGrid>
              <a:tr h="74175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Tingkat Stress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Fak. Ekonomi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Fak Teknik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Fak Psikologi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Total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4240899"/>
                  </a:ext>
                </a:extLst>
              </a:tr>
              <a:tr h="58767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Rendah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25 (12,5 %)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10(5%)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15(7,5%)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50(25%)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3950799"/>
                  </a:ext>
                </a:extLst>
              </a:tr>
              <a:tr h="58767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Sedang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40(20%)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20(10%)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25(12,5%)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85(42,5%)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8960575"/>
                  </a:ext>
                </a:extLst>
              </a:tr>
              <a:tr h="58767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Tinggi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35(17,5%)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10(5%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20(10%)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65(32,5%)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7490498"/>
                  </a:ext>
                </a:extLst>
              </a:tr>
              <a:tr h="58767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Total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100(50%)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40(20%)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60(30%)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 dirty="0">
                          <a:effectLst/>
                        </a:rPr>
                        <a:t>200(100%)</a:t>
                      </a:r>
                      <a:endParaRPr lang="en-ID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56196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8F20BE00-16A9-4D00-88B0-57CCBC3BD7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65592" y="-137763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ja-JP" sz="1200" b="0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Tabel 9  Distribusi  frekuensi relatif per total</a:t>
            </a:r>
            <a:endParaRPr kumimoji="0" lang="sv-SE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F643E57-591E-4EB3-B209-543DA9D85C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99971"/>
              </p:ext>
            </p:extLst>
          </p:nvPr>
        </p:nvGraphicFramePr>
        <p:xfrm>
          <a:off x="5105400" y="1513047"/>
          <a:ext cx="3803016" cy="33381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4381">
                  <a:extLst>
                    <a:ext uri="{9D8B030D-6E8A-4147-A177-3AD203B41FA5}">
                      <a16:colId xmlns:a16="http://schemas.microsoft.com/office/drawing/2014/main" val="265848327"/>
                    </a:ext>
                  </a:extLst>
                </a:gridCol>
                <a:gridCol w="802853">
                  <a:extLst>
                    <a:ext uri="{9D8B030D-6E8A-4147-A177-3AD203B41FA5}">
                      <a16:colId xmlns:a16="http://schemas.microsoft.com/office/drawing/2014/main" val="2875967649"/>
                    </a:ext>
                  </a:extLst>
                </a:gridCol>
                <a:gridCol w="738910">
                  <a:extLst>
                    <a:ext uri="{9D8B030D-6E8A-4147-A177-3AD203B41FA5}">
                      <a16:colId xmlns:a16="http://schemas.microsoft.com/office/drawing/2014/main" val="4012287720"/>
                    </a:ext>
                  </a:extLst>
                </a:gridCol>
                <a:gridCol w="738436">
                  <a:extLst>
                    <a:ext uri="{9D8B030D-6E8A-4147-A177-3AD203B41FA5}">
                      <a16:colId xmlns:a16="http://schemas.microsoft.com/office/drawing/2014/main" val="3439813483"/>
                    </a:ext>
                  </a:extLst>
                </a:gridCol>
                <a:gridCol w="738436">
                  <a:extLst>
                    <a:ext uri="{9D8B030D-6E8A-4147-A177-3AD203B41FA5}">
                      <a16:colId xmlns:a16="http://schemas.microsoft.com/office/drawing/2014/main" val="434134282"/>
                    </a:ext>
                  </a:extLst>
                </a:gridCol>
              </a:tblGrid>
              <a:tr h="69655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Tingkat Stress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Fak. Ekonomi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Fak Teknik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Fak Psikologi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Total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2958983"/>
                  </a:ext>
                </a:extLst>
              </a:tr>
              <a:tr h="5518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Rendah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25 (25%)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10(25%)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15(25%)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50(25%)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6983208"/>
                  </a:ext>
                </a:extLst>
              </a:tr>
              <a:tr h="69655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Sedang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40(40%))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20(50%)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25(41,7)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85(42,5%)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719599"/>
                  </a:ext>
                </a:extLst>
              </a:tr>
              <a:tr h="69655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Tinggi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35(35%))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10(25%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20(33,3)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65(32,5%)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4308187"/>
                  </a:ext>
                </a:extLst>
              </a:tr>
              <a:tr h="69655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Total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100(100%)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40(20%)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60(100%)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 dirty="0">
                          <a:effectLst/>
                        </a:rPr>
                        <a:t>200(100%)</a:t>
                      </a:r>
                      <a:endParaRPr lang="en-ID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7037917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1C91544E-D177-4392-B134-73F68CBF1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7585" y="1055847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ja-JP" sz="1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Tabel 10  Distribusi  frekuensi relatif per Fakultas</a:t>
            </a:r>
            <a:endParaRPr kumimoji="0" lang="sv-SE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228E77D-532D-4937-B6B2-B5ECC2B5EC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254442"/>
              </p:ext>
            </p:extLst>
          </p:nvPr>
        </p:nvGraphicFramePr>
        <p:xfrm>
          <a:off x="112881" y="4081786"/>
          <a:ext cx="4694703" cy="25728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9737">
                  <a:extLst>
                    <a:ext uri="{9D8B030D-6E8A-4147-A177-3AD203B41FA5}">
                      <a16:colId xmlns:a16="http://schemas.microsoft.com/office/drawing/2014/main" val="1867635704"/>
                    </a:ext>
                  </a:extLst>
                </a:gridCol>
                <a:gridCol w="992575">
                  <a:extLst>
                    <a:ext uri="{9D8B030D-6E8A-4147-A177-3AD203B41FA5}">
                      <a16:colId xmlns:a16="http://schemas.microsoft.com/office/drawing/2014/main" val="3381097881"/>
                    </a:ext>
                  </a:extLst>
                </a:gridCol>
                <a:gridCol w="913520">
                  <a:extLst>
                    <a:ext uri="{9D8B030D-6E8A-4147-A177-3AD203B41FA5}">
                      <a16:colId xmlns:a16="http://schemas.microsoft.com/office/drawing/2014/main" val="899230491"/>
                    </a:ext>
                  </a:extLst>
                </a:gridCol>
                <a:gridCol w="912934">
                  <a:extLst>
                    <a:ext uri="{9D8B030D-6E8A-4147-A177-3AD203B41FA5}">
                      <a16:colId xmlns:a16="http://schemas.microsoft.com/office/drawing/2014/main" val="761538242"/>
                    </a:ext>
                  </a:extLst>
                </a:gridCol>
                <a:gridCol w="905937">
                  <a:extLst>
                    <a:ext uri="{9D8B030D-6E8A-4147-A177-3AD203B41FA5}">
                      <a16:colId xmlns:a16="http://schemas.microsoft.com/office/drawing/2014/main" val="3700046578"/>
                    </a:ext>
                  </a:extLst>
                </a:gridCol>
              </a:tblGrid>
              <a:tr h="6171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Tingkat Stress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Fak. Ekonomi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Fak Teknik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Fak Psikologi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Total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0074439"/>
                  </a:ext>
                </a:extLst>
              </a:tr>
              <a:tr h="48892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Rendah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25 (50%)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10(20%)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15(30%)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50(100%)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45967333"/>
                  </a:ext>
                </a:extLst>
              </a:tr>
              <a:tr h="48892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Sedang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40(47,1%))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20(23,5%)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25(29,4)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85(100%)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0582128"/>
                  </a:ext>
                </a:extLst>
              </a:tr>
              <a:tr h="48892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Tinggi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35(53,8%))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10(15,4%)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20(30,8)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65(100%)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5640117"/>
                  </a:ext>
                </a:extLst>
              </a:tr>
              <a:tr h="48892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Total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100(50%)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40(20%)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60(30%)</a:t>
                      </a:r>
                      <a:endParaRPr lang="en-ID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D" sz="1200" dirty="0">
                          <a:effectLst/>
                        </a:rPr>
                        <a:t>200(100%)</a:t>
                      </a:r>
                      <a:endParaRPr lang="en-ID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9961377"/>
                  </a:ext>
                </a:extLst>
              </a:tr>
            </a:tbl>
          </a:graphicData>
        </a:graphic>
      </p:graphicFrame>
      <p:sp>
        <p:nvSpPr>
          <p:cNvPr id="11" name="Rectangle 3">
            <a:extLst>
              <a:ext uri="{FF2B5EF4-FFF2-40B4-BE49-F238E27FC236}">
                <a16:creationId xmlns:a16="http://schemas.microsoft.com/office/drawing/2014/main" id="{A100AD6E-23AD-466D-A288-E6BD4EA43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343" y="3804786"/>
            <a:ext cx="638876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ja-JP" sz="1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Tabel 12  Distribusi  frekuensi relatif per Tingkat stress</a:t>
            </a:r>
            <a:endParaRPr kumimoji="0" lang="sv-SE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3234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Grafik</a:t>
            </a:r>
          </a:p>
        </p:txBody>
      </p:sp>
      <p:sp>
        <p:nvSpPr>
          <p:cNvPr id="317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914400" y="1447800"/>
            <a:ext cx="7772400" cy="4114800"/>
          </a:xfrm>
        </p:spPr>
        <p:txBody>
          <a:bodyPr/>
          <a:lstStyle/>
          <a:p>
            <a:pPr eaLnBrk="1" hangingPunct="1"/>
            <a:r>
              <a:rPr lang="en-US" sz="3200" dirty="0" err="1">
                <a:solidFill>
                  <a:schemeClr val="tx1"/>
                </a:solidFill>
              </a:rPr>
              <a:t>Grafik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dapat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digunakan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sebagai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laporan</a:t>
            </a:r>
            <a:endParaRPr lang="en-US" sz="3200" dirty="0">
              <a:solidFill>
                <a:schemeClr val="tx1"/>
              </a:solidFill>
            </a:endParaRPr>
          </a:p>
          <a:p>
            <a:pPr eaLnBrk="1" hangingPunct="1"/>
            <a:r>
              <a:rPr lang="en-US" sz="3200" dirty="0" err="1">
                <a:solidFill>
                  <a:schemeClr val="tx1"/>
                </a:solidFill>
              </a:rPr>
              <a:t>Mengapa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menggunakan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grafik</a:t>
            </a:r>
            <a:r>
              <a:rPr lang="en-US" sz="3200" dirty="0">
                <a:solidFill>
                  <a:schemeClr val="tx1"/>
                </a:solidFill>
              </a:rPr>
              <a:t> ?</a:t>
            </a:r>
          </a:p>
          <a:p>
            <a:pPr lvl="1" eaLnBrk="1" hangingPunct="1"/>
            <a:r>
              <a:rPr lang="en-US" sz="3200" dirty="0" err="1"/>
              <a:t>Manusia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umunya</a:t>
            </a:r>
            <a:r>
              <a:rPr lang="en-US" sz="3200" dirty="0"/>
              <a:t> </a:t>
            </a:r>
            <a:r>
              <a:rPr lang="en-US" sz="3200" dirty="0" err="1"/>
              <a:t>tertarik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gambar</a:t>
            </a:r>
            <a:r>
              <a:rPr lang="en-US" sz="3200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ditampilkan</a:t>
            </a:r>
            <a:r>
              <a:rPr lang="en-US" dirty="0"/>
              <a:t> </a:t>
            </a:r>
            <a:r>
              <a:rPr lang="en-US" dirty="0" err="1"/>
              <a:t>delam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visual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diingat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angka</a:t>
            </a:r>
            <a:endParaRPr lang="en-US" dirty="0"/>
          </a:p>
          <a:p>
            <a:pPr eaLnBrk="1" hangingPunct="1"/>
            <a:r>
              <a:rPr lang="en-US" dirty="0" err="1"/>
              <a:t>Grafik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sebagi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kehilangan</a:t>
            </a:r>
            <a:r>
              <a:rPr lang="en-US" dirty="0"/>
              <a:t> </a:t>
            </a:r>
            <a:r>
              <a:rPr lang="en-US" dirty="0" err="1"/>
              <a:t>makna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6324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524000" y="2511754"/>
          <a:ext cx="2697975" cy="3060386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1310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37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37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Diameter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>
                          <a:solidFill>
                            <a:schemeClr val="bg1"/>
                          </a:solidFill>
                        </a:rPr>
                        <a:t>X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>
                          <a:solidFill>
                            <a:schemeClr val="bg1"/>
                          </a:solidFill>
                        </a:rPr>
                        <a:t>f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4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65 – 67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/>
                        <a:t>66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4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 – 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/>
                        <a:t>69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54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71 – 73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/>
                        <a:t>72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4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74 – 76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/>
                        <a:t>75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54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77 – 79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/>
                        <a:t>78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54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 – 82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/>
                        <a:t>81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54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Jumlah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/>
                        <a:t>40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Grafik Distribusi Frekuensi</a:t>
            </a:r>
          </a:p>
        </p:txBody>
      </p:sp>
      <p:sp>
        <p:nvSpPr>
          <p:cNvPr id="4" name="Rectangle 3"/>
          <p:cNvSpPr/>
          <p:nvPr/>
        </p:nvSpPr>
        <p:spPr>
          <a:xfrm>
            <a:off x="285720" y="1285860"/>
            <a:ext cx="472116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id-ID" sz="2800" b="1" cap="none" spc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egoe Print" pitchFamily="2" charset="0"/>
              </a:rPr>
              <a:t>1. Grafik Tabel Frekuensi</a:t>
            </a:r>
            <a:endParaRPr lang="en-US" sz="2800" b="1" cap="none" spc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egoe Print" pitchFamily="2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908715081"/>
              </p:ext>
            </p:extLst>
          </p:nvPr>
        </p:nvGraphicFramePr>
        <p:xfrm>
          <a:off x="500034" y="2357430"/>
          <a:ext cx="4000528" cy="3357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4786314" y="2357430"/>
          <a:ext cx="4000528" cy="3357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671162289"/>
              </p:ext>
            </p:extLst>
          </p:nvPr>
        </p:nvGraphicFramePr>
        <p:xfrm>
          <a:off x="1501726" y="2357430"/>
          <a:ext cx="6429420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81028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6" grpId="0">
        <p:bldAsOne/>
      </p:bldGraphic>
      <p:bldGraphic spid="6" grpId="1">
        <p:bldAsOne/>
      </p:bldGraphic>
      <p:bldGraphic spid="9" grpId="0">
        <p:bldAsOne/>
      </p:bldGraphic>
      <p:bldGraphic spid="9" grpId="1">
        <p:bldAsOne/>
      </p:bldGraphic>
      <p:bldGraphic spid="11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Grafik Distribusi Frekuensi</a:t>
            </a:r>
          </a:p>
        </p:txBody>
      </p:sp>
      <p:sp>
        <p:nvSpPr>
          <p:cNvPr id="4" name="Rectangle 3"/>
          <p:cNvSpPr/>
          <p:nvPr/>
        </p:nvSpPr>
        <p:spPr>
          <a:xfrm>
            <a:off x="357158" y="1142984"/>
            <a:ext cx="685804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id-ID" sz="28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egoe Print" pitchFamily="2" charset="0"/>
              </a:rPr>
              <a:t>2</a:t>
            </a:r>
            <a:r>
              <a:rPr lang="id-ID" sz="2800" b="1" cap="none" spc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egoe Print" pitchFamily="2" charset="0"/>
              </a:rPr>
              <a:t>. Grafik Tabel Frekuensi Kumulatif</a:t>
            </a:r>
            <a:endParaRPr lang="en-US" sz="2800" b="1" cap="none" spc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egoe Print" pitchFamily="2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428596" y="1928802"/>
          <a:ext cx="3929090" cy="4214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4786314" y="1928802"/>
          <a:ext cx="3929090" cy="4214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75309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6" grpId="0">
        <p:bldAsOne/>
      </p:bldGraphic>
      <p:bldGraphic spid="8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Distribusi Frekuensi</a:t>
            </a:r>
          </a:p>
        </p:txBody>
      </p:sp>
      <p:sp>
        <p:nvSpPr>
          <p:cNvPr id="133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 err="1"/>
              <a:t>Pengelompokan</a:t>
            </a:r>
            <a:r>
              <a:rPr lang="en-US" dirty="0"/>
              <a:t> data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yang </a:t>
            </a:r>
            <a:r>
              <a:rPr lang="en-US" dirty="0" err="1"/>
              <a:t>menunjukan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data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data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dimasukan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kategori</a:t>
            </a: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US" sz="3600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3600" dirty="0" err="1">
                <a:solidFill>
                  <a:schemeClr val="tx1"/>
                </a:solidFill>
              </a:rPr>
              <a:t>Tujuan</a:t>
            </a:r>
            <a:endParaRPr lang="en-US" sz="3600" dirty="0">
              <a:solidFill>
                <a:schemeClr val="tx1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Data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informatif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dipahami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300068"/>
      </p:ext>
    </p:extLst>
  </p:cSld>
  <p:clrMapOvr>
    <a:masterClrMapping/>
  </p:clrMapOvr>
  <p:transition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175"/>
        </p:spPr>
        <p:txBody>
          <a:bodyPr>
            <a:normAutofit/>
          </a:bodyPr>
          <a:lstStyle/>
          <a:p>
            <a:r>
              <a:rPr lang="en-US" dirty="0" err="1"/>
              <a:t>Soal</a:t>
            </a:r>
            <a:r>
              <a:rPr lang="en-US" dirty="0"/>
              <a:t> </a:t>
            </a:r>
            <a:endParaRPr lang="id-ID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62106"/>
            <a:ext cx="8229600" cy="838200"/>
          </a:xfrm>
        </p:spPr>
        <p:txBody>
          <a:bodyPr>
            <a:normAutofit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id-ID" sz="2000" dirty="0">
                <a:solidFill>
                  <a:srgbClr val="1A2146"/>
                </a:solidFill>
              </a:rPr>
              <a:t>H</a:t>
            </a:r>
            <a:r>
              <a:rPr lang="en-US" sz="2000" dirty="0" err="1">
                <a:solidFill>
                  <a:srgbClr val="1A2146"/>
                </a:solidFill>
              </a:rPr>
              <a:t>asil</a:t>
            </a:r>
            <a:r>
              <a:rPr lang="en-US" sz="2000" dirty="0">
                <a:solidFill>
                  <a:srgbClr val="1A2146"/>
                </a:solidFill>
              </a:rPr>
              <a:t> </a:t>
            </a:r>
            <a:r>
              <a:rPr lang="en-US" sz="2000" dirty="0" err="1">
                <a:solidFill>
                  <a:srgbClr val="1A2146"/>
                </a:solidFill>
              </a:rPr>
              <a:t>pengukuran</a:t>
            </a:r>
            <a:r>
              <a:rPr lang="en-US" sz="2000" dirty="0">
                <a:solidFill>
                  <a:srgbClr val="1A2146"/>
                </a:solidFill>
              </a:rPr>
              <a:t> </a:t>
            </a:r>
            <a:r>
              <a:rPr lang="en-US" dirty="0" err="1">
                <a:solidFill>
                  <a:srgbClr val="1A2146"/>
                </a:solidFill>
              </a:rPr>
              <a:t>skor</a:t>
            </a:r>
            <a:r>
              <a:rPr lang="en-US" dirty="0">
                <a:solidFill>
                  <a:srgbClr val="1A2146"/>
                </a:solidFill>
              </a:rPr>
              <a:t> </a:t>
            </a:r>
            <a:r>
              <a:rPr lang="en-US" dirty="0" err="1">
                <a:solidFill>
                  <a:srgbClr val="1A2146"/>
                </a:solidFill>
              </a:rPr>
              <a:t>produktivitas</a:t>
            </a:r>
            <a:r>
              <a:rPr lang="en-US" dirty="0">
                <a:solidFill>
                  <a:srgbClr val="1A2146"/>
                </a:solidFill>
              </a:rPr>
              <a:t> </a:t>
            </a:r>
            <a:r>
              <a:rPr lang="en-US" sz="2000" dirty="0">
                <a:solidFill>
                  <a:srgbClr val="1A2146"/>
                </a:solidFill>
              </a:rPr>
              <a:t> </a:t>
            </a:r>
            <a:r>
              <a:rPr lang="id-ID" sz="2000" dirty="0">
                <a:solidFill>
                  <a:srgbClr val="1A2146"/>
                </a:solidFill>
              </a:rPr>
              <a:t> di PT. </a:t>
            </a:r>
            <a:r>
              <a:rPr lang="en-US" dirty="0">
                <a:solidFill>
                  <a:srgbClr val="1A2146"/>
                </a:solidFill>
              </a:rPr>
              <a:t>X</a:t>
            </a:r>
            <a:r>
              <a:rPr lang="en-US" sz="2000" dirty="0">
                <a:solidFill>
                  <a:srgbClr val="1A2146"/>
                </a:solidFill>
              </a:rPr>
              <a:t>, </a:t>
            </a:r>
            <a:r>
              <a:rPr lang="en-US" sz="2000" dirty="0" err="1">
                <a:solidFill>
                  <a:srgbClr val="1A2146"/>
                </a:solidFill>
              </a:rPr>
              <a:t>diperoleh</a:t>
            </a:r>
            <a:r>
              <a:rPr lang="en-US" sz="2000" dirty="0">
                <a:solidFill>
                  <a:srgbClr val="1A2146"/>
                </a:solidFill>
              </a:rPr>
              <a:t> data </a:t>
            </a:r>
            <a:r>
              <a:rPr lang="id-ID" sz="2000" dirty="0">
                <a:solidFill>
                  <a:srgbClr val="1A2146"/>
                </a:solidFill>
              </a:rPr>
              <a:t>40 data </a:t>
            </a:r>
            <a:r>
              <a:rPr lang="en-US" sz="2000" dirty="0" err="1">
                <a:solidFill>
                  <a:srgbClr val="1A2146"/>
                </a:solidFill>
              </a:rPr>
              <a:t>sebagai</a:t>
            </a:r>
            <a:r>
              <a:rPr lang="en-US" sz="2000" dirty="0">
                <a:solidFill>
                  <a:srgbClr val="1A2146"/>
                </a:solidFill>
              </a:rPr>
              <a:t> </a:t>
            </a:r>
            <a:r>
              <a:rPr lang="en-US" sz="2000" dirty="0" err="1">
                <a:solidFill>
                  <a:srgbClr val="1A2146"/>
                </a:solidFill>
              </a:rPr>
              <a:t>berikut</a:t>
            </a:r>
            <a:r>
              <a:rPr lang="en-US" sz="2000" dirty="0">
                <a:solidFill>
                  <a:srgbClr val="1A2146"/>
                </a:solidFill>
              </a:rPr>
              <a:t> :</a:t>
            </a:r>
          </a:p>
          <a:p>
            <a:pPr eaLnBrk="1" hangingPunct="1">
              <a:buFont typeface="Wingdings 2" pitchFamily="18" charset="2"/>
              <a:buNone/>
            </a:pPr>
            <a:endParaRPr lang="en-US" sz="2000" dirty="0"/>
          </a:p>
          <a:p>
            <a:pPr eaLnBrk="1" hangingPunct="1">
              <a:buFont typeface="Wingdings 2" pitchFamily="18" charset="2"/>
              <a:buNone/>
            </a:pPr>
            <a:endParaRPr lang="en-US" sz="2000" dirty="0"/>
          </a:p>
          <a:p>
            <a:pPr eaLnBrk="1" hangingPunct="1">
              <a:buFont typeface="Wingdings 2" pitchFamily="18" charset="2"/>
              <a:buNone/>
            </a:pPr>
            <a:endParaRPr lang="en-US" sz="2000" dirty="0"/>
          </a:p>
          <a:p>
            <a:pPr eaLnBrk="1" hangingPunct="1">
              <a:buFont typeface="Wingdings 2" pitchFamily="18" charset="2"/>
              <a:buNone/>
            </a:pPr>
            <a:endParaRPr lang="en-US" sz="2000" dirty="0"/>
          </a:p>
          <a:p>
            <a:pPr eaLnBrk="1" hangingPunct="1">
              <a:buFont typeface="Wingdings 2" pitchFamily="18" charset="2"/>
              <a:buNone/>
            </a:pPr>
            <a:endParaRPr lang="en-US" sz="2000" dirty="0"/>
          </a:p>
          <a:p>
            <a:pPr eaLnBrk="1" hangingPunct="1">
              <a:buFont typeface="Wingdings 2" pitchFamily="18" charset="2"/>
              <a:buNone/>
            </a:pPr>
            <a:endParaRPr lang="en-US" sz="20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0" y="2802896"/>
          <a:ext cx="6096000" cy="1483360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6114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7544" y="2492897"/>
            <a:ext cx="8208912" cy="720079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en-US" sz="8000" dirty="0" err="1"/>
              <a:t>Terima</a:t>
            </a:r>
            <a:r>
              <a:rPr lang="en-US" sz="8000" dirty="0"/>
              <a:t> </a:t>
            </a:r>
            <a:r>
              <a:rPr lang="en-US" sz="8000" dirty="0" err="1"/>
              <a:t>Kasih</a:t>
            </a:r>
            <a:endParaRPr lang="en-US" sz="80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39383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DISTRIBUSI FREKUENSI</a:t>
            </a:r>
            <a:endParaRPr lang="id-ID"/>
          </a:p>
        </p:txBody>
      </p:sp>
      <p:sp>
        <p:nvSpPr>
          <p:cNvPr id="23" name="Rectangle 22"/>
          <p:cNvSpPr/>
          <p:nvPr/>
        </p:nvSpPr>
        <p:spPr>
          <a:xfrm>
            <a:off x="2571736" y="1428736"/>
            <a:ext cx="6215106" cy="100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Clr>
                <a:srgbClr val="C00000"/>
              </a:buClr>
              <a:buFont typeface="Wingdings" pitchFamily="2" charset="2"/>
              <a:buChar char="Ø"/>
            </a:pPr>
            <a:r>
              <a:rPr lang="id-ID" sz="2000">
                <a:solidFill>
                  <a:srgbClr val="000066"/>
                </a:solidFill>
              </a:rPr>
              <a:t>Pengklasifikasian atau pembagian data berdasarkan katagori atau sifat-sifat data secara kualitatif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57159" y="1428736"/>
            <a:ext cx="2357453" cy="1008000"/>
          </a:xfrm>
          <a:prstGeom prst="roundRect">
            <a:avLst/>
          </a:prstGeom>
          <a:gradFill>
            <a:gsLst>
              <a:gs pos="0">
                <a:srgbClr val="002060"/>
              </a:gs>
              <a:gs pos="80000">
                <a:schemeClr val="tx2">
                  <a:lumMod val="50000"/>
                </a:schemeClr>
              </a:gs>
              <a:gs pos="100000">
                <a:schemeClr val="bg2">
                  <a:lumMod val="25000"/>
                </a:schemeClr>
              </a:gs>
            </a:gsLst>
          </a:gra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id-ID" sz="2800" b="1">
                <a:solidFill>
                  <a:schemeClr val="bg1"/>
                </a:solidFill>
                <a:latin typeface="Segoe Print" pitchFamily="2" charset="0"/>
              </a:rPr>
              <a:t>Kualitatif</a:t>
            </a:r>
          </a:p>
        </p:txBody>
      </p:sp>
      <p:sp>
        <p:nvSpPr>
          <p:cNvPr id="24" name="Text Box 340"/>
          <p:cNvSpPr txBox="1">
            <a:spLocks noChangeArrowheads="1"/>
          </p:cNvSpPr>
          <p:nvPr/>
        </p:nvSpPr>
        <p:spPr bwMode="auto">
          <a:xfrm>
            <a:off x="1428768" y="2643182"/>
            <a:ext cx="5715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indent="-742950" eaLnBrk="1" hangingPunct="1"/>
            <a:r>
              <a:rPr lang="en-US">
                <a:solidFill>
                  <a:srgbClr val="1A2146"/>
                </a:solidFill>
              </a:rPr>
              <a:t>Tabel 1. </a:t>
            </a:r>
            <a:r>
              <a:rPr lang="id-ID">
                <a:solidFill>
                  <a:srgbClr val="1A2146"/>
                </a:solidFill>
              </a:rPr>
              <a:t>	</a:t>
            </a:r>
            <a:r>
              <a:rPr lang="en-US">
                <a:solidFill>
                  <a:srgbClr val="1A2146"/>
                </a:solidFill>
              </a:rPr>
              <a:t>Tingkat Pendidikan Penduduk Kelurahan</a:t>
            </a:r>
            <a:endParaRPr lang="id-ID">
              <a:solidFill>
                <a:srgbClr val="1A2146"/>
              </a:solidFill>
            </a:endParaRPr>
          </a:p>
          <a:p>
            <a:pPr marL="742950" indent="-742950" eaLnBrk="1" hangingPunct="1"/>
            <a:r>
              <a:rPr lang="id-ID">
                <a:solidFill>
                  <a:srgbClr val="1A2146"/>
                </a:solidFill>
              </a:rPr>
              <a:t>		</a:t>
            </a:r>
            <a:r>
              <a:rPr lang="en-US">
                <a:solidFill>
                  <a:srgbClr val="1A2146"/>
                </a:solidFill>
              </a:rPr>
              <a:t>Kampung</a:t>
            </a:r>
            <a:r>
              <a:rPr lang="id-ID">
                <a:solidFill>
                  <a:srgbClr val="1A2146"/>
                </a:solidFill>
              </a:rPr>
              <a:t>  Sembilan</a:t>
            </a:r>
            <a:r>
              <a:rPr lang="en-US">
                <a:solidFill>
                  <a:srgbClr val="1A2146"/>
                </a:solidFill>
              </a:rPr>
              <a:t> Tahun 20</a:t>
            </a:r>
            <a:r>
              <a:rPr lang="id-ID">
                <a:solidFill>
                  <a:srgbClr val="1A2146"/>
                </a:solidFill>
              </a:rPr>
              <a:t>XX</a:t>
            </a:r>
            <a:r>
              <a:rPr lang="en-US">
                <a:solidFill>
                  <a:srgbClr val="1A2146"/>
                </a:solidFill>
              </a:rPr>
              <a:t> </a:t>
            </a:r>
            <a:endParaRPr lang="id-ID">
              <a:solidFill>
                <a:srgbClr val="1A2146"/>
              </a:solidFill>
            </a:endParaRPr>
          </a:p>
        </p:txBody>
      </p:sp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1504968" y="3369704"/>
          <a:ext cx="4710106" cy="2659380"/>
        </p:xfrm>
        <a:graphic>
          <a:graphicData uri="http://schemas.openxmlformats.org/drawingml/2006/table">
            <a:tbl>
              <a:tblPr/>
              <a:tblGrid>
                <a:gridCol w="30507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93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b="1">
                          <a:solidFill>
                            <a:srgbClr val="FFFF99"/>
                          </a:solidFill>
                          <a:latin typeface="+mn-lt"/>
                          <a:ea typeface="Times New Roman"/>
                          <a:cs typeface="Tahoma"/>
                        </a:rPr>
                        <a:t>Tingkat Pendidikan</a:t>
                      </a:r>
                      <a:endParaRPr lang="en-US" sz="1600">
                        <a:solidFill>
                          <a:srgbClr val="FFFF99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14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b="1">
                          <a:solidFill>
                            <a:srgbClr val="FFFF99"/>
                          </a:solidFill>
                          <a:latin typeface="+mn-lt"/>
                          <a:ea typeface="Times New Roman"/>
                          <a:cs typeface="Tahoma"/>
                        </a:rPr>
                        <a:t>Jumlah (orang)</a:t>
                      </a:r>
                      <a:endParaRPr lang="en-US" sz="1600">
                        <a:solidFill>
                          <a:srgbClr val="FFFF99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1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+mn-lt"/>
                          <a:ea typeface="Times New Roman"/>
                          <a:cs typeface="Tahoma"/>
                        </a:rPr>
                        <a:t>Belum sekolah, tidak sekolah </a:t>
                      </a:r>
                      <a:r>
                        <a:rPr lang="id-ID" sz="1600">
                          <a:latin typeface="+mn-lt"/>
                          <a:ea typeface="Times New Roman"/>
                          <a:cs typeface="Tahoma"/>
                        </a:rPr>
                        <a:t>dan tidak </a:t>
                      </a:r>
                      <a:r>
                        <a:rPr lang="id-ID" sz="1600" dirty="0">
                          <a:latin typeface="+mn-lt"/>
                          <a:ea typeface="Times New Roman"/>
                          <a:cs typeface="Tahoma"/>
                        </a:rPr>
                        <a:t>tamat SD</a:t>
                      </a:r>
                      <a:endParaRPr lang="en-US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lt"/>
                          <a:ea typeface="Times New Roman"/>
                          <a:cs typeface="Tahoma"/>
                        </a:rPr>
                        <a:t>697</a:t>
                      </a:r>
                      <a:endParaRPr lang="en-US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>
                          <a:latin typeface="+mn-lt"/>
                          <a:ea typeface="Times New Roman"/>
                          <a:cs typeface="Tahoma"/>
                        </a:rPr>
                        <a:t>SD</a:t>
                      </a:r>
                      <a:endParaRPr lang="en-US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lt"/>
                          <a:ea typeface="Times New Roman"/>
                          <a:cs typeface="Tahoma"/>
                        </a:rPr>
                        <a:t>1.252</a:t>
                      </a:r>
                      <a:endParaRPr lang="en-US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>
                          <a:latin typeface="+mn-lt"/>
                          <a:ea typeface="Times New Roman"/>
                          <a:cs typeface="Tahoma"/>
                        </a:rPr>
                        <a:t>SLTP</a:t>
                      </a:r>
                      <a:endParaRPr lang="en-US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lt"/>
                          <a:ea typeface="Times New Roman"/>
                          <a:cs typeface="Tahoma"/>
                        </a:rPr>
                        <a:t>889</a:t>
                      </a:r>
                      <a:endParaRPr lang="en-US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>
                          <a:latin typeface="+mn-lt"/>
                          <a:ea typeface="Times New Roman"/>
                          <a:cs typeface="Tahoma"/>
                        </a:rPr>
                        <a:t>SLTA</a:t>
                      </a:r>
                      <a:endParaRPr lang="en-US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lt"/>
                          <a:ea typeface="Times New Roman"/>
                          <a:cs typeface="Tahoma"/>
                        </a:rPr>
                        <a:t>1.557</a:t>
                      </a:r>
                      <a:endParaRPr lang="en-US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600">
                          <a:latin typeface="+mn-lt"/>
                          <a:ea typeface="Times New Roman"/>
                          <a:cs typeface="Tahoma"/>
                        </a:rPr>
                        <a:t>Perguruan Tinggi</a:t>
                      </a:r>
                      <a:endParaRPr lang="en-US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lt"/>
                          <a:ea typeface="Times New Roman"/>
                          <a:cs typeface="Tahoma"/>
                        </a:rPr>
                        <a:t>364</a:t>
                      </a:r>
                      <a:endParaRPr lang="en-US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b="1">
                          <a:latin typeface="+mn-lt"/>
                          <a:ea typeface="Times New Roman"/>
                          <a:cs typeface="Tahoma"/>
                        </a:rPr>
                        <a:t>J U M L A H</a:t>
                      </a:r>
                      <a:endParaRPr lang="en-US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+mn-lt"/>
                          <a:ea typeface="Times New Roman"/>
                          <a:cs typeface="Tahoma"/>
                        </a:rPr>
                        <a:t>4.759</a:t>
                      </a:r>
                      <a:endParaRPr lang="en-US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1428728" y="6000768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/>
              <a:t>Sumber : Data Hipotesis</a:t>
            </a:r>
          </a:p>
        </p:txBody>
      </p:sp>
    </p:spTree>
    <p:extLst>
      <p:ext uri="{BB962C8B-B14F-4D97-AF65-F5344CB8AC3E}">
        <p14:creationId xmlns:p14="http://schemas.microsoft.com/office/powerpoint/2010/main" val="1083258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6" grpId="0" animBg="1"/>
      <p:bldP spid="24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/>
              <a:t>Bagian-Bagian </a:t>
            </a:r>
            <a:r>
              <a:rPr lang="en-US"/>
              <a:t>D</a:t>
            </a:r>
            <a:r>
              <a:rPr lang="id-ID"/>
              <a:t>istribusi </a:t>
            </a:r>
            <a:r>
              <a:rPr lang="en-US"/>
              <a:t>F</a:t>
            </a:r>
            <a:r>
              <a:rPr lang="id-ID"/>
              <a:t>rekuensi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5000660"/>
          </a:xfrm>
        </p:spPr>
        <p:txBody>
          <a:bodyPr>
            <a:noAutofit/>
          </a:bodyPr>
          <a:lstStyle/>
          <a:p>
            <a:pPr marL="596646" indent="-514350" algn="l">
              <a:lnSpc>
                <a:spcPct val="150000"/>
              </a:lnSpc>
              <a:buClr>
                <a:srgbClr val="800000"/>
              </a:buClr>
              <a:buFont typeface="+mj-lt"/>
              <a:buAutoNum type="arabicPeriod"/>
              <a:defRPr/>
            </a:pPr>
            <a:r>
              <a:rPr lang="id-ID" sz="3200" i="1" dirty="0">
                <a:solidFill>
                  <a:srgbClr val="006600"/>
                </a:solidFill>
              </a:rPr>
              <a:t>C</a:t>
            </a:r>
            <a:r>
              <a:rPr lang="en-US" sz="3200" i="1" dirty="0">
                <a:solidFill>
                  <a:srgbClr val="006600"/>
                </a:solidFill>
              </a:rPr>
              <a:t>lass </a:t>
            </a:r>
            <a:r>
              <a:rPr lang="id-ID" sz="3200" i="1" dirty="0">
                <a:solidFill>
                  <a:srgbClr val="006600"/>
                </a:solidFill>
              </a:rPr>
              <a:t>(k</a:t>
            </a:r>
            <a:r>
              <a:rPr lang="en-US" sz="3200" i="1" dirty="0" err="1">
                <a:solidFill>
                  <a:srgbClr val="006600"/>
                </a:solidFill>
              </a:rPr>
              <a:t>elas-kelas</a:t>
            </a:r>
            <a:r>
              <a:rPr lang="id-ID" sz="3200" i="1" dirty="0">
                <a:solidFill>
                  <a:srgbClr val="006600"/>
                </a:solidFill>
              </a:rPr>
              <a:t>)</a:t>
            </a:r>
            <a:endParaRPr lang="en-US" sz="3200" i="1" dirty="0">
              <a:solidFill>
                <a:srgbClr val="006600"/>
              </a:solidFill>
            </a:endParaRPr>
          </a:p>
          <a:p>
            <a:pPr marL="596646" indent="-514350" algn="l">
              <a:lnSpc>
                <a:spcPct val="150000"/>
              </a:lnSpc>
              <a:buClr>
                <a:srgbClr val="800000"/>
              </a:buClr>
              <a:buFont typeface="+mj-lt"/>
              <a:buAutoNum type="arabicPeriod"/>
              <a:defRPr/>
            </a:pPr>
            <a:r>
              <a:rPr lang="id-ID" sz="3200" i="1" dirty="0">
                <a:solidFill>
                  <a:srgbClr val="006600"/>
                </a:solidFill>
              </a:rPr>
              <a:t>C</a:t>
            </a:r>
            <a:r>
              <a:rPr lang="en-US" sz="3200" i="1" dirty="0">
                <a:solidFill>
                  <a:srgbClr val="006600"/>
                </a:solidFill>
              </a:rPr>
              <a:t>lass </a:t>
            </a:r>
            <a:r>
              <a:rPr lang="id-ID" sz="3200" i="1" dirty="0">
                <a:solidFill>
                  <a:srgbClr val="006600"/>
                </a:solidFill>
              </a:rPr>
              <a:t>L</a:t>
            </a:r>
            <a:r>
              <a:rPr lang="en-US" sz="3200" i="1" dirty="0" err="1">
                <a:solidFill>
                  <a:srgbClr val="006600"/>
                </a:solidFill>
              </a:rPr>
              <a:t>imits</a:t>
            </a:r>
            <a:r>
              <a:rPr lang="id-ID" sz="3200" i="1" dirty="0">
                <a:solidFill>
                  <a:srgbClr val="006600"/>
                </a:solidFill>
              </a:rPr>
              <a:t> (b</a:t>
            </a:r>
            <a:r>
              <a:rPr lang="en-US" sz="3200" i="1" dirty="0" err="1">
                <a:solidFill>
                  <a:srgbClr val="006600"/>
                </a:solidFill>
              </a:rPr>
              <a:t>atas</a:t>
            </a:r>
            <a:r>
              <a:rPr lang="en-US" sz="3200" i="1" dirty="0">
                <a:solidFill>
                  <a:srgbClr val="006600"/>
                </a:solidFill>
              </a:rPr>
              <a:t> </a:t>
            </a:r>
            <a:r>
              <a:rPr lang="en-US" sz="3200" i="1" dirty="0" err="1">
                <a:solidFill>
                  <a:srgbClr val="006600"/>
                </a:solidFill>
              </a:rPr>
              <a:t>kelas</a:t>
            </a:r>
            <a:r>
              <a:rPr lang="en-US" sz="3200" i="1" dirty="0">
                <a:solidFill>
                  <a:srgbClr val="006600"/>
                </a:solidFill>
              </a:rPr>
              <a:t>)</a:t>
            </a:r>
          </a:p>
          <a:p>
            <a:pPr marL="596646" indent="-514350" algn="l">
              <a:lnSpc>
                <a:spcPct val="150000"/>
              </a:lnSpc>
              <a:buClr>
                <a:srgbClr val="800000"/>
              </a:buClr>
              <a:buFont typeface="+mj-lt"/>
              <a:buAutoNum type="arabicPeriod"/>
              <a:defRPr/>
            </a:pPr>
            <a:r>
              <a:rPr lang="id-ID" sz="3200" i="1" dirty="0">
                <a:solidFill>
                  <a:srgbClr val="006600"/>
                </a:solidFill>
              </a:rPr>
              <a:t>C</a:t>
            </a:r>
            <a:r>
              <a:rPr lang="en-US" sz="3200" i="1" dirty="0">
                <a:solidFill>
                  <a:srgbClr val="006600"/>
                </a:solidFill>
              </a:rPr>
              <a:t>lass </a:t>
            </a:r>
            <a:r>
              <a:rPr lang="id-ID" sz="3200" i="1" dirty="0">
                <a:solidFill>
                  <a:srgbClr val="006600"/>
                </a:solidFill>
              </a:rPr>
              <a:t>B</a:t>
            </a:r>
            <a:r>
              <a:rPr lang="en-US" sz="3200" i="1" dirty="0" err="1">
                <a:solidFill>
                  <a:srgbClr val="006600"/>
                </a:solidFill>
              </a:rPr>
              <a:t>oundary</a:t>
            </a:r>
            <a:r>
              <a:rPr lang="id-ID" sz="3200" i="1" dirty="0">
                <a:solidFill>
                  <a:srgbClr val="006600"/>
                </a:solidFill>
              </a:rPr>
              <a:t> (t</a:t>
            </a:r>
            <a:r>
              <a:rPr lang="en-US" sz="3200" i="1" dirty="0" err="1">
                <a:solidFill>
                  <a:srgbClr val="006600"/>
                </a:solidFill>
              </a:rPr>
              <a:t>epi</a:t>
            </a:r>
            <a:r>
              <a:rPr lang="en-US" sz="3200" i="1" dirty="0">
                <a:solidFill>
                  <a:srgbClr val="006600"/>
                </a:solidFill>
              </a:rPr>
              <a:t> </a:t>
            </a:r>
            <a:r>
              <a:rPr lang="en-US" sz="3200" i="1" dirty="0" err="1">
                <a:solidFill>
                  <a:srgbClr val="006600"/>
                </a:solidFill>
              </a:rPr>
              <a:t>kelas</a:t>
            </a:r>
            <a:r>
              <a:rPr lang="id-ID" sz="3200" i="1" dirty="0">
                <a:solidFill>
                  <a:srgbClr val="006600"/>
                </a:solidFill>
              </a:rPr>
              <a:t>)</a:t>
            </a:r>
            <a:endParaRPr lang="en-US" sz="3200" i="1" dirty="0">
              <a:solidFill>
                <a:srgbClr val="006600"/>
              </a:solidFill>
            </a:endParaRPr>
          </a:p>
          <a:p>
            <a:pPr marL="596646" indent="-514350" algn="l">
              <a:lnSpc>
                <a:spcPct val="150000"/>
              </a:lnSpc>
              <a:buClr>
                <a:srgbClr val="800000"/>
              </a:buClr>
              <a:buFont typeface="+mj-lt"/>
              <a:buAutoNum type="arabicPeriod"/>
              <a:defRPr/>
            </a:pPr>
            <a:r>
              <a:rPr lang="id-ID" sz="3200" i="1" dirty="0">
                <a:solidFill>
                  <a:srgbClr val="006600"/>
                </a:solidFill>
              </a:rPr>
              <a:t>C</a:t>
            </a:r>
            <a:r>
              <a:rPr lang="en-US" sz="3200" i="1" dirty="0">
                <a:solidFill>
                  <a:srgbClr val="006600"/>
                </a:solidFill>
              </a:rPr>
              <a:t>lass </a:t>
            </a:r>
            <a:r>
              <a:rPr lang="id-ID" sz="3200" i="1" dirty="0">
                <a:solidFill>
                  <a:srgbClr val="006600"/>
                </a:solidFill>
              </a:rPr>
              <a:t>M</a:t>
            </a:r>
            <a:r>
              <a:rPr lang="en-US" sz="3200" i="1" dirty="0">
                <a:solidFill>
                  <a:srgbClr val="006600"/>
                </a:solidFill>
              </a:rPr>
              <a:t>id </a:t>
            </a:r>
            <a:r>
              <a:rPr lang="id-ID" sz="3200" i="1" dirty="0">
                <a:solidFill>
                  <a:srgbClr val="006600"/>
                </a:solidFill>
              </a:rPr>
              <a:t>P</a:t>
            </a:r>
            <a:r>
              <a:rPr lang="en-US" sz="3200" i="1" dirty="0" err="1">
                <a:solidFill>
                  <a:srgbClr val="006600"/>
                </a:solidFill>
              </a:rPr>
              <a:t>oint</a:t>
            </a:r>
            <a:r>
              <a:rPr lang="id-ID" sz="3200" i="1" dirty="0">
                <a:solidFill>
                  <a:srgbClr val="006600"/>
                </a:solidFill>
              </a:rPr>
              <a:t> (t</a:t>
            </a:r>
            <a:r>
              <a:rPr lang="en-US" sz="3200" i="1" dirty="0" err="1">
                <a:solidFill>
                  <a:srgbClr val="006600"/>
                </a:solidFill>
              </a:rPr>
              <a:t>itik</a:t>
            </a:r>
            <a:r>
              <a:rPr lang="en-US" sz="3200" i="1" dirty="0">
                <a:solidFill>
                  <a:srgbClr val="006600"/>
                </a:solidFill>
              </a:rPr>
              <a:t> </a:t>
            </a:r>
            <a:r>
              <a:rPr lang="en-US" sz="3200" i="1" dirty="0" err="1">
                <a:solidFill>
                  <a:srgbClr val="006600"/>
                </a:solidFill>
              </a:rPr>
              <a:t>tengah</a:t>
            </a:r>
            <a:r>
              <a:rPr lang="en-US" sz="3200" i="1" dirty="0">
                <a:solidFill>
                  <a:srgbClr val="006600"/>
                </a:solidFill>
              </a:rPr>
              <a:t> </a:t>
            </a:r>
            <a:r>
              <a:rPr lang="en-US" sz="3200" i="1" dirty="0" err="1">
                <a:solidFill>
                  <a:srgbClr val="006600"/>
                </a:solidFill>
              </a:rPr>
              <a:t>kelas</a:t>
            </a:r>
            <a:r>
              <a:rPr lang="en-US" sz="3200" i="1" dirty="0">
                <a:solidFill>
                  <a:srgbClr val="006600"/>
                </a:solidFill>
              </a:rPr>
              <a:t>)</a:t>
            </a:r>
          </a:p>
          <a:p>
            <a:pPr marL="596646" indent="-514350" algn="l">
              <a:lnSpc>
                <a:spcPct val="150000"/>
              </a:lnSpc>
              <a:buClr>
                <a:srgbClr val="800000"/>
              </a:buClr>
              <a:buFont typeface="+mj-lt"/>
              <a:buAutoNum type="arabicPeriod"/>
              <a:defRPr/>
            </a:pPr>
            <a:r>
              <a:rPr lang="id-ID" sz="3200" i="1" dirty="0">
                <a:solidFill>
                  <a:srgbClr val="006600"/>
                </a:solidFill>
              </a:rPr>
              <a:t>C</a:t>
            </a:r>
            <a:r>
              <a:rPr lang="en-US" sz="3200" i="1" dirty="0">
                <a:solidFill>
                  <a:srgbClr val="006600"/>
                </a:solidFill>
              </a:rPr>
              <a:t>lass </a:t>
            </a:r>
            <a:r>
              <a:rPr lang="id-ID" sz="3200" i="1" dirty="0">
                <a:solidFill>
                  <a:srgbClr val="006600"/>
                </a:solidFill>
              </a:rPr>
              <a:t>I</a:t>
            </a:r>
            <a:r>
              <a:rPr lang="en-US" sz="3200" i="1" dirty="0" err="1">
                <a:solidFill>
                  <a:srgbClr val="006600"/>
                </a:solidFill>
              </a:rPr>
              <a:t>nterval</a:t>
            </a:r>
            <a:r>
              <a:rPr lang="id-ID" sz="3200" i="1" dirty="0">
                <a:solidFill>
                  <a:srgbClr val="006600"/>
                </a:solidFill>
              </a:rPr>
              <a:t> (i</a:t>
            </a:r>
            <a:r>
              <a:rPr lang="en-US" sz="3200" i="1" dirty="0" err="1">
                <a:solidFill>
                  <a:srgbClr val="006600"/>
                </a:solidFill>
              </a:rPr>
              <a:t>nterval</a:t>
            </a:r>
            <a:r>
              <a:rPr lang="en-US" sz="3200" i="1" dirty="0">
                <a:solidFill>
                  <a:srgbClr val="006600"/>
                </a:solidFill>
              </a:rPr>
              <a:t> </a:t>
            </a:r>
            <a:r>
              <a:rPr lang="en-US" sz="3200" i="1" dirty="0" err="1">
                <a:solidFill>
                  <a:srgbClr val="006600"/>
                </a:solidFill>
              </a:rPr>
              <a:t>kelas</a:t>
            </a:r>
            <a:r>
              <a:rPr lang="id-ID" sz="3200" i="1" dirty="0">
                <a:solidFill>
                  <a:srgbClr val="006600"/>
                </a:solidFill>
              </a:rPr>
              <a:t>)</a:t>
            </a:r>
            <a:endParaRPr lang="en-US" sz="3200" i="1" dirty="0">
              <a:solidFill>
                <a:srgbClr val="006600"/>
              </a:solidFill>
            </a:endParaRPr>
          </a:p>
          <a:p>
            <a:pPr marL="596646" indent="-514350" algn="l">
              <a:lnSpc>
                <a:spcPct val="150000"/>
              </a:lnSpc>
              <a:buClr>
                <a:srgbClr val="800000"/>
              </a:buClr>
              <a:buFont typeface="+mj-lt"/>
              <a:buAutoNum type="arabicPeriod"/>
              <a:defRPr/>
            </a:pPr>
            <a:r>
              <a:rPr lang="id-ID" sz="3200" i="1" dirty="0">
                <a:solidFill>
                  <a:srgbClr val="006600"/>
                </a:solidFill>
              </a:rPr>
              <a:t>C</a:t>
            </a:r>
            <a:r>
              <a:rPr lang="en-US" sz="3200" i="1" dirty="0">
                <a:solidFill>
                  <a:srgbClr val="006600"/>
                </a:solidFill>
              </a:rPr>
              <a:t>lass </a:t>
            </a:r>
            <a:r>
              <a:rPr lang="id-ID" sz="3200" i="1" dirty="0">
                <a:solidFill>
                  <a:srgbClr val="006600"/>
                </a:solidFill>
              </a:rPr>
              <a:t>F</a:t>
            </a:r>
            <a:r>
              <a:rPr lang="en-US" sz="3200" i="1" dirty="0" err="1">
                <a:solidFill>
                  <a:srgbClr val="006600"/>
                </a:solidFill>
              </a:rPr>
              <a:t>requency</a:t>
            </a:r>
            <a:r>
              <a:rPr lang="id-ID" sz="3200" i="1" dirty="0">
                <a:solidFill>
                  <a:srgbClr val="006600"/>
                </a:solidFill>
              </a:rPr>
              <a:t> (f</a:t>
            </a:r>
            <a:r>
              <a:rPr lang="en-US" sz="3200" i="1" dirty="0" err="1">
                <a:solidFill>
                  <a:srgbClr val="006600"/>
                </a:solidFill>
              </a:rPr>
              <a:t>rekuensi</a:t>
            </a:r>
            <a:r>
              <a:rPr lang="en-US" sz="3200" i="1" dirty="0">
                <a:solidFill>
                  <a:srgbClr val="006600"/>
                </a:solidFill>
              </a:rPr>
              <a:t> </a:t>
            </a:r>
            <a:r>
              <a:rPr lang="en-US" sz="3200" i="1" dirty="0" err="1">
                <a:solidFill>
                  <a:srgbClr val="006600"/>
                </a:solidFill>
              </a:rPr>
              <a:t>kelas</a:t>
            </a:r>
            <a:r>
              <a:rPr lang="id-ID" sz="3200" i="1" dirty="0">
                <a:solidFill>
                  <a:srgbClr val="006600"/>
                </a:solidFill>
              </a:rPr>
              <a:t>)</a:t>
            </a:r>
            <a:endParaRPr lang="en-US" sz="3200" i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393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/>
              <a:t>Bagian-Bagian </a:t>
            </a:r>
            <a:r>
              <a:rPr lang="en-US"/>
              <a:t>D</a:t>
            </a:r>
            <a:r>
              <a:rPr lang="id-ID"/>
              <a:t>istribusi </a:t>
            </a:r>
            <a:r>
              <a:rPr lang="en-US"/>
              <a:t>F</a:t>
            </a:r>
            <a:r>
              <a:rPr lang="id-ID"/>
              <a:t>rekuensi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272404" y="1000108"/>
            <a:ext cx="5429288" cy="4857784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/>
              <a:t>Ilustrasi</a:t>
            </a:r>
            <a:r>
              <a:rPr lang="en-US" sz="2400" dirty="0"/>
              <a:t>:</a:t>
            </a:r>
          </a:p>
          <a:p>
            <a:pPr algn="l" eaLnBrk="1" fontAlgn="auto" hangingPunct="1">
              <a:spcBef>
                <a:spcPts val="580"/>
              </a:spcBef>
              <a:spcAft>
                <a:spcPts val="0"/>
              </a:spcAft>
              <a:buClr>
                <a:srgbClr val="800000"/>
              </a:buClr>
              <a:buFont typeface="+mj-lt"/>
              <a:buAutoNum type="arabicPeriod"/>
              <a:defRPr/>
            </a:pPr>
            <a:r>
              <a:rPr lang="en-US" sz="2000" dirty="0" err="1">
                <a:solidFill>
                  <a:srgbClr val="006600"/>
                </a:solidFill>
              </a:rPr>
              <a:t>Banyaknya</a:t>
            </a:r>
            <a:r>
              <a:rPr lang="en-US" sz="2000" dirty="0">
                <a:solidFill>
                  <a:srgbClr val="006600"/>
                </a:solidFill>
              </a:rPr>
              <a:t> </a:t>
            </a:r>
            <a:r>
              <a:rPr lang="en-US" sz="2000" dirty="0" err="1">
                <a:solidFill>
                  <a:srgbClr val="006600"/>
                </a:solidFill>
              </a:rPr>
              <a:t>kelas</a:t>
            </a:r>
            <a:r>
              <a:rPr lang="en-US" sz="2000" dirty="0">
                <a:solidFill>
                  <a:srgbClr val="006600"/>
                </a:solidFill>
              </a:rPr>
              <a:t> </a:t>
            </a:r>
            <a:r>
              <a:rPr lang="id-ID" sz="2000" dirty="0">
                <a:solidFill>
                  <a:srgbClr val="006600"/>
                </a:solidFill>
              </a:rPr>
              <a:t> </a:t>
            </a:r>
            <a:r>
              <a:rPr lang="id-ID" sz="1600" dirty="0">
                <a:solidFill>
                  <a:srgbClr val="800000"/>
                </a:solidFill>
                <a:sym typeface="Wingdings" pitchFamily="2" charset="2"/>
              </a:rPr>
              <a:t></a:t>
            </a:r>
            <a:r>
              <a:rPr lang="en-US" sz="2000" dirty="0">
                <a:solidFill>
                  <a:srgbClr val="006600"/>
                </a:solidFill>
              </a:rPr>
              <a:t> 5</a:t>
            </a:r>
          </a:p>
          <a:p>
            <a:pPr algn="l" eaLnBrk="1" fontAlgn="auto" hangingPunct="1">
              <a:spcBef>
                <a:spcPts val="580"/>
              </a:spcBef>
              <a:spcAft>
                <a:spcPts val="0"/>
              </a:spcAft>
              <a:buClr>
                <a:srgbClr val="800000"/>
              </a:buClr>
              <a:buFont typeface="+mj-lt"/>
              <a:buAutoNum type="arabicPeriod"/>
              <a:defRPr/>
            </a:pPr>
            <a:r>
              <a:rPr lang="en-US" sz="2000" dirty="0">
                <a:solidFill>
                  <a:srgbClr val="006600"/>
                </a:solidFill>
              </a:rPr>
              <a:t>Batas </a:t>
            </a:r>
            <a:r>
              <a:rPr lang="en-US" sz="2000" dirty="0" err="1">
                <a:solidFill>
                  <a:srgbClr val="006600"/>
                </a:solidFill>
              </a:rPr>
              <a:t>kelas</a:t>
            </a:r>
            <a:r>
              <a:rPr lang="id-ID" sz="2000" dirty="0">
                <a:solidFill>
                  <a:srgbClr val="006600"/>
                </a:solidFill>
              </a:rPr>
              <a:t>  </a:t>
            </a:r>
            <a:r>
              <a:rPr lang="id-ID" sz="1600" dirty="0">
                <a:solidFill>
                  <a:srgbClr val="800000"/>
                </a:solidFill>
                <a:sym typeface="Wingdings" pitchFamily="2" charset="2"/>
              </a:rPr>
              <a:t></a:t>
            </a:r>
            <a:r>
              <a:rPr lang="id-ID" sz="2000" dirty="0">
                <a:solidFill>
                  <a:srgbClr val="006600"/>
                </a:solidFill>
                <a:sym typeface="Wingdings" pitchFamily="2" charset="2"/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50</a:t>
            </a:r>
            <a:r>
              <a:rPr lang="en-US" sz="2000" dirty="0">
                <a:solidFill>
                  <a:srgbClr val="006600"/>
                </a:solidFill>
              </a:rPr>
              <a:t>, 59, 60, 69,</a:t>
            </a:r>
            <a:r>
              <a:rPr lang="id-ID" sz="2000" dirty="0">
                <a:solidFill>
                  <a:srgbClr val="006600"/>
                </a:solidFill>
              </a:rPr>
              <a:t> </a:t>
            </a:r>
            <a:r>
              <a:rPr lang="en-US" sz="2000" dirty="0">
                <a:solidFill>
                  <a:srgbClr val="006600"/>
                </a:solidFill>
              </a:rPr>
              <a:t>…</a:t>
            </a:r>
            <a:r>
              <a:rPr lang="id-ID" sz="2000" dirty="0">
                <a:solidFill>
                  <a:srgbClr val="006600"/>
                </a:solidFill>
              </a:rPr>
              <a:t> </a:t>
            </a:r>
            <a:r>
              <a:rPr lang="id-ID" sz="2000" dirty="0">
                <a:solidFill>
                  <a:srgbClr val="FF0000"/>
                </a:solidFill>
              </a:rPr>
              <a:t>99</a:t>
            </a:r>
            <a:endParaRPr lang="en-US" sz="2000" dirty="0">
              <a:solidFill>
                <a:srgbClr val="FF0000"/>
              </a:solidFill>
            </a:endParaRPr>
          </a:p>
          <a:p>
            <a:pPr marL="914400" lvl="1" indent="-457200">
              <a:spcBef>
                <a:spcPts val="580"/>
              </a:spcBef>
              <a:buClr>
                <a:srgbClr val="800000"/>
              </a:buClr>
              <a:buFont typeface="+mj-lt"/>
              <a:buAutoNum type="alphaLcPeriod"/>
              <a:defRPr/>
            </a:pPr>
            <a:r>
              <a:rPr lang="en-US" sz="2000" dirty="0">
                <a:solidFill>
                  <a:srgbClr val="006600"/>
                </a:solidFill>
              </a:rPr>
              <a:t>Batas </a:t>
            </a:r>
            <a:r>
              <a:rPr lang="en-US" sz="2000" dirty="0" err="1">
                <a:solidFill>
                  <a:srgbClr val="006600"/>
                </a:solidFill>
              </a:rPr>
              <a:t>bawah</a:t>
            </a:r>
            <a:r>
              <a:rPr lang="en-US" sz="2000" dirty="0">
                <a:solidFill>
                  <a:srgbClr val="006600"/>
                </a:solidFill>
              </a:rPr>
              <a:t> </a:t>
            </a:r>
            <a:r>
              <a:rPr lang="en-US" sz="2000" dirty="0" err="1">
                <a:solidFill>
                  <a:srgbClr val="006600"/>
                </a:solidFill>
              </a:rPr>
              <a:t>kelas</a:t>
            </a:r>
            <a:r>
              <a:rPr lang="id-ID" sz="2000" dirty="0">
                <a:solidFill>
                  <a:srgbClr val="006600"/>
                </a:solidFill>
              </a:rPr>
              <a:t> </a:t>
            </a:r>
            <a:r>
              <a:rPr lang="id-ID" sz="1600" dirty="0">
                <a:solidFill>
                  <a:srgbClr val="800000"/>
                </a:solidFill>
                <a:sym typeface="Wingdings" pitchFamily="2" charset="2"/>
              </a:rPr>
              <a:t></a:t>
            </a:r>
            <a:r>
              <a:rPr lang="en-US" sz="2000" dirty="0">
                <a:solidFill>
                  <a:srgbClr val="0066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50</a:t>
            </a:r>
            <a:r>
              <a:rPr lang="en-US" sz="2000" dirty="0">
                <a:solidFill>
                  <a:srgbClr val="006600"/>
                </a:solidFill>
              </a:rPr>
              <a:t>, 60, 70,</a:t>
            </a:r>
            <a:r>
              <a:rPr lang="id-ID" sz="2000" dirty="0">
                <a:solidFill>
                  <a:srgbClr val="006600"/>
                </a:solidFill>
              </a:rPr>
              <a:t> </a:t>
            </a:r>
            <a:r>
              <a:rPr lang="en-US" sz="2000" dirty="0">
                <a:solidFill>
                  <a:srgbClr val="006600"/>
                </a:solidFill>
              </a:rPr>
              <a:t>…</a:t>
            </a:r>
            <a:r>
              <a:rPr lang="id-ID" sz="2000" dirty="0">
                <a:solidFill>
                  <a:srgbClr val="006600"/>
                </a:solidFill>
              </a:rPr>
              <a:t> 90</a:t>
            </a:r>
            <a:endParaRPr lang="en-US" sz="2000" dirty="0">
              <a:solidFill>
                <a:srgbClr val="006600"/>
              </a:solidFill>
            </a:endParaRPr>
          </a:p>
          <a:p>
            <a:pPr marL="914400" lvl="1" indent="-457200">
              <a:spcBef>
                <a:spcPts val="580"/>
              </a:spcBef>
              <a:buClr>
                <a:srgbClr val="800000"/>
              </a:buClr>
              <a:buFont typeface="+mj-lt"/>
              <a:buAutoNum type="alphaLcPeriod"/>
              <a:defRPr/>
            </a:pPr>
            <a:r>
              <a:rPr lang="en-US" sz="2000" dirty="0">
                <a:solidFill>
                  <a:srgbClr val="006600"/>
                </a:solidFill>
              </a:rPr>
              <a:t>Batas </a:t>
            </a:r>
            <a:r>
              <a:rPr lang="en-US" sz="2000" dirty="0" err="1">
                <a:solidFill>
                  <a:srgbClr val="006600"/>
                </a:solidFill>
              </a:rPr>
              <a:t>atas</a:t>
            </a:r>
            <a:r>
              <a:rPr lang="en-US" sz="2000" dirty="0">
                <a:solidFill>
                  <a:srgbClr val="006600"/>
                </a:solidFill>
              </a:rPr>
              <a:t> </a:t>
            </a:r>
            <a:r>
              <a:rPr lang="en-US" sz="2000" dirty="0" err="1">
                <a:solidFill>
                  <a:srgbClr val="006600"/>
                </a:solidFill>
              </a:rPr>
              <a:t>kelas</a:t>
            </a:r>
            <a:r>
              <a:rPr lang="en-US" sz="2000" dirty="0">
                <a:solidFill>
                  <a:srgbClr val="006600"/>
                </a:solidFill>
              </a:rPr>
              <a:t> </a:t>
            </a:r>
            <a:r>
              <a:rPr lang="id-ID" sz="1600" dirty="0">
                <a:solidFill>
                  <a:srgbClr val="800000"/>
                </a:solidFill>
                <a:sym typeface="Wingdings" pitchFamily="2" charset="2"/>
              </a:rPr>
              <a:t></a:t>
            </a:r>
            <a:r>
              <a:rPr lang="id-ID" sz="2000" dirty="0">
                <a:solidFill>
                  <a:srgbClr val="006600"/>
                </a:solidFill>
                <a:sym typeface="Wingdings" pitchFamily="2" charset="2"/>
              </a:rPr>
              <a:t> </a:t>
            </a:r>
            <a:r>
              <a:rPr lang="en-US" sz="2000" dirty="0">
                <a:solidFill>
                  <a:srgbClr val="006600"/>
                </a:solidFill>
              </a:rPr>
              <a:t>59, 69, 79,</a:t>
            </a:r>
            <a:r>
              <a:rPr lang="id-ID" sz="2000" dirty="0">
                <a:solidFill>
                  <a:srgbClr val="006600"/>
                </a:solidFill>
              </a:rPr>
              <a:t> </a:t>
            </a:r>
            <a:r>
              <a:rPr lang="en-US" sz="2000" dirty="0">
                <a:solidFill>
                  <a:srgbClr val="006600"/>
                </a:solidFill>
              </a:rPr>
              <a:t>…</a:t>
            </a:r>
            <a:r>
              <a:rPr lang="id-ID" sz="2000" dirty="0">
                <a:solidFill>
                  <a:srgbClr val="006600"/>
                </a:solidFill>
              </a:rPr>
              <a:t> </a:t>
            </a:r>
            <a:r>
              <a:rPr lang="id-ID" sz="2000" dirty="0">
                <a:solidFill>
                  <a:srgbClr val="FF0000"/>
                </a:solidFill>
              </a:rPr>
              <a:t>99</a:t>
            </a:r>
            <a:endParaRPr lang="en-US" sz="2000" dirty="0">
              <a:solidFill>
                <a:srgbClr val="FF0000"/>
              </a:solidFill>
            </a:endParaRPr>
          </a:p>
          <a:p>
            <a:pPr algn="l" eaLnBrk="1" fontAlgn="auto" hangingPunct="1">
              <a:spcBef>
                <a:spcPts val="580"/>
              </a:spcBef>
              <a:spcAft>
                <a:spcPts val="0"/>
              </a:spcAft>
              <a:buClr>
                <a:srgbClr val="800000"/>
              </a:buClr>
              <a:buFont typeface="+mj-lt"/>
              <a:buAutoNum type="arabicPeriod"/>
              <a:defRPr/>
            </a:pPr>
            <a:r>
              <a:rPr lang="id-ID" sz="2000" dirty="0">
                <a:solidFill>
                  <a:srgbClr val="006600"/>
                </a:solidFill>
              </a:rPr>
              <a:t>Tepi kelas </a:t>
            </a:r>
            <a:r>
              <a:rPr lang="id-ID" sz="1600" dirty="0">
                <a:solidFill>
                  <a:srgbClr val="800000"/>
                </a:solidFill>
                <a:sym typeface="Wingdings" pitchFamily="2" charset="2"/>
              </a:rPr>
              <a:t></a:t>
            </a:r>
            <a:r>
              <a:rPr lang="id-ID" sz="2000" dirty="0">
                <a:solidFill>
                  <a:srgbClr val="006600"/>
                </a:solidFill>
                <a:sym typeface="Wingdings" pitchFamily="2" charset="2"/>
              </a:rPr>
              <a:t> </a:t>
            </a:r>
            <a:r>
              <a:rPr lang="id-ID" sz="2000" dirty="0">
                <a:solidFill>
                  <a:srgbClr val="FF0000"/>
                </a:solidFill>
                <a:sym typeface="Wingdings" pitchFamily="2" charset="2"/>
              </a:rPr>
              <a:t>49.5</a:t>
            </a:r>
            <a:r>
              <a:rPr lang="id-ID" sz="2000" dirty="0">
                <a:solidFill>
                  <a:srgbClr val="006600"/>
                </a:solidFill>
                <a:sym typeface="Wingdings" pitchFamily="2" charset="2"/>
              </a:rPr>
              <a:t>, 59.5, ... </a:t>
            </a:r>
            <a:r>
              <a:rPr lang="id-ID" sz="2000" dirty="0">
                <a:solidFill>
                  <a:srgbClr val="FF0000"/>
                </a:solidFill>
                <a:sym typeface="Wingdings" pitchFamily="2" charset="2"/>
              </a:rPr>
              <a:t>99.5</a:t>
            </a:r>
            <a:r>
              <a:rPr lang="id-ID" sz="2000" dirty="0">
                <a:solidFill>
                  <a:srgbClr val="006600"/>
                </a:solidFill>
                <a:sym typeface="Wingdings" pitchFamily="2" charset="2"/>
              </a:rPr>
              <a:t> </a:t>
            </a:r>
            <a:endParaRPr lang="id-ID" sz="2000" dirty="0">
              <a:solidFill>
                <a:srgbClr val="006600"/>
              </a:solidFill>
            </a:endParaRPr>
          </a:p>
          <a:p>
            <a:pPr marL="914400" lvl="1" indent="-457200">
              <a:spcBef>
                <a:spcPts val="580"/>
              </a:spcBef>
              <a:buClr>
                <a:srgbClr val="800000"/>
              </a:buClr>
              <a:buFont typeface="+mj-lt"/>
              <a:buAutoNum type="alphaLcPeriod"/>
              <a:defRPr/>
            </a:pPr>
            <a:r>
              <a:rPr lang="en-US" sz="2000" dirty="0" err="1">
                <a:solidFill>
                  <a:srgbClr val="006600"/>
                </a:solidFill>
              </a:rPr>
              <a:t>Tepi</a:t>
            </a:r>
            <a:r>
              <a:rPr lang="en-US" sz="2000" dirty="0">
                <a:solidFill>
                  <a:srgbClr val="006600"/>
                </a:solidFill>
              </a:rPr>
              <a:t> </a:t>
            </a:r>
            <a:r>
              <a:rPr lang="en-US" sz="2000" dirty="0" err="1">
                <a:solidFill>
                  <a:srgbClr val="006600"/>
                </a:solidFill>
              </a:rPr>
              <a:t>bawah</a:t>
            </a:r>
            <a:r>
              <a:rPr lang="en-US" sz="2000" dirty="0">
                <a:solidFill>
                  <a:srgbClr val="006600"/>
                </a:solidFill>
              </a:rPr>
              <a:t> </a:t>
            </a:r>
            <a:r>
              <a:rPr lang="en-US" sz="2000" dirty="0" err="1">
                <a:solidFill>
                  <a:srgbClr val="006600"/>
                </a:solidFill>
              </a:rPr>
              <a:t>kelas</a:t>
            </a:r>
            <a:r>
              <a:rPr lang="en-US" sz="2000" dirty="0">
                <a:solidFill>
                  <a:srgbClr val="006600"/>
                </a:solidFill>
              </a:rPr>
              <a:t> </a:t>
            </a:r>
            <a:r>
              <a:rPr lang="id-ID" sz="2000" dirty="0">
                <a:solidFill>
                  <a:srgbClr val="800000"/>
                </a:solidFill>
                <a:sym typeface="Wingdings" pitchFamily="2" charset="2"/>
              </a:rPr>
              <a:t></a:t>
            </a:r>
            <a:r>
              <a:rPr lang="id-ID" sz="2000" dirty="0">
                <a:solidFill>
                  <a:srgbClr val="006600"/>
                </a:solidFill>
                <a:sym typeface="Wingdings" pitchFamily="2" charset="2"/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49.5</a:t>
            </a:r>
            <a:r>
              <a:rPr lang="en-US" sz="2000" dirty="0">
                <a:solidFill>
                  <a:srgbClr val="006600"/>
                </a:solidFill>
              </a:rPr>
              <a:t>, 59.5, …</a:t>
            </a:r>
            <a:r>
              <a:rPr lang="id-ID" sz="2000" dirty="0">
                <a:solidFill>
                  <a:srgbClr val="006600"/>
                </a:solidFill>
              </a:rPr>
              <a:t> 89.5 </a:t>
            </a:r>
            <a:endParaRPr lang="en-US" sz="2000" dirty="0">
              <a:solidFill>
                <a:srgbClr val="006600"/>
              </a:solidFill>
            </a:endParaRPr>
          </a:p>
          <a:p>
            <a:pPr marL="914400" lvl="1" indent="-457200">
              <a:spcBef>
                <a:spcPts val="580"/>
              </a:spcBef>
              <a:buClr>
                <a:srgbClr val="800000"/>
              </a:buClr>
              <a:buFont typeface="+mj-lt"/>
              <a:buAutoNum type="alphaLcPeriod"/>
              <a:defRPr/>
            </a:pPr>
            <a:r>
              <a:rPr lang="en-US" sz="2000" dirty="0" err="1">
                <a:solidFill>
                  <a:srgbClr val="006600"/>
                </a:solidFill>
              </a:rPr>
              <a:t>Tepi</a:t>
            </a:r>
            <a:r>
              <a:rPr lang="en-US" sz="2000" dirty="0">
                <a:solidFill>
                  <a:srgbClr val="006600"/>
                </a:solidFill>
              </a:rPr>
              <a:t> </a:t>
            </a:r>
            <a:r>
              <a:rPr lang="en-US" sz="2000" dirty="0" err="1">
                <a:solidFill>
                  <a:srgbClr val="006600"/>
                </a:solidFill>
              </a:rPr>
              <a:t>atas</a:t>
            </a:r>
            <a:r>
              <a:rPr lang="en-US" sz="2000" dirty="0">
                <a:solidFill>
                  <a:srgbClr val="006600"/>
                </a:solidFill>
              </a:rPr>
              <a:t> </a:t>
            </a:r>
            <a:r>
              <a:rPr lang="en-US" sz="2000" dirty="0" err="1">
                <a:solidFill>
                  <a:srgbClr val="006600"/>
                </a:solidFill>
              </a:rPr>
              <a:t>kelas</a:t>
            </a:r>
            <a:r>
              <a:rPr lang="id-ID" sz="2000" dirty="0">
                <a:solidFill>
                  <a:srgbClr val="006600"/>
                </a:solidFill>
              </a:rPr>
              <a:t> </a:t>
            </a:r>
            <a:r>
              <a:rPr lang="id-ID" sz="2000" dirty="0">
                <a:solidFill>
                  <a:srgbClr val="800000"/>
                </a:solidFill>
                <a:sym typeface="Wingdings" pitchFamily="2" charset="2"/>
              </a:rPr>
              <a:t></a:t>
            </a:r>
            <a:r>
              <a:rPr lang="en-US" sz="2000" dirty="0">
                <a:solidFill>
                  <a:srgbClr val="006600"/>
                </a:solidFill>
              </a:rPr>
              <a:t> 59.5, 69.5, …</a:t>
            </a:r>
            <a:r>
              <a:rPr lang="id-ID" sz="2000" dirty="0">
                <a:solidFill>
                  <a:srgbClr val="006600"/>
                </a:solidFill>
              </a:rPr>
              <a:t>  </a:t>
            </a:r>
            <a:r>
              <a:rPr lang="id-ID" sz="2000" dirty="0">
                <a:solidFill>
                  <a:srgbClr val="FF0000"/>
                </a:solidFill>
              </a:rPr>
              <a:t>99.5</a:t>
            </a:r>
            <a:endParaRPr lang="en-US" sz="2000" dirty="0">
              <a:solidFill>
                <a:srgbClr val="FF0000"/>
              </a:solidFill>
            </a:endParaRPr>
          </a:p>
          <a:p>
            <a:pPr algn="l" eaLnBrk="1" fontAlgn="auto" hangingPunct="1">
              <a:spcBef>
                <a:spcPts val="580"/>
              </a:spcBef>
              <a:spcAft>
                <a:spcPts val="0"/>
              </a:spcAft>
              <a:buClr>
                <a:srgbClr val="800000"/>
              </a:buClr>
              <a:buFont typeface="+mj-lt"/>
              <a:buAutoNum type="arabicPeriod"/>
              <a:defRPr/>
            </a:pPr>
            <a:r>
              <a:rPr lang="en-US" sz="2000" dirty="0" err="1">
                <a:solidFill>
                  <a:srgbClr val="006600"/>
                </a:solidFill>
              </a:rPr>
              <a:t>Titik</a:t>
            </a:r>
            <a:r>
              <a:rPr lang="en-US" sz="2000" dirty="0">
                <a:solidFill>
                  <a:srgbClr val="006600"/>
                </a:solidFill>
              </a:rPr>
              <a:t> </a:t>
            </a:r>
            <a:r>
              <a:rPr lang="id-ID" sz="2000" dirty="0" err="1">
                <a:solidFill>
                  <a:srgbClr val="006600"/>
                </a:solidFill>
              </a:rPr>
              <a:t>T</a:t>
            </a:r>
            <a:r>
              <a:rPr lang="en-US" sz="2000" dirty="0" err="1">
                <a:solidFill>
                  <a:srgbClr val="006600"/>
                </a:solidFill>
              </a:rPr>
              <a:t>engah</a:t>
            </a:r>
            <a:r>
              <a:rPr lang="en-US" sz="2000" dirty="0">
                <a:solidFill>
                  <a:srgbClr val="006600"/>
                </a:solidFill>
              </a:rPr>
              <a:t> </a:t>
            </a:r>
            <a:r>
              <a:rPr lang="id-ID" sz="2000" dirty="0" err="1">
                <a:solidFill>
                  <a:srgbClr val="006600"/>
                </a:solidFill>
              </a:rPr>
              <a:t>K</a:t>
            </a:r>
            <a:r>
              <a:rPr lang="en-US" sz="2000" dirty="0" err="1">
                <a:solidFill>
                  <a:srgbClr val="006600"/>
                </a:solidFill>
              </a:rPr>
              <a:t>elas</a:t>
            </a:r>
            <a:r>
              <a:rPr lang="id-ID" sz="2000" dirty="0">
                <a:solidFill>
                  <a:srgbClr val="006600"/>
                </a:solidFill>
              </a:rPr>
              <a:t> </a:t>
            </a:r>
            <a:r>
              <a:rPr lang="id-ID" sz="1600" dirty="0">
                <a:solidFill>
                  <a:srgbClr val="800000"/>
                </a:solidFill>
                <a:sym typeface="Wingdings" pitchFamily="2" charset="2"/>
              </a:rPr>
              <a:t></a:t>
            </a:r>
            <a:r>
              <a:rPr lang="id-ID" sz="2000" dirty="0">
                <a:solidFill>
                  <a:srgbClr val="006600"/>
                </a:solidFill>
                <a:sym typeface="Wingdings" pitchFamily="2" charset="2"/>
              </a:rPr>
              <a:t> </a:t>
            </a:r>
            <a:r>
              <a:rPr lang="en-US" sz="2000" dirty="0">
                <a:solidFill>
                  <a:srgbClr val="006600"/>
                </a:solidFill>
              </a:rPr>
              <a:t>54.5, 64.5, 75.5,…</a:t>
            </a:r>
          </a:p>
          <a:p>
            <a:pPr algn="l" eaLnBrk="1" fontAlgn="auto" hangingPunct="1">
              <a:spcBef>
                <a:spcPts val="580"/>
              </a:spcBef>
              <a:spcAft>
                <a:spcPts val="0"/>
              </a:spcAft>
              <a:buClr>
                <a:srgbClr val="800000"/>
              </a:buClr>
              <a:buFont typeface="+mj-lt"/>
              <a:buAutoNum type="arabicPeriod"/>
              <a:defRPr/>
            </a:pPr>
            <a:r>
              <a:rPr lang="en-US" sz="2000" dirty="0">
                <a:solidFill>
                  <a:srgbClr val="006600"/>
                </a:solidFill>
              </a:rPr>
              <a:t>Interval </a:t>
            </a:r>
            <a:r>
              <a:rPr lang="id-ID" sz="2000" dirty="0" err="1">
                <a:solidFill>
                  <a:srgbClr val="006600"/>
                </a:solidFill>
              </a:rPr>
              <a:t>K</a:t>
            </a:r>
            <a:r>
              <a:rPr lang="en-US" sz="2000" dirty="0" err="1">
                <a:solidFill>
                  <a:srgbClr val="006600"/>
                </a:solidFill>
              </a:rPr>
              <a:t>elas</a:t>
            </a:r>
            <a:r>
              <a:rPr lang="id-ID" sz="2000" dirty="0">
                <a:solidFill>
                  <a:srgbClr val="006600"/>
                </a:solidFill>
              </a:rPr>
              <a:t> </a:t>
            </a:r>
            <a:r>
              <a:rPr lang="id-ID" sz="1600" dirty="0">
                <a:solidFill>
                  <a:srgbClr val="800000"/>
                </a:solidFill>
                <a:sym typeface="Wingdings" pitchFamily="2" charset="2"/>
              </a:rPr>
              <a:t></a:t>
            </a:r>
            <a:r>
              <a:rPr lang="id-ID" sz="2000" dirty="0">
                <a:solidFill>
                  <a:srgbClr val="006600"/>
                </a:solidFill>
                <a:sym typeface="Wingdings" pitchFamily="2" charset="2"/>
              </a:rPr>
              <a:t> </a:t>
            </a:r>
            <a:r>
              <a:rPr lang="en-US" sz="2000" dirty="0">
                <a:solidFill>
                  <a:srgbClr val="006600"/>
                </a:solidFill>
              </a:rPr>
              <a:t>50-59, 60-69, …</a:t>
            </a:r>
            <a:r>
              <a:rPr lang="id-ID" sz="2000" dirty="0">
                <a:solidFill>
                  <a:srgbClr val="006600"/>
                </a:solidFill>
              </a:rPr>
              <a:t> 90-99</a:t>
            </a:r>
            <a:endParaRPr lang="en-US" sz="2000" dirty="0">
              <a:solidFill>
                <a:srgbClr val="006600"/>
              </a:solidFill>
            </a:endParaRPr>
          </a:p>
          <a:p>
            <a:pPr algn="l" eaLnBrk="1" fontAlgn="auto" hangingPunct="1">
              <a:spcBef>
                <a:spcPts val="580"/>
              </a:spcBef>
              <a:spcAft>
                <a:spcPts val="0"/>
              </a:spcAft>
              <a:buClr>
                <a:srgbClr val="800000"/>
              </a:buClr>
              <a:buFont typeface="+mj-lt"/>
              <a:buAutoNum type="arabicPeriod"/>
              <a:defRPr/>
            </a:pPr>
            <a:r>
              <a:rPr lang="en-US" sz="2000" dirty="0">
                <a:solidFill>
                  <a:srgbClr val="006600"/>
                </a:solidFill>
              </a:rPr>
              <a:t>Panjang </a:t>
            </a:r>
            <a:r>
              <a:rPr lang="id-ID" sz="2000" dirty="0">
                <a:solidFill>
                  <a:srgbClr val="006600"/>
                </a:solidFill>
              </a:rPr>
              <a:t>I</a:t>
            </a:r>
            <a:r>
              <a:rPr lang="en-US" sz="2000" dirty="0" err="1">
                <a:solidFill>
                  <a:srgbClr val="006600"/>
                </a:solidFill>
              </a:rPr>
              <a:t>nterval</a:t>
            </a:r>
            <a:r>
              <a:rPr lang="en-US" sz="2000" dirty="0">
                <a:solidFill>
                  <a:srgbClr val="006600"/>
                </a:solidFill>
              </a:rPr>
              <a:t> </a:t>
            </a:r>
            <a:r>
              <a:rPr lang="id-ID" sz="2000" dirty="0" err="1">
                <a:solidFill>
                  <a:srgbClr val="006600"/>
                </a:solidFill>
              </a:rPr>
              <a:t>K</a:t>
            </a:r>
            <a:r>
              <a:rPr lang="en-US" sz="2000" dirty="0" err="1">
                <a:solidFill>
                  <a:srgbClr val="006600"/>
                </a:solidFill>
              </a:rPr>
              <a:t>elas</a:t>
            </a:r>
            <a:r>
              <a:rPr lang="id-ID" sz="2000" dirty="0">
                <a:solidFill>
                  <a:srgbClr val="006600"/>
                </a:solidFill>
              </a:rPr>
              <a:t> </a:t>
            </a:r>
            <a:r>
              <a:rPr lang="id-ID" sz="1600" dirty="0">
                <a:solidFill>
                  <a:srgbClr val="800000"/>
                </a:solidFill>
                <a:sym typeface="Wingdings" pitchFamily="2" charset="2"/>
              </a:rPr>
              <a:t></a:t>
            </a:r>
            <a:r>
              <a:rPr lang="en-US" sz="2000" dirty="0">
                <a:solidFill>
                  <a:srgbClr val="006600"/>
                </a:solidFill>
              </a:rPr>
              <a:t> 10</a:t>
            </a:r>
          </a:p>
          <a:p>
            <a:pPr algn="l" eaLnBrk="1" fontAlgn="auto" hangingPunct="1">
              <a:spcBef>
                <a:spcPts val="580"/>
              </a:spcBef>
              <a:spcAft>
                <a:spcPts val="0"/>
              </a:spcAft>
              <a:buClr>
                <a:srgbClr val="800000"/>
              </a:buClr>
              <a:buFont typeface="+mj-lt"/>
              <a:buAutoNum type="arabicPeriod"/>
              <a:defRPr/>
            </a:pPr>
            <a:r>
              <a:rPr lang="en-US" sz="2000" dirty="0" err="1">
                <a:solidFill>
                  <a:srgbClr val="006600"/>
                </a:solidFill>
              </a:rPr>
              <a:t>Frekuensi</a:t>
            </a:r>
            <a:r>
              <a:rPr lang="en-US" sz="2000" dirty="0">
                <a:solidFill>
                  <a:srgbClr val="006600"/>
                </a:solidFill>
              </a:rPr>
              <a:t> </a:t>
            </a:r>
            <a:r>
              <a:rPr lang="id-ID" sz="2000" dirty="0" err="1">
                <a:solidFill>
                  <a:srgbClr val="006600"/>
                </a:solidFill>
              </a:rPr>
              <a:t>K</a:t>
            </a:r>
            <a:r>
              <a:rPr lang="en-US" sz="2000" dirty="0" err="1">
                <a:solidFill>
                  <a:srgbClr val="006600"/>
                </a:solidFill>
              </a:rPr>
              <a:t>elas</a:t>
            </a:r>
            <a:r>
              <a:rPr lang="id-ID" sz="2000" dirty="0">
                <a:solidFill>
                  <a:srgbClr val="006600"/>
                </a:solidFill>
              </a:rPr>
              <a:t> </a:t>
            </a:r>
            <a:r>
              <a:rPr lang="id-ID" sz="1600" dirty="0">
                <a:solidFill>
                  <a:srgbClr val="800000"/>
                </a:solidFill>
                <a:sym typeface="Wingdings" pitchFamily="2" charset="2"/>
              </a:rPr>
              <a:t></a:t>
            </a:r>
            <a:r>
              <a:rPr lang="id-ID" sz="2000" dirty="0">
                <a:solidFill>
                  <a:srgbClr val="006600"/>
                </a:solidFill>
                <a:sym typeface="Wingdings" pitchFamily="2" charset="2"/>
              </a:rPr>
              <a:t> </a:t>
            </a:r>
            <a:r>
              <a:rPr lang="en-US" sz="2000" dirty="0">
                <a:solidFill>
                  <a:srgbClr val="006600"/>
                </a:solidFill>
              </a:rPr>
              <a:t>16, 32, 20,…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705646"/>
              </p:ext>
            </p:extLst>
          </p:nvPr>
        </p:nvGraphicFramePr>
        <p:xfrm>
          <a:off x="251525" y="1482710"/>
          <a:ext cx="3000396" cy="30175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750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7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800"/>
                        <a:t>No.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Modal</a:t>
                      </a:r>
                      <a:endParaRPr lang="id-ID" sz="1800" dirty="0"/>
                    </a:p>
                    <a:p>
                      <a:pPr algn="ctr"/>
                      <a:r>
                        <a:rPr lang="en-US" sz="1800" dirty="0"/>
                        <a:t>(</a:t>
                      </a:r>
                      <a:r>
                        <a:rPr lang="en-US" sz="1800" dirty="0" err="1"/>
                        <a:t>jt</a:t>
                      </a:r>
                      <a:r>
                        <a:rPr lang="id-ID" sz="1800" dirty="0"/>
                        <a:t> </a:t>
                      </a:r>
                      <a:r>
                        <a:rPr lang="en-US" sz="1800" dirty="0"/>
                        <a:t>Rp)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Frekuensi</a:t>
                      </a:r>
                      <a:endParaRPr lang="id-ID" sz="1800"/>
                    </a:p>
                    <a:p>
                      <a:pPr algn="ctr"/>
                      <a:r>
                        <a:rPr lang="id-ID" sz="1800"/>
                        <a:t>(f)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rgbClr val="006600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rgbClr val="0066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800000"/>
                          </a:solidFill>
                        </a:rPr>
                        <a:t>50-59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</a:rPr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rgbClr val="006600"/>
                          </a:solidFill>
                        </a:rPr>
                        <a:t>2</a:t>
                      </a:r>
                      <a:endParaRPr lang="en-US" sz="2000" dirty="0">
                        <a:solidFill>
                          <a:srgbClr val="0066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800000"/>
                          </a:solidFill>
                        </a:rPr>
                        <a:t>60-69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</a:rPr>
                        <a:t>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rgbClr val="006600"/>
                          </a:solidFill>
                        </a:rPr>
                        <a:t>3</a:t>
                      </a:r>
                      <a:endParaRPr lang="en-US" sz="2000" dirty="0">
                        <a:solidFill>
                          <a:srgbClr val="0066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800000"/>
                          </a:solidFill>
                        </a:rPr>
                        <a:t>70-79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</a:rPr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rgbClr val="006600"/>
                          </a:solidFill>
                        </a:rPr>
                        <a:t>4</a:t>
                      </a:r>
                      <a:endParaRPr lang="en-US" sz="2000" dirty="0">
                        <a:solidFill>
                          <a:srgbClr val="0066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800000"/>
                          </a:solidFill>
                        </a:rPr>
                        <a:t>80-89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</a:rPr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rgbClr val="00660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66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800000"/>
                          </a:solidFill>
                        </a:rPr>
                        <a:t>90-99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</a:rPr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id-ID" sz="2000">
                          <a:solidFill>
                            <a:schemeClr val="bg1"/>
                          </a:solidFill>
                        </a:rPr>
                        <a:t>Jumlah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21" name="Group 20"/>
          <p:cNvGrpSpPr/>
          <p:nvPr/>
        </p:nvGrpSpPr>
        <p:grpSpPr>
          <a:xfrm>
            <a:off x="450000" y="5318139"/>
            <a:ext cx="2272704" cy="451193"/>
            <a:chOff x="450000" y="5318139"/>
            <a:chExt cx="2272704" cy="451193"/>
          </a:xfrm>
        </p:grpSpPr>
        <p:sp>
          <p:nvSpPr>
            <p:cNvPr id="9" name="Oval 26"/>
            <p:cNvSpPr>
              <a:spLocks noChangeArrowheads="1"/>
            </p:cNvSpPr>
            <p:nvPr/>
          </p:nvSpPr>
          <p:spPr bwMode="auto">
            <a:xfrm>
              <a:off x="608715" y="5318139"/>
              <a:ext cx="100013" cy="111125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cxnSp>
          <p:nvCxnSpPr>
            <p:cNvPr id="10" name="Straight Connector 9"/>
            <p:cNvCxnSpPr>
              <a:stCxn id="9" idx="6"/>
              <a:endCxn id="11" idx="2"/>
            </p:cNvCxnSpPr>
            <p:nvPr/>
          </p:nvCxnSpPr>
          <p:spPr>
            <a:xfrm>
              <a:off x="708728" y="5373702"/>
              <a:ext cx="619987" cy="1588"/>
            </a:xfrm>
            <a:prstGeom prst="line">
              <a:avLst/>
            </a:prstGeom>
            <a:ln w="635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26"/>
            <p:cNvSpPr>
              <a:spLocks noChangeArrowheads="1"/>
            </p:cNvSpPr>
            <p:nvPr/>
          </p:nvSpPr>
          <p:spPr bwMode="auto">
            <a:xfrm>
              <a:off x="1328715" y="5318139"/>
              <a:ext cx="100013" cy="111125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Oval 26"/>
            <p:cNvSpPr>
              <a:spLocks noChangeArrowheads="1"/>
            </p:cNvSpPr>
            <p:nvPr/>
          </p:nvSpPr>
          <p:spPr bwMode="auto">
            <a:xfrm>
              <a:off x="1751723" y="5318139"/>
              <a:ext cx="100013" cy="111125"/>
            </a:xfrm>
            <a:prstGeom prst="ellipse">
              <a:avLst/>
            </a:pr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Oval 26"/>
            <p:cNvSpPr>
              <a:spLocks noChangeArrowheads="1"/>
            </p:cNvSpPr>
            <p:nvPr/>
          </p:nvSpPr>
          <p:spPr bwMode="auto">
            <a:xfrm>
              <a:off x="2471723" y="5318139"/>
              <a:ext cx="100013" cy="111125"/>
            </a:xfrm>
            <a:prstGeom prst="ellipse">
              <a:avLst/>
            </a:pr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cxnSp>
          <p:nvCxnSpPr>
            <p:cNvPr id="14" name="Straight Connector 13"/>
            <p:cNvCxnSpPr>
              <a:stCxn id="12" idx="6"/>
              <a:endCxn id="13" idx="2"/>
            </p:cNvCxnSpPr>
            <p:nvPr/>
          </p:nvCxnSpPr>
          <p:spPr>
            <a:xfrm>
              <a:off x="1851736" y="5373702"/>
              <a:ext cx="619987" cy="1588"/>
            </a:xfrm>
            <a:prstGeom prst="line">
              <a:avLst/>
            </a:prstGeom>
            <a:ln w="63500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450000" y="5400000"/>
              <a:ext cx="4187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800000"/>
                  </a:solidFill>
                </a:rPr>
                <a:t>50</a:t>
              </a:r>
              <a:endParaRPr lang="en-US" b="1" dirty="0">
                <a:solidFill>
                  <a:srgbClr val="800000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170000" y="5400000"/>
              <a:ext cx="4187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800000"/>
                  </a:solidFill>
                </a:rPr>
                <a:t>59</a:t>
              </a:r>
              <a:endParaRPr lang="id-ID" b="1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584000" y="5400000"/>
              <a:ext cx="4187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id-ID" b="1">
                  <a:solidFill>
                    <a:srgbClr val="003300"/>
                  </a:solidFill>
                </a:rPr>
                <a:t>60</a:t>
              </a:r>
              <a:endParaRPr lang="en-US" b="1" dirty="0">
                <a:solidFill>
                  <a:srgbClr val="003300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304000" y="5400000"/>
              <a:ext cx="4187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id-ID" b="1">
                  <a:solidFill>
                    <a:srgbClr val="003300"/>
                  </a:solidFill>
                </a:rPr>
                <a:t>69</a:t>
              </a:r>
            </a:p>
          </p:txBody>
        </p:sp>
      </p:grpSp>
      <p:cxnSp>
        <p:nvCxnSpPr>
          <p:cNvPr id="20" name="Straight Connector 19"/>
          <p:cNvCxnSpPr/>
          <p:nvPr/>
        </p:nvCxnSpPr>
        <p:spPr>
          <a:xfrm>
            <a:off x="9572660" y="4929198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7271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800000"/>
                </a:solidFill>
                <a:latin typeface="Segoe Print" pitchFamily="2" charset="0"/>
              </a:rPr>
              <a:t>LANGKAH – LANGKAH</a:t>
            </a:r>
            <a:br>
              <a:rPr lang="id-ID" b="1" dirty="0">
                <a:solidFill>
                  <a:srgbClr val="800000"/>
                </a:solidFill>
                <a:latin typeface="Segoe Print" pitchFamily="2" charset="0"/>
              </a:rPr>
            </a:br>
            <a:endParaRPr lang="id-ID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28596" y="1214422"/>
            <a:ext cx="8291540" cy="5286412"/>
          </a:xfrm>
        </p:spPr>
        <p:txBody>
          <a:bodyPr>
            <a:normAutofit/>
          </a:bodyPr>
          <a:lstStyle/>
          <a:p>
            <a:pPr eaLnBrk="1" hangingPunct="1">
              <a:buNone/>
            </a:pPr>
            <a:endParaRPr lang="id-ID" sz="600" dirty="0"/>
          </a:p>
          <a:p>
            <a:pPr algn="l" eaLnBrk="1" hangingPunct="1">
              <a:buClr>
                <a:srgbClr val="006600"/>
              </a:buClr>
              <a:buFont typeface="Wingdings 2" pitchFamily="18" charset="2"/>
              <a:buAutoNum type="arabicPeriod"/>
            </a:pPr>
            <a:r>
              <a:rPr lang="en-US" sz="2000" dirty="0" err="1">
                <a:solidFill>
                  <a:srgbClr val="000066"/>
                </a:solidFill>
              </a:rPr>
              <a:t>Mengurutkan</a:t>
            </a:r>
            <a:r>
              <a:rPr lang="en-US" sz="2000" dirty="0">
                <a:solidFill>
                  <a:srgbClr val="000066"/>
                </a:solidFill>
              </a:rPr>
              <a:t> data </a:t>
            </a:r>
            <a:r>
              <a:rPr lang="en-US" sz="2000" dirty="0" err="1">
                <a:solidFill>
                  <a:srgbClr val="000066"/>
                </a:solidFill>
              </a:rPr>
              <a:t>dari</a:t>
            </a:r>
            <a:r>
              <a:rPr lang="en-US" sz="2000" dirty="0">
                <a:solidFill>
                  <a:srgbClr val="000066"/>
                </a:solidFill>
              </a:rPr>
              <a:t> yang </a:t>
            </a:r>
            <a:r>
              <a:rPr lang="en-US" sz="2000" dirty="0" err="1">
                <a:solidFill>
                  <a:srgbClr val="000066"/>
                </a:solidFill>
              </a:rPr>
              <a:t>terkecil</a:t>
            </a:r>
            <a:r>
              <a:rPr lang="en-US" sz="2000" dirty="0">
                <a:solidFill>
                  <a:srgbClr val="000066"/>
                </a:solidFill>
              </a:rPr>
              <a:t> </a:t>
            </a:r>
            <a:r>
              <a:rPr lang="en-US" sz="2000" dirty="0" err="1">
                <a:solidFill>
                  <a:srgbClr val="000066"/>
                </a:solidFill>
              </a:rPr>
              <a:t>ke</a:t>
            </a:r>
            <a:r>
              <a:rPr lang="en-US" sz="2000" dirty="0">
                <a:solidFill>
                  <a:srgbClr val="000066"/>
                </a:solidFill>
              </a:rPr>
              <a:t> yang </a:t>
            </a:r>
            <a:r>
              <a:rPr lang="en-US" sz="2000" dirty="0" err="1">
                <a:solidFill>
                  <a:srgbClr val="000066"/>
                </a:solidFill>
              </a:rPr>
              <a:t>terbesar</a:t>
            </a:r>
            <a:r>
              <a:rPr lang="en-US" sz="2000" dirty="0">
                <a:solidFill>
                  <a:srgbClr val="000066"/>
                </a:solidFill>
              </a:rPr>
              <a:t>.</a:t>
            </a:r>
          </a:p>
          <a:p>
            <a:pPr algn="l" eaLnBrk="1" hangingPunct="1">
              <a:buClr>
                <a:srgbClr val="006600"/>
              </a:buClr>
              <a:buFont typeface="Wingdings 2" pitchFamily="18" charset="2"/>
              <a:buAutoNum type="arabicPeriod"/>
            </a:pPr>
            <a:r>
              <a:rPr lang="en-US" sz="2000" dirty="0" err="1">
                <a:solidFill>
                  <a:srgbClr val="000066"/>
                </a:solidFill>
              </a:rPr>
              <a:t>Menentukan</a:t>
            </a:r>
            <a:r>
              <a:rPr lang="en-US" sz="2000" dirty="0">
                <a:solidFill>
                  <a:srgbClr val="000066"/>
                </a:solidFill>
              </a:rPr>
              <a:t> </a:t>
            </a:r>
            <a:r>
              <a:rPr lang="en-US" sz="2000" dirty="0" err="1">
                <a:solidFill>
                  <a:srgbClr val="000066"/>
                </a:solidFill>
              </a:rPr>
              <a:t>jangkauan</a:t>
            </a:r>
            <a:r>
              <a:rPr lang="en-US" sz="2000" dirty="0">
                <a:solidFill>
                  <a:srgbClr val="000066"/>
                </a:solidFill>
              </a:rPr>
              <a:t> (range) </a:t>
            </a:r>
            <a:r>
              <a:rPr lang="en-US" sz="2000" dirty="0" err="1">
                <a:solidFill>
                  <a:srgbClr val="000066"/>
                </a:solidFill>
              </a:rPr>
              <a:t>dari</a:t>
            </a:r>
            <a:r>
              <a:rPr lang="en-US" sz="2000" dirty="0">
                <a:solidFill>
                  <a:srgbClr val="000066"/>
                </a:solidFill>
              </a:rPr>
              <a:t> data.</a:t>
            </a:r>
          </a:p>
          <a:p>
            <a:pPr algn="l" eaLnBrk="1" hangingPunct="1">
              <a:buClr>
                <a:srgbClr val="006600"/>
              </a:buClr>
              <a:buFont typeface="Wingdings 2" pitchFamily="18" charset="2"/>
              <a:buNone/>
            </a:pPr>
            <a:r>
              <a:rPr lang="en-US" sz="2000" dirty="0">
                <a:solidFill>
                  <a:srgbClr val="000066"/>
                </a:solidFill>
              </a:rPr>
              <a:t>	</a:t>
            </a:r>
            <a:r>
              <a:rPr lang="id-ID" sz="2000" dirty="0">
                <a:solidFill>
                  <a:srgbClr val="000066"/>
                </a:solidFill>
              </a:rPr>
              <a:t>	</a:t>
            </a:r>
            <a:r>
              <a:rPr lang="id-ID" sz="1400" dirty="0">
                <a:solidFill>
                  <a:srgbClr val="E74709"/>
                </a:solidFill>
                <a:latin typeface="Segoe Print"/>
              </a:rPr>
              <a:t>►</a:t>
            </a:r>
            <a:r>
              <a:rPr lang="id-ID" sz="2000" dirty="0">
                <a:solidFill>
                  <a:srgbClr val="000066"/>
                </a:solidFill>
              </a:rPr>
              <a:t> </a:t>
            </a:r>
            <a:r>
              <a:rPr lang="en-US" sz="2000" dirty="0" err="1">
                <a:solidFill>
                  <a:srgbClr val="000066"/>
                </a:solidFill>
              </a:rPr>
              <a:t>Jangkauan</a:t>
            </a:r>
            <a:r>
              <a:rPr lang="en-US" sz="2000" dirty="0">
                <a:solidFill>
                  <a:srgbClr val="000066"/>
                </a:solidFill>
              </a:rPr>
              <a:t> </a:t>
            </a:r>
            <a:r>
              <a:rPr lang="id-ID" sz="2000" dirty="0">
                <a:solidFill>
                  <a:srgbClr val="006600"/>
                </a:solidFill>
              </a:rPr>
              <a:t>R</a:t>
            </a:r>
            <a:r>
              <a:rPr lang="id-ID" sz="2000" dirty="0">
                <a:solidFill>
                  <a:srgbClr val="000066"/>
                </a:solidFill>
              </a:rPr>
              <a:t> </a:t>
            </a:r>
            <a:r>
              <a:rPr lang="en-US" sz="2000" dirty="0">
                <a:solidFill>
                  <a:srgbClr val="002060"/>
                </a:solidFill>
              </a:rPr>
              <a:t>=</a:t>
            </a:r>
            <a:r>
              <a:rPr lang="en-US" sz="2000" dirty="0">
                <a:solidFill>
                  <a:srgbClr val="800000"/>
                </a:solidFill>
              </a:rPr>
              <a:t> data </a:t>
            </a:r>
            <a:r>
              <a:rPr lang="en-US" sz="2000" dirty="0" err="1">
                <a:solidFill>
                  <a:srgbClr val="800000"/>
                </a:solidFill>
              </a:rPr>
              <a:t>terbesar</a:t>
            </a:r>
            <a:r>
              <a:rPr lang="en-US" sz="2000" dirty="0">
                <a:solidFill>
                  <a:srgbClr val="800000"/>
                </a:solidFill>
              </a:rPr>
              <a:t> </a:t>
            </a:r>
            <a:r>
              <a:rPr lang="en-US" sz="2000" dirty="0">
                <a:solidFill>
                  <a:srgbClr val="000066"/>
                </a:solidFill>
              </a:rPr>
              <a:t>– </a:t>
            </a:r>
            <a:r>
              <a:rPr lang="en-US" sz="2000" dirty="0">
                <a:solidFill>
                  <a:srgbClr val="800000"/>
                </a:solidFill>
              </a:rPr>
              <a:t>data </a:t>
            </a:r>
            <a:r>
              <a:rPr lang="en-US" sz="2000" dirty="0" err="1">
                <a:solidFill>
                  <a:srgbClr val="800000"/>
                </a:solidFill>
              </a:rPr>
              <a:t>terkecil</a:t>
            </a:r>
            <a:endParaRPr lang="en-US" sz="2000" dirty="0">
              <a:solidFill>
                <a:srgbClr val="800000"/>
              </a:solidFill>
            </a:endParaRPr>
          </a:p>
          <a:p>
            <a:pPr algn="l" eaLnBrk="1" hangingPunct="1">
              <a:buClr>
                <a:srgbClr val="006600"/>
              </a:buClr>
              <a:buFont typeface="Wingdings 2" pitchFamily="18" charset="2"/>
              <a:buAutoNum type="arabicPeriod" startAt="3"/>
            </a:pPr>
            <a:r>
              <a:rPr lang="en-US" sz="2000" dirty="0" err="1">
                <a:solidFill>
                  <a:srgbClr val="000066"/>
                </a:solidFill>
              </a:rPr>
              <a:t>Menentukan</a:t>
            </a:r>
            <a:r>
              <a:rPr lang="en-US" sz="2000" dirty="0">
                <a:solidFill>
                  <a:srgbClr val="000066"/>
                </a:solidFill>
              </a:rPr>
              <a:t> </a:t>
            </a:r>
            <a:r>
              <a:rPr lang="id-ID" sz="2000" dirty="0">
                <a:solidFill>
                  <a:srgbClr val="000066"/>
                </a:solidFill>
              </a:rPr>
              <a:t>jumlah </a:t>
            </a:r>
            <a:r>
              <a:rPr lang="en-US" sz="2000" dirty="0" err="1">
                <a:solidFill>
                  <a:srgbClr val="000066"/>
                </a:solidFill>
              </a:rPr>
              <a:t>kelas</a:t>
            </a:r>
            <a:r>
              <a:rPr lang="en-US" sz="2000" dirty="0">
                <a:solidFill>
                  <a:srgbClr val="000066"/>
                </a:solidFill>
              </a:rPr>
              <a:t> (k)</a:t>
            </a:r>
          </a:p>
          <a:p>
            <a:pPr algn="l">
              <a:buClr>
                <a:srgbClr val="006600"/>
              </a:buClr>
              <a:buNone/>
            </a:pPr>
            <a:r>
              <a:rPr lang="en-US" sz="2000" dirty="0">
                <a:solidFill>
                  <a:srgbClr val="000066"/>
                </a:solidFill>
              </a:rPr>
              <a:t>	</a:t>
            </a:r>
            <a:r>
              <a:rPr lang="id-ID" sz="2000" dirty="0">
                <a:solidFill>
                  <a:srgbClr val="000066"/>
                </a:solidFill>
              </a:rPr>
              <a:t>	</a:t>
            </a:r>
            <a:r>
              <a:rPr lang="id-ID" sz="1400" dirty="0">
                <a:solidFill>
                  <a:srgbClr val="E74709"/>
                </a:solidFill>
                <a:latin typeface="Segoe Print"/>
              </a:rPr>
              <a:t>►</a:t>
            </a:r>
            <a:r>
              <a:rPr lang="id-ID" sz="2000" dirty="0">
                <a:solidFill>
                  <a:srgbClr val="000066"/>
                </a:solidFill>
              </a:rPr>
              <a:t> </a:t>
            </a:r>
            <a:r>
              <a:rPr lang="en-US" sz="2000" dirty="0" err="1">
                <a:solidFill>
                  <a:srgbClr val="000066"/>
                </a:solidFill>
              </a:rPr>
              <a:t>Jumlah</a:t>
            </a:r>
            <a:r>
              <a:rPr lang="en-US" sz="2000" dirty="0">
                <a:solidFill>
                  <a:srgbClr val="000066"/>
                </a:solidFill>
              </a:rPr>
              <a:t> </a:t>
            </a:r>
            <a:r>
              <a:rPr lang="en-US" sz="2000" dirty="0" err="1">
                <a:solidFill>
                  <a:srgbClr val="000066"/>
                </a:solidFill>
              </a:rPr>
              <a:t>kelas</a:t>
            </a:r>
            <a:r>
              <a:rPr lang="id-ID" sz="2000" dirty="0">
                <a:solidFill>
                  <a:srgbClr val="000066"/>
                </a:solidFill>
              </a:rPr>
              <a:t>	</a:t>
            </a:r>
            <a:r>
              <a:rPr lang="en-US" sz="2000" dirty="0">
                <a:solidFill>
                  <a:srgbClr val="006600"/>
                </a:solidFill>
              </a:rPr>
              <a:t>k</a:t>
            </a:r>
            <a:r>
              <a:rPr lang="en-US" sz="2000" dirty="0">
                <a:solidFill>
                  <a:srgbClr val="000066"/>
                </a:solidFill>
              </a:rPr>
              <a:t> = </a:t>
            </a:r>
            <a:r>
              <a:rPr lang="en-US" sz="2000" dirty="0">
                <a:solidFill>
                  <a:srgbClr val="800000"/>
                </a:solidFill>
              </a:rPr>
              <a:t>1 + 3,322 log n</a:t>
            </a:r>
          </a:p>
          <a:p>
            <a:pPr algn="l" eaLnBrk="1" hangingPunct="1">
              <a:buClr>
                <a:srgbClr val="006600"/>
              </a:buClr>
              <a:buFont typeface="Wingdings 2" pitchFamily="18" charset="2"/>
              <a:buNone/>
            </a:pPr>
            <a:r>
              <a:rPr lang="en-US" sz="2000" dirty="0">
                <a:solidFill>
                  <a:srgbClr val="000066"/>
                </a:solidFill>
              </a:rPr>
              <a:t>	</a:t>
            </a:r>
            <a:r>
              <a:rPr lang="id-ID" sz="2000" dirty="0">
                <a:solidFill>
                  <a:srgbClr val="000066"/>
                </a:solidFill>
              </a:rPr>
              <a:t>		- </a:t>
            </a:r>
            <a:r>
              <a:rPr lang="en-US" sz="2000" i="1" dirty="0" err="1">
                <a:solidFill>
                  <a:srgbClr val="000066"/>
                </a:solidFill>
              </a:rPr>
              <a:t>ket</a:t>
            </a:r>
            <a:r>
              <a:rPr lang="en-US" sz="2000" i="1" dirty="0">
                <a:solidFill>
                  <a:srgbClr val="000066"/>
                </a:solidFill>
              </a:rPr>
              <a:t> </a:t>
            </a:r>
            <a:r>
              <a:rPr lang="en-US" sz="2000" dirty="0">
                <a:solidFill>
                  <a:srgbClr val="000066"/>
                </a:solidFill>
              </a:rPr>
              <a:t>:</a:t>
            </a:r>
            <a:r>
              <a:rPr lang="id-ID" sz="2000" dirty="0">
                <a:solidFill>
                  <a:srgbClr val="000066"/>
                </a:solidFill>
              </a:rPr>
              <a:t>	</a:t>
            </a:r>
            <a:r>
              <a:rPr lang="en-US" sz="2000" dirty="0">
                <a:solidFill>
                  <a:srgbClr val="000066"/>
                </a:solidFill>
              </a:rPr>
              <a:t>k = </a:t>
            </a:r>
            <a:r>
              <a:rPr lang="en-US" sz="2000" dirty="0" err="1">
                <a:solidFill>
                  <a:srgbClr val="000066"/>
                </a:solidFill>
              </a:rPr>
              <a:t>banyaknya</a:t>
            </a:r>
            <a:r>
              <a:rPr lang="en-US" sz="2000" dirty="0">
                <a:solidFill>
                  <a:srgbClr val="000066"/>
                </a:solidFill>
              </a:rPr>
              <a:t> </a:t>
            </a:r>
            <a:r>
              <a:rPr lang="en-US" sz="2000" dirty="0" err="1">
                <a:solidFill>
                  <a:srgbClr val="000066"/>
                </a:solidFill>
              </a:rPr>
              <a:t>kelas</a:t>
            </a:r>
            <a:r>
              <a:rPr lang="id-ID" sz="2000" dirty="0">
                <a:solidFill>
                  <a:srgbClr val="000066"/>
                </a:solidFill>
              </a:rPr>
              <a:t>, </a:t>
            </a:r>
            <a:r>
              <a:rPr lang="en-US" sz="2000" dirty="0">
                <a:solidFill>
                  <a:srgbClr val="000066"/>
                </a:solidFill>
              </a:rPr>
              <a:t>n = </a:t>
            </a:r>
            <a:r>
              <a:rPr lang="en-US" sz="2000" dirty="0" err="1">
                <a:solidFill>
                  <a:srgbClr val="000066"/>
                </a:solidFill>
              </a:rPr>
              <a:t>banyaknya</a:t>
            </a:r>
            <a:r>
              <a:rPr lang="en-US" sz="2000" dirty="0">
                <a:solidFill>
                  <a:srgbClr val="000066"/>
                </a:solidFill>
              </a:rPr>
              <a:t> data</a:t>
            </a:r>
          </a:p>
          <a:p>
            <a:pPr algn="l" eaLnBrk="1" hangingPunct="1">
              <a:buClr>
                <a:srgbClr val="006600"/>
              </a:buClr>
              <a:buFont typeface="Wingdings 2" pitchFamily="18" charset="2"/>
              <a:buNone/>
            </a:pPr>
            <a:r>
              <a:rPr lang="en-US" sz="2000" dirty="0">
                <a:solidFill>
                  <a:srgbClr val="000066"/>
                </a:solidFill>
              </a:rPr>
              <a:t>	</a:t>
            </a:r>
            <a:r>
              <a:rPr lang="id-ID" sz="2000" dirty="0">
                <a:solidFill>
                  <a:srgbClr val="000066"/>
                </a:solidFill>
              </a:rPr>
              <a:t>			(</a:t>
            </a:r>
            <a:r>
              <a:rPr lang="id-ID" sz="2000" i="1" dirty="0">
                <a:solidFill>
                  <a:srgbClr val="006600"/>
                </a:solidFill>
              </a:rPr>
              <a:t>h</a:t>
            </a:r>
            <a:r>
              <a:rPr lang="en-US" sz="2000" i="1" dirty="0" err="1">
                <a:solidFill>
                  <a:srgbClr val="006600"/>
                </a:solidFill>
              </a:rPr>
              <a:t>asil</a:t>
            </a:r>
            <a:r>
              <a:rPr lang="en-US" sz="2000" i="1" dirty="0">
                <a:solidFill>
                  <a:srgbClr val="006600"/>
                </a:solidFill>
              </a:rPr>
              <a:t> </a:t>
            </a:r>
            <a:r>
              <a:rPr lang="en-US" sz="2000" i="1" dirty="0" err="1">
                <a:solidFill>
                  <a:srgbClr val="006600"/>
                </a:solidFill>
              </a:rPr>
              <a:t>dibulatkan</a:t>
            </a:r>
            <a:r>
              <a:rPr lang="en-US" sz="2000" i="1" dirty="0">
                <a:solidFill>
                  <a:srgbClr val="006600"/>
                </a:solidFill>
              </a:rPr>
              <a:t>, </a:t>
            </a:r>
            <a:r>
              <a:rPr lang="id-ID" sz="2000" i="1" dirty="0">
                <a:solidFill>
                  <a:srgbClr val="006600"/>
                </a:solidFill>
              </a:rPr>
              <a:t>boleh keatas atau</a:t>
            </a:r>
            <a:endParaRPr lang="en-US" sz="2000" i="1" dirty="0">
              <a:solidFill>
                <a:srgbClr val="006600"/>
              </a:solidFill>
            </a:endParaRPr>
          </a:p>
          <a:p>
            <a:pPr algn="l">
              <a:buClr>
                <a:srgbClr val="006600"/>
              </a:buClr>
            </a:pPr>
            <a:r>
              <a:rPr lang="en-US" i="1" dirty="0">
                <a:solidFill>
                  <a:srgbClr val="006600"/>
                </a:solidFill>
              </a:rPr>
              <a:t>                                                                  </a:t>
            </a:r>
            <a:r>
              <a:rPr lang="id-ID" i="1" dirty="0">
                <a:solidFill>
                  <a:srgbClr val="006600"/>
                </a:solidFill>
              </a:rPr>
              <a:t>kebawah</a:t>
            </a:r>
            <a:r>
              <a:rPr lang="id-ID" dirty="0">
                <a:solidFill>
                  <a:srgbClr val="000066"/>
                </a:solidFill>
              </a:rPr>
              <a:t>)</a:t>
            </a:r>
            <a:r>
              <a:rPr lang="en-US" i="1" dirty="0">
                <a:solidFill>
                  <a:srgbClr val="006600"/>
                </a:solidFill>
              </a:rPr>
              <a:t> </a:t>
            </a:r>
            <a:r>
              <a:rPr lang="en-US" sz="2000" dirty="0">
                <a:solidFill>
                  <a:srgbClr val="000066"/>
                </a:solidFill>
              </a:rPr>
              <a:t>.</a:t>
            </a:r>
          </a:p>
          <a:p>
            <a:pPr algn="l" eaLnBrk="1" hangingPunct="1">
              <a:buClr>
                <a:srgbClr val="006600"/>
              </a:buClr>
              <a:buFont typeface="Wingdings 2" pitchFamily="18" charset="2"/>
              <a:buAutoNum type="arabicPeriod" startAt="4"/>
            </a:pPr>
            <a:r>
              <a:rPr lang="en-US" sz="2000" dirty="0" err="1">
                <a:solidFill>
                  <a:srgbClr val="000066"/>
                </a:solidFill>
              </a:rPr>
              <a:t>Menentukan</a:t>
            </a:r>
            <a:r>
              <a:rPr lang="en-US" sz="2000" dirty="0">
                <a:solidFill>
                  <a:srgbClr val="000066"/>
                </a:solidFill>
              </a:rPr>
              <a:t> </a:t>
            </a:r>
            <a:r>
              <a:rPr lang="id-ID" sz="2000" dirty="0">
                <a:solidFill>
                  <a:srgbClr val="000066"/>
                </a:solidFill>
              </a:rPr>
              <a:t>i</a:t>
            </a:r>
            <a:r>
              <a:rPr lang="en-US" sz="2000" dirty="0" err="1">
                <a:solidFill>
                  <a:srgbClr val="000066"/>
                </a:solidFill>
              </a:rPr>
              <a:t>nterval</a:t>
            </a:r>
            <a:r>
              <a:rPr lang="en-US" sz="2000" dirty="0">
                <a:solidFill>
                  <a:srgbClr val="000066"/>
                </a:solidFill>
              </a:rPr>
              <a:t> </a:t>
            </a:r>
            <a:r>
              <a:rPr lang="en-US" sz="2000" dirty="0" err="1">
                <a:solidFill>
                  <a:srgbClr val="000066"/>
                </a:solidFill>
              </a:rPr>
              <a:t>kelas</a:t>
            </a:r>
            <a:r>
              <a:rPr lang="en-US" sz="2000" dirty="0">
                <a:solidFill>
                  <a:srgbClr val="000066"/>
                </a:solidFill>
              </a:rPr>
              <a:t>.</a:t>
            </a:r>
          </a:p>
          <a:p>
            <a:pPr algn="l">
              <a:buClr>
                <a:srgbClr val="006600"/>
              </a:buClr>
              <a:buNone/>
            </a:pPr>
            <a:r>
              <a:rPr lang="en-US" sz="2000" dirty="0">
                <a:solidFill>
                  <a:srgbClr val="000066"/>
                </a:solidFill>
              </a:rPr>
              <a:t>	</a:t>
            </a:r>
            <a:r>
              <a:rPr lang="id-ID" sz="2000" dirty="0">
                <a:solidFill>
                  <a:srgbClr val="000066"/>
                </a:solidFill>
              </a:rPr>
              <a:t>	</a:t>
            </a:r>
            <a:r>
              <a:rPr lang="id-ID" sz="1400" dirty="0">
                <a:solidFill>
                  <a:srgbClr val="E74709"/>
                </a:solidFill>
                <a:latin typeface="Segoe Print"/>
              </a:rPr>
              <a:t>►</a:t>
            </a:r>
            <a:r>
              <a:rPr lang="id-ID" sz="2000" dirty="0">
                <a:solidFill>
                  <a:srgbClr val="000066"/>
                </a:solidFill>
              </a:rPr>
              <a:t> I</a:t>
            </a:r>
            <a:r>
              <a:rPr lang="en-US" sz="2000" dirty="0" err="1">
                <a:solidFill>
                  <a:srgbClr val="000066"/>
                </a:solidFill>
              </a:rPr>
              <a:t>nterval</a:t>
            </a:r>
            <a:r>
              <a:rPr lang="en-US" sz="2000" dirty="0">
                <a:solidFill>
                  <a:srgbClr val="000066"/>
                </a:solidFill>
              </a:rPr>
              <a:t> </a:t>
            </a:r>
            <a:r>
              <a:rPr lang="id-ID" sz="2000" dirty="0">
                <a:solidFill>
                  <a:srgbClr val="000066"/>
                </a:solidFill>
              </a:rPr>
              <a:t>K</a:t>
            </a:r>
            <a:r>
              <a:rPr lang="en-US" sz="2000" dirty="0" err="1">
                <a:solidFill>
                  <a:srgbClr val="000066"/>
                </a:solidFill>
              </a:rPr>
              <a:t>elas</a:t>
            </a:r>
            <a:r>
              <a:rPr lang="en-US" sz="2000" dirty="0">
                <a:solidFill>
                  <a:srgbClr val="000066"/>
                </a:solidFill>
              </a:rPr>
              <a:t> (</a:t>
            </a:r>
            <a:r>
              <a:rPr lang="en-US" sz="2000" dirty="0">
                <a:solidFill>
                  <a:srgbClr val="C00000"/>
                </a:solidFill>
              </a:rPr>
              <a:t>i</a:t>
            </a:r>
            <a:r>
              <a:rPr lang="en-US" sz="2000" dirty="0">
                <a:solidFill>
                  <a:srgbClr val="000066"/>
                </a:solidFill>
              </a:rPr>
              <a:t>) = </a:t>
            </a:r>
            <a:r>
              <a:rPr lang="en-US" sz="2000" dirty="0" err="1">
                <a:solidFill>
                  <a:srgbClr val="000066"/>
                </a:solidFill>
              </a:rPr>
              <a:t>jangkauan</a:t>
            </a:r>
            <a:r>
              <a:rPr lang="en-US" sz="2000" dirty="0">
                <a:solidFill>
                  <a:srgbClr val="000066"/>
                </a:solidFill>
              </a:rPr>
              <a:t> (</a:t>
            </a:r>
            <a:r>
              <a:rPr lang="en-US" sz="2000" dirty="0">
                <a:solidFill>
                  <a:srgbClr val="800000"/>
                </a:solidFill>
              </a:rPr>
              <a:t>R</a:t>
            </a:r>
            <a:r>
              <a:rPr lang="en-US" sz="2000" dirty="0">
                <a:solidFill>
                  <a:srgbClr val="000066"/>
                </a:solidFill>
              </a:rPr>
              <a:t>) / </a:t>
            </a:r>
            <a:r>
              <a:rPr lang="en-US" sz="2000" dirty="0" err="1">
                <a:solidFill>
                  <a:srgbClr val="000066"/>
                </a:solidFill>
              </a:rPr>
              <a:t>banyaknya</a:t>
            </a:r>
            <a:r>
              <a:rPr lang="en-US" sz="2000" dirty="0">
                <a:solidFill>
                  <a:srgbClr val="000066"/>
                </a:solidFill>
              </a:rPr>
              <a:t> </a:t>
            </a:r>
            <a:r>
              <a:rPr lang="en-US" sz="2000" dirty="0" err="1">
                <a:solidFill>
                  <a:srgbClr val="000066"/>
                </a:solidFill>
              </a:rPr>
              <a:t>kelas</a:t>
            </a:r>
            <a:r>
              <a:rPr lang="en-US" sz="2000" dirty="0">
                <a:solidFill>
                  <a:srgbClr val="000066"/>
                </a:solidFill>
              </a:rPr>
              <a:t> (</a:t>
            </a:r>
            <a:r>
              <a:rPr lang="en-US" sz="2000" dirty="0">
                <a:solidFill>
                  <a:srgbClr val="800000"/>
                </a:solidFill>
              </a:rPr>
              <a:t>k</a:t>
            </a:r>
            <a:r>
              <a:rPr lang="en-US" sz="2000" dirty="0">
                <a:solidFill>
                  <a:srgbClr val="000066"/>
                </a:solidFill>
              </a:rPr>
              <a:t>)</a:t>
            </a:r>
          </a:p>
          <a:p>
            <a:pPr algn="l" eaLnBrk="1" hangingPunct="1">
              <a:buClr>
                <a:srgbClr val="006600"/>
              </a:buClr>
              <a:buFont typeface="Wingdings 2" pitchFamily="18" charset="2"/>
              <a:buAutoNum type="arabicPeriod" startAt="5"/>
            </a:pPr>
            <a:r>
              <a:rPr lang="en-US" sz="2000" dirty="0" err="1">
                <a:solidFill>
                  <a:srgbClr val="000066"/>
                </a:solidFill>
              </a:rPr>
              <a:t>Menentukan</a:t>
            </a:r>
            <a:r>
              <a:rPr lang="en-US" sz="2000" dirty="0">
                <a:solidFill>
                  <a:srgbClr val="000066"/>
                </a:solidFill>
              </a:rPr>
              <a:t> </a:t>
            </a:r>
            <a:r>
              <a:rPr lang="en-US" sz="2000" dirty="0" err="1">
                <a:solidFill>
                  <a:srgbClr val="000066"/>
                </a:solidFill>
              </a:rPr>
              <a:t>batas</a:t>
            </a:r>
            <a:r>
              <a:rPr lang="en-US" sz="2000" dirty="0">
                <a:solidFill>
                  <a:srgbClr val="000066"/>
                </a:solidFill>
              </a:rPr>
              <a:t> </a:t>
            </a:r>
            <a:r>
              <a:rPr lang="en-US" sz="2000" dirty="0" err="1">
                <a:solidFill>
                  <a:srgbClr val="000066"/>
                </a:solidFill>
              </a:rPr>
              <a:t>bawah</a:t>
            </a:r>
            <a:r>
              <a:rPr lang="en-US" sz="2000" dirty="0">
                <a:solidFill>
                  <a:srgbClr val="000066"/>
                </a:solidFill>
              </a:rPr>
              <a:t> </a:t>
            </a:r>
            <a:r>
              <a:rPr lang="en-US" sz="2000" dirty="0" err="1">
                <a:solidFill>
                  <a:srgbClr val="000066"/>
                </a:solidFill>
              </a:rPr>
              <a:t>kelas</a:t>
            </a:r>
            <a:r>
              <a:rPr lang="en-US" sz="2000" dirty="0">
                <a:solidFill>
                  <a:srgbClr val="000066"/>
                </a:solidFill>
              </a:rPr>
              <a:t> </a:t>
            </a:r>
            <a:r>
              <a:rPr lang="en-US" sz="2000" dirty="0" err="1">
                <a:solidFill>
                  <a:srgbClr val="000066"/>
                </a:solidFill>
              </a:rPr>
              <a:t>pertama</a:t>
            </a:r>
            <a:r>
              <a:rPr lang="en-US" sz="2000" dirty="0">
                <a:solidFill>
                  <a:srgbClr val="000066"/>
                </a:solidFill>
              </a:rPr>
              <a:t>.</a:t>
            </a:r>
          </a:p>
          <a:p>
            <a:pPr algn="l" eaLnBrk="1" hangingPunct="1">
              <a:buClr>
                <a:srgbClr val="006600"/>
              </a:buClr>
              <a:buFont typeface="Wingdings 2" pitchFamily="18" charset="2"/>
              <a:buAutoNum type="arabicPeriod" startAt="5"/>
            </a:pPr>
            <a:r>
              <a:rPr lang="en-US" sz="2000" dirty="0">
                <a:solidFill>
                  <a:srgbClr val="000066"/>
                </a:solidFill>
              </a:rPr>
              <a:t>Me</a:t>
            </a:r>
            <a:r>
              <a:rPr lang="id-ID" sz="2000" dirty="0">
                <a:solidFill>
                  <a:srgbClr val="000066"/>
                </a:solidFill>
              </a:rPr>
              <a:t>mbuat tabel ...</a:t>
            </a:r>
            <a:endParaRPr lang="en-US" sz="20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80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175"/>
        </p:spPr>
        <p:txBody>
          <a:bodyPr>
            <a:normAutofit/>
          </a:bodyPr>
          <a:lstStyle/>
          <a:p>
            <a:r>
              <a:rPr lang="id-ID"/>
              <a:t>Contoh </a:t>
            </a:r>
            <a:r>
              <a:rPr lang="en-US"/>
              <a:t>D</a:t>
            </a:r>
            <a:r>
              <a:rPr lang="id-ID"/>
              <a:t>istribsui </a:t>
            </a:r>
            <a:r>
              <a:rPr lang="en-US"/>
              <a:t>F</a:t>
            </a:r>
            <a:r>
              <a:rPr lang="id-ID"/>
              <a:t>rekuensi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62106"/>
            <a:ext cx="8229600" cy="838200"/>
          </a:xfrm>
        </p:spPr>
        <p:txBody>
          <a:bodyPr>
            <a:normAutofit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id-ID" sz="2000" dirty="0">
                <a:solidFill>
                  <a:srgbClr val="1A2146"/>
                </a:solidFill>
              </a:rPr>
              <a:t>H</a:t>
            </a:r>
            <a:r>
              <a:rPr lang="en-US" sz="2000" dirty="0" err="1">
                <a:solidFill>
                  <a:srgbClr val="1A2146"/>
                </a:solidFill>
              </a:rPr>
              <a:t>asil</a:t>
            </a:r>
            <a:r>
              <a:rPr lang="en-US" sz="2000" dirty="0">
                <a:solidFill>
                  <a:srgbClr val="1A2146"/>
                </a:solidFill>
              </a:rPr>
              <a:t> </a:t>
            </a:r>
            <a:r>
              <a:rPr lang="en-US" sz="2000" dirty="0" err="1">
                <a:solidFill>
                  <a:srgbClr val="1A2146"/>
                </a:solidFill>
              </a:rPr>
              <a:t>pengukuran</a:t>
            </a:r>
            <a:r>
              <a:rPr lang="en-US" sz="2000" dirty="0">
                <a:solidFill>
                  <a:srgbClr val="1A2146"/>
                </a:solidFill>
              </a:rPr>
              <a:t> </a:t>
            </a:r>
            <a:r>
              <a:rPr lang="en-US" dirty="0" err="1">
                <a:solidFill>
                  <a:srgbClr val="1A2146"/>
                </a:solidFill>
              </a:rPr>
              <a:t>skor</a:t>
            </a:r>
            <a:r>
              <a:rPr lang="en-US" dirty="0">
                <a:solidFill>
                  <a:srgbClr val="1A2146"/>
                </a:solidFill>
              </a:rPr>
              <a:t> </a:t>
            </a:r>
            <a:r>
              <a:rPr lang="en-US" dirty="0" err="1">
                <a:solidFill>
                  <a:srgbClr val="1A2146"/>
                </a:solidFill>
              </a:rPr>
              <a:t>motivasi</a:t>
            </a:r>
            <a:r>
              <a:rPr lang="en-US" dirty="0">
                <a:solidFill>
                  <a:srgbClr val="1A2146"/>
                </a:solidFill>
              </a:rPr>
              <a:t> </a:t>
            </a:r>
            <a:r>
              <a:rPr lang="en-US" dirty="0" err="1">
                <a:solidFill>
                  <a:srgbClr val="1A2146"/>
                </a:solidFill>
              </a:rPr>
              <a:t>karyawan</a:t>
            </a:r>
            <a:r>
              <a:rPr lang="en-US" dirty="0">
                <a:solidFill>
                  <a:srgbClr val="1A2146"/>
                </a:solidFill>
              </a:rPr>
              <a:t> </a:t>
            </a:r>
            <a:r>
              <a:rPr lang="id-ID" sz="2000" dirty="0">
                <a:solidFill>
                  <a:srgbClr val="1A2146"/>
                </a:solidFill>
              </a:rPr>
              <a:t>di PT. AGB</a:t>
            </a:r>
            <a:endParaRPr lang="en-US" sz="2000" dirty="0">
              <a:solidFill>
                <a:srgbClr val="1A2146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sz="2000" dirty="0">
                <a:solidFill>
                  <a:srgbClr val="1A2146"/>
                </a:solidFill>
              </a:rPr>
              <a:t>, </a:t>
            </a:r>
            <a:r>
              <a:rPr lang="en-US" sz="2000" dirty="0" err="1">
                <a:solidFill>
                  <a:srgbClr val="1A2146"/>
                </a:solidFill>
              </a:rPr>
              <a:t>diperoleh</a:t>
            </a:r>
            <a:r>
              <a:rPr lang="en-US" sz="2000" dirty="0">
                <a:solidFill>
                  <a:srgbClr val="1A2146"/>
                </a:solidFill>
              </a:rPr>
              <a:t> data </a:t>
            </a:r>
            <a:r>
              <a:rPr lang="id-ID" sz="2000" dirty="0">
                <a:solidFill>
                  <a:srgbClr val="1A2146"/>
                </a:solidFill>
              </a:rPr>
              <a:t>40 data </a:t>
            </a:r>
            <a:r>
              <a:rPr lang="en-US" sz="2000" dirty="0" err="1">
                <a:solidFill>
                  <a:srgbClr val="1A2146"/>
                </a:solidFill>
              </a:rPr>
              <a:t>sebagai</a:t>
            </a:r>
            <a:r>
              <a:rPr lang="en-US" sz="2000" dirty="0">
                <a:solidFill>
                  <a:srgbClr val="1A2146"/>
                </a:solidFill>
              </a:rPr>
              <a:t> </a:t>
            </a:r>
            <a:r>
              <a:rPr lang="en-US" sz="2000" dirty="0" err="1">
                <a:solidFill>
                  <a:srgbClr val="1A2146"/>
                </a:solidFill>
              </a:rPr>
              <a:t>berikut</a:t>
            </a:r>
            <a:r>
              <a:rPr lang="en-US" sz="2000" dirty="0">
                <a:solidFill>
                  <a:srgbClr val="1A2146"/>
                </a:solidFill>
              </a:rPr>
              <a:t> :</a:t>
            </a:r>
          </a:p>
          <a:p>
            <a:pPr eaLnBrk="1" hangingPunct="1">
              <a:buFont typeface="Wingdings 2" pitchFamily="18" charset="2"/>
              <a:buNone/>
            </a:pPr>
            <a:endParaRPr lang="en-US" sz="2000" dirty="0"/>
          </a:p>
          <a:p>
            <a:pPr eaLnBrk="1" hangingPunct="1">
              <a:buFont typeface="Wingdings 2" pitchFamily="18" charset="2"/>
              <a:buNone/>
            </a:pPr>
            <a:endParaRPr lang="en-US" sz="2000" dirty="0"/>
          </a:p>
          <a:p>
            <a:pPr eaLnBrk="1" hangingPunct="1">
              <a:buFont typeface="Wingdings 2" pitchFamily="18" charset="2"/>
              <a:buNone/>
            </a:pPr>
            <a:endParaRPr lang="en-US" sz="2000" dirty="0"/>
          </a:p>
          <a:p>
            <a:pPr eaLnBrk="1" hangingPunct="1">
              <a:buFont typeface="Wingdings 2" pitchFamily="18" charset="2"/>
              <a:buNone/>
            </a:pPr>
            <a:endParaRPr lang="en-US" sz="2000" dirty="0"/>
          </a:p>
          <a:p>
            <a:pPr eaLnBrk="1" hangingPunct="1">
              <a:buFont typeface="Wingdings 2" pitchFamily="18" charset="2"/>
              <a:buNone/>
            </a:pPr>
            <a:endParaRPr lang="en-US" sz="2000" dirty="0"/>
          </a:p>
          <a:p>
            <a:pPr eaLnBrk="1" hangingPunct="1">
              <a:buFont typeface="Wingdings 2" pitchFamily="18" charset="2"/>
              <a:buNone/>
            </a:pPr>
            <a:endParaRPr lang="en-US" sz="20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872025"/>
              </p:ext>
            </p:extLst>
          </p:nvPr>
        </p:nvGraphicFramePr>
        <p:xfrm>
          <a:off x="1524000" y="2874335"/>
          <a:ext cx="6096000" cy="1483360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460000"/>
                          </a:solidFill>
                        </a:rPr>
                        <a:t>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714348" y="4714884"/>
            <a:ext cx="6858048" cy="6810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i="1" dirty="0" err="1">
                <a:solidFill>
                  <a:srgbClr val="006600"/>
                </a:solidFill>
                <a:latin typeface="+mn-lt"/>
              </a:rPr>
              <a:t>Buatlah</a:t>
            </a:r>
            <a:r>
              <a:rPr lang="en-US" sz="2000" i="1" dirty="0">
                <a:solidFill>
                  <a:srgbClr val="006600"/>
                </a:solidFill>
                <a:latin typeface="+mn-lt"/>
              </a:rPr>
              <a:t> </a:t>
            </a:r>
            <a:r>
              <a:rPr lang="en-US" sz="2000" i="1" dirty="0" err="1">
                <a:solidFill>
                  <a:srgbClr val="006600"/>
                </a:solidFill>
                <a:latin typeface="+mn-lt"/>
              </a:rPr>
              <a:t>distribusi</a:t>
            </a:r>
            <a:r>
              <a:rPr lang="en-US" sz="2000" i="1" dirty="0">
                <a:solidFill>
                  <a:srgbClr val="006600"/>
                </a:solidFill>
                <a:latin typeface="+mn-lt"/>
              </a:rPr>
              <a:t> </a:t>
            </a:r>
            <a:r>
              <a:rPr lang="en-US" sz="2000" i="1" dirty="0" err="1">
                <a:solidFill>
                  <a:srgbClr val="006600"/>
                </a:solidFill>
                <a:latin typeface="+mn-lt"/>
              </a:rPr>
              <a:t>frekuensi</a:t>
            </a:r>
            <a:r>
              <a:rPr lang="en-US" sz="2000" i="1" dirty="0">
                <a:solidFill>
                  <a:srgbClr val="006600"/>
                </a:solidFill>
                <a:latin typeface="+mn-lt"/>
              </a:rPr>
              <a:t> </a:t>
            </a:r>
            <a:r>
              <a:rPr lang="en-US" sz="2000" i="1" dirty="0" err="1">
                <a:solidFill>
                  <a:srgbClr val="006600"/>
                </a:solidFill>
                <a:latin typeface="+mn-lt"/>
              </a:rPr>
              <a:t>dari</a:t>
            </a:r>
            <a:r>
              <a:rPr lang="en-US" sz="2000" i="1" dirty="0">
                <a:solidFill>
                  <a:srgbClr val="006600"/>
                </a:solidFill>
                <a:latin typeface="+mn-lt"/>
              </a:rPr>
              <a:t> data </a:t>
            </a:r>
            <a:r>
              <a:rPr lang="en-US" sz="2000" i="1" dirty="0" err="1">
                <a:solidFill>
                  <a:srgbClr val="006600"/>
                </a:solidFill>
                <a:latin typeface="+mn-lt"/>
              </a:rPr>
              <a:t>tersebut</a:t>
            </a:r>
            <a:r>
              <a:rPr lang="en-US" sz="2000" i="1" dirty="0">
                <a:solidFill>
                  <a:srgbClr val="006600"/>
                </a:solidFill>
                <a:latin typeface="+mn-lt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572587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175"/>
        </p:spPr>
        <p:txBody>
          <a:bodyPr>
            <a:noAutofit/>
          </a:bodyPr>
          <a:lstStyle/>
          <a:p>
            <a:r>
              <a:rPr lang="id-ID" sz="4000"/>
              <a:t>Contoh </a:t>
            </a:r>
            <a:r>
              <a:rPr lang="en-US" sz="4000"/>
              <a:t>D</a:t>
            </a:r>
            <a:r>
              <a:rPr lang="id-ID" sz="4000"/>
              <a:t>istribsui </a:t>
            </a:r>
            <a:r>
              <a:rPr lang="en-US" sz="4000"/>
              <a:t>F</a:t>
            </a:r>
            <a:r>
              <a:rPr lang="id-ID" sz="4000"/>
              <a:t>rekuensi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00034" y="1643050"/>
            <a:ext cx="8229600" cy="100013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000" dirty="0">
                <a:solidFill>
                  <a:srgbClr val="0042A2"/>
                </a:solidFill>
              </a:rPr>
              <a:t>Langkah </a:t>
            </a:r>
            <a:endParaRPr lang="en-US" sz="2000" dirty="0">
              <a:solidFill>
                <a:srgbClr val="0042A2"/>
              </a:solidFill>
              <a:latin typeface="+mn-lt"/>
            </a:endParaRPr>
          </a:p>
          <a:p>
            <a:pPr marL="457200" indent="-4572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id-ID" sz="2000" dirty="0">
                <a:solidFill>
                  <a:srgbClr val="0042A2"/>
                </a:solidFill>
              </a:rPr>
              <a:t>1. </a:t>
            </a:r>
            <a:r>
              <a:rPr lang="en-US" sz="2000" dirty="0" err="1">
                <a:solidFill>
                  <a:srgbClr val="0042A2"/>
                </a:solidFill>
              </a:rPr>
              <a:t>Mengurutkan</a:t>
            </a:r>
            <a:r>
              <a:rPr lang="en-US" sz="2000" dirty="0">
                <a:solidFill>
                  <a:srgbClr val="0042A2"/>
                </a:solidFill>
              </a:rPr>
              <a:t> data </a:t>
            </a:r>
            <a:r>
              <a:rPr lang="en-US" sz="2000" dirty="0" err="1">
                <a:solidFill>
                  <a:srgbClr val="0042A2"/>
                </a:solidFill>
              </a:rPr>
              <a:t>dari</a:t>
            </a:r>
            <a:r>
              <a:rPr lang="en-US" sz="2000" dirty="0">
                <a:solidFill>
                  <a:srgbClr val="0042A2"/>
                </a:solidFill>
              </a:rPr>
              <a:t> yang </a:t>
            </a:r>
            <a:r>
              <a:rPr lang="en-US" sz="2000" dirty="0" err="1">
                <a:solidFill>
                  <a:srgbClr val="0042A2"/>
                </a:solidFill>
              </a:rPr>
              <a:t>terkecil</a:t>
            </a:r>
            <a:r>
              <a:rPr lang="en-US" sz="2000" dirty="0">
                <a:solidFill>
                  <a:srgbClr val="0042A2"/>
                </a:solidFill>
              </a:rPr>
              <a:t> </a:t>
            </a:r>
            <a:r>
              <a:rPr lang="en-US" sz="2000" dirty="0" err="1">
                <a:solidFill>
                  <a:srgbClr val="0042A2"/>
                </a:solidFill>
              </a:rPr>
              <a:t>ke</a:t>
            </a:r>
            <a:r>
              <a:rPr lang="en-US" sz="2000" dirty="0">
                <a:solidFill>
                  <a:srgbClr val="0042A2"/>
                </a:solidFill>
              </a:rPr>
              <a:t> yang </a:t>
            </a:r>
            <a:r>
              <a:rPr lang="en-US" sz="2000" dirty="0" err="1">
                <a:solidFill>
                  <a:srgbClr val="0042A2"/>
                </a:solidFill>
              </a:rPr>
              <a:t>terbesar</a:t>
            </a:r>
            <a:endParaRPr lang="en-US" sz="2000" dirty="0">
              <a:solidFill>
                <a:srgbClr val="0042A2"/>
              </a:solidFill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>
              <a:solidFill>
                <a:srgbClr val="0042A2"/>
              </a:solidFill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>
              <a:solidFill>
                <a:srgbClr val="0042A2"/>
              </a:solidFill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>
              <a:solidFill>
                <a:srgbClr val="0042A2"/>
              </a:solidFill>
              <a:latin typeface="+mn-lt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785786" y="2500306"/>
          <a:ext cx="6096000" cy="1483360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66"/>
                          </a:solidFill>
                        </a:rPr>
                        <a:t>65</a:t>
                      </a:r>
                      <a:endParaRPr lang="en-US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66"/>
                          </a:solidFill>
                        </a:rPr>
                        <a:t>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500034" y="1214422"/>
            <a:ext cx="15591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dirty="0" err="1">
                <a:solidFill>
                  <a:srgbClr val="C00000"/>
                </a:solidFill>
              </a:rPr>
              <a:t>Penyelesaian</a:t>
            </a:r>
            <a:r>
              <a:rPr lang="en-US" b="1" i="1" dirty="0">
                <a:solidFill>
                  <a:srgbClr val="C00000"/>
                </a:solidFill>
              </a:rPr>
              <a:t> :</a:t>
            </a:r>
            <a:endParaRPr lang="id-ID" b="1" i="1" dirty="0">
              <a:solidFill>
                <a:srgbClr val="C00000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500034" y="4214818"/>
            <a:ext cx="8229600" cy="8572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000">
                <a:solidFill>
                  <a:srgbClr val="006600"/>
                </a:solidFill>
              </a:rPr>
              <a:t>Langkah </a:t>
            </a:r>
            <a:endParaRPr lang="en-US" sz="2000" dirty="0">
              <a:solidFill>
                <a:srgbClr val="006600"/>
              </a:solidFill>
              <a:latin typeface="+mn-lt"/>
            </a:endParaRPr>
          </a:p>
          <a:p>
            <a:pPr marL="457200" indent="-4572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id-ID" sz="2000">
                <a:solidFill>
                  <a:srgbClr val="006600"/>
                </a:solidFill>
              </a:rPr>
              <a:t>2. </a:t>
            </a:r>
            <a:r>
              <a:rPr lang="en-US" sz="2000">
                <a:solidFill>
                  <a:srgbClr val="006600"/>
                </a:solidFill>
              </a:rPr>
              <a:t>Menentukan jangkauan (range) dari data</a:t>
            </a:r>
            <a:endParaRPr lang="en-US" sz="2000" dirty="0">
              <a:solidFill>
                <a:srgbClr val="006600"/>
              </a:solidFill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>
              <a:solidFill>
                <a:srgbClr val="006600"/>
              </a:solidFill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11088" y="5000636"/>
            <a:ext cx="444673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dirty="0" err="1">
                <a:solidFill>
                  <a:srgbClr val="C00000"/>
                </a:solidFill>
              </a:rPr>
              <a:t>Jangkauan</a:t>
            </a:r>
            <a:r>
              <a:rPr lang="id-ID" sz="2000" dirty="0">
                <a:solidFill>
                  <a:srgbClr val="C00000"/>
                </a:solidFill>
              </a:rPr>
              <a:t> </a:t>
            </a:r>
            <a:r>
              <a:rPr lang="en-US" sz="2000" dirty="0">
                <a:solidFill>
                  <a:srgbClr val="C00000"/>
                </a:solidFill>
              </a:rPr>
              <a:t>= data </a:t>
            </a:r>
            <a:r>
              <a:rPr lang="en-US" sz="2000" dirty="0" err="1">
                <a:solidFill>
                  <a:srgbClr val="C00000"/>
                </a:solidFill>
              </a:rPr>
              <a:t>terbesar</a:t>
            </a:r>
            <a:r>
              <a:rPr lang="en-US" sz="2000" dirty="0">
                <a:solidFill>
                  <a:srgbClr val="C00000"/>
                </a:solidFill>
              </a:rPr>
              <a:t> – data </a:t>
            </a:r>
            <a:r>
              <a:rPr lang="en-US" sz="2000" dirty="0" err="1">
                <a:solidFill>
                  <a:srgbClr val="C00000"/>
                </a:solidFill>
              </a:rPr>
              <a:t>terkecil</a:t>
            </a:r>
            <a:endParaRPr lang="id-ID" sz="2000" dirty="0">
              <a:solidFill>
                <a:srgbClr val="C00000"/>
              </a:solidFill>
            </a:endParaRPr>
          </a:p>
          <a:p>
            <a:pPr marL="457200" indent="-4572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C00000"/>
                </a:solidFill>
              </a:rPr>
              <a:t>R = 82 – 65 =</a:t>
            </a:r>
            <a:r>
              <a:rPr lang="en-US" sz="2000" b="1" dirty="0">
                <a:solidFill>
                  <a:srgbClr val="C00000"/>
                </a:solidFill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2896435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175"/>
        </p:spPr>
        <p:txBody>
          <a:bodyPr>
            <a:normAutofit/>
          </a:bodyPr>
          <a:lstStyle/>
          <a:p>
            <a:r>
              <a:rPr lang="id-ID"/>
              <a:t>Contoh </a:t>
            </a:r>
            <a:r>
              <a:rPr lang="en-US"/>
              <a:t>D</a:t>
            </a:r>
            <a:r>
              <a:rPr lang="id-ID"/>
              <a:t>istribsui </a:t>
            </a:r>
            <a:r>
              <a:rPr lang="en-US"/>
              <a:t>F</a:t>
            </a:r>
            <a:r>
              <a:rPr lang="id-ID"/>
              <a:t>rekuensi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00034" y="1643050"/>
            <a:ext cx="8229600" cy="100013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000">
                <a:solidFill>
                  <a:srgbClr val="003300"/>
                </a:solidFill>
              </a:rPr>
              <a:t>Langkah </a:t>
            </a:r>
            <a:endParaRPr lang="en-US" sz="2000" dirty="0">
              <a:solidFill>
                <a:srgbClr val="003300"/>
              </a:solidFill>
              <a:latin typeface="+mn-lt"/>
            </a:endParaRPr>
          </a:p>
          <a:p>
            <a:pPr marL="457200" indent="-457200">
              <a:spcBef>
                <a:spcPct val="20000"/>
              </a:spcBef>
              <a:defRPr/>
            </a:pPr>
            <a:r>
              <a:rPr lang="id-ID" sz="2000">
                <a:solidFill>
                  <a:srgbClr val="003300"/>
                </a:solidFill>
              </a:rPr>
              <a:t>3. </a:t>
            </a:r>
            <a:r>
              <a:rPr lang="en-US" sz="2000">
                <a:solidFill>
                  <a:srgbClr val="003300"/>
                </a:solidFill>
              </a:rPr>
              <a:t>Menentukan </a:t>
            </a:r>
            <a:r>
              <a:rPr lang="id-ID" sz="2000">
                <a:solidFill>
                  <a:srgbClr val="003300"/>
                </a:solidFill>
              </a:rPr>
              <a:t>jumlah </a:t>
            </a:r>
            <a:r>
              <a:rPr lang="en-US" sz="2000">
                <a:solidFill>
                  <a:srgbClr val="003300"/>
                </a:solidFill>
              </a:rPr>
              <a:t>kelas (k)</a:t>
            </a:r>
            <a:endParaRPr lang="en-US" sz="2000" dirty="0">
              <a:solidFill>
                <a:srgbClr val="003300"/>
              </a:solidFill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>
              <a:solidFill>
                <a:srgbClr val="003300"/>
              </a:solidFill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>
              <a:solidFill>
                <a:srgbClr val="003300"/>
              </a:solidFill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>
              <a:solidFill>
                <a:srgbClr val="003300"/>
              </a:solidFill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00034" y="1214422"/>
            <a:ext cx="15591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>
                <a:solidFill>
                  <a:srgbClr val="C00000"/>
                </a:solidFill>
              </a:rPr>
              <a:t>Penyelesaian :</a:t>
            </a:r>
            <a:endParaRPr lang="id-ID" b="1" i="1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57224" y="2428868"/>
            <a:ext cx="364333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20000">
              <a:tabLst>
                <a:tab pos="180000" algn="l"/>
                <a:tab pos="324000" algn="l"/>
              </a:tabLst>
            </a:pPr>
            <a:r>
              <a:rPr lang="id-ID" sz="2000" dirty="0">
                <a:solidFill>
                  <a:srgbClr val="C00000"/>
                </a:solidFill>
              </a:rPr>
              <a:t>k	</a:t>
            </a:r>
            <a:r>
              <a:rPr lang="en-US" sz="2000" dirty="0">
                <a:solidFill>
                  <a:srgbClr val="C00000"/>
                </a:solidFill>
              </a:rPr>
              <a:t>= 1 + 3,322 log n</a:t>
            </a:r>
            <a:endParaRPr lang="id-ID" sz="2000" dirty="0">
              <a:solidFill>
                <a:srgbClr val="C00000"/>
              </a:solidFill>
            </a:endParaRPr>
          </a:p>
          <a:p>
            <a:pPr defTabSz="720000">
              <a:tabLst>
                <a:tab pos="180000" algn="l"/>
                <a:tab pos="324000" algn="l"/>
              </a:tabLst>
            </a:pPr>
            <a:r>
              <a:rPr lang="id-ID" sz="2000" dirty="0">
                <a:solidFill>
                  <a:srgbClr val="C00000"/>
                </a:solidFill>
              </a:rPr>
              <a:t>	</a:t>
            </a:r>
            <a:r>
              <a:rPr lang="id-ID" sz="2000" dirty="0">
                <a:solidFill>
                  <a:schemeClr val="accent1">
                    <a:lumMod val="50000"/>
                  </a:schemeClr>
                </a:solidFill>
              </a:rPr>
              <a:t>= 1 + 3,322 log 40</a:t>
            </a:r>
          </a:p>
          <a:p>
            <a:pPr defTabSz="720000">
              <a:tabLst>
                <a:tab pos="180000" algn="l"/>
                <a:tab pos="324000" algn="l"/>
              </a:tabLst>
            </a:pPr>
            <a:r>
              <a:rPr lang="id-ID" sz="2000" dirty="0">
                <a:solidFill>
                  <a:srgbClr val="C00000"/>
                </a:solidFill>
              </a:rPr>
              <a:t>	</a:t>
            </a:r>
            <a:r>
              <a:rPr lang="id-ID" sz="2000" dirty="0">
                <a:solidFill>
                  <a:schemeClr val="accent1">
                    <a:lumMod val="50000"/>
                  </a:schemeClr>
                </a:solidFill>
              </a:rPr>
              <a:t>= 1 + 3,322 (1,6)</a:t>
            </a:r>
          </a:p>
          <a:p>
            <a:pPr defTabSz="720000">
              <a:tabLst>
                <a:tab pos="180000" algn="l"/>
                <a:tab pos="324000" algn="l"/>
              </a:tabLst>
            </a:pPr>
            <a:r>
              <a:rPr lang="id-ID" sz="2000" dirty="0">
                <a:solidFill>
                  <a:srgbClr val="C00000"/>
                </a:solidFill>
              </a:rPr>
              <a:t>	</a:t>
            </a:r>
            <a:r>
              <a:rPr lang="id-ID" sz="2000" dirty="0">
                <a:solidFill>
                  <a:schemeClr val="accent1">
                    <a:lumMod val="50000"/>
                  </a:schemeClr>
                </a:solidFill>
              </a:rPr>
              <a:t> = 1 + 5,322 </a:t>
            </a:r>
            <a:endParaRPr lang="id-ID" sz="2000" dirty="0">
              <a:solidFill>
                <a:srgbClr val="C00000"/>
              </a:solidFill>
            </a:endParaRPr>
          </a:p>
          <a:p>
            <a:pPr defTabSz="720000">
              <a:tabLst>
                <a:tab pos="180000" algn="l"/>
                <a:tab pos="324000" algn="l"/>
              </a:tabLst>
            </a:pPr>
            <a:r>
              <a:rPr lang="id-ID" sz="2000" dirty="0">
                <a:solidFill>
                  <a:srgbClr val="C00000"/>
                </a:solidFill>
              </a:rPr>
              <a:t>	= 6,322 </a:t>
            </a:r>
            <a:r>
              <a:rPr lang="en-US" sz="2000" dirty="0">
                <a:solidFill>
                  <a:srgbClr val="C00000"/>
                </a:solidFill>
              </a:rPr>
              <a:t>≈</a:t>
            </a:r>
            <a:r>
              <a:rPr lang="id-ID" sz="2000" dirty="0">
                <a:solidFill>
                  <a:srgbClr val="C00000"/>
                </a:solidFill>
              </a:rPr>
              <a:t> </a:t>
            </a:r>
            <a:r>
              <a:rPr lang="id-ID" sz="2000" b="1" dirty="0">
                <a:solidFill>
                  <a:srgbClr val="C00000"/>
                </a:solidFill>
              </a:rPr>
              <a:t>6 </a:t>
            </a:r>
            <a:endParaRPr lang="id-ID" sz="2000" dirty="0">
              <a:solidFill>
                <a:srgbClr val="0033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0034" y="4227467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000">
                <a:solidFill>
                  <a:srgbClr val="000066"/>
                </a:solidFill>
              </a:rPr>
              <a:t>Langkah </a:t>
            </a:r>
            <a:endParaRPr lang="en-US" sz="2000">
              <a:solidFill>
                <a:srgbClr val="000066"/>
              </a:solidFill>
            </a:endParaRPr>
          </a:p>
          <a:p>
            <a:pPr>
              <a:buFont typeface="Wingdings 2" pitchFamily="18" charset="2"/>
              <a:buAutoNum type="arabicPeriod" startAt="4"/>
            </a:pPr>
            <a:r>
              <a:rPr lang="id-ID" sz="2000">
                <a:solidFill>
                  <a:srgbClr val="000066"/>
                </a:solidFill>
              </a:rPr>
              <a:t> </a:t>
            </a:r>
            <a:r>
              <a:rPr lang="en-US" sz="2000">
                <a:solidFill>
                  <a:srgbClr val="000066"/>
                </a:solidFill>
              </a:rPr>
              <a:t>Menentukan panjang interval kelas</a:t>
            </a:r>
            <a:r>
              <a:rPr lang="id-ID" sz="2000">
                <a:solidFill>
                  <a:srgbClr val="000066"/>
                </a:solidFill>
              </a:rPr>
              <a:t> (i)</a:t>
            </a:r>
            <a:endParaRPr lang="en-US" sz="2000">
              <a:solidFill>
                <a:srgbClr val="000066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28662" y="4929198"/>
            <a:ext cx="124938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180000" algn="l"/>
                <a:tab pos="360000" algn="l"/>
              </a:tabLst>
            </a:pPr>
            <a:r>
              <a:rPr lang="id-ID" sz="2000" dirty="0">
                <a:solidFill>
                  <a:srgbClr val="C00000"/>
                </a:solidFill>
              </a:rPr>
              <a:t>i	</a:t>
            </a:r>
            <a:r>
              <a:rPr lang="en-US" sz="2000" dirty="0">
                <a:solidFill>
                  <a:srgbClr val="C00000"/>
                </a:solidFill>
              </a:rPr>
              <a:t>= R / k</a:t>
            </a:r>
            <a:endParaRPr lang="id-ID" sz="2000" dirty="0">
              <a:solidFill>
                <a:srgbClr val="C00000"/>
              </a:solidFill>
            </a:endParaRPr>
          </a:p>
          <a:p>
            <a:pPr>
              <a:tabLst>
                <a:tab pos="180000" algn="l"/>
                <a:tab pos="360000" algn="l"/>
              </a:tabLst>
            </a:pPr>
            <a:r>
              <a:rPr lang="id-ID" sz="2000" dirty="0">
                <a:solidFill>
                  <a:srgbClr val="460000"/>
                </a:solidFill>
              </a:rPr>
              <a:t>	= 17/6</a:t>
            </a:r>
          </a:p>
          <a:p>
            <a:pPr>
              <a:tabLst>
                <a:tab pos="180000" algn="l"/>
                <a:tab pos="360000" algn="l"/>
              </a:tabLst>
            </a:pPr>
            <a:r>
              <a:rPr lang="id-ID" sz="2000" dirty="0">
                <a:solidFill>
                  <a:srgbClr val="460000"/>
                </a:solidFill>
              </a:rPr>
              <a:t>	= </a:t>
            </a:r>
            <a:r>
              <a:rPr lang="id-ID" sz="2000" dirty="0">
                <a:solidFill>
                  <a:srgbClr val="C00000"/>
                </a:solidFill>
              </a:rPr>
              <a:t>2,8 </a:t>
            </a:r>
            <a:r>
              <a:rPr lang="en-US" sz="2000" dirty="0">
                <a:solidFill>
                  <a:srgbClr val="C00000"/>
                </a:solidFill>
              </a:rPr>
              <a:t>≈ 3</a:t>
            </a:r>
            <a:endParaRPr lang="id-ID" sz="2000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8E5541-F754-D111-580D-B507C32BCC53}"/>
              </a:ext>
            </a:extLst>
          </p:cNvPr>
          <p:cNvSpPr txBox="1"/>
          <p:nvPr/>
        </p:nvSpPr>
        <p:spPr>
          <a:xfrm>
            <a:off x="4329098" y="1244632"/>
            <a:ext cx="4572000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ID" dirty="0"/>
              <a:t>Angka 3,322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rumus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konstanta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Sturges, yang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jumlah</a:t>
            </a:r>
            <a:r>
              <a:rPr lang="en-ID" dirty="0"/>
              <a:t> </a:t>
            </a:r>
            <a:r>
              <a:rPr lang="en-ID" dirty="0" err="1"/>
              <a:t>kelas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distribusi</a:t>
            </a:r>
            <a:r>
              <a:rPr lang="en-ID" dirty="0"/>
              <a:t> </a:t>
            </a:r>
            <a:r>
              <a:rPr lang="en-ID" dirty="0" err="1"/>
              <a:t>frekuensi</a:t>
            </a:r>
            <a:r>
              <a:rPr lang="en-ID" dirty="0"/>
              <a:t>.</a:t>
            </a:r>
            <a:endParaRPr lang="pt-BR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2F8B18-A06D-36FC-6E4C-A09B20A5139D}"/>
              </a:ext>
            </a:extLst>
          </p:cNvPr>
          <p:cNvSpPr txBox="1"/>
          <p:nvPr/>
        </p:nvSpPr>
        <p:spPr>
          <a:xfrm>
            <a:off x="4870042" y="2704880"/>
            <a:ext cx="4129078" cy="34163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ID" dirty="0"/>
              <a:t>Angka5,322 </a:t>
            </a:r>
            <a:r>
              <a:rPr lang="en-ID" dirty="0" err="1"/>
              <a:t>berasal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perhitungan</a:t>
            </a:r>
            <a:r>
              <a:rPr lang="en-ID" dirty="0"/>
              <a:t> pada </a:t>
            </a:r>
            <a:r>
              <a:rPr lang="en-ID" dirty="0" err="1"/>
              <a:t>langkah</a:t>
            </a:r>
            <a:r>
              <a:rPr lang="en-ID" dirty="0"/>
              <a:t>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jumlah</a:t>
            </a:r>
            <a:r>
              <a:rPr lang="en-ID" dirty="0"/>
              <a:t> </a:t>
            </a:r>
            <a:r>
              <a:rPr lang="en-ID" dirty="0" err="1"/>
              <a:t>kelas</a:t>
            </a:r>
            <a:r>
              <a:rPr lang="en-ID" dirty="0"/>
              <a:t> (k)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Sturges.</a:t>
            </a:r>
          </a:p>
          <a:p>
            <a:r>
              <a:rPr lang="en-ID" dirty="0" err="1"/>
              <a:t>Rumusnya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: </a:t>
            </a:r>
          </a:p>
          <a:p>
            <a:r>
              <a:rPr lang="en-ID" dirty="0"/>
              <a:t>k = 1 + 3,322 log n </a:t>
            </a:r>
            <a:r>
              <a:rPr lang="en-ID" dirty="0" err="1"/>
              <a:t>Diketahui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( n = 40 ), </a:t>
            </a:r>
          </a:p>
          <a:p>
            <a:r>
              <a:rPr lang="en-ID" dirty="0" err="1"/>
              <a:t>sehingga</a:t>
            </a:r>
            <a:r>
              <a:rPr lang="en-ID" dirty="0"/>
              <a:t>:     </a:t>
            </a:r>
          </a:p>
          <a:p>
            <a:r>
              <a:rPr lang="en-ID" dirty="0"/>
              <a:t> k = 1 + 3,322 log 40 </a:t>
            </a:r>
          </a:p>
          <a:p>
            <a:r>
              <a:rPr lang="en-ID" dirty="0"/>
              <a:t> </a:t>
            </a:r>
            <a:r>
              <a:rPr lang="en-ID" dirty="0" err="1"/>
              <a:t>Logaritma</a:t>
            </a:r>
            <a:r>
              <a:rPr lang="en-ID" dirty="0"/>
              <a:t> 40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sekitar</a:t>
            </a:r>
            <a:r>
              <a:rPr lang="en-ID" dirty="0"/>
              <a:t> 1,6 </a:t>
            </a:r>
          </a:p>
          <a:p>
            <a:r>
              <a:rPr lang="en-ID" dirty="0"/>
              <a:t>Lalu </a:t>
            </a:r>
            <a:r>
              <a:rPr lang="en-ID" dirty="0" err="1"/>
              <a:t>hitung</a:t>
            </a:r>
            <a:r>
              <a:rPr lang="en-ID" dirty="0"/>
              <a:t>:  3,322 x 1,6 = 5,3152      </a:t>
            </a: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pembulatan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5,322.5. </a:t>
            </a:r>
          </a:p>
          <a:p>
            <a:r>
              <a:rPr lang="en-ID" dirty="0"/>
              <a:t>Jadi, k = 1 + 5,322 = 6,322</a:t>
            </a:r>
          </a:p>
        </p:txBody>
      </p:sp>
    </p:spTree>
    <p:extLst>
      <p:ext uri="{BB962C8B-B14F-4D97-AF65-F5344CB8AC3E}">
        <p14:creationId xmlns:p14="http://schemas.microsoft.com/office/powerpoint/2010/main" val="2996363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0-Blanko-PPT-sesi-1 Baru (3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0-Blanko-PPT-sesi-1 Baru (3)</Template>
  <TotalTime>700</TotalTime>
  <Words>1672</Words>
  <Application>Microsoft Office PowerPoint</Application>
  <PresentationFormat>On-screen Show (4:3)</PresentationFormat>
  <Paragraphs>528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Courier New</vt:lpstr>
      <vt:lpstr>Segoe Print</vt:lpstr>
      <vt:lpstr>Times New Roman</vt:lpstr>
      <vt:lpstr>Wingdings</vt:lpstr>
      <vt:lpstr>Wingdings 2</vt:lpstr>
      <vt:lpstr>0-Blanko-PPT-sesi-1 Baru (3)</vt:lpstr>
      <vt:lpstr>PowerPoint Presentation</vt:lpstr>
      <vt:lpstr>Distribusi Frekuensi</vt:lpstr>
      <vt:lpstr>DISTRIBUSI FREKUENSI</vt:lpstr>
      <vt:lpstr>Bagian-Bagian Distribusi Frekuensi</vt:lpstr>
      <vt:lpstr>Bagian-Bagian Distribusi Frekuensi</vt:lpstr>
      <vt:lpstr>LANGKAH – LANGKAH </vt:lpstr>
      <vt:lpstr>Contoh Distribsui Frekuensi</vt:lpstr>
      <vt:lpstr>Contoh Distribsui Frekuensi</vt:lpstr>
      <vt:lpstr>Contoh Distribsui Frekuensi</vt:lpstr>
      <vt:lpstr>Contoh Distribsui Frekuensi</vt:lpstr>
      <vt:lpstr>Class Limits, Boundary &amp; Mid Point</vt:lpstr>
      <vt:lpstr>Distribusi Frekuensi Relatif</vt:lpstr>
      <vt:lpstr>Frekuensi Kumulatif</vt:lpstr>
      <vt:lpstr>Frekuensi Relatif &amp; Frekuensi Kumulatif</vt:lpstr>
      <vt:lpstr>PowerPoint Presentation</vt:lpstr>
      <vt:lpstr>PowerPoint Presentation</vt:lpstr>
      <vt:lpstr>Grafik</vt:lpstr>
      <vt:lpstr>Grafik Distribusi Frekuensi</vt:lpstr>
      <vt:lpstr>Grafik Distribusi Frekuensi</vt:lpstr>
      <vt:lpstr>Soal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</dc:creator>
  <cp:lastModifiedBy>Rima Melisa</cp:lastModifiedBy>
  <cp:revision>31</cp:revision>
  <dcterms:created xsi:type="dcterms:W3CDTF">2019-09-17T08:27:08Z</dcterms:created>
  <dcterms:modified xsi:type="dcterms:W3CDTF">2025-09-27T06:01:55Z</dcterms:modified>
</cp:coreProperties>
</file>