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1" r:id="rId2"/>
    <p:sldId id="287" r:id="rId3"/>
    <p:sldId id="306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319" r:id="rId12"/>
    <p:sldId id="307" r:id="rId13"/>
    <p:sldId id="308" r:id="rId14"/>
    <p:sldId id="309" r:id="rId15"/>
    <p:sldId id="318" r:id="rId16"/>
    <p:sldId id="27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805254-7F30-4989-973E-03A9BB93E412}" v="1" dt="2020-07-18T13:56:18.9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fitri Mursyid" userId="a519e7d3bc7d4201" providerId="LiveId" clId="{6A805254-7F30-4989-973E-03A9BB93E412}"/>
    <pc:docChg chg="undo custSel addSld modSld sldOrd">
      <pc:chgData name="Safitri Mursyid" userId="a519e7d3bc7d4201" providerId="LiveId" clId="{6A805254-7F30-4989-973E-03A9BB93E412}" dt="2020-07-18T14:01:29.872" v="174" actId="20577"/>
      <pc:docMkLst>
        <pc:docMk/>
      </pc:docMkLst>
      <pc:sldChg chg="modSp mod">
        <pc:chgData name="Safitri Mursyid" userId="a519e7d3bc7d4201" providerId="LiveId" clId="{6A805254-7F30-4989-973E-03A9BB93E412}" dt="2020-07-18T13:44:33.970" v="50" actId="1076"/>
        <pc:sldMkLst>
          <pc:docMk/>
          <pc:sldMk cId="3688085825" sldId="261"/>
        </pc:sldMkLst>
        <pc:spChg chg="mod">
          <ac:chgData name="Safitri Mursyid" userId="a519e7d3bc7d4201" providerId="LiveId" clId="{6A805254-7F30-4989-973E-03A9BB93E412}" dt="2020-07-18T13:44:33.970" v="50" actId="1076"/>
          <ac:spMkLst>
            <pc:docMk/>
            <pc:sldMk cId="3688085825" sldId="261"/>
            <ac:spMk id="2" creationId="{00000000-0000-0000-0000-000000000000}"/>
          </ac:spMkLst>
        </pc:spChg>
      </pc:sldChg>
      <pc:sldChg chg="add">
        <pc:chgData name="Safitri Mursyid" userId="a519e7d3bc7d4201" providerId="LiveId" clId="{6A805254-7F30-4989-973E-03A9BB93E412}" dt="2020-07-18T13:56:18.956" v="51"/>
        <pc:sldMkLst>
          <pc:docMk/>
          <pc:sldMk cId="4042143023" sldId="262"/>
        </pc:sldMkLst>
      </pc:sldChg>
      <pc:sldChg chg="add ord">
        <pc:chgData name="Safitri Mursyid" userId="a519e7d3bc7d4201" providerId="LiveId" clId="{6A805254-7F30-4989-973E-03A9BB93E412}" dt="2020-07-18T14:00:03.715" v="90"/>
        <pc:sldMkLst>
          <pc:docMk/>
          <pc:sldMk cId="3209401092" sldId="263"/>
        </pc:sldMkLst>
      </pc:sldChg>
      <pc:sldChg chg="modSp add mod">
        <pc:chgData name="Safitri Mursyid" userId="a519e7d3bc7d4201" providerId="LiveId" clId="{6A805254-7F30-4989-973E-03A9BB93E412}" dt="2020-07-18T14:01:29.872" v="174" actId="20577"/>
        <pc:sldMkLst>
          <pc:docMk/>
          <pc:sldMk cId="1134351134" sldId="264"/>
        </pc:sldMkLst>
        <pc:spChg chg="mod">
          <ac:chgData name="Safitri Mursyid" userId="a519e7d3bc7d4201" providerId="LiveId" clId="{6A805254-7F30-4989-973E-03A9BB93E412}" dt="2020-07-18T14:01:29.872" v="174" actId="20577"/>
          <ac:spMkLst>
            <pc:docMk/>
            <pc:sldMk cId="1134351134" sldId="264"/>
            <ac:spMk id="3" creationId="{00000000-0000-0000-0000-000000000000}"/>
          </ac:spMkLst>
        </pc:spChg>
      </pc:sldChg>
      <pc:sldChg chg="modSp add mod">
        <pc:chgData name="Safitri Mursyid" userId="a519e7d3bc7d4201" providerId="LiveId" clId="{6A805254-7F30-4989-973E-03A9BB93E412}" dt="2020-07-18T13:58:18.359" v="88" actId="20577"/>
        <pc:sldMkLst>
          <pc:docMk/>
          <pc:sldMk cId="313911242" sldId="284"/>
        </pc:sldMkLst>
        <pc:spChg chg="mod">
          <ac:chgData name="Safitri Mursyid" userId="a519e7d3bc7d4201" providerId="LiveId" clId="{6A805254-7F30-4989-973E-03A9BB93E412}" dt="2020-07-18T13:58:18.359" v="88" actId="20577"/>
          <ac:spMkLst>
            <pc:docMk/>
            <pc:sldMk cId="313911242" sldId="284"/>
            <ac:spMk id="5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A1AF9F-4E94-48A2-9A8A-3671B9C531F5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FDBD115-3496-4069-B8E3-082FD400AE6E}">
      <dgm:prSet phldrT="[Text]"/>
      <dgm:spPr/>
      <dgm:t>
        <a:bodyPr/>
        <a:lstStyle/>
        <a:p>
          <a:pPr rtl="0"/>
          <a:r>
            <a:rPr lang="en-US" b="0" i="0" dirty="0">
              <a:solidFill>
                <a:schemeClr val="tx1"/>
              </a:solidFill>
            </a:rPr>
            <a:t>MATERI ATAU KUMPULAN FAKTA YANG DIPAKAI UNTUK KEPERLUAN SUATU ANALISA, DISKUSI, ATAU TES STATISTIK</a:t>
          </a:r>
          <a:endParaRPr lang="en-US" dirty="0"/>
        </a:p>
      </dgm:t>
    </dgm:pt>
    <dgm:pt modelId="{7B4F4FFE-1C0D-449C-887F-585D43FD5691}" type="parTrans" cxnId="{86FA7609-F3A0-4A40-9F52-CE6E4A078468}">
      <dgm:prSet/>
      <dgm:spPr/>
      <dgm:t>
        <a:bodyPr/>
        <a:lstStyle/>
        <a:p>
          <a:endParaRPr lang="en-US"/>
        </a:p>
      </dgm:t>
    </dgm:pt>
    <dgm:pt modelId="{8AA3C9A1-85FE-4C81-93EF-BC1535A2969A}" type="sibTrans" cxnId="{86FA7609-F3A0-4A40-9F52-CE6E4A078468}">
      <dgm:prSet/>
      <dgm:spPr/>
      <dgm:t>
        <a:bodyPr/>
        <a:lstStyle/>
        <a:p>
          <a:endParaRPr lang="en-US"/>
        </a:p>
      </dgm:t>
    </dgm:pt>
    <dgm:pt modelId="{35C18B8B-6DD9-418A-B0AF-3125F96AF6F7}">
      <dgm:prSet/>
      <dgm:spPr/>
      <dgm:t>
        <a:bodyPr/>
        <a:lstStyle/>
        <a:p>
          <a:pPr rtl="0"/>
          <a:r>
            <a:rPr lang="en-US" b="0" i="0">
              <a:solidFill>
                <a:schemeClr val="tx1"/>
              </a:solidFill>
            </a:rPr>
            <a:t>BERASAL DARI BAHASA LATIN : DATUM</a:t>
          </a:r>
          <a:endParaRPr lang="en-US" dirty="0">
            <a:solidFill>
              <a:schemeClr val="tx1"/>
            </a:solidFill>
          </a:endParaRPr>
        </a:p>
      </dgm:t>
    </dgm:pt>
    <dgm:pt modelId="{D9FF9254-CDCF-451E-A3C8-0D4AA84C3F94}" type="parTrans" cxnId="{1E087C32-4577-4B64-A41D-F5F14B94D24B}">
      <dgm:prSet/>
      <dgm:spPr/>
      <dgm:t>
        <a:bodyPr/>
        <a:lstStyle/>
        <a:p>
          <a:endParaRPr lang="en-US"/>
        </a:p>
      </dgm:t>
    </dgm:pt>
    <dgm:pt modelId="{730A61D3-E71E-422E-827E-13722461FF47}" type="sibTrans" cxnId="{1E087C32-4577-4B64-A41D-F5F14B94D24B}">
      <dgm:prSet/>
      <dgm:spPr/>
      <dgm:t>
        <a:bodyPr/>
        <a:lstStyle/>
        <a:p>
          <a:endParaRPr lang="en-US"/>
        </a:p>
      </dgm:t>
    </dgm:pt>
    <dgm:pt modelId="{8A30C289-83D0-42C9-9F5D-879D203F92A5}">
      <dgm:prSet/>
      <dgm:spPr/>
      <dgm:t>
        <a:bodyPr/>
        <a:lstStyle/>
        <a:p>
          <a:pPr rtl="0"/>
          <a:r>
            <a:rPr lang="en-US" b="0" i="0">
              <a:solidFill>
                <a:schemeClr val="tx1"/>
              </a:solidFill>
            </a:rPr>
            <a:t>SUATU HIMPUNAN ANGKA YANG BERASAL DARI HASIL PENGUKURAN INDIVIDU – INDIVIDU</a:t>
          </a:r>
          <a:endParaRPr lang="en-US" dirty="0">
            <a:solidFill>
              <a:schemeClr val="tx1"/>
            </a:solidFill>
          </a:endParaRPr>
        </a:p>
      </dgm:t>
    </dgm:pt>
    <dgm:pt modelId="{8953117E-386E-4EE0-A8A3-E7DCEEC3B533}" type="parTrans" cxnId="{5F8C536C-97AC-4387-B328-3C8CB464F45B}">
      <dgm:prSet/>
      <dgm:spPr/>
      <dgm:t>
        <a:bodyPr/>
        <a:lstStyle/>
        <a:p>
          <a:endParaRPr lang="en-US"/>
        </a:p>
      </dgm:t>
    </dgm:pt>
    <dgm:pt modelId="{9BCCF7B4-F208-4E0B-9E73-B8CFDDB8F507}" type="sibTrans" cxnId="{5F8C536C-97AC-4387-B328-3C8CB464F45B}">
      <dgm:prSet/>
      <dgm:spPr/>
      <dgm:t>
        <a:bodyPr/>
        <a:lstStyle/>
        <a:p>
          <a:endParaRPr lang="en-US"/>
        </a:p>
      </dgm:t>
    </dgm:pt>
    <dgm:pt modelId="{25C38CC2-F0B2-4ADE-A4C0-4EC2AD696BB9}" type="pres">
      <dgm:prSet presAssocID="{C7A1AF9F-4E94-48A2-9A8A-3671B9C531F5}" presName="Name0" presStyleCnt="0">
        <dgm:presLayoutVars>
          <dgm:dir/>
          <dgm:resizeHandles val="exact"/>
        </dgm:presLayoutVars>
      </dgm:prSet>
      <dgm:spPr/>
    </dgm:pt>
    <dgm:pt modelId="{D58E3361-08A9-4858-A8A6-314E64B260CA}" type="pres">
      <dgm:prSet presAssocID="{35C18B8B-6DD9-418A-B0AF-3125F96AF6F7}" presName="node" presStyleLbl="node1" presStyleIdx="0" presStyleCnt="3">
        <dgm:presLayoutVars>
          <dgm:bulletEnabled val="1"/>
        </dgm:presLayoutVars>
      </dgm:prSet>
      <dgm:spPr/>
    </dgm:pt>
    <dgm:pt modelId="{11359F0B-D80F-412E-87CE-151DD3C4B1EA}" type="pres">
      <dgm:prSet presAssocID="{730A61D3-E71E-422E-827E-13722461FF47}" presName="sibTrans" presStyleCnt="0"/>
      <dgm:spPr/>
    </dgm:pt>
    <dgm:pt modelId="{84D8DD30-393A-4FC4-9A00-A4E77E907320}" type="pres">
      <dgm:prSet presAssocID="{AFDBD115-3496-4069-B8E3-082FD400AE6E}" presName="node" presStyleLbl="node1" presStyleIdx="1" presStyleCnt="3">
        <dgm:presLayoutVars>
          <dgm:bulletEnabled val="1"/>
        </dgm:presLayoutVars>
      </dgm:prSet>
      <dgm:spPr/>
    </dgm:pt>
    <dgm:pt modelId="{55158D0A-E040-47F1-99FF-F6D4BA6E0F8F}" type="pres">
      <dgm:prSet presAssocID="{8AA3C9A1-85FE-4C81-93EF-BC1535A2969A}" presName="sibTrans" presStyleCnt="0"/>
      <dgm:spPr/>
    </dgm:pt>
    <dgm:pt modelId="{B9677683-95F6-414E-8AD6-13C7BA8900D4}" type="pres">
      <dgm:prSet presAssocID="{8A30C289-83D0-42C9-9F5D-879D203F92A5}" presName="node" presStyleLbl="node1" presStyleIdx="2" presStyleCnt="3">
        <dgm:presLayoutVars>
          <dgm:bulletEnabled val="1"/>
        </dgm:presLayoutVars>
      </dgm:prSet>
      <dgm:spPr/>
    </dgm:pt>
  </dgm:ptLst>
  <dgm:cxnLst>
    <dgm:cxn modelId="{86FA7609-F3A0-4A40-9F52-CE6E4A078468}" srcId="{C7A1AF9F-4E94-48A2-9A8A-3671B9C531F5}" destId="{AFDBD115-3496-4069-B8E3-082FD400AE6E}" srcOrd="1" destOrd="0" parTransId="{7B4F4FFE-1C0D-449C-887F-585D43FD5691}" sibTransId="{8AA3C9A1-85FE-4C81-93EF-BC1535A2969A}"/>
    <dgm:cxn modelId="{DC191B25-632E-4CD5-8334-3EDD39399C41}" type="presOf" srcId="{35C18B8B-6DD9-418A-B0AF-3125F96AF6F7}" destId="{D58E3361-08A9-4858-A8A6-314E64B260CA}" srcOrd="0" destOrd="0" presId="urn:microsoft.com/office/officeart/2005/8/layout/hList6"/>
    <dgm:cxn modelId="{1E087C32-4577-4B64-A41D-F5F14B94D24B}" srcId="{C7A1AF9F-4E94-48A2-9A8A-3671B9C531F5}" destId="{35C18B8B-6DD9-418A-B0AF-3125F96AF6F7}" srcOrd="0" destOrd="0" parTransId="{D9FF9254-CDCF-451E-A3C8-0D4AA84C3F94}" sibTransId="{730A61D3-E71E-422E-827E-13722461FF47}"/>
    <dgm:cxn modelId="{E039D062-F668-4650-A735-0B3C29DCD4BA}" type="presOf" srcId="{AFDBD115-3496-4069-B8E3-082FD400AE6E}" destId="{84D8DD30-393A-4FC4-9A00-A4E77E907320}" srcOrd="0" destOrd="0" presId="urn:microsoft.com/office/officeart/2005/8/layout/hList6"/>
    <dgm:cxn modelId="{5F8C536C-97AC-4387-B328-3C8CB464F45B}" srcId="{C7A1AF9F-4E94-48A2-9A8A-3671B9C531F5}" destId="{8A30C289-83D0-42C9-9F5D-879D203F92A5}" srcOrd="2" destOrd="0" parTransId="{8953117E-386E-4EE0-A8A3-E7DCEEC3B533}" sibTransId="{9BCCF7B4-F208-4E0B-9E73-B8CFDDB8F507}"/>
    <dgm:cxn modelId="{A09194E0-FFBC-44FD-AF47-D95D67F0B3FF}" type="presOf" srcId="{C7A1AF9F-4E94-48A2-9A8A-3671B9C531F5}" destId="{25C38CC2-F0B2-4ADE-A4C0-4EC2AD696BB9}" srcOrd="0" destOrd="0" presId="urn:microsoft.com/office/officeart/2005/8/layout/hList6"/>
    <dgm:cxn modelId="{42BB0DF3-417E-4602-86C2-8C19F7106366}" type="presOf" srcId="{8A30C289-83D0-42C9-9F5D-879D203F92A5}" destId="{B9677683-95F6-414E-8AD6-13C7BA8900D4}" srcOrd="0" destOrd="0" presId="urn:microsoft.com/office/officeart/2005/8/layout/hList6"/>
    <dgm:cxn modelId="{E393CFD0-E286-4D74-8B51-A11BE7BAD08C}" type="presParOf" srcId="{25C38CC2-F0B2-4ADE-A4C0-4EC2AD696BB9}" destId="{D58E3361-08A9-4858-A8A6-314E64B260CA}" srcOrd="0" destOrd="0" presId="urn:microsoft.com/office/officeart/2005/8/layout/hList6"/>
    <dgm:cxn modelId="{272885C0-C645-4F30-A35D-BF33D182C83C}" type="presParOf" srcId="{25C38CC2-F0B2-4ADE-A4C0-4EC2AD696BB9}" destId="{11359F0B-D80F-412E-87CE-151DD3C4B1EA}" srcOrd="1" destOrd="0" presId="urn:microsoft.com/office/officeart/2005/8/layout/hList6"/>
    <dgm:cxn modelId="{BF36C418-C5B2-4D58-89BA-53F067CBAFAD}" type="presParOf" srcId="{25C38CC2-F0B2-4ADE-A4C0-4EC2AD696BB9}" destId="{84D8DD30-393A-4FC4-9A00-A4E77E907320}" srcOrd="2" destOrd="0" presId="urn:microsoft.com/office/officeart/2005/8/layout/hList6"/>
    <dgm:cxn modelId="{5648A8DE-5507-4B68-90C5-586406C9BFC4}" type="presParOf" srcId="{25C38CC2-F0B2-4ADE-A4C0-4EC2AD696BB9}" destId="{55158D0A-E040-47F1-99FF-F6D4BA6E0F8F}" srcOrd="3" destOrd="0" presId="urn:microsoft.com/office/officeart/2005/8/layout/hList6"/>
    <dgm:cxn modelId="{3947F61C-6E81-4968-93DC-C2DB90B7550A}" type="presParOf" srcId="{25C38CC2-F0B2-4ADE-A4C0-4EC2AD696BB9}" destId="{B9677683-95F6-414E-8AD6-13C7BA8900D4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8E3361-08A9-4858-A8A6-314E64B260CA}">
      <dsp:nvSpPr>
        <dsp:cNvPr id="0" name=""/>
        <dsp:cNvSpPr/>
      </dsp:nvSpPr>
      <dsp:spPr>
        <a:xfrm rot="16200000">
          <a:off x="-1063873" y="1064617"/>
          <a:ext cx="4064000" cy="1934765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0" tIns="0" rIns="119896" bIns="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>
              <a:solidFill>
                <a:schemeClr val="tx1"/>
              </a:solidFill>
            </a:rPr>
            <a:t>BERASAL DARI BAHASA LATIN : DATUM</a:t>
          </a:r>
          <a:endParaRPr lang="en-US" sz="1900" kern="1200" dirty="0">
            <a:solidFill>
              <a:schemeClr val="tx1"/>
            </a:solidFill>
          </a:endParaRPr>
        </a:p>
      </dsp:txBody>
      <dsp:txXfrm rot="5400000">
        <a:off x="744" y="812800"/>
        <a:ext cx="1934765" cy="2438400"/>
      </dsp:txXfrm>
    </dsp:sp>
    <dsp:sp modelId="{84D8DD30-393A-4FC4-9A00-A4E77E907320}">
      <dsp:nvSpPr>
        <dsp:cNvPr id="0" name=""/>
        <dsp:cNvSpPr/>
      </dsp:nvSpPr>
      <dsp:spPr>
        <a:xfrm rot="16200000">
          <a:off x="1016000" y="1064617"/>
          <a:ext cx="4064000" cy="1934765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0" tIns="0" rIns="119896" bIns="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dirty="0">
              <a:solidFill>
                <a:schemeClr val="tx1"/>
              </a:solidFill>
            </a:rPr>
            <a:t>MATERI ATAU KUMPULAN FAKTA YANG DIPAKAI UNTUK KEPERLUAN SUATU ANALISA, DISKUSI, ATAU TES STATISTIK</a:t>
          </a:r>
          <a:endParaRPr lang="en-US" sz="1900" kern="1200" dirty="0"/>
        </a:p>
      </dsp:txBody>
      <dsp:txXfrm rot="5400000">
        <a:off x="2080617" y="812800"/>
        <a:ext cx="1934765" cy="2438400"/>
      </dsp:txXfrm>
    </dsp:sp>
    <dsp:sp modelId="{B9677683-95F6-414E-8AD6-13C7BA8900D4}">
      <dsp:nvSpPr>
        <dsp:cNvPr id="0" name=""/>
        <dsp:cNvSpPr/>
      </dsp:nvSpPr>
      <dsp:spPr>
        <a:xfrm rot="16200000">
          <a:off x="3095873" y="1064617"/>
          <a:ext cx="4064000" cy="1934765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0" tIns="0" rIns="119896" bIns="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>
              <a:solidFill>
                <a:schemeClr val="tx1"/>
              </a:solidFill>
            </a:rPr>
            <a:t>SUATU HIMPUNAN ANGKA YANG BERASAL DARI HASIL PENGUKURAN INDIVIDU – INDIVIDU</a:t>
          </a:r>
          <a:endParaRPr lang="en-US" sz="1900" kern="1200" dirty="0">
            <a:solidFill>
              <a:schemeClr val="tx1"/>
            </a:solidFill>
          </a:endParaRPr>
        </a:p>
      </dsp:txBody>
      <dsp:txXfrm rot="5400000">
        <a:off x="4160490" y="812800"/>
        <a:ext cx="1934765" cy="2438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BFADB-D95B-44FE-B609-D628CFFFBB8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8BC3DC-28EB-422E-9F7A-73C0C2E81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22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Statistics berasal dari</a:t>
            </a:r>
            <a:r>
              <a:rPr lang="en-US" baseline="0"/>
              <a:t> bahasa yunani “status” </a:t>
            </a:r>
            <a:r>
              <a:rPr lang="en-US" baseline="0">
                <a:sym typeface="Wingdings" pitchFamily="2" charset="2"/>
              </a:rPr>
              <a:t> state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204486-BFF0-440D-9D3C-FC9C2D34501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96952" y="1124744"/>
            <a:ext cx="5542384" cy="103797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Dosen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59832" y="3573016"/>
            <a:ext cx="5360640" cy="4320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d-ID" dirty="0"/>
              <a:t>SESI PERKULIHAN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 userDrawn="1"/>
        </p:nvSpPr>
        <p:spPr>
          <a:xfrm>
            <a:off x="2987824" y="5132412"/>
            <a:ext cx="5360640" cy="45682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 userDrawn="1"/>
        </p:nvSpPr>
        <p:spPr>
          <a:xfrm>
            <a:off x="2969888" y="4916388"/>
            <a:ext cx="5360640" cy="43204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635896" y="2204864"/>
            <a:ext cx="4176713" cy="7207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id-ID" dirty="0"/>
              <a:t>MATA KULIAH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203575" y="4149725"/>
            <a:ext cx="5127625" cy="1198563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id-ID" dirty="0"/>
              <a:t>Topik Perkuliahan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73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926976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1916832"/>
            <a:ext cx="7992888" cy="4176464"/>
          </a:xfrm>
          <a:prstGeom prst="rect">
            <a:avLst/>
          </a:prstGeom>
        </p:spPr>
        <p:txBody>
          <a:bodyPr/>
          <a:lstStyle>
            <a:lvl1pPr marL="342900" indent="-342900" algn="l">
              <a:buFont typeface="Courier New" panose="02070309020205020404" pitchFamily="49" charset="0"/>
              <a:buChar char="o"/>
              <a:defRPr sz="24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80975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71422"/>
            <a:ext cx="8429684" cy="85724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1B2F56-3B81-46C4-83DC-F242D69E3A07}" type="datetimeFigureOut">
              <a:rPr lang="id-ID" smtClean="0"/>
              <a:pPr/>
              <a:t>27/09/2025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12C9F28-B1F7-4194-B611-0E6A3AACC12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5283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5140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868144" y="6495420"/>
            <a:ext cx="3097213" cy="333375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www.esaunggul.ac.id</a:t>
            </a:r>
          </a:p>
        </p:txBody>
      </p:sp>
    </p:spTree>
    <p:extLst>
      <p:ext uri="{BB962C8B-B14F-4D97-AF65-F5344CB8AC3E}">
        <p14:creationId xmlns:p14="http://schemas.microsoft.com/office/powerpoint/2010/main" val="1807382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68313" y="1773238"/>
            <a:ext cx="3959671" cy="417671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4643438" y="1773238"/>
            <a:ext cx="3960812" cy="41767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046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21576B-E1C5-45F0-93D0-4652DD844997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864BF1-00C7-481D-B429-40D01BB62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8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2938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2933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3008313" cy="129614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76672"/>
            <a:ext cx="5111750" cy="564949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4824"/>
            <a:ext cx="3008313" cy="42813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8510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160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s://www.esaunggul.ac.id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876256" y="6489371"/>
            <a:ext cx="719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13"/>
              </a:rPr>
              <a:t>Stat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326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60" r:id="rId10"/>
    <p:sldLayoutId id="214748366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3212976"/>
            <a:ext cx="212576" cy="432048"/>
          </a:xfrm>
          <a:solidFill>
            <a:srgbClr val="FFFF00"/>
          </a:solidFill>
        </p:spPr>
        <p:txBody>
          <a:bodyPr/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1524000" y="4114800"/>
            <a:ext cx="5616624" cy="1367507"/>
          </a:xfrm>
        </p:spPr>
        <p:txBody>
          <a:bodyPr/>
          <a:lstStyle/>
          <a:p>
            <a:r>
              <a:rPr lang="en-US" sz="32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PENGANTAR </a:t>
            </a:r>
            <a:r>
              <a:rPr lang="id-ID" sz="32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ILMU STATISTIK</a:t>
            </a:r>
          </a:p>
        </p:txBody>
      </p:sp>
    </p:spTree>
    <p:extLst>
      <p:ext uri="{BB962C8B-B14F-4D97-AF65-F5344CB8AC3E}">
        <p14:creationId xmlns:p14="http://schemas.microsoft.com/office/powerpoint/2010/main" val="3688085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Populasi dan Sampel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817563" y="1066800"/>
            <a:ext cx="7793037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Kristen ITC" pitchFamily="66" charset="0"/>
                <a:ea typeface="+mj-ea"/>
                <a:cs typeface="+mj-cs"/>
              </a:rPr>
            </a:b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Kristen ITC" pitchFamily="66" charset="0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33400" y="1532384"/>
            <a:ext cx="3810000" cy="1735832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itchFamily="66" charset="0"/>
              </a:rPr>
              <a:t>POPULASI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Comic Sans MS" pitchFamily="66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Sebuah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kumpulan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dari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semua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kemungkinan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 orang-orang,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benda-benda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 dan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ukuran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 lain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dari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objek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 yang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menjadi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perhatian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919389" y="1992783"/>
            <a:ext cx="3602037" cy="1828800"/>
          </a:xfrm>
          <a:prstGeom prst="rect">
            <a:avLst/>
          </a:prstGeom>
          <a:solidFill>
            <a:srgbClr val="FFFF00"/>
          </a:solidFill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</a:rPr>
              <a:t>SAMPEL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Suatu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bagian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dari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populasi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tertentu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 yang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menjadi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perhatian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Print" pitchFamily="2" charset="0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Group 40"/>
          <p:cNvGrpSpPr/>
          <p:nvPr/>
        </p:nvGrpSpPr>
        <p:grpSpPr>
          <a:xfrm>
            <a:off x="1066800" y="3645024"/>
            <a:ext cx="3048000" cy="2157413"/>
            <a:chOff x="1066800" y="3645024"/>
            <a:chExt cx="3048000" cy="2157413"/>
          </a:xfrm>
        </p:grpSpPr>
        <p:sp>
          <p:nvSpPr>
            <p:cNvPr id="9" name="Text Box 5"/>
            <p:cNvSpPr txBox="1">
              <a:spLocks noChangeArrowheads="1"/>
            </p:cNvSpPr>
            <p:nvPr/>
          </p:nvSpPr>
          <p:spPr bwMode="auto">
            <a:xfrm>
              <a:off x="1066800" y="3645024"/>
              <a:ext cx="3048000" cy="2157413"/>
            </a:xfrm>
            <a:prstGeom prst="rect">
              <a:avLst/>
            </a:prstGeom>
            <a:noFill/>
            <a:ln w="57150">
              <a:solidFill>
                <a:srgbClr val="00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endParaRPr lang="en-US" sz="2400">
                <a:latin typeface="Tahoma" pitchFamily="34" charset="0"/>
              </a:endParaRPr>
            </a:p>
            <a:p>
              <a:pPr eaLnBrk="1" hangingPunct="1">
                <a:spcBef>
                  <a:spcPct val="50000"/>
                </a:spcBef>
              </a:pPr>
              <a:endParaRPr lang="en-US" sz="2400">
                <a:latin typeface="Tahoma" pitchFamily="34" charset="0"/>
              </a:endParaRPr>
            </a:p>
            <a:p>
              <a:pPr eaLnBrk="1" hangingPunct="1">
                <a:spcBef>
                  <a:spcPct val="50000"/>
                </a:spcBef>
              </a:pPr>
              <a:endParaRPr lang="en-US" sz="2400">
                <a:latin typeface="Tahoma" pitchFamily="34" charset="0"/>
              </a:endParaRPr>
            </a:p>
            <a:p>
              <a:pPr eaLnBrk="1" hangingPunct="1">
                <a:spcBef>
                  <a:spcPct val="50000"/>
                </a:spcBef>
              </a:pPr>
              <a:endParaRPr lang="en-US" sz="2400">
                <a:latin typeface="Tahoma" pitchFamily="34" charset="0"/>
              </a:endParaRPr>
            </a:p>
          </p:txBody>
        </p:sp>
        <p:sp>
          <p:nvSpPr>
            <p:cNvPr id="10" name="Oval 6"/>
            <p:cNvSpPr>
              <a:spLocks noChangeArrowheads="1"/>
            </p:cNvSpPr>
            <p:nvPr/>
          </p:nvSpPr>
          <p:spPr bwMode="auto">
            <a:xfrm>
              <a:off x="1600200" y="3873624"/>
              <a:ext cx="381000" cy="38100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1" name="Oval 7"/>
            <p:cNvSpPr>
              <a:spLocks noChangeArrowheads="1"/>
            </p:cNvSpPr>
            <p:nvPr/>
          </p:nvSpPr>
          <p:spPr bwMode="auto">
            <a:xfrm>
              <a:off x="2133600" y="4102224"/>
              <a:ext cx="533400" cy="4572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2" name="Oval 8"/>
            <p:cNvSpPr>
              <a:spLocks noChangeArrowheads="1"/>
            </p:cNvSpPr>
            <p:nvPr/>
          </p:nvSpPr>
          <p:spPr bwMode="auto">
            <a:xfrm>
              <a:off x="3505200" y="4407024"/>
              <a:ext cx="381000" cy="381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3" name="Oval 9"/>
            <p:cNvSpPr>
              <a:spLocks noChangeArrowheads="1"/>
            </p:cNvSpPr>
            <p:nvPr/>
          </p:nvSpPr>
          <p:spPr bwMode="auto">
            <a:xfrm>
              <a:off x="2286000" y="4635624"/>
              <a:ext cx="381000" cy="38100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4" name="Oval 10"/>
            <p:cNvSpPr>
              <a:spLocks noChangeArrowheads="1"/>
            </p:cNvSpPr>
            <p:nvPr/>
          </p:nvSpPr>
          <p:spPr bwMode="auto">
            <a:xfrm>
              <a:off x="1447800" y="4788024"/>
              <a:ext cx="304800" cy="228600"/>
            </a:xfrm>
            <a:prstGeom prst="ellipse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5" name="Oval 11"/>
            <p:cNvSpPr>
              <a:spLocks noChangeArrowheads="1"/>
            </p:cNvSpPr>
            <p:nvPr/>
          </p:nvSpPr>
          <p:spPr bwMode="auto">
            <a:xfrm>
              <a:off x="2438400" y="5245224"/>
              <a:ext cx="381000" cy="3810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6" name="Oval 12"/>
            <p:cNvSpPr>
              <a:spLocks noChangeArrowheads="1"/>
            </p:cNvSpPr>
            <p:nvPr/>
          </p:nvSpPr>
          <p:spPr bwMode="auto">
            <a:xfrm>
              <a:off x="1828800" y="5245224"/>
              <a:ext cx="381000" cy="3810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7" name="Oval 13"/>
            <p:cNvSpPr>
              <a:spLocks noChangeArrowheads="1"/>
            </p:cNvSpPr>
            <p:nvPr/>
          </p:nvSpPr>
          <p:spPr bwMode="auto">
            <a:xfrm>
              <a:off x="1219200" y="4178424"/>
              <a:ext cx="381000" cy="3810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8" name="Oval 14"/>
            <p:cNvSpPr>
              <a:spLocks noChangeArrowheads="1"/>
            </p:cNvSpPr>
            <p:nvPr/>
          </p:nvSpPr>
          <p:spPr bwMode="auto">
            <a:xfrm>
              <a:off x="2743200" y="4254624"/>
              <a:ext cx="381000" cy="381000"/>
            </a:xfrm>
            <a:prstGeom prst="ellipse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9" name="Oval 15"/>
            <p:cNvSpPr>
              <a:spLocks noChangeArrowheads="1"/>
            </p:cNvSpPr>
            <p:nvPr/>
          </p:nvSpPr>
          <p:spPr bwMode="auto">
            <a:xfrm>
              <a:off x="3048000" y="5169024"/>
              <a:ext cx="609600" cy="5334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0" name="Oval 16"/>
            <p:cNvSpPr>
              <a:spLocks noChangeArrowheads="1"/>
            </p:cNvSpPr>
            <p:nvPr/>
          </p:nvSpPr>
          <p:spPr bwMode="auto">
            <a:xfrm>
              <a:off x="2819400" y="4711824"/>
              <a:ext cx="381000" cy="381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1" name="Oval 17"/>
            <p:cNvSpPr>
              <a:spLocks noChangeArrowheads="1"/>
            </p:cNvSpPr>
            <p:nvPr/>
          </p:nvSpPr>
          <p:spPr bwMode="auto">
            <a:xfrm>
              <a:off x="3048000" y="3873624"/>
              <a:ext cx="381000" cy="3810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</p:grpSp>
      <p:grpSp>
        <p:nvGrpSpPr>
          <p:cNvPr id="7" name="Group 41"/>
          <p:cNvGrpSpPr/>
          <p:nvPr/>
        </p:nvGrpSpPr>
        <p:grpSpPr>
          <a:xfrm>
            <a:off x="5196408" y="3935883"/>
            <a:ext cx="3048000" cy="2157413"/>
            <a:chOff x="5196408" y="3935883"/>
            <a:chExt cx="3048000" cy="2157413"/>
          </a:xfrm>
        </p:grpSpPr>
        <p:sp>
          <p:nvSpPr>
            <p:cNvPr id="28" name="Text Box 5"/>
            <p:cNvSpPr txBox="1">
              <a:spLocks noChangeArrowheads="1"/>
            </p:cNvSpPr>
            <p:nvPr/>
          </p:nvSpPr>
          <p:spPr bwMode="auto">
            <a:xfrm>
              <a:off x="5196408" y="3935883"/>
              <a:ext cx="3048000" cy="2157413"/>
            </a:xfrm>
            <a:prstGeom prst="rect">
              <a:avLst/>
            </a:prstGeom>
            <a:noFill/>
            <a:ln w="57150">
              <a:solidFill>
                <a:srgbClr val="92D05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endParaRPr lang="en-US" sz="2400">
                <a:latin typeface="Tahoma" pitchFamily="34" charset="0"/>
              </a:endParaRPr>
            </a:p>
            <a:p>
              <a:pPr eaLnBrk="1" hangingPunct="1">
                <a:spcBef>
                  <a:spcPct val="50000"/>
                </a:spcBef>
              </a:pPr>
              <a:endParaRPr lang="en-US" sz="2400">
                <a:latin typeface="Tahoma" pitchFamily="34" charset="0"/>
              </a:endParaRPr>
            </a:p>
            <a:p>
              <a:pPr eaLnBrk="1" hangingPunct="1">
                <a:spcBef>
                  <a:spcPct val="50000"/>
                </a:spcBef>
              </a:pPr>
              <a:endParaRPr lang="en-US" sz="2400">
                <a:latin typeface="Tahoma" pitchFamily="34" charset="0"/>
              </a:endParaRPr>
            </a:p>
            <a:p>
              <a:pPr eaLnBrk="1" hangingPunct="1">
                <a:spcBef>
                  <a:spcPct val="50000"/>
                </a:spcBef>
              </a:pPr>
              <a:endParaRPr lang="en-US" sz="2400">
                <a:latin typeface="Tahoma" pitchFamily="34" charset="0"/>
              </a:endParaRPr>
            </a:p>
          </p:txBody>
        </p:sp>
        <p:sp>
          <p:nvSpPr>
            <p:cNvPr id="31" name="Oval 8"/>
            <p:cNvSpPr>
              <a:spLocks noChangeArrowheads="1"/>
            </p:cNvSpPr>
            <p:nvPr/>
          </p:nvSpPr>
          <p:spPr bwMode="auto">
            <a:xfrm>
              <a:off x="7634808" y="4697883"/>
              <a:ext cx="381000" cy="381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32" name="Oval 9"/>
            <p:cNvSpPr>
              <a:spLocks noChangeArrowheads="1"/>
            </p:cNvSpPr>
            <p:nvPr/>
          </p:nvSpPr>
          <p:spPr bwMode="auto">
            <a:xfrm>
              <a:off x="6415608" y="4926483"/>
              <a:ext cx="381000" cy="38100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33" name="Oval 10"/>
            <p:cNvSpPr>
              <a:spLocks noChangeArrowheads="1"/>
            </p:cNvSpPr>
            <p:nvPr/>
          </p:nvSpPr>
          <p:spPr bwMode="auto">
            <a:xfrm>
              <a:off x="5577408" y="5078883"/>
              <a:ext cx="304800" cy="228600"/>
            </a:xfrm>
            <a:prstGeom prst="ellipse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34" name="Oval 11"/>
            <p:cNvSpPr>
              <a:spLocks noChangeArrowheads="1"/>
            </p:cNvSpPr>
            <p:nvPr/>
          </p:nvSpPr>
          <p:spPr bwMode="auto">
            <a:xfrm>
              <a:off x="6568008" y="5536083"/>
              <a:ext cx="381000" cy="3810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36" name="Oval 13"/>
            <p:cNvSpPr>
              <a:spLocks noChangeArrowheads="1"/>
            </p:cNvSpPr>
            <p:nvPr/>
          </p:nvSpPr>
          <p:spPr bwMode="auto">
            <a:xfrm>
              <a:off x="5348808" y="4469283"/>
              <a:ext cx="381000" cy="3810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38" name="Oval 15"/>
            <p:cNvSpPr>
              <a:spLocks noChangeArrowheads="1"/>
            </p:cNvSpPr>
            <p:nvPr/>
          </p:nvSpPr>
          <p:spPr bwMode="auto">
            <a:xfrm>
              <a:off x="7177608" y="5459883"/>
              <a:ext cx="609600" cy="5334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40" name="Oval 17"/>
            <p:cNvSpPr>
              <a:spLocks noChangeArrowheads="1"/>
            </p:cNvSpPr>
            <p:nvPr/>
          </p:nvSpPr>
          <p:spPr bwMode="auto">
            <a:xfrm>
              <a:off x="7177608" y="4164483"/>
              <a:ext cx="381000" cy="3810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</p:grpSp>
    </p:spTree>
    <p:extLst>
      <p:ext uri="{BB962C8B-B14F-4D97-AF65-F5344CB8AC3E}">
        <p14:creationId xmlns:p14="http://schemas.microsoft.com/office/powerpoint/2010/main" val="992423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KONSEP DATA</a:t>
            </a:r>
            <a:endParaRPr lang="en-US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85390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123" y="457200"/>
            <a:ext cx="8429684" cy="857248"/>
          </a:xfrm>
        </p:spPr>
        <p:txBody>
          <a:bodyPr/>
          <a:lstStyle/>
          <a:p>
            <a:r>
              <a:rPr lang="en-US" dirty="0"/>
              <a:t>PENGUMPULAN DA</a:t>
            </a:r>
            <a:r>
              <a:rPr lang="id-ID" dirty="0"/>
              <a:t>TA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642910" y="1571612"/>
            <a:ext cx="2789695" cy="1373506"/>
            <a:chOff x="0" y="2081"/>
            <a:chExt cx="2789695" cy="1373506"/>
          </a:xfrm>
          <a:scene3d>
            <a:camera prst="orthographicFront"/>
            <a:lightRig rig="flat" dir="t"/>
          </a:scene3d>
        </p:grpSpPr>
        <p:sp>
          <p:nvSpPr>
            <p:cNvPr id="5" name="Rounded Rectangle 4"/>
            <p:cNvSpPr/>
            <p:nvPr/>
          </p:nvSpPr>
          <p:spPr>
            <a:xfrm>
              <a:off x="0" y="2081"/>
              <a:ext cx="2789695" cy="1373506"/>
            </a:xfrm>
            <a:prstGeom prst="roundRect">
              <a:avLst/>
            </a:prstGeom>
            <a:gradFill>
              <a:gsLst>
                <a:gs pos="0">
                  <a:srgbClr val="002060"/>
                </a:gs>
                <a:gs pos="80000">
                  <a:schemeClr val="accent5">
                    <a:lumMod val="75000"/>
                  </a:schemeClr>
                </a:gs>
                <a:gs pos="100000">
                  <a:schemeClr val="accent5">
                    <a:hueOff val="0"/>
                    <a:satOff val="0"/>
                    <a:lumOff val="0"/>
                    <a:alphaOff val="0"/>
                    <a:shade val="94000"/>
                    <a:satMod val="135000"/>
                  </a:schemeClr>
                </a:gs>
              </a:gsLst>
            </a:gra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ID"/>
            </a:p>
          </p:txBody>
        </p:sp>
        <p:sp>
          <p:nvSpPr>
            <p:cNvPr id="6" name="Rounded Rectangle 4"/>
            <p:cNvSpPr/>
            <p:nvPr/>
          </p:nvSpPr>
          <p:spPr>
            <a:xfrm>
              <a:off x="67049" y="69130"/>
              <a:ext cx="2655597" cy="123940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6690" tIns="93345" rIns="186690" bIns="93345" numCol="1" spcCol="1270" anchor="ctr" anchorCtr="0">
              <a:noAutofit/>
            </a:bodyPr>
            <a:lstStyle/>
            <a:p>
              <a:pPr lvl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900" b="0" i="0" kern="1200"/>
                <a:t>Variabel</a:t>
              </a:r>
              <a:endParaRPr lang="en-US" sz="4900" kern="1200"/>
            </a:p>
          </p:txBody>
        </p:sp>
      </p:grpSp>
      <p:grpSp>
        <p:nvGrpSpPr>
          <p:cNvPr id="4" name="Group 6"/>
          <p:cNvGrpSpPr/>
          <p:nvPr/>
        </p:nvGrpSpPr>
        <p:grpSpPr>
          <a:xfrm>
            <a:off x="642910" y="3042204"/>
            <a:ext cx="2789695" cy="1373506"/>
            <a:chOff x="0" y="1444263"/>
            <a:chExt cx="2789695" cy="1373506"/>
          </a:xfrm>
          <a:scene3d>
            <a:camera prst="orthographicFront"/>
            <a:lightRig rig="flat" dir="t"/>
          </a:scene3d>
        </p:grpSpPr>
        <p:sp>
          <p:nvSpPr>
            <p:cNvPr id="11" name="Rounded Rectangle 10"/>
            <p:cNvSpPr/>
            <p:nvPr/>
          </p:nvSpPr>
          <p:spPr>
            <a:xfrm>
              <a:off x="0" y="1444263"/>
              <a:ext cx="2789695" cy="1373506"/>
            </a:xfrm>
            <a:prstGeom prst="roundRect">
              <a:avLst/>
            </a:prstGeom>
            <a:gradFill>
              <a:gsLst>
                <a:gs pos="0">
                  <a:srgbClr val="006600"/>
                </a:gs>
                <a:gs pos="80000">
                  <a:srgbClr val="00B050"/>
                </a:gs>
                <a:gs pos="100000">
                  <a:schemeClr val="accent5">
                    <a:hueOff val="-4966938"/>
                    <a:satOff val="19906"/>
                    <a:lumOff val="4314"/>
                    <a:alphaOff val="0"/>
                    <a:shade val="94000"/>
                    <a:satMod val="135000"/>
                  </a:schemeClr>
                </a:gs>
              </a:gsLst>
            </a:gra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-4966938"/>
                <a:satOff val="19906"/>
                <a:lumOff val="4314"/>
                <a:alphaOff val="0"/>
              </a:schemeClr>
            </a:fillRef>
            <a:effectRef idx="2">
              <a:schemeClr val="accent5">
                <a:hueOff val="-4966938"/>
                <a:satOff val="19906"/>
                <a:lumOff val="4314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ID"/>
            </a:p>
          </p:txBody>
        </p:sp>
        <p:sp>
          <p:nvSpPr>
            <p:cNvPr id="12" name="Rounded Rectangle 4"/>
            <p:cNvSpPr/>
            <p:nvPr/>
          </p:nvSpPr>
          <p:spPr>
            <a:xfrm>
              <a:off x="67049" y="1511312"/>
              <a:ext cx="2655597" cy="123940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6690" tIns="93345" rIns="186690" bIns="93345" numCol="1" spcCol="1270" anchor="ctr" anchorCtr="0">
              <a:noAutofit/>
            </a:bodyPr>
            <a:lstStyle/>
            <a:p>
              <a:pPr lvl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900" b="0" i="0" kern="1200"/>
                <a:t>Populasi</a:t>
              </a:r>
              <a:endParaRPr lang="en-US" sz="4900" kern="1200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642910" y="4555824"/>
            <a:ext cx="2789695" cy="1373506"/>
            <a:chOff x="0" y="2886445"/>
            <a:chExt cx="2789695" cy="1373506"/>
          </a:xfrm>
          <a:scene3d>
            <a:camera prst="orthographicFront"/>
            <a:lightRig rig="flat" dir="t"/>
          </a:scene3d>
        </p:grpSpPr>
        <p:sp>
          <p:nvSpPr>
            <p:cNvPr id="9" name="Rounded Rectangle 8"/>
            <p:cNvSpPr/>
            <p:nvPr/>
          </p:nvSpPr>
          <p:spPr>
            <a:xfrm>
              <a:off x="0" y="2886445"/>
              <a:ext cx="2789695" cy="1373506"/>
            </a:xfrm>
            <a:prstGeom prst="roundRect">
              <a:avLst/>
            </a:prstGeom>
            <a:gradFill>
              <a:gsLst>
                <a:gs pos="0">
                  <a:schemeClr val="accent6">
                    <a:lumMod val="50000"/>
                  </a:schemeClr>
                </a:gs>
                <a:gs pos="80000">
                  <a:srgbClr val="800000"/>
                </a:gs>
                <a:gs pos="100000">
                  <a:schemeClr val="accent5">
                    <a:hueOff val="-9933876"/>
                    <a:satOff val="39811"/>
                    <a:lumOff val="8628"/>
                    <a:alphaOff val="0"/>
                    <a:shade val="94000"/>
                    <a:satMod val="135000"/>
                  </a:schemeClr>
                </a:gs>
              </a:gsLst>
            </a:gra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-9933876"/>
                <a:satOff val="39811"/>
                <a:lumOff val="8628"/>
                <a:alphaOff val="0"/>
              </a:schemeClr>
            </a:fillRef>
            <a:effectRef idx="2">
              <a:schemeClr val="accent5">
                <a:hueOff val="-9933876"/>
                <a:satOff val="39811"/>
                <a:lumOff val="8628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ID"/>
            </a:p>
          </p:txBody>
        </p:sp>
        <p:sp>
          <p:nvSpPr>
            <p:cNvPr id="10" name="Rounded Rectangle 6"/>
            <p:cNvSpPr/>
            <p:nvPr/>
          </p:nvSpPr>
          <p:spPr>
            <a:xfrm>
              <a:off x="67049" y="2953494"/>
              <a:ext cx="2655597" cy="123940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6690" tIns="93345" rIns="186690" bIns="93345" numCol="1" spcCol="1270" anchor="ctr" anchorCtr="0">
              <a:noAutofit/>
            </a:bodyPr>
            <a:lstStyle/>
            <a:p>
              <a:pPr lvl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900" b="0" i="0" kern="1200"/>
                <a:t>Sampel</a:t>
              </a:r>
              <a:endParaRPr lang="en-US" sz="4900" kern="1200"/>
            </a:p>
          </p:txBody>
        </p:sp>
      </p:grpSp>
      <p:grpSp>
        <p:nvGrpSpPr>
          <p:cNvPr id="8" name="Group 12"/>
          <p:cNvGrpSpPr/>
          <p:nvPr/>
        </p:nvGrpSpPr>
        <p:grpSpPr>
          <a:xfrm>
            <a:off x="3428992" y="1714488"/>
            <a:ext cx="4959457" cy="1098805"/>
            <a:chOff x="2789695" y="139432"/>
            <a:chExt cx="4959457" cy="1098805"/>
          </a:xfrm>
          <a:scene3d>
            <a:camera prst="orthographicFront"/>
            <a:lightRig rig="flat" dir="t"/>
          </a:scene3d>
        </p:grpSpPr>
        <p:sp>
          <p:nvSpPr>
            <p:cNvPr id="20" name="Round Same Side Corner Rectangle 19"/>
            <p:cNvSpPr/>
            <p:nvPr/>
          </p:nvSpPr>
          <p:spPr>
            <a:xfrm rot="5400000">
              <a:off x="4720021" y="-1790894"/>
              <a:ext cx="1098805" cy="4959457"/>
            </a:xfrm>
            <a:prstGeom prst="round2SameRect">
              <a:avLst/>
            </a:prstGeom>
            <a:sp3d extrusionH="12700" prstMaterial="plastic">
              <a:bevelT w="50800" h="50800"/>
            </a:sp3d>
          </p:spPr>
          <p:style>
            <a:lnRef idx="1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ID"/>
            </a:p>
          </p:txBody>
        </p:sp>
        <p:sp>
          <p:nvSpPr>
            <p:cNvPr id="21" name="Round Same Side Corner Rectangle 4"/>
            <p:cNvSpPr/>
            <p:nvPr/>
          </p:nvSpPr>
          <p:spPr>
            <a:xfrm>
              <a:off x="2789696" y="193070"/>
              <a:ext cx="4905818" cy="99152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0010" tIns="40005" rIns="80010" bIns="40005" numCol="1" spcCol="1270" anchor="ctr" anchorCtr="0">
              <a:noAutofit/>
            </a:bodyPr>
            <a:lstStyle/>
            <a:p>
              <a:pPr marL="228600" lvl="1" indent="-228600" algn="l" defTabSz="9334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>
                  <a:srgbClr val="F54D00"/>
                </a:buClr>
                <a:buSzPct val="100000"/>
                <a:buFont typeface="Wingdings" pitchFamily="2" charset="2"/>
                <a:buChar char="Ø"/>
              </a:pPr>
              <a:r>
                <a:rPr lang="en-US" sz="2100" b="0" i="0" kern="1200">
                  <a:solidFill>
                    <a:srgbClr val="002060"/>
                  </a:solidFill>
                  <a:latin typeface="Segoe Print" pitchFamily="2" charset="0"/>
                </a:rPr>
                <a:t>Sesuatu yang memiliki karakteristik yang nilainya dapat berubah atau berbeda</a:t>
              </a:r>
              <a:endParaRPr lang="en-US" sz="2100" kern="1200">
                <a:solidFill>
                  <a:srgbClr val="002060"/>
                </a:solidFill>
                <a:latin typeface="Segoe Print" pitchFamily="2" charset="0"/>
              </a:endParaRPr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3428992" y="3156670"/>
            <a:ext cx="4959457" cy="1098805"/>
            <a:chOff x="2789695" y="1581614"/>
            <a:chExt cx="4959457" cy="1098805"/>
          </a:xfrm>
          <a:scene3d>
            <a:camera prst="orthographicFront"/>
            <a:lightRig rig="flat" dir="t"/>
          </a:scene3d>
        </p:grpSpPr>
        <p:sp>
          <p:nvSpPr>
            <p:cNvPr id="18" name="Round Same Side Corner Rectangle 17"/>
            <p:cNvSpPr/>
            <p:nvPr/>
          </p:nvSpPr>
          <p:spPr>
            <a:xfrm rot="5400000">
              <a:off x="4720021" y="-348712"/>
              <a:ext cx="1098805" cy="4959457"/>
            </a:xfrm>
            <a:prstGeom prst="round2SameRect">
              <a:avLst/>
            </a:prstGeom>
            <a:sp3d extrusionH="12700" prstMaterial="plastic">
              <a:bevelT w="50800" h="50800"/>
            </a:sp3d>
          </p:spPr>
          <p:style>
            <a:lnRef idx="1">
              <a:schemeClr val="accent5">
                <a:tint val="40000"/>
                <a:alpha val="90000"/>
                <a:hueOff val="-5370241"/>
                <a:satOff val="24126"/>
                <a:lumOff val="1658"/>
                <a:alphaOff val="0"/>
              </a:schemeClr>
            </a:lnRef>
            <a:fillRef idx="1">
              <a:schemeClr val="accent5">
                <a:tint val="40000"/>
                <a:alpha val="90000"/>
                <a:hueOff val="-5370241"/>
                <a:satOff val="24126"/>
                <a:lumOff val="1658"/>
                <a:alphaOff val="0"/>
              </a:schemeClr>
            </a:fillRef>
            <a:effectRef idx="2">
              <a:schemeClr val="accent5">
                <a:tint val="40000"/>
                <a:alpha val="90000"/>
                <a:hueOff val="-5370241"/>
                <a:satOff val="24126"/>
                <a:lumOff val="1658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ID"/>
            </a:p>
          </p:txBody>
        </p:sp>
        <p:sp>
          <p:nvSpPr>
            <p:cNvPr id="19" name="Round Same Side Corner Rectangle 6"/>
            <p:cNvSpPr/>
            <p:nvPr/>
          </p:nvSpPr>
          <p:spPr>
            <a:xfrm>
              <a:off x="2789696" y="1635252"/>
              <a:ext cx="4905818" cy="99152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0010" tIns="40005" rIns="80010" bIns="40005" numCol="1" spcCol="1270" anchor="ctr" anchorCtr="0">
              <a:noAutofit/>
            </a:bodyPr>
            <a:lstStyle/>
            <a:p>
              <a:pPr marL="228600" lvl="1" indent="-228600" algn="l" defTabSz="9334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>
                  <a:srgbClr val="FF0000"/>
                </a:buClr>
                <a:buFont typeface="Wingdings" pitchFamily="2" charset="2"/>
                <a:buChar char="ü"/>
              </a:pPr>
              <a:endParaRPr lang="en-US" sz="2100" kern="1200" dirty="0">
                <a:solidFill>
                  <a:srgbClr val="336600"/>
                </a:solidFill>
                <a:latin typeface="Segoe Print" pitchFamily="2" charset="0"/>
              </a:endParaRP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3428992" y="4687649"/>
            <a:ext cx="4959457" cy="1098805"/>
            <a:chOff x="2789695" y="3023795"/>
            <a:chExt cx="4959457" cy="1098805"/>
          </a:xfrm>
          <a:scene3d>
            <a:camera prst="orthographicFront"/>
            <a:lightRig rig="flat" dir="t"/>
          </a:scene3d>
        </p:grpSpPr>
        <p:sp>
          <p:nvSpPr>
            <p:cNvPr id="16" name="Round Same Side Corner Rectangle 15"/>
            <p:cNvSpPr/>
            <p:nvPr/>
          </p:nvSpPr>
          <p:spPr>
            <a:xfrm rot="5400000">
              <a:off x="4720021" y="1093469"/>
              <a:ext cx="1098805" cy="4959457"/>
            </a:xfrm>
            <a:prstGeom prst="round2SameRect">
              <a:avLst/>
            </a:prstGeom>
            <a:sp3d extrusionH="12700" prstMaterial="plastic">
              <a:bevelT w="50800" h="50800"/>
            </a:sp3d>
          </p:spPr>
          <p:style>
            <a:lnRef idx="1">
              <a:schemeClr val="accent5">
                <a:tint val="40000"/>
                <a:alpha val="90000"/>
                <a:hueOff val="-10740482"/>
                <a:satOff val="48253"/>
                <a:lumOff val="3317"/>
                <a:alphaOff val="0"/>
              </a:schemeClr>
            </a:lnRef>
            <a:fillRef idx="1">
              <a:schemeClr val="accent5">
                <a:tint val="40000"/>
                <a:alpha val="90000"/>
                <a:hueOff val="-10740482"/>
                <a:satOff val="48253"/>
                <a:lumOff val="3317"/>
                <a:alphaOff val="0"/>
              </a:schemeClr>
            </a:fillRef>
            <a:effectRef idx="2">
              <a:schemeClr val="accent5">
                <a:tint val="40000"/>
                <a:alpha val="90000"/>
                <a:hueOff val="-10740482"/>
                <a:satOff val="48253"/>
                <a:lumOff val="3317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ID"/>
            </a:p>
          </p:txBody>
        </p:sp>
        <p:sp>
          <p:nvSpPr>
            <p:cNvPr id="17" name="Round Same Side Corner Rectangle 8"/>
            <p:cNvSpPr/>
            <p:nvPr/>
          </p:nvSpPr>
          <p:spPr>
            <a:xfrm>
              <a:off x="2789696" y="3077434"/>
              <a:ext cx="4905818" cy="99152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0010" tIns="40005" rIns="80010" bIns="40005" numCol="1" spcCol="1270" anchor="ctr" anchorCtr="0">
              <a:noAutofit/>
            </a:bodyPr>
            <a:lstStyle/>
            <a:p>
              <a:pPr marL="228600" lvl="1" indent="-228600" defTabSz="9334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>
                  <a:srgbClr val="FF0000"/>
                </a:buClr>
                <a:buFontTx/>
                <a:buChar char="••"/>
              </a:pPr>
              <a:r>
                <a:rPr lang="en-US" sz="2100" b="0" i="0" kern="1200" dirty="0" err="1">
                  <a:solidFill>
                    <a:srgbClr val="800000"/>
                  </a:solidFill>
                  <a:latin typeface="Segoe Print" pitchFamily="2" charset="0"/>
                </a:rPr>
                <a:t>Suatu</a:t>
              </a:r>
              <a:r>
                <a:rPr lang="en-US" sz="2100" b="0" i="0" kern="1200" dirty="0">
                  <a:solidFill>
                    <a:srgbClr val="800000"/>
                  </a:solidFill>
                  <a:latin typeface="Segoe Print" pitchFamily="2" charset="0"/>
                </a:rPr>
                <a:t> </a:t>
              </a:r>
              <a:r>
                <a:rPr lang="en-US" sz="2100" b="0" i="0" kern="1200" dirty="0" err="1">
                  <a:solidFill>
                    <a:srgbClr val="800000"/>
                  </a:solidFill>
                  <a:latin typeface="Segoe Print" pitchFamily="2" charset="0"/>
                </a:rPr>
                <a:t>himpunan</a:t>
              </a:r>
              <a:r>
                <a:rPr lang="en-US" sz="2100" b="0" i="0" kern="1200" dirty="0">
                  <a:solidFill>
                    <a:srgbClr val="800000"/>
                  </a:solidFill>
                  <a:latin typeface="Segoe Print" pitchFamily="2" charset="0"/>
                </a:rPr>
                <a:t> </a:t>
              </a:r>
              <a:r>
                <a:rPr lang="en-US" sz="2100" b="0" i="0" kern="1200" dirty="0" err="1">
                  <a:solidFill>
                    <a:srgbClr val="800000"/>
                  </a:solidFill>
                  <a:latin typeface="Segoe Print" pitchFamily="2" charset="0"/>
                </a:rPr>
                <a:t>bagian</a:t>
              </a:r>
              <a:r>
                <a:rPr lang="en-US" sz="2100" b="0" i="0" kern="1200" dirty="0">
                  <a:solidFill>
                    <a:srgbClr val="800000"/>
                  </a:solidFill>
                  <a:latin typeface="Segoe Print" pitchFamily="2" charset="0"/>
                </a:rPr>
                <a:t> </a:t>
              </a:r>
              <a:r>
                <a:rPr lang="en-US" sz="2100" b="0" i="0" kern="1200" dirty="0" err="1">
                  <a:solidFill>
                    <a:srgbClr val="800000"/>
                  </a:solidFill>
                  <a:latin typeface="Segoe Print" pitchFamily="2" charset="0"/>
                </a:rPr>
                <a:t>dari</a:t>
              </a:r>
              <a:r>
                <a:rPr lang="en-US" sz="2100" b="0" i="0" kern="1200" dirty="0">
                  <a:solidFill>
                    <a:srgbClr val="800000"/>
                  </a:solidFill>
                  <a:latin typeface="Segoe Print" pitchFamily="2" charset="0"/>
                </a:rPr>
                <a:t> </a:t>
              </a:r>
              <a:r>
                <a:rPr lang="en-US" sz="2100" b="0" i="0" kern="1200" dirty="0" err="1">
                  <a:solidFill>
                    <a:srgbClr val="800000"/>
                  </a:solidFill>
                  <a:latin typeface="Segoe Print" pitchFamily="2" charset="0"/>
                </a:rPr>
                <a:t>populasi</a:t>
              </a:r>
              <a:endParaRPr lang="en-US" sz="2100" kern="1200" dirty="0">
                <a:solidFill>
                  <a:srgbClr val="800000"/>
                </a:solidFill>
                <a:latin typeface="Segoe Print" pitchFamily="2" charset="0"/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3445469" y="3143232"/>
            <a:ext cx="488934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err="1"/>
              <a:t>Keseluruhan</a:t>
            </a:r>
            <a:r>
              <a:rPr lang="en-US" sz="2400" i="1" dirty="0"/>
              <a:t> </a:t>
            </a:r>
            <a:r>
              <a:rPr lang="en-US" sz="2400" i="1" dirty="0" err="1"/>
              <a:t>pengamatan</a:t>
            </a:r>
            <a:r>
              <a:rPr lang="en-US" sz="2400" i="1" dirty="0"/>
              <a:t> ( </a:t>
            </a:r>
            <a:r>
              <a:rPr lang="en-US" sz="2400" i="1" dirty="0" err="1"/>
              <a:t>terbatas</a:t>
            </a:r>
            <a:r>
              <a:rPr lang="en-US" sz="2400" i="1" dirty="0"/>
              <a:t>/ </a:t>
            </a:r>
            <a:r>
              <a:rPr lang="en-US" sz="2400" i="1" dirty="0" err="1"/>
              <a:t>tidak</a:t>
            </a:r>
            <a:r>
              <a:rPr lang="en-US" sz="2400" i="1" dirty="0"/>
              <a:t> </a:t>
            </a:r>
            <a:r>
              <a:rPr lang="en-US" sz="2400" i="1" dirty="0" err="1"/>
              <a:t>terbatas</a:t>
            </a:r>
            <a:r>
              <a:rPr lang="en-US" sz="2400" i="1" dirty="0"/>
              <a:t>) yang </a:t>
            </a:r>
            <a:r>
              <a:rPr lang="en-US" sz="2400" i="1" dirty="0" err="1"/>
              <a:t>menjadi</a:t>
            </a:r>
            <a:r>
              <a:rPr lang="en-US" sz="2400" i="1" dirty="0"/>
              <a:t> </a:t>
            </a:r>
            <a:r>
              <a:rPr lang="en-US" sz="2400" i="1" dirty="0" err="1"/>
              <a:t>perhatian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893503961"/>
      </p:ext>
    </p:extLst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492" y="390367"/>
            <a:ext cx="8429684" cy="857248"/>
          </a:xfrm>
        </p:spPr>
        <p:txBody>
          <a:bodyPr/>
          <a:lstStyle/>
          <a:p>
            <a:r>
              <a:rPr lang="en-US" dirty="0"/>
              <a:t>METODE PENGUMPULAN DAT</a:t>
            </a:r>
            <a:r>
              <a:rPr lang="id-ID" dirty="0"/>
              <a:t>A</a:t>
            </a:r>
          </a:p>
        </p:txBody>
      </p:sp>
      <p:grpSp>
        <p:nvGrpSpPr>
          <p:cNvPr id="3" name="Group 5"/>
          <p:cNvGrpSpPr/>
          <p:nvPr/>
        </p:nvGrpSpPr>
        <p:grpSpPr>
          <a:xfrm>
            <a:off x="857224" y="2357430"/>
            <a:ext cx="2701203" cy="2687763"/>
            <a:chOff x="1071538" y="2071678"/>
            <a:chExt cx="2701203" cy="2687763"/>
          </a:xfrm>
        </p:grpSpPr>
        <p:sp>
          <p:nvSpPr>
            <p:cNvPr id="4" name="Oval 3"/>
            <p:cNvSpPr/>
            <p:nvPr/>
          </p:nvSpPr>
          <p:spPr>
            <a:xfrm>
              <a:off x="1084978" y="2071678"/>
              <a:ext cx="2687763" cy="2687763"/>
            </a:xfrm>
            <a:prstGeom prst="ellipse">
              <a:avLst/>
            </a:pr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ID"/>
            </a:p>
          </p:txBody>
        </p:sp>
        <p:pic>
          <p:nvPicPr>
            <p:cNvPr id="5" name="Picture 4" descr="How to design a valid &lt;strong&gt;research&lt;/strong&gt; survey | Socialbrite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1538" y="2301869"/>
              <a:ext cx="2670092" cy="2185261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  <p:grpSp>
        <p:nvGrpSpPr>
          <p:cNvPr id="6" name="Group 6"/>
          <p:cNvGrpSpPr/>
          <p:nvPr/>
        </p:nvGrpSpPr>
        <p:grpSpPr>
          <a:xfrm>
            <a:off x="4286248" y="1283241"/>
            <a:ext cx="1612657" cy="1612657"/>
            <a:chOff x="3222004" y="755"/>
            <a:chExt cx="1612657" cy="1612657"/>
          </a:xfrm>
          <a:scene3d>
            <a:camera prst="orthographicFront"/>
            <a:lightRig rig="flat" dir="t"/>
          </a:scene3d>
        </p:grpSpPr>
        <p:sp>
          <p:nvSpPr>
            <p:cNvPr id="11" name="Oval 10"/>
            <p:cNvSpPr/>
            <p:nvPr/>
          </p:nvSpPr>
          <p:spPr>
            <a:xfrm>
              <a:off x="3222004" y="755"/>
              <a:ext cx="1612657" cy="1612657"/>
            </a:xfrm>
            <a:prstGeom prst="ellipse">
              <a:avLst/>
            </a:prstGeom>
            <a:gradFill>
              <a:gsLst>
                <a:gs pos="0">
                  <a:srgbClr val="006600"/>
                </a:gs>
                <a:gs pos="80000">
                  <a:schemeClr val="accent3">
                    <a:lumMod val="50000"/>
                  </a:schemeClr>
                </a:gs>
                <a:gs pos="100000">
                  <a:schemeClr val="accent3">
                    <a:hueOff val="0"/>
                    <a:satOff val="0"/>
                    <a:lumOff val="0"/>
                    <a:alphaOff val="0"/>
                    <a:shade val="94000"/>
                    <a:satMod val="135000"/>
                  </a:schemeClr>
                </a:gs>
              </a:gsLst>
            </a:gra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ID"/>
            </a:p>
          </p:txBody>
        </p:sp>
        <p:sp>
          <p:nvSpPr>
            <p:cNvPr id="12" name="Oval 4"/>
            <p:cNvSpPr/>
            <p:nvPr/>
          </p:nvSpPr>
          <p:spPr>
            <a:xfrm>
              <a:off x="3458172" y="236923"/>
              <a:ext cx="1140321" cy="114032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605" tIns="14605" rIns="14605" bIns="1460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2300" kern="1200"/>
                <a:t>SENSUS</a:t>
              </a:r>
              <a:endParaRPr lang="en-US" sz="2300" kern="1200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4286248" y="4500570"/>
            <a:ext cx="1612657" cy="1612657"/>
            <a:chOff x="3222004" y="2679616"/>
            <a:chExt cx="1612657" cy="1612657"/>
          </a:xfrm>
          <a:scene3d>
            <a:camera prst="orthographicFront"/>
            <a:lightRig rig="flat" dir="t"/>
          </a:scene3d>
        </p:grpSpPr>
        <p:sp>
          <p:nvSpPr>
            <p:cNvPr id="9" name="Oval 8"/>
            <p:cNvSpPr/>
            <p:nvPr/>
          </p:nvSpPr>
          <p:spPr>
            <a:xfrm>
              <a:off x="3222004" y="2679616"/>
              <a:ext cx="1612657" cy="1612657"/>
            </a:xfrm>
            <a:prstGeom prst="ellipse">
              <a:avLst/>
            </a:prstGeom>
            <a:gradFill>
              <a:gsLst>
                <a:gs pos="0">
                  <a:srgbClr val="002060"/>
                </a:gs>
                <a:gs pos="80000">
                  <a:schemeClr val="tx2">
                    <a:lumMod val="50000"/>
                  </a:schemeClr>
                </a:gs>
                <a:gs pos="100000">
                  <a:srgbClr val="0070C0"/>
                </a:gs>
              </a:gsLst>
            </a:grad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ID"/>
            </a:p>
          </p:txBody>
        </p:sp>
        <p:sp>
          <p:nvSpPr>
            <p:cNvPr id="10" name="Oval 6"/>
            <p:cNvSpPr/>
            <p:nvPr/>
          </p:nvSpPr>
          <p:spPr>
            <a:xfrm>
              <a:off x="3458172" y="2915784"/>
              <a:ext cx="1140321" cy="114032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605" tIns="14605" rIns="14605" bIns="1460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b="0" i="0" kern="1200"/>
                <a:t>Sampling</a:t>
              </a:r>
              <a:endParaRPr lang="en-US" sz="2300" kern="1200"/>
            </a:p>
          </p:txBody>
        </p:sp>
      </p:grpSp>
      <p:cxnSp>
        <p:nvCxnSpPr>
          <p:cNvPr id="14" name="Shape 13"/>
          <p:cNvCxnSpPr>
            <a:stCxn id="4" idx="0"/>
            <a:endCxn id="11" idx="2"/>
          </p:cNvCxnSpPr>
          <p:nvPr/>
        </p:nvCxnSpPr>
        <p:spPr>
          <a:xfrm rot="5400000" flipH="1" flipV="1">
            <a:off x="3116467" y="1187649"/>
            <a:ext cx="267860" cy="2071702"/>
          </a:xfrm>
          <a:prstGeom prst="bentConnector2">
            <a:avLst/>
          </a:prstGeom>
          <a:ln w="25400">
            <a:solidFill>
              <a:srgbClr val="8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hape 12"/>
          <p:cNvCxnSpPr>
            <a:stCxn id="4" idx="4"/>
            <a:endCxn id="9" idx="2"/>
          </p:cNvCxnSpPr>
          <p:nvPr/>
        </p:nvCxnSpPr>
        <p:spPr>
          <a:xfrm rot="16200000" flipH="1">
            <a:off x="3119544" y="4140195"/>
            <a:ext cx="261706" cy="2071702"/>
          </a:xfrm>
          <a:prstGeom prst="bentConnector2">
            <a:avLst/>
          </a:prstGeom>
          <a:ln w="25400">
            <a:solidFill>
              <a:srgbClr val="8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786446" y="1514291"/>
            <a:ext cx="307183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>
                <a:latin typeface="Segoe Print" pitchFamily="2" charset="0"/>
              </a:rPr>
              <a:t>Cara pengumpulan data dimana seluruh elemen populasi diselidiki satu per satu</a:t>
            </a:r>
            <a:endParaRPr lang="id-ID">
              <a:latin typeface="Segoe Print" pitchFamily="2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86446" y="4714884"/>
            <a:ext cx="307183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>
                <a:solidFill>
                  <a:srgbClr val="002060"/>
                </a:solidFill>
                <a:latin typeface="Segoe Print" pitchFamily="2" charset="0"/>
              </a:rPr>
              <a:t>Cara pengumpulan data dimana yang diselidiki adalah elemen sampel dari suatu populasi</a:t>
            </a:r>
            <a:endParaRPr lang="id-ID">
              <a:solidFill>
                <a:srgbClr val="002060"/>
              </a:solidFill>
              <a:latin typeface="Segoe Pri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020392"/>
      </p:ext>
    </p:extLst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28600"/>
            <a:ext cx="8429684" cy="700070"/>
          </a:xfrm>
        </p:spPr>
        <p:txBody>
          <a:bodyPr/>
          <a:lstStyle/>
          <a:p>
            <a:r>
              <a:rPr lang="id-ID" dirty="0"/>
              <a:t>METODE PENARIKAN SAMP</a:t>
            </a:r>
            <a:r>
              <a:rPr lang="en-US" dirty="0"/>
              <a:t>EL</a:t>
            </a:r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609600" y="914400"/>
            <a:ext cx="8077200" cy="685800"/>
          </a:xfrm>
          <a:prstGeom prst="rect">
            <a:avLst/>
          </a:prstGeom>
          <a:solidFill>
            <a:srgbClr val="C00000"/>
          </a:solidFill>
          <a:ln>
            <a:solidFill>
              <a:srgbClr val="000019"/>
            </a:solidFill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Segoe Print" pitchFamily="2" charset="0"/>
              </a:rPr>
              <a:t>TEKNIK SAMPLING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2195451"/>
            <a:ext cx="3810000" cy="187828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2">
                <a:lumMod val="25000"/>
              </a:schemeClr>
            </a:solidFill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solidFill>
                <a:srgbClr val="FFFF66"/>
              </a:solidFill>
              <a:latin typeface="Comic Sans MS" pitchFamily="66" charset="0"/>
            </a:endParaRPr>
          </a:p>
          <a:p>
            <a:pPr algn="ctr"/>
            <a:r>
              <a:rPr lang="en-US" sz="2000" b="1" dirty="0">
                <a:solidFill>
                  <a:srgbClr val="FFFF66"/>
                </a:solidFill>
                <a:latin typeface="Comic Sans MS" pitchFamily="66" charset="0"/>
              </a:rPr>
              <a:t>Probability Sampling</a:t>
            </a:r>
          </a:p>
          <a:p>
            <a:pPr algn="ctr"/>
            <a:r>
              <a:rPr lang="en-US" sz="2000" dirty="0" err="1"/>
              <a:t>Metoda</a:t>
            </a:r>
            <a:r>
              <a:rPr lang="en-US" sz="2000" dirty="0"/>
              <a:t> yang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peluang</a:t>
            </a:r>
            <a:r>
              <a:rPr lang="en-US" sz="2000" dirty="0"/>
              <a:t> </a:t>
            </a:r>
            <a:r>
              <a:rPr lang="en-US" sz="2000" dirty="0" err="1"/>
              <a:t>sama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anggota</a:t>
            </a:r>
            <a:r>
              <a:rPr lang="en-US" sz="2000" dirty="0"/>
              <a:t> </a:t>
            </a:r>
            <a:r>
              <a:rPr lang="en-US" sz="2000" dirty="0" err="1"/>
              <a:t>populasi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dipilih</a:t>
            </a:r>
            <a:endParaRPr lang="en-US" sz="2000" dirty="0"/>
          </a:p>
          <a:p>
            <a:pPr algn="ctr"/>
            <a:endParaRPr lang="en-US" sz="2000" b="1" dirty="0">
              <a:solidFill>
                <a:srgbClr val="FFFF66"/>
              </a:solidFill>
              <a:latin typeface="Comic Sans MS" pitchFamily="66" charset="0"/>
            </a:endParaRPr>
          </a:p>
          <a:p>
            <a:pPr algn="ctr"/>
            <a:endParaRPr lang="en-US" sz="2000" b="1" dirty="0">
              <a:solidFill>
                <a:srgbClr val="FFFF66"/>
              </a:solidFill>
              <a:latin typeface="Comic Sans MS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48101" y="2057399"/>
            <a:ext cx="4114800" cy="2565811"/>
          </a:xfrm>
          <a:prstGeom prst="rect">
            <a:avLst/>
          </a:prstGeom>
          <a:solidFill>
            <a:srgbClr val="002060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09600" indent="-609600" algn="ctr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FFFF00"/>
                </a:solidFill>
              </a:rPr>
              <a:t>Non Probability Sampling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000" dirty="0" err="1"/>
              <a:t>Metoda</a:t>
            </a:r>
            <a:r>
              <a:rPr lang="en-US" sz="2000" dirty="0"/>
              <a:t> yang </a:t>
            </a:r>
            <a:r>
              <a:rPr lang="en-US" sz="2000" dirty="0" err="1"/>
              <a:t>mengandalkan</a:t>
            </a:r>
            <a:endParaRPr lang="en-US" sz="2000" dirty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000" dirty="0" err="1"/>
              <a:t>kemampuan</a:t>
            </a:r>
            <a:r>
              <a:rPr lang="en-US" sz="2000" dirty="0"/>
              <a:t> </a:t>
            </a:r>
            <a:r>
              <a:rPr lang="en-US" sz="2000" dirty="0" err="1"/>
              <a:t>pengetahuan</a:t>
            </a:r>
            <a:r>
              <a:rPr lang="en-US" sz="2000" dirty="0"/>
              <a:t>,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000" dirty="0" err="1"/>
              <a:t>pengalaman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kepercayaan</a:t>
            </a:r>
            <a:r>
              <a:rPr lang="en-US" sz="2000" dirty="0"/>
              <a:t> </a:t>
            </a:r>
            <a:r>
              <a:rPr lang="en-US" sz="2000" dirty="0" err="1"/>
              <a:t>peneliti</a:t>
            </a:r>
            <a:endParaRPr lang="en-US" sz="2000" dirty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memilih</a:t>
            </a:r>
            <a:r>
              <a:rPr lang="en-US" sz="2000" dirty="0"/>
              <a:t> </a:t>
            </a:r>
            <a:r>
              <a:rPr lang="en-US" sz="2000" dirty="0" err="1"/>
              <a:t>anggota</a:t>
            </a:r>
            <a:r>
              <a:rPr lang="en-US" sz="2000" dirty="0"/>
              <a:t> </a:t>
            </a:r>
            <a:r>
              <a:rPr lang="en-US" sz="2000" dirty="0" err="1"/>
              <a:t>populasi</a:t>
            </a:r>
            <a:endParaRPr lang="en-US" sz="2000" dirty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000" dirty="0" err="1"/>
              <a:t>sehingga</a:t>
            </a:r>
            <a:r>
              <a:rPr lang="en-US" sz="2000" dirty="0"/>
              <a:t> </a:t>
            </a:r>
            <a:r>
              <a:rPr lang="en-US" sz="2000" dirty="0" err="1"/>
              <a:t>menyebabkan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semua</a:t>
            </a:r>
            <a:endParaRPr lang="en-US" sz="2000" dirty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000" dirty="0" err="1"/>
              <a:t>anggota</a:t>
            </a:r>
            <a:r>
              <a:rPr lang="en-US" sz="2000" dirty="0"/>
              <a:t> </a:t>
            </a:r>
            <a:r>
              <a:rPr lang="en-US" sz="2000" dirty="0" err="1"/>
              <a:t>populasi</a:t>
            </a:r>
            <a:r>
              <a:rPr lang="en-US" sz="2000" dirty="0"/>
              <a:t> </a:t>
            </a:r>
            <a:r>
              <a:rPr lang="en-US" sz="2000" dirty="0" err="1"/>
              <a:t>memilki</a:t>
            </a:r>
            <a:r>
              <a:rPr lang="en-US" sz="2000" dirty="0"/>
              <a:t> </a:t>
            </a:r>
            <a:r>
              <a:rPr lang="en-US" sz="2000" dirty="0" err="1"/>
              <a:t>peluang</a:t>
            </a:r>
            <a:endParaRPr lang="en-US" sz="2000" dirty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000" dirty="0"/>
              <a:t>yang </a:t>
            </a:r>
            <a:r>
              <a:rPr lang="en-US" sz="2000" dirty="0" err="1"/>
              <a:t>sama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dipilih</a:t>
            </a:r>
            <a:r>
              <a:rPr lang="en-US" sz="20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5064331"/>
            <a:ext cx="3810000" cy="11430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2">
                <a:lumMod val="25000"/>
              </a:schemeClr>
            </a:solidFill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2000" b="1" dirty="0">
                <a:solidFill>
                  <a:srgbClr val="FFFF66"/>
                </a:solidFill>
              </a:rPr>
              <a:t>Simple Random Sampling</a:t>
            </a:r>
          </a:p>
          <a:p>
            <a:pPr marL="342900" indent="-342900">
              <a:buAutoNum type="arabicPeriod"/>
            </a:pPr>
            <a:r>
              <a:rPr lang="en-US" sz="2000" b="1" dirty="0">
                <a:solidFill>
                  <a:srgbClr val="FFFF66"/>
                </a:solidFill>
              </a:rPr>
              <a:t>Stratified Random Sampling</a:t>
            </a:r>
          </a:p>
          <a:p>
            <a:pPr marL="342900" indent="-342900">
              <a:buAutoNum type="arabicPeriod"/>
            </a:pPr>
            <a:r>
              <a:rPr lang="en-US" sz="2000" b="1" dirty="0">
                <a:solidFill>
                  <a:srgbClr val="FFFF66"/>
                </a:solidFill>
              </a:rPr>
              <a:t>Cluster sampling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4876800" y="5028705"/>
            <a:ext cx="3810000" cy="1143000"/>
          </a:xfrm>
          <a:prstGeom prst="rect">
            <a:avLst/>
          </a:prstGeom>
          <a:solidFill>
            <a:srgbClr val="002060"/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2000" b="1">
                <a:solidFill>
                  <a:schemeClr val="accent5">
                    <a:lumMod val="60000"/>
                    <a:lumOff val="40000"/>
                  </a:schemeClr>
                </a:solidFill>
              </a:rPr>
              <a:t>Systematic Sampling</a:t>
            </a:r>
          </a:p>
          <a:p>
            <a:pPr marL="342900" indent="-342900">
              <a:buAutoNum type="arabicPeriod"/>
            </a:pPr>
            <a:r>
              <a:rPr lang="en-US" sz="2000" b="1">
                <a:solidFill>
                  <a:schemeClr val="accent5">
                    <a:lumMod val="60000"/>
                    <a:lumOff val="40000"/>
                  </a:schemeClr>
                </a:solidFill>
              </a:rPr>
              <a:t>Quota Sampling</a:t>
            </a:r>
          </a:p>
          <a:p>
            <a:pPr marL="342900" indent="-342900">
              <a:buAutoNum type="arabicPeriod"/>
            </a:pPr>
            <a:r>
              <a:rPr lang="en-US" sz="2000" b="1">
                <a:solidFill>
                  <a:schemeClr val="accent5">
                    <a:lumMod val="60000"/>
                    <a:lumOff val="40000"/>
                  </a:schemeClr>
                </a:solidFill>
              </a:rPr>
              <a:t>Purposive Sampling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2476005" y="1600200"/>
            <a:ext cx="2969" cy="595251"/>
          </a:xfrm>
          <a:prstGeom prst="straightConnector1">
            <a:avLst/>
          </a:prstGeom>
          <a:ln w="635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505693" y="4073731"/>
            <a:ext cx="0" cy="990600"/>
          </a:xfrm>
          <a:prstGeom prst="straightConnector1">
            <a:avLst/>
          </a:prstGeom>
          <a:ln w="635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685808" y="1574470"/>
            <a:ext cx="9896" cy="482929"/>
          </a:xfrm>
          <a:prstGeom prst="straightConnector1">
            <a:avLst/>
          </a:prstGeom>
          <a:ln w="63500"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705600" y="4343400"/>
            <a:ext cx="19792" cy="726374"/>
          </a:xfrm>
          <a:prstGeom prst="straightConnector1">
            <a:avLst/>
          </a:prstGeom>
          <a:ln w="63500"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847353"/>
      </p:ext>
    </p:extLst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ALAT PENGUMPULAN DATA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57159" y="1285860"/>
            <a:ext cx="1071569" cy="4929222"/>
          </a:xfrm>
          <a:prstGeom prst="roundRect">
            <a:avLst>
              <a:gd name="adj" fmla="val 10000"/>
            </a:avLst>
          </a:prstGeom>
          <a:gradFill>
            <a:gsLst>
              <a:gs pos="0">
                <a:srgbClr val="3E0000"/>
              </a:gs>
              <a:gs pos="80000">
                <a:srgbClr val="003300"/>
              </a:gs>
              <a:gs pos="100000">
                <a:srgbClr val="00002A"/>
              </a:gs>
            </a:gsLst>
          </a:gra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vert="wordArtVert" anchor="ctr"/>
          <a:lstStyle/>
          <a:p>
            <a:r>
              <a:rPr lang="en-US" sz="3600" dirty="0">
                <a:latin typeface="Segoe Print" pitchFamily="2" charset="0"/>
              </a:rPr>
              <a:t> </a:t>
            </a:r>
          </a:p>
          <a:p>
            <a:r>
              <a:rPr lang="en-US" sz="3600" dirty="0">
                <a:latin typeface="Segoe Print" pitchFamily="2" charset="0"/>
              </a:rPr>
              <a:t>ALAT</a:t>
            </a:r>
          </a:p>
          <a:p>
            <a:r>
              <a:rPr lang="en-US" sz="3600" dirty="0">
                <a:latin typeface="Segoe Print" pitchFamily="2" charset="0"/>
              </a:rPr>
              <a:t>A</a:t>
            </a:r>
            <a:endParaRPr lang="id-ID" sz="3600" dirty="0">
              <a:latin typeface="Segoe Print" pitchFamily="2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643042" y="1285860"/>
            <a:ext cx="7072362" cy="914400"/>
          </a:xfrm>
          <a:prstGeom prst="roundRect">
            <a:avLst/>
          </a:prstGeom>
          <a:gradFill flip="none" rotWithShape="1">
            <a:gsLst>
              <a:gs pos="0">
                <a:srgbClr val="191800"/>
              </a:gs>
              <a:gs pos="80000">
                <a:srgbClr val="3E0000"/>
              </a:gs>
              <a:gs pos="100000">
                <a:srgbClr val="00002A"/>
              </a:gs>
            </a:gsLst>
            <a:path path="rect">
              <a:fillToRect l="100000" t="100000"/>
            </a:path>
            <a:tileRect r="-100000" b="-100000"/>
          </a:gra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Kuesioner</a:t>
            </a:r>
            <a:endParaRPr lang="id-ID" sz="4000" dirty="0"/>
          </a:p>
        </p:txBody>
      </p:sp>
      <p:sp>
        <p:nvSpPr>
          <p:cNvPr id="10" name="Rounded Rectangle 9"/>
          <p:cNvSpPr/>
          <p:nvPr/>
        </p:nvSpPr>
        <p:spPr>
          <a:xfrm>
            <a:off x="1643042" y="2586038"/>
            <a:ext cx="7072362" cy="914400"/>
          </a:xfrm>
          <a:prstGeom prst="roundRect">
            <a:avLst/>
          </a:prstGeom>
          <a:gradFill flip="none" rotWithShape="1">
            <a:gsLst>
              <a:gs pos="0">
                <a:srgbClr val="191800"/>
              </a:gs>
              <a:gs pos="80000">
                <a:srgbClr val="3E0000"/>
              </a:gs>
              <a:gs pos="100000">
                <a:srgbClr val="00002A"/>
              </a:gs>
            </a:gsLst>
            <a:path path="rect">
              <a:fillToRect l="100000" t="100000"/>
            </a:path>
            <a:tileRect r="-100000" b="-100000"/>
          </a:gra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4000" dirty="0"/>
              <a:t>Observa</a:t>
            </a:r>
            <a:r>
              <a:rPr lang="en-US" sz="4000" dirty="0" err="1"/>
              <a:t>si</a:t>
            </a:r>
            <a:endParaRPr lang="id-ID" sz="4000" dirty="0"/>
          </a:p>
        </p:txBody>
      </p:sp>
      <p:sp>
        <p:nvSpPr>
          <p:cNvPr id="11" name="Rounded Rectangle 10"/>
          <p:cNvSpPr/>
          <p:nvPr/>
        </p:nvSpPr>
        <p:spPr>
          <a:xfrm>
            <a:off x="1643042" y="3929066"/>
            <a:ext cx="7072362" cy="914400"/>
          </a:xfrm>
          <a:prstGeom prst="roundRect">
            <a:avLst/>
          </a:prstGeom>
          <a:gradFill flip="none" rotWithShape="1">
            <a:gsLst>
              <a:gs pos="0">
                <a:srgbClr val="191800"/>
              </a:gs>
              <a:gs pos="80000">
                <a:srgbClr val="3E0000"/>
              </a:gs>
              <a:gs pos="100000">
                <a:srgbClr val="00002A"/>
              </a:gs>
            </a:gsLst>
            <a:path path="rect">
              <a:fillToRect l="100000" t="100000"/>
            </a:path>
            <a:tileRect r="-100000" b="-100000"/>
          </a:gra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4000" dirty="0"/>
              <a:t>Inter</a:t>
            </a:r>
            <a:r>
              <a:rPr lang="en-US" sz="4000" dirty="0"/>
              <a:t>view</a:t>
            </a:r>
            <a:endParaRPr lang="id-ID" sz="4000" dirty="0"/>
          </a:p>
        </p:txBody>
      </p:sp>
      <p:sp>
        <p:nvSpPr>
          <p:cNvPr id="12" name="Rounded Rectangle 11"/>
          <p:cNvSpPr/>
          <p:nvPr/>
        </p:nvSpPr>
        <p:spPr>
          <a:xfrm>
            <a:off x="1643042" y="5229244"/>
            <a:ext cx="7072362" cy="914400"/>
          </a:xfrm>
          <a:prstGeom prst="roundRect">
            <a:avLst/>
          </a:prstGeom>
          <a:gradFill flip="none" rotWithShape="1">
            <a:gsLst>
              <a:gs pos="0">
                <a:srgbClr val="191800"/>
              </a:gs>
              <a:gs pos="80000">
                <a:srgbClr val="3E0000"/>
              </a:gs>
              <a:gs pos="100000">
                <a:srgbClr val="00002A"/>
              </a:gs>
            </a:gsLst>
            <a:path path="rect">
              <a:fillToRect l="100000" t="100000"/>
            </a:path>
            <a:tileRect r="-100000" b="-100000"/>
          </a:gra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Alat</a:t>
            </a:r>
            <a:r>
              <a:rPr lang="en-US" sz="4000" dirty="0"/>
              <a:t> </a:t>
            </a:r>
            <a:r>
              <a:rPr lang="en-US" sz="4000" dirty="0" err="1"/>
              <a:t>perekam</a:t>
            </a:r>
            <a:endParaRPr lang="id-ID" sz="4000" dirty="0"/>
          </a:p>
        </p:txBody>
      </p:sp>
    </p:spTree>
    <p:extLst>
      <p:ext uri="{BB962C8B-B14F-4D97-AF65-F5344CB8AC3E}">
        <p14:creationId xmlns:p14="http://schemas.microsoft.com/office/powerpoint/2010/main" val="4292829077"/>
      </p:ext>
    </p:extLst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7544" y="2492897"/>
            <a:ext cx="8208912" cy="1240903"/>
          </a:xfrm>
          <a:solidFill>
            <a:srgbClr val="FFFF00"/>
          </a:solidFill>
        </p:spPr>
        <p:txBody>
          <a:bodyPr/>
          <a:lstStyle/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en-US" sz="8000" dirty="0" err="1"/>
              <a:t>Terima</a:t>
            </a:r>
            <a:r>
              <a:rPr lang="en-US" sz="8000" dirty="0"/>
              <a:t> </a:t>
            </a:r>
            <a:r>
              <a:rPr lang="en-US" sz="8000" dirty="0" err="1"/>
              <a:t>Kasih</a:t>
            </a:r>
            <a:endParaRPr lang="en-US" sz="80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39383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590800"/>
            <a:ext cx="3114704" cy="2152648"/>
          </a:xfrm>
          <a:solidFill>
            <a:srgbClr val="FFFF00"/>
          </a:solidFill>
        </p:spPr>
        <p:txBody>
          <a:bodyPr/>
          <a:lstStyle/>
          <a:p>
            <a:r>
              <a:rPr lang="en-US"/>
              <a:t>APA ITU STATISTIK ???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F3F8FA9-8B8B-966C-C92D-8761F455BD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2590800"/>
            <a:ext cx="2200275" cy="280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726402"/>
      </p:ext>
    </p:extLst>
  </p:cSld>
  <p:clrMapOvr>
    <a:masterClrMapping/>
  </p:clrMapOvr>
  <p:transition spd="med"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STATISTIKA?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00"/>
          </a:solidFill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>
                <a:solidFill>
                  <a:schemeClr val="tx1"/>
                </a:solidFill>
              </a:rPr>
              <a:t>   </a:t>
            </a:r>
            <a:r>
              <a:rPr lang="en-US" sz="2800" dirty="0" err="1">
                <a:solidFill>
                  <a:schemeClr val="tx1"/>
                </a:solidFill>
              </a:rPr>
              <a:t>Statistika</a:t>
            </a:r>
            <a:r>
              <a:rPr lang="en-US" sz="2800" dirty="0">
                <a:solidFill>
                  <a:schemeClr val="tx1"/>
                </a:solidFill>
              </a:rPr>
              <a:t> (Statistics) </a:t>
            </a:r>
            <a:r>
              <a:rPr lang="en-US" sz="2800" dirty="0" err="1">
                <a:solidFill>
                  <a:schemeClr val="tx1"/>
                </a:solidFill>
              </a:rPr>
              <a:t>adalah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ilmu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atau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metoda-metoda</a:t>
            </a:r>
            <a:r>
              <a:rPr lang="en-US" sz="2800" dirty="0">
                <a:solidFill>
                  <a:schemeClr val="tx1"/>
                </a:solidFill>
              </a:rPr>
              <a:t> yang </a:t>
            </a:r>
            <a:r>
              <a:rPr lang="en-US" sz="2800" dirty="0" err="1">
                <a:solidFill>
                  <a:schemeClr val="tx1"/>
                </a:solidFill>
              </a:rPr>
              <a:t>berkaitan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dengan</a:t>
            </a:r>
            <a:r>
              <a:rPr lang="en-US" sz="2800" dirty="0">
                <a:solidFill>
                  <a:schemeClr val="tx1"/>
                </a:solidFill>
              </a:rPr>
              <a:t> 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>
                <a:solidFill>
                  <a:schemeClr val="tx1"/>
                </a:solidFill>
              </a:rPr>
              <a:t>   1. </a:t>
            </a:r>
            <a:r>
              <a:rPr lang="en-US" sz="2800" dirty="0" err="1">
                <a:solidFill>
                  <a:schemeClr val="tx1"/>
                </a:solidFill>
              </a:rPr>
              <a:t>Pengumpulan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pengolahan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penyajian</a:t>
            </a:r>
            <a:r>
              <a:rPr lang="en-US" sz="2800" dirty="0">
                <a:solidFill>
                  <a:schemeClr val="tx1"/>
                </a:solidFill>
              </a:rPr>
              <a:t>     </a:t>
            </a:r>
            <a:r>
              <a:rPr lang="en-US" sz="2800" dirty="0" err="1">
                <a:solidFill>
                  <a:schemeClr val="tx1"/>
                </a:solidFill>
              </a:rPr>
              <a:t>dan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analisa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deskriptif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suatu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gugus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data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sehingga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memberikan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informasi</a:t>
            </a:r>
            <a:r>
              <a:rPr lang="en-US" sz="2800" dirty="0">
                <a:solidFill>
                  <a:schemeClr val="tx1"/>
                </a:solidFill>
              </a:rPr>
              <a:t> yang </a:t>
            </a:r>
            <a:r>
              <a:rPr lang="en-US" sz="2800" dirty="0" err="1">
                <a:solidFill>
                  <a:schemeClr val="tx1"/>
                </a:solidFill>
              </a:rPr>
              <a:t>berguna</a:t>
            </a:r>
            <a:r>
              <a:rPr lang="en-US" sz="2800" dirty="0">
                <a:solidFill>
                  <a:schemeClr val="tx1"/>
                </a:solidFill>
              </a:rPr>
              <a:t> ( </a:t>
            </a:r>
            <a:r>
              <a:rPr lang="en-US" sz="2800" dirty="0" err="1">
                <a:solidFill>
                  <a:schemeClr val="tx1"/>
                </a:solidFill>
              </a:rPr>
              <a:t>Statistika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Deskriptif</a:t>
            </a:r>
            <a:r>
              <a:rPr lang="en-US" sz="2800" dirty="0">
                <a:solidFill>
                  <a:schemeClr val="tx1"/>
                </a:solidFill>
              </a:rPr>
              <a:t> 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>
                <a:solidFill>
                  <a:schemeClr val="tx1"/>
                </a:solidFill>
              </a:rPr>
              <a:t>   2. </a:t>
            </a:r>
            <a:r>
              <a:rPr lang="en-US" sz="2800" dirty="0" err="1">
                <a:solidFill>
                  <a:schemeClr val="tx1"/>
                </a:solidFill>
              </a:rPr>
              <a:t>Analisa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sebagian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data</a:t>
            </a:r>
            <a:r>
              <a:rPr lang="en-US" sz="2800" dirty="0">
                <a:solidFill>
                  <a:schemeClr val="tx1"/>
                </a:solidFill>
              </a:rPr>
              <a:t> yang </a:t>
            </a:r>
            <a:r>
              <a:rPr lang="en-US" sz="2800" dirty="0" err="1">
                <a:solidFill>
                  <a:schemeClr val="tx1"/>
                </a:solidFill>
              </a:rPr>
              <a:t>digunakan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untuk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melakukan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generalisasi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peramalan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atau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penarikan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kesimpulan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mengenai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keseluruhan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gugus</a:t>
            </a:r>
            <a:r>
              <a:rPr lang="en-US" sz="2800" dirty="0">
                <a:solidFill>
                  <a:schemeClr val="tx1"/>
                </a:solidFill>
              </a:rPr>
              <a:t> data </a:t>
            </a:r>
            <a:r>
              <a:rPr lang="en-US" sz="2800" dirty="0" err="1">
                <a:solidFill>
                  <a:schemeClr val="tx1"/>
                </a:solidFill>
              </a:rPr>
              <a:t>induknya</a:t>
            </a:r>
            <a:r>
              <a:rPr lang="en-US" sz="2800" dirty="0">
                <a:solidFill>
                  <a:schemeClr val="tx1"/>
                </a:solidFill>
              </a:rPr>
              <a:t> ( </a:t>
            </a:r>
            <a:r>
              <a:rPr lang="en-US" sz="2800" dirty="0" err="1">
                <a:solidFill>
                  <a:schemeClr val="tx1"/>
                </a:solidFill>
              </a:rPr>
              <a:t>Statistika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Induktif</a:t>
            </a:r>
            <a:r>
              <a:rPr lang="en-US" sz="2800" dirty="0">
                <a:solidFill>
                  <a:schemeClr val="tx1"/>
                </a:solidFill>
              </a:rPr>
              <a:t> / </a:t>
            </a:r>
            <a:r>
              <a:rPr lang="en-US" sz="2800" dirty="0" err="1">
                <a:solidFill>
                  <a:schemeClr val="tx1"/>
                </a:solidFill>
              </a:rPr>
              <a:t>Infernsia</a:t>
            </a:r>
            <a:r>
              <a:rPr lang="en-US" sz="2800" dirty="0">
                <a:solidFill>
                  <a:schemeClr val="tx1"/>
                </a:solidFill>
              </a:rPr>
              <a:t> 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471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pPr lvl="0"/>
            <a:r>
              <a:rPr lang="en-US" sz="2800" dirty="0">
                <a:cs typeface="Arial" charset="0"/>
              </a:rPr>
              <a:t>PERANAN &amp; PERKEMBANGAN STATISTIKA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642910" y="1071546"/>
            <a:ext cx="8001056" cy="560153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365760" indent="-283464">
              <a:buFont typeface="Wingdings 2"/>
              <a:buChar char=""/>
              <a:defRPr/>
            </a:pPr>
            <a:r>
              <a:rPr lang="id-ID" sz="2400" dirty="0"/>
              <a:t>A</a:t>
            </a:r>
            <a:r>
              <a:rPr lang="en-US" sz="2400" dirty="0" err="1"/>
              <a:t>walnya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C00000"/>
                </a:solidFill>
              </a:rPr>
              <a:t>kepentingan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pemerintahan</a:t>
            </a:r>
            <a:r>
              <a:rPr lang="en-US" sz="2400" dirty="0"/>
              <a:t>, </a:t>
            </a:r>
            <a:r>
              <a:rPr lang="en-US" sz="2400" i="1" dirty="0" err="1"/>
              <a:t>seperti</a:t>
            </a:r>
            <a:r>
              <a:rPr lang="en-US" sz="2400" dirty="0"/>
              <a:t> :</a:t>
            </a:r>
          </a:p>
          <a:p>
            <a:pPr marL="916686" lvl="1" indent="-514350">
              <a:buClr>
                <a:schemeClr val="bg2">
                  <a:lumMod val="25000"/>
                </a:schemeClr>
              </a:buClr>
              <a:buFont typeface="Wingdings" pitchFamily="2" charset="2"/>
              <a:buChar char="ü"/>
              <a:defRPr/>
            </a:pPr>
            <a:r>
              <a:rPr lang="en-US" sz="2000" i="1" dirty="0" err="1"/>
              <a:t>Pendataan</a:t>
            </a:r>
            <a:r>
              <a:rPr lang="en-US" sz="2000" i="1" dirty="0"/>
              <a:t> </a:t>
            </a:r>
            <a:r>
              <a:rPr lang="en-US" sz="2000" i="1" dirty="0" err="1"/>
              <a:t>jumlah</a:t>
            </a:r>
            <a:r>
              <a:rPr lang="en-US" sz="2000" i="1" dirty="0"/>
              <a:t> </a:t>
            </a:r>
            <a:r>
              <a:rPr lang="en-US" sz="2000" i="1" dirty="0" err="1"/>
              <a:t>penduduk</a:t>
            </a:r>
            <a:r>
              <a:rPr lang="en-US" sz="2000" i="1" dirty="0"/>
              <a:t>, </a:t>
            </a:r>
            <a:r>
              <a:rPr lang="en-US" sz="2000" i="1" dirty="0" err="1"/>
              <a:t>perpajakan</a:t>
            </a:r>
            <a:r>
              <a:rPr lang="en-US" sz="2000" i="1" dirty="0"/>
              <a:t>, </a:t>
            </a:r>
            <a:r>
              <a:rPr lang="en-US" sz="2000" i="1" dirty="0" err="1"/>
              <a:t>pencatatan</a:t>
            </a:r>
            <a:r>
              <a:rPr lang="en-US" sz="2000" i="1" dirty="0"/>
              <a:t> </a:t>
            </a:r>
            <a:r>
              <a:rPr lang="en-US" sz="2000" i="1" dirty="0" err="1"/>
              <a:t>personil</a:t>
            </a:r>
            <a:r>
              <a:rPr lang="en-US" sz="2000" i="1" dirty="0"/>
              <a:t> </a:t>
            </a:r>
            <a:r>
              <a:rPr lang="en-US" sz="2000" i="1" dirty="0" err="1"/>
              <a:t>militer</a:t>
            </a:r>
            <a:r>
              <a:rPr lang="en-US" sz="2000" i="1" dirty="0"/>
              <a:t>, </a:t>
            </a:r>
            <a:r>
              <a:rPr lang="en-US" sz="2000" i="1" dirty="0" err="1"/>
              <a:t>dsb</a:t>
            </a:r>
            <a:r>
              <a:rPr lang="en-US" sz="2000" i="1" dirty="0"/>
              <a:t>.</a:t>
            </a:r>
            <a:endParaRPr lang="id-ID" sz="2000" i="1" dirty="0"/>
          </a:p>
          <a:p>
            <a:pPr marL="916686" lvl="1" indent="-514350">
              <a:buClr>
                <a:schemeClr val="bg2">
                  <a:lumMod val="25000"/>
                </a:schemeClr>
              </a:buClr>
              <a:defRPr/>
            </a:pPr>
            <a:endParaRPr lang="id-ID" sz="1200" i="1" dirty="0">
              <a:solidFill>
                <a:srgbClr val="006600"/>
              </a:solidFill>
            </a:endParaRPr>
          </a:p>
          <a:p>
            <a:pPr marL="365760" indent="-283464">
              <a:buFont typeface="Wingdings 2"/>
              <a:buChar char=""/>
              <a:defRPr/>
            </a:pPr>
            <a:r>
              <a:rPr lang="id-ID" sz="2400" dirty="0"/>
              <a:t>P</a:t>
            </a:r>
            <a:r>
              <a:rPr lang="en-US" sz="2400" dirty="0" err="1"/>
              <a:t>enggunaan</a:t>
            </a:r>
            <a:r>
              <a:rPr lang="en-US" sz="2400" dirty="0"/>
              <a:t> </a:t>
            </a:r>
            <a:r>
              <a:rPr lang="en-US" sz="2400" dirty="0" err="1"/>
              <a:t>statistika</a:t>
            </a:r>
            <a:r>
              <a:rPr lang="en-US" sz="2400" dirty="0"/>
              <a:t> </a:t>
            </a:r>
            <a:r>
              <a:rPr lang="en-US" sz="2400" dirty="0" err="1"/>
              <a:t>semakin</a:t>
            </a:r>
            <a:r>
              <a:rPr lang="en-US" sz="2400" dirty="0"/>
              <a:t> </a:t>
            </a:r>
            <a:r>
              <a:rPr lang="en-US" sz="2400" dirty="0" err="1"/>
              <a:t>berkembang</a:t>
            </a:r>
            <a:r>
              <a:rPr lang="en-US" sz="2400" dirty="0"/>
              <a:t> dan </a:t>
            </a:r>
            <a:r>
              <a:rPr lang="en-US" sz="2400" dirty="0" err="1"/>
              <a:t>meluas</a:t>
            </a:r>
            <a:r>
              <a:rPr lang="en-US" sz="2400" dirty="0"/>
              <a:t> di </a:t>
            </a:r>
            <a:r>
              <a:rPr lang="en-US" sz="2400" dirty="0" err="1">
                <a:solidFill>
                  <a:srgbClr val="C00000"/>
                </a:solidFill>
              </a:rPr>
              <a:t>berbagai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bidang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kegiatan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</a:p>
          <a:p>
            <a:pPr marL="916686" lvl="1" indent="-514350">
              <a:buClr>
                <a:schemeClr val="bg2">
                  <a:lumMod val="10000"/>
                </a:schemeClr>
              </a:buClr>
              <a:buFont typeface="Wingdings" pitchFamily="2" charset="2"/>
              <a:buChar char="Ø"/>
              <a:defRPr/>
            </a:pPr>
            <a:r>
              <a:rPr lang="en-US" sz="2000" i="1" dirty="0" err="1">
                <a:solidFill>
                  <a:srgbClr val="006600"/>
                </a:solidFill>
              </a:rPr>
              <a:t>Bidang</a:t>
            </a:r>
            <a:r>
              <a:rPr lang="en-US" sz="2000" i="1" dirty="0">
                <a:solidFill>
                  <a:srgbClr val="006600"/>
                </a:solidFill>
              </a:rPr>
              <a:t> </a:t>
            </a:r>
            <a:r>
              <a:rPr lang="en-US" sz="2000" i="1" dirty="0" err="1">
                <a:solidFill>
                  <a:srgbClr val="006600"/>
                </a:solidFill>
              </a:rPr>
              <a:t>bisnis</a:t>
            </a:r>
            <a:r>
              <a:rPr lang="en-US" sz="2000" i="1" dirty="0">
                <a:solidFill>
                  <a:srgbClr val="006600"/>
                </a:solidFill>
              </a:rPr>
              <a:t> dan </a:t>
            </a:r>
            <a:r>
              <a:rPr lang="en-US" sz="2000" i="1" dirty="0" err="1">
                <a:solidFill>
                  <a:srgbClr val="006600"/>
                </a:solidFill>
              </a:rPr>
              <a:t>industri</a:t>
            </a:r>
            <a:r>
              <a:rPr lang="en-US" sz="2000" i="1" dirty="0">
                <a:solidFill>
                  <a:srgbClr val="006600"/>
                </a:solidFill>
              </a:rPr>
              <a:t>.</a:t>
            </a:r>
          </a:p>
          <a:p>
            <a:pPr marL="916686" lvl="1" indent="-514350">
              <a:buClr>
                <a:schemeClr val="bg2">
                  <a:lumMod val="10000"/>
                </a:schemeClr>
              </a:buClr>
              <a:buFont typeface="Wingdings" pitchFamily="2" charset="2"/>
              <a:buChar char="Ø"/>
              <a:defRPr/>
            </a:pPr>
            <a:r>
              <a:rPr lang="en-US" sz="2000" i="1" dirty="0" err="1">
                <a:solidFill>
                  <a:srgbClr val="006600"/>
                </a:solidFill>
              </a:rPr>
              <a:t>Bidang</a:t>
            </a:r>
            <a:r>
              <a:rPr lang="en-US" sz="2000" i="1" dirty="0">
                <a:solidFill>
                  <a:srgbClr val="006600"/>
                </a:solidFill>
              </a:rPr>
              <a:t> </a:t>
            </a:r>
            <a:r>
              <a:rPr lang="en-US" sz="2000" i="1" dirty="0" err="1">
                <a:solidFill>
                  <a:srgbClr val="006600"/>
                </a:solidFill>
              </a:rPr>
              <a:t>pendidikan</a:t>
            </a:r>
            <a:r>
              <a:rPr lang="en-US" sz="2000" i="1" dirty="0">
                <a:solidFill>
                  <a:srgbClr val="006600"/>
                </a:solidFill>
              </a:rPr>
              <a:t>.</a:t>
            </a:r>
          </a:p>
          <a:p>
            <a:pPr marL="916686" lvl="1" indent="-514350">
              <a:buClr>
                <a:schemeClr val="bg2">
                  <a:lumMod val="10000"/>
                </a:schemeClr>
              </a:buClr>
              <a:buFont typeface="Wingdings" pitchFamily="2" charset="2"/>
              <a:buChar char="Ø"/>
              <a:defRPr/>
            </a:pPr>
            <a:r>
              <a:rPr lang="en-US" sz="2000" i="1" dirty="0" err="1">
                <a:solidFill>
                  <a:srgbClr val="006600"/>
                </a:solidFill>
              </a:rPr>
              <a:t>Bidang</a:t>
            </a:r>
            <a:r>
              <a:rPr lang="en-US" sz="2000" i="1" dirty="0">
                <a:solidFill>
                  <a:srgbClr val="006600"/>
                </a:solidFill>
              </a:rPr>
              <a:t> </a:t>
            </a:r>
            <a:r>
              <a:rPr lang="en-US" sz="2000" i="1" dirty="0" err="1">
                <a:solidFill>
                  <a:srgbClr val="006600"/>
                </a:solidFill>
              </a:rPr>
              <a:t>politik</a:t>
            </a:r>
            <a:r>
              <a:rPr lang="en-US" sz="2000" i="1" dirty="0">
                <a:solidFill>
                  <a:srgbClr val="006600"/>
                </a:solidFill>
              </a:rPr>
              <a:t>.</a:t>
            </a:r>
          </a:p>
          <a:p>
            <a:pPr marL="916686" lvl="1" indent="-514350">
              <a:buClr>
                <a:schemeClr val="bg2">
                  <a:lumMod val="10000"/>
                </a:schemeClr>
              </a:buClr>
              <a:buFont typeface="Wingdings" pitchFamily="2" charset="2"/>
              <a:buChar char="Ø"/>
              <a:defRPr/>
            </a:pPr>
            <a:r>
              <a:rPr lang="en-US" sz="2000" i="1" dirty="0" err="1">
                <a:solidFill>
                  <a:srgbClr val="006600"/>
                </a:solidFill>
              </a:rPr>
              <a:t>Bidang</a:t>
            </a:r>
            <a:r>
              <a:rPr lang="en-US" sz="2000" i="1" dirty="0">
                <a:solidFill>
                  <a:srgbClr val="006600"/>
                </a:solidFill>
              </a:rPr>
              <a:t> </a:t>
            </a:r>
            <a:r>
              <a:rPr lang="en-US" sz="2000" i="1" dirty="0" err="1">
                <a:solidFill>
                  <a:srgbClr val="006600"/>
                </a:solidFill>
              </a:rPr>
              <a:t>kesehatan</a:t>
            </a:r>
            <a:r>
              <a:rPr lang="en-US" sz="2000" i="1" dirty="0">
                <a:solidFill>
                  <a:srgbClr val="006600"/>
                </a:solidFill>
              </a:rPr>
              <a:t>.</a:t>
            </a:r>
          </a:p>
          <a:p>
            <a:pPr marL="916686" lvl="1" indent="-514350">
              <a:buClr>
                <a:schemeClr val="bg2">
                  <a:lumMod val="10000"/>
                </a:schemeClr>
              </a:buClr>
              <a:buFont typeface="Wingdings" pitchFamily="2" charset="2"/>
              <a:buChar char="Ø"/>
              <a:defRPr/>
            </a:pPr>
            <a:r>
              <a:rPr lang="en-US" sz="2000" i="1" dirty="0" err="1">
                <a:solidFill>
                  <a:srgbClr val="006600"/>
                </a:solidFill>
              </a:rPr>
              <a:t>Bidang</a:t>
            </a:r>
            <a:r>
              <a:rPr lang="en-US" sz="2000" i="1" dirty="0">
                <a:solidFill>
                  <a:srgbClr val="006600"/>
                </a:solidFill>
              </a:rPr>
              <a:t> </a:t>
            </a:r>
            <a:r>
              <a:rPr lang="en-US" sz="2000" i="1" dirty="0" err="1">
                <a:solidFill>
                  <a:srgbClr val="006600"/>
                </a:solidFill>
              </a:rPr>
              <a:t>hukum</a:t>
            </a:r>
            <a:r>
              <a:rPr lang="en-US" sz="2000" i="1" dirty="0">
                <a:solidFill>
                  <a:srgbClr val="006600"/>
                </a:solidFill>
              </a:rPr>
              <a:t>, </a:t>
            </a:r>
            <a:r>
              <a:rPr lang="id-ID" sz="2000" i="1" dirty="0">
                <a:solidFill>
                  <a:srgbClr val="006600"/>
                </a:solidFill>
              </a:rPr>
              <a:t>d</a:t>
            </a:r>
            <a:r>
              <a:rPr lang="en-US" sz="2000" i="1" dirty="0">
                <a:solidFill>
                  <a:srgbClr val="006600"/>
                </a:solidFill>
              </a:rPr>
              <a:t>sb.</a:t>
            </a:r>
            <a:endParaRPr lang="id-ID" sz="2000" i="1" dirty="0">
              <a:solidFill>
                <a:srgbClr val="006600"/>
              </a:solidFill>
            </a:endParaRPr>
          </a:p>
          <a:p>
            <a:pPr marL="916686" lvl="1" indent="-514350">
              <a:buClr>
                <a:schemeClr val="bg2">
                  <a:lumMod val="10000"/>
                </a:schemeClr>
              </a:buClr>
              <a:defRPr/>
            </a:pPr>
            <a:endParaRPr lang="id-ID" sz="1200" dirty="0">
              <a:solidFill>
                <a:srgbClr val="006600"/>
              </a:solidFill>
            </a:endParaRPr>
          </a:p>
          <a:p>
            <a:pPr marL="365760" lvl="0" indent="-283464">
              <a:buFont typeface="Wingdings 2"/>
              <a:buChar char=""/>
              <a:defRPr/>
            </a:pPr>
            <a:r>
              <a:rPr lang="en-US" sz="2400" dirty="0"/>
              <a:t>Statistics and Science</a:t>
            </a:r>
            <a:r>
              <a:rPr lang="id-ID" sz="2400" dirty="0"/>
              <a:t>,</a:t>
            </a:r>
            <a:endParaRPr lang="en-US" sz="2400" dirty="0"/>
          </a:p>
          <a:p>
            <a:pPr marL="800100" lvl="1" indent="-342900">
              <a:buFont typeface="Wingdings" pitchFamily="2" charset="2"/>
              <a:buChar char="§"/>
            </a:pPr>
            <a:r>
              <a:rPr lang="en-US" i="1" dirty="0">
                <a:solidFill>
                  <a:srgbClr val="002060"/>
                </a:solidFill>
              </a:rPr>
              <a:t>Economic = Econometrics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i="1" dirty="0">
                <a:solidFill>
                  <a:srgbClr val="002060"/>
                </a:solidFill>
              </a:rPr>
              <a:t>Biology = Biometrics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i="1" dirty="0">
                <a:solidFill>
                  <a:srgbClr val="002060"/>
                </a:solidFill>
              </a:rPr>
              <a:t>Psychology = Psychometrics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i="1" dirty="0">
                <a:solidFill>
                  <a:srgbClr val="002060"/>
                </a:solidFill>
              </a:rPr>
              <a:t>Technology = Technimetrics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i="1" dirty="0">
                <a:solidFill>
                  <a:srgbClr val="002060"/>
                </a:solidFill>
              </a:rPr>
              <a:t>Sociology = Sociometrists</a:t>
            </a:r>
          </a:p>
        </p:txBody>
      </p:sp>
    </p:spTree>
    <p:extLst>
      <p:ext uri="{BB962C8B-B14F-4D97-AF65-F5344CB8AC3E}">
        <p14:creationId xmlns:p14="http://schemas.microsoft.com/office/powerpoint/2010/main" val="3005394005"/>
      </p:ext>
    </p:extLst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0"/>
                            </p:stCondLst>
                            <p:childTnLst>
                              <p:par>
                                <p:cTn id="5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en-US" dirty="0"/>
              <a:t>PENERAPAN STATISTIKA</a:t>
            </a:r>
          </a:p>
        </p:txBody>
      </p:sp>
      <p:graphicFrame>
        <p:nvGraphicFramePr>
          <p:cNvPr id="5" name="Group 1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440634"/>
              </p:ext>
            </p:extLst>
          </p:nvPr>
        </p:nvGraphicFramePr>
        <p:xfrm>
          <a:off x="381000" y="1632560"/>
          <a:ext cx="8305800" cy="3596640"/>
        </p:xfrm>
        <a:graphic>
          <a:graphicData uri="http://schemas.openxmlformats.org/drawingml/2006/table">
            <a:tbl>
              <a:tblPr/>
              <a:tblGrid>
                <a:gridCol w="2679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26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Pengguna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Statistika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Masalah yang Dihadapi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653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Manajemen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Penentuan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struktur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gaji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pesangon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, dan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tunjangan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karyawan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.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Penentuan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jumlah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persediaan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barang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barang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dalam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proses, dan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barang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jadi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.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Evaluasi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produktivitas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karyawan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.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Evaluasi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kinerja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perusahaan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.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60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Akuntansi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Penentuan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standar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audit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barang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dan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jasa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.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Penentuan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depresiasi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dan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apresiasi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barang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dan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jasa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.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Analisis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rasio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keuangan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perusahaan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29327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en-US" dirty="0"/>
              <a:t>PENERAPAN STATISTIKA</a:t>
            </a:r>
          </a:p>
        </p:txBody>
      </p:sp>
      <p:graphicFrame>
        <p:nvGraphicFramePr>
          <p:cNvPr id="4" name="Group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56537"/>
              </p:ext>
            </p:extLst>
          </p:nvPr>
        </p:nvGraphicFramePr>
        <p:xfrm>
          <a:off x="370656" y="1628800"/>
          <a:ext cx="8305800" cy="4200144"/>
        </p:xfrm>
        <a:graphic>
          <a:graphicData uri="http://schemas.openxmlformats.org/drawingml/2006/table">
            <a:tbl>
              <a:tblPr/>
              <a:tblGrid>
                <a:gridCol w="266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3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Pengguna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Statistika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Masalah yang Dihadapi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97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Pemasaran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Penelitian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dan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pengembangan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produk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.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Analisis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potensi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pasar,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segmentasi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pasar, dan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diskriminasi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pasar.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Ramalan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penjualan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.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Efektivitas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kegiatan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promosi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penjualan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82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Keuangan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Potensi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peluang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kenaikan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dan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penurunan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harga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saham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suku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bunga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, dan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reksadana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.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Tingkat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pengembalian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investasi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beberapa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sektor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ekonomi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.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Analisis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pertumbuhan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laba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dan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cadangan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usaha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.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Analisis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resiko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setiap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usaha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.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82018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en-US" dirty="0"/>
              <a:t>PENERAPAN STATISTIKA</a:t>
            </a:r>
          </a:p>
        </p:txBody>
      </p:sp>
      <p:graphicFrame>
        <p:nvGraphicFramePr>
          <p:cNvPr id="5" name="Group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647569"/>
              </p:ext>
            </p:extLst>
          </p:nvPr>
        </p:nvGraphicFramePr>
        <p:xfrm>
          <a:off x="457200" y="1588295"/>
          <a:ext cx="8305800" cy="4000945"/>
        </p:xfrm>
        <a:graphic>
          <a:graphicData uri="http://schemas.openxmlformats.org/drawingml/2006/table">
            <a:tbl>
              <a:tblPr/>
              <a:tblGrid>
                <a:gridCol w="2679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26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Pengguna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Statistika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Masalah yang Dihadapi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653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Ekonomi Pembangunan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   1.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Analisis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pertumbuhan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ekonomi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inflasi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, dan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suku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bunga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.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   2.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Pertumbuhan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penduduk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dan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tingkat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pengangguran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serta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kemiskinan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.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   3.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Indeks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harga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konsumen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dan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perdagangan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besar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.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60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Agribisnis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   1.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Analisis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produksi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tanaman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ternak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, ikan, dan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kehutanan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.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   2.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Kelayakan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usaha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dan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skala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ekonomi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.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   3.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Manajemen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produksi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agribisnis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.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   4.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Analisis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ekspor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dan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impor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produk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pertanian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.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64518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TAHAPAN STATISTIKA</a:t>
            </a:r>
          </a:p>
        </p:txBody>
      </p:sp>
      <p:sp>
        <p:nvSpPr>
          <p:cNvPr id="5" name="Oval 4"/>
          <p:cNvSpPr/>
          <p:nvPr/>
        </p:nvSpPr>
        <p:spPr>
          <a:xfrm>
            <a:off x="571472" y="1064240"/>
            <a:ext cx="3240000" cy="540000"/>
          </a:xfrm>
          <a:prstGeom prst="ellipse">
            <a:avLst/>
          </a:prstGeom>
          <a:gradFill>
            <a:gsLst>
              <a:gs pos="0">
                <a:srgbClr val="006600"/>
              </a:gs>
              <a:gs pos="50000">
                <a:srgbClr val="003300"/>
              </a:gs>
              <a:gs pos="100000">
                <a:srgbClr val="00B050"/>
              </a:gs>
            </a:gsLst>
            <a:path path="rect">
              <a:fillToRect t="100000" r="100000"/>
            </a:path>
          </a:gra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START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71472" y="1643050"/>
            <a:ext cx="3240000" cy="936000"/>
          </a:xfrm>
          <a:prstGeom prst="roundRect">
            <a:avLst>
              <a:gd name="adj" fmla="val 7852"/>
            </a:avLst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50000">
                <a:schemeClr val="accent5">
                  <a:lumMod val="75000"/>
                </a:schemeClr>
              </a:gs>
              <a:gs pos="100000">
                <a:srgbClr val="002060"/>
              </a:gs>
            </a:gsLst>
            <a:path path="rect">
              <a:fillToRect t="100000" r="100000"/>
            </a:path>
            <a:tileRect l="-100000" b="-100000"/>
          </a:gradFill>
          <a:ln w="12700"/>
          <a:effectLst>
            <a:outerShdw blurRad="50800" dist="101600" dir="8100000" algn="tr" rotWithShape="0">
              <a:srgbClr val="F54D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Collection of Data</a:t>
            </a:r>
            <a:endParaRPr lang="id-ID" sz="24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14348" y="2428868"/>
            <a:ext cx="3240000" cy="936000"/>
          </a:xfrm>
          <a:prstGeom prst="roundRect">
            <a:avLst>
              <a:gd name="adj" fmla="val 7852"/>
            </a:avLst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50000">
                <a:schemeClr val="accent5">
                  <a:lumMod val="75000"/>
                </a:schemeClr>
              </a:gs>
              <a:gs pos="100000">
                <a:srgbClr val="002060"/>
              </a:gs>
            </a:gsLst>
            <a:path path="rect">
              <a:fillToRect t="100000" r="100000"/>
            </a:path>
            <a:tileRect l="-100000" b="-100000"/>
          </a:gradFill>
          <a:ln w="12700"/>
          <a:effectLst>
            <a:outerShdw blurRad="50800" dist="101600" dir="8100000" algn="tr" rotWithShape="0">
              <a:srgbClr val="F54D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Organization of Data</a:t>
            </a:r>
            <a:endParaRPr lang="id-ID" sz="24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57224" y="3214686"/>
            <a:ext cx="3240000" cy="936000"/>
          </a:xfrm>
          <a:prstGeom prst="roundRect">
            <a:avLst>
              <a:gd name="adj" fmla="val 7852"/>
            </a:avLst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50000">
                <a:schemeClr val="accent5">
                  <a:lumMod val="75000"/>
                </a:schemeClr>
              </a:gs>
              <a:gs pos="100000">
                <a:srgbClr val="002060"/>
              </a:gs>
            </a:gsLst>
            <a:path path="rect">
              <a:fillToRect t="100000" r="100000"/>
            </a:path>
            <a:tileRect l="-100000" b="-100000"/>
          </a:gradFill>
          <a:ln w="12700"/>
          <a:effectLst>
            <a:outerShdw blurRad="50800" dist="101600" dir="8100000" algn="tr" rotWithShape="0">
              <a:srgbClr val="F54D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Presentation of Data</a:t>
            </a:r>
            <a:endParaRPr lang="id-ID" sz="24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974810" y="4000504"/>
            <a:ext cx="3240000" cy="936000"/>
          </a:xfrm>
          <a:prstGeom prst="roundRect">
            <a:avLst>
              <a:gd name="adj" fmla="val 7852"/>
            </a:avLst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50000">
                <a:schemeClr val="accent5">
                  <a:lumMod val="75000"/>
                </a:schemeClr>
              </a:gs>
              <a:gs pos="100000">
                <a:srgbClr val="002060"/>
              </a:gs>
            </a:gsLst>
            <a:path path="rect">
              <a:fillToRect t="100000" r="100000"/>
            </a:path>
            <a:tileRect l="-100000" b="-100000"/>
          </a:gradFill>
          <a:ln w="12700"/>
          <a:effectLst>
            <a:outerShdw blurRad="50800" dist="101600" dir="8100000" algn="tr" rotWithShape="0">
              <a:srgbClr val="F54D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Analysis of Data</a:t>
            </a:r>
            <a:endParaRPr lang="id-ID" sz="24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680000" y="2675810"/>
            <a:ext cx="4140000" cy="396000"/>
          </a:xfrm>
          <a:prstGeom prst="rect">
            <a:avLst/>
          </a:prstGeom>
          <a:solidFill>
            <a:srgbClr val="FFFF00"/>
          </a:solidFill>
          <a:ln w="6350">
            <a:solidFill>
              <a:schemeClr val="accent6">
                <a:lumMod val="75000"/>
              </a:schemeClr>
            </a:solidFill>
            <a:prstDash val="sysDot"/>
          </a:ln>
        </p:spPr>
        <p:txBody>
          <a:bodyPr wrap="square">
            <a:spAutoFit/>
          </a:bodyPr>
          <a:lstStyle/>
          <a:p>
            <a:pPr marL="0" lvl="1" indent="-285750">
              <a:spcBef>
                <a:spcPct val="20000"/>
              </a:spcBef>
              <a:buFont typeface="Wingdings" pitchFamily="2" charset="2"/>
              <a:buChar char="ü"/>
            </a:pPr>
            <a:r>
              <a:rPr lang="en-US">
                <a:solidFill>
                  <a:prstClr val="black"/>
                </a:solidFill>
              </a:rPr>
              <a:t>Editing</a:t>
            </a:r>
            <a:r>
              <a:rPr lang="id-ID">
                <a:solidFill>
                  <a:prstClr val="black"/>
                </a:solidFill>
              </a:rPr>
              <a:t>, </a:t>
            </a:r>
            <a:r>
              <a:rPr lang="en-US">
                <a:solidFill>
                  <a:prstClr val="black"/>
                </a:solidFill>
              </a:rPr>
              <a:t>Classification</a:t>
            </a:r>
            <a:r>
              <a:rPr lang="id-ID">
                <a:solidFill>
                  <a:prstClr val="black"/>
                </a:solidFill>
              </a:rPr>
              <a:t>, </a:t>
            </a:r>
            <a:r>
              <a:rPr lang="en-US">
                <a:solidFill>
                  <a:prstClr val="black"/>
                </a:solidFill>
              </a:rPr>
              <a:t>Tabulation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17686" y="4786322"/>
            <a:ext cx="3240000" cy="936000"/>
          </a:xfrm>
          <a:prstGeom prst="roundRect">
            <a:avLst>
              <a:gd name="adj" fmla="val 7852"/>
            </a:avLst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50000">
                <a:schemeClr val="accent5">
                  <a:lumMod val="75000"/>
                </a:schemeClr>
              </a:gs>
              <a:gs pos="100000">
                <a:srgbClr val="002060"/>
              </a:gs>
            </a:gsLst>
            <a:path path="rect">
              <a:fillToRect t="100000" r="100000"/>
            </a:path>
            <a:tileRect l="-100000" b="-100000"/>
          </a:gradFill>
          <a:ln w="12700"/>
          <a:effectLst>
            <a:outerShdw blurRad="50800" dist="101600" dir="8100000" algn="tr" rotWithShape="0">
              <a:srgbClr val="F54D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Interprestation of Data</a:t>
            </a:r>
            <a:endParaRPr lang="id-ID" sz="24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3" name="Oval 12"/>
          <p:cNvSpPr/>
          <p:nvPr/>
        </p:nvSpPr>
        <p:spPr>
          <a:xfrm>
            <a:off x="1117686" y="5817958"/>
            <a:ext cx="3240000" cy="540000"/>
          </a:xfrm>
          <a:prstGeom prst="ellipse">
            <a:avLst/>
          </a:prstGeom>
          <a:gradFill>
            <a:gsLst>
              <a:gs pos="0">
                <a:srgbClr val="800000"/>
              </a:gs>
              <a:gs pos="50000">
                <a:srgbClr val="C00000"/>
              </a:gs>
              <a:gs pos="100000">
                <a:schemeClr val="accent2">
                  <a:lumMod val="50000"/>
                </a:schemeClr>
              </a:gs>
            </a:gsLst>
            <a:path path="rect">
              <a:fillToRect t="100000" r="100000"/>
            </a:path>
          </a:gra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END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680000" y="1818554"/>
            <a:ext cx="4140000" cy="396000"/>
          </a:xfrm>
          <a:prstGeom prst="rect">
            <a:avLst/>
          </a:prstGeom>
          <a:solidFill>
            <a:srgbClr val="FFFF00"/>
          </a:solidFill>
          <a:ln w="6350">
            <a:solidFill>
              <a:schemeClr val="accent6">
                <a:lumMod val="75000"/>
              </a:schemeClr>
            </a:solidFill>
            <a:prstDash val="sysDot"/>
          </a:ln>
        </p:spPr>
        <p:txBody>
          <a:bodyPr wrap="square">
            <a:spAutoFit/>
          </a:bodyPr>
          <a:lstStyle/>
          <a:p>
            <a:pPr marL="0" lvl="1" indent="-285750">
              <a:spcBef>
                <a:spcPct val="20000"/>
              </a:spcBef>
              <a:buFont typeface="Wingdings" pitchFamily="2" charset="2"/>
              <a:buChar char="ü"/>
            </a:pPr>
            <a:r>
              <a:rPr lang="en-US">
                <a:solidFill>
                  <a:prstClr val="black"/>
                </a:solidFill>
              </a:rPr>
              <a:t>Sensus</a:t>
            </a:r>
            <a:r>
              <a:rPr lang="id-ID">
                <a:solidFill>
                  <a:prstClr val="black"/>
                </a:solidFill>
              </a:rPr>
              <a:t>, </a:t>
            </a:r>
            <a:r>
              <a:rPr lang="en-US">
                <a:solidFill>
                  <a:prstClr val="black"/>
                </a:solidFill>
              </a:rPr>
              <a:t>Sampel (Sampling</a:t>
            </a:r>
            <a:r>
              <a:rPr lang="id-ID">
                <a:solidFill>
                  <a:prstClr val="black"/>
                </a:solidFill>
              </a:rPr>
              <a:t>)</a:t>
            </a:r>
            <a:endParaRPr lang="id-ID"/>
          </a:p>
        </p:txBody>
      </p:sp>
      <p:sp>
        <p:nvSpPr>
          <p:cNvPr id="15" name="Rectangle 14"/>
          <p:cNvSpPr/>
          <p:nvPr/>
        </p:nvSpPr>
        <p:spPr>
          <a:xfrm>
            <a:off x="4680000" y="1130842"/>
            <a:ext cx="4140000" cy="369332"/>
          </a:xfrm>
          <a:prstGeom prst="rect">
            <a:avLst/>
          </a:prstGeom>
          <a:solidFill>
            <a:srgbClr val="FFFF00"/>
          </a:solidFill>
          <a:ln w="6350">
            <a:solidFill>
              <a:schemeClr val="accent6">
                <a:lumMod val="75000"/>
              </a:schemeClr>
            </a:solidFill>
            <a:prstDash val="sysDot"/>
          </a:ln>
        </p:spPr>
        <p:txBody>
          <a:bodyPr wrap="square">
            <a:spAutoFit/>
          </a:bodyPr>
          <a:lstStyle/>
          <a:p>
            <a:pPr marL="0" lvl="1" indent="-285750">
              <a:spcBef>
                <a:spcPct val="20000"/>
              </a:spcBef>
              <a:buFont typeface="Wingdings" pitchFamily="2" charset="2"/>
              <a:buChar char="ü"/>
            </a:pPr>
            <a:r>
              <a:rPr lang="en-US">
                <a:solidFill>
                  <a:prstClr val="black"/>
                </a:solidFill>
              </a:rPr>
              <a:t>I</a:t>
            </a:r>
            <a:r>
              <a:rPr lang="id-ID">
                <a:solidFill>
                  <a:prstClr val="black"/>
                </a:solidFill>
              </a:rPr>
              <a:t>ndentification of problem/possibility</a:t>
            </a:r>
            <a:endParaRPr lang="id-ID"/>
          </a:p>
        </p:txBody>
      </p:sp>
      <p:sp>
        <p:nvSpPr>
          <p:cNvPr id="16" name="Rectangle 15"/>
          <p:cNvSpPr/>
          <p:nvPr/>
        </p:nvSpPr>
        <p:spPr>
          <a:xfrm>
            <a:off x="4680000" y="3461628"/>
            <a:ext cx="4140000" cy="369332"/>
          </a:xfrm>
          <a:prstGeom prst="rect">
            <a:avLst/>
          </a:prstGeom>
          <a:solidFill>
            <a:srgbClr val="FFFF00"/>
          </a:solidFill>
          <a:ln w="6350">
            <a:solidFill>
              <a:schemeClr val="accent6">
                <a:lumMod val="75000"/>
              </a:schemeClr>
            </a:solidFill>
            <a:prstDash val="sysDot"/>
          </a:ln>
        </p:spPr>
        <p:txBody>
          <a:bodyPr wrap="square">
            <a:spAutoFit/>
          </a:bodyPr>
          <a:lstStyle/>
          <a:p>
            <a:pPr marL="0" lvl="1" indent="-285750">
              <a:spcBef>
                <a:spcPct val="20000"/>
              </a:spcBef>
              <a:buFont typeface="Wingdings" pitchFamily="2" charset="2"/>
              <a:buChar char="ü"/>
            </a:pPr>
            <a:r>
              <a:rPr lang="en-US">
                <a:solidFill>
                  <a:prstClr val="black"/>
                </a:solidFill>
              </a:rPr>
              <a:t>V</a:t>
            </a:r>
            <a:r>
              <a:rPr lang="id-ID">
                <a:solidFill>
                  <a:prstClr val="black"/>
                </a:solidFill>
              </a:rPr>
              <a:t>isual (table, graph, diagram) 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80000" y="4286256"/>
            <a:ext cx="4140000" cy="369332"/>
          </a:xfrm>
          <a:prstGeom prst="rect">
            <a:avLst/>
          </a:prstGeom>
          <a:solidFill>
            <a:srgbClr val="FFFF00"/>
          </a:solidFill>
          <a:ln w="6350">
            <a:solidFill>
              <a:schemeClr val="accent6">
                <a:lumMod val="75000"/>
              </a:schemeClr>
            </a:solidFill>
            <a:prstDash val="sysDot"/>
          </a:ln>
        </p:spPr>
        <p:txBody>
          <a:bodyPr wrap="square">
            <a:spAutoFit/>
          </a:bodyPr>
          <a:lstStyle/>
          <a:p>
            <a:pPr marL="0" lvl="1" indent="-285750">
              <a:spcBef>
                <a:spcPct val="20000"/>
              </a:spcBef>
              <a:buFont typeface="Wingdings" pitchFamily="2" charset="2"/>
              <a:buChar char="ü"/>
            </a:pPr>
            <a:r>
              <a:rPr lang="en-US">
                <a:solidFill>
                  <a:prstClr val="black"/>
                </a:solidFill>
              </a:rPr>
              <a:t>D</a:t>
            </a:r>
            <a:r>
              <a:rPr lang="id-ID">
                <a:solidFill>
                  <a:prstClr val="black"/>
                </a:solidFill>
              </a:rPr>
              <a:t>escribing hole data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680000" y="5131370"/>
            <a:ext cx="4140000" cy="369332"/>
          </a:xfrm>
          <a:prstGeom prst="rect">
            <a:avLst/>
          </a:prstGeom>
          <a:solidFill>
            <a:srgbClr val="FFFF00"/>
          </a:solidFill>
          <a:ln w="6350">
            <a:solidFill>
              <a:schemeClr val="accent6">
                <a:lumMod val="75000"/>
              </a:schemeClr>
            </a:solidFill>
            <a:prstDash val="sysDot"/>
          </a:ln>
        </p:spPr>
        <p:txBody>
          <a:bodyPr wrap="square">
            <a:spAutoFit/>
          </a:bodyPr>
          <a:lstStyle/>
          <a:p>
            <a:pPr marL="0" lvl="1" indent="-285750">
              <a:spcBef>
                <a:spcPct val="20000"/>
              </a:spcBef>
              <a:buFont typeface="Wingdings" pitchFamily="2" charset="2"/>
              <a:buChar char="ü"/>
            </a:pPr>
            <a:r>
              <a:rPr lang="en-US">
                <a:solidFill>
                  <a:prstClr val="black"/>
                </a:solidFill>
              </a:rPr>
              <a:t>C</a:t>
            </a:r>
            <a:r>
              <a:rPr lang="id-ID">
                <a:solidFill>
                  <a:prstClr val="black"/>
                </a:solidFill>
              </a:rPr>
              <a:t>lear intreprestation 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680000" y="5917188"/>
            <a:ext cx="4140000" cy="369332"/>
          </a:xfrm>
          <a:prstGeom prst="rect">
            <a:avLst/>
          </a:prstGeom>
          <a:solidFill>
            <a:srgbClr val="FFFF00"/>
          </a:solidFill>
          <a:ln w="6350">
            <a:solidFill>
              <a:schemeClr val="accent6">
                <a:lumMod val="75000"/>
              </a:schemeClr>
            </a:solidFill>
            <a:prstDash val="sysDot"/>
          </a:ln>
        </p:spPr>
        <p:txBody>
          <a:bodyPr wrap="square">
            <a:spAutoFit/>
          </a:bodyPr>
          <a:lstStyle/>
          <a:p>
            <a:pPr marL="0" lvl="1" indent="-285750">
              <a:spcBef>
                <a:spcPct val="20000"/>
              </a:spcBef>
              <a:buFont typeface="Wingdings" pitchFamily="2" charset="2"/>
              <a:buChar char="ü"/>
            </a:pPr>
            <a:r>
              <a:rPr lang="en-US">
                <a:solidFill>
                  <a:prstClr val="black"/>
                </a:solidFill>
              </a:rPr>
              <a:t>C</a:t>
            </a:r>
            <a:r>
              <a:rPr lang="id-ID">
                <a:solidFill>
                  <a:prstClr val="black"/>
                </a:solidFill>
              </a:rPr>
              <a:t>onclusion / decision</a:t>
            </a: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690059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2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2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2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6" grpId="1" animBg="1"/>
      <p:bldP spid="6" grpId="2" animBg="1"/>
      <p:bldP spid="7" grpId="0" animBg="1"/>
      <p:bldP spid="7" grpId="1" animBg="1"/>
      <p:bldP spid="7" grpId="2" animBg="1"/>
      <p:bldP spid="8" grpId="0" animBg="1"/>
      <p:bldP spid="8" grpId="1" animBg="1"/>
      <p:bldP spid="8" grpId="2" animBg="1"/>
      <p:bldP spid="9" grpId="0" animBg="1"/>
      <p:bldP spid="9" grpId="1" animBg="1"/>
      <p:bldP spid="9" grpId="2" animBg="1"/>
      <p:bldP spid="10" grpId="0" animBg="1"/>
      <p:bldP spid="11" grpId="0" animBg="1"/>
      <p:bldP spid="11" grpId="1" animBg="1"/>
      <p:bldP spid="11" grpId="2" animBg="1"/>
      <p:bldP spid="13" grpId="0" animBg="1"/>
      <p:bldP spid="13" grpId="1" animBg="1"/>
      <p:bldP spid="13" grpId="2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JENIS-JENIS STATISTIKA</a:t>
            </a:r>
          </a:p>
        </p:txBody>
      </p:sp>
      <p:sp>
        <p:nvSpPr>
          <p:cNvPr id="5" name="Oval 5"/>
          <p:cNvSpPr>
            <a:spLocks noChangeArrowheads="1"/>
          </p:cNvSpPr>
          <p:nvPr/>
        </p:nvSpPr>
        <p:spPr bwMode="auto">
          <a:xfrm>
            <a:off x="214282" y="3214686"/>
            <a:ext cx="2133600" cy="64294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2540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latin typeface="Arial Rounded MT Bold" pitchFamily="34" charset="0"/>
              </a:rPr>
              <a:t>STATISTIKA</a:t>
            </a:r>
          </a:p>
        </p:txBody>
      </p:sp>
      <p:sp>
        <p:nvSpPr>
          <p:cNvPr id="6" name="Oval 7"/>
          <p:cNvSpPr>
            <a:spLocks noChangeArrowheads="1"/>
          </p:cNvSpPr>
          <p:nvPr/>
        </p:nvSpPr>
        <p:spPr bwMode="auto">
          <a:xfrm>
            <a:off x="1524000" y="1357306"/>
            <a:ext cx="3219872" cy="1143000"/>
          </a:xfrm>
          <a:prstGeom prst="ellipse">
            <a:avLst/>
          </a:prstGeom>
          <a:solidFill>
            <a:srgbClr val="002060"/>
          </a:solidFill>
          <a:ln w="19050">
            <a:solidFill>
              <a:srgbClr val="FF4C0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</a:rPr>
              <a:t>Statistika Deskriptif</a:t>
            </a:r>
          </a:p>
        </p:txBody>
      </p:sp>
      <p:sp>
        <p:nvSpPr>
          <p:cNvPr id="7" name="Oval 9"/>
          <p:cNvSpPr>
            <a:spLocks noChangeArrowheads="1"/>
          </p:cNvSpPr>
          <p:nvPr/>
        </p:nvSpPr>
        <p:spPr bwMode="auto">
          <a:xfrm>
            <a:off x="1524000" y="4500578"/>
            <a:ext cx="3219872" cy="1143000"/>
          </a:xfrm>
          <a:prstGeom prst="ellipse">
            <a:avLst/>
          </a:prstGeom>
          <a:solidFill>
            <a:srgbClr val="006600"/>
          </a:solidFill>
          <a:ln w="254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bg1"/>
                </a:solidFill>
              </a:rPr>
              <a:t>Statistika Inferensi</a:t>
            </a:r>
          </a:p>
        </p:txBody>
      </p:sp>
      <p:cxnSp>
        <p:nvCxnSpPr>
          <p:cNvPr id="9" name="Elbow Connector 8"/>
          <p:cNvCxnSpPr>
            <a:stCxn id="5" idx="0"/>
            <a:endCxn id="6" idx="2"/>
          </p:cNvCxnSpPr>
          <p:nvPr/>
        </p:nvCxnSpPr>
        <p:spPr>
          <a:xfrm rot="5400000" flipH="1" flipV="1">
            <a:off x="759601" y="2450287"/>
            <a:ext cx="1285880" cy="242918"/>
          </a:xfrm>
          <a:prstGeom prst="bentConnector2">
            <a:avLst/>
          </a:prstGeom>
          <a:ln w="254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8"/>
          <p:cNvCxnSpPr>
            <a:stCxn id="5" idx="2"/>
            <a:endCxn id="7" idx="2"/>
          </p:cNvCxnSpPr>
          <p:nvPr/>
        </p:nvCxnSpPr>
        <p:spPr>
          <a:xfrm rot="16200000" flipH="1">
            <a:off x="795316" y="4343394"/>
            <a:ext cx="1214450" cy="242918"/>
          </a:xfrm>
          <a:prstGeom prst="bentConnector2">
            <a:avLst/>
          </a:prstGeom>
          <a:ln w="254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076056" y="1296650"/>
            <a:ext cx="3744416" cy="1446550"/>
          </a:xfrm>
          <a:prstGeom prst="rect">
            <a:avLst/>
          </a:prstGeom>
          <a:solidFill>
            <a:srgbClr val="FFFF00"/>
          </a:solidFill>
          <a:ln>
            <a:solidFill>
              <a:srgbClr val="0166FF"/>
            </a:solidFill>
          </a:ln>
        </p:spPr>
        <p:txBody>
          <a:bodyPr wrap="square">
            <a:spAutoFit/>
          </a:bodyPr>
          <a:lstStyle/>
          <a:p>
            <a:r>
              <a:rPr lang="en-US" sz="2200" dirty="0" err="1">
                <a:latin typeface="Segoe Print" pitchFamily="2" charset="0"/>
              </a:rPr>
              <a:t>Serangkaian</a:t>
            </a:r>
            <a:r>
              <a:rPr lang="en-US" sz="2200" dirty="0">
                <a:latin typeface="Segoe Print" pitchFamily="2" charset="0"/>
              </a:rPr>
              <a:t> </a:t>
            </a:r>
            <a:r>
              <a:rPr lang="en-US" sz="2200" dirty="0" err="1">
                <a:latin typeface="Segoe Print" pitchFamily="2" charset="0"/>
              </a:rPr>
              <a:t>teknik</a:t>
            </a:r>
            <a:r>
              <a:rPr lang="en-US" sz="2200" dirty="0">
                <a:latin typeface="Segoe Print" pitchFamily="2" charset="0"/>
              </a:rPr>
              <a:t> yang </a:t>
            </a:r>
            <a:r>
              <a:rPr lang="en-US" sz="2200" dirty="0" err="1">
                <a:latin typeface="Segoe Print" pitchFamily="2" charset="0"/>
              </a:rPr>
              <a:t>meliput</a:t>
            </a:r>
            <a:r>
              <a:rPr lang="en-US" sz="2200" dirty="0">
                <a:latin typeface="Segoe Print" pitchFamily="2" charset="0"/>
              </a:rPr>
              <a:t> </a:t>
            </a:r>
            <a:r>
              <a:rPr lang="en-US" sz="2200" dirty="0" err="1">
                <a:latin typeface="Segoe Print" pitchFamily="2" charset="0"/>
              </a:rPr>
              <a:t>teknik</a:t>
            </a:r>
            <a:r>
              <a:rPr lang="en-US" sz="2200" dirty="0">
                <a:latin typeface="Segoe Print" pitchFamily="2" charset="0"/>
              </a:rPr>
              <a:t> </a:t>
            </a:r>
            <a:r>
              <a:rPr lang="en-US" sz="2200" b="1" dirty="0" err="1">
                <a:latin typeface="Segoe Print" pitchFamily="2" charset="0"/>
              </a:rPr>
              <a:t>pengumpulan</a:t>
            </a:r>
            <a:r>
              <a:rPr lang="en-US" sz="2200" dirty="0">
                <a:latin typeface="Segoe Print" pitchFamily="2" charset="0"/>
              </a:rPr>
              <a:t>, </a:t>
            </a:r>
            <a:r>
              <a:rPr lang="en-US" sz="2200" b="1" dirty="0" err="1">
                <a:latin typeface="Segoe Print" pitchFamily="2" charset="0"/>
              </a:rPr>
              <a:t>penyajian</a:t>
            </a:r>
            <a:r>
              <a:rPr lang="en-US" sz="2200" dirty="0">
                <a:latin typeface="Segoe Print" pitchFamily="2" charset="0"/>
              </a:rPr>
              <a:t> dan </a:t>
            </a:r>
            <a:r>
              <a:rPr lang="en-US" sz="2200" b="1" dirty="0" err="1">
                <a:latin typeface="Segoe Print" pitchFamily="2" charset="0"/>
              </a:rPr>
              <a:t>peringkasan</a:t>
            </a:r>
            <a:r>
              <a:rPr lang="en-US" sz="2200" dirty="0">
                <a:latin typeface="Segoe Print" pitchFamily="2" charset="0"/>
              </a:rPr>
              <a:t> data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76056" y="3185279"/>
            <a:ext cx="3744416" cy="3139321"/>
          </a:xfrm>
          <a:prstGeom prst="rect">
            <a:avLst/>
          </a:prstGeom>
          <a:solidFill>
            <a:srgbClr val="FFFF00"/>
          </a:solidFill>
          <a:ln>
            <a:solidFill>
              <a:srgbClr val="006600"/>
            </a:solidFill>
          </a:ln>
        </p:spPr>
        <p:txBody>
          <a:bodyPr wrap="square">
            <a:spAutoFit/>
          </a:bodyPr>
          <a:lstStyle/>
          <a:p>
            <a:r>
              <a:rPr lang="en-US" sz="2200" dirty="0" err="1">
                <a:latin typeface="Segoe Print" pitchFamily="2" charset="0"/>
              </a:rPr>
              <a:t>Serangkaian</a:t>
            </a:r>
            <a:r>
              <a:rPr lang="en-US" sz="2200" dirty="0">
                <a:latin typeface="Segoe Print" pitchFamily="2" charset="0"/>
              </a:rPr>
              <a:t> </a:t>
            </a:r>
            <a:r>
              <a:rPr lang="en-US" sz="2200" dirty="0" err="1">
                <a:latin typeface="Segoe Print" pitchFamily="2" charset="0"/>
              </a:rPr>
              <a:t>teknik</a:t>
            </a:r>
            <a:r>
              <a:rPr lang="en-US" sz="2200" dirty="0">
                <a:latin typeface="Segoe Print" pitchFamily="2" charset="0"/>
              </a:rPr>
              <a:t> yang </a:t>
            </a:r>
            <a:r>
              <a:rPr lang="en-US" sz="2200" dirty="0" err="1">
                <a:latin typeface="Segoe Print" pitchFamily="2" charset="0"/>
              </a:rPr>
              <a:t>digunakan</a:t>
            </a:r>
            <a:r>
              <a:rPr lang="en-US" sz="2200" dirty="0">
                <a:latin typeface="Segoe Print" pitchFamily="2" charset="0"/>
              </a:rPr>
              <a:t> </a:t>
            </a:r>
            <a:r>
              <a:rPr lang="en-US" sz="2200" dirty="0" err="1">
                <a:latin typeface="Segoe Print" pitchFamily="2" charset="0"/>
              </a:rPr>
              <a:t>untuk</a:t>
            </a:r>
            <a:r>
              <a:rPr lang="en-US" sz="2200" dirty="0">
                <a:latin typeface="Segoe Print" pitchFamily="2" charset="0"/>
              </a:rPr>
              <a:t> </a:t>
            </a:r>
            <a:r>
              <a:rPr lang="en-US" sz="2200" dirty="0" err="1">
                <a:latin typeface="Segoe Print" pitchFamily="2" charset="0"/>
              </a:rPr>
              <a:t>mengkaji</a:t>
            </a:r>
            <a:r>
              <a:rPr lang="en-US" sz="2200" dirty="0">
                <a:latin typeface="Segoe Print" pitchFamily="2" charset="0"/>
              </a:rPr>
              <a:t>, </a:t>
            </a:r>
            <a:r>
              <a:rPr lang="en-US" sz="2200" dirty="0" err="1">
                <a:latin typeface="Segoe Print" pitchFamily="2" charset="0"/>
              </a:rPr>
              <a:t>menaksir</a:t>
            </a:r>
            <a:r>
              <a:rPr lang="en-US" sz="2200" dirty="0">
                <a:latin typeface="Segoe Print" pitchFamily="2" charset="0"/>
              </a:rPr>
              <a:t> dan </a:t>
            </a:r>
            <a:r>
              <a:rPr lang="en-US" sz="2200" dirty="0" err="1">
                <a:latin typeface="Segoe Print" pitchFamily="2" charset="0"/>
              </a:rPr>
              <a:t>mengambil</a:t>
            </a:r>
            <a:r>
              <a:rPr lang="en-US" sz="2200" dirty="0">
                <a:latin typeface="Segoe Print" pitchFamily="2" charset="0"/>
              </a:rPr>
              <a:t> </a:t>
            </a:r>
            <a:r>
              <a:rPr lang="en-US" sz="2200" dirty="0" err="1">
                <a:latin typeface="Segoe Print" pitchFamily="2" charset="0"/>
              </a:rPr>
              <a:t>kesimpulan</a:t>
            </a:r>
            <a:r>
              <a:rPr lang="en-US" sz="2200" dirty="0">
                <a:latin typeface="Segoe Print" pitchFamily="2" charset="0"/>
              </a:rPr>
              <a:t> </a:t>
            </a:r>
            <a:r>
              <a:rPr lang="en-US" sz="2200" dirty="0" err="1">
                <a:latin typeface="Segoe Print" pitchFamily="2" charset="0"/>
              </a:rPr>
              <a:t>sebagian</a:t>
            </a:r>
            <a:r>
              <a:rPr lang="en-US" sz="2200" dirty="0">
                <a:latin typeface="Segoe Print" pitchFamily="2" charset="0"/>
              </a:rPr>
              <a:t> data (data </a:t>
            </a:r>
            <a:r>
              <a:rPr lang="en-US" sz="2200" dirty="0" err="1">
                <a:latin typeface="Segoe Print" pitchFamily="2" charset="0"/>
              </a:rPr>
              <a:t>sampel</a:t>
            </a:r>
            <a:r>
              <a:rPr lang="en-US" sz="2200" dirty="0">
                <a:latin typeface="Segoe Print" pitchFamily="2" charset="0"/>
              </a:rPr>
              <a:t>) yang </a:t>
            </a:r>
            <a:r>
              <a:rPr lang="en-US" sz="2200" dirty="0" err="1">
                <a:latin typeface="Segoe Print" pitchFamily="2" charset="0"/>
              </a:rPr>
              <a:t>dipilih</a:t>
            </a:r>
            <a:r>
              <a:rPr lang="en-US" sz="2200" dirty="0">
                <a:latin typeface="Segoe Print" pitchFamily="2" charset="0"/>
              </a:rPr>
              <a:t> </a:t>
            </a:r>
            <a:r>
              <a:rPr lang="en-US" sz="2200" dirty="0" err="1">
                <a:latin typeface="Segoe Print" pitchFamily="2" charset="0"/>
              </a:rPr>
              <a:t>secara</a:t>
            </a:r>
            <a:r>
              <a:rPr lang="en-US" sz="2200" dirty="0">
                <a:latin typeface="Segoe Print" pitchFamily="2" charset="0"/>
              </a:rPr>
              <a:t> </a:t>
            </a:r>
            <a:r>
              <a:rPr lang="en-US" sz="2200" dirty="0" err="1">
                <a:latin typeface="Segoe Print" pitchFamily="2" charset="0"/>
              </a:rPr>
              <a:t>acak</a:t>
            </a:r>
            <a:r>
              <a:rPr lang="en-US" sz="2200" dirty="0">
                <a:latin typeface="Segoe Print" pitchFamily="2" charset="0"/>
              </a:rPr>
              <a:t> </a:t>
            </a:r>
            <a:r>
              <a:rPr lang="en-US" sz="2200" dirty="0" err="1">
                <a:latin typeface="Segoe Print" pitchFamily="2" charset="0"/>
              </a:rPr>
              <a:t>dari</a:t>
            </a:r>
            <a:r>
              <a:rPr lang="en-US" sz="2200" dirty="0">
                <a:latin typeface="Segoe Print" pitchFamily="2" charset="0"/>
              </a:rPr>
              <a:t> </a:t>
            </a:r>
            <a:r>
              <a:rPr lang="en-US" sz="2200" dirty="0" err="1">
                <a:latin typeface="Segoe Print" pitchFamily="2" charset="0"/>
              </a:rPr>
              <a:t>seluruh</a:t>
            </a:r>
            <a:r>
              <a:rPr lang="en-US" sz="2200" dirty="0">
                <a:latin typeface="Segoe Print" pitchFamily="2" charset="0"/>
              </a:rPr>
              <a:t> data yang </a:t>
            </a:r>
            <a:r>
              <a:rPr lang="en-US" sz="2200" dirty="0" err="1">
                <a:latin typeface="Segoe Print" pitchFamily="2" charset="0"/>
              </a:rPr>
              <a:t>menjadi</a:t>
            </a:r>
            <a:r>
              <a:rPr lang="en-US" sz="2200" dirty="0">
                <a:latin typeface="Segoe Print" pitchFamily="2" charset="0"/>
              </a:rPr>
              <a:t> </a:t>
            </a:r>
            <a:r>
              <a:rPr lang="en-US" sz="2200" dirty="0" err="1">
                <a:latin typeface="Segoe Print" pitchFamily="2" charset="0"/>
              </a:rPr>
              <a:t>subjek</a:t>
            </a:r>
            <a:r>
              <a:rPr lang="en-US" sz="2200" dirty="0">
                <a:latin typeface="Segoe Print" pitchFamily="2" charset="0"/>
              </a:rPr>
              <a:t> </a:t>
            </a:r>
            <a:r>
              <a:rPr lang="en-US" sz="2200" dirty="0" err="1">
                <a:latin typeface="Segoe Print" pitchFamily="2" charset="0"/>
              </a:rPr>
              <a:t>kajian</a:t>
            </a:r>
            <a:r>
              <a:rPr lang="en-US" sz="2200" dirty="0">
                <a:latin typeface="Segoe Print" pitchFamily="2" charset="0"/>
              </a:rPr>
              <a:t> (</a:t>
            </a:r>
            <a:r>
              <a:rPr lang="en-US" sz="2200" dirty="0" err="1">
                <a:latin typeface="Segoe Print" pitchFamily="2" charset="0"/>
              </a:rPr>
              <a:t>populasi</a:t>
            </a:r>
            <a:r>
              <a:rPr lang="en-US" sz="2200" dirty="0">
                <a:latin typeface="Segoe Print" pitchFamily="2" charset="0"/>
              </a:rPr>
              <a:t>)</a:t>
            </a:r>
          </a:p>
        </p:txBody>
      </p:sp>
      <p:cxnSp>
        <p:nvCxnSpPr>
          <p:cNvPr id="18" name="Elbow Connector 17"/>
          <p:cNvCxnSpPr>
            <a:stCxn id="6" idx="6"/>
            <a:endCxn id="15" idx="1"/>
          </p:cNvCxnSpPr>
          <p:nvPr/>
        </p:nvCxnSpPr>
        <p:spPr>
          <a:xfrm>
            <a:off x="4743872" y="1928806"/>
            <a:ext cx="332184" cy="91119"/>
          </a:xfrm>
          <a:prstGeom prst="bentConnector3">
            <a:avLst>
              <a:gd name="adj1" fmla="val 50000"/>
            </a:avLst>
          </a:prstGeom>
          <a:ln w="254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7" idx="6"/>
            <a:endCxn id="16" idx="1"/>
          </p:cNvCxnSpPr>
          <p:nvPr/>
        </p:nvCxnSpPr>
        <p:spPr>
          <a:xfrm flipV="1">
            <a:off x="4743872" y="4754940"/>
            <a:ext cx="332184" cy="317138"/>
          </a:xfrm>
          <a:prstGeom prst="bentConnector3">
            <a:avLst>
              <a:gd name="adj1" fmla="val 50000"/>
            </a:avLst>
          </a:prstGeom>
          <a:ln w="254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0135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0-Blanko-PPT-sesi-1 Baru (3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0-Blanko-PPT-sesi-1 Baru (3)</Template>
  <TotalTime>9171</TotalTime>
  <Words>680</Words>
  <Application>Microsoft Office PowerPoint</Application>
  <PresentationFormat>On-screen Show (4:3)</PresentationFormat>
  <Paragraphs>139</Paragraphs>
  <Slides>16</Slides>
  <Notes>1</Notes>
  <HiddenSlides>3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Arial</vt:lpstr>
      <vt:lpstr>Arial Rounded MT Bold</vt:lpstr>
      <vt:lpstr>Calibri</vt:lpstr>
      <vt:lpstr>Comic Sans MS</vt:lpstr>
      <vt:lpstr>Courier New</vt:lpstr>
      <vt:lpstr>Kristen ITC</vt:lpstr>
      <vt:lpstr>Segoe Print</vt:lpstr>
      <vt:lpstr>Tahoma</vt:lpstr>
      <vt:lpstr>Wingdings</vt:lpstr>
      <vt:lpstr>Wingdings 2</vt:lpstr>
      <vt:lpstr>0-Blanko-PPT-sesi-1 Baru (3)</vt:lpstr>
      <vt:lpstr>PowerPoint Presentation</vt:lpstr>
      <vt:lpstr>APA ITU STATISTIK ???</vt:lpstr>
      <vt:lpstr>STATISTIKA?</vt:lpstr>
      <vt:lpstr>PERANAN &amp; PERKEMBANGAN STATISTIKA</vt:lpstr>
      <vt:lpstr>PENERAPAN STATISTIKA</vt:lpstr>
      <vt:lpstr>PENERAPAN STATISTIKA</vt:lpstr>
      <vt:lpstr>PENERAPAN STATISTIKA</vt:lpstr>
      <vt:lpstr>TAHAPAN STATISTIKA</vt:lpstr>
      <vt:lpstr>JENIS-JENIS STATISTIKA</vt:lpstr>
      <vt:lpstr>Populasi dan Sampel</vt:lpstr>
      <vt:lpstr>KONSEP DATA</vt:lpstr>
      <vt:lpstr>PENGUMPULAN DATA</vt:lpstr>
      <vt:lpstr>METODE PENGUMPULAN DATA</vt:lpstr>
      <vt:lpstr>METODE PENARIKAN SAMPEL</vt:lpstr>
      <vt:lpstr>ALAT PENGUMPULAN DATA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</dc:creator>
  <cp:lastModifiedBy>Rima Melisa</cp:lastModifiedBy>
  <cp:revision>25</cp:revision>
  <dcterms:created xsi:type="dcterms:W3CDTF">2019-09-17T08:27:08Z</dcterms:created>
  <dcterms:modified xsi:type="dcterms:W3CDTF">2025-09-27T07:02:08Z</dcterms:modified>
</cp:coreProperties>
</file>