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8" r:id="rId3"/>
    <p:sldId id="259" r:id="rId4"/>
    <p:sldId id="260" r:id="rId5"/>
    <p:sldId id="261" r:id="rId6"/>
    <p:sldId id="272" r:id="rId7"/>
    <p:sldId id="262" r:id="rId8"/>
    <p:sldId id="263" r:id="rId9"/>
    <p:sldId id="273" r:id="rId10"/>
    <p:sldId id="280" r:id="rId11"/>
    <p:sldId id="257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66" r:id="rId21"/>
    <p:sldId id="2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3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9/13/2025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92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9/13/2025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26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05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5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9/13/2025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78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9/13/2025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30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9/13/2025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257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453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02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58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93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14C34-F582-4EEF-86CE-F88761E52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Low poly blue background">
            <a:extLst>
              <a:ext uri="{FF2B5EF4-FFF2-40B4-BE49-F238E27FC236}">
                <a16:creationId xmlns:a16="http://schemas.microsoft.com/office/drawing/2014/main" id="{DDAC28B7-950E-4B8A-9F7E-C3B5FF0648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18982"/>
            <a:ext cx="7537704" cy="24626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2B3C5F-5125-4865-B41E-6033E1D69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791" y="3331444"/>
            <a:ext cx="6470692" cy="1229306"/>
          </a:xfrm>
        </p:spPr>
        <p:txBody>
          <a:bodyPr>
            <a:normAutofit/>
          </a:bodyPr>
          <a:lstStyle/>
          <a:p>
            <a:pPr algn="ctr"/>
            <a:r>
              <a:rPr lang="en-US" sz="5400" b="1" i="1" dirty="0">
                <a:solidFill>
                  <a:schemeClr val="tx1"/>
                </a:solidFill>
              </a:rPr>
              <a:t>Problem Solving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!!footer rectangle">
            <a:extLst>
              <a:ext uri="{FF2B5EF4-FFF2-40B4-BE49-F238E27FC236}">
                <a16:creationId xmlns:a16="http://schemas.microsoft.com/office/drawing/2014/main" id="{C390A367-0330-4E03-9D5F-40308A797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D92AAD8-45BF-933F-BA55-E46003EE2C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00313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22F69-ABCE-4845-B4D1-BF579D37E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2335759"/>
            <a:ext cx="5313400" cy="76494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Decision Making</a:t>
            </a:r>
          </a:p>
        </p:txBody>
      </p:sp>
      <p:pic>
        <p:nvPicPr>
          <p:cNvPr id="4" name="Picture 3" descr="Bokeh">
            <a:extLst>
              <a:ext uri="{FF2B5EF4-FFF2-40B4-BE49-F238E27FC236}">
                <a16:creationId xmlns:a16="http://schemas.microsoft.com/office/drawing/2014/main" id="{CFC3B055-74CC-4B44-B2B3-E301921EB3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1" r="44286"/>
          <a:stretch/>
        </p:blipFill>
        <p:spPr>
          <a:xfrm>
            <a:off x="6522720" y="10"/>
            <a:ext cx="5669280" cy="6857990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6707FB06-FF23-7630-AC6F-4E21BF93B9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8496004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3B9BB2-83F8-4E7D-B253-33118886F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916" y="349265"/>
            <a:ext cx="10950168" cy="615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6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CA689B-96FE-4AC5-882D-4E804355D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992" y="369558"/>
            <a:ext cx="10878016" cy="611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6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6A4072-F281-4A6F-BD3A-F789BFF83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04" y="443534"/>
            <a:ext cx="10614991" cy="597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0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EC0ECE-C257-47A2-B827-127F60DB0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435" y="347870"/>
            <a:ext cx="10955129" cy="616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9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169946-8200-4194-9C77-256F5D54C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65" y="397566"/>
            <a:ext cx="10695974" cy="601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3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5A4F8A-9302-4BEC-968A-739446247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991" y="398807"/>
            <a:ext cx="10774018" cy="606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6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45AF31-7311-4C30-8CB4-CBEEEA3965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453" y="461494"/>
            <a:ext cx="10551130" cy="593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8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AA141F-5CD8-4474-8616-A52F0635E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261" y="436647"/>
            <a:ext cx="10639477" cy="598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3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4D1CCD-EC2A-44C9-986A-5E0DBF89F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669" y="352502"/>
            <a:ext cx="10938661" cy="615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2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Definisi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Usaha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rintangan</a:t>
            </a:r>
            <a:r>
              <a:rPr lang="en-US" dirty="0"/>
              <a:t> yang </a:t>
            </a:r>
            <a:r>
              <a:rPr lang="en-US" dirty="0" err="1"/>
              <a:t>menghambat</a:t>
            </a:r>
            <a:r>
              <a:rPr lang="en-US" dirty="0"/>
              <a:t> </a:t>
            </a:r>
            <a:r>
              <a:rPr lang="en-US" dirty="0" err="1"/>
              <a:t>solusi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353050" y="4476750"/>
            <a:ext cx="1638300" cy="952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34300" y="4476750"/>
            <a:ext cx="20193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err="1"/>
              <a:t>solusi</a:t>
            </a:r>
            <a:r>
              <a:rPr lang="en-US"/>
              <a:t> </a:t>
            </a:r>
          </a:p>
          <a:p>
            <a:r>
              <a:rPr lang="en-US"/>
              <a:t>(</a:t>
            </a:r>
            <a:r>
              <a:rPr lang="en-US" err="1"/>
              <a:t>tujuan</a:t>
            </a:r>
            <a:r>
              <a:rPr lang="en-US"/>
              <a:t> yang </a:t>
            </a:r>
            <a:r>
              <a:rPr lang="en-US" err="1"/>
              <a:t>ingin</a:t>
            </a:r>
            <a:r>
              <a:rPr lang="en-US"/>
              <a:t> </a:t>
            </a:r>
            <a:r>
              <a:rPr lang="en-US" err="1"/>
              <a:t>dicapai</a:t>
            </a:r>
            <a:r>
              <a:rPr lang="en-US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7050" y="4476750"/>
            <a:ext cx="127635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Masalah</a:t>
            </a:r>
            <a:r>
              <a:rPr lang="en-US" dirty="0"/>
              <a:t> </a:t>
            </a:r>
          </a:p>
          <a:p>
            <a:r>
              <a:rPr lang="en-US" dirty="0"/>
              <a:t>(</a:t>
            </a:r>
            <a:r>
              <a:rPr lang="en-US" err="1"/>
              <a:t>kondisi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)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53100" y="4152900"/>
            <a:ext cx="723900" cy="152400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53050" y="56769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Hambatan</a:t>
            </a:r>
          </a:p>
        </p:txBody>
      </p:sp>
    </p:spTree>
    <p:extLst>
      <p:ext uri="{BB962C8B-B14F-4D97-AF65-F5344CB8AC3E}">
        <p14:creationId xmlns:p14="http://schemas.microsoft.com/office/powerpoint/2010/main" val="159267573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DA0A9A-DADC-4AC7-9980-49F9A4C17B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137" y="401140"/>
            <a:ext cx="10765725" cy="605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5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11FBD2-966F-4E86-8BFD-6491A155D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948" y="335783"/>
            <a:ext cx="10998104" cy="618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4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5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54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013" y="971415"/>
            <a:ext cx="9295071" cy="5386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52085"/>
            <a:ext cx="10058400" cy="693997"/>
          </a:xfrm>
        </p:spPr>
        <p:txBody>
          <a:bodyPr>
            <a:normAutofit/>
          </a:bodyPr>
          <a:lstStyle/>
          <a:p>
            <a:pPr>
              <a:lnSpc>
                <a:spcPct val="69000"/>
              </a:lnSpc>
            </a:pPr>
            <a:r>
              <a:rPr lang="en-US" sz="4100" dirty="0"/>
              <a:t>Problem Solving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426235"/>
            <a:ext cx="4574875" cy="738665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,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masalah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13348" y="1462417"/>
            <a:ext cx="142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Benarkah</a:t>
            </a:r>
            <a:r>
              <a:rPr lang="en-US" sz="1400" dirty="0"/>
              <a:t> </a:t>
            </a:r>
            <a:r>
              <a:rPr lang="en-US" sz="1400" dirty="0" err="1"/>
              <a:t>ada</a:t>
            </a:r>
            <a:r>
              <a:rPr lang="en-US" sz="1400" dirty="0"/>
              <a:t> </a:t>
            </a:r>
            <a:r>
              <a:rPr lang="en-US" sz="1400" dirty="0" err="1"/>
              <a:t>masalah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187880" y="1939325"/>
            <a:ext cx="142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Apa </a:t>
            </a:r>
            <a:r>
              <a:rPr lang="en-US" sz="1400" dirty="0" err="1"/>
              <a:t>masalah</a:t>
            </a:r>
            <a:r>
              <a:rPr lang="en-US" sz="1400" dirty="0"/>
              <a:t> </a:t>
            </a:r>
            <a:r>
              <a:rPr lang="en-US" sz="1400" dirty="0" err="1"/>
              <a:t>sebenarnya</a:t>
            </a:r>
            <a:r>
              <a:rPr lang="en-US" sz="1400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42300" y="3284230"/>
            <a:ext cx="142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Bagaimana</a:t>
            </a:r>
            <a:r>
              <a:rPr lang="en-US" sz="1400" dirty="0"/>
              <a:t> </a:t>
            </a:r>
            <a:r>
              <a:rPr lang="en-US" sz="1400" dirty="0" err="1"/>
              <a:t>cara</a:t>
            </a:r>
            <a:r>
              <a:rPr lang="en-US" sz="1400" dirty="0"/>
              <a:t> </a:t>
            </a:r>
            <a:r>
              <a:rPr lang="en-US" sz="1400" dirty="0" err="1"/>
              <a:t>menyelesaikan</a:t>
            </a:r>
            <a:r>
              <a:rPr lang="en-US" sz="1400" dirty="0"/>
              <a:t> </a:t>
            </a:r>
            <a:r>
              <a:rPr lang="en-US" sz="1400" dirty="0" err="1"/>
              <a:t>masalah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9702800" y="3653562"/>
            <a:ext cx="1988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indent="-215900" algn="ctr">
              <a:buFont typeface="Arial" charset="0"/>
              <a:buChar char="•"/>
            </a:pPr>
            <a:r>
              <a:rPr lang="en-US" sz="1400" dirty="0" err="1"/>
              <a:t>Analisis</a:t>
            </a:r>
            <a:endParaRPr lang="en-US" sz="1400" dirty="0"/>
          </a:p>
          <a:p>
            <a:pPr marL="304800" indent="-215900" algn="ctr">
              <a:buFont typeface="Arial" charset="0"/>
              <a:buChar char="•"/>
            </a:pPr>
            <a:r>
              <a:rPr lang="en-US" sz="1400" dirty="0" err="1"/>
              <a:t>Sintesis</a:t>
            </a:r>
            <a:endParaRPr lang="en-US" sz="1400" dirty="0"/>
          </a:p>
          <a:p>
            <a:pPr marL="304800" indent="-215900" algn="ctr">
              <a:buFont typeface="Arial" charset="0"/>
              <a:buChar char="•"/>
            </a:pPr>
            <a:r>
              <a:rPr lang="en-US" sz="1400" dirty="0" err="1"/>
              <a:t>Berpikir</a:t>
            </a:r>
            <a:r>
              <a:rPr lang="en-US" sz="1400" dirty="0"/>
              <a:t> </a:t>
            </a:r>
            <a:r>
              <a:rPr lang="en-US" sz="1400" dirty="0" err="1"/>
              <a:t>konvergen</a:t>
            </a:r>
            <a:endParaRPr lang="en-US" sz="1400" dirty="0"/>
          </a:p>
          <a:p>
            <a:pPr marL="304800" indent="-215900" algn="ctr">
              <a:buFont typeface="Arial" charset="0"/>
              <a:buChar char="•"/>
            </a:pPr>
            <a:r>
              <a:rPr lang="en-US" sz="1400" dirty="0" err="1"/>
              <a:t>Berpikir</a:t>
            </a:r>
            <a:r>
              <a:rPr lang="en-US" sz="1400" dirty="0"/>
              <a:t> </a:t>
            </a:r>
            <a:r>
              <a:rPr lang="en-US" sz="1400" dirty="0" err="1"/>
              <a:t>divergen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492096" y="5613976"/>
            <a:ext cx="142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Bagaimana</a:t>
            </a:r>
            <a:r>
              <a:rPr lang="en-US" sz="1400" dirty="0"/>
              <a:t> info yang </a:t>
            </a:r>
            <a:r>
              <a:rPr lang="en-US" sz="1400" dirty="0" err="1"/>
              <a:t>ada</a:t>
            </a:r>
            <a:r>
              <a:rPr lang="en-US" sz="1400" dirty="0"/>
              <a:t> </a:t>
            </a:r>
            <a:r>
              <a:rPr lang="en-US" sz="1400" dirty="0" err="1"/>
              <a:t>saling</a:t>
            </a:r>
            <a:r>
              <a:rPr lang="en-US" sz="1400" dirty="0"/>
              <a:t> </a:t>
            </a:r>
            <a:r>
              <a:rPr lang="en-US" sz="1400" dirty="0" err="1"/>
              <a:t>terhubung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923876" y="5493190"/>
            <a:ext cx="2095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Seberapa</a:t>
            </a:r>
            <a:r>
              <a:rPr lang="en-US" sz="1400" dirty="0"/>
              <a:t> </a:t>
            </a:r>
            <a:r>
              <a:rPr lang="en-US" sz="1400" dirty="0" err="1"/>
              <a:t>besar</a:t>
            </a:r>
            <a:r>
              <a:rPr lang="en-US" sz="1400" dirty="0"/>
              <a:t> </a:t>
            </a:r>
            <a:r>
              <a:rPr lang="en-US" sz="1400" dirty="0" err="1"/>
              <a:t>usaha</a:t>
            </a:r>
            <a:r>
              <a:rPr lang="en-US" sz="1400" dirty="0"/>
              <a:t>/</a:t>
            </a:r>
            <a:r>
              <a:rPr lang="en-US" sz="1400" dirty="0" err="1"/>
              <a:t>sumber</a:t>
            </a:r>
            <a:r>
              <a:rPr lang="en-US" sz="1400" dirty="0"/>
              <a:t> </a:t>
            </a:r>
            <a:r>
              <a:rPr lang="en-US" sz="1400" dirty="0" err="1"/>
              <a:t>daya</a:t>
            </a:r>
            <a:r>
              <a:rPr lang="en-US" sz="1400" dirty="0"/>
              <a:t> yang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dikeluarkan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824153" y="4425352"/>
            <a:ext cx="1988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Apakah</a:t>
            </a:r>
            <a:r>
              <a:rPr lang="en-US" sz="1400" dirty="0"/>
              <a:t> </a:t>
            </a:r>
            <a:r>
              <a:rPr lang="en-US" sz="1400" dirty="0" err="1"/>
              <a:t>saya</a:t>
            </a:r>
            <a:r>
              <a:rPr lang="en-US" sz="1400" dirty="0"/>
              <a:t> </a:t>
            </a:r>
            <a:r>
              <a:rPr lang="en-US" sz="1400" dirty="0" err="1"/>
              <a:t>sudah</a:t>
            </a:r>
            <a:r>
              <a:rPr lang="en-US" sz="1400" dirty="0"/>
              <a:t> </a:t>
            </a:r>
            <a:r>
              <a:rPr lang="en-US" sz="1400" dirty="0" err="1"/>
              <a:t>berada</a:t>
            </a:r>
            <a:r>
              <a:rPr lang="en-US" sz="1400" dirty="0"/>
              <a:t> </a:t>
            </a:r>
            <a:r>
              <a:rPr lang="en-US" sz="1400" dirty="0" err="1"/>
              <a:t>dijalan</a:t>
            </a:r>
            <a:r>
              <a:rPr lang="en-US" sz="1400" dirty="0"/>
              <a:t> </a:t>
            </a:r>
            <a:r>
              <a:rPr lang="en-US" sz="1400" dirty="0" err="1"/>
              <a:t>yg</a:t>
            </a:r>
            <a:r>
              <a:rPr lang="en-US" sz="1400" dirty="0"/>
              <a:t> </a:t>
            </a:r>
            <a:r>
              <a:rPr lang="en-US" sz="1400" dirty="0" err="1"/>
              <a:t>benar</a:t>
            </a:r>
            <a:r>
              <a:rPr lang="en-US" sz="1400" dirty="0"/>
              <a:t> </a:t>
            </a:r>
            <a:r>
              <a:rPr lang="en-US" sz="1400" dirty="0" err="1"/>
              <a:t>menuju</a:t>
            </a:r>
            <a:r>
              <a:rPr lang="en-US" sz="1400" dirty="0"/>
              <a:t> </a:t>
            </a:r>
            <a:r>
              <a:rPr lang="en-US" sz="1400" dirty="0" err="1"/>
              <a:t>penyelesaian</a:t>
            </a:r>
            <a:r>
              <a:rPr lang="en-US" sz="1400" dirty="0"/>
              <a:t> </a:t>
            </a:r>
            <a:r>
              <a:rPr lang="en-US" sz="1400" dirty="0" err="1"/>
              <a:t>masalah</a:t>
            </a:r>
            <a:r>
              <a:rPr lang="en-US" sz="1400" dirty="0"/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38607" y="1567189"/>
            <a:ext cx="242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Apakah</a:t>
            </a:r>
            <a:r>
              <a:rPr lang="en-US" sz="1400" dirty="0"/>
              <a:t> </a:t>
            </a:r>
            <a:r>
              <a:rPr lang="en-US" sz="1400" dirty="0" err="1"/>
              <a:t>masalah</a:t>
            </a:r>
            <a:r>
              <a:rPr lang="en-US" sz="1400" dirty="0"/>
              <a:t> </a:t>
            </a:r>
            <a:r>
              <a:rPr lang="en-US" sz="1400" dirty="0" err="1"/>
              <a:t>terselesaikan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tepat</a:t>
            </a:r>
            <a:r>
              <a:rPr lang="en-US" sz="1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9706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Langkah</a:t>
            </a:r>
            <a:r>
              <a:rPr lang="en-US"/>
              <a:t> </a:t>
            </a:r>
            <a:r>
              <a:rPr lang="en-US" err="1"/>
              <a:t>dalam</a:t>
            </a:r>
            <a:r>
              <a:rPr lang="en-US"/>
              <a:t> </a:t>
            </a:r>
            <a:r>
              <a:rPr lang="en-US" err="1"/>
              <a:t>menyelesaikan</a:t>
            </a:r>
            <a:r>
              <a:rPr lang="en-US"/>
              <a:t> </a:t>
            </a:r>
            <a:r>
              <a:rPr lang="en-US" err="1"/>
              <a:t>masalah</a:t>
            </a:r>
            <a:r>
              <a:rPr lang="en-US"/>
              <a:t> </a:t>
            </a:r>
            <a:r>
              <a:rPr lang="en-US" err="1"/>
              <a:t>bersifat</a:t>
            </a:r>
            <a:r>
              <a:rPr lang="en-US"/>
              <a:t> </a:t>
            </a:r>
            <a:r>
              <a:rPr lang="en-US" err="1"/>
              <a:t>fleksibel</a:t>
            </a:r>
            <a:endParaRPr lang="en-US"/>
          </a:p>
          <a:p>
            <a:r>
              <a:rPr lang="en-US" err="1"/>
              <a:t>Harus</a:t>
            </a:r>
            <a:r>
              <a:rPr lang="en-US"/>
              <a:t> </a:t>
            </a:r>
            <a:r>
              <a:rPr lang="en-US" err="1"/>
              <a:t>mampu</a:t>
            </a:r>
            <a:r>
              <a:rPr lang="en-US"/>
              <a:t> </a:t>
            </a:r>
            <a:r>
              <a:rPr lang="en-US" err="1"/>
              <a:t>toleransi</a:t>
            </a:r>
            <a:r>
              <a:rPr lang="en-US"/>
              <a:t> </a:t>
            </a:r>
            <a:r>
              <a:rPr lang="en-US" err="1"/>
              <a:t>terhadap</a:t>
            </a:r>
            <a:r>
              <a:rPr lang="en-US"/>
              <a:t> </a:t>
            </a:r>
            <a:r>
              <a:rPr lang="en-US" err="1"/>
              <a:t>ambiguitas</a:t>
            </a:r>
            <a:endParaRPr lang="en-US"/>
          </a:p>
          <a:p>
            <a:r>
              <a:rPr lang="en-US" err="1"/>
              <a:t>Emosi</a:t>
            </a:r>
            <a:r>
              <a:rPr lang="en-US"/>
              <a:t> </a:t>
            </a:r>
            <a:r>
              <a:rPr lang="en-US" err="1"/>
              <a:t>dapat</a:t>
            </a:r>
            <a:r>
              <a:rPr lang="en-US"/>
              <a:t> </a:t>
            </a:r>
            <a:r>
              <a:rPr lang="en-US" err="1"/>
              <a:t>mempengaruhi</a:t>
            </a:r>
            <a:r>
              <a:rPr lang="en-US"/>
              <a:t> </a:t>
            </a:r>
            <a:r>
              <a:rPr lang="en-US" err="1"/>
              <a:t>usaha</a:t>
            </a:r>
            <a:r>
              <a:rPr lang="en-US"/>
              <a:t> </a:t>
            </a:r>
            <a:r>
              <a:rPr lang="en-US" err="1"/>
              <a:t>penyelesaian</a:t>
            </a:r>
            <a:r>
              <a:rPr lang="en-US"/>
              <a:t> </a:t>
            </a:r>
            <a:r>
              <a:rPr lang="en-US" err="1"/>
              <a:t>masalah</a:t>
            </a:r>
            <a:endParaRPr lang="en-US"/>
          </a:p>
          <a:p>
            <a:pPr marL="838200" lvl="2" indent="-381000"/>
            <a:r>
              <a:rPr lang="en-US" err="1"/>
              <a:t>individu</a:t>
            </a:r>
            <a:r>
              <a:rPr lang="en-US"/>
              <a:t> </a:t>
            </a:r>
            <a:r>
              <a:rPr lang="en-US" err="1"/>
              <a:t>dengan</a:t>
            </a:r>
            <a:r>
              <a:rPr lang="en-US"/>
              <a:t> </a:t>
            </a:r>
            <a:r>
              <a:rPr lang="en-US" err="1"/>
              <a:t>kecerdasan</a:t>
            </a:r>
            <a:r>
              <a:rPr lang="en-US"/>
              <a:t> </a:t>
            </a:r>
            <a:r>
              <a:rPr lang="en-US" err="1"/>
              <a:t>emosi</a:t>
            </a:r>
            <a:r>
              <a:rPr lang="en-US"/>
              <a:t> yang </a:t>
            </a:r>
            <a:r>
              <a:rPr lang="en-US" err="1"/>
              <a:t>tinggi</a:t>
            </a:r>
            <a:r>
              <a:rPr lang="en-US"/>
              <a:t>, </a:t>
            </a:r>
            <a:r>
              <a:rPr lang="en-US" err="1"/>
              <a:t>pengelolaan</a:t>
            </a:r>
            <a:r>
              <a:rPr lang="en-US"/>
              <a:t> </a:t>
            </a:r>
            <a:r>
              <a:rPr lang="en-US" err="1"/>
              <a:t>emosi</a:t>
            </a:r>
            <a:r>
              <a:rPr lang="en-US"/>
              <a:t> yang </a:t>
            </a:r>
            <a:r>
              <a:rPr lang="en-US" err="1"/>
              <a:t>baik</a:t>
            </a:r>
            <a:r>
              <a:rPr lang="en-US"/>
              <a:t> </a:t>
            </a:r>
            <a:r>
              <a:rPr lang="en-US" err="1"/>
              <a:t>dapat</a:t>
            </a:r>
            <a:r>
              <a:rPr lang="en-US"/>
              <a:t> </a:t>
            </a:r>
            <a:r>
              <a:rPr lang="en-US" err="1"/>
              <a:t>berpengaruh</a:t>
            </a:r>
            <a:r>
              <a:rPr lang="en-US"/>
              <a:t> </a:t>
            </a:r>
            <a:r>
              <a:rPr lang="en-US" err="1"/>
              <a:t>positif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0901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062" y="1845378"/>
            <a:ext cx="4805409" cy="28472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3571" y="1845378"/>
            <a:ext cx="2742314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Bayangkan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orang yang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ditengah</a:t>
            </a:r>
            <a:r>
              <a:rPr lang="en-US" dirty="0"/>
              <a:t> </a:t>
            </a:r>
            <a:r>
              <a:rPr lang="en-US" dirty="0" err="1"/>
              <a:t>ruangan</a:t>
            </a:r>
            <a:r>
              <a:rPr lang="en-US" dirty="0"/>
              <a:t>,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tali</a:t>
            </a:r>
            <a:r>
              <a:rPr lang="en-US" dirty="0"/>
              <a:t> </a:t>
            </a:r>
            <a:r>
              <a:rPr lang="en-US" dirty="0" err="1"/>
              <a:t>menggantung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langit-langit</a:t>
            </a:r>
            <a:r>
              <a:rPr lang="en-US" dirty="0"/>
              <a:t>.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menggabungkan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tali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,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tali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meraih</a:t>
            </a:r>
            <a:r>
              <a:rPr lang="en-US" dirty="0"/>
              <a:t> dan </a:t>
            </a:r>
            <a:r>
              <a:rPr lang="en-US" dirty="0" err="1"/>
              <a:t>menggabungkannya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tali</a:t>
            </a:r>
            <a:r>
              <a:rPr lang="en-US" dirty="0"/>
              <a:t> yang lain.</a:t>
            </a:r>
          </a:p>
          <a:p>
            <a:r>
              <a:rPr lang="en-US" dirty="0"/>
              <a:t>Yang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err="1"/>
              <a:t>ruangan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kuas</a:t>
            </a:r>
            <a:r>
              <a:rPr lang="en-US" dirty="0"/>
              <a:t> cat yang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bersih</a:t>
            </a:r>
            <a:r>
              <a:rPr lang="en-US" dirty="0"/>
              <a:t>, </a:t>
            </a:r>
            <a:r>
              <a:rPr lang="en-US" dirty="0" err="1"/>
              <a:t>sekaleng</a:t>
            </a:r>
            <a:r>
              <a:rPr lang="en-US" dirty="0"/>
              <a:t> cat, dan </a:t>
            </a:r>
            <a:r>
              <a:rPr lang="en-US" dirty="0" err="1"/>
              <a:t>terpal</a:t>
            </a:r>
            <a:r>
              <a:rPr lang="en-US" dirty="0"/>
              <a:t>.</a:t>
            </a:r>
          </a:p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mengikat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tali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883250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062" y="467682"/>
            <a:ext cx="4805409" cy="28472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0892" y="2057400"/>
            <a:ext cx="2742314" cy="4800600"/>
          </a:xfrm>
        </p:spPr>
        <p:txBody>
          <a:bodyPr>
            <a:normAutofit/>
          </a:bodyPr>
          <a:lstStyle/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mengikat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tali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?</a:t>
            </a:r>
          </a:p>
          <a:p>
            <a:r>
              <a:rPr lang="en-US" dirty="0" err="1"/>
              <a:t>Banyak</a:t>
            </a:r>
            <a:r>
              <a:rPr lang="en-US" dirty="0"/>
              <a:t> orang </a:t>
            </a:r>
            <a:r>
              <a:rPr lang="en-US" dirty="0" err="1"/>
              <a:t>berasumsi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menggerakkan</a:t>
            </a:r>
            <a:r>
              <a:rPr lang="en-US" dirty="0"/>
              <a:t> </a:t>
            </a:r>
            <a:r>
              <a:rPr lang="en-US" dirty="0" err="1"/>
              <a:t>badannya</a:t>
            </a:r>
            <a:r>
              <a:rPr lang="en-US" dirty="0"/>
              <a:t>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tali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menggabungkan</a:t>
            </a:r>
            <a:r>
              <a:rPr lang="en-US" dirty="0"/>
              <a:t> </a:t>
            </a:r>
            <a:r>
              <a:rPr lang="en-US" dirty="0" err="1"/>
              <a:t>keduanya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orang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menggerakkan</a:t>
            </a:r>
            <a:r>
              <a:rPr lang="en-US" dirty="0"/>
              <a:t> </a:t>
            </a:r>
            <a:r>
              <a:rPr lang="en-US" dirty="0" err="1"/>
              <a:t>tali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062" y="3742944"/>
            <a:ext cx="4805409" cy="294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86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Jenis-jenis</a:t>
            </a:r>
            <a:r>
              <a:rPr lang="en-US"/>
              <a:t> </a:t>
            </a:r>
            <a:r>
              <a:rPr lang="en-US" err="1"/>
              <a:t>masalah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6030" y="2069548"/>
            <a:ext cx="7200900" cy="4089400"/>
          </a:xfrm>
        </p:spPr>
        <p:txBody>
          <a:bodyPr>
            <a:normAutofit/>
          </a:bodyPr>
          <a:lstStyle/>
          <a:p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dikategorikan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yang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diselesaikan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endParaRPr lang="en-US" dirty="0"/>
          </a:p>
          <a:p>
            <a:pPr marL="927100" lvl="1" indent="-457200">
              <a:buFont typeface="+mj-lt"/>
              <a:buAutoNum type="arabicPeriod"/>
            </a:pPr>
            <a:r>
              <a:rPr lang="en-US" b="1" dirty="0"/>
              <a:t>Well-structured problems (well-defined problems)</a:t>
            </a:r>
            <a:r>
              <a:rPr lang="en-US" dirty="0"/>
              <a:t>, </a:t>
            </a:r>
            <a:r>
              <a:rPr lang="en-US" i="0" dirty="0" err="1"/>
              <a:t>memiliki</a:t>
            </a:r>
            <a:r>
              <a:rPr lang="en-US" i="0" dirty="0"/>
              <a:t> </a:t>
            </a:r>
            <a:r>
              <a:rPr lang="en-US" i="0" dirty="0" err="1"/>
              <a:t>langkah-langkah</a:t>
            </a:r>
            <a:r>
              <a:rPr lang="en-US" i="0" dirty="0"/>
              <a:t> </a:t>
            </a:r>
            <a:r>
              <a:rPr lang="en-US" i="0" dirty="0" err="1"/>
              <a:t>penyelesaian</a:t>
            </a:r>
            <a:r>
              <a:rPr lang="en-US" i="0" dirty="0"/>
              <a:t> yang </a:t>
            </a:r>
            <a:r>
              <a:rPr lang="en-US" i="0" dirty="0" err="1"/>
              <a:t>jelas</a:t>
            </a:r>
            <a:endParaRPr lang="en-US" i="0" dirty="0"/>
          </a:p>
          <a:p>
            <a:pPr marL="965200" lvl="1" indent="0">
              <a:buNone/>
            </a:pPr>
            <a:r>
              <a:rPr lang="en-US" i="0" dirty="0" err="1"/>
              <a:t>Contoh</a:t>
            </a:r>
            <a:r>
              <a:rPr lang="en-US" i="0" dirty="0"/>
              <a:t>: </a:t>
            </a:r>
            <a:r>
              <a:rPr lang="en-US" i="0" dirty="0" err="1"/>
              <a:t>bagaimana</a:t>
            </a:r>
            <a:r>
              <a:rPr lang="en-US" i="0" dirty="0"/>
              <a:t> </a:t>
            </a:r>
            <a:r>
              <a:rPr lang="en-US" i="0" dirty="0" err="1"/>
              <a:t>cara</a:t>
            </a:r>
            <a:r>
              <a:rPr lang="en-US" i="0" dirty="0"/>
              <a:t> </a:t>
            </a:r>
            <a:r>
              <a:rPr lang="en-US" i="0" dirty="0" err="1"/>
              <a:t>mencari</a:t>
            </a:r>
            <a:r>
              <a:rPr lang="en-US" i="0" dirty="0"/>
              <a:t> </a:t>
            </a:r>
            <a:r>
              <a:rPr lang="en-US" i="0" dirty="0" err="1"/>
              <a:t>luas</a:t>
            </a:r>
            <a:r>
              <a:rPr lang="en-US" i="0" dirty="0"/>
              <a:t> </a:t>
            </a:r>
            <a:r>
              <a:rPr lang="en-US" i="0" dirty="0" err="1"/>
              <a:t>segitiga</a:t>
            </a:r>
            <a:r>
              <a:rPr lang="en-US" i="0" dirty="0"/>
              <a:t>?</a:t>
            </a:r>
          </a:p>
          <a:p>
            <a:pPr marL="927100" indent="-457200">
              <a:buFont typeface="+mj-lt"/>
              <a:buAutoNum type="arabicPeriod" startAt="2"/>
            </a:pPr>
            <a:r>
              <a:rPr lang="en-US" b="1" i="1" dirty="0"/>
              <a:t>Ill-structured problems (ill-defined problems)</a:t>
            </a:r>
            <a:r>
              <a:rPr lang="en-US" i="1" dirty="0"/>
              <a:t>, </a:t>
            </a:r>
            <a:r>
              <a:rPr lang="en-US" dirty="0"/>
              <a:t>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langkah-langkah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jelas</a:t>
            </a:r>
            <a:endParaRPr lang="en-US" dirty="0"/>
          </a:p>
          <a:p>
            <a:pPr marL="927100" indent="0">
              <a:buNone/>
            </a:pP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jodoh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?</a:t>
            </a:r>
          </a:p>
          <a:p>
            <a:pPr marL="355600" indent="-342900"/>
            <a:r>
              <a:rPr lang="en-US" dirty="0" err="1"/>
              <a:t>Dalam</a:t>
            </a:r>
            <a:r>
              <a:rPr lang="en-US" dirty="0"/>
              <a:t> dunia </a:t>
            </a:r>
            <a:r>
              <a:rPr lang="en-US" dirty="0" err="1"/>
              <a:t>nyata</a:t>
            </a:r>
            <a:r>
              <a:rPr lang="en-US" dirty="0"/>
              <a:t>,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kontinum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kategori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212346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Well-structured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Sering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setting </a:t>
            </a:r>
            <a:r>
              <a:rPr lang="en-US" dirty="0" err="1"/>
              <a:t>pendidikan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pelajaran</a:t>
            </a:r>
            <a:endParaRPr lang="en-US" dirty="0"/>
          </a:p>
          <a:p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,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langkah-langkah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ditempuh</a:t>
            </a:r>
            <a:endParaRPr lang="en-US" dirty="0"/>
          </a:p>
          <a:p>
            <a:r>
              <a:rPr lang="en-US" dirty="0"/>
              <a:t>3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well-</a:t>
            </a:r>
            <a:r>
              <a:rPr lang="en-US" dirty="0" err="1"/>
              <a:t>strcutured</a:t>
            </a:r>
            <a:r>
              <a:rPr lang="en-US" dirty="0"/>
              <a:t> problem:</a:t>
            </a:r>
          </a:p>
          <a:p>
            <a:pPr marL="825500" lvl="1" indent="-457200">
              <a:buFont typeface="+mj-lt"/>
              <a:buAutoNum type="arabicPeriod"/>
            </a:pPr>
            <a:r>
              <a:rPr lang="en-US" dirty="0"/>
              <a:t>Tidak </a:t>
            </a:r>
            <a:r>
              <a:rPr lang="en-US" dirty="0" err="1"/>
              <a:t>sengaja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awal</a:t>
            </a:r>
            <a:endParaRPr lang="en-US" dirty="0"/>
          </a:p>
          <a:p>
            <a:pPr marL="825500" lvl="1" indent="-457200">
              <a:buFont typeface="+mj-lt"/>
              <a:buAutoNum type="arabicPeriod"/>
            </a:pP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ilegal</a:t>
            </a:r>
            <a:endParaRPr lang="en-US" dirty="0"/>
          </a:p>
          <a:p>
            <a:pPr marL="825500" lvl="1" indent="-457200">
              <a:buFont typeface="+mj-lt"/>
              <a:buAutoNum type="arabicPeriod"/>
            </a:pPr>
            <a:r>
              <a:rPr lang="en-US" dirty="0"/>
              <a:t>Tidak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legal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lagi</a:t>
            </a:r>
            <a:endParaRPr lang="en-US" dirty="0"/>
          </a:p>
          <a:p>
            <a:pPr marL="460248" indent="-457200"/>
            <a:r>
              <a:rPr lang="en-US" dirty="0"/>
              <a:t>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well-structured problems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simulasi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dan </a:t>
            </a:r>
            <a:r>
              <a:rPr lang="en-US" dirty="0" err="1"/>
              <a:t>didalamnya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(set </a:t>
            </a:r>
            <a:r>
              <a:rPr lang="en-US" dirty="0" err="1"/>
              <a:t>prosedur</a:t>
            </a:r>
            <a:r>
              <a:rPr lang="en-US" dirty="0"/>
              <a:t>)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berulang</a:t>
            </a:r>
            <a:r>
              <a:rPr lang="en-US" dirty="0"/>
              <a:t> kali, yang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pasti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masalah</a:t>
            </a:r>
            <a:endParaRPr lang="en-US" dirty="0"/>
          </a:p>
          <a:p>
            <a:pPr marL="460248" indent="-457200"/>
            <a:r>
              <a:rPr lang="en-US" dirty="0" err="1"/>
              <a:t>Pikiran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keterbatasan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working memory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87089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021" y="2171700"/>
            <a:ext cx="4117402" cy="2316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2765" y="313923"/>
            <a:ext cx="3854953" cy="1526593"/>
          </a:xfrm>
        </p:spPr>
        <p:txBody>
          <a:bodyPr>
            <a:normAutofit/>
          </a:bodyPr>
          <a:lstStyle/>
          <a:p>
            <a:r>
              <a:rPr lang="en-US" dirty="0"/>
              <a:t>Ill-structured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66" y="2286000"/>
            <a:ext cx="3854953" cy="3581400"/>
          </a:xfrm>
        </p:spPr>
        <p:txBody>
          <a:bodyPr>
            <a:normAutofit/>
          </a:bodyPr>
          <a:lstStyle/>
          <a:p>
            <a:r>
              <a:rPr lang="en-US" err="1"/>
              <a:t>Tidak</a:t>
            </a:r>
            <a:r>
              <a:rPr lang="en-US"/>
              <a:t> </a:t>
            </a:r>
            <a:r>
              <a:rPr lang="en-US" err="1"/>
              <a:t>punya</a:t>
            </a:r>
            <a:r>
              <a:rPr lang="en-US"/>
              <a:t> </a:t>
            </a:r>
            <a:r>
              <a:rPr lang="en-US" err="1"/>
              <a:t>alur</a:t>
            </a:r>
            <a:r>
              <a:rPr lang="en-US"/>
              <a:t> </a:t>
            </a:r>
            <a:r>
              <a:rPr lang="en-US" err="1"/>
              <a:t>penyelesaian</a:t>
            </a:r>
            <a:r>
              <a:rPr lang="en-US"/>
              <a:t> </a:t>
            </a:r>
            <a:r>
              <a:rPr lang="en-US" err="1"/>
              <a:t>masalah</a:t>
            </a:r>
            <a:r>
              <a:rPr lang="en-US"/>
              <a:t> yang </a:t>
            </a:r>
            <a:r>
              <a:rPr lang="en-US" err="1"/>
              <a:t>jelas</a:t>
            </a:r>
            <a:endParaRPr lang="en-US"/>
          </a:p>
          <a:p>
            <a:r>
              <a:rPr lang="en-US" err="1"/>
              <a:t>Sulit</a:t>
            </a:r>
            <a:r>
              <a:rPr lang="en-US"/>
              <a:t> </a:t>
            </a:r>
            <a:r>
              <a:rPr lang="en-US" err="1"/>
              <a:t>untuk</a:t>
            </a:r>
            <a:r>
              <a:rPr lang="en-US"/>
              <a:t> </a:t>
            </a:r>
            <a:r>
              <a:rPr lang="en-US" err="1"/>
              <a:t>dibuat</a:t>
            </a:r>
            <a:r>
              <a:rPr lang="en-US"/>
              <a:t> </a:t>
            </a:r>
            <a:r>
              <a:rPr lang="en-US" err="1"/>
              <a:t>representasi</a:t>
            </a:r>
            <a:r>
              <a:rPr lang="en-US"/>
              <a:t> </a:t>
            </a:r>
            <a:r>
              <a:rPr lang="en-US" err="1"/>
              <a:t>mentalnya</a:t>
            </a:r>
            <a:endParaRPr lang="en-US"/>
          </a:p>
          <a:p>
            <a:r>
              <a:rPr lang="en-US"/>
              <a:t>Yang </a:t>
            </a:r>
            <a:r>
              <a:rPr lang="en-US" err="1"/>
              <a:t>sulit</a:t>
            </a:r>
            <a:r>
              <a:rPr lang="en-US"/>
              <a:t> </a:t>
            </a:r>
            <a:r>
              <a:rPr lang="en-US" err="1"/>
              <a:t>dalam</a:t>
            </a:r>
            <a:r>
              <a:rPr lang="en-US"/>
              <a:t> </a:t>
            </a:r>
            <a:r>
              <a:rPr lang="en-US" err="1"/>
              <a:t>menyelesaikan</a:t>
            </a:r>
            <a:r>
              <a:rPr lang="en-US"/>
              <a:t> </a:t>
            </a:r>
            <a:r>
              <a:rPr lang="en-US" err="1"/>
              <a:t>masalah</a:t>
            </a:r>
            <a:r>
              <a:rPr lang="en-US"/>
              <a:t> </a:t>
            </a:r>
            <a:r>
              <a:rPr lang="en-US" err="1"/>
              <a:t>seperti</a:t>
            </a:r>
            <a:r>
              <a:rPr lang="en-US"/>
              <a:t> </a:t>
            </a:r>
            <a:r>
              <a:rPr lang="en-US" err="1"/>
              <a:t>ini</a:t>
            </a:r>
            <a:r>
              <a:rPr lang="en-US"/>
              <a:t> </a:t>
            </a:r>
            <a:r>
              <a:rPr lang="en-US" err="1"/>
              <a:t>adalah</a:t>
            </a:r>
            <a:r>
              <a:rPr lang="en-US"/>
              <a:t> </a:t>
            </a:r>
            <a:r>
              <a:rPr lang="en-US" err="1"/>
              <a:t>membuat</a:t>
            </a:r>
            <a:r>
              <a:rPr lang="en-US"/>
              <a:t> </a:t>
            </a:r>
            <a:r>
              <a:rPr lang="en-US" err="1"/>
              <a:t>perencanaan</a:t>
            </a:r>
            <a:r>
              <a:rPr lang="en-US"/>
              <a:t> </a:t>
            </a:r>
            <a:r>
              <a:rPr lang="en-US" err="1"/>
              <a:t>penyelesaian</a:t>
            </a:r>
            <a:r>
              <a:rPr lang="en-US"/>
              <a:t> </a:t>
            </a:r>
            <a:r>
              <a:rPr lang="en-US" err="1"/>
              <a:t>masalah</a:t>
            </a:r>
            <a:r>
              <a:rPr lang="en-US"/>
              <a:t> yang </a:t>
            </a:r>
            <a:r>
              <a:rPr lang="en-US" err="1"/>
              <a:t>dapat</a:t>
            </a:r>
            <a:r>
              <a:rPr lang="en-US"/>
              <a:t> </a:t>
            </a:r>
            <a:r>
              <a:rPr lang="en-US" err="1"/>
              <a:t>mencapai</a:t>
            </a:r>
            <a:r>
              <a:rPr lang="en-US"/>
              <a:t> solusi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4022" y="4703561"/>
            <a:ext cx="4278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Buatlah</a:t>
            </a:r>
            <a:r>
              <a:rPr lang="en-US"/>
              <a:t> </a:t>
            </a:r>
            <a:r>
              <a:rPr lang="en-US" err="1"/>
              <a:t>tempat</a:t>
            </a:r>
            <a:r>
              <a:rPr lang="en-US"/>
              <a:t> </a:t>
            </a:r>
            <a:r>
              <a:rPr lang="en-US" err="1"/>
              <a:t>untuk</a:t>
            </a:r>
            <a:r>
              <a:rPr lang="en-US"/>
              <a:t> </a:t>
            </a:r>
            <a:r>
              <a:rPr lang="en-US" err="1"/>
              <a:t>menaruh</a:t>
            </a:r>
            <a:r>
              <a:rPr lang="en-US"/>
              <a:t> </a:t>
            </a:r>
            <a:r>
              <a:rPr lang="en-US" err="1"/>
              <a:t>topi</a:t>
            </a:r>
            <a:r>
              <a:rPr lang="en-US"/>
              <a:t> </a:t>
            </a:r>
            <a:r>
              <a:rPr lang="en-US" err="1"/>
              <a:t>dengan</a:t>
            </a:r>
            <a:r>
              <a:rPr lang="en-US"/>
              <a:t> </a:t>
            </a:r>
            <a:r>
              <a:rPr lang="en-US" err="1"/>
              <a:t>menggunakan</a:t>
            </a:r>
            <a:r>
              <a:rPr lang="en-US"/>
              <a:t> material </a:t>
            </a:r>
            <a:r>
              <a:rPr lang="en-US" err="1"/>
              <a:t>berikut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9138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RetrospectVTI">
  <a:themeElements>
    <a:clrScheme name="AnalogousFromLightSeedRightStep">
      <a:dk1>
        <a:srgbClr val="000000"/>
      </a:dk1>
      <a:lt1>
        <a:srgbClr val="FFFFFF"/>
      </a:lt1>
      <a:dk2>
        <a:srgbClr val="21303A"/>
      </a:dk2>
      <a:lt2>
        <a:srgbClr val="E2E3E8"/>
      </a:lt2>
      <a:accent1>
        <a:srgbClr val="ABA271"/>
      </a:accent1>
      <a:accent2>
        <a:srgbClr val="94A75E"/>
      </a:accent2>
      <a:accent3>
        <a:srgbClr val="83AA70"/>
      </a:accent3>
      <a:accent4>
        <a:srgbClr val="63B16A"/>
      </a:accent4>
      <a:accent5>
        <a:srgbClr val="70AD8F"/>
      </a:accent5>
      <a:accent6>
        <a:srgbClr val="62AEA8"/>
      </a:accent6>
      <a:hlink>
        <a:srgbClr val="6975AE"/>
      </a:hlink>
      <a:folHlink>
        <a:srgbClr val="7F7F7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426</Words>
  <Application>Microsoft Office PowerPoint</Application>
  <PresentationFormat>Widescreen</PresentationFormat>
  <Paragraphs>52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RetrospectVTI</vt:lpstr>
      <vt:lpstr>Problem Solving</vt:lpstr>
      <vt:lpstr>Definisi</vt:lpstr>
      <vt:lpstr>Problem Solving Cycle</vt:lpstr>
      <vt:lpstr>PowerPoint Presentation</vt:lpstr>
      <vt:lpstr>PowerPoint Presentation</vt:lpstr>
      <vt:lpstr>PowerPoint Presentation</vt:lpstr>
      <vt:lpstr>Jenis-jenis masalah</vt:lpstr>
      <vt:lpstr>Well-structured Problems</vt:lpstr>
      <vt:lpstr>Ill-structured problems</vt:lpstr>
      <vt:lpstr>Decision Making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Solving</dc:title>
  <dc:creator>Alifia</dc:creator>
  <cp:lastModifiedBy>Rima Melisa</cp:lastModifiedBy>
  <cp:revision>9</cp:revision>
  <dcterms:created xsi:type="dcterms:W3CDTF">2021-11-22T05:38:46Z</dcterms:created>
  <dcterms:modified xsi:type="dcterms:W3CDTF">2025-09-13T09:46:03Z</dcterms:modified>
</cp:coreProperties>
</file>