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4" r:id="rId2"/>
    <p:sldMasterId id="2147483682" r:id="rId3"/>
  </p:sldMasterIdLst>
  <p:notesMasterIdLst>
    <p:notesMasterId r:id="rId41"/>
  </p:notesMasterIdLst>
  <p:handoutMasterIdLst>
    <p:handoutMasterId r:id="rId42"/>
  </p:handoutMasterIdLst>
  <p:sldIdLst>
    <p:sldId id="365" r:id="rId4"/>
    <p:sldId id="305" r:id="rId5"/>
    <p:sldId id="357" r:id="rId6"/>
    <p:sldId id="335" r:id="rId7"/>
    <p:sldId id="307" r:id="rId8"/>
    <p:sldId id="308" r:id="rId9"/>
    <p:sldId id="336" r:id="rId10"/>
    <p:sldId id="315" r:id="rId11"/>
    <p:sldId id="360" r:id="rId12"/>
    <p:sldId id="261" r:id="rId13"/>
    <p:sldId id="263" r:id="rId14"/>
    <p:sldId id="264" r:id="rId15"/>
    <p:sldId id="361" r:id="rId16"/>
    <p:sldId id="362" r:id="rId17"/>
    <p:sldId id="267" r:id="rId18"/>
    <p:sldId id="268" r:id="rId19"/>
    <p:sldId id="269" r:id="rId20"/>
    <p:sldId id="344" r:id="rId21"/>
    <p:sldId id="270" r:id="rId22"/>
    <p:sldId id="318" r:id="rId23"/>
    <p:sldId id="346" r:id="rId24"/>
    <p:sldId id="347" r:id="rId25"/>
    <p:sldId id="319" r:id="rId26"/>
    <p:sldId id="256" r:id="rId27"/>
    <p:sldId id="277" r:id="rId28"/>
    <p:sldId id="279" r:id="rId29"/>
    <p:sldId id="280" r:id="rId30"/>
    <p:sldId id="281" r:id="rId31"/>
    <p:sldId id="259" r:id="rId32"/>
    <p:sldId id="282" r:id="rId33"/>
    <p:sldId id="283" r:id="rId34"/>
    <p:sldId id="358" r:id="rId35"/>
    <p:sldId id="286" r:id="rId36"/>
    <p:sldId id="287" r:id="rId37"/>
    <p:sldId id="285" r:id="rId38"/>
    <p:sldId id="366" r:id="rId39"/>
    <p:sldId id="320" r:id="rId40"/>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F48"/>
    <a:srgbClr val="E62949"/>
    <a:srgbClr val="F07624"/>
    <a:srgbClr val="1ED4DE"/>
    <a:srgbClr val="EC8B46"/>
    <a:srgbClr val="D0C557"/>
    <a:srgbClr val="F4BD2D"/>
    <a:srgbClr val="3CB1BB"/>
    <a:srgbClr val="1C7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40" autoAdjust="0"/>
    <p:restoredTop sz="0" autoAdjust="0"/>
  </p:normalViewPr>
  <p:slideViewPr>
    <p:cSldViewPr showGuides="1">
      <p:cViewPr varScale="1">
        <p:scale>
          <a:sx n="98" d="100"/>
          <a:sy n="98" d="100"/>
        </p:scale>
        <p:origin x="596" y="60"/>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585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7741E0-5A6C-4337-88A3-492256D5A43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13CBF21-09A9-48AA-9CEB-0BAF17DA6081}">
      <dgm:prSet phldrT="[Text]"/>
      <dgm:spPr>
        <a:solidFill>
          <a:schemeClr val="accent6">
            <a:lumMod val="75000"/>
          </a:schemeClr>
        </a:solidFill>
      </dgm:spPr>
      <dgm:t>
        <a:bodyPr/>
        <a:lstStyle/>
        <a:p>
          <a:r>
            <a:rPr lang="en-US" dirty="0" err="1">
              <a:latin typeface="Calibri" pitchFamily="34" charset="0"/>
            </a:rPr>
            <a:t>Emosi</a:t>
          </a:r>
          <a:r>
            <a:rPr lang="en-US" dirty="0">
              <a:latin typeface="Calibri" pitchFamily="34" charset="0"/>
            </a:rPr>
            <a:t> yang </a:t>
          </a:r>
          <a:r>
            <a:rPr lang="en-US" dirty="0" err="1">
              <a:latin typeface="Calibri" pitchFamily="34" charset="0"/>
            </a:rPr>
            <a:t>diwariskan</a:t>
          </a:r>
          <a:endParaRPr lang="en-US" dirty="0">
            <a:latin typeface="Calibri" pitchFamily="34" charset="0"/>
          </a:endParaRPr>
        </a:p>
      </dgm:t>
    </dgm:pt>
    <dgm:pt modelId="{820801F4-F62D-48AA-8588-D559DC912A18}" type="parTrans" cxnId="{5A3B2A5E-95E0-4E30-9FB9-4BE2BE8D5000}">
      <dgm:prSet/>
      <dgm:spPr/>
      <dgm:t>
        <a:bodyPr/>
        <a:lstStyle/>
        <a:p>
          <a:endParaRPr lang="en-US"/>
        </a:p>
      </dgm:t>
    </dgm:pt>
    <dgm:pt modelId="{4F255597-F2DD-49B2-A925-F497D863CE8D}" type="sibTrans" cxnId="{5A3B2A5E-95E0-4E30-9FB9-4BE2BE8D5000}">
      <dgm:prSet/>
      <dgm:spPr/>
      <dgm:t>
        <a:bodyPr/>
        <a:lstStyle/>
        <a:p>
          <a:endParaRPr lang="en-US"/>
        </a:p>
      </dgm:t>
    </dgm:pt>
    <dgm:pt modelId="{53C0E26C-86B9-4976-A33F-CB29F2BA2E15}">
      <dgm:prSet phldrT="[Text]" custT="1"/>
      <dgm:spPr>
        <a:solidFill>
          <a:srgbClr val="92D050"/>
        </a:solidFill>
      </dgm:spPr>
      <dgm:t>
        <a:bodyPr/>
        <a:lstStyle/>
        <a:p>
          <a:r>
            <a:rPr lang="en-US" sz="2800" dirty="0" err="1"/>
            <a:t>Takut</a:t>
          </a:r>
          <a:endParaRPr lang="en-US" sz="2800" dirty="0"/>
        </a:p>
      </dgm:t>
    </dgm:pt>
    <dgm:pt modelId="{5BABB834-9463-4F9F-B383-10FE95ABEF2A}" type="parTrans" cxnId="{1BD157DD-F90A-45DA-A3D7-A102861D1615}">
      <dgm:prSet/>
      <dgm:spPr/>
      <dgm:t>
        <a:bodyPr/>
        <a:lstStyle/>
        <a:p>
          <a:endParaRPr lang="en-US"/>
        </a:p>
      </dgm:t>
    </dgm:pt>
    <dgm:pt modelId="{233DA263-5411-4A00-94AF-202B357287A9}" type="sibTrans" cxnId="{1BD157DD-F90A-45DA-A3D7-A102861D1615}">
      <dgm:prSet/>
      <dgm:spPr/>
      <dgm:t>
        <a:bodyPr/>
        <a:lstStyle/>
        <a:p>
          <a:endParaRPr lang="en-US"/>
        </a:p>
      </dgm:t>
    </dgm:pt>
    <dgm:pt modelId="{51FF2968-ABF7-4938-AAC6-276D0D2D3B10}">
      <dgm:prSet phldrT="[Text]" custT="1"/>
      <dgm:spPr>
        <a:solidFill>
          <a:srgbClr val="7030A0"/>
        </a:solidFill>
      </dgm:spPr>
      <dgm:t>
        <a:bodyPr/>
        <a:lstStyle/>
        <a:p>
          <a:r>
            <a:rPr lang="en-US" sz="3200" dirty="0" err="1">
              <a:latin typeface="Calibri" pitchFamily="34" charset="0"/>
            </a:rPr>
            <a:t>Marah</a:t>
          </a:r>
          <a:endParaRPr lang="en-US" sz="3200" dirty="0">
            <a:latin typeface="Calibri" pitchFamily="34" charset="0"/>
          </a:endParaRPr>
        </a:p>
      </dgm:t>
    </dgm:pt>
    <dgm:pt modelId="{65AB69B1-CDC7-4DA8-B29D-9C92562A1EEE}" type="parTrans" cxnId="{B287B3FC-7D53-438A-AFF5-6A10809FE0C8}">
      <dgm:prSet/>
      <dgm:spPr/>
      <dgm:t>
        <a:bodyPr/>
        <a:lstStyle/>
        <a:p>
          <a:endParaRPr lang="en-US"/>
        </a:p>
      </dgm:t>
    </dgm:pt>
    <dgm:pt modelId="{55DBDFFB-37EA-47D6-B4E9-B06016FD9674}" type="sibTrans" cxnId="{B287B3FC-7D53-438A-AFF5-6A10809FE0C8}">
      <dgm:prSet/>
      <dgm:spPr/>
      <dgm:t>
        <a:bodyPr/>
        <a:lstStyle/>
        <a:p>
          <a:endParaRPr lang="en-US"/>
        </a:p>
      </dgm:t>
    </dgm:pt>
    <dgm:pt modelId="{9028DB4E-3DA9-4865-9E19-68DE45C50A35}">
      <dgm:prSet phldrT="[Text]" custT="1"/>
      <dgm:spPr>
        <a:solidFill>
          <a:schemeClr val="accent2">
            <a:lumMod val="60000"/>
            <a:lumOff val="40000"/>
          </a:schemeClr>
        </a:solidFill>
      </dgm:spPr>
      <dgm:t>
        <a:bodyPr/>
        <a:lstStyle/>
        <a:p>
          <a:r>
            <a:rPr lang="en-US" sz="3200" dirty="0" err="1">
              <a:latin typeface="Calibri" pitchFamily="34" charset="0"/>
            </a:rPr>
            <a:t>Cinta</a:t>
          </a:r>
          <a:endParaRPr lang="en-US" sz="3200" dirty="0">
            <a:latin typeface="Calibri" pitchFamily="34" charset="0"/>
          </a:endParaRPr>
        </a:p>
      </dgm:t>
    </dgm:pt>
    <dgm:pt modelId="{D7FAE4F5-D1DE-426E-BADF-AD9F51020BBB}" type="parTrans" cxnId="{4C11F88D-41CB-4744-885F-01D20D9CF23E}">
      <dgm:prSet/>
      <dgm:spPr/>
      <dgm:t>
        <a:bodyPr/>
        <a:lstStyle/>
        <a:p>
          <a:endParaRPr lang="en-US"/>
        </a:p>
      </dgm:t>
    </dgm:pt>
    <dgm:pt modelId="{83B15FA8-245D-4396-B8BE-0138D1BAF867}" type="sibTrans" cxnId="{4C11F88D-41CB-4744-885F-01D20D9CF23E}">
      <dgm:prSet/>
      <dgm:spPr/>
      <dgm:t>
        <a:bodyPr/>
        <a:lstStyle/>
        <a:p>
          <a:endParaRPr lang="en-US"/>
        </a:p>
      </dgm:t>
    </dgm:pt>
    <dgm:pt modelId="{ACAB7E4F-A3FC-4506-A9D5-175B795BE8A5}" type="pres">
      <dgm:prSet presAssocID="{C47741E0-5A6C-4337-88A3-492256D5A43D}" presName="cycle" presStyleCnt="0">
        <dgm:presLayoutVars>
          <dgm:chMax val="1"/>
          <dgm:dir/>
          <dgm:animLvl val="ctr"/>
          <dgm:resizeHandles val="exact"/>
        </dgm:presLayoutVars>
      </dgm:prSet>
      <dgm:spPr/>
    </dgm:pt>
    <dgm:pt modelId="{1BF94ADB-EEB9-40D2-8085-2BE79DFC94B3}" type="pres">
      <dgm:prSet presAssocID="{613CBF21-09A9-48AA-9CEB-0BAF17DA6081}" presName="centerShape" presStyleLbl="node0" presStyleIdx="0" presStyleCnt="1"/>
      <dgm:spPr/>
    </dgm:pt>
    <dgm:pt modelId="{F57AC50D-DE6D-40F2-A0BC-0CFF94634D52}" type="pres">
      <dgm:prSet presAssocID="{5BABB834-9463-4F9F-B383-10FE95ABEF2A}" presName="parTrans" presStyleLbl="bgSibTrans2D1" presStyleIdx="0" presStyleCnt="3"/>
      <dgm:spPr/>
    </dgm:pt>
    <dgm:pt modelId="{A8A54E67-975A-4DE0-BE19-74BE23706D0A}" type="pres">
      <dgm:prSet presAssocID="{53C0E26C-86B9-4976-A33F-CB29F2BA2E15}" presName="node" presStyleLbl="node1" presStyleIdx="0" presStyleCnt="3">
        <dgm:presLayoutVars>
          <dgm:bulletEnabled val="1"/>
        </dgm:presLayoutVars>
      </dgm:prSet>
      <dgm:spPr/>
    </dgm:pt>
    <dgm:pt modelId="{BC868EEE-8B6B-47B3-9628-DBF32001FC8D}" type="pres">
      <dgm:prSet presAssocID="{65AB69B1-CDC7-4DA8-B29D-9C92562A1EEE}" presName="parTrans" presStyleLbl="bgSibTrans2D1" presStyleIdx="1" presStyleCnt="3"/>
      <dgm:spPr/>
    </dgm:pt>
    <dgm:pt modelId="{D18BC3C4-7D1B-401D-A232-23A7A4D667A0}" type="pres">
      <dgm:prSet presAssocID="{51FF2968-ABF7-4938-AAC6-276D0D2D3B10}" presName="node" presStyleLbl="node1" presStyleIdx="1" presStyleCnt="3">
        <dgm:presLayoutVars>
          <dgm:bulletEnabled val="1"/>
        </dgm:presLayoutVars>
      </dgm:prSet>
      <dgm:spPr/>
    </dgm:pt>
    <dgm:pt modelId="{7D2F7BB2-3D5C-4B01-8A27-FE808B4E1233}" type="pres">
      <dgm:prSet presAssocID="{D7FAE4F5-D1DE-426E-BADF-AD9F51020BBB}" presName="parTrans" presStyleLbl="bgSibTrans2D1" presStyleIdx="2" presStyleCnt="3"/>
      <dgm:spPr/>
    </dgm:pt>
    <dgm:pt modelId="{8BF3FBC6-B7A9-483E-A518-69978DA10466}" type="pres">
      <dgm:prSet presAssocID="{9028DB4E-3DA9-4865-9E19-68DE45C50A35}" presName="node" presStyleLbl="node1" presStyleIdx="2" presStyleCnt="3">
        <dgm:presLayoutVars>
          <dgm:bulletEnabled val="1"/>
        </dgm:presLayoutVars>
      </dgm:prSet>
      <dgm:spPr/>
    </dgm:pt>
  </dgm:ptLst>
  <dgm:cxnLst>
    <dgm:cxn modelId="{5A3B2A5E-95E0-4E30-9FB9-4BE2BE8D5000}" srcId="{C47741E0-5A6C-4337-88A3-492256D5A43D}" destId="{613CBF21-09A9-48AA-9CEB-0BAF17DA6081}" srcOrd="0" destOrd="0" parTransId="{820801F4-F62D-48AA-8588-D559DC912A18}" sibTransId="{4F255597-F2DD-49B2-A925-F497D863CE8D}"/>
    <dgm:cxn modelId="{AC343E5F-62D9-46AE-BFC6-C0C7D7124AB6}" type="presOf" srcId="{613CBF21-09A9-48AA-9CEB-0BAF17DA6081}" destId="{1BF94ADB-EEB9-40D2-8085-2BE79DFC94B3}" srcOrd="0" destOrd="0" presId="urn:microsoft.com/office/officeart/2005/8/layout/radial4"/>
    <dgm:cxn modelId="{1B121551-F1A2-4919-A79A-4C5E6277F246}" type="presOf" srcId="{C47741E0-5A6C-4337-88A3-492256D5A43D}" destId="{ACAB7E4F-A3FC-4506-A9D5-175B795BE8A5}" srcOrd="0" destOrd="0" presId="urn:microsoft.com/office/officeart/2005/8/layout/radial4"/>
    <dgm:cxn modelId="{4C11F88D-41CB-4744-885F-01D20D9CF23E}" srcId="{613CBF21-09A9-48AA-9CEB-0BAF17DA6081}" destId="{9028DB4E-3DA9-4865-9E19-68DE45C50A35}" srcOrd="2" destOrd="0" parTransId="{D7FAE4F5-D1DE-426E-BADF-AD9F51020BBB}" sibTransId="{83B15FA8-245D-4396-B8BE-0138D1BAF867}"/>
    <dgm:cxn modelId="{5F7E909C-48D5-4A11-AA9D-B41589ABF505}" type="presOf" srcId="{5BABB834-9463-4F9F-B383-10FE95ABEF2A}" destId="{F57AC50D-DE6D-40F2-A0BC-0CFF94634D52}" srcOrd="0" destOrd="0" presId="urn:microsoft.com/office/officeart/2005/8/layout/radial4"/>
    <dgm:cxn modelId="{54E734A3-2D5D-48C6-A5CD-C9665DF0EF08}" type="presOf" srcId="{65AB69B1-CDC7-4DA8-B29D-9C92562A1EEE}" destId="{BC868EEE-8B6B-47B3-9628-DBF32001FC8D}" srcOrd="0" destOrd="0" presId="urn:microsoft.com/office/officeart/2005/8/layout/radial4"/>
    <dgm:cxn modelId="{B0A9E0A6-DACA-4C17-AD6C-CB6994FC1465}" type="presOf" srcId="{9028DB4E-3DA9-4865-9E19-68DE45C50A35}" destId="{8BF3FBC6-B7A9-483E-A518-69978DA10466}" srcOrd="0" destOrd="0" presId="urn:microsoft.com/office/officeart/2005/8/layout/radial4"/>
    <dgm:cxn modelId="{D3E93CC9-3EB9-475E-AC00-AD6261D118B8}" type="presOf" srcId="{53C0E26C-86B9-4976-A33F-CB29F2BA2E15}" destId="{A8A54E67-975A-4DE0-BE19-74BE23706D0A}" srcOrd="0" destOrd="0" presId="urn:microsoft.com/office/officeart/2005/8/layout/radial4"/>
    <dgm:cxn modelId="{1BD157DD-F90A-45DA-A3D7-A102861D1615}" srcId="{613CBF21-09A9-48AA-9CEB-0BAF17DA6081}" destId="{53C0E26C-86B9-4976-A33F-CB29F2BA2E15}" srcOrd="0" destOrd="0" parTransId="{5BABB834-9463-4F9F-B383-10FE95ABEF2A}" sibTransId="{233DA263-5411-4A00-94AF-202B357287A9}"/>
    <dgm:cxn modelId="{6586C0E1-C50A-4E82-8908-54EA77C5A77D}" type="presOf" srcId="{51FF2968-ABF7-4938-AAC6-276D0D2D3B10}" destId="{D18BC3C4-7D1B-401D-A232-23A7A4D667A0}" srcOrd="0" destOrd="0" presId="urn:microsoft.com/office/officeart/2005/8/layout/radial4"/>
    <dgm:cxn modelId="{FD2590E8-AA2E-4BBB-984D-45438D7CD621}" type="presOf" srcId="{D7FAE4F5-D1DE-426E-BADF-AD9F51020BBB}" destId="{7D2F7BB2-3D5C-4B01-8A27-FE808B4E1233}" srcOrd="0" destOrd="0" presId="urn:microsoft.com/office/officeart/2005/8/layout/radial4"/>
    <dgm:cxn modelId="{B287B3FC-7D53-438A-AFF5-6A10809FE0C8}" srcId="{613CBF21-09A9-48AA-9CEB-0BAF17DA6081}" destId="{51FF2968-ABF7-4938-AAC6-276D0D2D3B10}" srcOrd="1" destOrd="0" parTransId="{65AB69B1-CDC7-4DA8-B29D-9C92562A1EEE}" sibTransId="{55DBDFFB-37EA-47D6-B4E9-B06016FD9674}"/>
    <dgm:cxn modelId="{EF80832C-E913-46CC-BFA0-C240E592892F}" type="presParOf" srcId="{ACAB7E4F-A3FC-4506-A9D5-175B795BE8A5}" destId="{1BF94ADB-EEB9-40D2-8085-2BE79DFC94B3}" srcOrd="0" destOrd="0" presId="urn:microsoft.com/office/officeart/2005/8/layout/radial4"/>
    <dgm:cxn modelId="{B835DD23-69EC-4071-9BB4-9F3D197D31E9}" type="presParOf" srcId="{ACAB7E4F-A3FC-4506-A9D5-175B795BE8A5}" destId="{F57AC50D-DE6D-40F2-A0BC-0CFF94634D52}" srcOrd="1" destOrd="0" presId="urn:microsoft.com/office/officeart/2005/8/layout/radial4"/>
    <dgm:cxn modelId="{9A68B1CA-D990-4D66-8E4B-383AD2EE49CB}" type="presParOf" srcId="{ACAB7E4F-A3FC-4506-A9D5-175B795BE8A5}" destId="{A8A54E67-975A-4DE0-BE19-74BE23706D0A}" srcOrd="2" destOrd="0" presId="urn:microsoft.com/office/officeart/2005/8/layout/radial4"/>
    <dgm:cxn modelId="{93BE0C89-06A9-45F6-B358-6D449621AC27}" type="presParOf" srcId="{ACAB7E4F-A3FC-4506-A9D5-175B795BE8A5}" destId="{BC868EEE-8B6B-47B3-9628-DBF32001FC8D}" srcOrd="3" destOrd="0" presId="urn:microsoft.com/office/officeart/2005/8/layout/radial4"/>
    <dgm:cxn modelId="{CA7DD205-9405-4E11-BD42-E851AA7BAB28}" type="presParOf" srcId="{ACAB7E4F-A3FC-4506-A9D5-175B795BE8A5}" destId="{D18BC3C4-7D1B-401D-A232-23A7A4D667A0}" srcOrd="4" destOrd="0" presId="urn:microsoft.com/office/officeart/2005/8/layout/radial4"/>
    <dgm:cxn modelId="{72EB53A5-DB00-4E01-B7AD-B2B49AC18367}" type="presParOf" srcId="{ACAB7E4F-A3FC-4506-A9D5-175B795BE8A5}" destId="{7D2F7BB2-3D5C-4B01-8A27-FE808B4E1233}" srcOrd="5" destOrd="0" presId="urn:microsoft.com/office/officeart/2005/8/layout/radial4"/>
    <dgm:cxn modelId="{69CDBD42-B87F-4843-A50E-C44390DE5B4A}" type="presParOf" srcId="{ACAB7E4F-A3FC-4506-A9D5-175B795BE8A5}" destId="{8BF3FBC6-B7A9-483E-A518-69978DA1046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610C88-1691-4D90-A09E-D905F2D07DA6}" type="doc">
      <dgm:prSet loTypeId="urn:microsoft.com/office/officeart/2005/8/layout/cycle4" loCatId="matrix" qsTypeId="urn:microsoft.com/office/officeart/2005/8/quickstyle/3d1" qsCatId="3D" csTypeId="urn:microsoft.com/office/officeart/2005/8/colors/colorful2" csCatId="colorful" phldr="1"/>
      <dgm:spPr/>
      <dgm:t>
        <a:bodyPr/>
        <a:lstStyle/>
        <a:p>
          <a:endParaRPr lang="en-US"/>
        </a:p>
      </dgm:t>
    </dgm:pt>
    <dgm:pt modelId="{7D4113BF-9E1C-472B-9332-02151C3B0262}">
      <dgm:prSet phldrT="[Text]"/>
      <dgm:spPr/>
      <dgm:t>
        <a:bodyPr/>
        <a:lstStyle/>
        <a:p>
          <a:r>
            <a:rPr lang="en-US" dirty="0"/>
            <a:t>US</a:t>
          </a:r>
        </a:p>
      </dgm:t>
    </dgm:pt>
    <dgm:pt modelId="{FF5F7555-243A-4D01-953B-6AC8D8C4D4C0}" type="parTrans" cxnId="{759EBDBF-23D7-4F31-90C8-6F9AEADEAA33}">
      <dgm:prSet/>
      <dgm:spPr/>
      <dgm:t>
        <a:bodyPr/>
        <a:lstStyle/>
        <a:p>
          <a:endParaRPr lang="en-US"/>
        </a:p>
      </dgm:t>
    </dgm:pt>
    <dgm:pt modelId="{ED05D4B5-9F22-489C-968C-D7E14BC1A103}" type="sibTrans" cxnId="{759EBDBF-23D7-4F31-90C8-6F9AEADEAA33}">
      <dgm:prSet/>
      <dgm:spPr/>
      <dgm:t>
        <a:bodyPr/>
        <a:lstStyle/>
        <a:p>
          <a:endParaRPr lang="en-US"/>
        </a:p>
      </dgm:t>
    </dgm:pt>
    <dgm:pt modelId="{87B6F348-A86B-4C30-B2E4-CCD7A192F1C0}">
      <dgm:prSet phldrT="[Text]"/>
      <dgm:spPr/>
      <dgm:t>
        <a:bodyPr/>
        <a:lstStyle/>
        <a:p>
          <a:pPr algn="ctr"/>
          <a:r>
            <a:rPr lang="en-US" b="1" dirty="0" err="1"/>
            <a:t>Suara</a:t>
          </a:r>
          <a:r>
            <a:rPr lang="en-US" b="1" dirty="0"/>
            <a:t> </a:t>
          </a:r>
          <a:r>
            <a:rPr lang="en-US" b="1" dirty="0" err="1"/>
            <a:t>keras</a:t>
          </a:r>
          <a:endParaRPr lang="en-US" b="1" dirty="0"/>
        </a:p>
      </dgm:t>
    </dgm:pt>
    <dgm:pt modelId="{F60F3FB7-B286-41B3-8FE9-FD9C5EBE4E96}" type="parTrans" cxnId="{A25015EA-7A84-4313-A32D-ACDA0B1BD430}">
      <dgm:prSet/>
      <dgm:spPr/>
      <dgm:t>
        <a:bodyPr/>
        <a:lstStyle/>
        <a:p>
          <a:endParaRPr lang="en-US"/>
        </a:p>
      </dgm:t>
    </dgm:pt>
    <dgm:pt modelId="{94C57F20-9183-42FB-871F-0F9C9FA595B4}" type="sibTrans" cxnId="{A25015EA-7A84-4313-A32D-ACDA0B1BD430}">
      <dgm:prSet/>
      <dgm:spPr/>
      <dgm:t>
        <a:bodyPr/>
        <a:lstStyle/>
        <a:p>
          <a:endParaRPr lang="en-US"/>
        </a:p>
      </dgm:t>
    </dgm:pt>
    <dgm:pt modelId="{00F9BE1E-7D47-414C-8BEC-3521F155AADB}">
      <dgm:prSet phldrT="[Text]"/>
      <dgm:spPr/>
      <dgm:t>
        <a:bodyPr/>
        <a:lstStyle/>
        <a:p>
          <a:r>
            <a:rPr lang="en-US" dirty="0"/>
            <a:t>UR</a:t>
          </a:r>
        </a:p>
      </dgm:t>
    </dgm:pt>
    <dgm:pt modelId="{4C1B7A4F-CE93-40B0-9FC4-E81DDFD1E904}" type="parTrans" cxnId="{76A26BEF-B60B-4BCD-AB81-A7BCFD432AB2}">
      <dgm:prSet/>
      <dgm:spPr/>
      <dgm:t>
        <a:bodyPr/>
        <a:lstStyle/>
        <a:p>
          <a:endParaRPr lang="en-US"/>
        </a:p>
      </dgm:t>
    </dgm:pt>
    <dgm:pt modelId="{128ECD8F-FBDB-465A-96CC-24502A609D18}" type="sibTrans" cxnId="{76A26BEF-B60B-4BCD-AB81-A7BCFD432AB2}">
      <dgm:prSet/>
      <dgm:spPr/>
      <dgm:t>
        <a:bodyPr/>
        <a:lstStyle/>
        <a:p>
          <a:endParaRPr lang="en-US"/>
        </a:p>
      </dgm:t>
    </dgm:pt>
    <dgm:pt modelId="{C686C0CE-783E-43CF-9D04-DA4555A7386A}">
      <dgm:prSet phldrT="[Text]"/>
      <dgm:spPr/>
      <dgm:t>
        <a:bodyPr/>
        <a:lstStyle/>
        <a:p>
          <a:pPr algn="ctr"/>
          <a:r>
            <a:rPr lang="en-US" b="1" dirty="0"/>
            <a:t>Rasa </a:t>
          </a:r>
          <a:r>
            <a:rPr lang="en-US" b="1" dirty="0" err="1"/>
            <a:t>takut</a:t>
          </a:r>
          <a:endParaRPr lang="en-US" b="1" dirty="0"/>
        </a:p>
      </dgm:t>
    </dgm:pt>
    <dgm:pt modelId="{F2A4BA8C-D27F-4A83-9A51-91ADA45FF929}" type="parTrans" cxnId="{42808FA6-3B4C-45AE-AF1A-7A25470DC046}">
      <dgm:prSet/>
      <dgm:spPr/>
      <dgm:t>
        <a:bodyPr/>
        <a:lstStyle/>
        <a:p>
          <a:endParaRPr lang="en-US"/>
        </a:p>
      </dgm:t>
    </dgm:pt>
    <dgm:pt modelId="{BB300958-852A-4898-A78B-9D46C441E44C}" type="sibTrans" cxnId="{42808FA6-3B4C-45AE-AF1A-7A25470DC046}">
      <dgm:prSet/>
      <dgm:spPr/>
      <dgm:t>
        <a:bodyPr/>
        <a:lstStyle/>
        <a:p>
          <a:endParaRPr lang="en-US"/>
        </a:p>
      </dgm:t>
    </dgm:pt>
    <dgm:pt modelId="{E0BA518B-D0E7-439E-91E6-CEF3965B69D5}">
      <dgm:prSet phldrT="[Text]"/>
      <dgm:spPr/>
      <dgm:t>
        <a:bodyPr/>
        <a:lstStyle/>
        <a:p>
          <a:r>
            <a:rPr lang="en-US" dirty="0"/>
            <a:t>CR</a:t>
          </a:r>
        </a:p>
      </dgm:t>
    </dgm:pt>
    <dgm:pt modelId="{CF6C8E48-DBF9-4F31-96ED-C01D3187631E}" type="parTrans" cxnId="{D1BCF78E-AF5D-40B9-BBAC-D57405286FDB}">
      <dgm:prSet/>
      <dgm:spPr/>
      <dgm:t>
        <a:bodyPr/>
        <a:lstStyle/>
        <a:p>
          <a:endParaRPr lang="en-US"/>
        </a:p>
      </dgm:t>
    </dgm:pt>
    <dgm:pt modelId="{1AB50150-63A8-4BB0-B7E8-F4BA1923B860}" type="sibTrans" cxnId="{D1BCF78E-AF5D-40B9-BBAC-D57405286FDB}">
      <dgm:prSet/>
      <dgm:spPr/>
      <dgm:t>
        <a:bodyPr/>
        <a:lstStyle/>
        <a:p>
          <a:endParaRPr lang="en-US"/>
        </a:p>
      </dgm:t>
    </dgm:pt>
    <dgm:pt modelId="{B31666E5-5728-4814-AD70-C6E3B2306A8F}">
      <dgm:prSet phldrT="[Text]"/>
      <dgm:spPr/>
      <dgm:t>
        <a:bodyPr/>
        <a:lstStyle/>
        <a:p>
          <a:pPr algn="ctr"/>
          <a:r>
            <a:rPr lang="en-US" b="1" dirty="0" err="1"/>
            <a:t>Takut</a:t>
          </a:r>
          <a:r>
            <a:rPr lang="en-US" b="1" dirty="0"/>
            <a:t> </a:t>
          </a:r>
          <a:r>
            <a:rPr lang="en-US" b="1" dirty="0" err="1"/>
            <a:t>pada</a:t>
          </a:r>
          <a:r>
            <a:rPr lang="en-US" b="1" dirty="0"/>
            <a:t> </a:t>
          </a:r>
          <a:r>
            <a:rPr lang="en-US" b="1" dirty="0" err="1"/>
            <a:t>tikus</a:t>
          </a:r>
          <a:endParaRPr lang="en-US" b="1" dirty="0"/>
        </a:p>
      </dgm:t>
    </dgm:pt>
    <dgm:pt modelId="{671FAAC8-EEFD-4DDF-BE15-5BE1B22F6393}" type="parTrans" cxnId="{8042CC4B-CF02-4657-8D1C-C4ADA010106B}">
      <dgm:prSet/>
      <dgm:spPr/>
      <dgm:t>
        <a:bodyPr/>
        <a:lstStyle/>
        <a:p>
          <a:endParaRPr lang="en-US"/>
        </a:p>
      </dgm:t>
    </dgm:pt>
    <dgm:pt modelId="{ACD12FE0-0177-4C55-BB32-5FF4CE3FE954}" type="sibTrans" cxnId="{8042CC4B-CF02-4657-8D1C-C4ADA010106B}">
      <dgm:prSet/>
      <dgm:spPr/>
      <dgm:t>
        <a:bodyPr/>
        <a:lstStyle/>
        <a:p>
          <a:endParaRPr lang="en-US"/>
        </a:p>
      </dgm:t>
    </dgm:pt>
    <dgm:pt modelId="{8D88C4B5-57DA-4F79-B09E-B256C9E11A1B}">
      <dgm:prSet phldrT="[Text]"/>
      <dgm:spPr/>
      <dgm:t>
        <a:bodyPr/>
        <a:lstStyle/>
        <a:p>
          <a:r>
            <a:rPr lang="en-US" dirty="0"/>
            <a:t>CS</a:t>
          </a:r>
        </a:p>
      </dgm:t>
    </dgm:pt>
    <dgm:pt modelId="{76FEC9C1-FB0C-488D-959E-F98731F3FF58}" type="parTrans" cxnId="{CDF4FEE0-823C-43C0-9FAC-560120A08E99}">
      <dgm:prSet/>
      <dgm:spPr/>
      <dgm:t>
        <a:bodyPr/>
        <a:lstStyle/>
        <a:p>
          <a:endParaRPr lang="en-US"/>
        </a:p>
      </dgm:t>
    </dgm:pt>
    <dgm:pt modelId="{33B70149-0024-44EC-AD16-6316E710C0CF}" type="sibTrans" cxnId="{CDF4FEE0-823C-43C0-9FAC-560120A08E99}">
      <dgm:prSet/>
      <dgm:spPr/>
      <dgm:t>
        <a:bodyPr/>
        <a:lstStyle/>
        <a:p>
          <a:endParaRPr lang="en-US"/>
        </a:p>
      </dgm:t>
    </dgm:pt>
    <dgm:pt modelId="{0438BD9C-5749-4B95-AEE2-84D37A378DA5}">
      <dgm:prSet phldrT="[Text]"/>
      <dgm:spPr/>
      <dgm:t>
        <a:bodyPr/>
        <a:lstStyle/>
        <a:p>
          <a:pPr algn="ctr"/>
          <a:r>
            <a:rPr lang="en-US" b="1" dirty="0" err="1"/>
            <a:t>Tikus</a:t>
          </a:r>
          <a:r>
            <a:rPr lang="en-US" b="1" dirty="0"/>
            <a:t> </a:t>
          </a:r>
        </a:p>
      </dgm:t>
    </dgm:pt>
    <dgm:pt modelId="{C64C5F60-F9F1-4FE3-9ADF-B73A6A06014C}" type="parTrans" cxnId="{FA90B965-9A2F-4B5C-8670-E72306C25EA9}">
      <dgm:prSet/>
      <dgm:spPr/>
      <dgm:t>
        <a:bodyPr/>
        <a:lstStyle/>
        <a:p>
          <a:endParaRPr lang="en-US"/>
        </a:p>
      </dgm:t>
    </dgm:pt>
    <dgm:pt modelId="{B0BE7EBF-7DBD-43B7-8222-DF621054DD6F}" type="sibTrans" cxnId="{FA90B965-9A2F-4B5C-8670-E72306C25EA9}">
      <dgm:prSet/>
      <dgm:spPr/>
      <dgm:t>
        <a:bodyPr/>
        <a:lstStyle/>
        <a:p>
          <a:endParaRPr lang="en-US"/>
        </a:p>
      </dgm:t>
    </dgm:pt>
    <dgm:pt modelId="{353CC91B-EA69-4845-928C-B4D658616AF8}" type="pres">
      <dgm:prSet presAssocID="{15610C88-1691-4D90-A09E-D905F2D07DA6}" presName="cycleMatrixDiagram" presStyleCnt="0">
        <dgm:presLayoutVars>
          <dgm:chMax val="1"/>
          <dgm:dir/>
          <dgm:animLvl val="lvl"/>
          <dgm:resizeHandles val="exact"/>
        </dgm:presLayoutVars>
      </dgm:prSet>
      <dgm:spPr/>
    </dgm:pt>
    <dgm:pt modelId="{DADB3A88-B126-45E8-BC5C-000FE286162F}" type="pres">
      <dgm:prSet presAssocID="{15610C88-1691-4D90-A09E-D905F2D07DA6}" presName="children" presStyleCnt="0"/>
      <dgm:spPr/>
    </dgm:pt>
    <dgm:pt modelId="{8281F175-B92B-4CE4-B069-8648797F6E24}" type="pres">
      <dgm:prSet presAssocID="{15610C88-1691-4D90-A09E-D905F2D07DA6}" presName="child1group" presStyleCnt="0"/>
      <dgm:spPr/>
    </dgm:pt>
    <dgm:pt modelId="{03B9585A-DBAB-434F-B5BC-99CE11ECBF00}" type="pres">
      <dgm:prSet presAssocID="{15610C88-1691-4D90-A09E-D905F2D07DA6}" presName="child1" presStyleLbl="bgAcc1" presStyleIdx="0" presStyleCnt="4"/>
      <dgm:spPr/>
    </dgm:pt>
    <dgm:pt modelId="{20E68A6F-4447-443E-8655-0F98EF340116}" type="pres">
      <dgm:prSet presAssocID="{15610C88-1691-4D90-A09E-D905F2D07DA6}" presName="child1Text" presStyleLbl="bgAcc1" presStyleIdx="0" presStyleCnt="4">
        <dgm:presLayoutVars>
          <dgm:bulletEnabled val="1"/>
        </dgm:presLayoutVars>
      </dgm:prSet>
      <dgm:spPr/>
    </dgm:pt>
    <dgm:pt modelId="{E90EA085-FC48-493E-93F1-EEA7E6D53E3F}" type="pres">
      <dgm:prSet presAssocID="{15610C88-1691-4D90-A09E-D905F2D07DA6}" presName="child2group" presStyleCnt="0"/>
      <dgm:spPr/>
    </dgm:pt>
    <dgm:pt modelId="{2E1E3643-B561-4266-A8BD-B070231ADA04}" type="pres">
      <dgm:prSet presAssocID="{15610C88-1691-4D90-A09E-D905F2D07DA6}" presName="child2" presStyleLbl="bgAcc1" presStyleIdx="1" presStyleCnt="4"/>
      <dgm:spPr/>
    </dgm:pt>
    <dgm:pt modelId="{A37ECDF5-497E-4D55-B1DE-714D9386223A}" type="pres">
      <dgm:prSet presAssocID="{15610C88-1691-4D90-A09E-D905F2D07DA6}" presName="child2Text" presStyleLbl="bgAcc1" presStyleIdx="1" presStyleCnt="4">
        <dgm:presLayoutVars>
          <dgm:bulletEnabled val="1"/>
        </dgm:presLayoutVars>
      </dgm:prSet>
      <dgm:spPr/>
    </dgm:pt>
    <dgm:pt modelId="{E5B550EB-91F7-4301-AE56-3BA7629D1E91}" type="pres">
      <dgm:prSet presAssocID="{15610C88-1691-4D90-A09E-D905F2D07DA6}" presName="child3group" presStyleCnt="0"/>
      <dgm:spPr/>
    </dgm:pt>
    <dgm:pt modelId="{8F88E54E-4BB2-4438-A3D7-14D18FF3E9CE}" type="pres">
      <dgm:prSet presAssocID="{15610C88-1691-4D90-A09E-D905F2D07DA6}" presName="child3" presStyleLbl="bgAcc1" presStyleIdx="2" presStyleCnt="4"/>
      <dgm:spPr/>
    </dgm:pt>
    <dgm:pt modelId="{DA6AC0B2-2C12-4F0E-ADBE-C0E6CB3DAD1A}" type="pres">
      <dgm:prSet presAssocID="{15610C88-1691-4D90-A09E-D905F2D07DA6}" presName="child3Text" presStyleLbl="bgAcc1" presStyleIdx="2" presStyleCnt="4">
        <dgm:presLayoutVars>
          <dgm:bulletEnabled val="1"/>
        </dgm:presLayoutVars>
      </dgm:prSet>
      <dgm:spPr/>
    </dgm:pt>
    <dgm:pt modelId="{3282E48C-CD3B-449C-8CB9-DEE6D9764933}" type="pres">
      <dgm:prSet presAssocID="{15610C88-1691-4D90-A09E-D905F2D07DA6}" presName="child4group" presStyleCnt="0"/>
      <dgm:spPr/>
    </dgm:pt>
    <dgm:pt modelId="{E2C608B5-EDA3-4F34-A3F7-A17790E18C5D}" type="pres">
      <dgm:prSet presAssocID="{15610C88-1691-4D90-A09E-D905F2D07DA6}" presName="child4" presStyleLbl="bgAcc1" presStyleIdx="3" presStyleCnt="4"/>
      <dgm:spPr/>
    </dgm:pt>
    <dgm:pt modelId="{C5E89DEB-BC9B-4ADE-A480-D0C94FEEB821}" type="pres">
      <dgm:prSet presAssocID="{15610C88-1691-4D90-A09E-D905F2D07DA6}" presName="child4Text" presStyleLbl="bgAcc1" presStyleIdx="3" presStyleCnt="4">
        <dgm:presLayoutVars>
          <dgm:bulletEnabled val="1"/>
        </dgm:presLayoutVars>
      </dgm:prSet>
      <dgm:spPr/>
    </dgm:pt>
    <dgm:pt modelId="{C42312C5-D504-4225-ADA7-D311AA77AD8A}" type="pres">
      <dgm:prSet presAssocID="{15610C88-1691-4D90-A09E-D905F2D07DA6}" presName="childPlaceholder" presStyleCnt="0"/>
      <dgm:spPr/>
    </dgm:pt>
    <dgm:pt modelId="{72A4278B-4603-441A-BCCF-B859FADD7D5A}" type="pres">
      <dgm:prSet presAssocID="{15610C88-1691-4D90-A09E-D905F2D07DA6}" presName="circle" presStyleCnt="0"/>
      <dgm:spPr/>
    </dgm:pt>
    <dgm:pt modelId="{2D7F04E4-2400-4DF0-B465-FD61315A3B95}" type="pres">
      <dgm:prSet presAssocID="{15610C88-1691-4D90-A09E-D905F2D07DA6}" presName="quadrant1" presStyleLbl="node1" presStyleIdx="0" presStyleCnt="4">
        <dgm:presLayoutVars>
          <dgm:chMax val="1"/>
          <dgm:bulletEnabled val="1"/>
        </dgm:presLayoutVars>
      </dgm:prSet>
      <dgm:spPr/>
    </dgm:pt>
    <dgm:pt modelId="{812266FF-7DF0-4DAA-A85F-0BEA71005F27}" type="pres">
      <dgm:prSet presAssocID="{15610C88-1691-4D90-A09E-D905F2D07DA6}" presName="quadrant2" presStyleLbl="node1" presStyleIdx="1" presStyleCnt="4">
        <dgm:presLayoutVars>
          <dgm:chMax val="1"/>
          <dgm:bulletEnabled val="1"/>
        </dgm:presLayoutVars>
      </dgm:prSet>
      <dgm:spPr/>
    </dgm:pt>
    <dgm:pt modelId="{67D29E43-BF0D-4145-8DA2-81C72D09E554}" type="pres">
      <dgm:prSet presAssocID="{15610C88-1691-4D90-A09E-D905F2D07DA6}" presName="quadrant3" presStyleLbl="node1" presStyleIdx="2" presStyleCnt="4">
        <dgm:presLayoutVars>
          <dgm:chMax val="1"/>
          <dgm:bulletEnabled val="1"/>
        </dgm:presLayoutVars>
      </dgm:prSet>
      <dgm:spPr/>
    </dgm:pt>
    <dgm:pt modelId="{D190C052-C65B-4474-9064-13A493EB6B50}" type="pres">
      <dgm:prSet presAssocID="{15610C88-1691-4D90-A09E-D905F2D07DA6}" presName="quadrant4" presStyleLbl="node1" presStyleIdx="3" presStyleCnt="4">
        <dgm:presLayoutVars>
          <dgm:chMax val="1"/>
          <dgm:bulletEnabled val="1"/>
        </dgm:presLayoutVars>
      </dgm:prSet>
      <dgm:spPr/>
    </dgm:pt>
    <dgm:pt modelId="{DF3E5A94-0083-4979-BE49-EAF3554D1F5B}" type="pres">
      <dgm:prSet presAssocID="{15610C88-1691-4D90-A09E-D905F2D07DA6}" presName="quadrantPlaceholder" presStyleCnt="0"/>
      <dgm:spPr/>
    </dgm:pt>
    <dgm:pt modelId="{0C66C746-9DC3-43E1-AA0D-5170640A87F1}" type="pres">
      <dgm:prSet presAssocID="{15610C88-1691-4D90-A09E-D905F2D07DA6}" presName="center1" presStyleLbl="fgShp" presStyleIdx="0" presStyleCnt="2"/>
      <dgm:spPr/>
    </dgm:pt>
    <dgm:pt modelId="{C3A29D7F-6C3B-4E04-93F2-07AD9465EE48}" type="pres">
      <dgm:prSet presAssocID="{15610C88-1691-4D90-A09E-D905F2D07DA6}" presName="center2" presStyleLbl="fgShp" presStyleIdx="1" presStyleCnt="2"/>
      <dgm:spPr/>
    </dgm:pt>
  </dgm:ptLst>
  <dgm:cxnLst>
    <dgm:cxn modelId="{C4FC991D-948C-4289-8996-C6B62DAAADA7}" type="presOf" srcId="{C686C0CE-783E-43CF-9D04-DA4555A7386A}" destId="{2E1E3643-B561-4266-A8BD-B070231ADA04}" srcOrd="0" destOrd="0" presId="urn:microsoft.com/office/officeart/2005/8/layout/cycle4"/>
    <dgm:cxn modelId="{312E8D27-763C-4369-AE25-ED5E1E387FC1}" type="presOf" srcId="{00F9BE1E-7D47-414C-8BEC-3521F155AADB}" destId="{812266FF-7DF0-4DAA-A85F-0BEA71005F27}" srcOrd="0" destOrd="0" presId="urn:microsoft.com/office/officeart/2005/8/layout/cycle4"/>
    <dgm:cxn modelId="{6A0B3228-74E0-4606-9EF4-4797CD71C42C}" type="presOf" srcId="{8D88C4B5-57DA-4F79-B09E-B256C9E11A1B}" destId="{D190C052-C65B-4474-9064-13A493EB6B50}" srcOrd="0" destOrd="0" presId="urn:microsoft.com/office/officeart/2005/8/layout/cycle4"/>
    <dgm:cxn modelId="{355A7E2B-7600-46B9-8E10-726DD7CD8514}" type="presOf" srcId="{15610C88-1691-4D90-A09E-D905F2D07DA6}" destId="{353CC91B-EA69-4845-928C-B4D658616AF8}" srcOrd="0" destOrd="0" presId="urn:microsoft.com/office/officeart/2005/8/layout/cycle4"/>
    <dgm:cxn modelId="{B3A33D3A-45A3-45B9-A39C-64BCFBC46281}" type="presOf" srcId="{B31666E5-5728-4814-AD70-C6E3B2306A8F}" destId="{8F88E54E-4BB2-4438-A3D7-14D18FF3E9CE}" srcOrd="0" destOrd="0" presId="urn:microsoft.com/office/officeart/2005/8/layout/cycle4"/>
    <dgm:cxn modelId="{DD75643B-311F-4A1A-9B3F-30CD66B5CEB9}" type="presOf" srcId="{7D4113BF-9E1C-472B-9332-02151C3B0262}" destId="{2D7F04E4-2400-4DF0-B465-FD61315A3B95}" srcOrd="0" destOrd="0" presId="urn:microsoft.com/office/officeart/2005/8/layout/cycle4"/>
    <dgm:cxn modelId="{FA90B965-9A2F-4B5C-8670-E72306C25EA9}" srcId="{8D88C4B5-57DA-4F79-B09E-B256C9E11A1B}" destId="{0438BD9C-5749-4B95-AEE2-84D37A378DA5}" srcOrd="0" destOrd="0" parTransId="{C64C5F60-F9F1-4FE3-9ADF-B73A6A06014C}" sibTransId="{B0BE7EBF-7DBD-43B7-8222-DF621054DD6F}"/>
    <dgm:cxn modelId="{8042CC4B-CF02-4657-8D1C-C4ADA010106B}" srcId="{E0BA518B-D0E7-439E-91E6-CEF3965B69D5}" destId="{B31666E5-5728-4814-AD70-C6E3B2306A8F}" srcOrd="0" destOrd="0" parTransId="{671FAAC8-EEFD-4DDF-BE15-5BE1B22F6393}" sibTransId="{ACD12FE0-0177-4C55-BB32-5FF4CE3FE954}"/>
    <dgm:cxn modelId="{29E1C458-CBA0-4174-8CB6-4EC1F01633E0}" type="presOf" srcId="{E0BA518B-D0E7-439E-91E6-CEF3965B69D5}" destId="{67D29E43-BF0D-4145-8DA2-81C72D09E554}" srcOrd="0" destOrd="0" presId="urn:microsoft.com/office/officeart/2005/8/layout/cycle4"/>
    <dgm:cxn modelId="{24C52889-58AF-4FCA-94C3-D9DCCF99CCC1}" type="presOf" srcId="{87B6F348-A86B-4C30-B2E4-CCD7A192F1C0}" destId="{03B9585A-DBAB-434F-B5BC-99CE11ECBF00}" srcOrd="0" destOrd="0" presId="urn:microsoft.com/office/officeart/2005/8/layout/cycle4"/>
    <dgm:cxn modelId="{D1BCF78E-AF5D-40B9-BBAC-D57405286FDB}" srcId="{15610C88-1691-4D90-A09E-D905F2D07DA6}" destId="{E0BA518B-D0E7-439E-91E6-CEF3965B69D5}" srcOrd="2" destOrd="0" parTransId="{CF6C8E48-DBF9-4F31-96ED-C01D3187631E}" sibTransId="{1AB50150-63A8-4BB0-B7E8-F4BA1923B860}"/>
    <dgm:cxn modelId="{83DFFD9A-5BF8-4AF8-8938-F2DD5DFB1B2E}" type="presOf" srcId="{B31666E5-5728-4814-AD70-C6E3B2306A8F}" destId="{DA6AC0B2-2C12-4F0E-ADBE-C0E6CB3DAD1A}" srcOrd="1" destOrd="0" presId="urn:microsoft.com/office/officeart/2005/8/layout/cycle4"/>
    <dgm:cxn modelId="{42808FA6-3B4C-45AE-AF1A-7A25470DC046}" srcId="{00F9BE1E-7D47-414C-8BEC-3521F155AADB}" destId="{C686C0CE-783E-43CF-9D04-DA4555A7386A}" srcOrd="0" destOrd="0" parTransId="{F2A4BA8C-D27F-4A83-9A51-91ADA45FF929}" sibTransId="{BB300958-852A-4898-A78B-9D46C441E44C}"/>
    <dgm:cxn modelId="{C46673AD-0B22-4497-B52A-6851B3CE56BC}" type="presOf" srcId="{0438BD9C-5749-4B95-AEE2-84D37A378DA5}" destId="{E2C608B5-EDA3-4F34-A3F7-A17790E18C5D}" srcOrd="0" destOrd="0" presId="urn:microsoft.com/office/officeart/2005/8/layout/cycle4"/>
    <dgm:cxn modelId="{943F69BD-4672-4570-A04D-A5EF0D5E5243}" type="presOf" srcId="{87B6F348-A86B-4C30-B2E4-CCD7A192F1C0}" destId="{20E68A6F-4447-443E-8655-0F98EF340116}" srcOrd="1" destOrd="0" presId="urn:microsoft.com/office/officeart/2005/8/layout/cycle4"/>
    <dgm:cxn modelId="{759EBDBF-23D7-4F31-90C8-6F9AEADEAA33}" srcId="{15610C88-1691-4D90-A09E-D905F2D07DA6}" destId="{7D4113BF-9E1C-472B-9332-02151C3B0262}" srcOrd="0" destOrd="0" parTransId="{FF5F7555-243A-4D01-953B-6AC8D8C4D4C0}" sibTransId="{ED05D4B5-9F22-489C-968C-D7E14BC1A103}"/>
    <dgm:cxn modelId="{A2739BDF-8BCD-4F59-93FE-0A2F75EBA7FC}" type="presOf" srcId="{C686C0CE-783E-43CF-9D04-DA4555A7386A}" destId="{A37ECDF5-497E-4D55-B1DE-714D9386223A}" srcOrd="1" destOrd="0" presId="urn:microsoft.com/office/officeart/2005/8/layout/cycle4"/>
    <dgm:cxn modelId="{CDF4FEE0-823C-43C0-9FAC-560120A08E99}" srcId="{15610C88-1691-4D90-A09E-D905F2D07DA6}" destId="{8D88C4B5-57DA-4F79-B09E-B256C9E11A1B}" srcOrd="3" destOrd="0" parTransId="{76FEC9C1-FB0C-488D-959E-F98731F3FF58}" sibTransId="{33B70149-0024-44EC-AD16-6316E710C0CF}"/>
    <dgm:cxn modelId="{A25015EA-7A84-4313-A32D-ACDA0B1BD430}" srcId="{7D4113BF-9E1C-472B-9332-02151C3B0262}" destId="{87B6F348-A86B-4C30-B2E4-CCD7A192F1C0}" srcOrd="0" destOrd="0" parTransId="{F60F3FB7-B286-41B3-8FE9-FD9C5EBE4E96}" sibTransId="{94C57F20-9183-42FB-871F-0F9C9FA595B4}"/>
    <dgm:cxn modelId="{802A89EB-8182-49E1-AC7E-5A27C5CFC950}" type="presOf" srcId="{0438BD9C-5749-4B95-AEE2-84D37A378DA5}" destId="{C5E89DEB-BC9B-4ADE-A480-D0C94FEEB821}" srcOrd="1" destOrd="0" presId="urn:microsoft.com/office/officeart/2005/8/layout/cycle4"/>
    <dgm:cxn modelId="{76A26BEF-B60B-4BCD-AB81-A7BCFD432AB2}" srcId="{15610C88-1691-4D90-A09E-D905F2D07DA6}" destId="{00F9BE1E-7D47-414C-8BEC-3521F155AADB}" srcOrd="1" destOrd="0" parTransId="{4C1B7A4F-CE93-40B0-9FC4-E81DDFD1E904}" sibTransId="{128ECD8F-FBDB-465A-96CC-24502A609D18}"/>
    <dgm:cxn modelId="{648C8A7D-AA10-420F-AC9C-E25F5FF91423}" type="presParOf" srcId="{353CC91B-EA69-4845-928C-B4D658616AF8}" destId="{DADB3A88-B126-45E8-BC5C-000FE286162F}" srcOrd="0" destOrd="0" presId="urn:microsoft.com/office/officeart/2005/8/layout/cycle4"/>
    <dgm:cxn modelId="{A8C540D3-DCD1-4FD5-9507-1DAD7C645E9D}" type="presParOf" srcId="{DADB3A88-B126-45E8-BC5C-000FE286162F}" destId="{8281F175-B92B-4CE4-B069-8648797F6E24}" srcOrd="0" destOrd="0" presId="urn:microsoft.com/office/officeart/2005/8/layout/cycle4"/>
    <dgm:cxn modelId="{17E67D05-4A0A-4048-9202-041DFD99A07F}" type="presParOf" srcId="{8281F175-B92B-4CE4-B069-8648797F6E24}" destId="{03B9585A-DBAB-434F-B5BC-99CE11ECBF00}" srcOrd="0" destOrd="0" presId="urn:microsoft.com/office/officeart/2005/8/layout/cycle4"/>
    <dgm:cxn modelId="{B30EE0E2-332A-4D5C-AFA6-1826F4E1F51B}" type="presParOf" srcId="{8281F175-B92B-4CE4-B069-8648797F6E24}" destId="{20E68A6F-4447-443E-8655-0F98EF340116}" srcOrd="1" destOrd="0" presId="urn:microsoft.com/office/officeart/2005/8/layout/cycle4"/>
    <dgm:cxn modelId="{9A8D290A-EA15-440A-9529-831C847773A4}" type="presParOf" srcId="{DADB3A88-B126-45E8-BC5C-000FE286162F}" destId="{E90EA085-FC48-493E-93F1-EEA7E6D53E3F}" srcOrd="1" destOrd="0" presId="urn:microsoft.com/office/officeart/2005/8/layout/cycle4"/>
    <dgm:cxn modelId="{F975E0CF-30D4-4A22-A43E-CBCBC46DCB86}" type="presParOf" srcId="{E90EA085-FC48-493E-93F1-EEA7E6D53E3F}" destId="{2E1E3643-B561-4266-A8BD-B070231ADA04}" srcOrd="0" destOrd="0" presId="urn:microsoft.com/office/officeart/2005/8/layout/cycle4"/>
    <dgm:cxn modelId="{ADD5346A-D286-4093-B98B-FBDE816454C2}" type="presParOf" srcId="{E90EA085-FC48-493E-93F1-EEA7E6D53E3F}" destId="{A37ECDF5-497E-4D55-B1DE-714D9386223A}" srcOrd="1" destOrd="0" presId="urn:microsoft.com/office/officeart/2005/8/layout/cycle4"/>
    <dgm:cxn modelId="{BAAA1478-9BA0-4AAC-BA5A-5ACCB50AEB8D}" type="presParOf" srcId="{DADB3A88-B126-45E8-BC5C-000FE286162F}" destId="{E5B550EB-91F7-4301-AE56-3BA7629D1E91}" srcOrd="2" destOrd="0" presId="urn:microsoft.com/office/officeart/2005/8/layout/cycle4"/>
    <dgm:cxn modelId="{E5FA443F-67D0-4146-ABA1-57C338FA19A1}" type="presParOf" srcId="{E5B550EB-91F7-4301-AE56-3BA7629D1E91}" destId="{8F88E54E-4BB2-4438-A3D7-14D18FF3E9CE}" srcOrd="0" destOrd="0" presId="urn:microsoft.com/office/officeart/2005/8/layout/cycle4"/>
    <dgm:cxn modelId="{C0B37BCA-FD9D-487E-B5B7-02F5025D8F1A}" type="presParOf" srcId="{E5B550EB-91F7-4301-AE56-3BA7629D1E91}" destId="{DA6AC0B2-2C12-4F0E-ADBE-C0E6CB3DAD1A}" srcOrd="1" destOrd="0" presId="urn:microsoft.com/office/officeart/2005/8/layout/cycle4"/>
    <dgm:cxn modelId="{B5BC0976-C3A6-4C61-96B6-8D9C77AB2655}" type="presParOf" srcId="{DADB3A88-B126-45E8-BC5C-000FE286162F}" destId="{3282E48C-CD3B-449C-8CB9-DEE6D9764933}" srcOrd="3" destOrd="0" presId="urn:microsoft.com/office/officeart/2005/8/layout/cycle4"/>
    <dgm:cxn modelId="{3B551FE9-B227-4E8E-B25C-60AA9939D60E}" type="presParOf" srcId="{3282E48C-CD3B-449C-8CB9-DEE6D9764933}" destId="{E2C608B5-EDA3-4F34-A3F7-A17790E18C5D}" srcOrd="0" destOrd="0" presId="urn:microsoft.com/office/officeart/2005/8/layout/cycle4"/>
    <dgm:cxn modelId="{7BE1A640-7C68-458A-B3E2-2E4017FEF48C}" type="presParOf" srcId="{3282E48C-CD3B-449C-8CB9-DEE6D9764933}" destId="{C5E89DEB-BC9B-4ADE-A480-D0C94FEEB821}" srcOrd="1" destOrd="0" presId="urn:microsoft.com/office/officeart/2005/8/layout/cycle4"/>
    <dgm:cxn modelId="{C11380ED-EC45-41F2-B093-325DC2A48FAF}" type="presParOf" srcId="{DADB3A88-B126-45E8-BC5C-000FE286162F}" destId="{C42312C5-D504-4225-ADA7-D311AA77AD8A}" srcOrd="4" destOrd="0" presId="urn:microsoft.com/office/officeart/2005/8/layout/cycle4"/>
    <dgm:cxn modelId="{6E17AE3C-665A-4841-92DA-FBDD8CA70284}" type="presParOf" srcId="{353CC91B-EA69-4845-928C-B4D658616AF8}" destId="{72A4278B-4603-441A-BCCF-B859FADD7D5A}" srcOrd="1" destOrd="0" presId="urn:microsoft.com/office/officeart/2005/8/layout/cycle4"/>
    <dgm:cxn modelId="{2855CA05-3D2D-4FA9-A6D9-A038FB54B21B}" type="presParOf" srcId="{72A4278B-4603-441A-BCCF-B859FADD7D5A}" destId="{2D7F04E4-2400-4DF0-B465-FD61315A3B95}" srcOrd="0" destOrd="0" presId="urn:microsoft.com/office/officeart/2005/8/layout/cycle4"/>
    <dgm:cxn modelId="{E5B2B064-9002-4FB1-8AD3-49197689B183}" type="presParOf" srcId="{72A4278B-4603-441A-BCCF-B859FADD7D5A}" destId="{812266FF-7DF0-4DAA-A85F-0BEA71005F27}" srcOrd="1" destOrd="0" presId="urn:microsoft.com/office/officeart/2005/8/layout/cycle4"/>
    <dgm:cxn modelId="{7F204E79-E303-4E8E-8006-97868611273B}" type="presParOf" srcId="{72A4278B-4603-441A-BCCF-B859FADD7D5A}" destId="{67D29E43-BF0D-4145-8DA2-81C72D09E554}" srcOrd="2" destOrd="0" presId="urn:microsoft.com/office/officeart/2005/8/layout/cycle4"/>
    <dgm:cxn modelId="{A51A3F1C-24BE-4FC4-8429-A9368B1A2EC7}" type="presParOf" srcId="{72A4278B-4603-441A-BCCF-B859FADD7D5A}" destId="{D190C052-C65B-4474-9064-13A493EB6B50}" srcOrd="3" destOrd="0" presId="urn:microsoft.com/office/officeart/2005/8/layout/cycle4"/>
    <dgm:cxn modelId="{2DBB579A-F462-4F64-8F56-0F0E6D11250D}" type="presParOf" srcId="{72A4278B-4603-441A-BCCF-B859FADD7D5A}" destId="{DF3E5A94-0083-4979-BE49-EAF3554D1F5B}" srcOrd="4" destOrd="0" presId="urn:microsoft.com/office/officeart/2005/8/layout/cycle4"/>
    <dgm:cxn modelId="{62E17A60-55F5-48C6-AB36-6207E14438D5}" type="presParOf" srcId="{353CC91B-EA69-4845-928C-B4D658616AF8}" destId="{0C66C746-9DC3-43E1-AA0D-5170640A87F1}" srcOrd="2" destOrd="0" presId="urn:microsoft.com/office/officeart/2005/8/layout/cycle4"/>
    <dgm:cxn modelId="{EF3A9B3B-1762-4DEA-8536-727D0EA9BAC1}" type="presParOf" srcId="{353CC91B-EA69-4845-928C-B4D658616AF8}" destId="{C3A29D7F-6C3B-4E04-93F2-07AD9465EE48}"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F94ADB-EEB9-40D2-8085-2BE79DFC94B3}">
      <dsp:nvSpPr>
        <dsp:cNvPr id="0" name=""/>
        <dsp:cNvSpPr/>
      </dsp:nvSpPr>
      <dsp:spPr>
        <a:xfrm>
          <a:off x="2551773" y="1801278"/>
          <a:ext cx="1510176" cy="1510176"/>
        </a:xfrm>
        <a:prstGeom prst="ellipse">
          <a:avLst/>
        </a:prstGeom>
        <a:solidFill>
          <a:schemeClr val="accent6">
            <a:lumMod val="75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err="1">
              <a:latin typeface="Calibri" pitchFamily="34" charset="0"/>
            </a:rPr>
            <a:t>Emosi</a:t>
          </a:r>
          <a:r>
            <a:rPr lang="en-US" sz="1800" kern="1200" dirty="0">
              <a:latin typeface="Calibri" pitchFamily="34" charset="0"/>
            </a:rPr>
            <a:t> yang </a:t>
          </a:r>
          <a:r>
            <a:rPr lang="en-US" sz="1800" kern="1200" dirty="0" err="1">
              <a:latin typeface="Calibri" pitchFamily="34" charset="0"/>
            </a:rPr>
            <a:t>diwariskan</a:t>
          </a:r>
          <a:endParaRPr lang="en-US" sz="1800" kern="1200" dirty="0">
            <a:latin typeface="Calibri" pitchFamily="34" charset="0"/>
          </a:endParaRPr>
        </a:p>
      </dsp:txBody>
      <dsp:txXfrm>
        <a:off x="2772933" y="2022438"/>
        <a:ext cx="1067856" cy="1067856"/>
      </dsp:txXfrm>
    </dsp:sp>
    <dsp:sp modelId="{F57AC50D-DE6D-40F2-A0BC-0CFF94634D52}">
      <dsp:nvSpPr>
        <dsp:cNvPr id="0" name=""/>
        <dsp:cNvSpPr/>
      </dsp:nvSpPr>
      <dsp:spPr>
        <a:xfrm rot="12900000">
          <a:off x="1578834" y="1536974"/>
          <a:ext cx="1159041" cy="4304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8A54E67-975A-4DE0-BE19-74BE23706D0A}">
      <dsp:nvSpPr>
        <dsp:cNvPr id="0" name=""/>
        <dsp:cNvSpPr/>
      </dsp:nvSpPr>
      <dsp:spPr>
        <a:xfrm>
          <a:off x="966306" y="845908"/>
          <a:ext cx="1434667" cy="1147734"/>
        </a:xfrm>
        <a:prstGeom prst="roundRect">
          <a:avLst>
            <a:gd name="adj" fmla="val 10000"/>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kern="1200" dirty="0" err="1"/>
            <a:t>Takut</a:t>
          </a:r>
          <a:endParaRPr lang="en-US" sz="2800" kern="1200" dirty="0"/>
        </a:p>
      </dsp:txBody>
      <dsp:txXfrm>
        <a:off x="999922" y="879524"/>
        <a:ext cx="1367435" cy="1080502"/>
      </dsp:txXfrm>
    </dsp:sp>
    <dsp:sp modelId="{BC868EEE-8B6B-47B3-9628-DBF32001FC8D}">
      <dsp:nvSpPr>
        <dsp:cNvPr id="0" name=""/>
        <dsp:cNvSpPr/>
      </dsp:nvSpPr>
      <dsp:spPr>
        <a:xfrm rot="16200000">
          <a:off x="2727340" y="939100"/>
          <a:ext cx="1159041" cy="4304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18BC3C4-7D1B-401D-A232-23A7A4D667A0}">
      <dsp:nvSpPr>
        <dsp:cNvPr id="0" name=""/>
        <dsp:cNvSpPr/>
      </dsp:nvSpPr>
      <dsp:spPr>
        <a:xfrm>
          <a:off x="2589527" y="912"/>
          <a:ext cx="1434667" cy="1147734"/>
        </a:xfrm>
        <a:prstGeom prst="roundRect">
          <a:avLst>
            <a:gd name="adj" fmla="val 10000"/>
          </a:avLst>
        </a:prstGeom>
        <a:solidFill>
          <a:srgbClr val="7030A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Calibri" pitchFamily="34" charset="0"/>
            </a:rPr>
            <a:t>Marah</a:t>
          </a:r>
          <a:endParaRPr lang="en-US" sz="3200" kern="1200" dirty="0">
            <a:latin typeface="Calibri" pitchFamily="34" charset="0"/>
          </a:endParaRPr>
        </a:p>
      </dsp:txBody>
      <dsp:txXfrm>
        <a:off x="2623143" y="34528"/>
        <a:ext cx="1367435" cy="1080502"/>
      </dsp:txXfrm>
    </dsp:sp>
    <dsp:sp modelId="{7D2F7BB2-3D5C-4B01-8A27-FE808B4E1233}">
      <dsp:nvSpPr>
        <dsp:cNvPr id="0" name=""/>
        <dsp:cNvSpPr/>
      </dsp:nvSpPr>
      <dsp:spPr>
        <a:xfrm rot="19500000">
          <a:off x="3875846" y="1536974"/>
          <a:ext cx="1159041" cy="43040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BF3FBC6-B7A9-483E-A518-69978DA10466}">
      <dsp:nvSpPr>
        <dsp:cNvPr id="0" name=""/>
        <dsp:cNvSpPr/>
      </dsp:nvSpPr>
      <dsp:spPr>
        <a:xfrm>
          <a:off x="4212749" y="845908"/>
          <a:ext cx="1434667" cy="1147734"/>
        </a:xfrm>
        <a:prstGeom prst="roundRect">
          <a:avLst>
            <a:gd name="adj" fmla="val 10000"/>
          </a:avLst>
        </a:prstGeom>
        <a:solidFill>
          <a:schemeClr val="accent2">
            <a:lumMod val="60000"/>
            <a:lumOff val="4000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err="1">
              <a:latin typeface="Calibri" pitchFamily="34" charset="0"/>
            </a:rPr>
            <a:t>Cinta</a:t>
          </a:r>
          <a:endParaRPr lang="en-US" sz="3200" kern="1200" dirty="0">
            <a:latin typeface="Calibri" pitchFamily="34" charset="0"/>
          </a:endParaRPr>
        </a:p>
      </dsp:txBody>
      <dsp:txXfrm>
        <a:off x="4246365" y="879524"/>
        <a:ext cx="1367435" cy="1080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88E54E-4BB2-4438-A3D7-14D18FF3E9CE}">
      <dsp:nvSpPr>
        <dsp:cNvPr id="0" name=""/>
        <dsp:cNvSpPr/>
      </dsp:nvSpPr>
      <dsp:spPr>
        <a:xfrm>
          <a:off x="3950146" y="2154024"/>
          <a:ext cx="1564835" cy="1013658"/>
        </a:xfrm>
        <a:prstGeom prst="roundRect">
          <a:avLst>
            <a:gd name="adj" fmla="val 10000"/>
          </a:avLst>
        </a:prstGeom>
        <a:solidFill>
          <a:schemeClr val="lt1">
            <a:alpha val="90000"/>
            <a:hueOff val="0"/>
            <a:satOff val="0"/>
            <a:lumOff val="0"/>
            <a:alphaOff val="0"/>
          </a:schemeClr>
        </a:solidFill>
        <a:ln w="9525" cap="rnd" cmpd="sng" algn="ctr">
          <a:solidFill>
            <a:schemeClr val="accent2">
              <a:hueOff val="302110"/>
              <a:satOff val="-31995"/>
              <a:lumOff val="-784"/>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ctr" defTabSz="577850">
            <a:lnSpc>
              <a:spcPct val="90000"/>
            </a:lnSpc>
            <a:spcBef>
              <a:spcPct val="0"/>
            </a:spcBef>
            <a:spcAft>
              <a:spcPct val="15000"/>
            </a:spcAft>
            <a:buChar char="•"/>
          </a:pPr>
          <a:r>
            <a:rPr lang="en-US" sz="1300" b="1" kern="1200" dirty="0" err="1"/>
            <a:t>Takut</a:t>
          </a:r>
          <a:r>
            <a:rPr lang="en-US" sz="1300" b="1" kern="1200" dirty="0"/>
            <a:t> </a:t>
          </a:r>
          <a:r>
            <a:rPr lang="en-US" sz="1300" b="1" kern="1200" dirty="0" err="1"/>
            <a:t>pada</a:t>
          </a:r>
          <a:r>
            <a:rPr lang="en-US" sz="1300" b="1" kern="1200" dirty="0"/>
            <a:t> </a:t>
          </a:r>
          <a:r>
            <a:rPr lang="en-US" sz="1300" b="1" kern="1200" dirty="0" err="1"/>
            <a:t>tikus</a:t>
          </a:r>
          <a:endParaRPr lang="en-US" sz="1300" b="1" kern="1200" dirty="0"/>
        </a:p>
      </dsp:txBody>
      <dsp:txXfrm>
        <a:off x="4441863" y="2429706"/>
        <a:ext cx="1050850" cy="715709"/>
      </dsp:txXfrm>
    </dsp:sp>
    <dsp:sp modelId="{E2C608B5-EDA3-4F34-A3F7-A17790E18C5D}">
      <dsp:nvSpPr>
        <dsp:cNvPr id="0" name=""/>
        <dsp:cNvSpPr/>
      </dsp:nvSpPr>
      <dsp:spPr>
        <a:xfrm>
          <a:off x="1396993" y="2154024"/>
          <a:ext cx="1564835" cy="1013658"/>
        </a:xfrm>
        <a:prstGeom prst="roundRect">
          <a:avLst>
            <a:gd name="adj" fmla="val 10000"/>
          </a:avLst>
        </a:prstGeom>
        <a:solidFill>
          <a:schemeClr val="lt1">
            <a:alpha val="90000"/>
            <a:hueOff val="0"/>
            <a:satOff val="0"/>
            <a:lumOff val="0"/>
            <a:alphaOff val="0"/>
          </a:schemeClr>
        </a:soli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ctr" defTabSz="577850">
            <a:lnSpc>
              <a:spcPct val="90000"/>
            </a:lnSpc>
            <a:spcBef>
              <a:spcPct val="0"/>
            </a:spcBef>
            <a:spcAft>
              <a:spcPct val="15000"/>
            </a:spcAft>
            <a:buChar char="•"/>
          </a:pPr>
          <a:r>
            <a:rPr lang="en-US" sz="1300" b="1" kern="1200" dirty="0" err="1"/>
            <a:t>Tikus</a:t>
          </a:r>
          <a:r>
            <a:rPr lang="en-US" sz="1300" b="1" kern="1200" dirty="0"/>
            <a:t> </a:t>
          </a:r>
        </a:p>
      </dsp:txBody>
      <dsp:txXfrm>
        <a:off x="1419260" y="2429706"/>
        <a:ext cx="1050850" cy="715709"/>
      </dsp:txXfrm>
    </dsp:sp>
    <dsp:sp modelId="{2E1E3643-B561-4266-A8BD-B070231ADA04}">
      <dsp:nvSpPr>
        <dsp:cNvPr id="0" name=""/>
        <dsp:cNvSpPr/>
      </dsp:nvSpPr>
      <dsp:spPr>
        <a:xfrm>
          <a:off x="3950146" y="0"/>
          <a:ext cx="1564835" cy="1013658"/>
        </a:xfrm>
        <a:prstGeom prst="roundRect">
          <a:avLst>
            <a:gd name="adj" fmla="val 10000"/>
          </a:avLst>
        </a:prstGeom>
        <a:solidFill>
          <a:schemeClr val="lt1">
            <a:alpha val="90000"/>
            <a:hueOff val="0"/>
            <a:satOff val="0"/>
            <a:lumOff val="0"/>
            <a:alphaOff val="0"/>
          </a:schemeClr>
        </a:solidFill>
        <a:ln w="9525" cap="rnd" cmpd="sng" algn="ctr">
          <a:solidFill>
            <a:schemeClr val="accent2">
              <a:hueOff val="151055"/>
              <a:satOff val="-15998"/>
              <a:lumOff val="-392"/>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ctr" defTabSz="577850">
            <a:lnSpc>
              <a:spcPct val="90000"/>
            </a:lnSpc>
            <a:spcBef>
              <a:spcPct val="0"/>
            </a:spcBef>
            <a:spcAft>
              <a:spcPct val="15000"/>
            </a:spcAft>
            <a:buChar char="•"/>
          </a:pPr>
          <a:r>
            <a:rPr lang="en-US" sz="1300" b="1" kern="1200" dirty="0"/>
            <a:t>Rasa </a:t>
          </a:r>
          <a:r>
            <a:rPr lang="en-US" sz="1300" b="1" kern="1200" dirty="0" err="1"/>
            <a:t>takut</a:t>
          </a:r>
          <a:endParaRPr lang="en-US" sz="1300" b="1" kern="1200" dirty="0"/>
        </a:p>
      </dsp:txBody>
      <dsp:txXfrm>
        <a:off x="4441863" y="22267"/>
        <a:ext cx="1050850" cy="715709"/>
      </dsp:txXfrm>
    </dsp:sp>
    <dsp:sp modelId="{03B9585A-DBAB-434F-B5BC-99CE11ECBF00}">
      <dsp:nvSpPr>
        <dsp:cNvPr id="0" name=""/>
        <dsp:cNvSpPr/>
      </dsp:nvSpPr>
      <dsp:spPr>
        <a:xfrm>
          <a:off x="1396993" y="0"/>
          <a:ext cx="1564835" cy="1013658"/>
        </a:xfrm>
        <a:prstGeom prst="roundRect">
          <a:avLst>
            <a:gd name="adj" fmla="val 10000"/>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64770" tIns="64770" rIns="64770" bIns="64770" numCol="1" spcCol="1270" anchor="t" anchorCtr="0">
          <a:noAutofit/>
        </a:bodyPr>
        <a:lstStyle/>
        <a:p>
          <a:pPr marL="114300" lvl="1" indent="-114300" algn="ctr" defTabSz="577850">
            <a:lnSpc>
              <a:spcPct val="90000"/>
            </a:lnSpc>
            <a:spcBef>
              <a:spcPct val="0"/>
            </a:spcBef>
            <a:spcAft>
              <a:spcPct val="15000"/>
            </a:spcAft>
            <a:buChar char="•"/>
          </a:pPr>
          <a:r>
            <a:rPr lang="en-US" sz="1300" b="1" kern="1200" dirty="0" err="1"/>
            <a:t>Suara</a:t>
          </a:r>
          <a:r>
            <a:rPr lang="en-US" sz="1300" b="1" kern="1200" dirty="0"/>
            <a:t> </a:t>
          </a:r>
          <a:r>
            <a:rPr lang="en-US" sz="1300" b="1" kern="1200" dirty="0" err="1"/>
            <a:t>keras</a:t>
          </a:r>
          <a:endParaRPr lang="en-US" sz="1300" b="1" kern="1200" dirty="0"/>
        </a:p>
      </dsp:txBody>
      <dsp:txXfrm>
        <a:off x="1419260" y="22267"/>
        <a:ext cx="1050850" cy="715709"/>
      </dsp:txXfrm>
    </dsp:sp>
    <dsp:sp modelId="{2D7F04E4-2400-4DF0-B465-FD61315A3B95}">
      <dsp:nvSpPr>
        <dsp:cNvPr id="0" name=""/>
        <dsp:cNvSpPr/>
      </dsp:nvSpPr>
      <dsp:spPr>
        <a:xfrm>
          <a:off x="2052703" y="180557"/>
          <a:ext cx="1371606" cy="1371606"/>
        </a:xfrm>
        <a:prstGeom prst="pieWedg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US</a:t>
          </a:r>
        </a:p>
      </dsp:txBody>
      <dsp:txXfrm>
        <a:off x="2454437" y="582291"/>
        <a:ext cx="969872" cy="969872"/>
      </dsp:txXfrm>
    </dsp:sp>
    <dsp:sp modelId="{812266FF-7DF0-4DAA-A85F-0BEA71005F27}">
      <dsp:nvSpPr>
        <dsp:cNvPr id="0" name=""/>
        <dsp:cNvSpPr/>
      </dsp:nvSpPr>
      <dsp:spPr>
        <a:xfrm rot="5400000">
          <a:off x="3487664" y="180557"/>
          <a:ext cx="1371606" cy="1371606"/>
        </a:xfrm>
        <a:prstGeom prst="pieWedge">
          <a:avLst/>
        </a:prstGeom>
        <a:gradFill rotWithShape="0">
          <a:gsLst>
            <a:gs pos="0">
              <a:schemeClr val="accent2">
                <a:hueOff val="151055"/>
                <a:satOff val="-15998"/>
                <a:lumOff val="-392"/>
                <a:alphaOff val="0"/>
                <a:tint val="96000"/>
                <a:lumMod val="104000"/>
              </a:schemeClr>
            </a:gs>
            <a:gs pos="100000">
              <a:schemeClr val="accent2">
                <a:hueOff val="151055"/>
                <a:satOff val="-15998"/>
                <a:lumOff val="-392"/>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UR</a:t>
          </a:r>
        </a:p>
      </dsp:txBody>
      <dsp:txXfrm rot="-5400000">
        <a:off x="3487664" y="582291"/>
        <a:ext cx="969872" cy="969872"/>
      </dsp:txXfrm>
    </dsp:sp>
    <dsp:sp modelId="{67D29E43-BF0D-4145-8DA2-81C72D09E554}">
      <dsp:nvSpPr>
        <dsp:cNvPr id="0" name=""/>
        <dsp:cNvSpPr/>
      </dsp:nvSpPr>
      <dsp:spPr>
        <a:xfrm rot="10800000">
          <a:off x="3487664" y="1615518"/>
          <a:ext cx="1371606" cy="1371606"/>
        </a:xfrm>
        <a:prstGeom prst="pieWedge">
          <a:avLst/>
        </a:prstGeom>
        <a:gradFill rotWithShape="0">
          <a:gsLst>
            <a:gs pos="0">
              <a:schemeClr val="accent2">
                <a:hueOff val="302110"/>
                <a:satOff val="-31995"/>
                <a:lumOff val="-784"/>
                <a:alphaOff val="0"/>
                <a:tint val="96000"/>
                <a:lumMod val="104000"/>
              </a:schemeClr>
            </a:gs>
            <a:gs pos="100000">
              <a:schemeClr val="accent2">
                <a:hueOff val="302110"/>
                <a:satOff val="-31995"/>
                <a:lumOff val="-784"/>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CR</a:t>
          </a:r>
        </a:p>
      </dsp:txBody>
      <dsp:txXfrm rot="10800000">
        <a:off x="3487664" y="1615518"/>
        <a:ext cx="969872" cy="969872"/>
      </dsp:txXfrm>
    </dsp:sp>
    <dsp:sp modelId="{D190C052-C65B-4474-9064-13A493EB6B50}">
      <dsp:nvSpPr>
        <dsp:cNvPr id="0" name=""/>
        <dsp:cNvSpPr/>
      </dsp:nvSpPr>
      <dsp:spPr>
        <a:xfrm rot="16200000">
          <a:off x="2052703" y="1615518"/>
          <a:ext cx="1371606" cy="1371606"/>
        </a:xfrm>
        <a:prstGeom prst="pieWedg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en-US" sz="3000" kern="1200" dirty="0"/>
            <a:t>CS</a:t>
          </a:r>
        </a:p>
      </dsp:txBody>
      <dsp:txXfrm rot="5400000">
        <a:off x="2454437" y="1615518"/>
        <a:ext cx="969872" cy="969872"/>
      </dsp:txXfrm>
    </dsp:sp>
    <dsp:sp modelId="{0C66C746-9DC3-43E1-AA0D-5170640A87F1}">
      <dsp:nvSpPr>
        <dsp:cNvPr id="0" name=""/>
        <dsp:cNvSpPr/>
      </dsp:nvSpPr>
      <dsp:spPr>
        <a:xfrm>
          <a:off x="3219203" y="1298750"/>
          <a:ext cx="473568" cy="411798"/>
        </a:xfrm>
        <a:prstGeom prst="circularArrow">
          <a:avLst/>
        </a:prstGeom>
        <a:solidFill>
          <a:schemeClr val="accent2">
            <a:tint val="4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 modelId="{C3A29D7F-6C3B-4E04-93F2-07AD9465EE48}">
      <dsp:nvSpPr>
        <dsp:cNvPr id="0" name=""/>
        <dsp:cNvSpPr/>
      </dsp:nvSpPr>
      <dsp:spPr>
        <a:xfrm rot="10800000">
          <a:off x="3219203" y="1457134"/>
          <a:ext cx="473568" cy="411798"/>
        </a:xfrm>
        <a:prstGeom prst="circularArrow">
          <a:avLst/>
        </a:prstGeom>
        <a:solidFill>
          <a:schemeClr val="accent2">
            <a:tint val="40000"/>
            <a:hueOff val="0"/>
            <a:satOff val="0"/>
            <a:lumOff val="0"/>
            <a:alphaOff val="0"/>
          </a:schemeClr>
        </a:solidFill>
        <a:ln>
          <a:noFill/>
        </a:ln>
        <a:effectLst>
          <a:outerShdw blurRad="50800" dist="38100" dir="5400000" rotWithShape="0">
            <a:srgbClr val="000000">
              <a:alpha val="60000"/>
            </a:srgbClr>
          </a:outerShdw>
        </a:effectLst>
        <a:scene3d>
          <a:camera prst="orthographicFront"/>
          <a:lightRig rig="flat" dir="t"/>
        </a:scene3d>
        <a:sp3d z="190500" prstMaterial="plastic">
          <a:bevelT w="120900" h="88900"/>
          <a:bevelB w="88900" h="31750" prst="angle"/>
        </a:sp3d>
      </dsp:spPr>
      <dsp:style>
        <a:lnRef idx="0">
          <a:scrgbClr r="0" g="0" b="0"/>
        </a:lnRef>
        <a:fillRef idx="1">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9452B2B-0BBC-4845-BD5C-6186374697E3}" type="datetimeFigureOut">
              <a:rPr lang="ko-KR" altLang="en-US" smtClean="0"/>
              <a:t>2025-09-13</a:t>
            </a:fld>
            <a:endParaRPr lang="ko-KR"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2153E3-D943-4A51-8AD5-41FA50EBC5B2}" type="slidenum">
              <a:rPr lang="ko-KR" altLang="en-US" smtClean="0"/>
              <a:t>‹#›</a:t>
            </a:fld>
            <a:endParaRPr lang="ko-KR" altLang="en-US" dirty="0"/>
          </a:p>
        </p:txBody>
      </p:sp>
    </p:spTree>
    <p:extLst>
      <p:ext uri="{BB962C8B-B14F-4D97-AF65-F5344CB8AC3E}">
        <p14:creationId xmlns:p14="http://schemas.microsoft.com/office/powerpoint/2010/main" val="11595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EBAFDD-BF99-4776-BEC8-CCC761208D45}" type="datetimeFigureOut">
              <a:rPr lang="en-US" smtClean="0"/>
              <a:t>9/13/2025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3B861C-73ED-4432-910E-5396A6EDD5AE}" type="slidenum">
              <a:rPr lang="en-US" smtClean="0"/>
              <a:t>‹#›</a:t>
            </a:fld>
            <a:endParaRPr lang="en-US"/>
          </a:p>
        </p:txBody>
      </p:sp>
    </p:spTree>
    <p:extLst>
      <p:ext uri="{BB962C8B-B14F-4D97-AF65-F5344CB8AC3E}">
        <p14:creationId xmlns:p14="http://schemas.microsoft.com/office/powerpoint/2010/main" val="1580043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23B861C-73ED-4432-910E-5396A6EDD5AE}" type="slidenum">
              <a:rPr lang="en-US" smtClean="0"/>
              <a:t>20</a:t>
            </a:fld>
            <a:endParaRPr lang="en-US"/>
          </a:p>
        </p:txBody>
      </p:sp>
    </p:spTree>
    <p:extLst>
      <p:ext uri="{BB962C8B-B14F-4D97-AF65-F5344CB8AC3E}">
        <p14:creationId xmlns:p14="http://schemas.microsoft.com/office/powerpoint/2010/main" val="349678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329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9d6b45ada0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9d6b45ada0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4918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d6b45ad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d6b45ad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6912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9d6b45ada0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9d6b45ada0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6702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3815030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2"/>
          <p:cNvSpPr>
            <a:spLocks noGrp="1"/>
          </p:cNvSpPr>
          <p:nvPr>
            <p:ph type="pic" idx="13" hasCustomPrompt="1"/>
          </p:nvPr>
        </p:nvSpPr>
        <p:spPr>
          <a:xfrm>
            <a:off x="3059900" y="1"/>
            <a:ext cx="30242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4" hasCustomPrompt="1"/>
          </p:nvPr>
        </p:nvSpPr>
        <p:spPr>
          <a:xfrm>
            <a:off x="45721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5" hasCustomPrompt="1"/>
          </p:nvPr>
        </p:nvSpPr>
        <p:spPr>
          <a:xfrm>
            <a:off x="3059900" y="2571750"/>
            <a:ext cx="1512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776476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2426012"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4" name="Picture Placeholder 2"/>
          <p:cNvSpPr>
            <a:spLocks noGrp="1"/>
          </p:cNvSpPr>
          <p:nvPr>
            <p:ph type="pic" idx="13" hasCustomPrompt="1"/>
          </p:nvPr>
        </p:nvSpPr>
        <p:spPr>
          <a:xfrm>
            <a:off x="553804"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5" name="Picture Placeholder 2"/>
          <p:cNvSpPr>
            <a:spLocks noGrp="1"/>
          </p:cNvSpPr>
          <p:nvPr>
            <p:ph type="pic" idx="14" hasCustomPrompt="1"/>
          </p:nvPr>
        </p:nvSpPr>
        <p:spPr>
          <a:xfrm>
            <a:off x="4298220" y="540000"/>
            <a:ext cx="1728192" cy="403706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46261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5143501"/>
          </a:xfrm>
          <a:prstGeom prst="rect">
            <a:avLst/>
          </a:prstGeom>
          <a:solidFill>
            <a:schemeClr val="bg1">
              <a:lumMod val="95000"/>
            </a:schemeClr>
          </a:solidFill>
        </p:spPr>
        <p:txBody>
          <a:bodyPr anchor="ctr"/>
          <a:lstStyle>
            <a:lvl1pPr marL="0" indent="0" algn="ctr">
              <a:buNone/>
              <a:defRPr sz="1200" baseline="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96912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그림 개체 틀 5">
            <a:extLst>
              <a:ext uri="{FF2B5EF4-FFF2-40B4-BE49-F238E27FC236}">
                <a16:creationId xmlns:a16="http://schemas.microsoft.com/office/drawing/2014/main" id="{C7304401-68B8-4E0E-A9DB-540B76DF928B}"/>
              </a:ext>
            </a:extLst>
          </p:cNvPr>
          <p:cNvSpPr>
            <a:spLocks noGrp="1"/>
          </p:cNvSpPr>
          <p:nvPr>
            <p:ph type="pic" idx="14" hasCustomPrompt="1"/>
          </p:nvPr>
        </p:nvSpPr>
        <p:spPr>
          <a:xfrm>
            <a:off x="3563888" y="638650"/>
            <a:ext cx="4320480" cy="4504851"/>
          </a:xfrm>
          <a:custGeom>
            <a:avLst/>
            <a:gdLst>
              <a:gd name="connsiteX0" fmla="*/ 2160240 w 4320480"/>
              <a:gd name="connsiteY0" fmla="*/ 0 h 4504851"/>
              <a:gd name="connsiteX1" fmla="*/ 4320480 w 4320480"/>
              <a:gd name="connsiteY1" fmla="*/ 4504851 h 4504851"/>
              <a:gd name="connsiteX2" fmla="*/ 0 w 4320480"/>
              <a:gd name="connsiteY2" fmla="*/ 4504851 h 4504851"/>
            </a:gdLst>
            <a:ahLst/>
            <a:cxnLst>
              <a:cxn ang="0">
                <a:pos x="connsiteX0" y="connsiteY0"/>
              </a:cxn>
              <a:cxn ang="0">
                <a:pos x="connsiteX1" y="connsiteY1"/>
              </a:cxn>
              <a:cxn ang="0">
                <a:pos x="connsiteX2" y="connsiteY2"/>
              </a:cxn>
            </a:cxnLst>
            <a:rect l="l" t="t" r="r" b="b"/>
            <a:pathLst>
              <a:path w="4320480" h="4504851">
                <a:moveTo>
                  <a:pt x="2160240" y="0"/>
                </a:moveTo>
                <a:lnTo>
                  <a:pt x="4320480" y="4504851"/>
                </a:lnTo>
                <a:lnTo>
                  <a:pt x="0" y="4504851"/>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그림 개체 틀 7">
            <a:extLst>
              <a:ext uri="{FF2B5EF4-FFF2-40B4-BE49-F238E27FC236}">
                <a16:creationId xmlns:a16="http://schemas.microsoft.com/office/drawing/2014/main" id="{D2ABAD60-FE41-4786-B9AF-4454375D2129}"/>
              </a:ext>
            </a:extLst>
          </p:cNvPr>
          <p:cNvSpPr>
            <a:spLocks noGrp="1"/>
          </p:cNvSpPr>
          <p:nvPr>
            <p:ph type="pic" idx="11" hasCustomPrompt="1"/>
          </p:nvPr>
        </p:nvSpPr>
        <p:spPr>
          <a:xfrm>
            <a:off x="5635630" y="1"/>
            <a:ext cx="3508370" cy="4339267"/>
          </a:xfrm>
          <a:custGeom>
            <a:avLst/>
            <a:gdLst>
              <a:gd name="connsiteX0" fmla="*/ 0 w 3508370"/>
              <a:gd name="connsiteY0" fmla="*/ 0 h 4339267"/>
              <a:gd name="connsiteX1" fmla="*/ 3508370 w 3508370"/>
              <a:gd name="connsiteY1" fmla="*/ 0 h 4339267"/>
              <a:gd name="connsiteX2" fmla="*/ 3504823 w 3508370"/>
              <a:gd name="connsiteY2" fmla="*/ 1594801 h 4339267"/>
              <a:gd name="connsiteX3" fmla="*/ 2097974 w 3508370"/>
              <a:gd name="connsiteY3" fmla="*/ 4339267 h 4339267"/>
            </a:gdLst>
            <a:ahLst/>
            <a:cxnLst>
              <a:cxn ang="0">
                <a:pos x="connsiteX0" y="connsiteY0"/>
              </a:cxn>
              <a:cxn ang="0">
                <a:pos x="connsiteX1" y="connsiteY1"/>
              </a:cxn>
              <a:cxn ang="0">
                <a:pos x="connsiteX2" y="connsiteY2"/>
              </a:cxn>
              <a:cxn ang="0">
                <a:pos x="connsiteX3" y="connsiteY3"/>
              </a:cxn>
            </a:cxnLst>
            <a:rect l="l" t="t" r="r" b="b"/>
            <a:pathLst>
              <a:path w="3508370" h="4339267">
                <a:moveTo>
                  <a:pt x="0" y="0"/>
                </a:moveTo>
                <a:lnTo>
                  <a:pt x="3508370" y="0"/>
                </a:lnTo>
                <a:cubicBezTo>
                  <a:pt x="3507188" y="531600"/>
                  <a:pt x="3506005" y="1063201"/>
                  <a:pt x="3504823" y="1594801"/>
                </a:cubicBezTo>
                <a:lnTo>
                  <a:pt x="2097974" y="4339267"/>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17218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Picture Placeholder 2"/>
          <p:cNvSpPr>
            <a:spLocks noGrp="1"/>
          </p:cNvSpPr>
          <p:nvPr>
            <p:ph type="pic" idx="11" hasCustomPrompt="1"/>
          </p:nvPr>
        </p:nvSpPr>
        <p:spPr>
          <a:xfrm>
            <a:off x="0" y="0"/>
            <a:ext cx="5076056" cy="51435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657298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s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42646" y="92609"/>
            <a:ext cx="8679898" cy="543185"/>
          </a:xfrm>
          <a:prstGeom prst="rect">
            <a:avLst/>
          </a:prstGeom>
        </p:spPr>
        <p:txBody>
          <a:bodyPr anchor="ctr"/>
          <a:lstStyle>
            <a:lvl1pPr marL="0" indent="0" algn="ctr">
              <a:buNone/>
              <a:defRPr sz="4050" b="0" baseline="0">
                <a:solidFill>
                  <a:schemeClr val="tx1">
                    <a:lumMod val="85000"/>
                    <a:lumOff val="15000"/>
                  </a:schemeClr>
                </a:solidFill>
                <a:latin typeface="+mj-lt"/>
                <a:cs typeface="Arial" pitchFamily="34" charset="0"/>
              </a:defRPr>
            </a:lvl1pPr>
          </a:lstStyle>
          <a:p>
            <a:r>
              <a:rPr lang="en-US" altLang="ko-KR" dirty="0"/>
              <a:t>Fully Editable Shapes</a:t>
            </a:r>
          </a:p>
        </p:txBody>
      </p:sp>
    </p:spTree>
    <p:extLst>
      <p:ext uri="{BB962C8B-B14F-4D97-AF65-F5344CB8AC3E}">
        <p14:creationId xmlns:p14="http://schemas.microsoft.com/office/powerpoint/2010/main" val="452395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3" name="Rounded Rectangle 12"/>
          <p:cNvSpPr/>
          <p:nvPr userDrawn="1"/>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15"/>
          <p:cNvSpPr/>
          <p:nvPr userDrawn="1"/>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17" name="Half Frame 16"/>
          <p:cNvSpPr/>
          <p:nvPr userDrawn="1"/>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latin typeface="+mn-lt"/>
            </a:endParaRPr>
          </a:p>
        </p:txBody>
      </p:sp>
    </p:spTree>
    <p:extLst>
      <p:ext uri="{BB962C8B-B14F-4D97-AF65-F5344CB8AC3E}">
        <p14:creationId xmlns:p14="http://schemas.microsoft.com/office/powerpoint/2010/main" val="3165604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CA1B3AA-3CCF-43BE-B8BC-059D7AB5BD95}" type="datetimeFigureOut">
              <a:rPr lang="en-US" smtClean="0"/>
              <a:t>9/13/2025</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ED7878BF-BE8B-4576-96CC-3A59E7666CCB}" type="slidenum">
              <a:rPr lang="en-US" smtClean="0"/>
              <a:t>‹#›</a:t>
            </a:fld>
            <a:endParaRPr lang="en-US"/>
          </a:p>
        </p:txBody>
      </p:sp>
    </p:spTree>
    <p:extLst>
      <p:ext uri="{BB962C8B-B14F-4D97-AF65-F5344CB8AC3E}">
        <p14:creationId xmlns:p14="http://schemas.microsoft.com/office/powerpoint/2010/main" val="3235888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69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1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144101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6012578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3265922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4436350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255419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43490" y="770748"/>
            <a:ext cx="7024744"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043493" y="1742739"/>
            <a:ext cx="6777317" cy="263173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168369"/>
            <a:ext cx="2133600" cy="273844"/>
          </a:xfrm>
          <a:prstGeom prst="rect">
            <a:avLst/>
          </a:prstGeom>
        </p:spPr>
        <p:txBody>
          <a:body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a:xfrm>
            <a:off x="4641448" y="4389120"/>
            <a:ext cx="3502152" cy="273844"/>
          </a:xfrm>
          <a:prstGeom prst="rect">
            <a:avLst/>
          </a:prstGeom>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4649096" y="168369"/>
            <a:ext cx="1332156" cy="273844"/>
          </a:xfrm>
          <a:prstGeom prst="rect">
            <a:avLst/>
          </a:prstGeom>
        </p:spPr>
        <p:txBody>
          <a:bodyPr/>
          <a:lstStyle/>
          <a:p>
            <a:pPr>
              <a:defRPr/>
            </a:pPr>
            <a:fld id="{084A6C9C-6031-442E-9145-2C142C0434C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7608794"/>
      </p:ext>
    </p:extLst>
  </p:cSld>
  <p:clrMapOvr>
    <a:masterClrMapping/>
  </p:clrMapOvr>
  <p:transition spd="med">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1885950"/>
            <a:ext cx="6686549" cy="1697086"/>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3583035"/>
            <a:ext cx="6686549" cy="844712"/>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3242858"/>
            <a:ext cx="1308489" cy="583942"/>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3397155"/>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9691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468082"/>
            <a:ext cx="6683765" cy="960668"/>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1600200"/>
            <a:ext cx="6686550" cy="283321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9463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1544063"/>
            <a:ext cx="6686549" cy="11016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2647597"/>
            <a:ext cx="6686549" cy="6453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5721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1600200"/>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1594666"/>
            <a:ext cx="3235398" cy="28332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7187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479527"/>
            <a:ext cx="2994549"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1911725"/>
            <a:ext cx="3257170"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477106"/>
            <a:ext cx="2999251" cy="432197"/>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1909304"/>
            <a:ext cx="3254006" cy="25155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590837"/>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59502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1807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571550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868737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34566"/>
            <a:ext cx="2628899" cy="732234"/>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334567"/>
            <a:ext cx="3886200" cy="4061222"/>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198960"/>
            <a:ext cx="2628899" cy="319682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21864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3600450"/>
            <a:ext cx="6686550"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476224"/>
            <a:ext cx="6686550" cy="289122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941910" y="4025504"/>
            <a:ext cx="6686550"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114100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57200"/>
            <a:ext cx="6686549" cy="233778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78195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2628900"/>
            <a:ext cx="5652416" cy="28575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3265535"/>
            <a:ext cx="6686549" cy="1166898"/>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238363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2433105"/>
            <a:ext cx="584825" cy="273844"/>
          </a:xfrm>
        </p:spPr>
        <p:txBody>
          <a:bodyPr/>
          <a:lstStyle/>
          <a:p>
            <a:fld id="{D57F1E4F-1CFF-5643-939E-217C01CDF565}" type="slidenum">
              <a:rPr lang="en-US" dirty="0"/>
              <a:pPr/>
              <a:t>‹#›</a:t>
            </a:fld>
            <a:endParaRPr lang="en-US" dirty="0"/>
          </a:p>
        </p:txBody>
      </p:sp>
      <p:sp>
        <p:nvSpPr>
          <p:cNvPr id="14" name="TextBox 13"/>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18727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1828800"/>
            <a:ext cx="6686550" cy="2043634"/>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528130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457200"/>
            <a:ext cx="6295445" cy="21717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
        <p:nvSpPr>
          <p:cNvPr id="17" name="TextBox 16"/>
          <p:cNvSpPr txBox="1"/>
          <p:nvPr/>
        </p:nvSpPr>
        <p:spPr>
          <a:xfrm>
            <a:off x="1850739" y="486004"/>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178980"/>
            <a:ext cx="457200" cy="43858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09205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470555"/>
            <a:ext cx="6686549" cy="2160015"/>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3257550"/>
            <a:ext cx="6686550" cy="62865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3886200"/>
            <a:ext cx="6686550" cy="547217"/>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3683794"/>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3737316"/>
            <a:ext cx="584825" cy="273844"/>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781645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93065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470554"/>
            <a:ext cx="1655701" cy="3962863"/>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470554"/>
            <a:ext cx="4857750" cy="39628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535782"/>
            <a:ext cx="1191395" cy="380473"/>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98772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Isosceles Triangle 4"/>
          <p:cNvSpPr/>
          <p:nvPr userDrawn="1"/>
        </p:nvSpPr>
        <p:spPr>
          <a:xfrm>
            <a:off x="3746892" y="433124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Isosceles Triangle 5"/>
          <p:cNvSpPr/>
          <p:nvPr userDrawn="1"/>
        </p:nvSpPr>
        <p:spPr>
          <a:xfrm>
            <a:off x="4041648" y="4493810"/>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1"/>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939455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accent6">
                    <a:lumMod val="20000"/>
                    <a:lumOff val="80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accent6">
                    <a:lumMod val="20000"/>
                    <a:lumOff val="80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40737403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2218462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mj-lt"/>
                <a:cs typeface="Arial" pitchFamily="34" charset="0"/>
              </a:defRPr>
            </a:lvl1pPr>
          </a:lstStyle>
          <a:p>
            <a:r>
              <a:rPr lang="en-US" altLang="ko-KR" dirty="0"/>
              <a:t>Free PPT _ Click to add title</a:t>
            </a:r>
            <a:endParaRPr lang="ko-KR" altLang="en-US" dirty="0"/>
          </a:p>
        </p:txBody>
      </p:sp>
    </p:spTree>
    <p:extLst>
      <p:ext uri="{BB962C8B-B14F-4D97-AF65-F5344CB8AC3E}">
        <p14:creationId xmlns:p14="http://schemas.microsoft.com/office/powerpoint/2010/main" val="37786264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a:off x="3203848" y="-2322"/>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Isosceles Triangle 4"/>
          <p:cNvSpPr/>
          <p:nvPr userDrawn="1"/>
        </p:nvSpPr>
        <p:spPr>
          <a:xfrm>
            <a:off x="3746892" y="433124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Isosceles Triangle 5"/>
          <p:cNvSpPr/>
          <p:nvPr userDrawn="1"/>
        </p:nvSpPr>
        <p:spPr>
          <a:xfrm>
            <a:off x="4041648" y="4493810"/>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28FC5FB3-D739-474A-9148-1ABF4FC27690}"/>
              </a:ext>
            </a:extLst>
          </p:cNvPr>
          <p:cNvSpPr>
            <a:spLocks noGrp="1"/>
          </p:cNvSpPr>
          <p:nvPr>
            <p:ph type="pic" idx="12" hasCustomPrompt="1"/>
          </p:nvPr>
        </p:nvSpPr>
        <p:spPr>
          <a:xfrm>
            <a:off x="3293848" y="1"/>
            <a:ext cx="2520000" cy="1711155"/>
          </a:xfrm>
          <a:custGeom>
            <a:avLst/>
            <a:gdLst>
              <a:gd name="connsiteX0" fmla="*/ 442968 w 2520000"/>
              <a:gd name="connsiteY0" fmla="*/ 0 h 1711155"/>
              <a:gd name="connsiteX1" fmla="*/ 985757 w 2520000"/>
              <a:gd name="connsiteY1" fmla="*/ 0 h 1711155"/>
              <a:gd name="connsiteX2" fmla="*/ 2080270 w 2520000"/>
              <a:gd name="connsiteY2" fmla="*/ 4702 h 1711155"/>
              <a:gd name="connsiteX3" fmla="*/ 2520000 w 2520000"/>
              <a:gd name="connsiteY3" fmla="*/ 451155 h 1711155"/>
              <a:gd name="connsiteX4" fmla="*/ 1260000 w 2520000"/>
              <a:gd name="connsiteY4" fmla="*/ 1711155 h 1711155"/>
              <a:gd name="connsiteX5" fmla="*/ 0 w 2520000"/>
              <a:gd name="connsiteY5" fmla="*/ 451155 h 1711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000" h="1711155">
                <a:moveTo>
                  <a:pt x="442968" y="0"/>
                </a:moveTo>
                <a:lnTo>
                  <a:pt x="985757" y="0"/>
                </a:lnTo>
                <a:lnTo>
                  <a:pt x="2080270" y="4702"/>
                </a:lnTo>
                <a:lnTo>
                  <a:pt x="2520000" y="451155"/>
                </a:lnTo>
                <a:lnTo>
                  <a:pt x="1260000" y="1711155"/>
                </a:lnTo>
                <a:lnTo>
                  <a:pt x="0" y="451155"/>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3740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d"/>
              <a:t>‹#›</a:t>
            </a:fld>
            <a:endParaRPr/>
          </a:p>
        </p:txBody>
      </p:sp>
    </p:spTree>
    <p:extLst>
      <p:ext uri="{BB962C8B-B14F-4D97-AF65-F5344CB8AC3E}">
        <p14:creationId xmlns:p14="http://schemas.microsoft.com/office/powerpoint/2010/main" val="25200394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3" name="Diamond 10"/>
          <p:cNvSpPr/>
          <p:nvPr userDrawn="1"/>
        </p:nvSpPr>
        <p:spPr>
          <a:xfrm rot="10800000">
            <a:off x="3222000" y="3337155"/>
            <a:ext cx="2700000" cy="1806344"/>
          </a:xfrm>
          <a:custGeom>
            <a:avLst/>
            <a:gdLst/>
            <a:ahLst/>
            <a:cxnLst/>
            <a:rect l="l" t="t" r="r" b="b"/>
            <a:pathLst>
              <a:path w="2700000" h="1806344">
                <a:moveTo>
                  <a:pt x="456344" y="0"/>
                </a:moveTo>
                <a:lnTo>
                  <a:pt x="2243656" y="0"/>
                </a:lnTo>
                <a:lnTo>
                  <a:pt x="2700000" y="456344"/>
                </a:lnTo>
                <a:lnTo>
                  <a:pt x="1350000" y="1806344"/>
                </a:lnTo>
                <a:lnTo>
                  <a:pt x="0" y="45634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5" name="Isosceles Triangle 4"/>
          <p:cNvSpPr/>
          <p:nvPr userDrawn="1"/>
        </p:nvSpPr>
        <p:spPr>
          <a:xfrm rot="10800000">
            <a:off x="3746892" y="0"/>
            <a:ext cx="1650216" cy="812260"/>
          </a:xfrm>
          <a:prstGeom prst="triangl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6" name="Isosceles Triangle 5"/>
          <p:cNvSpPr/>
          <p:nvPr userDrawn="1"/>
        </p:nvSpPr>
        <p:spPr>
          <a:xfrm rot="10800000">
            <a:off x="4041648" y="99959"/>
            <a:ext cx="1060704" cy="55436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8" name="그림 개체 틀 7">
            <a:extLst>
              <a:ext uri="{FF2B5EF4-FFF2-40B4-BE49-F238E27FC236}">
                <a16:creationId xmlns:a16="http://schemas.microsoft.com/office/drawing/2014/main" id="{8E48000A-B218-4CCF-8C0E-D9ACDAFA26B8}"/>
              </a:ext>
            </a:extLst>
          </p:cNvPr>
          <p:cNvSpPr>
            <a:spLocks noGrp="1"/>
          </p:cNvSpPr>
          <p:nvPr>
            <p:ph type="pic" idx="12" hasCustomPrompt="1"/>
          </p:nvPr>
        </p:nvSpPr>
        <p:spPr>
          <a:xfrm>
            <a:off x="3312000" y="3430238"/>
            <a:ext cx="2520000" cy="1713262"/>
          </a:xfrm>
          <a:custGeom>
            <a:avLst/>
            <a:gdLst>
              <a:gd name="connsiteX0" fmla="*/ 1260000 w 2520000"/>
              <a:gd name="connsiteY0" fmla="*/ 0 h 1713262"/>
              <a:gd name="connsiteX1" fmla="*/ 2520000 w 2520000"/>
              <a:gd name="connsiteY1" fmla="*/ 1260000 h 1713262"/>
              <a:gd name="connsiteX2" fmla="*/ 2066250 w 2520000"/>
              <a:gd name="connsiteY2" fmla="*/ 1713262 h 1713262"/>
              <a:gd name="connsiteX3" fmla="*/ 439730 w 2520000"/>
              <a:gd name="connsiteY3" fmla="*/ 1706453 h 1713262"/>
              <a:gd name="connsiteX4" fmla="*/ 0 w 2520000"/>
              <a:gd name="connsiteY4" fmla="*/ 1260000 h 171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20000" h="1713262">
                <a:moveTo>
                  <a:pt x="1260000" y="0"/>
                </a:moveTo>
                <a:lnTo>
                  <a:pt x="2520000" y="1260000"/>
                </a:lnTo>
                <a:lnTo>
                  <a:pt x="2066250" y="1713262"/>
                </a:lnTo>
                <a:lnTo>
                  <a:pt x="439730" y="1706453"/>
                </a:lnTo>
                <a:lnTo>
                  <a:pt x="0" y="1260000"/>
                </a:lnTo>
                <a:close/>
              </a:path>
            </a:pathLst>
          </a:custGeom>
          <a:solidFill>
            <a:schemeClr val="bg1">
              <a:lumMod val="95000"/>
            </a:schemeClr>
          </a:solidFill>
        </p:spPr>
        <p:txBody>
          <a:bodyPr wrap="square" anchor="ctr">
            <a:noAutofit/>
          </a:bodyP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06530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Rectangle 1"/>
          <p:cNvSpPr/>
          <p:nvPr userDrawn="1"/>
        </p:nvSpPr>
        <p:spPr>
          <a:xfrm>
            <a:off x="565878" y="1176692"/>
            <a:ext cx="1871760" cy="30512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0" name="Rectangle 9"/>
          <p:cNvSpPr/>
          <p:nvPr userDrawn="1"/>
        </p:nvSpPr>
        <p:spPr>
          <a:xfrm>
            <a:off x="2612855" y="1176061"/>
            <a:ext cx="1871760" cy="3051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1" name="Rectangle 10"/>
          <p:cNvSpPr/>
          <p:nvPr userDrawn="1"/>
        </p:nvSpPr>
        <p:spPr>
          <a:xfrm>
            <a:off x="4659832" y="1175430"/>
            <a:ext cx="1871760" cy="30512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2" name="Rectangle 11"/>
          <p:cNvSpPr/>
          <p:nvPr userDrawn="1"/>
        </p:nvSpPr>
        <p:spPr>
          <a:xfrm>
            <a:off x="6706810" y="1174799"/>
            <a:ext cx="1871760" cy="30512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Picture Placeholder 2"/>
          <p:cNvSpPr>
            <a:spLocks noGrp="1"/>
          </p:cNvSpPr>
          <p:nvPr>
            <p:ph type="pic" idx="11" hasCustomPrompt="1"/>
          </p:nvPr>
        </p:nvSpPr>
        <p:spPr>
          <a:xfrm>
            <a:off x="825475"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2" hasCustomPrompt="1"/>
          </p:nvPr>
        </p:nvSpPr>
        <p:spPr>
          <a:xfrm>
            <a:off x="6966407"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3" hasCustomPrompt="1"/>
          </p:nvPr>
        </p:nvSpPr>
        <p:spPr>
          <a:xfrm>
            <a:off x="2872452"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Picture Placeholder 2"/>
          <p:cNvSpPr>
            <a:spLocks noGrp="1"/>
          </p:cNvSpPr>
          <p:nvPr>
            <p:ph type="pic" idx="14" hasCustomPrompt="1"/>
          </p:nvPr>
        </p:nvSpPr>
        <p:spPr>
          <a:xfrm>
            <a:off x="4919429" y="1320085"/>
            <a:ext cx="1352567" cy="1352567"/>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904974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2" descr="D:\KBM-정애\014-Fullppt\PNG이미지\모니터.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33754" y="451443"/>
            <a:ext cx="3282039" cy="3272435"/>
          </a:xfrm>
          <a:prstGeom prst="rect">
            <a:avLst/>
          </a:prstGeom>
          <a:noFill/>
          <a:extLst>
            <a:ext uri="{909E8E84-426E-40DD-AFC4-6F175D3DCCD1}">
              <a14:hiddenFill xmlns:a14="http://schemas.microsoft.com/office/drawing/2010/main">
                <a:solidFill>
                  <a:srgbClr val="FFFFFF"/>
                </a:solidFill>
              </a14:hiddenFill>
            </a:ext>
          </a:extLst>
        </p:spPr>
      </p:pic>
      <p:sp>
        <p:nvSpPr>
          <p:cNvPr id="5" name="Picture Placeholder 2"/>
          <p:cNvSpPr>
            <a:spLocks noGrp="1"/>
          </p:cNvSpPr>
          <p:nvPr>
            <p:ph type="pic" idx="11" hasCustomPrompt="1"/>
          </p:nvPr>
        </p:nvSpPr>
        <p:spPr>
          <a:xfrm>
            <a:off x="1363708" y="584771"/>
            <a:ext cx="2991584" cy="2076779"/>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2" hasCustomPrompt="1"/>
          </p:nvPr>
        </p:nvSpPr>
        <p:spPr>
          <a:xfrm>
            <a:off x="4143454" y="1295867"/>
            <a:ext cx="3055840" cy="223137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048149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884466"/>
          </a:xfrm>
          <a:prstGeom prst="rect">
            <a:avLst/>
          </a:prstGeom>
        </p:spPr>
        <p:txBody>
          <a:bodyPr anchor="ctr"/>
          <a:lstStyle>
            <a:lvl1pPr algn="ctr">
              <a:defRPr>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pic>
        <p:nvPicPr>
          <p:cNvPr id="11" name="Picture 4" descr="D:\KBM-정애\014-Fullppt\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71800" y="2499742"/>
            <a:ext cx="3600400" cy="1831222"/>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2" hasCustomPrompt="1"/>
          </p:nvPr>
        </p:nvSpPr>
        <p:spPr>
          <a:xfrm>
            <a:off x="3753800" y="2764640"/>
            <a:ext cx="1711407" cy="12496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400998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0" y="-1"/>
            <a:ext cx="9144000" cy="27162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502024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54817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4" hasCustomPrompt="1"/>
          </p:nvPr>
        </p:nvSpPr>
        <p:spPr>
          <a:xfrm>
            <a:off x="6012448" y="557440"/>
            <a:ext cx="2592000" cy="403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5" name="Picture Placeholder 2"/>
          <p:cNvSpPr>
            <a:spLocks noGrp="1"/>
          </p:cNvSpPr>
          <p:nvPr>
            <p:ph type="pic" idx="15" hasCustomPrompt="1"/>
          </p:nvPr>
        </p:nvSpPr>
        <p:spPr>
          <a:xfrm>
            <a:off x="3280313" y="557440"/>
            <a:ext cx="2592000" cy="4032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8208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heme" Target="../theme/theme3.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156179"/>
      </p:ext>
    </p:extLst>
  </p:cSld>
  <p:clrMap bg1="lt1" tx1="dk1" bg2="lt2" tx2="dk2" accent1="accent1" accent2="accent2" accent3="accent3" accent4="accent4" accent5="accent5" accent6="accent6" hlink="hlink" folHlink="folHlink"/>
  <p:sldLayoutIdLst>
    <p:sldLayoutId id="2147483649" r:id="rId1"/>
    <p:sldLayoutId id="2147483653" r:id="rId2"/>
    <p:sldLayoutId id="2147483657" r:id="rId3"/>
    <p:sldLayoutId id="2147483671" r:id="rId4"/>
    <p:sldLayoutId id="2147483658" r:id="rId5"/>
    <p:sldLayoutId id="2147483659" r:id="rId6"/>
    <p:sldLayoutId id="2147483673" r:id="rId7"/>
    <p:sldLayoutId id="2147483662" r:id="rId8"/>
    <p:sldLayoutId id="2147483663" r:id="rId9"/>
    <p:sldLayoutId id="2147483664" r:id="rId10"/>
    <p:sldLayoutId id="2147483665" r:id="rId11"/>
    <p:sldLayoutId id="2147483666" r:id="rId12"/>
    <p:sldLayoutId id="2147483667" r:id="rId13"/>
    <p:sldLayoutId id="2147483668" r:id="rId14"/>
    <p:sldLayoutId id="2147483675" r:id="rId15"/>
    <p:sldLayoutId id="2147483674" r:id="rId16"/>
    <p:sldLayoutId id="2147483676" r:id="rId17"/>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2709296"/>
      </p:ext>
    </p:extLst>
  </p:cSld>
  <p:clrMap bg1="lt1" tx1="dk1" bg2="lt2" tx2="dk2" accent1="accent1" accent2="accent2" accent3="accent3" accent4="accent4" accent5="accent5" accent6="accent6" hlink="hlink" folHlink="folHlink"/>
  <p:sldLayoutIdLst>
    <p:sldLayoutId id="2147483655" r:id="rId1"/>
    <p:sldLayoutId id="2147483677" r:id="rId2"/>
    <p:sldLayoutId id="2147483678" r:id="rId3"/>
    <p:sldLayoutId id="2147483679" r:id="rId4"/>
    <p:sldLayoutId id="2147483680" r:id="rId5"/>
    <p:sldLayoutId id="2147483681" r:id="rId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171450"/>
            <a:ext cx="2138637" cy="4978971"/>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589"/>
            <a:ext cx="1767506" cy="514052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468082"/>
            <a:ext cx="6683765" cy="9606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1600200"/>
            <a:ext cx="6686550" cy="29146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4597828"/>
            <a:ext cx="859712" cy="277797"/>
          </a:xfrm>
          <a:prstGeom prst="rect">
            <a:avLst/>
          </a:prstGeom>
        </p:spPr>
        <p:txBody>
          <a:bodyPr vert="horz" lIns="91440" tIns="45720" rIns="91440" bIns="45720" rtlCol="0" anchor="ctr"/>
          <a:lstStyle>
            <a:lvl1pPr algn="r">
              <a:defRPr sz="675">
                <a:solidFill>
                  <a:schemeClr val="tx1">
                    <a:tint val="75000"/>
                  </a:schemeClr>
                </a:solidFill>
              </a:defRPr>
            </a:lvl1pPr>
          </a:lstStyle>
          <a:p>
            <a:fld id="{B61BEF0D-F0BB-DE4B-95CE-6DB70DBA9567}" type="datetimeFigureOut">
              <a:rPr lang="en-US" dirty="0"/>
              <a:pPr/>
              <a:t>9/13/2025</a:t>
            </a:fld>
            <a:endParaRPr lang="en-US" dirty="0"/>
          </a:p>
        </p:txBody>
      </p:sp>
      <p:sp>
        <p:nvSpPr>
          <p:cNvPr id="5" name="Footer Placeholder 4"/>
          <p:cNvSpPr>
            <a:spLocks noGrp="1"/>
          </p:cNvSpPr>
          <p:nvPr>
            <p:ph type="ftr" sz="quarter" idx="3"/>
          </p:nvPr>
        </p:nvSpPr>
        <p:spPr>
          <a:xfrm>
            <a:off x="1941910" y="4601856"/>
            <a:ext cx="5714999" cy="273844"/>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590837"/>
            <a:ext cx="584825" cy="273844"/>
          </a:xfrm>
          <a:prstGeom prst="rect">
            <a:avLst/>
          </a:prstGeom>
        </p:spPr>
        <p:txBody>
          <a:bodyPr vert="horz" lIns="91440" tIns="45720" rIns="91440" bIns="45720" rtlCol="0" anchor="ctr"/>
          <a:lstStyle>
            <a:lvl1pPr algn="r">
              <a:defRPr sz="15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6195587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2" r:id="rId18"/>
    <p:sldLayoutId id="2147483703" r:id="rId19"/>
    <p:sldLayoutId id="2147483704" r:id="rId20"/>
    <p:sldLayoutId id="2147483705" r:id="rId21"/>
    <p:sldLayoutId id="2147483672" r:id="rId22"/>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24.xml"/><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D21821-2B81-FC96-62DF-0BC557797A0F}"/>
              </a:ext>
            </a:extLst>
          </p:cNvPr>
          <p:cNvSpPr>
            <a:spLocks noGrp="1"/>
          </p:cNvSpPr>
          <p:nvPr>
            <p:ph type="title"/>
          </p:nvPr>
        </p:nvSpPr>
        <p:spPr/>
        <p:txBody>
          <a:bodyPr/>
          <a:lstStyle/>
          <a:p>
            <a:r>
              <a:rPr lang="en-US" dirty="0"/>
              <a:t>Teori </a:t>
            </a:r>
            <a:r>
              <a:rPr lang="en-US" dirty="0" err="1"/>
              <a:t>Belajar</a:t>
            </a:r>
            <a:r>
              <a:rPr lang="en-US" dirty="0"/>
              <a:t> </a:t>
            </a:r>
            <a:endParaRPr lang="en-ID" dirty="0"/>
          </a:p>
        </p:txBody>
      </p:sp>
      <p:sp>
        <p:nvSpPr>
          <p:cNvPr id="6" name="Content Placeholder 5">
            <a:extLst>
              <a:ext uri="{FF2B5EF4-FFF2-40B4-BE49-F238E27FC236}">
                <a16:creationId xmlns:a16="http://schemas.microsoft.com/office/drawing/2014/main" id="{6EBC4891-21D3-EE1F-01E2-44D19F0DABFC}"/>
              </a:ext>
            </a:extLst>
          </p:cNvPr>
          <p:cNvSpPr>
            <a:spLocks noGrp="1"/>
          </p:cNvSpPr>
          <p:nvPr>
            <p:ph idx="10"/>
          </p:nvPr>
        </p:nvSpPr>
        <p:spPr/>
        <p:txBody>
          <a:bodyPr/>
          <a:lstStyle/>
          <a:p>
            <a:pPr marL="342900" indent="-342900">
              <a:buAutoNum type="arabicPeriod"/>
            </a:pPr>
            <a:r>
              <a:rPr lang="en-US" dirty="0"/>
              <a:t>Teori </a:t>
            </a:r>
            <a:r>
              <a:rPr lang="en-US" dirty="0" err="1"/>
              <a:t>Pengkondisian</a:t>
            </a:r>
            <a:r>
              <a:rPr lang="en-US" dirty="0"/>
              <a:t> </a:t>
            </a:r>
            <a:r>
              <a:rPr lang="en-US" dirty="0" err="1"/>
              <a:t>Klasik</a:t>
            </a:r>
            <a:r>
              <a:rPr lang="en-US" dirty="0"/>
              <a:t> (Pavlov dan Watson)</a:t>
            </a:r>
          </a:p>
          <a:p>
            <a:pPr marL="342900" indent="-342900">
              <a:buAutoNum type="arabicPeriod"/>
            </a:pPr>
            <a:r>
              <a:rPr lang="en-US" dirty="0"/>
              <a:t>Teori </a:t>
            </a:r>
            <a:r>
              <a:rPr lang="en-US" dirty="0" err="1"/>
              <a:t>Pengkondisian</a:t>
            </a:r>
            <a:r>
              <a:rPr lang="en-US" dirty="0"/>
              <a:t> </a:t>
            </a:r>
            <a:r>
              <a:rPr lang="en-US" dirty="0" err="1"/>
              <a:t>Operan</a:t>
            </a:r>
            <a:r>
              <a:rPr lang="en-US" dirty="0"/>
              <a:t> (Skinner)</a:t>
            </a:r>
            <a:endParaRPr lang="en-ID" dirty="0"/>
          </a:p>
        </p:txBody>
      </p:sp>
    </p:spTree>
    <p:extLst>
      <p:ext uri="{BB962C8B-B14F-4D97-AF65-F5344CB8AC3E}">
        <p14:creationId xmlns:p14="http://schemas.microsoft.com/office/powerpoint/2010/main" val="2747696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247124"/>
            <a:ext cx="7524328" cy="884466"/>
          </a:xfrm>
        </p:spPr>
        <p:txBody>
          <a:bodyPr/>
          <a:lstStyle/>
          <a:p>
            <a:r>
              <a:rPr lang="id-ID" dirty="0"/>
              <a:t>Ungkapan Watson yang sering dikutip...</a:t>
            </a:r>
            <a:endParaRPr lang="en-US" dirty="0"/>
          </a:p>
        </p:txBody>
      </p:sp>
      <p:sp>
        <p:nvSpPr>
          <p:cNvPr id="4" name="Content Placeholder 3"/>
          <p:cNvSpPr>
            <a:spLocks noGrp="1"/>
          </p:cNvSpPr>
          <p:nvPr>
            <p:ph idx="1"/>
          </p:nvPr>
        </p:nvSpPr>
        <p:spPr>
          <a:xfrm>
            <a:off x="1990056" y="1707655"/>
            <a:ext cx="6758408" cy="3240359"/>
          </a:xfrm>
        </p:spPr>
        <p:txBody>
          <a:bodyPr/>
          <a:lstStyle/>
          <a:p>
            <a:r>
              <a:rPr lang="en-US" sz="2000" dirty="0"/>
              <a:t>Watson (1926): “</a:t>
            </a:r>
            <a:r>
              <a:rPr lang="en-US" sz="2000" i="1" dirty="0" err="1"/>
              <a:t>Beri</a:t>
            </a:r>
            <a:r>
              <a:rPr lang="en-US" sz="2000" i="1" dirty="0"/>
              <a:t> </a:t>
            </a:r>
            <a:r>
              <a:rPr lang="en-US" sz="2000" i="1" dirty="0" err="1"/>
              <a:t>saya</a:t>
            </a:r>
            <a:r>
              <a:rPr lang="en-US" sz="2000" i="1" dirty="0"/>
              <a:t> </a:t>
            </a:r>
            <a:r>
              <a:rPr lang="en-US" sz="2000" i="1" dirty="0" err="1"/>
              <a:t>selusin</a:t>
            </a:r>
            <a:r>
              <a:rPr lang="en-US" sz="2000" i="1" dirty="0"/>
              <a:t> </a:t>
            </a:r>
            <a:r>
              <a:rPr lang="en-US" sz="2000" i="1" dirty="0" err="1"/>
              <a:t>bayi</a:t>
            </a:r>
            <a:r>
              <a:rPr lang="en-US" sz="2000" i="1" dirty="0"/>
              <a:t> </a:t>
            </a:r>
            <a:r>
              <a:rPr lang="en-US" sz="2000" i="1" dirty="0" err="1"/>
              <a:t>sehat</a:t>
            </a:r>
            <a:r>
              <a:rPr lang="en-US" sz="2000" i="1" dirty="0"/>
              <a:t>, </a:t>
            </a:r>
            <a:r>
              <a:rPr lang="en-US" sz="2000" i="1" dirty="0" err="1"/>
              <a:t>tidak</a:t>
            </a:r>
            <a:r>
              <a:rPr lang="en-US" sz="2000" i="1" dirty="0"/>
              <a:t> </a:t>
            </a:r>
          </a:p>
          <a:p>
            <a:r>
              <a:rPr lang="en-US" sz="2000" i="1" dirty="0" err="1"/>
              <a:t>cacat</a:t>
            </a:r>
            <a:r>
              <a:rPr lang="en-US" sz="2000" i="1" dirty="0"/>
              <a:t>, </a:t>
            </a:r>
            <a:r>
              <a:rPr lang="en-US" sz="2000" i="1" dirty="0" err="1"/>
              <a:t>dan</a:t>
            </a:r>
            <a:r>
              <a:rPr lang="en-US" sz="2000" i="1" dirty="0"/>
              <a:t> </a:t>
            </a:r>
            <a:r>
              <a:rPr lang="en-US" sz="2000" i="1" dirty="0" err="1"/>
              <a:t>dunia</a:t>
            </a:r>
            <a:r>
              <a:rPr lang="en-US" sz="2000" i="1" dirty="0"/>
              <a:t> yang </a:t>
            </a:r>
            <a:r>
              <a:rPr lang="en-US" sz="2000" i="1" dirty="0" err="1"/>
              <a:t>saya</a:t>
            </a:r>
            <a:r>
              <a:rPr lang="en-US" sz="2000" i="1" dirty="0"/>
              <a:t> </a:t>
            </a:r>
            <a:r>
              <a:rPr lang="en-US" sz="2000" i="1" dirty="0" err="1"/>
              <a:t>tentukan</a:t>
            </a:r>
            <a:r>
              <a:rPr lang="en-US" sz="2000" i="1" dirty="0"/>
              <a:t> </a:t>
            </a:r>
            <a:r>
              <a:rPr lang="en-US" sz="2000" i="1" dirty="0" err="1"/>
              <a:t>sendiri</a:t>
            </a:r>
            <a:r>
              <a:rPr lang="en-US" sz="2000" i="1" dirty="0"/>
              <a:t> </a:t>
            </a:r>
            <a:r>
              <a:rPr lang="en-US" sz="2000" i="1" dirty="0" err="1"/>
              <a:t>untuk</a:t>
            </a:r>
            <a:r>
              <a:rPr lang="en-US" sz="2000" i="1" dirty="0"/>
              <a:t> </a:t>
            </a:r>
          </a:p>
          <a:p>
            <a:r>
              <a:rPr lang="en-US" sz="2000" i="1" dirty="0" err="1"/>
              <a:t>membesarkan</a:t>
            </a:r>
            <a:r>
              <a:rPr lang="en-US" sz="2000" i="1" dirty="0"/>
              <a:t> </a:t>
            </a:r>
            <a:r>
              <a:rPr lang="en-US" sz="2000" i="1" dirty="0" err="1"/>
              <a:t>mereka</a:t>
            </a:r>
            <a:r>
              <a:rPr lang="en-US" sz="2000" i="1" dirty="0"/>
              <a:t>, </a:t>
            </a:r>
            <a:r>
              <a:rPr lang="en-US" sz="2000" i="1" dirty="0" err="1"/>
              <a:t>maka</a:t>
            </a:r>
            <a:r>
              <a:rPr lang="en-US" sz="2000" i="1" dirty="0"/>
              <a:t> </a:t>
            </a:r>
            <a:r>
              <a:rPr lang="en-US" sz="2000" i="1" dirty="0" err="1"/>
              <a:t>saya</a:t>
            </a:r>
            <a:r>
              <a:rPr lang="en-US" sz="2000" i="1" dirty="0"/>
              <a:t> </a:t>
            </a:r>
            <a:r>
              <a:rPr lang="en-US" sz="2000" i="1" dirty="0" err="1"/>
              <a:t>akan</a:t>
            </a:r>
            <a:r>
              <a:rPr lang="en-US" sz="2000" i="1" dirty="0"/>
              <a:t> </a:t>
            </a:r>
            <a:r>
              <a:rPr lang="en-US" sz="2000" i="1" dirty="0" err="1"/>
              <a:t>ambil</a:t>
            </a:r>
            <a:r>
              <a:rPr lang="en-US" sz="2000" i="1" dirty="0"/>
              <a:t> </a:t>
            </a:r>
            <a:r>
              <a:rPr lang="en-US" sz="2000" i="1" dirty="0" err="1"/>
              <a:t>anak</a:t>
            </a:r>
            <a:r>
              <a:rPr lang="en-US" sz="2000" i="1" dirty="0"/>
              <a:t> </a:t>
            </a:r>
          </a:p>
          <a:p>
            <a:r>
              <a:rPr lang="en-US" sz="2000" i="1" dirty="0"/>
              <a:t>yang </a:t>
            </a:r>
            <a:r>
              <a:rPr lang="en-US" sz="2000" i="1" dirty="0" err="1"/>
              <a:t>mana</a:t>
            </a:r>
            <a:r>
              <a:rPr lang="en-US" sz="2000" i="1" dirty="0"/>
              <a:t> </a:t>
            </a:r>
            <a:r>
              <a:rPr lang="en-US" sz="2000" i="1" dirty="0" err="1"/>
              <a:t>saja</a:t>
            </a:r>
            <a:r>
              <a:rPr lang="en-US" sz="2000" i="1" dirty="0"/>
              <a:t> </a:t>
            </a:r>
            <a:r>
              <a:rPr lang="en-US" sz="2000" i="1" dirty="0" err="1"/>
              <a:t>dan</a:t>
            </a:r>
            <a:r>
              <a:rPr lang="en-US" sz="2000" i="1" dirty="0"/>
              <a:t> </a:t>
            </a:r>
            <a:r>
              <a:rPr lang="en-US" sz="2000" i="1" dirty="0" err="1"/>
              <a:t>mendidiknya</a:t>
            </a:r>
            <a:r>
              <a:rPr lang="en-US" sz="2000" i="1" dirty="0"/>
              <a:t> </a:t>
            </a:r>
            <a:r>
              <a:rPr lang="en-US" sz="2000" i="1" dirty="0" err="1"/>
              <a:t>menjadi</a:t>
            </a:r>
            <a:r>
              <a:rPr lang="en-US" sz="2000" i="1" dirty="0"/>
              <a:t> </a:t>
            </a:r>
            <a:r>
              <a:rPr lang="en-US" sz="2000" i="1" dirty="0" err="1"/>
              <a:t>tipe</a:t>
            </a:r>
            <a:r>
              <a:rPr lang="en-US" sz="2000" i="1" dirty="0"/>
              <a:t> </a:t>
            </a:r>
            <a:r>
              <a:rPr lang="en-US" sz="2000" i="1" dirty="0" err="1"/>
              <a:t>spesialis</a:t>
            </a:r>
            <a:r>
              <a:rPr lang="en-US" sz="2000" i="1" dirty="0"/>
              <a:t> </a:t>
            </a:r>
            <a:r>
              <a:rPr lang="en-US" sz="2000" i="1" dirty="0" err="1"/>
              <a:t>apa</a:t>
            </a:r>
            <a:r>
              <a:rPr lang="en-US" sz="2000" i="1" dirty="0"/>
              <a:t> </a:t>
            </a:r>
            <a:r>
              <a:rPr lang="en-US" sz="2000" i="1" dirty="0" err="1"/>
              <a:t>saja</a:t>
            </a:r>
            <a:r>
              <a:rPr lang="en-US" sz="2000" i="1" dirty="0"/>
              <a:t> yang </a:t>
            </a:r>
            <a:r>
              <a:rPr lang="en-US" sz="2000" i="1" dirty="0" err="1"/>
              <a:t>saya</a:t>
            </a:r>
            <a:r>
              <a:rPr lang="en-US" sz="2000" i="1" dirty="0"/>
              <a:t> </a:t>
            </a:r>
            <a:r>
              <a:rPr lang="en-US" sz="2000" i="1" dirty="0" err="1"/>
              <a:t>inginkan</a:t>
            </a:r>
            <a:r>
              <a:rPr lang="en-US" sz="2000" i="1" dirty="0"/>
              <a:t> – </a:t>
            </a:r>
            <a:r>
              <a:rPr lang="en-US" sz="2000" i="1" dirty="0" err="1"/>
              <a:t>dokter</a:t>
            </a:r>
            <a:r>
              <a:rPr lang="en-US" sz="2000" i="1" dirty="0"/>
              <a:t>, </a:t>
            </a:r>
            <a:r>
              <a:rPr lang="en-US" sz="2000" i="1" dirty="0" err="1"/>
              <a:t>pengacara</a:t>
            </a:r>
            <a:r>
              <a:rPr lang="en-US" sz="2000" i="1" dirty="0"/>
              <a:t>, </a:t>
            </a:r>
            <a:r>
              <a:rPr lang="en-US" sz="2000" i="1" dirty="0" err="1"/>
              <a:t>artispedagang</a:t>
            </a:r>
            <a:r>
              <a:rPr lang="en-US" sz="2000" i="1" dirty="0"/>
              <a:t>, </a:t>
            </a:r>
            <a:r>
              <a:rPr lang="en-US" sz="2000" i="1" dirty="0" err="1"/>
              <a:t>pemimpin</a:t>
            </a:r>
            <a:r>
              <a:rPr lang="en-US" sz="2000" i="1" dirty="0"/>
              <a:t>, </a:t>
            </a:r>
            <a:r>
              <a:rPr lang="en-US" sz="2000" i="1" dirty="0" err="1"/>
              <a:t>bahkan</a:t>
            </a:r>
            <a:r>
              <a:rPr lang="en-US" sz="2000" i="1" dirty="0"/>
              <a:t> </a:t>
            </a:r>
            <a:r>
              <a:rPr lang="en-US" sz="2000" i="1" dirty="0" err="1"/>
              <a:t>pengemis</a:t>
            </a:r>
            <a:r>
              <a:rPr lang="en-US" sz="2000" i="1" dirty="0"/>
              <a:t> </a:t>
            </a:r>
            <a:r>
              <a:rPr lang="en-US" sz="2000" i="1" dirty="0" err="1"/>
              <a:t>dan</a:t>
            </a:r>
            <a:r>
              <a:rPr lang="en-US" sz="2000" i="1" dirty="0"/>
              <a:t> </a:t>
            </a:r>
            <a:r>
              <a:rPr lang="en-US" sz="2000" i="1" dirty="0" err="1"/>
              <a:t>pencuri</a:t>
            </a:r>
            <a:r>
              <a:rPr lang="en-US" sz="2000" i="1" dirty="0"/>
              <a:t>,</a:t>
            </a:r>
          </a:p>
          <a:p>
            <a:r>
              <a:rPr lang="en-US" sz="2000" i="1" dirty="0" err="1"/>
              <a:t>terlepas</a:t>
            </a:r>
            <a:r>
              <a:rPr lang="en-US" sz="2000" i="1" dirty="0"/>
              <a:t> </a:t>
            </a:r>
            <a:r>
              <a:rPr lang="en-US" sz="2000" i="1" dirty="0" err="1"/>
              <a:t>dari</a:t>
            </a:r>
            <a:r>
              <a:rPr lang="en-US" sz="2000" i="1" dirty="0"/>
              <a:t> </a:t>
            </a:r>
            <a:r>
              <a:rPr lang="en-US" sz="2000" i="1" dirty="0" err="1"/>
              <a:t>bakatnya</a:t>
            </a:r>
            <a:r>
              <a:rPr lang="en-US" sz="2000" i="1" dirty="0"/>
              <a:t>, </a:t>
            </a:r>
            <a:r>
              <a:rPr lang="en-US" sz="2000" i="1" dirty="0" err="1"/>
              <a:t>kegemarannya</a:t>
            </a:r>
            <a:r>
              <a:rPr lang="en-US" sz="2000" i="1" dirty="0"/>
              <a:t>, </a:t>
            </a:r>
            <a:r>
              <a:rPr lang="en-US" sz="2000" i="1" dirty="0" err="1"/>
              <a:t>tendensinya</a:t>
            </a:r>
            <a:r>
              <a:rPr lang="en-US" sz="2000" i="1" dirty="0"/>
              <a:t>, </a:t>
            </a:r>
          </a:p>
          <a:p>
            <a:r>
              <a:rPr lang="en-US" sz="2000" i="1" dirty="0" err="1"/>
              <a:t>kemampuannya</a:t>
            </a:r>
            <a:r>
              <a:rPr lang="en-US" sz="2000" i="1" dirty="0"/>
              <a:t>, </a:t>
            </a:r>
            <a:r>
              <a:rPr lang="en-US" sz="2000" i="1" dirty="0" err="1"/>
              <a:t>pekerjaannya</a:t>
            </a:r>
            <a:r>
              <a:rPr lang="en-US" sz="2000" dirty="0"/>
              <a:t>”.</a:t>
            </a:r>
          </a:p>
        </p:txBody>
      </p:sp>
    </p:spTree>
    <p:extLst>
      <p:ext uri="{BB962C8B-B14F-4D97-AF65-F5344CB8AC3E}">
        <p14:creationId xmlns:p14="http://schemas.microsoft.com/office/powerpoint/2010/main" val="35356513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Eksperimen Watson</a:t>
            </a:r>
            <a:endParaRPr lang="en-US" dirty="0"/>
          </a:p>
        </p:txBody>
      </p:sp>
      <p:sp>
        <p:nvSpPr>
          <p:cNvPr id="4" name="Content Placeholder 3"/>
          <p:cNvSpPr>
            <a:spLocks noGrp="1"/>
          </p:cNvSpPr>
          <p:nvPr>
            <p:ph idx="1"/>
          </p:nvPr>
        </p:nvSpPr>
        <p:spPr>
          <a:xfrm>
            <a:off x="1990056" y="1131591"/>
            <a:ext cx="6614392" cy="3528392"/>
          </a:xfrm>
        </p:spPr>
        <p:txBody>
          <a:bodyPr>
            <a:normAutofit fontScale="92500" lnSpcReduction="20000"/>
          </a:bodyPr>
          <a:lstStyle/>
          <a:p>
            <a:pPr marL="285750" indent="-285750">
              <a:buFont typeface="Arial" pitchFamily="34" charset="0"/>
              <a:buChar char="•"/>
              <a:defRPr/>
            </a:pPr>
            <a:r>
              <a:rPr lang="id-ID" sz="1600" dirty="0"/>
              <a:t>Eksperimen dilakukan bersama Rosalie </a:t>
            </a:r>
            <a:r>
              <a:rPr lang="en-US" sz="1600" dirty="0"/>
              <a:t>R</a:t>
            </a:r>
            <a:r>
              <a:rPr lang="id-ID" sz="1600" dirty="0"/>
              <a:t>ayner (1920)</a:t>
            </a:r>
          </a:p>
          <a:p>
            <a:pPr marL="285750" indent="-285750">
              <a:buFont typeface="Arial" pitchFamily="34" charset="0"/>
              <a:buChar char="•"/>
              <a:defRPr/>
            </a:pPr>
            <a:r>
              <a:rPr lang="id-ID" sz="1600" dirty="0"/>
              <a:t>Albert (</a:t>
            </a:r>
            <a:r>
              <a:rPr lang="en-US" sz="1600" dirty="0"/>
              <a:t>b</a:t>
            </a:r>
            <a:r>
              <a:rPr lang="id-ID" sz="1600" dirty="0"/>
              <a:t>ayi usia 11 bulan) dan tikus</a:t>
            </a:r>
          </a:p>
          <a:p>
            <a:pPr marL="285750" indent="-285750">
              <a:buFont typeface="Arial" pitchFamily="34" charset="0"/>
              <a:buChar char="•"/>
              <a:defRPr/>
            </a:pPr>
            <a:r>
              <a:rPr lang="id-ID" sz="1600" dirty="0"/>
              <a:t>Awalnya albert sama sekali tidak menunjukkan ketakutan </a:t>
            </a:r>
            <a:endParaRPr lang="en-US" sz="1600" dirty="0"/>
          </a:p>
          <a:p>
            <a:pPr indent="280988">
              <a:defRPr/>
            </a:pPr>
            <a:r>
              <a:rPr lang="id-ID" sz="1600" dirty="0"/>
              <a:t>terhadap tikus, bahkan mendekati tikus</a:t>
            </a:r>
            <a:endParaRPr lang="en-US" sz="1600" dirty="0"/>
          </a:p>
          <a:p>
            <a:pPr marL="285750" indent="-285750">
              <a:buFont typeface="Arial" pitchFamily="34" charset="0"/>
              <a:buChar char="•"/>
              <a:defRPr/>
            </a:pPr>
            <a:r>
              <a:rPr lang="id-ID" sz="1600" dirty="0"/>
              <a:t>Bentuk eksperimen: setiap Albert melihat tikus dan berusaha</a:t>
            </a:r>
            <a:r>
              <a:rPr lang="en-US" sz="1600" dirty="0"/>
              <a:t> </a:t>
            </a:r>
          </a:p>
          <a:p>
            <a:pPr indent="280988">
              <a:defRPr/>
            </a:pPr>
            <a:r>
              <a:rPr lang="id-ID" sz="1600" dirty="0"/>
              <a:t>menyentuhnya, peneliti memukul lempengan besi dibelakang</a:t>
            </a:r>
            <a:r>
              <a:rPr lang="en-US" sz="1600" dirty="0"/>
              <a:t> </a:t>
            </a:r>
          </a:p>
          <a:p>
            <a:pPr indent="280988">
              <a:defRPr/>
            </a:pPr>
            <a:r>
              <a:rPr lang="id-ID" sz="1600" dirty="0"/>
              <a:t>kepalanya sehingga menimbulkan suara berisik </a:t>
            </a:r>
            <a:r>
              <a:rPr lang="id-ID" sz="1600" dirty="0">
                <a:sym typeface="Wingdings" pitchFamily="2" charset="2"/>
              </a:rPr>
              <a:t> kaget dan</a:t>
            </a:r>
            <a:endParaRPr lang="en-US" sz="1600" dirty="0">
              <a:sym typeface="Wingdings" pitchFamily="2" charset="2"/>
            </a:endParaRPr>
          </a:p>
          <a:p>
            <a:pPr indent="280988">
              <a:defRPr/>
            </a:pPr>
            <a:r>
              <a:rPr lang="id-ID" sz="1600" dirty="0">
                <a:sym typeface="Wingdings" pitchFamily="2" charset="2"/>
              </a:rPr>
              <a:t>tersungkur ke depan  merengek</a:t>
            </a:r>
            <a:endParaRPr lang="en-US" sz="1600" dirty="0">
              <a:sym typeface="Wingdings" pitchFamily="2" charset="2"/>
            </a:endParaRPr>
          </a:p>
          <a:p>
            <a:pPr marL="285750" indent="-285750">
              <a:buFont typeface="Arial" pitchFamily="34" charset="0"/>
              <a:buChar char="•"/>
              <a:defRPr/>
            </a:pPr>
            <a:r>
              <a:rPr lang="id-ID" sz="1600" dirty="0"/>
              <a:t>Seminggu kemudian, sangat hati-hati melihat tikus </a:t>
            </a:r>
            <a:r>
              <a:rPr lang="id-ID" sz="1600" dirty="0">
                <a:sym typeface="Wingdings" pitchFamily="2" charset="2"/>
              </a:rPr>
              <a:t> tidak ingin tikus menyentuh tangannya  menghindari tikus</a:t>
            </a:r>
          </a:p>
          <a:p>
            <a:pPr marL="285750" indent="-285750">
              <a:buFont typeface="Arial" pitchFamily="34" charset="0"/>
              <a:buChar char="•"/>
              <a:defRPr/>
            </a:pPr>
            <a:r>
              <a:rPr lang="id-ID" sz="1600" dirty="0">
                <a:sym typeface="Wingdings" pitchFamily="2" charset="2"/>
              </a:rPr>
              <a:t>Albert takut terhadap obyek-obyek lain: kelinci putih, janggut </a:t>
            </a:r>
            <a:endParaRPr lang="en-US" sz="1600" dirty="0">
              <a:sym typeface="Wingdings" pitchFamily="2" charset="2"/>
            </a:endParaRPr>
          </a:p>
          <a:p>
            <a:pPr indent="280988">
              <a:defRPr/>
            </a:pPr>
            <a:r>
              <a:rPr lang="id-ID" sz="1600" dirty="0">
                <a:sym typeface="Wingdings" pitchFamily="2" charset="2"/>
              </a:rPr>
              <a:t>putih dari topeng sinterklas, </a:t>
            </a:r>
            <a:r>
              <a:rPr lang="en-US" sz="1600" dirty="0" err="1">
                <a:sym typeface="Wingdings" pitchFamily="2" charset="2"/>
              </a:rPr>
              <a:t>kain</a:t>
            </a:r>
            <a:r>
              <a:rPr lang="en-US" sz="1600" dirty="0">
                <a:sym typeface="Wingdings" pitchFamily="2" charset="2"/>
              </a:rPr>
              <a:t> sutra</a:t>
            </a:r>
            <a:endParaRPr lang="en-US" sz="1600" dirty="0"/>
          </a:p>
          <a:p>
            <a:endParaRPr lang="en-US" sz="1600" dirty="0"/>
          </a:p>
        </p:txBody>
      </p:sp>
    </p:spTree>
    <p:extLst>
      <p:ext uri="{BB962C8B-B14F-4D97-AF65-F5344CB8AC3E}">
        <p14:creationId xmlns:p14="http://schemas.microsoft.com/office/powerpoint/2010/main" val="1791742757"/>
      </p:ext>
    </p:extLst>
  </p:cSld>
  <p:clrMapOvr>
    <a:masterClrMapping/>
  </p:clrMapOvr>
  <p:transition spd="slow">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79712" y="483518"/>
            <a:ext cx="6912768" cy="460648"/>
          </a:xfrm>
        </p:spPr>
        <p:txBody>
          <a:bodyPr/>
          <a:lstStyle/>
          <a:p>
            <a:r>
              <a:rPr lang="en-US" dirty="0" err="1"/>
              <a:t>Pengkondisian</a:t>
            </a:r>
            <a:r>
              <a:rPr lang="en-US" dirty="0"/>
              <a:t> little Albert…</a:t>
            </a:r>
          </a:p>
        </p:txBody>
      </p:sp>
      <p:graphicFrame>
        <p:nvGraphicFramePr>
          <p:cNvPr id="5" name="Content Placeholder 4"/>
          <p:cNvGraphicFramePr>
            <a:graphicFrameLocks noGrp="1"/>
          </p:cNvGraphicFramePr>
          <p:nvPr>
            <p:ph idx="10"/>
          </p:nvPr>
        </p:nvGraphicFramePr>
        <p:xfrm>
          <a:off x="1990725" y="1491630"/>
          <a:ext cx="6911975" cy="3167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6679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90056" y="627535"/>
            <a:ext cx="6912768" cy="4032448"/>
          </a:xfrm>
        </p:spPr>
        <p:txBody>
          <a:bodyPr/>
          <a:lstStyle/>
          <a:p>
            <a:endParaRPr lang="en-US" dirty="0"/>
          </a:p>
        </p:txBody>
      </p:sp>
      <p:sp>
        <p:nvSpPr>
          <p:cNvPr id="5" name="Horizontal Scroll 4"/>
          <p:cNvSpPr/>
          <p:nvPr/>
        </p:nvSpPr>
        <p:spPr>
          <a:xfrm>
            <a:off x="2627784" y="987574"/>
            <a:ext cx="5688632" cy="338437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a:solidFill>
                  <a:schemeClr val="tx1"/>
                </a:solidFill>
              </a:rPr>
              <a:t>Takutnya Albert pada obyek lain </a:t>
            </a:r>
            <a:endParaRPr lang="en-US" sz="2400" dirty="0">
              <a:solidFill>
                <a:schemeClr val="tx1"/>
              </a:solidFill>
            </a:endParaRPr>
          </a:p>
          <a:p>
            <a:pPr algn="ctr"/>
            <a:r>
              <a:rPr lang="id-ID" sz="2400" dirty="0">
                <a:solidFill>
                  <a:schemeClr val="tx1"/>
                </a:solidFill>
              </a:rPr>
              <a:t>selain tikus disebut sebagai </a:t>
            </a:r>
            <a:endParaRPr lang="en-US" sz="2400" dirty="0">
              <a:solidFill>
                <a:schemeClr val="tx1"/>
              </a:solidFill>
            </a:endParaRPr>
          </a:p>
          <a:p>
            <a:pPr algn="ctr"/>
            <a:r>
              <a:rPr lang="id-ID" sz="2400" i="1" dirty="0">
                <a:solidFill>
                  <a:schemeClr val="tx1"/>
                </a:solidFill>
              </a:rPr>
              <a:t>Transfer</a:t>
            </a:r>
            <a:r>
              <a:rPr lang="id-ID" sz="2400" dirty="0">
                <a:solidFill>
                  <a:schemeClr val="tx1"/>
                </a:solidFill>
              </a:rPr>
              <a:t> </a:t>
            </a:r>
            <a:r>
              <a:rPr lang="id-ID" sz="2400" dirty="0">
                <a:solidFill>
                  <a:schemeClr val="tx1"/>
                </a:solidFill>
                <a:sym typeface="Wingdings" pitchFamily="2" charset="2"/>
              </a:rPr>
              <a:t> generalisasi (classical </a:t>
            </a:r>
            <a:endParaRPr lang="en-US" sz="2400" dirty="0">
              <a:solidFill>
                <a:schemeClr val="tx1"/>
              </a:solidFill>
              <a:sym typeface="Wingdings" pitchFamily="2" charset="2"/>
            </a:endParaRPr>
          </a:p>
          <a:p>
            <a:pPr algn="ctr"/>
            <a:r>
              <a:rPr lang="id-ID" sz="2400" dirty="0">
                <a:solidFill>
                  <a:schemeClr val="tx1"/>
                </a:solidFill>
                <a:sym typeface="Wingdings" pitchFamily="2" charset="2"/>
              </a:rPr>
              <a:t>conditioning)</a:t>
            </a:r>
            <a:endParaRPr lang="en-US" sz="2400" dirty="0">
              <a:solidFill>
                <a:schemeClr val="tx1"/>
              </a:solidFill>
            </a:endParaRPr>
          </a:p>
        </p:txBody>
      </p:sp>
    </p:spTree>
    <p:extLst>
      <p:ext uri="{BB962C8B-B14F-4D97-AF65-F5344CB8AC3E}">
        <p14:creationId xmlns:p14="http://schemas.microsoft.com/office/powerpoint/2010/main" val="3239159294"/>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263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4159119"/>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43109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76656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l="8570" r="8570"/>
          <a:stretch/>
        </p:blipFill>
        <p:spPr/>
      </p:pic>
      <p:sp>
        <p:nvSpPr>
          <p:cNvPr id="3" name="Content Placeholder 2"/>
          <p:cNvSpPr>
            <a:spLocks noGrp="1"/>
          </p:cNvSpPr>
          <p:nvPr>
            <p:ph idx="4294967295"/>
          </p:nvPr>
        </p:nvSpPr>
        <p:spPr>
          <a:xfrm>
            <a:off x="1382713" y="1200150"/>
            <a:ext cx="7761287" cy="3394075"/>
          </a:xfrm>
          <a:prstGeom prst="rect">
            <a:avLst/>
          </a:prstGeom>
        </p:spPr>
        <p:txBody>
          <a:bodyPr/>
          <a:lstStyle/>
          <a:p>
            <a:pPr marL="0" indent="0" algn="ctr">
              <a:buNone/>
            </a:pPr>
            <a:endParaRPr lang="en-US" altLang="id-ID" sz="2800" dirty="0"/>
          </a:p>
          <a:p>
            <a:pPr marL="0" indent="0" algn="ctr">
              <a:buNone/>
            </a:pPr>
            <a:endParaRPr lang="en-US" altLang="id-ID" sz="2800" dirty="0"/>
          </a:p>
          <a:p>
            <a:pPr marL="0" indent="0" algn="ctr">
              <a:buNone/>
            </a:pPr>
            <a:r>
              <a:rPr lang="id-ID" altLang="id-ID" sz="2800" dirty="0"/>
              <a:t>BEBERAPA FENOMENA DALAM CLASSICAL CONDITIONING</a:t>
            </a:r>
            <a:endParaRPr lang="en-US" sz="2800" dirty="0"/>
          </a:p>
        </p:txBody>
      </p:sp>
    </p:spTree>
    <p:extLst>
      <p:ext uri="{BB962C8B-B14F-4D97-AF65-F5344CB8AC3E}">
        <p14:creationId xmlns:p14="http://schemas.microsoft.com/office/powerpoint/2010/main" val="28008514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7435" y="2414619"/>
            <a:ext cx="3149101" cy="2293969"/>
            <a:chOff x="247435" y="2414619"/>
            <a:chExt cx="3149101" cy="2293969"/>
          </a:xfrm>
        </p:grpSpPr>
        <p:sp>
          <p:nvSpPr>
            <p:cNvPr id="13" name="Rectangle 12"/>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ound Same Side Corner Rectangle 13"/>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pic>
        <p:nvPicPr>
          <p:cNvPr id="13315" name="Picture 3" descr="D:\KBM-정애\014-Fullppt\PNG이미지\지구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110" y="2035566"/>
            <a:ext cx="1236428" cy="1238857"/>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2859669" y="2950572"/>
            <a:ext cx="656698" cy="656698"/>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3</a:t>
            </a:r>
            <a:endParaRPr lang="ko-KR" altLang="en-US" dirty="0"/>
          </a:p>
        </p:txBody>
      </p:sp>
      <p:sp>
        <p:nvSpPr>
          <p:cNvPr id="19" name="Oval 18"/>
          <p:cNvSpPr/>
          <p:nvPr/>
        </p:nvSpPr>
        <p:spPr>
          <a:xfrm>
            <a:off x="2205403" y="1326768"/>
            <a:ext cx="656698" cy="656698"/>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latin typeface="Modern No. 20" panose="02070704070505020303" pitchFamily="18" charset="0"/>
              </a:rPr>
              <a:t>1</a:t>
            </a:r>
            <a:endParaRPr lang="ko-KR" altLang="en-US" dirty="0">
              <a:latin typeface="Modern No. 20" panose="02070704070505020303" pitchFamily="18" charset="0"/>
            </a:endParaRPr>
          </a:p>
        </p:txBody>
      </p:sp>
      <p:sp>
        <p:nvSpPr>
          <p:cNvPr id="21" name="Oval 20"/>
          <p:cNvSpPr/>
          <p:nvPr/>
        </p:nvSpPr>
        <p:spPr>
          <a:xfrm>
            <a:off x="3005469" y="2035566"/>
            <a:ext cx="656698" cy="65669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latin typeface="Modern No. 20" panose="02070704070505020303" pitchFamily="18" charset="0"/>
              </a:rPr>
              <a:t>2</a:t>
            </a:r>
            <a:endParaRPr lang="ko-KR" altLang="en-US" dirty="0">
              <a:latin typeface="Modern No. 20" panose="02070704070505020303" pitchFamily="18" charset="0"/>
            </a:endParaRPr>
          </a:p>
        </p:txBody>
      </p:sp>
      <p:sp>
        <p:nvSpPr>
          <p:cNvPr id="40" name="TextBox 39"/>
          <p:cNvSpPr txBox="1"/>
          <p:nvPr/>
        </p:nvSpPr>
        <p:spPr>
          <a:xfrm>
            <a:off x="3188018" y="1246401"/>
            <a:ext cx="6064502" cy="646331"/>
          </a:xfrm>
          <a:prstGeom prst="rect">
            <a:avLst/>
          </a:prstGeom>
          <a:noFill/>
        </p:spPr>
        <p:txBody>
          <a:bodyPr wrap="square" rtlCol="0">
            <a:spAutoFit/>
          </a:bodyPr>
          <a:lstStyle/>
          <a:p>
            <a:r>
              <a:rPr lang="en-US" dirty="0" err="1"/>
              <a:t>Pelenyapan</a:t>
            </a:r>
            <a:r>
              <a:rPr lang="en-US" dirty="0"/>
              <a:t> </a:t>
            </a:r>
            <a:r>
              <a:rPr lang="en-US" dirty="0" err="1"/>
              <a:t>terjadi</a:t>
            </a:r>
            <a:r>
              <a:rPr lang="en-US" dirty="0"/>
              <a:t> </a:t>
            </a:r>
            <a:r>
              <a:rPr lang="en-US" dirty="0" err="1"/>
              <a:t>ketika</a:t>
            </a:r>
            <a:r>
              <a:rPr lang="en-US" dirty="0"/>
              <a:t> CS </a:t>
            </a:r>
            <a:r>
              <a:rPr lang="en-US" dirty="0" err="1"/>
              <a:t>disajikan</a:t>
            </a:r>
            <a:r>
              <a:rPr lang="en-US" dirty="0"/>
              <a:t> </a:t>
            </a:r>
            <a:r>
              <a:rPr lang="en-US" dirty="0" err="1"/>
              <a:t>tanpa</a:t>
            </a:r>
            <a:r>
              <a:rPr lang="en-US" dirty="0"/>
              <a:t> </a:t>
            </a:r>
            <a:r>
              <a:rPr lang="en-US" dirty="0" err="1"/>
              <a:t>diikuti</a:t>
            </a:r>
            <a:r>
              <a:rPr lang="en-US" dirty="0"/>
              <a:t> </a:t>
            </a:r>
          </a:p>
          <a:p>
            <a:r>
              <a:rPr lang="en-US" dirty="0" err="1"/>
              <a:t>oleh</a:t>
            </a:r>
            <a:r>
              <a:rPr lang="en-US" dirty="0"/>
              <a:t> </a:t>
            </a:r>
            <a:r>
              <a:rPr lang="en-US" dirty="0" err="1"/>
              <a:t>penguatan</a:t>
            </a:r>
            <a:r>
              <a:rPr lang="en-US" dirty="0"/>
              <a:t> </a:t>
            </a:r>
            <a:r>
              <a:rPr lang="en-US" dirty="0">
                <a:sym typeface="Wingdings" pitchFamily="2" charset="2"/>
              </a:rPr>
              <a:t> US</a:t>
            </a:r>
            <a:endParaRPr lang="en-US" altLang="ko-KR" dirty="0">
              <a:solidFill>
                <a:srgbClr val="E62949"/>
              </a:solidFill>
              <a:latin typeface="Modern No. 20" panose="02070704070505020303" pitchFamily="18" charset="0"/>
              <a:cs typeface="Arial" pitchFamily="34" charset="0"/>
            </a:endParaRPr>
          </a:p>
        </p:txBody>
      </p:sp>
      <p:sp>
        <p:nvSpPr>
          <p:cNvPr id="46" name="TextBox 45"/>
          <p:cNvSpPr txBox="1"/>
          <p:nvPr/>
        </p:nvSpPr>
        <p:spPr>
          <a:xfrm>
            <a:off x="3924376" y="2195335"/>
            <a:ext cx="5040112" cy="646331"/>
          </a:xfrm>
          <a:prstGeom prst="rect">
            <a:avLst/>
          </a:prstGeom>
          <a:noFill/>
        </p:spPr>
        <p:txBody>
          <a:bodyPr wrap="square" rtlCol="0">
            <a:spAutoFit/>
          </a:bodyPr>
          <a:lstStyle/>
          <a:p>
            <a:r>
              <a:rPr lang="en-US" altLang="id-ID" dirty="0">
                <a:sym typeface="Wingdings" pitchFamily="2" charset="2"/>
              </a:rPr>
              <a:t>I</a:t>
            </a:r>
            <a:r>
              <a:rPr lang="id-ID" altLang="id-ID" dirty="0">
                <a:sym typeface="Wingdings" pitchFamily="2" charset="2"/>
              </a:rPr>
              <a:t>ntensitas CR semakin berkurang dan bisa </a:t>
            </a:r>
            <a:endParaRPr lang="en-US" altLang="id-ID" dirty="0">
              <a:sym typeface="Wingdings" pitchFamily="2" charset="2"/>
            </a:endParaRPr>
          </a:p>
          <a:p>
            <a:r>
              <a:rPr lang="id-ID" altLang="id-ID" dirty="0">
                <a:sym typeface="Wingdings" pitchFamily="2" charset="2"/>
              </a:rPr>
              <a:t>hilang</a:t>
            </a:r>
            <a:endParaRPr lang="en-US" altLang="ko-KR" dirty="0">
              <a:solidFill>
                <a:srgbClr val="F07624"/>
              </a:solidFill>
              <a:latin typeface="Modern No. 20" panose="02070704070505020303" pitchFamily="18" charset="0"/>
              <a:cs typeface="Arial" panose="020B0604020202020204" pitchFamily="34" charset="0"/>
            </a:endParaRPr>
          </a:p>
        </p:txBody>
      </p:sp>
      <p:sp>
        <p:nvSpPr>
          <p:cNvPr id="49" name="TextBox 48"/>
          <p:cNvSpPr txBox="1"/>
          <p:nvPr/>
        </p:nvSpPr>
        <p:spPr>
          <a:xfrm>
            <a:off x="3662167" y="3190243"/>
            <a:ext cx="4896096" cy="1200329"/>
          </a:xfrm>
          <a:prstGeom prst="rect">
            <a:avLst/>
          </a:prstGeom>
          <a:noFill/>
        </p:spPr>
        <p:txBody>
          <a:bodyPr wrap="square" rtlCol="0">
            <a:spAutoFit/>
          </a:bodyPr>
          <a:lstStyle/>
          <a:p>
            <a:r>
              <a:rPr lang="en-US" altLang="id-ID" dirty="0" err="1"/>
              <a:t>Pemberian</a:t>
            </a:r>
            <a:r>
              <a:rPr lang="en-US" altLang="id-ID" dirty="0"/>
              <a:t> </a:t>
            </a:r>
            <a:r>
              <a:rPr lang="en-US" altLang="id-ID" dirty="0" err="1"/>
              <a:t>kembali</a:t>
            </a:r>
            <a:r>
              <a:rPr lang="en-US" altLang="id-ID" dirty="0"/>
              <a:t> CS </a:t>
            </a:r>
            <a:r>
              <a:rPr lang="en-US" altLang="id-ID" dirty="0" err="1"/>
              <a:t>dengan</a:t>
            </a:r>
            <a:r>
              <a:rPr lang="en-US" altLang="id-ID" dirty="0"/>
              <a:t> US </a:t>
            </a:r>
            <a:r>
              <a:rPr lang="en-US" altLang="id-ID" dirty="0" err="1"/>
              <a:t>setelah</a:t>
            </a:r>
            <a:r>
              <a:rPr lang="en-US" altLang="id-ID" dirty="0"/>
              <a:t> </a:t>
            </a:r>
          </a:p>
          <a:p>
            <a:r>
              <a:rPr lang="en-US" altLang="id-ID" dirty="0"/>
              <a:t>extinction (</a:t>
            </a:r>
            <a:r>
              <a:rPr lang="en-US" altLang="id-ID" dirty="0" err="1"/>
              <a:t>disebut</a:t>
            </a:r>
            <a:r>
              <a:rPr lang="en-US" altLang="id-ID" dirty="0"/>
              <a:t> </a:t>
            </a:r>
            <a:r>
              <a:rPr lang="en-US" altLang="id-ID" i="1" u="sng" dirty="0"/>
              <a:t>reconditioning</a:t>
            </a:r>
            <a:r>
              <a:rPr lang="en-US" altLang="id-ID" dirty="0"/>
              <a:t>), </a:t>
            </a:r>
            <a:r>
              <a:rPr lang="en-US" altLang="id-ID" dirty="0" err="1"/>
              <a:t>akan</a:t>
            </a:r>
            <a:r>
              <a:rPr lang="en-US" altLang="id-ID" dirty="0"/>
              <a:t> </a:t>
            </a:r>
            <a:r>
              <a:rPr lang="en-US" altLang="id-ID" dirty="0" err="1"/>
              <a:t>terjadi</a:t>
            </a:r>
            <a:r>
              <a:rPr lang="en-US" altLang="id-ID" dirty="0"/>
              <a:t> </a:t>
            </a:r>
            <a:r>
              <a:rPr lang="en-US" altLang="id-ID" dirty="0" err="1"/>
              <a:t>perbaikan</a:t>
            </a:r>
            <a:r>
              <a:rPr lang="en-US" altLang="id-ID" dirty="0"/>
              <a:t> </a:t>
            </a:r>
            <a:r>
              <a:rPr lang="en-US" altLang="id-ID" dirty="0" err="1"/>
              <a:t>spontan</a:t>
            </a:r>
            <a:r>
              <a:rPr lang="en-US" altLang="id-ID" dirty="0"/>
              <a:t> (</a:t>
            </a:r>
            <a:r>
              <a:rPr lang="en-US" altLang="id-ID" dirty="0" err="1"/>
              <a:t>disebut</a:t>
            </a:r>
            <a:r>
              <a:rPr lang="en-US" altLang="id-ID" dirty="0"/>
              <a:t> </a:t>
            </a:r>
            <a:r>
              <a:rPr lang="en-US" altLang="id-ID" i="1" u="sng" dirty="0"/>
              <a:t>spontaneous </a:t>
            </a:r>
          </a:p>
          <a:p>
            <a:r>
              <a:rPr lang="en-US" altLang="id-ID" i="1" u="sng" dirty="0"/>
              <a:t>recovery</a:t>
            </a:r>
            <a:r>
              <a:rPr lang="en-US" altLang="id-ID" dirty="0"/>
              <a:t>)</a:t>
            </a:r>
            <a:r>
              <a:rPr lang="en-US" dirty="0">
                <a:latin typeface="Modern No. 20" panose="02070704070505020303" pitchFamily="18" charset="0"/>
              </a:rPr>
              <a:t> </a:t>
            </a:r>
            <a:endParaRPr lang="en-US" altLang="ko-KR" dirty="0">
              <a:solidFill>
                <a:srgbClr val="F4BD2D"/>
              </a:solidFill>
              <a:latin typeface="Modern No. 20" panose="02070704070505020303" pitchFamily="18" charset="0"/>
              <a:cs typeface="Arial" panose="020B0604020202020204" pitchFamily="34" charset="0"/>
            </a:endParaRPr>
          </a:p>
        </p:txBody>
      </p:sp>
      <p:sp>
        <p:nvSpPr>
          <p:cNvPr id="27" name="Title 1"/>
          <p:cNvSpPr>
            <a:spLocks noGrp="1"/>
          </p:cNvSpPr>
          <p:nvPr>
            <p:ph type="title"/>
          </p:nvPr>
        </p:nvSpPr>
        <p:spPr>
          <a:xfrm>
            <a:off x="0" y="36478"/>
            <a:ext cx="9144000" cy="885825"/>
          </a:xfrm>
        </p:spPr>
        <p:txBody>
          <a:bodyPr/>
          <a:lstStyle/>
          <a:p>
            <a:r>
              <a:rPr lang="en-US" sz="3200" dirty="0"/>
              <a:t>EXTINCTION (PELENYAPAN) &amp; </a:t>
            </a:r>
            <a:r>
              <a:rPr lang="id-ID" altLang="id-ID" sz="3200" dirty="0"/>
              <a:t>RECOVERY</a:t>
            </a:r>
            <a:endParaRPr lang="en-US" sz="3200" dirty="0"/>
          </a:p>
        </p:txBody>
      </p:sp>
      <p:cxnSp>
        <p:nvCxnSpPr>
          <p:cNvPr id="28" name="Straight Connector 27"/>
          <p:cNvCxnSpPr/>
          <p:nvPr/>
        </p:nvCxnSpPr>
        <p:spPr>
          <a:xfrm>
            <a:off x="133164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4110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wipe(down)">
                                      <p:cBhvr>
                                        <p:cTn id="23" dur="580">
                                          <p:stCondLst>
                                            <p:cond delay="0"/>
                                          </p:stCondLst>
                                        </p:cTn>
                                        <p:tgtEl>
                                          <p:spTgt spid="13315"/>
                                        </p:tgtEl>
                                      </p:cBhvr>
                                    </p:animEffect>
                                    <p:anim calcmode="lin" valueType="num">
                                      <p:cBhvr>
                                        <p:cTn id="24"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3315"/>
                                        </p:tgtEl>
                                      </p:cBhvr>
                                      <p:to x="100000" y="60000"/>
                                    </p:animScale>
                                    <p:animScale>
                                      <p:cBhvr>
                                        <p:cTn id="30" dur="166" decel="50000">
                                          <p:stCondLst>
                                            <p:cond delay="676"/>
                                          </p:stCondLst>
                                        </p:cTn>
                                        <p:tgtEl>
                                          <p:spTgt spid="13315"/>
                                        </p:tgtEl>
                                      </p:cBhvr>
                                      <p:to x="100000" y="100000"/>
                                    </p:animScale>
                                    <p:animScale>
                                      <p:cBhvr>
                                        <p:cTn id="31" dur="26">
                                          <p:stCondLst>
                                            <p:cond delay="1312"/>
                                          </p:stCondLst>
                                        </p:cTn>
                                        <p:tgtEl>
                                          <p:spTgt spid="13315"/>
                                        </p:tgtEl>
                                      </p:cBhvr>
                                      <p:to x="100000" y="80000"/>
                                    </p:animScale>
                                    <p:animScale>
                                      <p:cBhvr>
                                        <p:cTn id="32" dur="166" decel="50000">
                                          <p:stCondLst>
                                            <p:cond delay="1338"/>
                                          </p:stCondLst>
                                        </p:cTn>
                                        <p:tgtEl>
                                          <p:spTgt spid="13315"/>
                                        </p:tgtEl>
                                      </p:cBhvr>
                                      <p:to x="100000" y="100000"/>
                                    </p:animScale>
                                    <p:animScale>
                                      <p:cBhvr>
                                        <p:cTn id="33" dur="26">
                                          <p:stCondLst>
                                            <p:cond delay="1642"/>
                                          </p:stCondLst>
                                        </p:cTn>
                                        <p:tgtEl>
                                          <p:spTgt spid="13315"/>
                                        </p:tgtEl>
                                      </p:cBhvr>
                                      <p:to x="100000" y="90000"/>
                                    </p:animScale>
                                    <p:animScale>
                                      <p:cBhvr>
                                        <p:cTn id="34" dur="166" decel="50000">
                                          <p:stCondLst>
                                            <p:cond delay="1668"/>
                                          </p:stCondLst>
                                        </p:cTn>
                                        <p:tgtEl>
                                          <p:spTgt spid="13315"/>
                                        </p:tgtEl>
                                      </p:cBhvr>
                                      <p:to x="100000" y="100000"/>
                                    </p:animScale>
                                    <p:animScale>
                                      <p:cBhvr>
                                        <p:cTn id="35" dur="26">
                                          <p:stCondLst>
                                            <p:cond delay="1808"/>
                                          </p:stCondLst>
                                        </p:cTn>
                                        <p:tgtEl>
                                          <p:spTgt spid="13315"/>
                                        </p:tgtEl>
                                      </p:cBhvr>
                                      <p:to x="100000" y="95000"/>
                                    </p:animScale>
                                    <p:animScale>
                                      <p:cBhvr>
                                        <p:cTn id="36" dur="166" decel="50000">
                                          <p:stCondLst>
                                            <p:cond delay="1834"/>
                                          </p:stCondLst>
                                        </p:cTn>
                                        <p:tgtEl>
                                          <p:spTgt spid="133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80">
                                          <p:stCondLst>
                                            <p:cond delay="0"/>
                                          </p:stCondLst>
                                        </p:cTn>
                                        <p:tgtEl>
                                          <p:spTgt spid="21"/>
                                        </p:tgtEl>
                                      </p:cBhvr>
                                    </p:animEffect>
                                    <p:anim calcmode="lin" valueType="num">
                                      <p:cBhvr>
                                        <p:cTn id="7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gtEl>
                                      </p:cBhvr>
                                      <p:to x="100000" y="60000"/>
                                    </p:animScale>
                                    <p:animScale>
                                      <p:cBhvr>
                                        <p:cTn id="78" dur="166" decel="50000">
                                          <p:stCondLst>
                                            <p:cond delay="676"/>
                                          </p:stCondLst>
                                        </p:cTn>
                                        <p:tgtEl>
                                          <p:spTgt spid="21"/>
                                        </p:tgtEl>
                                      </p:cBhvr>
                                      <p:to x="100000" y="100000"/>
                                    </p:animScale>
                                    <p:animScale>
                                      <p:cBhvr>
                                        <p:cTn id="79" dur="26">
                                          <p:stCondLst>
                                            <p:cond delay="1312"/>
                                          </p:stCondLst>
                                        </p:cTn>
                                        <p:tgtEl>
                                          <p:spTgt spid="21"/>
                                        </p:tgtEl>
                                      </p:cBhvr>
                                      <p:to x="100000" y="80000"/>
                                    </p:animScale>
                                    <p:animScale>
                                      <p:cBhvr>
                                        <p:cTn id="80" dur="166" decel="50000">
                                          <p:stCondLst>
                                            <p:cond delay="1338"/>
                                          </p:stCondLst>
                                        </p:cTn>
                                        <p:tgtEl>
                                          <p:spTgt spid="21"/>
                                        </p:tgtEl>
                                      </p:cBhvr>
                                      <p:to x="100000" y="100000"/>
                                    </p:animScale>
                                    <p:animScale>
                                      <p:cBhvr>
                                        <p:cTn id="81" dur="26">
                                          <p:stCondLst>
                                            <p:cond delay="1642"/>
                                          </p:stCondLst>
                                        </p:cTn>
                                        <p:tgtEl>
                                          <p:spTgt spid="21"/>
                                        </p:tgtEl>
                                      </p:cBhvr>
                                      <p:to x="100000" y="90000"/>
                                    </p:animScale>
                                    <p:animScale>
                                      <p:cBhvr>
                                        <p:cTn id="82" dur="166" decel="50000">
                                          <p:stCondLst>
                                            <p:cond delay="1668"/>
                                          </p:stCondLst>
                                        </p:cTn>
                                        <p:tgtEl>
                                          <p:spTgt spid="21"/>
                                        </p:tgtEl>
                                      </p:cBhvr>
                                      <p:to x="100000" y="100000"/>
                                    </p:animScale>
                                    <p:animScale>
                                      <p:cBhvr>
                                        <p:cTn id="83" dur="26">
                                          <p:stCondLst>
                                            <p:cond delay="1808"/>
                                          </p:stCondLst>
                                        </p:cTn>
                                        <p:tgtEl>
                                          <p:spTgt spid="21"/>
                                        </p:tgtEl>
                                      </p:cBhvr>
                                      <p:to x="100000" y="95000"/>
                                    </p:animScale>
                                    <p:animScale>
                                      <p:cBhvr>
                                        <p:cTn id="8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d-ID" sz="3200" b="1" dirty="0"/>
              <a:t>Teori : Classical Conditioning</a:t>
            </a:r>
            <a:endParaRPr lang="en-US" sz="3200" dirty="0">
              <a:latin typeface="Modern No. 20" panose="02070704070505020303" pitchFamily="18" charset="0"/>
            </a:endParaRPr>
          </a:p>
        </p:txBody>
      </p:sp>
      <p:cxnSp>
        <p:nvCxnSpPr>
          <p:cNvPr id="3" name="Straight Connector 2"/>
          <p:cNvCxnSpPr/>
          <p:nvPr/>
        </p:nvCxnSpPr>
        <p:spPr>
          <a:xfrm>
            <a:off x="205172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683568" y="1267806"/>
            <a:ext cx="656698" cy="656698"/>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1 </a:t>
            </a:r>
            <a:endParaRPr lang="ko-KR" altLang="en-US" dirty="0"/>
          </a:p>
        </p:txBody>
      </p:sp>
      <p:sp>
        <p:nvSpPr>
          <p:cNvPr id="5" name="TextBox 4"/>
          <p:cNvSpPr txBox="1"/>
          <p:nvPr/>
        </p:nvSpPr>
        <p:spPr>
          <a:xfrm>
            <a:off x="1763688" y="1235611"/>
            <a:ext cx="6912768" cy="1089529"/>
          </a:xfrm>
          <a:prstGeom prst="rect">
            <a:avLst/>
          </a:prstGeom>
          <a:noFill/>
        </p:spPr>
        <p:txBody>
          <a:bodyPr wrap="square" rtlCol="0">
            <a:spAutoFit/>
          </a:bodyPr>
          <a:lstStyle/>
          <a:p>
            <a:pPr>
              <a:lnSpc>
                <a:spcPct val="90000"/>
              </a:lnSpc>
              <a:defRPr/>
            </a:pPr>
            <a:r>
              <a:rPr lang="en-US" sz="2400" dirty="0" err="1">
                <a:latin typeface="Aparajita" pitchFamily="34" charset="0"/>
                <a:cs typeface="Aparajita" pitchFamily="34" charset="0"/>
              </a:rPr>
              <a:t>Eksperimen</a:t>
            </a:r>
            <a:r>
              <a:rPr lang="en-US" sz="2400" dirty="0">
                <a:latin typeface="Aparajita" pitchFamily="34" charset="0"/>
                <a:cs typeface="Aparajita" pitchFamily="34" charset="0"/>
              </a:rPr>
              <a:t> </a:t>
            </a:r>
            <a:r>
              <a:rPr lang="id-ID" sz="2400" dirty="0">
                <a:latin typeface="Aparajita" pitchFamily="34" charset="0"/>
                <a:cs typeface="Aparajita" pitchFamily="34" charset="0"/>
              </a:rPr>
              <a:t>ini berawal </a:t>
            </a:r>
            <a:r>
              <a:rPr lang="id-ID" sz="2400" dirty="0">
                <a:latin typeface="Aparajita" pitchFamily="34" charset="0"/>
                <a:cs typeface="Aparajita" pitchFamily="34" charset="0"/>
                <a:sym typeface="Wingdings" pitchFamily="2" charset="2"/>
              </a:rPr>
              <a:t> saat ia </a:t>
            </a:r>
            <a:r>
              <a:rPr lang="en-US" sz="2400" dirty="0" err="1">
                <a:latin typeface="Aparajita" pitchFamily="34" charset="0"/>
                <a:cs typeface="Aparajita" pitchFamily="34" charset="0"/>
              </a:rPr>
              <a:t>meneliti</a:t>
            </a:r>
            <a:r>
              <a:rPr lang="en-US" sz="2400" dirty="0">
                <a:latin typeface="Aparajita" pitchFamily="34" charset="0"/>
                <a:cs typeface="Aparajita" pitchFamily="34" charset="0"/>
              </a:rPr>
              <a:t> proses </a:t>
            </a:r>
            <a:r>
              <a:rPr lang="en-US" sz="2400" dirty="0" err="1">
                <a:latin typeface="Aparajita" pitchFamily="34" charset="0"/>
                <a:cs typeface="Aparajita" pitchFamily="34" charset="0"/>
              </a:rPr>
              <a:t>pencernaan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pada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anjing</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khususnya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hubungan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timbal</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balik</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antara</a:t>
            </a:r>
            <a:r>
              <a:rPr lang="en-US" sz="2400" dirty="0">
                <a:latin typeface="Aparajita" pitchFamily="34" charset="0"/>
                <a:cs typeface="Aparajita" pitchFamily="34" charset="0"/>
              </a:rPr>
              <a:t> air </a:t>
            </a:r>
            <a:r>
              <a:rPr lang="en-US" sz="2400" dirty="0" err="1">
                <a:latin typeface="Aparajita" pitchFamily="34" charset="0"/>
                <a:cs typeface="Aparajita" pitchFamily="34" charset="0"/>
              </a:rPr>
              <a:t>liur</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dan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kerja</a:t>
            </a:r>
            <a:r>
              <a:rPr lang="en-US" sz="2400" dirty="0">
                <a:latin typeface="Aparajita" pitchFamily="34" charset="0"/>
                <a:cs typeface="Aparajita" pitchFamily="34" charset="0"/>
              </a:rPr>
              <a:t> </a:t>
            </a:r>
          </a:p>
          <a:p>
            <a:pPr>
              <a:lnSpc>
                <a:spcPct val="90000"/>
              </a:lnSpc>
              <a:defRPr/>
            </a:pPr>
            <a:r>
              <a:rPr lang="en-US" sz="2400" dirty="0" err="1">
                <a:latin typeface="Aparajita" pitchFamily="34" charset="0"/>
                <a:cs typeface="Aparajita" pitchFamily="34" charset="0"/>
              </a:rPr>
              <a:t>perut</a:t>
            </a:r>
            <a:r>
              <a:rPr lang="en-US" sz="2400" dirty="0">
                <a:latin typeface="Aparajita" pitchFamily="34" charset="0"/>
                <a:cs typeface="Aparajita" pitchFamily="34" charset="0"/>
              </a:rPr>
              <a:t>. </a:t>
            </a:r>
            <a:endParaRPr lang="id-ID" sz="2400" dirty="0">
              <a:latin typeface="Aparajita" pitchFamily="34" charset="0"/>
              <a:cs typeface="Aparajita" pitchFamily="34" charset="0"/>
            </a:endParaRPr>
          </a:p>
        </p:txBody>
      </p:sp>
      <p:sp>
        <p:nvSpPr>
          <p:cNvPr id="6" name="Oval 5"/>
          <p:cNvSpPr/>
          <p:nvPr/>
        </p:nvSpPr>
        <p:spPr>
          <a:xfrm>
            <a:off x="683568" y="2355726"/>
            <a:ext cx="656698" cy="656698"/>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2 </a:t>
            </a:r>
            <a:endParaRPr lang="ko-KR" altLang="en-US" dirty="0"/>
          </a:p>
        </p:txBody>
      </p:sp>
      <p:sp>
        <p:nvSpPr>
          <p:cNvPr id="7" name="TextBox 6"/>
          <p:cNvSpPr txBox="1"/>
          <p:nvPr/>
        </p:nvSpPr>
        <p:spPr>
          <a:xfrm>
            <a:off x="1763688" y="2280835"/>
            <a:ext cx="6912768" cy="1200329"/>
          </a:xfrm>
          <a:prstGeom prst="rect">
            <a:avLst/>
          </a:prstGeom>
          <a:noFill/>
        </p:spPr>
        <p:txBody>
          <a:bodyPr wrap="square" rtlCol="0">
            <a:spAutoFit/>
          </a:bodyPr>
          <a:lstStyle/>
          <a:p>
            <a:r>
              <a:rPr lang="en-US" sz="2400" dirty="0" err="1">
                <a:latin typeface="Aparajita" pitchFamily="34" charset="0"/>
                <a:cs typeface="Aparajita" pitchFamily="34" charset="0"/>
              </a:rPr>
              <a:t>Menurutnya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kedua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hal</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itu</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berkaitan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erat</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dengan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refleks</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dalam</a:t>
            </a:r>
            <a:r>
              <a:rPr lang="en-US" sz="2400" dirty="0">
                <a:latin typeface="Aparajita" pitchFamily="34" charset="0"/>
                <a:cs typeface="Aparajita" pitchFamily="34" charset="0"/>
              </a:rPr>
              <a:t> </a:t>
            </a:r>
          </a:p>
          <a:p>
            <a:r>
              <a:rPr lang="en-US" sz="2400" dirty="0" err="1">
                <a:latin typeface="Aparajita" pitchFamily="34" charset="0"/>
                <a:cs typeface="Aparajita" pitchFamily="34" charset="0"/>
              </a:rPr>
              <a:t>sistem</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saraf</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otonom</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Tanpa</a:t>
            </a:r>
            <a:r>
              <a:rPr lang="en-US" sz="2400" dirty="0">
                <a:latin typeface="Aparajita" pitchFamily="34" charset="0"/>
                <a:cs typeface="Aparajita" pitchFamily="34" charset="0"/>
              </a:rPr>
              <a:t> air </a:t>
            </a:r>
            <a:r>
              <a:rPr lang="en-US" sz="2400" dirty="0" err="1">
                <a:latin typeface="Aparajita" pitchFamily="34" charset="0"/>
                <a:cs typeface="Aparajita" pitchFamily="34" charset="0"/>
              </a:rPr>
              <a:t>liur</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perut</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tidak</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dapat</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membawa</a:t>
            </a:r>
            <a:r>
              <a:rPr lang="en-US" sz="2400" dirty="0">
                <a:latin typeface="Aparajita" pitchFamily="34" charset="0"/>
                <a:cs typeface="Aparajita" pitchFamily="34" charset="0"/>
              </a:rPr>
              <a:t> </a:t>
            </a:r>
          </a:p>
          <a:p>
            <a:r>
              <a:rPr lang="en-US" sz="2400" dirty="0" err="1">
                <a:latin typeface="Aparajita" pitchFamily="34" charset="0"/>
                <a:cs typeface="Aparajita" pitchFamily="34" charset="0"/>
              </a:rPr>
              <a:t>pesan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untuk</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memulai</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pencernaan</a:t>
            </a:r>
            <a:r>
              <a:rPr lang="en-US" sz="2400" dirty="0">
                <a:latin typeface="Aparajita" pitchFamily="34" charset="0"/>
                <a:cs typeface="Aparajita" pitchFamily="34" charset="0"/>
              </a:rPr>
              <a:t>.</a:t>
            </a:r>
          </a:p>
        </p:txBody>
      </p:sp>
      <p:pic>
        <p:nvPicPr>
          <p:cNvPr id="10" name="Picture 2">
            <a:extLst>
              <a:ext uri="{FF2B5EF4-FFF2-40B4-BE49-F238E27FC236}">
                <a16:creationId xmlns:a16="http://schemas.microsoft.com/office/drawing/2014/main" id="{60CEE1D6-7913-4286-BA72-C37F740C30C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04656" y="3343236"/>
            <a:ext cx="2483768" cy="1779662"/>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6666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prstGeom prst="rect">
            <a:avLst/>
          </a:prstGeom>
        </p:spPr>
        <p:txBody>
          <a:bodyPr anchor="ctr"/>
          <a:lstStyle>
            <a:lvl1pPr algn="ctr"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id-ID" altLang="id-ID" sz="3600" dirty="0"/>
              <a:t>ACQUITION (AKUISISI)</a:t>
            </a:r>
            <a:endParaRPr lang="en-US" sz="3600" dirty="0"/>
          </a:p>
        </p:txBody>
      </p:sp>
      <p:cxnSp>
        <p:nvCxnSpPr>
          <p:cNvPr id="4" name="Straight Connector 3"/>
          <p:cNvCxnSpPr/>
          <p:nvPr/>
        </p:nvCxnSpPr>
        <p:spPr>
          <a:xfrm>
            <a:off x="935088" y="932647"/>
            <a:ext cx="73448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36952" y="1604034"/>
            <a:ext cx="2849186" cy="2874497"/>
            <a:chOff x="1714973" y="1640026"/>
            <a:chExt cx="2564266" cy="2964246"/>
          </a:xfrm>
        </p:grpSpPr>
        <p:sp>
          <p:nvSpPr>
            <p:cNvPr id="7" name="Rectangle 6"/>
            <p:cNvSpPr/>
            <p:nvPr/>
          </p:nvSpPr>
          <p:spPr>
            <a:xfrm>
              <a:off x="1721978" y="1640026"/>
              <a:ext cx="208800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Modern No. 20" panose="02070704070505020303" pitchFamily="18" charset="0"/>
              </a:endParaRPr>
            </a:p>
          </p:txBody>
        </p:sp>
        <p:sp>
          <p:nvSpPr>
            <p:cNvPr id="8" name="Rectangle 7"/>
            <p:cNvSpPr/>
            <p:nvPr/>
          </p:nvSpPr>
          <p:spPr>
            <a:xfrm>
              <a:off x="1721978" y="4532264"/>
              <a:ext cx="2088000" cy="720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Modern No. 20" panose="02070704070505020303" pitchFamily="18" charset="0"/>
              </a:endParaRPr>
            </a:p>
          </p:txBody>
        </p:sp>
        <p:sp>
          <p:nvSpPr>
            <p:cNvPr id="10" name="TextBox 9"/>
            <p:cNvSpPr txBox="1"/>
            <p:nvPr/>
          </p:nvSpPr>
          <p:spPr>
            <a:xfrm>
              <a:off x="1714973" y="2359380"/>
              <a:ext cx="2564266" cy="1428238"/>
            </a:xfrm>
            <a:prstGeom prst="rect">
              <a:avLst/>
            </a:prstGeom>
            <a:noFill/>
          </p:spPr>
          <p:txBody>
            <a:bodyPr wrap="square" rtlCol="0">
              <a:spAutoFit/>
            </a:bodyPr>
            <a:lstStyle/>
            <a:p>
              <a:pPr algn="ctr"/>
              <a:r>
                <a:rPr lang="id-ID" altLang="id-ID" sz="2800" dirty="0"/>
                <a:t>Pembentukan </a:t>
              </a:r>
              <a:endParaRPr lang="en-US" altLang="id-ID" sz="2800" dirty="0"/>
            </a:p>
            <a:p>
              <a:pPr algn="ctr"/>
              <a:r>
                <a:rPr lang="id-ID" altLang="id-ID" sz="2800" dirty="0"/>
                <a:t>asosiasi antara S-R</a:t>
              </a:r>
              <a:r>
                <a:rPr lang="en-US" altLang="id-ID" sz="2800" dirty="0"/>
                <a:t>:</a:t>
              </a:r>
              <a:endParaRPr lang="en-US" sz="2800" dirty="0">
                <a:latin typeface="Modern No. 20" panose="02070704070505020303" pitchFamily="18" charset="0"/>
              </a:endParaRPr>
            </a:p>
          </p:txBody>
        </p:sp>
      </p:grpSp>
      <p:grpSp>
        <p:nvGrpSpPr>
          <p:cNvPr id="12" name="Group 11"/>
          <p:cNvGrpSpPr/>
          <p:nvPr/>
        </p:nvGrpSpPr>
        <p:grpSpPr>
          <a:xfrm>
            <a:off x="3186138" y="1600152"/>
            <a:ext cx="2469350" cy="2915235"/>
            <a:chOff x="2051720" y="1635646"/>
            <a:chExt cx="2088001" cy="2847877"/>
          </a:xfrm>
        </p:grpSpPr>
        <p:sp>
          <p:nvSpPr>
            <p:cNvPr id="13" name="Rectangle 12"/>
            <p:cNvSpPr/>
            <p:nvPr/>
          </p:nvSpPr>
          <p:spPr>
            <a:xfrm>
              <a:off x="2051720" y="1635646"/>
              <a:ext cx="208800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Modern No. 20" panose="02070704070505020303" pitchFamily="18" charset="0"/>
              </a:endParaRPr>
            </a:p>
          </p:txBody>
        </p:sp>
        <p:sp>
          <p:nvSpPr>
            <p:cNvPr id="14" name="Rectangle 13"/>
            <p:cNvSpPr/>
            <p:nvPr/>
          </p:nvSpPr>
          <p:spPr>
            <a:xfrm>
              <a:off x="2051720" y="4411515"/>
              <a:ext cx="2088000" cy="720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Modern No. 20" panose="02070704070505020303" pitchFamily="18" charset="0"/>
              </a:endParaRPr>
            </a:p>
          </p:txBody>
        </p:sp>
        <p:grpSp>
          <p:nvGrpSpPr>
            <p:cNvPr id="15" name="Group 14"/>
            <p:cNvGrpSpPr/>
            <p:nvPr/>
          </p:nvGrpSpPr>
          <p:grpSpPr>
            <a:xfrm>
              <a:off x="2051720" y="1805082"/>
              <a:ext cx="2088001" cy="1527414"/>
              <a:chOff x="2116169" y="1330362"/>
              <a:chExt cx="2947647" cy="1527414"/>
            </a:xfrm>
          </p:grpSpPr>
          <p:sp>
            <p:nvSpPr>
              <p:cNvPr id="16" name="TextBox 15"/>
              <p:cNvSpPr txBox="1"/>
              <p:nvPr/>
            </p:nvSpPr>
            <p:spPr>
              <a:xfrm>
                <a:off x="2116169" y="2045980"/>
                <a:ext cx="2835930" cy="811796"/>
              </a:xfrm>
              <a:prstGeom prst="rect">
                <a:avLst/>
              </a:prstGeom>
              <a:noFill/>
            </p:spPr>
            <p:txBody>
              <a:bodyPr wrap="square" rtlCol="0">
                <a:spAutoFit/>
              </a:bodyPr>
              <a:lstStyle/>
              <a:p>
                <a:pPr algn="ctr"/>
                <a:r>
                  <a:rPr lang="en-US" altLang="id-ID" sz="1600" dirty="0">
                    <a:latin typeface="+mj-lt"/>
                  </a:rPr>
                  <a:t>M</a:t>
                </a:r>
                <a:r>
                  <a:rPr lang="id-ID" altLang="id-ID" sz="1600" dirty="0">
                    <a:latin typeface="+mj-lt"/>
                  </a:rPr>
                  <a:t>embutuhkan </a:t>
                </a:r>
                <a:endParaRPr lang="en-US" altLang="id-ID" sz="1600" dirty="0">
                  <a:latin typeface="+mj-lt"/>
                </a:endParaRPr>
              </a:p>
              <a:p>
                <a:pPr algn="ctr"/>
                <a:r>
                  <a:rPr lang="id-ID" altLang="id-ID" sz="1600" dirty="0">
                    <a:latin typeface="+mj-lt"/>
                  </a:rPr>
                  <a:t>beberapa kali </a:t>
                </a:r>
                <a:endParaRPr lang="en-US" altLang="id-ID" sz="1600" dirty="0">
                  <a:latin typeface="+mj-lt"/>
                </a:endParaRPr>
              </a:p>
              <a:p>
                <a:pPr algn="ctr"/>
                <a:r>
                  <a:rPr lang="id-ID" altLang="id-ID" sz="1600" dirty="0">
                    <a:latin typeface="+mj-lt"/>
                  </a:rPr>
                  <a:t>pemasangan CS-US</a:t>
                </a:r>
                <a:endParaRPr lang="en-US" altLang="ko-KR" sz="1600" dirty="0">
                  <a:solidFill>
                    <a:schemeClr val="tx1">
                      <a:lumMod val="75000"/>
                      <a:lumOff val="25000"/>
                    </a:schemeClr>
                  </a:solidFill>
                  <a:latin typeface="+mj-lt"/>
                  <a:cs typeface="Arial" pitchFamily="34" charset="0"/>
                </a:endParaRPr>
              </a:p>
            </p:txBody>
          </p:sp>
          <p:sp>
            <p:nvSpPr>
              <p:cNvPr id="17" name="TextBox 16"/>
              <p:cNvSpPr txBox="1"/>
              <p:nvPr/>
            </p:nvSpPr>
            <p:spPr>
              <a:xfrm>
                <a:off x="2227886" y="1330362"/>
                <a:ext cx="2835930" cy="330732"/>
              </a:xfrm>
              <a:prstGeom prst="rect">
                <a:avLst/>
              </a:prstGeom>
              <a:noFill/>
            </p:spPr>
            <p:txBody>
              <a:bodyPr wrap="square" rtlCol="0">
                <a:spAutoFit/>
              </a:bodyPr>
              <a:lstStyle/>
              <a:p>
                <a:pPr algn="ctr"/>
                <a:r>
                  <a:rPr lang="en-US" altLang="ko-KR" sz="1600" b="1" dirty="0">
                    <a:solidFill>
                      <a:schemeClr val="tx1">
                        <a:lumMod val="75000"/>
                        <a:lumOff val="25000"/>
                      </a:schemeClr>
                    </a:solidFill>
                    <a:latin typeface="Modern No. 20" panose="02070704070505020303" pitchFamily="18" charset="0"/>
                    <a:cs typeface="Arial" pitchFamily="34" charset="0"/>
                  </a:rPr>
                  <a:t>1</a:t>
                </a:r>
                <a:endParaRPr lang="ko-KR" altLang="en-US" sz="1600" b="1" dirty="0">
                  <a:solidFill>
                    <a:schemeClr val="tx1">
                      <a:lumMod val="75000"/>
                      <a:lumOff val="25000"/>
                    </a:schemeClr>
                  </a:solidFill>
                  <a:latin typeface="Modern No. 20" panose="02070704070505020303" pitchFamily="18" charset="0"/>
                  <a:cs typeface="Arial" pitchFamily="34" charset="0"/>
                </a:endParaRPr>
              </a:p>
            </p:txBody>
          </p:sp>
        </p:grpSp>
      </p:grpSp>
      <p:grpSp>
        <p:nvGrpSpPr>
          <p:cNvPr id="18" name="Group 17"/>
          <p:cNvGrpSpPr/>
          <p:nvPr/>
        </p:nvGrpSpPr>
        <p:grpSpPr>
          <a:xfrm>
            <a:off x="6134348" y="1600152"/>
            <a:ext cx="2576789" cy="2952328"/>
            <a:chOff x="2051720" y="1635646"/>
            <a:chExt cx="2103207" cy="2952328"/>
          </a:xfrm>
        </p:grpSpPr>
        <p:sp>
          <p:nvSpPr>
            <p:cNvPr id="19" name="Rectangle 18"/>
            <p:cNvSpPr/>
            <p:nvPr/>
          </p:nvSpPr>
          <p:spPr>
            <a:xfrm>
              <a:off x="2051720" y="1635646"/>
              <a:ext cx="208800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Modern No. 20" panose="02070704070505020303" pitchFamily="18" charset="0"/>
              </a:endParaRPr>
            </a:p>
          </p:txBody>
        </p:sp>
        <p:sp>
          <p:nvSpPr>
            <p:cNvPr id="20" name="Rectangle 19"/>
            <p:cNvSpPr/>
            <p:nvPr/>
          </p:nvSpPr>
          <p:spPr>
            <a:xfrm>
              <a:off x="2051720" y="4515966"/>
              <a:ext cx="2088000" cy="72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latin typeface="Modern No. 20" panose="02070704070505020303" pitchFamily="18" charset="0"/>
              </a:endParaRPr>
            </a:p>
          </p:txBody>
        </p:sp>
        <p:grpSp>
          <p:nvGrpSpPr>
            <p:cNvPr id="21" name="Group 20"/>
            <p:cNvGrpSpPr/>
            <p:nvPr/>
          </p:nvGrpSpPr>
          <p:grpSpPr>
            <a:xfrm>
              <a:off x="2066927" y="1805082"/>
              <a:ext cx="2088000" cy="2708943"/>
              <a:chOff x="2137640" y="1330362"/>
              <a:chExt cx="2947647" cy="2708943"/>
            </a:xfrm>
          </p:grpSpPr>
          <p:sp>
            <p:nvSpPr>
              <p:cNvPr id="22" name="TextBox 21"/>
              <p:cNvSpPr txBox="1"/>
              <p:nvPr/>
            </p:nvSpPr>
            <p:spPr>
              <a:xfrm>
                <a:off x="2137640" y="1730981"/>
                <a:ext cx="2947647" cy="2308324"/>
              </a:xfrm>
              <a:prstGeom prst="rect">
                <a:avLst/>
              </a:prstGeom>
              <a:noFill/>
            </p:spPr>
            <p:txBody>
              <a:bodyPr wrap="square" rtlCol="0">
                <a:spAutoFit/>
              </a:bodyPr>
              <a:lstStyle/>
              <a:p>
                <a:pPr algn="ctr"/>
                <a:r>
                  <a:rPr lang="id-ID" altLang="id-ID" sz="1600" dirty="0"/>
                  <a:t>Semakin sering </a:t>
                </a:r>
                <a:endParaRPr lang="en-US" altLang="id-ID" sz="1600" dirty="0"/>
              </a:p>
              <a:p>
                <a:pPr algn="ctr"/>
                <a:r>
                  <a:rPr lang="id-ID" altLang="id-ID" sz="1600" dirty="0"/>
                  <a:t>pemasangan dilakukan maka frek</a:t>
                </a:r>
                <a:r>
                  <a:rPr lang="en-US" altLang="id-ID" sz="1600" dirty="0"/>
                  <a:t>u</a:t>
                </a:r>
                <a:r>
                  <a:rPr lang="id-ID" altLang="id-ID" sz="1600" dirty="0"/>
                  <a:t>ensi </a:t>
                </a:r>
                <a:endParaRPr lang="en-US" altLang="id-ID" sz="1600" dirty="0"/>
              </a:p>
              <a:p>
                <a:pPr algn="ctr"/>
                <a:r>
                  <a:rPr lang="id-ID" altLang="id-ID" sz="1600" dirty="0"/>
                  <a:t>terjadinya CR makin </a:t>
                </a:r>
                <a:endParaRPr lang="en-US" altLang="id-ID" sz="1600" dirty="0"/>
              </a:p>
              <a:p>
                <a:pPr algn="ctr"/>
                <a:r>
                  <a:rPr lang="id-ID" altLang="id-ID" sz="1600" dirty="0"/>
                  <a:t>sering &amp; semakin kuat,</a:t>
                </a:r>
                <a:endParaRPr lang="en-US" altLang="id-ID" sz="1600" dirty="0"/>
              </a:p>
              <a:p>
                <a:pPr algn="ctr"/>
                <a:r>
                  <a:rPr lang="id-ID" altLang="id-ID" sz="1600" dirty="0"/>
                  <a:t> sampai akhirnya </a:t>
                </a:r>
                <a:endParaRPr lang="en-US" altLang="id-ID" sz="1600" dirty="0"/>
              </a:p>
              <a:p>
                <a:pPr algn="ctr"/>
                <a:r>
                  <a:rPr lang="id-ID" altLang="id-ID" sz="1600" dirty="0"/>
                  <a:t>mencapai puncaknya </a:t>
                </a:r>
                <a:endParaRPr lang="en-US" altLang="id-ID" sz="1600" dirty="0"/>
              </a:p>
              <a:p>
                <a:pPr algn="ctr"/>
                <a:r>
                  <a:rPr lang="id-ID" altLang="id-ID" sz="1600" dirty="0"/>
                  <a:t>dan kemudian menjadi </a:t>
                </a:r>
                <a:endParaRPr lang="en-US" altLang="id-ID" sz="1600" dirty="0"/>
              </a:p>
              <a:p>
                <a:pPr algn="ctr"/>
                <a:r>
                  <a:rPr lang="id-ID" altLang="id-ID" sz="1600" dirty="0"/>
                  <a:t>stabil</a:t>
                </a:r>
                <a:endParaRPr lang="en-US" sz="1600" dirty="0"/>
              </a:p>
            </p:txBody>
          </p:sp>
          <p:sp>
            <p:nvSpPr>
              <p:cNvPr id="23" name="TextBox 22"/>
              <p:cNvSpPr txBox="1"/>
              <p:nvPr/>
            </p:nvSpPr>
            <p:spPr>
              <a:xfrm>
                <a:off x="2227885" y="1330362"/>
                <a:ext cx="2835931" cy="338554"/>
              </a:xfrm>
              <a:prstGeom prst="rect">
                <a:avLst/>
              </a:prstGeom>
              <a:noFill/>
            </p:spPr>
            <p:txBody>
              <a:bodyPr wrap="square" rtlCol="0">
                <a:spAutoFit/>
              </a:bodyPr>
              <a:lstStyle/>
              <a:p>
                <a:pPr algn="ctr"/>
                <a:r>
                  <a:rPr lang="en-US" altLang="ko-KR" sz="1600" b="1" dirty="0">
                    <a:solidFill>
                      <a:schemeClr val="tx1">
                        <a:lumMod val="75000"/>
                        <a:lumOff val="25000"/>
                      </a:schemeClr>
                    </a:solidFill>
                    <a:latin typeface="Modern No. 20" panose="02070704070505020303" pitchFamily="18" charset="0"/>
                    <a:cs typeface="Arial" pitchFamily="34" charset="0"/>
                  </a:rPr>
                  <a:t>2</a:t>
                </a:r>
                <a:endParaRPr lang="ko-KR" altLang="en-US" sz="1600" b="1" dirty="0">
                  <a:solidFill>
                    <a:schemeClr val="tx1">
                      <a:lumMod val="75000"/>
                      <a:lumOff val="25000"/>
                    </a:schemeClr>
                  </a:solidFill>
                  <a:latin typeface="Modern No. 20" panose="02070704070505020303" pitchFamily="18" charset="0"/>
                  <a:cs typeface="Arial" pitchFamily="34" charset="0"/>
                </a:endParaRPr>
              </a:p>
            </p:txBody>
          </p:sp>
        </p:grpSp>
      </p:grpSp>
    </p:spTree>
    <p:extLst>
      <p:ext uri="{BB962C8B-B14F-4D97-AF65-F5344CB8AC3E}">
        <p14:creationId xmlns:p14="http://schemas.microsoft.com/office/powerpoint/2010/main" val="3808233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79712" y="0"/>
            <a:ext cx="7164288" cy="884466"/>
          </a:xfrm>
        </p:spPr>
        <p:txBody>
          <a:bodyPr/>
          <a:lstStyle/>
          <a:p>
            <a:pPr algn="ctr"/>
            <a:r>
              <a:rPr lang="id-ID" altLang="id-ID" sz="2800" dirty="0"/>
              <a:t>HIGHER-ORDER CONDITIONING</a:t>
            </a:r>
            <a:endParaRPr lang="en-US" sz="2800" dirty="0">
              <a:latin typeface="Modern No. 20" panose="02070704070505020303" pitchFamily="18" charset="0"/>
            </a:endParaRPr>
          </a:p>
        </p:txBody>
      </p:sp>
      <p:cxnSp>
        <p:nvCxnSpPr>
          <p:cNvPr id="4" name="Straight Connector 3"/>
          <p:cNvCxnSpPr/>
          <p:nvPr/>
        </p:nvCxnSpPr>
        <p:spPr>
          <a:xfrm>
            <a:off x="205172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7504" y="1373778"/>
            <a:ext cx="1080120" cy="354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odern No. 20" panose="02070704070505020303" pitchFamily="18" charset="0"/>
              </a:rPr>
              <a:t>A</a:t>
            </a:r>
          </a:p>
        </p:txBody>
      </p:sp>
      <p:sp>
        <p:nvSpPr>
          <p:cNvPr id="6" name="TextBox 5"/>
          <p:cNvSpPr txBox="1"/>
          <p:nvPr/>
        </p:nvSpPr>
        <p:spPr>
          <a:xfrm>
            <a:off x="1835696" y="1146106"/>
            <a:ext cx="4176464" cy="1754326"/>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id-ID" altLang="id-ID" dirty="0"/>
              <a:t>Pengkondisian tingkat tinggi</a:t>
            </a:r>
            <a:r>
              <a:rPr lang="en-US" altLang="id-ID" dirty="0"/>
              <a:t>. </a:t>
            </a:r>
          </a:p>
          <a:p>
            <a:r>
              <a:rPr lang="id-ID" altLang="id-ID" dirty="0"/>
              <a:t>Setelah terbentuknya asosiasi CS </a:t>
            </a:r>
            <a:endParaRPr lang="en-US" altLang="id-ID" dirty="0"/>
          </a:p>
          <a:p>
            <a:r>
              <a:rPr lang="id-ID" altLang="id-ID" dirty="0"/>
              <a:t>dan US, dilakukan lagi </a:t>
            </a:r>
            <a:endParaRPr lang="en-US" altLang="id-ID" dirty="0"/>
          </a:p>
          <a:p>
            <a:r>
              <a:rPr lang="id-ID" altLang="id-ID" dirty="0"/>
              <a:t>pengkondisian baru dengan </a:t>
            </a:r>
            <a:endParaRPr lang="en-US" altLang="id-ID" dirty="0"/>
          </a:p>
          <a:p>
            <a:r>
              <a:rPr lang="id-ID" altLang="id-ID" dirty="0"/>
              <a:t>memasangkan stimulus netral baru dengan CS yang sudah terbentuk</a:t>
            </a:r>
            <a:r>
              <a:rPr lang="en-US" altLang="id-ID" dirty="0"/>
              <a:t>.</a:t>
            </a:r>
            <a:endParaRPr lang="en-US" dirty="0">
              <a:latin typeface="Aparajita" pitchFamily="34" charset="0"/>
              <a:cs typeface="Aparajita" pitchFamily="34" charset="0"/>
            </a:endParaRPr>
          </a:p>
        </p:txBody>
      </p:sp>
      <p:sp>
        <p:nvSpPr>
          <p:cNvPr id="7" name="Rectangle 6"/>
          <p:cNvSpPr/>
          <p:nvPr/>
        </p:nvSpPr>
        <p:spPr>
          <a:xfrm>
            <a:off x="231094" y="3684144"/>
            <a:ext cx="1080120" cy="354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odern No. 20" panose="02070704070505020303" pitchFamily="18" charset="0"/>
              </a:rPr>
              <a:t>B</a:t>
            </a:r>
          </a:p>
        </p:txBody>
      </p:sp>
      <p:sp>
        <p:nvSpPr>
          <p:cNvPr id="8" name="TextBox 7"/>
          <p:cNvSpPr txBox="1"/>
          <p:nvPr/>
        </p:nvSpPr>
        <p:spPr>
          <a:xfrm>
            <a:off x="1835696" y="2981731"/>
            <a:ext cx="4464496" cy="2031325"/>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id-ID" dirty="0"/>
              <a:t>Ex</a:t>
            </a:r>
            <a:r>
              <a:rPr lang="id-ID" altLang="id-ID" dirty="0"/>
              <a:t>: bel yang sudah dipasangkan </a:t>
            </a:r>
            <a:endParaRPr lang="en-US" altLang="id-ID" dirty="0"/>
          </a:p>
          <a:p>
            <a:r>
              <a:rPr lang="id-ID" altLang="id-ID" dirty="0"/>
              <a:t>dengan makanan memiliki kekuatan </a:t>
            </a:r>
            <a:endParaRPr lang="en-US" altLang="id-ID" dirty="0"/>
          </a:p>
          <a:p>
            <a:r>
              <a:rPr lang="id-ID" altLang="id-ID" dirty="0"/>
              <a:t>utk memunculkan air liur. Sinar lampu kemudian dipasangkan dengan Bel. </a:t>
            </a:r>
            <a:endParaRPr lang="en-US" altLang="id-ID" dirty="0"/>
          </a:p>
          <a:p>
            <a:r>
              <a:rPr lang="id-ID" altLang="id-ID" dirty="0"/>
              <a:t>Sinar lampu memiliki kemampuan</a:t>
            </a:r>
            <a:endParaRPr lang="en-US" altLang="id-ID" dirty="0"/>
          </a:p>
          <a:p>
            <a:r>
              <a:rPr lang="id-ID" altLang="id-ID" dirty="0"/>
              <a:t>untuk memunculkan air liur walaupun tidak dipasangkan dengan makanan</a:t>
            </a:r>
            <a:endParaRPr lang="en-US" dirty="0">
              <a:latin typeface="Aparajita" pitchFamily="34" charset="0"/>
              <a:cs typeface="Aparajita" pitchFamily="34" charset="0"/>
            </a:endParaRPr>
          </a:p>
        </p:txBody>
      </p:sp>
    </p:spTree>
    <p:extLst>
      <p:ext uri="{BB962C8B-B14F-4D97-AF65-F5344CB8AC3E}">
        <p14:creationId xmlns:p14="http://schemas.microsoft.com/office/powerpoint/2010/main" val="364863792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47435" y="2414619"/>
            <a:ext cx="3149101" cy="2293969"/>
            <a:chOff x="247435" y="2414619"/>
            <a:chExt cx="3149101" cy="2293969"/>
          </a:xfrm>
        </p:grpSpPr>
        <p:sp>
          <p:nvSpPr>
            <p:cNvPr id="13" name="Rectangle 12"/>
            <p:cNvSpPr/>
            <p:nvPr/>
          </p:nvSpPr>
          <p:spPr>
            <a:xfrm rot="2700000" flipH="1">
              <a:off x="1034951" y="1627103"/>
              <a:ext cx="1574070" cy="3149101"/>
            </a:xfrm>
            <a:custGeom>
              <a:avLst/>
              <a:gdLst/>
              <a:ahLst/>
              <a:cxnLst/>
              <a:rect l="l" t="t" r="r" b="b"/>
              <a:pathLst>
                <a:path w="1574070" h="3149101">
                  <a:moveTo>
                    <a:pt x="1396232" y="177838"/>
                  </a:moveTo>
                  <a:cubicBezTo>
                    <a:pt x="1732682" y="514288"/>
                    <a:pt x="1732682" y="1059782"/>
                    <a:pt x="1396232" y="1396232"/>
                  </a:cubicBezTo>
                  <a:cubicBezTo>
                    <a:pt x="1059782" y="1732681"/>
                    <a:pt x="514289" y="1732681"/>
                    <a:pt x="177839" y="1396232"/>
                  </a:cubicBezTo>
                  <a:cubicBezTo>
                    <a:pt x="-158611" y="1059782"/>
                    <a:pt x="-158611" y="514288"/>
                    <a:pt x="177839" y="177838"/>
                  </a:cubicBezTo>
                  <a:cubicBezTo>
                    <a:pt x="514289" y="-158611"/>
                    <a:pt x="1059782" y="-158611"/>
                    <a:pt x="1396232" y="177838"/>
                  </a:cubicBezTo>
                  <a:close/>
                  <a:moveTo>
                    <a:pt x="1574070" y="0"/>
                  </a:moveTo>
                  <a:cubicBezTo>
                    <a:pt x="1139403" y="-434668"/>
                    <a:pt x="434668" y="-434668"/>
                    <a:pt x="0" y="0"/>
                  </a:cubicBezTo>
                  <a:cubicBezTo>
                    <a:pt x="-434668" y="434667"/>
                    <a:pt x="-434668" y="1139403"/>
                    <a:pt x="0" y="1574070"/>
                  </a:cubicBezTo>
                  <a:cubicBezTo>
                    <a:pt x="149565" y="1723636"/>
                    <a:pt x="331107" y="1821737"/>
                    <a:pt x="522925" y="1867116"/>
                  </a:cubicBezTo>
                  <a:lnTo>
                    <a:pt x="522925" y="3149101"/>
                  </a:lnTo>
                  <a:lnTo>
                    <a:pt x="1051145" y="3149101"/>
                  </a:lnTo>
                  <a:lnTo>
                    <a:pt x="1051145" y="1867115"/>
                  </a:lnTo>
                  <a:cubicBezTo>
                    <a:pt x="1242964" y="1821737"/>
                    <a:pt x="1424505" y="1723636"/>
                    <a:pt x="1574070" y="1574070"/>
                  </a:cubicBezTo>
                  <a:cubicBezTo>
                    <a:pt x="2008738" y="1139403"/>
                    <a:pt x="2008738" y="434667"/>
                    <a:pt x="157407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4" name="Round Same Side Corner Rectangle 13"/>
            <p:cNvSpPr/>
            <p:nvPr/>
          </p:nvSpPr>
          <p:spPr>
            <a:xfrm rot="13500000" flipH="1">
              <a:off x="299369" y="4293587"/>
              <a:ext cx="528162" cy="301840"/>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pic>
        <p:nvPicPr>
          <p:cNvPr id="13315" name="Picture 3" descr="D:\KBM-정애\014-Fullppt\PNG이미지\지구본.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0110" y="2035566"/>
            <a:ext cx="1236428" cy="1238857"/>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2859669" y="2950572"/>
            <a:ext cx="656698" cy="656698"/>
          </a:xfrm>
          <a:prstGeom prst="ellipse">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t>3</a:t>
            </a:r>
            <a:endParaRPr lang="ko-KR" altLang="en-US" dirty="0"/>
          </a:p>
        </p:txBody>
      </p:sp>
      <p:sp>
        <p:nvSpPr>
          <p:cNvPr id="19" name="Oval 18"/>
          <p:cNvSpPr/>
          <p:nvPr/>
        </p:nvSpPr>
        <p:spPr>
          <a:xfrm>
            <a:off x="2205403" y="1326768"/>
            <a:ext cx="656698" cy="656698"/>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latin typeface="Modern No. 20" panose="02070704070505020303" pitchFamily="18" charset="0"/>
              </a:rPr>
              <a:t>1</a:t>
            </a:r>
            <a:endParaRPr lang="ko-KR" altLang="en-US" dirty="0">
              <a:latin typeface="Modern No. 20" panose="02070704070505020303" pitchFamily="18" charset="0"/>
            </a:endParaRPr>
          </a:p>
        </p:txBody>
      </p:sp>
      <p:sp>
        <p:nvSpPr>
          <p:cNvPr id="21" name="Oval 20"/>
          <p:cNvSpPr/>
          <p:nvPr/>
        </p:nvSpPr>
        <p:spPr>
          <a:xfrm>
            <a:off x="3005469" y="2035566"/>
            <a:ext cx="656698" cy="656698"/>
          </a:xfrm>
          <a:prstGeom prst="ellipse">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ko-KR" dirty="0">
                <a:latin typeface="Modern No. 20" panose="02070704070505020303" pitchFamily="18" charset="0"/>
              </a:rPr>
              <a:t>2</a:t>
            </a:r>
            <a:endParaRPr lang="ko-KR" altLang="en-US" dirty="0">
              <a:latin typeface="Modern No. 20" panose="02070704070505020303" pitchFamily="18" charset="0"/>
            </a:endParaRPr>
          </a:p>
        </p:txBody>
      </p:sp>
      <p:sp>
        <p:nvSpPr>
          <p:cNvPr id="40" name="TextBox 39"/>
          <p:cNvSpPr txBox="1"/>
          <p:nvPr/>
        </p:nvSpPr>
        <p:spPr>
          <a:xfrm>
            <a:off x="3005469" y="911269"/>
            <a:ext cx="5798725" cy="830997"/>
          </a:xfrm>
          <a:prstGeom prst="rect">
            <a:avLst/>
          </a:prstGeom>
          <a:noFill/>
        </p:spPr>
        <p:txBody>
          <a:bodyPr wrap="square" rtlCol="0">
            <a:spAutoFit/>
          </a:bodyPr>
          <a:lstStyle/>
          <a:p>
            <a:r>
              <a:rPr lang="en-US" altLang="id-ID" sz="1600" dirty="0" err="1"/>
              <a:t>Kecenderungan</a:t>
            </a:r>
            <a:r>
              <a:rPr lang="en-US" altLang="id-ID" sz="1600" dirty="0"/>
              <a:t> </a:t>
            </a:r>
            <a:r>
              <a:rPr lang="en-US" altLang="id-ID" sz="1600" dirty="0" err="1"/>
              <a:t>organisme</a:t>
            </a:r>
            <a:r>
              <a:rPr lang="en-US" altLang="id-ID" sz="1600" dirty="0"/>
              <a:t> </a:t>
            </a:r>
            <a:r>
              <a:rPr lang="en-US" altLang="id-ID" sz="1600" dirty="0" err="1"/>
              <a:t>untuk</a:t>
            </a:r>
            <a:r>
              <a:rPr lang="en-US" altLang="id-ID" sz="1600" dirty="0"/>
              <a:t> </a:t>
            </a:r>
            <a:r>
              <a:rPr lang="en-US" altLang="id-ID" sz="1600" dirty="0" err="1"/>
              <a:t>memberikan</a:t>
            </a:r>
            <a:r>
              <a:rPr lang="en-US" altLang="id-ID" sz="1600" dirty="0"/>
              <a:t> </a:t>
            </a:r>
            <a:r>
              <a:rPr lang="en-US" altLang="id-ID" sz="1600" dirty="0" err="1"/>
              <a:t>respon</a:t>
            </a:r>
            <a:r>
              <a:rPr lang="en-US" altLang="id-ID" sz="1600" dirty="0"/>
              <a:t> </a:t>
            </a:r>
          </a:p>
          <a:p>
            <a:r>
              <a:rPr lang="en-US" altLang="id-ID" sz="1600" dirty="0" err="1"/>
              <a:t>tidak</a:t>
            </a:r>
            <a:r>
              <a:rPr lang="en-US" altLang="id-ID" sz="1600" dirty="0"/>
              <a:t> </a:t>
            </a:r>
            <a:r>
              <a:rPr lang="en-US" altLang="id-ID" sz="1600" dirty="0" err="1"/>
              <a:t>saja</a:t>
            </a:r>
            <a:r>
              <a:rPr lang="en-US" altLang="id-ID" sz="1600" dirty="0"/>
              <a:t> </a:t>
            </a:r>
            <a:r>
              <a:rPr lang="en-US" altLang="id-ID" sz="1600" dirty="0" err="1"/>
              <a:t>terhadap</a:t>
            </a:r>
            <a:r>
              <a:rPr lang="en-US" altLang="id-ID" sz="1600" dirty="0"/>
              <a:t> stimulus </a:t>
            </a:r>
            <a:r>
              <a:rPr lang="en-US" altLang="id-ID" sz="1600" dirty="0" err="1"/>
              <a:t>khusus</a:t>
            </a:r>
            <a:r>
              <a:rPr lang="en-US" altLang="id-ID" sz="1600" dirty="0"/>
              <a:t> yang </a:t>
            </a:r>
            <a:r>
              <a:rPr lang="en-US" altLang="id-ID" sz="1600" dirty="0" err="1"/>
              <a:t>mana</a:t>
            </a:r>
            <a:r>
              <a:rPr lang="en-US" altLang="id-ID" sz="1600" dirty="0"/>
              <a:t> </a:t>
            </a:r>
            <a:r>
              <a:rPr lang="en-US" altLang="id-ID" sz="1600" dirty="0" err="1"/>
              <a:t>ia</a:t>
            </a:r>
            <a:r>
              <a:rPr lang="en-US" altLang="id-ID" sz="1600" dirty="0"/>
              <a:t> </a:t>
            </a:r>
            <a:r>
              <a:rPr lang="en-US" altLang="id-ID" sz="1600" dirty="0" err="1"/>
              <a:t>dilatih</a:t>
            </a:r>
            <a:r>
              <a:rPr lang="en-US" altLang="id-ID" sz="1600" dirty="0"/>
              <a:t> </a:t>
            </a:r>
          </a:p>
          <a:p>
            <a:r>
              <a:rPr lang="en-US" altLang="id-ID" sz="1600" dirty="0" err="1"/>
              <a:t>tetapi</a:t>
            </a:r>
            <a:r>
              <a:rPr lang="en-US" altLang="id-ID" sz="1600" dirty="0"/>
              <a:t> </a:t>
            </a:r>
            <a:r>
              <a:rPr lang="en-US" altLang="id-ID" sz="1600" dirty="0" err="1"/>
              <a:t>terhadap</a:t>
            </a:r>
            <a:r>
              <a:rPr lang="en-US" altLang="id-ID" sz="1600" dirty="0"/>
              <a:t> stimulus lain yang </a:t>
            </a:r>
            <a:r>
              <a:rPr lang="en-US" altLang="id-ID" sz="1600" dirty="0" err="1"/>
              <a:t>berhubungan</a:t>
            </a:r>
            <a:r>
              <a:rPr lang="en-US" altLang="id-ID" sz="1600" dirty="0"/>
              <a:t> (</a:t>
            </a:r>
            <a:r>
              <a:rPr lang="en-US" altLang="id-ID" sz="1600" dirty="0" err="1"/>
              <a:t>mirip</a:t>
            </a:r>
            <a:r>
              <a:rPr lang="en-US" altLang="id-ID" sz="1600" dirty="0"/>
              <a:t>)</a:t>
            </a:r>
            <a:endParaRPr lang="en-US" altLang="ko-KR" sz="1600" dirty="0">
              <a:solidFill>
                <a:srgbClr val="E62949"/>
              </a:solidFill>
              <a:latin typeface="Modern No. 20" panose="02070704070505020303" pitchFamily="18" charset="0"/>
              <a:cs typeface="Arial" pitchFamily="34" charset="0"/>
            </a:endParaRPr>
          </a:p>
        </p:txBody>
      </p:sp>
      <p:sp>
        <p:nvSpPr>
          <p:cNvPr id="46" name="TextBox 45"/>
          <p:cNvSpPr txBox="1"/>
          <p:nvPr/>
        </p:nvSpPr>
        <p:spPr>
          <a:xfrm>
            <a:off x="3644055" y="2139702"/>
            <a:ext cx="5401688" cy="584775"/>
          </a:xfrm>
          <a:prstGeom prst="rect">
            <a:avLst/>
          </a:prstGeom>
          <a:noFill/>
        </p:spPr>
        <p:txBody>
          <a:bodyPr wrap="square" rtlCol="0">
            <a:spAutoFit/>
          </a:bodyPr>
          <a:lstStyle/>
          <a:p>
            <a:r>
              <a:rPr lang="en-US" altLang="id-ID" sz="1600" dirty="0"/>
              <a:t>Stimulus yang </a:t>
            </a:r>
            <a:r>
              <a:rPr lang="en-US" altLang="id-ID" sz="1600" dirty="0" err="1"/>
              <a:t>mirip</a:t>
            </a:r>
            <a:r>
              <a:rPr lang="en-US" altLang="id-ID" sz="1600" dirty="0"/>
              <a:t> </a:t>
            </a:r>
            <a:r>
              <a:rPr lang="en-US" altLang="id-ID" sz="1600" dirty="0" err="1"/>
              <a:t>dengan</a:t>
            </a:r>
            <a:r>
              <a:rPr lang="en-US" altLang="id-ID" sz="1600" dirty="0"/>
              <a:t> CS </a:t>
            </a:r>
            <a:r>
              <a:rPr lang="en-US" altLang="id-ID" sz="1600" dirty="0" err="1"/>
              <a:t>akan</a:t>
            </a:r>
            <a:r>
              <a:rPr lang="en-US" altLang="id-ID" sz="1600" dirty="0"/>
              <a:t> </a:t>
            </a:r>
            <a:r>
              <a:rPr lang="en-US" altLang="id-ID" sz="1600" dirty="0" err="1"/>
              <a:t>menimbulkan</a:t>
            </a:r>
            <a:r>
              <a:rPr lang="en-US" altLang="id-ID" sz="1600" dirty="0"/>
              <a:t> </a:t>
            </a:r>
          </a:p>
          <a:p>
            <a:r>
              <a:rPr lang="en-US" altLang="id-ID" sz="1600" dirty="0"/>
              <a:t>CR</a:t>
            </a:r>
            <a:endParaRPr lang="en-US" altLang="ko-KR" sz="1600" dirty="0">
              <a:solidFill>
                <a:srgbClr val="F07624"/>
              </a:solidFill>
              <a:latin typeface="Modern No. 20" panose="02070704070505020303" pitchFamily="18" charset="0"/>
              <a:cs typeface="Arial" panose="020B0604020202020204" pitchFamily="34" charset="0"/>
            </a:endParaRPr>
          </a:p>
        </p:txBody>
      </p:sp>
      <p:sp>
        <p:nvSpPr>
          <p:cNvPr id="49" name="TextBox 48"/>
          <p:cNvSpPr txBox="1"/>
          <p:nvPr/>
        </p:nvSpPr>
        <p:spPr>
          <a:xfrm>
            <a:off x="3662167" y="3190243"/>
            <a:ext cx="4896096" cy="830997"/>
          </a:xfrm>
          <a:prstGeom prst="rect">
            <a:avLst/>
          </a:prstGeom>
          <a:noFill/>
        </p:spPr>
        <p:txBody>
          <a:bodyPr wrap="square" rtlCol="0">
            <a:spAutoFit/>
          </a:bodyPr>
          <a:lstStyle/>
          <a:p>
            <a:r>
              <a:rPr lang="en-US" altLang="id-ID" sz="1600" dirty="0" err="1"/>
              <a:t>Prinsip</a:t>
            </a:r>
            <a:r>
              <a:rPr lang="en-US" altLang="id-ID" sz="1600" dirty="0"/>
              <a:t> </a:t>
            </a:r>
            <a:r>
              <a:rPr lang="en-US" altLang="id-ID" sz="1600" dirty="0" err="1"/>
              <a:t>ini</a:t>
            </a:r>
            <a:r>
              <a:rPr lang="en-US" altLang="id-ID" sz="1600" dirty="0"/>
              <a:t> </a:t>
            </a:r>
            <a:r>
              <a:rPr lang="en-US" altLang="id-ID" sz="1600" dirty="0" err="1"/>
              <a:t>menerangkan</a:t>
            </a:r>
            <a:r>
              <a:rPr lang="en-US" altLang="id-ID" sz="1600" dirty="0"/>
              <a:t> </a:t>
            </a:r>
            <a:r>
              <a:rPr lang="en-US" altLang="id-ID" sz="1600" dirty="0" err="1"/>
              <a:t>kemampuan</a:t>
            </a:r>
            <a:r>
              <a:rPr lang="en-US" altLang="id-ID" sz="1600" dirty="0"/>
              <a:t> </a:t>
            </a:r>
            <a:r>
              <a:rPr lang="en-US" altLang="id-ID" sz="1600" dirty="0" err="1"/>
              <a:t>kita</a:t>
            </a:r>
            <a:r>
              <a:rPr lang="en-US" altLang="id-ID" sz="1600" dirty="0"/>
              <a:t> </a:t>
            </a:r>
            <a:r>
              <a:rPr lang="en-US" altLang="id-ID" sz="1600" dirty="0" err="1"/>
              <a:t>untuk</a:t>
            </a:r>
            <a:r>
              <a:rPr lang="en-US" altLang="id-ID" sz="1600" dirty="0"/>
              <a:t> </a:t>
            </a:r>
          </a:p>
          <a:p>
            <a:r>
              <a:rPr lang="en-US" altLang="id-ID" sz="1600" dirty="0" err="1"/>
              <a:t>bereaksi</a:t>
            </a:r>
            <a:r>
              <a:rPr lang="en-US" altLang="id-ID" sz="1600" dirty="0"/>
              <a:t> </a:t>
            </a:r>
            <a:r>
              <a:rPr lang="en-US" altLang="id-ID" sz="1600" dirty="0" err="1"/>
              <a:t>terhadap</a:t>
            </a:r>
            <a:r>
              <a:rPr lang="en-US" altLang="id-ID" sz="1600" dirty="0"/>
              <a:t> </a:t>
            </a:r>
            <a:r>
              <a:rPr lang="en-US" altLang="id-ID" sz="1600" dirty="0" err="1"/>
              <a:t>situasi</a:t>
            </a:r>
            <a:r>
              <a:rPr lang="en-US" altLang="id-ID" sz="1600" dirty="0"/>
              <a:t> </a:t>
            </a:r>
            <a:r>
              <a:rPr lang="en-US" altLang="id-ID" sz="1600" dirty="0" err="1"/>
              <a:t>baru</a:t>
            </a:r>
            <a:r>
              <a:rPr lang="en-US" altLang="id-ID" sz="1600" dirty="0"/>
              <a:t>, </a:t>
            </a:r>
            <a:r>
              <a:rPr lang="en-US" altLang="id-ID" sz="1600" dirty="0" err="1"/>
              <a:t>sejauh</a:t>
            </a:r>
            <a:r>
              <a:rPr lang="en-US" altLang="id-ID" sz="1600" dirty="0"/>
              <a:t> </a:t>
            </a:r>
            <a:r>
              <a:rPr lang="en-US" altLang="id-ID" sz="1600" dirty="0" err="1"/>
              <a:t>situasi</a:t>
            </a:r>
            <a:r>
              <a:rPr lang="en-US" altLang="id-ID" sz="1600" dirty="0"/>
              <a:t> </a:t>
            </a:r>
          </a:p>
          <a:p>
            <a:r>
              <a:rPr lang="en-US" altLang="id-ID" sz="1600" dirty="0" err="1"/>
              <a:t>tersebut</a:t>
            </a:r>
            <a:r>
              <a:rPr lang="en-US" altLang="id-ID" sz="1600" dirty="0"/>
              <a:t> </a:t>
            </a:r>
            <a:r>
              <a:rPr lang="en-US" altLang="id-ID" sz="1600" dirty="0" err="1"/>
              <a:t>mirip</a:t>
            </a:r>
            <a:r>
              <a:rPr lang="en-US" altLang="id-ID" sz="1600" dirty="0"/>
              <a:t> </a:t>
            </a:r>
            <a:r>
              <a:rPr lang="en-US" altLang="id-ID" sz="1600" dirty="0" err="1"/>
              <a:t>dengan</a:t>
            </a:r>
            <a:r>
              <a:rPr lang="en-US" altLang="id-ID" sz="1600" dirty="0"/>
              <a:t> </a:t>
            </a:r>
            <a:r>
              <a:rPr lang="en-US" altLang="id-ID" sz="1600" dirty="0" err="1"/>
              <a:t>situasi</a:t>
            </a:r>
            <a:r>
              <a:rPr lang="en-US" altLang="id-ID" sz="1600" dirty="0"/>
              <a:t> yang </a:t>
            </a:r>
            <a:r>
              <a:rPr lang="en-US" altLang="id-ID" sz="1600" dirty="0" err="1"/>
              <a:t>telah</a:t>
            </a:r>
            <a:r>
              <a:rPr lang="en-US" altLang="id-ID" sz="1600" dirty="0"/>
              <a:t> </a:t>
            </a:r>
            <a:r>
              <a:rPr lang="en-US" altLang="id-ID" sz="1600" dirty="0" err="1"/>
              <a:t>kita</a:t>
            </a:r>
            <a:r>
              <a:rPr lang="en-US" altLang="id-ID" sz="1600" dirty="0"/>
              <a:t> </a:t>
            </a:r>
            <a:r>
              <a:rPr lang="en-US" altLang="id-ID" sz="1600" dirty="0" err="1"/>
              <a:t>kenal</a:t>
            </a:r>
            <a:endParaRPr lang="en-US" altLang="ko-KR" sz="1600" dirty="0">
              <a:solidFill>
                <a:srgbClr val="F4BD2D"/>
              </a:solidFill>
              <a:latin typeface="Modern No. 20" panose="02070704070505020303" pitchFamily="18" charset="0"/>
              <a:cs typeface="Arial" panose="020B0604020202020204" pitchFamily="34" charset="0"/>
            </a:endParaRPr>
          </a:p>
        </p:txBody>
      </p:sp>
      <p:sp>
        <p:nvSpPr>
          <p:cNvPr id="27" name="Title 1"/>
          <p:cNvSpPr>
            <a:spLocks noGrp="1"/>
          </p:cNvSpPr>
          <p:nvPr>
            <p:ph type="title"/>
          </p:nvPr>
        </p:nvSpPr>
        <p:spPr>
          <a:xfrm>
            <a:off x="0" y="36478"/>
            <a:ext cx="9144000" cy="885825"/>
          </a:xfrm>
        </p:spPr>
        <p:txBody>
          <a:bodyPr/>
          <a:lstStyle/>
          <a:p>
            <a:r>
              <a:rPr lang="en-US" sz="3200" dirty="0"/>
              <a:t>GENERALISASI STIMULUS</a:t>
            </a:r>
          </a:p>
        </p:txBody>
      </p:sp>
      <p:cxnSp>
        <p:nvCxnSpPr>
          <p:cNvPr id="28" name="Straight Connector 27"/>
          <p:cNvCxnSpPr/>
          <p:nvPr/>
        </p:nvCxnSpPr>
        <p:spPr>
          <a:xfrm>
            <a:off x="133164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030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315"/>
                                        </p:tgtEl>
                                        <p:attrNameLst>
                                          <p:attrName>style.visibility</p:attrName>
                                        </p:attrNameLst>
                                      </p:cBhvr>
                                      <p:to>
                                        <p:strVal val="visible"/>
                                      </p:to>
                                    </p:set>
                                    <p:animEffect transition="in" filter="wipe(down)">
                                      <p:cBhvr>
                                        <p:cTn id="23" dur="580">
                                          <p:stCondLst>
                                            <p:cond delay="0"/>
                                          </p:stCondLst>
                                        </p:cTn>
                                        <p:tgtEl>
                                          <p:spTgt spid="13315"/>
                                        </p:tgtEl>
                                      </p:cBhvr>
                                    </p:animEffect>
                                    <p:anim calcmode="lin" valueType="num">
                                      <p:cBhvr>
                                        <p:cTn id="24" dur="1822" tmFilter="0,0; 0.14,0.36; 0.43,0.73; 0.71,0.91; 1.0,1.0">
                                          <p:stCondLst>
                                            <p:cond delay="0"/>
                                          </p:stCondLst>
                                        </p:cTn>
                                        <p:tgtEl>
                                          <p:spTgt spid="133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3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3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3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3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3315"/>
                                        </p:tgtEl>
                                      </p:cBhvr>
                                      <p:to x="100000" y="60000"/>
                                    </p:animScale>
                                    <p:animScale>
                                      <p:cBhvr>
                                        <p:cTn id="30" dur="166" decel="50000">
                                          <p:stCondLst>
                                            <p:cond delay="676"/>
                                          </p:stCondLst>
                                        </p:cTn>
                                        <p:tgtEl>
                                          <p:spTgt spid="13315"/>
                                        </p:tgtEl>
                                      </p:cBhvr>
                                      <p:to x="100000" y="100000"/>
                                    </p:animScale>
                                    <p:animScale>
                                      <p:cBhvr>
                                        <p:cTn id="31" dur="26">
                                          <p:stCondLst>
                                            <p:cond delay="1312"/>
                                          </p:stCondLst>
                                        </p:cTn>
                                        <p:tgtEl>
                                          <p:spTgt spid="13315"/>
                                        </p:tgtEl>
                                      </p:cBhvr>
                                      <p:to x="100000" y="80000"/>
                                    </p:animScale>
                                    <p:animScale>
                                      <p:cBhvr>
                                        <p:cTn id="32" dur="166" decel="50000">
                                          <p:stCondLst>
                                            <p:cond delay="1338"/>
                                          </p:stCondLst>
                                        </p:cTn>
                                        <p:tgtEl>
                                          <p:spTgt spid="13315"/>
                                        </p:tgtEl>
                                      </p:cBhvr>
                                      <p:to x="100000" y="100000"/>
                                    </p:animScale>
                                    <p:animScale>
                                      <p:cBhvr>
                                        <p:cTn id="33" dur="26">
                                          <p:stCondLst>
                                            <p:cond delay="1642"/>
                                          </p:stCondLst>
                                        </p:cTn>
                                        <p:tgtEl>
                                          <p:spTgt spid="13315"/>
                                        </p:tgtEl>
                                      </p:cBhvr>
                                      <p:to x="100000" y="90000"/>
                                    </p:animScale>
                                    <p:animScale>
                                      <p:cBhvr>
                                        <p:cTn id="34" dur="166" decel="50000">
                                          <p:stCondLst>
                                            <p:cond delay="1668"/>
                                          </p:stCondLst>
                                        </p:cTn>
                                        <p:tgtEl>
                                          <p:spTgt spid="13315"/>
                                        </p:tgtEl>
                                      </p:cBhvr>
                                      <p:to x="100000" y="100000"/>
                                    </p:animScale>
                                    <p:animScale>
                                      <p:cBhvr>
                                        <p:cTn id="35" dur="26">
                                          <p:stCondLst>
                                            <p:cond delay="1808"/>
                                          </p:stCondLst>
                                        </p:cTn>
                                        <p:tgtEl>
                                          <p:spTgt spid="13315"/>
                                        </p:tgtEl>
                                      </p:cBhvr>
                                      <p:to x="100000" y="95000"/>
                                    </p:animScale>
                                    <p:animScale>
                                      <p:cBhvr>
                                        <p:cTn id="36" dur="166" decel="50000">
                                          <p:stCondLst>
                                            <p:cond delay="1834"/>
                                          </p:stCondLst>
                                        </p:cTn>
                                        <p:tgtEl>
                                          <p:spTgt spid="133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80">
                                          <p:stCondLst>
                                            <p:cond delay="0"/>
                                          </p:stCondLst>
                                        </p:cTn>
                                        <p:tgtEl>
                                          <p:spTgt spid="18"/>
                                        </p:tgtEl>
                                      </p:cBhvr>
                                    </p:animEffect>
                                    <p:anim calcmode="lin" valueType="num">
                                      <p:cBhvr>
                                        <p:cTn id="4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5" dur="26">
                                          <p:stCondLst>
                                            <p:cond delay="650"/>
                                          </p:stCondLst>
                                        </p:cTn>
                                        <p:tgtEl>
                                          <p:spTgt spid="18"/>
                                        </p:tgtEl>
                                      </p:cBhvr>
                                      <p:to x="100000" y="60000"/>
                                    </p:animScale>
                                    <p:animScale>
                                      <p:cBhvr>
                                        <p:cTn id="46" dur="166" decel="50000">
                                          <p:stCondLst>
                                            <p:cond delay="676"/>
                                          </p:stCondLst>
                                        </p:cTn>
                                        <p:tgtEl>
                                          <p:spTgt spid="18"/>
                                        </p:tgtEl>
                                      </p:cBhvr>
                                      <p:to x="100000" y="100000"/>
                                    </p:animScale>
                                    <p:animScale>
                                      <p:cBhvr>
                                        <p:cTn id="47" dur="26">
                                          <p:stCondLst>
                                            <p:cond delay="1312"/>
                                          </p:stCondLst>
                                        </p:cTn>
                                        <p:tgtEl>
                                          <p:spTgt spid="18"/>
                                        </p:tgtEl>
                                      </p:cBhvr>
                                      <p:to x="100000" y="80000"/>
                                    </p:animScale>
                                    <p:animScale>
                                      <p:cBhvr>
                                        <p:cTn id="48" dur="166" decel="50000">
                                          <p:stCondLst>
                                            <p:cond delay="1338"/>
                                          </p:stCondLst>
                                        </p:cTn>
                                        <p:tgtEl>
                                          <p:spTgt spid="18"/>
                                        </p:tgtEl>
                                      </p:cBhvr>
                                      <p:to x="100000" y="100000"/>
                                    </p:animScale>
                                    <p:animScale>
                                      <p:cBhvr>
                                        <p:cTn id="49" dur="26">
                                          <p:stCondLst>
                                            <p:cond delay="1642"/>
                                          </p:stCondLst>
                                        </p:cTn>
                                        <p:tgtEl>
                                          <p:spTgt spid="18"/>
                                        </p:tgtEl>
                                      </p:cBhvr>
                                      <p:to x="100000" y="90000"/>
                                    </p:animScale>
                                    <p:animScale>
                                      <p:cBhvr>
                                        <p:cTn id="50" dur="166" decel="50000">
                                          <p:stCondLst>
                                            <p:cond delay="1668"/>
                                          </p:stCondLst>
                                        </p:cTn>
                                        <p:tgtEl>
                                          <p:spTgt spid="18"/>
                                        </p:tgtEl>
                                      </p:cBhvr>
                                      <p:to x="100000" y="100000"/>
                                    </p:animScale>
                                    <p:animScale>
                                      <p:cBhvr>
                                        <p:cTn id="51" dur="26">
                                          <p:stCondLst>
                                            <p:cond delay="1808"/>
                                          </p:stCondLst>
                                        </p:cTn>
                                        <p:tgtEl>
                                          <p:spTgt spid="18"/>
                                        </p:tgtEl>
                                      </p:cBhvr>
                                      <p:to x="100000" y="95000"/>
                                    </p:animScale>
                                    <p:animScale>
                                      <p:cBhvr>
                                        <p:cTn id="52" dur="166" decel="50000">
                                          <p:stCondLst>
                                            <p:cond delay="1834"/>
                                          </p:stCondLst>
                                        </p:cTn>
                                        <p:tgtEl>
                                          <p:spTgt spid="18"/>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80">
                                          <p:stCondLst>
                                            <p:cond delay="0"/>
                                          </p:stCondLst>
                                        </p:cTn>
                                        <p:tgtEl>
                                          <p:spTgt spid="19"/>
                                        </p:tgtEl>
                                      </p:cBhvr>
                                    </p:animEffect>
                                    <p:anim calcmode="lin" valueType="num">
                                      <p:cBhvr>
                                        <p:cTn id="5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61" dur="26">
                                          <p:stCondLst>
                                            <p:cond delay="650"/>
                                          </p:stCondLst>
                                        </p:cTn>
                                        <p:tgtEl>
                                          <p:spTgt spid="19"/>
                                        </p:tgtEl>
                                      </p:cBhvr>
                                      <p:to x="100000" y="60000"/>
                                    </p:animScale>
                                    <p:animScale>
                                      <p:cBhvr>
                                        <p:cTn id="62" dur="166" decel="50000">
                                          <p:stCondLst>
                                            <p:cond delay="676"/>
                                          </p:stCondLst>
                                        </p:cTn>
                                        <p:tgtEl>
                                          <p:spTgt spid="19"/>
                                        </p:tgtEl>
                                      </p:cBhvr>
                                      <p:to x="100000" y="100000"/>
                                    </p:animScale>
                                    <p:animScale>
                                      <p:cBhvr>
                                        <p:cTn id="63" dur="26">
                                          <p:stCondLst>
                                            <p:cond delay="1312"/>
                                          </p:stCondLst>
                                        </p:cTn>
                                        <p:tgtEl>
                                          <p:spTgt spid="19"/>
                                        </p:tgtEl>
                                      </p:cBhvr>
                                      <p:to x="100000" y="80000"/>
                                    </p:animScale>
                                    <p:animScale>
                                      <p:cBhvr>
                                        <p:cTn id="64" dur="166" decel="50000">
                                          <p:stCondLst>
                                            <p:cond delay="1338"/>
                                          </p:stCondLst>
                                        </p:cTn>
                                        <p:tgtEl>
                                          <p:spTgt spid="19"/>
                                        </p:tgtEl>
                                      </p:cBhvr>
                                      <p:to x="100000" y="100000"/>
                                    </p:animScale>
                                    <p:animScale>
                                      <p:cBhvr>
                                        <p:cTn id="65" dur="26">
                                          <p:stCondLst>
                                            <p:cond delay="1642"/>
                                          </p:stCondLst>
                                        </p:cTn>
                                        <p:tgtEl>
                                          <p:spTgt spid="19"/>
                                        </p:tgtEl>
                                      </p:cBhvr>
                                      <p:to x="100000" y="90000"/>
                                    </p:animScale>
                                    <p:animScale>
                                      <p:cBhvr>
                                        <p:cTn id="66" dur="166" decel="50000">
                                          <p:stCondLst>
                                            <p:cond delay="1668"/>
                                          </p:stCondLst>
                                        </p:cTn>
                                        <p:tgtEl>
                                          <p:spTgt spid="19"/>
                                        </p:tgtEl>
                                      </p:cBhvr>
                                      <p:to x="100000" y="100000"/>
                                    </p:animScale>
                                    <p:animScale>
                                      <p:cBhvr>
                                        <p:cTn id="67" dur="26">
                                          <p:stCondLst>
                                            <p:cond delay="1808"/>
                                          </p:stCondLst>
                                        </p:cTn>
                                        <p:tgtEl>
                                          <p:spTgt spid="19"/>
                                        </p:tgtEl>
                                      </p:cBhvr>
                                      <p:to x="100000" y="95000"/>
                                    </p:animScale>
                                    <p:animScale>
                                      <p:cBhvr>
                                        <p:cTn id="68" dur="166" decel="50000">
                                          <p:stCondLst>
                                            <p:cond delay="1834"/>
                                          </p:stCondLst>
                                        </p:cTn>
                                        <p:tgtEl>
                                          <p:spTgt spid="19"/>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wipe(down)">
                                      <p:cBhvr>
                                        <p:cTn id="71" dur="580">
                                          <p:stCondLst>
                                            <p:cond delay="0"/>
                                          </p:stCondLst>
                                        </p:cTn>
                                        <p:tgtEl>
                                          <p:spTgt spid="21"/>
                                        </p:tgtEl>
                                      </p:cBhvr>
                                    </p:animEffect>
                                    <p:anim calcmode="lin" valueType="num">
                                      <p:cBhvr>
                                        <p:cTn id="72"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77" dur="26">
                                          <p:stCondLst>
                                            <p:cond delay="650"/>
                                          </p:stCondLst>
                                        </p:cTn>
                                        <p:tgtEl>
                                          <p:spTgt spid="21"/>
                                        </p:tgtEl>
                                      </p:cBhvr>
                                      <p:to x="100000" y="60000"/>
                                    </p:animScale>
                                    <p:animScale>
                                      <p:cBhvr>
                                        <p:cTn id="78" dur="166" decel="50000">
                                          <p:stCondLst>
                                            <p:cond delay="676"/>
                                          </p:stCondLst>
                                        </p:cTn>
                                        <p:tgtEl>
                                          <p:spTgt spid="21"/>
                                        </p:tgtEl>
                                      </p:cBhvr>
                                      <p:to x="100000" y="100000"/>
                                    </p:animScale>
                                    <p:animScale>
                                      <p:cBhvr>
                                        <p:cTn id="79" dur="26">
                                          <p:stCondLst>
                                            <p:cond delay="1312"/>
                                          </p:stCondLst>
                                        </p:cTn>
                                        <p:tgtEl>
                                          <p:spTgt spid="21"/>
                                        </p:tgtEl>
                                      </p:cBhvr>
                                      <p:to x="100000" y="80000"/>
                                    </p:animScale>
                                    <p:animScale>
                                      <p:cBhvr>
                                        <p:cTn id="80" dur="166" decel="50000">
                                          <p:stCondLst>
                                            <p:cond delay="1338"/>
                                          </p:stCondLst>
                                        </p:cTn>
                                        <p:tgtEl>
                                          <p:spTgt spid="21"/>
                                        </p:tgtEl>
                                      </p:cBhvr>
                                      <p:to x="100000" y="100000"/>
                                    </p:animScale>
                                    <p:animScale>
                                      <p:cBhvr>
                                        <p:cTn id="81" dur="26">
                                          <p:stCondLst>
                                            <p:cond delay="1642"/>
                                          </p:stCondLst>
                                        </p:cTn>
                                        <p:tgtEl>
                                          <p:spTgt spid="21"/>
                                        </p:tgtEl>
                                      </p:cBhvr>
                                      <p:to x="100000" y="90000"/>
                                    </p:animScale>
                                    <p:animScale>
                                      <p:cBhvr>
                                        <p:cTn id="82" dur="166" decel="50000">
                                          <p:stCondLst>
                                            <p:cond delay="1668"/>
                                          </p:stCondLst>
                                        </p:cTn>
                                        <p:tgtEl>
                                          <p:spTgt spid="21"/>
                                        </p:tgtEl>
                                      </p:cBhvr>
                                      <p:to x="100000" y="100000"/>
                                    </p:animScale>
                                    <p:animScale>
                                      <p:cBhvr>
                                        <p:cTn id="83" dur="26">
                                          <p:stCondLst>
                                            <p:cond delay="1808"/>
                                          </p:stCondLst>
                                        </p:cTn>
                                        <p:tgtEl>
                                          <p:spTgt spid="21"/>
                                        </p:tgtEl>
                                      </p:cBhvr>
                                      <p:to x="100000" y="95000"/>
                                    </p:animScale>
                                    <p:animScale>
                                      <p:cBhvr>
                                        <p:cTn id="84" dur="166" decel="50000">
                                          <p:stCondLst>
                                            <p:cond delay="1834"/>
                                          </p:stCondLst>
                                        </p:cTn>
                                        <p:tgtEl>
                                          <p:spTgt spid="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itle 1"/>
          <p:cNvSpPr txBox="1">
            <a:spLocks/>
          </p:cNvSpPr>
          <p:nvPr/>
        </p:nvSpPr>
        <p:spPr>
          <a:xfrm>
            <a:off x="152400" y="152400"/>
            <a:ext cx="9144000" cy="884466"/>
          </a:xfrm>
          <a:prstGeom prst="rect">
            <a:avLst/>
          </a:prstGeom>
        </p:spPr>
        <p:txBody>
          <a:bodyPr anchor="ctr"/>
          <a:lstStyle>
            <a:lvl1pPr algn="ctr" defTabSz="914400" rtl="0" eaLnBrk="1" latinLnBrk="1" hangingPunct="1">
              <a:spcBef>
                <a:spcPct val="0"/>
              </a:spcBef>
              <a:buNone/>
              <a:defRPr sz="4400" kern="1200">
                <a:solidFill>
                  <a:schemeClr val="tx1">
                    <a:lumMod val="75000"/>
                    <a:lumOff val="25000"/>
                  </a:schemeClr>
                </a:solidFill>
                <a:latin typeface="+mj-lt"/>
                <a:ea typeface="+mj-ea"/>
                <a:cs typeface="Arial" pitchFamily="34" charset="0"/>
              </a:defRPr>
            </a:lvl1pPr>
          </a:lstStyle>
          <a:p>
            <a:r>
              <a:rPr lang="en-US" sz="2800" dirty="0"/>
              <a:t>DIFERENSIASI/DISKRIMINASI STIMULUS</a:t>
            </a:r>
          </a:p>
        </p:txBody>
      </p:sp>
      <p:cxnSp>
        <p:nvCxnSpPr>
          <p:cNvPr id="4" name="Straight Connector 3"/>
          <p:cNvCxnSpPr/>
          <p:nvPr/>
        </p:nvCxnSpPr>
        <p:spPr>
          <a:xfrm>
            <a:off x="935088" y="932647"/>
            <a:ext cx="734481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935088" y="1563638"/>
            <a:ext cx="7957392" cy="3170099"/>
          </a:xfrm>
          <a:prstGeom prst="rect">
            <a:avLst/>
          </a:prstGeom>
          <a:noFill/>
          <a:ln w="19050">
            <a:solidFill>
              <a:schemeClr val="accent5"/>
            </a:solidFill>
            <a:prstDash val="dash"/>
          </a:ln>
        </p:spPr>
        <p:txBody>
          <a:bodyPr wrap="square" rtlCol="0">
            <a:spAutoFit/>
          </a:bodyPr>
          <a:lstStyle/>
          <a:p>
            <a:pPr>
              <a:lnSpc>
                <a:spcPct val="90000"/>
              </a:lnSpc>
            </a:pPr>
            <a:r>
              <a:rPr lang="en-US" altLang="id-ID" sz="2000" dirty="0" err="1"/>
              <a:t>Adalah</a:t>
            </a:r>
            <a:r>
              <a:rPr lang="en-US" altLang="id-ID" sz="2000" dirty="0"/>
              <a:t> proses </a:t>
            </a:r>
            <a:r>
              <a:rPr lang="en-US" altLang="id-ID" sz="2000" dirty="0" err="1"/>
              <a:t>belajar</a:t>
            </a:r>
            <a:r>
              <a:rPr lang="en-US" altLang="id-ID" sz="2000" dirty="0"/>
              <a:t> </a:t>
            </a:r>
            <a:r>
              <a:rPr lang="en-US" altLang="id-ID" sz="2000" dirty="0" err="1"/>
              <a:t>untuk</a:t>
            </a:r>
            <a:r>
              <a:rPr lang="en-US" altLang="id-ID" sz="2000" dirty="0"/>
              <a:t> </a:t>
            </a:r>
            <a:r>
              <a:rPr lang="en-US" altLang="id-ID" sz="2000" dirty="0" err="1"/>
              <a:t>memberi</a:t>
            </a:r>
            <a:r>
              <a:rPr lang="en-US" altLang="id-ID" sz="2000" dirty="0"/>
              <a:t> </a:t>
            </a:r>
            <a:r>
              <a:rPr lang="en-US" altLang="id-ID" sz="2000" dirty="0" err="1"/>
              <a:t>respon</a:t>
            </a:r>
            <a:r>
              <a:rPr lang="en-US" altLang="id-ID" sz="2000" dirty="0"/>
              <a:t> </a:t>
            </a:r>
            <a:r>
              <a:rPr lang="en-US" altLang="id-ID" sz="2000" dirty="0" err="1"/>
              <a:t>terhadap</a:t>
            </a:r>
            <a:r>
              <a:rPr lang="en-US" altLang="id-ID" sz="2000" dirty="0"/>
              <a:t> stimulus yang </a:t>
            </a:r>
            <a:r>
              <a:rPr lang="en-US" altLang="id-ID" sz="2000" dirty="0" err="1"/>
              <a:t>berbeda</a:t>
            </a:r>
            <a:r>
              <a:rPr lang="en-US" altLang="id-ID" sz="2000" dirty="0"/>
              <a:t> </a:t>
            </a:r>
          </a:p>
          <a:p>
            <a:pPr>
              <a:lnSpc>
                <a:spcPct val="90000"/>
              </a:lnSpc>
              <a:buNone/>
            </a:pPr>
            <a:r>
              <a:rPr lang="en-US" altLang="id-ID" sz="2000" dirty="0"/>
              <a:t>	</a:t>
            </a:r>
            <a:endParaRPr lang="id-ID" altLang="id-ID" sz="2000" dirty="0"/>
          </a:p>
          <a:p>
            <a:pPr>
              <a:lnSpc>
                <a:spcPct val="90000"/>
              </a:lnSpc>
              <a:buNone/>
            </a:pPr>
            <a:r>
              <a:rPr lang="id-ID" altLang="id-ID" sz="2000" dirty="0"/>
              <a:t>	</a:t>
            </a:r>
            <a:r>
              <a:rPr lang="en-US" altLang="id-ID" sz="2000" dirty="0"/>
              <a:t>CS + </a:t>
            </a:r>
            <a:r>
              <a:rPr lang="id-ID" altLang="id-ID" sz="2000" dirty="0"/>
              <a:t>(nada do) </a:t>
            </a:r>
            <a:r>
              <a:rPr lang="id-ID" altLang="id-ID" sz="2000" dirty="0">
                <a:sym typeface="Wingdings" pitchFamily="2" charset="2"/>
              </a:rPr>
              <a:t> US (makanan)</a:t>
            </a:r>
            <a:endParaRPr lang="en-US" altLang="id-ID" sz="2000" dirty="0"/>
          </a:p>
          <a:p>
            <a:pPr>
              <a:lnSpc>
                <a:spcPct val="90000"/>
              </a:lnSpc>
              <a:buNone/>
            </a:pPr>
            <a:r>
              <a:rPr lang="en-US" altLang="id-ID" sz="2000" dirty="0"/>
              <a:t>	CS -  </a:t>
            </a:r>
            <a:r>
              <a:rPr lang="id-ID" altLang="id-ID" sz="2000" dirty="0"/>
              <a:t>(nada re) </a:t>
            </a:r>
            <a:r>
              <a:rPr lang="en-US" altLang="id-ID" sz="2000" dirty="0"/>
              <a:t> </a:t>
            </a:r>
            <a:r>
              <a:rPr lang="id-ID" altLang="id-ID" sz="2000" dirty="0">
                <a:sym typeface="Wingdings" pitchFamily="2" charset="2"/>
              </a:rPr>
              <a:t> US (tidak ada makanan)</a:t>
            </a:r>
            <a:endParaRPr lang="en-US" altLang="id-ID" sz="2000" dirty="0"/>
          </a:p>
          <a:p>
            <a:pPr>
              <a:lnSpc>
                <a:spcPct val="90000"/>
              </a:lnSpc>
              <a:buNone/>
            </a:pPr>
            <a:r>
              <a:rPr lang="id-ID" altLang="id-ID" sz="2000" dirty="0">
                <a:sym typeface="Wingdings" pitchFamily="2" charset="2"/>
              </a:rPr>
              <a:t>	 </a:t>
            </a:r>
            <a:r>
              <a:rPr lang="id-ID" altLang="id-ID" sz="2000" dirty="0"/>
              <a:t>Sama-sama nada, tapi dengan frek</a:t>
            </a:r>
            <a:r>
              <a:rPr lang="en-US" altLang="id-ID" sz="2000" dirty="0"/>
              <a:t>u</a:t>
            </a:r>
            <a:r>
              <a:rPr lang="id-ID" altLang="id-ID" sz="2000" dirty="0"/>
              <a:t>ensi y</a:t>
            </a:r>
            <a:r>
              <a:rPr lang="en-US" altLang="id-ID" sz="2000" dirty="0"/>
              <a:t>an</a:t>
            </a:r>
            <a:r>
              <a:rPr lang="id-ID" altLang="id-ID" sz="2000" dirty="0"/>
              <a:t>g beda</a:t>
            </a:r>
          </a:p>
          <a:p>
            <a:pPr>
              <a:lnSpc>
                <a:spcPct val="90000"/>
              </a:lnSpc>
              <a:buNone/>
            </a:pPr>
            <a:endParaRPr lang="id-ID" altLang="id-ID" sz="2000" dirty="0"/>
          </a:p>
          <a:p>
            <a:pPr>
              <a:lnSpc>
                <a:spcPct val="90000"/>
              </a:lnSpc>
            </a:pPr>
            <a:r>
              <a:rPr lang="en-US" altLang="id-ID" sz="2000" dirty="0"/>
              <a:t>CR </a:t>
            </a:r>
            <a:r>
              <a:rPr lang="en-US" altLang="id-ID" sz="2000" dirty="0" err="1"/>
              <a:t>hanya</a:t>
            </a:r>
            <a:r>
              <a:rPr lang="en-US" altLang="id-ID" sz="2000" dirty="0"/>
              <a:t> </a:t>
            </a:r>
            <a:r>
              <a:rPr lang="en-US" altLang="id-ID" sz="2000" dirty="0" err="1"/>
              <a:t>timbul</a:t>
            </a:r>
            <a:r>
              <a:rPr lang="en-US" altLang="id-ID" sz="2000" dirty="0"/>
              <a:t> </a:t>
            </a:r>
            <a:r>
              <a:rPr lang="en-US" altLang="id-ID" sz="2000" dirty="0" err="1"/>
              <a:t>pada</a:t>
            </a:r>
            <a:r>
              <a:rPr lang="en-US" altLang="id-ID" sz="2000" dirty="0"/>
              <a:t> </a:t>
            </a:r>
            <a:r>
              <a:rPr lang="en-US" altLang="id-ID" sz="2000" dirty="0" err="1"/>
              <a:t>penyajian</a:t>
            </a:r>
            <a:r>
              <a:rPr lang="en-US" altLang="id-ID" sz="2000" dirty="0"/>
              <a:t> CS+</a:t>
            </a:r>
          </a:p>
          <a:p>
            <a:pPr>
              <a:lnSpc>
                <a:spcPct val="90000"/>
              </a:lnSpc>
            </a:pPr>
            <a:r>
              <a:rPr lang="en-US" altLang="id-ID" sz="2000" dirty="0" err="1"/>
              <a:t>Pada</a:t>
            </a:r>
            <a:r>
              <a:rPr lang="en-US" altLang="id-ID" sz="2000" dirty="0"/>
              <a:t> </a:t>
            </a:r>
            <a:r>
              <a:rPr lang="en-US" altLang="id-ID" sz="2000" dirty="0" err="1"/>
              <a:t>penyajian</a:t>
            </a:r>
            <a:r>
              <a:rPr lang="en-US" altLang="id-ID" sz="2000" dirty="0"/>
              <a:t> CS- </a:t>
            </a:r>
            <a:r>
              <a:rPr lang="en-US" altLang="id-ID" sz="2000" dirty="0" err="1"/>
              <a:t>hanya</a:t>
            </a:r>
            <a:r>
              <a:rPr lang="en-US" altLang="id-ID" sz="2000" dirty="0"/>
              <a:t> </a:t>
            </a:r>
            <a:r>
              <a:rPr lang="en-US" altLang="id-ID" sz="2000" dirty="0" err="1"/>
              <a:t>muncul</a:t>
            </a:r>
            <a:r>
              <a:rPr lang="en-US" altLang="id-ID" sz="2000" dirty="0"/>
              <a:t> CR </a:t>
            </a:r>
            <a:r>
              <a:rPr lang="en-US" altLang="id-ID" sz="2000" dirty="0" err="1"/>
              <a:t>sedikit</a:t>
            </a:r>
            <a:r>
              <a:rPr lang="en-US" altLang="id-ID" sz="2000" dirty="0"/>
              <a:t> </a:t>
            </a:r>
            <a:r>
              <a:rPr lang="en-US" altLang="id-ID" sz="2000" dirty="0" err="1"/>
              <a:t>atau</a:t>
            </a:r>
            <a:r>
              <a:rPr lang="en-US" altLang="id-ID" sz="2000" dirty="0"/>
              <a:t> </a:t>
            </a:r>
            <a:r>
              <a:rPr lang="en-US" altLang="id-ID" sz="2000" dirty="0" err="1"/>
              <a:t>bahkan</a:t>
            </a:r>
            <a:r>
              <a:rPr lang="en-US" altLang="id-ID" sz="2000" dirty="0"/>
              <a:t> </a:t>
            </a:r>
          </a:p>
          <a:p>
            <a:pPr>
              <a:lnSpc>
                <a:spcPct val="90000"/>
              </a:lnSpc>
            </a:pPr>
            <a:r>
              <a:rPr lang="en-US" altLang="id-ID" sz="2000" dirty="0" err="1"/>
              <a:t>tidak</a:t>
            </a:r>
            <a:r>
              <a:rPr lang="en-US" altLang="id-ID" sz="2000" dirty="0"/>
              <a:t> </a:t>
            </a:r>
            <a:r>
              <a:rPr lang="en-US" altLang="id-ID" sz="2000" dirty="0" err="1"/>
              <a:t>sama</a:t>
            </a:r>
            <a:r>
              <a:rPr lang="en-US" altLang="id-ID" sz="2000" dirty="0"/>
              <a:t> </a:t>
            </a:r>
            <a:r>
              <a:rPr lang="en-US" altLang="id-ID" sz="2000" dirty="0" err="1"/>
              <a:t>sekali</a:t>
            </a:r>
            <a:endParaRPr lang="en-US" altLang="id-ID" sz="2000" dirty="0"/>
          </a:p>
          <a:p>
            <a:endParaRPr lang="en-US" sz="2000" dirty="0"/>
          </a:p>
        </p:txBody>
      </p:sp>
    </p:spTree>
    <p:extLst>
      <p:ext uri="{BB962C8B-B14F-4D97-AF65-F5344CB8AC3E}">
        <p14:creationId xmlns:p14="http://schemas.microsoft.com/office/powerpoint/2010/main" val="250099685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677619"/>
            <a:ext cx="8771340" cy="91658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b="1" i="1" dirty="0">
                <a:latin typeface="Segoe UI" panose="020B0502040204020203" pitchFamily="34" charset="0"/>
                <a:cs typeface="Segoe UI" panose="020B0502040204020203" pitchFamily="34" charset="0"/>
              </a:rPr>
              <a:t>TEORI BELAJAR SKINNER</a:t>
            </a:r>
            <a:br>
              <a:rPr lang="en-US" sz="3200" b="1" i="1" dirty="0">
                <a:latin typeface="Segoe UI" panose="020B0502040204020203" pitchFamily="34" charset="0"/>
                <a:cs typeface="Segoe UI" panose="020B0502040204020203" pitchFamily="34" charset="0"/>
              </a:rPr>
            </a:br>
            <a:r>
              <a:rPr lang="en-US" sz="2000" b="1" i="1" dirty="0">
                <a:latin typeface="Segoe UI" panose="020B0502040204020203" pitchFamily="34" charset="0"/>
                <a:cs typeface="Segoe UI" panose="020B0502040204020203" pitchFamily="34" charset="0"/>
              </a:rPr>
              <a:t>Operant Conditioning (OC)</a:t>
            </a:r>
            <a:endParaRPr sz="3200" b="1" i="1" dirty="0">
              <a:latin typeface="Segoe UI" panose="020B0502040204020203" pitchFamily="34" charset="0"/>
              <a:cs typeface="Segoe UI" panose="020B0502040204020203" pitchFamily="34" charset="0"/>
            </a:endParaRPr>
          </a:p>
        </p:txBody>
      </p:sp>
      <p:sp>
        <p:nvSpPr>
          <p:cNvPr id="55" name="Google Shape;55;p13"/>
          <p:cNvSpPr txBox="1">
            <a:spLocks noGrp="1"/>
          </p:cNvSpPr>
          <p:nvPr>
            <p:ph type="subTitle" idx="1"/>
          </p:nvPr>
        </p:nvSpPr>
        <p:spPr>
          <a:xfrm>
            <a:off x="311700" y="2059585"/>
            <a:ext cx="4999440" cy="136041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dirty="0" err="1">
                <a:solidFill>
                  <a:schemeClr val="tx1"/>
                </a:solidFill>
                <a:latin typeface="Segoe UI" panose="020B0502040204020203" pitchFamily="34" charset="0"/>
                <a:cs typeface="Segoe UI" panose="020B0502040204020203" pitchFamily="34" charset="0"/>
              </a:rPr>
              <a:t>Burrhus</a:t>
            </a:r>
            <a:r>
              <a:rPr lang="en-US" sz="2000" dirty="0">
                <a:solidFill>
                  <a:schemeClr val="tx1"/>
                </a:solidFill>
                <a:latin typeface="Segoe UI" panose="020B0502040204020203" pitchFamily="34" charset="0"/>
                <a:cs typeface="Segoe UI" panose="020B0502040204020203" pitchFamily="34" charset="0"/>
              </a:rPr>
              <a:t> Frederic Skinner</a:t>
            </a:r>
            <a:endParaRPr lang="en-US" dirty="0">
              <a:solidFill>
                <a:schemeClr val="tx1"/>
              </a:solidFill>
              <a:latin typeface="Segoe UI" panose="020B0502040204020203" pitchFamily="34" charset="0"/>
              <a:cs typeface="Segoe UI" panose="020B0502040204020203" pitchFamily="34" charset="0"/>
            </a:endParaRPr>
          </a:p>
        </p:txBody>
      </p:sp>
      <p:pic>
        <p:nvPicPr>
          <p:cNvPr id="1028" name="Picture 4">
            <a:extLst>
              <a:ext uri="{FF2B5EF4-FFF2-40B4-BE49-F238E27FC236}">
                <a16:creationId xmlns:a16="http://schemas.microsoft.com/office/drawing/2014/main" id="{A523BB6E-9507-4720-9390-AA1783C3BA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1140" y="1463103"/>
            <a:ext cx="3690620" cy="36803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FILES JOB\PARAMADINA\Logo prodi psikologi.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896" y="157835"/>
            <a:ext cx="942864" cy="65088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5600" y="1584331"/>
            <a:ext cx="8654400" cy="1754326"/>
          </a:xfrm>
          <a:prstGeom prst="rect">
            <a:avLst/>
          </a:prstGeom>
        </p:spPr>
        <p:txBody>
          <a:bodyPr wrap="square">
            <a:spAutoFit/>
          </a:bodyPr>
          <a:lstStyle/>
          <a:p>
            <a:pPr algn="just"/>
            <a:r>
              <a:rPr lang="en-US" sz="1200" dirty="0">
                <a:latin typeface="Segoe UI" panose="020B0502040204020203" pitchFamily="34" charset="0"/>
                <a:cs typeface="Segoe UI" panose="020B0502040204020203" pitchFamily="34" charset="0"/>
              </a:rPr>
              <a:t>Skinner </a:t>
            </a:r>
            <a:r>
              <a:rPr lang="en-US" sz="1200" dirty="0" err="1">
                <a:latin typeface="Segoe UI" panose="020B0502040204020203" pitchFamily="34" charset="0"/>
                <a:cs typeface="Segoe UI" panose="020B0502040204020203" pitchFamily="34" charset="0"/>
              </a:rPr>
              <a:t>mengemukakan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pendapatnya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dengan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memasukkan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unsur</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penguatan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kedalam</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hukum</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akibat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yakni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dapat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menguatkan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cenderung</a:t>
            </a:r>
            <a:r>
              <a:rPr lang="en-US" sz="1200" dirty="0">
                <a:latin typeface="Segoe UI" panose="020B0502040204020203" pitchFamily="34" charset="0"/>
                <a:cs typeface="Segoe UI" panose="020B0502040204020203" pitchFamily="34" charset="0"/>
              </a:rPr>
              <a:t> di </a:t>
            </a:r>
            <a:r>
              <a:rPr lang="en-US" sz="1200" dirty="0" err="1">
                <a:latin typeface="Segoe UI" panose="020B0502040204020203" pitchFamily="34" charset="0"/>
                <a:cs typeface="Segoe UI" panose="020B0502040204020203" pitchFamily="34" charset="0"/>
              </a:rPr>
              <a:t>ulangi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kemunculannya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sedangkan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tidak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dapat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menguatkan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cenderung</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untuk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menghilang</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atau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terhapus</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Oleh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karena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itu</a:t>
            </a:r>
            <a:r>
              <a:rPr lang="en-US" sz="1200" dirty="0">
                <a:latin typeface="Segoe UI" panose="020B0502040204020203" pitchFamily="34" charset="0"/>
                <a:cs typeface="Segoe UI" panose="020B0502040204020203" pitchFamily="34" charset="0"/>
              </a:rPr>
              <a:t> Skinner </a:t>
            </a:r>
            <a:r>
              <a:rPr lang="en-US" sz="1200" dirty="0" err="1">
                <a:latin typeface="Segoe UI" panose="020B0502040204020203" pitchFamily="34" charset="0"/>
                <a:cs typeface="Segoe UI" panose="020B0502040204020203" pitchFamily="34" charset="0"/>
              </a:rPr>
              <a:t>dianggap</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sebagai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bapak</a:t>
            </a:r>
            <a:r>
              <a:rPr lang="en-US" sz="1200" dirty="0">
                <a:latin typeface="Segoe UI" panose="020B0502040204020203" pitchFamily="34" charset="0"/>
                <a:cs typeface="Segoe UI" panose="020B0502040204020203" pitchFamily="34" charset="0"/>
              </a:rPr>
              <a:t> </a:t>
            </a:r>
            <a:r>
              <a:rPr lang="en-US" sz="1200" i="1" dirty="0">
                <a:latin typeface="Segoe UI" panose="020B0502040204020203" pitchFamily="34" charset="0"/>
                <a:cs typeface="Segoe UI" panose="020B0502040204020203" pitchFamily="34" charset="0"/>
              </a:rPr>
              <a:t>operant conditioning</a:t>
            </a:r>
            <a:r>
              <a:rPr lang="en-US" sz="1200" dirty="0">
                <a:latin typeface="Segoe UI" panose="020B0502040204020203" pitchFamily="34" charset="0"/>
                <a:cs typeface="Segoe UI" panose="020B0502040204020203" pitchFamily="34" charset="0"/>
              </a:rPr>
              <a:t>.</a:t>
            </a:r>
          </a:p>
          <a:p>
            <a:pPr algn="just"/>
            <a:endParaRPr lang="en-US" sz="1200" dirty="0">
              <a:latin typeface="Segoe UI" panose="020B0502040204020203" pitchFamily="34" charset="0"/>
              <a:cs typeface="Segoe UI" panose="020B0502040204020203" pitchFamily="34" charset="0"/>
            </a:endParaRPr>
          </a:p>
          <a:p>
            <a:pPr algn="just"/>
            <a:r>
              <a:rPr lang="sv-SE" sz="1200" dirty="0">
                <a:latin typeface="Segoe UI" panose="020B0502040204020203" pitchFamily="34" charset="0"/>
                <a:cs typeface="Segoe UI" panose="020B0502040204020203" pitchFamily="34" charset="0"/>
              </a:rPr>
              <a:t>Sistem pembentukan perilaku (Skinner) didasarkan pada ”cara kerja yang menentukan (</a:t>
            </a:r>
            <a:r>
              <a:rPr lang="sv-SE" sz="1200" i="1" dirty="0">
                <a:latin typeface="Segoe UI" panose="020B0502040204020203" pitchFamily="34" charset="0"/>
                <a:cs typeface="Segoe UI" panose="020B0502040204020203" pitchFamily="34" charset="0"/>
              </a:rPr>
              <a:t>operant conditioning</a:t>
            </a:r>
            <a:r>
              <a:rPr lang="sv-SE" sz="1200" dirty="0">
                <a:latin typeface="Segoe UI" panose="020B0502040204020203" pitchFamily="34" charset="0"/>
                <a:cs typeface="Segoe UI" panose="020B0502040204020203" pitchFamily="34" charset="0"/>
              </a:rPr>
              <a:t>)”</a:t>
            </a:r>
          </a:p>
          <a:p>
            <a:pPr marL="228600" indent="-228600" algn="just">
              <a:buAutoNum type="arabicPeriod"/>
            </a:pP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diikuti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oleh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stimulan-stimulan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penggugah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memperbesar</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kemungkinan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dilakukannya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lagi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tersebut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dimasa</a:t>
            </a:r>
            <a:r>
              <a:rPr lang="en-US" sz="1200" dirty="0">
                <a:latin typeface="Segoe UI" panose="020B0502040204020203" pitchFamily="34" charset="0"/>
                <a:cs typeface="Segoe UI" panose="020B0502040204020203" pitchFamily="34" charset="0"/>
              </a:rPr>
              <a:t>-masa </a:t>
            </a:r>
            <a:r>
              <a:rPr lang="en-US" sz="1200" dirty="0" err="1">
                <a:latin typeface="Segoe UI" panose="020B0502040204020203" pitchFamily="34" charset="0"/>
                <a:cs typeface="Segoe UI" panose="020B0502040204020203" pitchFamily="34" charset="0"/>
              </a:rPr>
              <a:t>selanjutnya</a:t>
            </a:r>
            <a:r>
              <a:rPr lang="en-US" sz="1200" dirty="0">
                <a:latin typeface="Segoe UI" panose="020B0502040204020203" pitchFamily="34" charset="0"/>
                <a:cs typeface="Segoe UI" panose="020B0502040204020203" pitchFamily="34" charset="0"/>
              </a:rPr>
              <a:t>.</a:t>
            </a:r>
          </a:p>
          <a:p>
            <a:pPr marL="228600" indent="-228600" algn="just">
              <a:buAutoNum type="arabicPeriod"/>
            </a:pP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tidak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lagi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diikuti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oleh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stimulan-stimulan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penggugah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memperkecil</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kemungkinan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dilakukannya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tersebut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dimasa</a:t>
            </a:r>
            <a:r>
              <a:rPr lang="en-US" sz="1200" dirty="0">
                <a:latin typeface="Segoe UI" panose="020B0502040204020203" pitchFamily="34" charset="0"/>
                <a:cs typeface="Segoe UI" panose="020B0502040204020203" pitchFamily="34" charset="0"/>
              </a:rPr>
              <a:t>-masa </a:t>
            </a:r>
            <a:r>
              <a:rPr lang="en-US" sz="1200" dirty="0" err="1">
                <a:latin typeface="Segoe UI" panose="020B0502040204020203" pitchFamily="34" charset="0"/>
                <a:cs typeface="Segoe UI" panose="020B0502040204020203" pitchFamily="34" charset="0"/>
              </a:rPr>
              <a:t>selanjutnya</a:t>
            </a:r>
            <a:r>
              <a:rPr lang="en-US" sz="1200" dirty="0">
                <a:latin typeface="Segoe UI" panose="020B0502040204020203" pitchFamily="34" charset="0"/>
                <a:cs typeface="Segoe UI" panose="020B0502040204020203" pitchFamily="34" charset="0"/>
              </a:rPr>
              <a:t>.</a:t>
            </a:r>
          </a:p>
        </p:txBody>
      </p:sp>
      <p:sp>
        <p:nvSpPr>
          <p:cNvPr id="6"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7466400" y="5988"/>
            <a:ext cx="167040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cont</a:t>
            </a:r>
            <a:r>
              <a:rPr lang="en-US" sz="2400" b="1" dirty="0">
                <a:latin typeface="Segoe UI" panose="020B0502040204020203" pitchFamily="34" charset="0"/>
                <a:cs typeface="Segoe UI" panose="020B0502040204020203" pitchFamily="34" charset="0"/>
              </a:rPr>
              <a:t> ….</a:t>
            </a:r>
            <a:endParaRPr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15486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2522220" y="653988"/>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Perilaku</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Responden</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dan</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Perilaku</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Operan</a:t>
            </a:r>
            <a:endParaRPr sz="2400" b="1" dirty="0">
              <a:latin typeface="Segoe UI" panose="020B0502040204020203" pitchFamily="34" charset="0"/>
              <a:cs typeface="Segoe UI" panose="020B0502040204020203" pitchFamily="34" charset="0"/>
            </a:endParaRPr>
          </a:p>
        </p:txBody>
      </p:sp>
      <p:sp>
        <p:nvSpPr>
          <p:cNvPr id="5" name="Rectangle 4"/>
          <p:cNvSpPr/>
          <p:nvPr/>
        </p:nvSpPr>
        <p:spPr>
          <a:xfrm>
            <a:off x="928800" y="1655775"/>
            <a:ext cx="7502400" cy="2123658"/>
          </a:xfrm>
          <a:prstGeom prst="rect">
            <a:avLst/>
          </a:prstGeom>
        </p:spPr>
        <p:txBody>
          <a:bodyPr wrap="square">
            <a:spAutoFit/>
          </a:bodyPr>
          <a:lstStyle/>
          <a:p>
            <a:pPr algn="just"/>
            <a:r>
              <a:rPr lang="en-US" sz="1200" b="1" i="1" u="sng" dirty="0" err="1">
                <a:latin typeface="Segoe UI" panose="020B0502040204020203" pitchFamily="34" charset="0"/>
                <a:cs typeface="Segoe UI" panose="020B0502040204020203" pitchFamily="34" charset="0"/>
              </a:rPr>
              <a:t>Perilaku</a:t>
            </a:r>
            <a:r>
              <a:rPr lang="en-US" sz="1200" b="1" i="1" u="sng" dirty="0">
                <a:latin typeface="Segoe UI" panose="020B0502040204020203" pitchFamily="34" charset="0"/>
                <a:cs typeface="Segoe UI" panose="020B0502040204020203" pitchFamily="34" charset="0"/>
              </a:rPr>
              <a:t> </a:t>
            </a:r>
            <a:r>
              <a:rPr lang="en-US" sz="1200" b="1" i="1" u="sng" dirty="0" err="1">
                <a:latin typeface="Segoe UI" panose="020B0502040204020203" pitchFamily="34" charset="0"/>
                <a:cs typeface="Segoe UI" panose="020B0502040204020203" pitchFamily="34" charset="0"/>
              </a:rPr>
              <a:t>Responden</a:t>
            </a:r>
            <a:r>
              <a:rPr lang="en-US" sz="1200" b="1" i="1" u="sng" dirty="0">
                <a:latin typeface="Segoe UI" panose="020B0502040204020203" pitchFamily="34" charset="0"/>
                <a:cs typeface="Segoe UI" panose="020B0502040204020203" pitchFamily="34" charset="0"/>
              </a:rPr>
              <a:t> (Respondent Behavior)</a:t>
            </a:r>
          </a:p>
          <a:p>
            <a:pPr marL="171450" indent="-171450" algn="just">
              <a:buFont typeface="Arial" panose="020B0604020202020204" pitchFamily="34" charset="0"/>
              <a:buChar char="•"/>
            </a:pPr>
            <a:r>
              <a:rPr lang="en-US" sz="1200" dirty="0" err="1">
                <a:latin typeface="Segoe UI" panose="020B0502040204020203" pitchFamily="34" charset="0"/>
                <a:cs typeface="Segoe UI" panose="020B0502040204020203" pitchFamily="34" charset="0"/>
              </a:rPr>
              <a:t>Terkait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dengan</a:t>
            </a:r>
            <a:r>
              <a:rPr lang="en-US" sz="1200" dirty="0">
                <a:latin typeface="Segoe UI" panose="020B0502040204020203" pitchFamily="34" charset="0"/>
                <a:cs typeface="Segoe UI" panose="020B0502040204020203" pitchFamily="34" charset="0"/>
              </a:rPr>
              <a:t> stimulus </a:t>
            </a:r>
            <a:r>
              <a:rPr lang="en-US" sz="1200" dirty="0" err="1">
                <a:latin typeface="Segoe UI" panose="020B0502040204020203" pitchFamily="34" charset="0"/>
                <a:cs typeface="Segoe UI" panose="020B0502040204020203" pitchFamily="34" charset="0"/>
              </a:rPr>
              <a:t>tertentu</a:t>
            </a:r>
            <a:endParaRPr lang="en-US" sz="12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US" sz="1200" dirty="0" err="1">
                <a:latin typeface="Segoe UI" panose="020B0502040204020203" pitchFamily="34" charset="0"/>
                <a:cs typeface="Segoe UI" panose="020B0502040204020203" pitchFamily="34" charset="0"/>
              </a:rPr>
              <a:t>Bersifat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refleks</a:t>
            </a:r>
            <a:r>
              <a:rPr lang="en-US" sz="1200" dirty="0">
                <a:latin typeface="Segoe UI" panose="020B0502040204020203" pitchFamily="34" charset="0"/>
                <a:cs typeface="Segoe UI" panose="020B0502040204020203" pitchFamily="34" charset="0"/>
              </a:rPr>
              <a:t>/</a:t>
            </a:r>
            <a:r>
              <a:rPr lang="en-US" sz="1200" dirty="0" err="1">
                <a:latin typeface="Segoe UI" panose="020B0502040204020203" pitchFamily="34" charset="0"/>
                <a:cs typeface="Segoe UI" panose="020B0502040204020203" pitchFamily="34" charset="0"/>
              </a:rPr>
              <a:t>tidak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disengaja</a:t>
            </a:r>
            <a:endParaRPr lang="en-US" sz="1200" dirty="0">
              <a:latin typeface="Segoe UI" panose="020B0502040204020203" pitchFamily="34" charset="0"/>
              <a:cs typeface="Segoe UI" panose="020B0502040204020203" pitchFamily="34" charset="0"/>
            </a:endParaRPr>
          </a:p>
          <a:p>
            <a:pPr algn="just"/>
            <a:endParaRPr lang="en-US" sz="1200" dirty="0">
              <a:latin typeface="Segoe UI" panose="020B0502040204020203" pitchFamily="34" charset="0"/>
              <a:cs typeface="Segoe UI" panose="020B0502040204020203" pitchFamily="34" charset="0"/>
            </a:endParaRPr>
          </a:p>
          <a:p>
            <a:pPr algn="just"/>
            <a:r>
              <a:rPr lang="en-US" sz="1200" b="1" i="1" u="sng" dirty="0" err="1">
                <a:latin typeface="Segoe UI" panose="020B0502040204020203" pitchFamily="34" charset="0"/>
                <a:cs typeface="Segoe UI" panose="020B0502040204020203" pitchFamily="34" charset="0"/>
              </a:rPr>
              <a:t>Perilaku</a:t>
            </a:r>
            <a:r>
              <a:rPr lang="en-US" sz="1200" b="1" i="1" u="sng" dirty="0">
                <a:latin typeface="Segoe UI" panose="020B0502040204020203" pitchFamily="34" charset="0"/>
                <a:cs typeface="Segoe UI" panose="020B0502040204020203" pitchFamily="34" charset="0"/>
              </a:rPr>
              <a:t> </a:t>
            </a:r>
            <a:r>
              <a:rPr lang="en-US" sz="1200" b="1" i="1" u="sng" dirty="0" err="1">
                <a:latin typeface="Segoe UI" panose="020B0502040204020203" pitchFamily="34" charset="0"/>
                <a:cs typeface="Segoe UI" panose="020B0502040204020203" pitchFamily="34" charset="0"/>
              </a:rPr>
              <a:t>Operan</a:t>
            </a:r>
            <a:r>
              <a:rPr lang="en-US" sz="1200" b="1" i="1" u="sng" dirty="0">
                <a:latin typeface="Segoe UI" panose="020B0502040204020203" pitchFamily="34" charset="0"/>
                <a:cs typeface="Segoe UI" panose="020B0502040204020203" pitchFamily="34" charset="0"/>
              </a:rPr>
              <a:t> (Operant Behavior)</a:t>
            </a:r>
          </a:p>
          <a:p>
            <a:pPr marL="171450" indent="-171450" algn="just">
              <a:buFont typeface="Arial" panose="020B0604020202020204" pitchFamily="34" charset="0"/>
              <a:buChar char="•"/>
            </a:pPr>
            <a:r>
              <a:rPr lang="en-US" sz="1200" dirty="0" err="1">
                <a:latin typeface="Segoe UI" panose="020B0502040204020203" pitchFamily="34" charset="0"/>
                <a:cs typeface="Segoe UI" panose="020B0502040204020203" pitchFamily="34" charset="0"/>
              </a:rPr>
              <a:t>Tidak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terkait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dengan</a:t>
            </a:r>
            <a:r>
              <a:rPr lang="en-US" sz="1200" dirty="0">
                <a:latin typeface="Segoe UI" panose="020B0502040204020203" pitchFamily="34" charset="0"/>
                <a:cs typeface="Segoe UI" panose="020B0502040204020203" pitchFamily="34" charset="0"/>
              </a:rPr>
              <a:t> stimulus </a:t>
            </a:r>
            <a:r>
              <a:rPr lang="en-US" sz="1200" dirty="0" err="1">
                <a:latin typeface="Segoe UI" panose="020B0502040204020203" pitchFamily="34" charset="0"/>
                <a:cs typeface="Segoe UI" panose="020B0502040204020203" pitchFamily="34" charset="0"/>
              </a:rPr>
              <a:t>tertentu</a:t>
            </a:r>
            <a:endParaRPr lang="en-US" sz="12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en-US" sz="1200" dirty="0" err="1">
                <a:latin typeface="Segoe UI" panose="020B0502040204020203" pitchFamily="34" charset="0"/>
                <a:cs typeface="Segoe UI" panose="020B0502040204020203" pitchFamily="34" charset="0"/>
              </a:rPr>
              <a:t>Spontan</a:t>
            </a:r>
            <a:r>
              <a:rPr lang="en-US" sz="1200" dirty="0">
                <a:latin typeface="Segoe UI" panose="020B0502040204020203" pitchFamily="34" charset="0"/>
                <a:cs typeface="Segoe UI" panose="020B0502040204020203" pitchFamily="34" charset="0"/>
              </a:rPr>
              <a:t>/</a:t>
            </a:r>
            <a:r>
              <a:rPr lang="en-US" sz="1200" dirty="0" err="1">
                <a:latin typeface="Segoe UI" panose="020B0502040204020203" pitchFamily="34" charset="0"/>
                <a:cs typeface="Segoe UI" panose="020B0502040204020203" pitchFamily="34" charset="0"/>
              </a:rPr>
              <a:t>disengaja</a:t>
            </a:r>
            <a:r>
              <a:rPr lang="en-US" sz="1200" dirty="0">
                <a:latin typeface="Segoe UI" panose="020B0502040204020203" pitchFamily="34" charset="0"/>
                <a:cs typeface="Segoe UI" panose="020B0502040204020203" pitchFamily="34" charset="0"/>
              </a:rPr>
              <a:t> (</a:t>
            </a:r>
            <a:r>
              <a:rPr lang="en-US" sz="1200" i="1" dirty="0">
                <a:latin typeface="Segoe UI" panose="020B0502040204020203" pitchFamily="34" charset="0"/>
                <a:cs typeface="Segoe UI" panose="020B0502040204020203" pitchFamily="34" charset="0"/>
              </a:rPr>
              <a:t>voluntary</a:t>
            </a:r>
            <a:r>
              <a:rPr lang="en-US" sz="1200" dirty="0">
                <a:latin typeface="Segoe UI" panose="020B0502040204020203" pitchFamily="34" charset="0"/>
                <a:cs typeface="Segoe UI" panose="020B0502040204020203" pitchFamily="34" charset="0"/>
              </a:rPr>
              <a:t>)</a:t>
            </a:r>
          </a:p>
          <a:p>
            <a:pPr algn="just"/>
            <a:endParaRPr lang="en-US" sz="1200" dirty="0">
              <a:latin typeface="Segoe UI" panose="020B0502040204020203" pitchFamily="34" charset="0"/>
              <a:cs typeface="Segoe UI" panose="020B0502040204020203" pitchFamily="34" charset="0"/>
            </a:endParaRPr>
          </a:p>
          <a:p>
            <a:pPr algn="just"/>
            <a:r>
              <a:rPr lang="en-US" altLang="en-US" sz="1200" dirty="0">
                <a:latin typeface="Segoe UI" panose="020B0502040204020203" pitchFamily="34" charset="0"/>
                <a:cs typeface="Segoe UI" panose="020B0502040204020203" pitchFamily="34" charset="0"/>
              </a:rPr>
              <a:t>M</a:t>
            </a:r>
            <a:r>
              <a:rPr lang="id-ID" altLang="en-US" sz="1200" dirty="0">
                <a:latin typeface="Segoe UI" panose="020B0502040204020203" pitchFamily="34" charset="0"/>
                <a:cs typeface="Segoe UI" panose="020B0502040204020203" pitchFamily="34" charset="0"/>
              </a:rPr>
              <a:t>enurut Skinner, perilaku manusia sehari-hari adalah perilaku operan. Kita tidak perlu mempelajari penyebab perilakunya. Yang perlu diketahui adalah apa bentuk perilakunya, pada situasi apa perilaku terjadi, dan apa konsekuensi dari perilaku</a:t>
            </a:r>
            <a:r>
              <a:rPr lang="en-US" altLang="en-US" sz="1200" dirty="0">
                <a:latin typeface="Segoe UI" panose="020B0502040204020203"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455754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2522220" y="445188"/>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Pengkondisian</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Tipe</a:t>
            </a:r>
            <a:r>
              <a:rPr lang="en-US" sz="2400" b="1" dirty="0">
                <a:latin typeface="Segoe UI" panose="020B0502040204020203" pitchFamily="34" charset="0"/>
                <a:cs typeface="Segoe UI" panose="020B0502040204020203" pitchFamily="34" charset="0"/>
              </a:rPr>
              <a:t> S </a:t>
            </a:r>
            <a:r>
              <a:rPr lang="en-US" sz="2400" b="1" dirty="0" err="1">
                <a:latin typeface="Segoe UI" panose="020B0502040204020203" pitchFamily="34" charset="0"/>
                <a:cs typeface="Segoe UI" panose="020B0502040204020203" pitchFamily="34" charset="0"/>
              </a:rPr>
              <a:t>dan</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Tipe</a:t>
            </a:r>
            <a:r>
              <a:rPr lang="en-US" sz="2400" b="1" dirty="0">
                <a:latin typeface="Segoe UI" panose="020B0502040204020203" pitchFamily="34" charset="0"/>
                <a:cs typeface="Segoe UI" panose="020B0502040204020203" pitchFamily="34" charset="0"/>
              </a:rPr>
              <a:t> R</a:t>
            </a:r>
            <a:endParaRPr sz="2400" b="1" dirty="0">
              <a:latin typeface="Segoe UI" panose="020B0502040204020203" pitchFamily="34" charset="0"/>
              <a:cs typeface="Segoe UI" panose="020B0502040204020203" pitchFamily="34" charset="0"/>
            </a:endParaRPr>
          </a:p>
        </p:txBody>
      </p:sp>
      <p:sp>
        <p:nvSpPr>
          <p:cNvPr id="5" name="Rectangle 4"/>
          <p:cNvSpPr/>
          <p:nvPr/>
        </p:nvSpPr>
        <p:spPr>
          <a:xfrm>
            <a:off x="928800" y="1338975"/>
            <a:ext cx="7502400" cy="1283428"/>
          </a:xfrm>
          <a:prstGeom prst="rect">
            <a:avLst/>
          </a:prstGeom>
        </p:spPr>
        <p:txBody>
          <a:bodyPr wrap="square">
            <a:spAutoFit/>
          </a:bodyPr>
          <a:lstStyle/>
          <a:p>
            <a:pPr algn="just" eaLnBrk="1" hangingPunct="1">
              <a:lnSpc>
                <a:spcPct val="90000"/>
              </a:lnSpc>
            </a:pPr>
            <a:r>
              <a:rPr lang="id-ID" altLang="en-US" sz="1200" b="1" i="1" u="sng" dirty="0">
                <a:latin typeface="Segoe UI" panose="020B0502040204020203" pitchFamily="34" charset="0"/>
                <a:cs typeface="Segoe UI" panose="020B0502040204020203" pitchFamily="34" charset="0"/>
              </a:rPr>
              <a:t>Pengkondisian tipe S (Respondent conditioning)</a:t>
            </a:r>
          </a:p>
          <a:p>
            <a:pPr marL="285750" lvl="1" indent="-285750" algn="just" eaLnBrk="1" hangingPunct="1">
              <a:lnSpc>
                <a:spcPct val="90000"/>
              </a:lnSpc>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Menekankan pentingnya stimulus dalam menentukan respon</a:t>
            </a:r>
            <a:endParaRPr lang="en-US" altLang="en-US" sz="1200" dirty="0">
              <a:latin typeface="Segoe UI" panose="020B0502040204020203" pitchFamily="34" charset="0"/>
              <a:cs typeface="Segoe UI" panose="020B0502040204020203" pitchFamily="34" charset="0"/>
            </a:endParaRPr>
          </a:p>
          <a:p>
            <a:pPr marL="285750" lvl="1" indent="-285750" algn="just" eaLnBrk="1" hangingPunct="1">
              <a:lnSpc>
                <a:spcPct val="90000"/>
              </a:lnSpc>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Identik dengan classical conditioning</a:t>
            </a:r>
          </a:p>
          <a:p>
            <a:pPr algn="just" eaLnBrk="1" hangingPunct="1">
              <a:lnSpc>
                <a:spcPct val="90000"/>
              </a:lnSpc>
            </a:pPr>
            <a:endParaRPr lang="en-US" altLang="en-US" sz="1200" dirty="0">
              <a:latin typeface="Segoe UI" panose="020B0502040204020203" pitchFamily="34" charset="0"/>
              <a:cs typeface="Segoe UI" panose="020B0502040204020203" pitchFamily="34" charset="0"/>
            </a:endParaRPr>
          </a:p>
          <a:p>
            <a:pPr algn="just" eaLnBrk="1" hangingPunct="1">
              <a:lnSpc>
                <a:spcPct val="90000"/>
              </a:lnSpc>
            </a:pPr>
            <a:r>
              <a:rPr lang="id-ID" altLang="en-US" sz="1200" b="1" i="1" u="sng" dirty="0">
                <a:latin typeface="Segoe UI" panose="020B0502040204020203" pitchFamily="34" charset="0"/>
                <a:cs typeface="Segoe UI" panose="020B0502040204020203" pitchFamily="34" charset="0"/>
              </a:rPr>
              <a:t>Pengkondisian tipe R (operant conditioning)</a:t>
            </a:r>
          </a:p>
          <a:p>
            <a:pPr marL="285750" lvl="1" indent="-285750" algn="just" eaLnBrk="1" hangingPunct="1">
              <a:lnSpc>
                <a:spcPct val="90000"/>
              </a:lnSpc>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Menekankan pada respon yang dihasilkan oleh organisme, terutama pada jumlah respon yang dihasilkan</a:t>
            </a:r>
            <a:endParaRPr lang="en-US" altLang="en-US" sz="1200" dirty="0">
              <a:latin typeface="Segoe UI" panose="020B0502040204020203" pitchFamily="34" charset="0"/>
              <a:cs typeface="Segoe UI" panose="020B0502040204020203" pitchFamily="34" charset="0"/>
            </a:endParaRPr>
          </a:p>
          <a:p>
            <a:pPr marL="285750" lvl="1" indent="-285750" algn="just" eaLnBrk="1" hangingPunct="1">
              <a:lnSpc>
                <a:spcPct val="90000"/>
              </a:lnSpc>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Merupakan fokus utama penelitian Skinner</a:t>
            </a:r>
            <a:endParaRPr lang="en-US" altLang="en-US" sz="1200" dirty="0">
              <a:latin typeface="Segoe UI" panose="020B0502040204020203" pitchFamily="34" charset="0"/>
              <a:cs typeface="Segoe UI" panose="020B0502040204020203" pitchFamily="34" charset="0"/>
            </a:endParaRPr>
          </a:p>
        </p:txBody>
      </p:sp>
      <p:sp>
        <p:nvSpPr>
          <p:cNvPr id="6" name="Google Shape;60;p14">
            <a:extLst>
              <a:ext uri="{FF2B5EF4-FFF2-40B4-BE49-F238E27FC236}">
                <a16:creationId xmlns:a16="http://schemas.microsoft.com/office/drawing/2014/main" id="{47373B93-61B4-4366-A409-E7CF0090252A}"/>
              </a:ext>
            </a:extLst>
          </p:cNvPr>
          <p:cNvSpPr txBox="1">
            <a:spLocks/>
          </p:cNvSpPr>
          <p:nvPr/>
        </p:nvSpPr>
        <p:spPr>
          <a:xfrm>
            <a:off x="2522220" y="2757485"/>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nl-NL" sz="2400" b="1" dirty="0">
                <a:latin typeface="Segoe UI" panose="020B0502040204020203" pitchFamily="34" charset="0"/>
                <a:cs typeface="Segoe UI" panose="020B0502040204020203" pitchFamily="34" charset="0"/>
              </a:rPr>
              <a:t>Kunci Utama dalam OC</a:t>
            </a:r>
          </a:p>
        </p:txBody>
      </p:sp>
      <p:sp>
        <p:nvSpPr>
          <p:cNvPr id="7" name="Rectangle 6"/>
          <p:cNvSpPr/>
          <p:nvPr/>
        </p:nvSpPr>
        <p:spPr>
          <a:xfrm>
            <a:off x="928800" y="3615486"/>
            <a:ext cx="7502400" cy="1015663"/>
          </a:xfrm>
          <a:prstGeom prst="rect">
            <a:avLst/>
          </a:prstGeom>
        </p:spPr>
        <p:txBody>
          <a:bodyPr wrap="square">
            <a:spAutoFit/>
          </a:bodyPr>
          <a:lstStyle/>
          <a:p>
            <a:pPr marL="171450" indent="-171450" algn="just" eaLnBrk="1" hangingPunct="1">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Semua respon yang dikuti oleh stimulus penguat cenderung diulang</a:t>
            </a:r>
            <a:endParaRPr lang="en-US" altLang="en-US" sz="1200" dirty="0">
              <a:latin typeface="Segoe UI" panose="020B0502040204020203" pitchFamily="34" charset="0"/>
              <a:cs typeface="Segoe UI" panose="020B0502040204020203" pitchFamily="34" charset="0"/>
            </a:endParaRPr>
          </a:p>
          <a:p>
            <a:pPr marL="171450" indent="-171450" algn="just" eaLnBrk="1" hangingPunct="1">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Stimulus penguat adalah segala sesuatu yang meningkatkan jumlah kemunculan perilaku operan</a:t>
            </a:r>
            <a:endParaRPr lang="en-US" altLang="en-US" sz="1200" dirty="0">
              <a:latin typeface="Segoe UI" panose="020B0502040204020203" pitchFamily="34" charset="0"/>
              <a:cs typeface="Segoe UI" panose="020B0502040204020203" pitchFamily="34" charset="0"/>
            </a:endParaRPr>
          </a:p>
          <a:p>
            <a:pPr marL="171450" indent="-171450" algn="just" eaLnBrk="1" hangingPunct="1">
              <a:buFont typeface="Arial" panose="020B0604020202020204" pitchFamily="34" charset="0"/>
              <a:buChar char="•"/>
            </a:pPr>
            <a:r>
              <a:rPr lang="en-US" altLang="en-US" sz="1200" dirty="0" err="1">
                <a:latin typeface="Segoe UI" panose="020B0502040204020203" pitchFamily="34" charset="0"/>
                <a:cs typeface="Segoe UI" panose="020B0502040204020203" pitchFamily="34" charset="0"/>
                <a:sym typeface="Wingdings" panose="05000000000000000000" pitchFamily="2" charset="2"/>
              </a:rPr>
              <a:t>Dalam</a:t>
            </a:r>
            <a:r>
              <a:rPr lang="en-US" altLang="en-US" sz="1200" dirty="0">
                <a:latin typeface="Segoe UI" panose="020B0502040204020203" pitchFamily="34" charset="0"/>
                <a:cs typeface="Segoe UI" panose="020B0502040204020203" pitchFamily="34" charset="0"/>
                <a:sym typeface="Wingdings" panose="05000000000000000000" pitchFamily="2" charset="2"/>
              </a:rPr>
              <a:t> instrumental cond., </a:t>
            </a:r>
            <a:r>
              <a:rPr lang="en-US" altLang="en-US" sz="1200" dirty="0" err="1">
                <a:latin typeface="Segoe UI" panose="020B0502040204020203" pitchFamily="34" charset="0"/>
                <a:cs typeface="Segoe UI" panose="020B0502040204020203" pitchFamily="34" charset="0"/>
                <a:sym typeface="Wingdings" panose="05000000000000000000" pitchFamily="2" charset="2"/>
              </a:rPr>
              <a:t>tingkah</a:t>
            </a:r>
            <a:r>
              <a:rPr lang="en-US"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dirty="0" err="1">
                <a:latin typeface="Segoe UI" panose="020B0502040204020203" pitchFamily="34" charset="0"/>
                <a:cs typeface="Segoe UI" panose="020B0502040204020203" pitchFamily="34" charset="0"/>
                <a:sym typeface="Wingdings" panose="05000000000000000000" pitchFamily="2" charset="2"/>
              </a:rPr>
              <a:t>laku</a:t>
            </a:r>
            <a:r>
              <a:rPr lang="en-US" altLang="en-US" sz="1200" dirty="0">
                <a:latin typeface="Segoe UI" panose="020B0502040204020203" pitchFamily="34" charset="0"/>
                <a:cs typeface="Segoe UI" panose="020B0502040204020203" pitchFamily="34" charset="0"/>
                <a:sym typeface="Wingdings" panose="05000000000000000000" pitchFamily="2" charset="2"/>
              </a:rPr>
              <a:t> yang </a:t>
            </a:r>
            <a:r>
              <a:rPr lang="en-US" altLang="en-US" sz="1200" dirty="0" err="1">
                <a:latin typeface="Segoe UI" panose="020B0502040204020203" pitchFamily="34" charset="0"/>
                <a:cs typeface="Segoe UI" panose="020B0502040204020203" pitchFamily="34" charset="0"/>
                <a:sym typeface="Wingdings" panose="05000000000000000000" pitchFamily="2" charset="2"/>
              </a:rPr>
              <a:t>muncul</a:t>
            </a:r>
            <a:r>
              <a:rPr lang="en-US"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dirty="0" err="1">
                <a:latin typeface="Segoe UI" panose="020B0502040204020203" pitchFamily="34" charset="0"/>
                <a:cs typeface="Segoe UI" panose="020B0502040204020203" pitchFamily="34" charset="0"/>
                <a:sym typeface="Wingdings" panose="05000000000000000000" pitchFamily="2" charset="2"/>
              </a:rPr>
              <a:t>akan</a:t>
            </a:r>
            <a:r>
              <a:rPr lang="id-ID" altLang="en-US" sz="1200" dirty="0">
                <a:latin typeface="Segoe UI" panose="020B0502040204020203" pitchFamily="34" charset="0"/>
                <a:cs typeface="Segoe UI" panose="020B0502040204020203" pitchFamily="34" charset="0"/>
                <a:sym typeface="Wingdings" panose="05000000000000000000" pitchFamily="2" charset="2"/>
              </a:rPr>
              <a:t> diiringi</a:t>
            </a:r>
            <a:r>
              <a:rPr lang="en-US"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i="1" dirty="0">
                <a:latin typeface="Segoe UI" panose="020B0502040204020203" pitchFamily="34" charset="0"/>
                <a:cs typeface="Segoe UI" panose="020B0502040204020203" pitchFamily="34" charset="0"/>
                <a:sym typeface="Wingdings" panose="05000000000000000000" pitchFamily="2" charset="2"/>
              </a:rPr>
              <a:t>contingent</a:t>
            </a:r>
            <a:r>
              <a:rPr lang="en-US"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dirty="0" err="1">
                <a:latin typeface="Segoe UI" panose="020B0502040204020203" pitchFamily="34" charset="0"/>
                <a:cs typeface="Segoe UI" panose="020B0502040204020203" pitchFamily="34" charset="0"/>
                <a:sym typeface="Wingdings" panose="05000000000000000000" pitchFamily="2" charset="2"/>
              </a:rPr>
              <a:t>dengan</a:t>
            </a:r>
            <a:r>
              <a:rPr lang="en-US"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dirty="0" err="1">
                <a:latin typeface="Segoe UI" panose="020B0502040204020203" pitchFamily="34" charset="0"/>
                <a:cs typeface="Segoe UI" panose="020B0502040204020203" pitchFamily="34" charset="0"/>
                <a:sym typeface="Wingdings" panose="05000000000000000000" pitchFamily="2" charset="2"/>
              </a:rPr>
              <a:t>kehadiran</a:t>
            </a:r>
            <a:r>
              <a:rPr lang="en-US"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i="1" dirty="0">
                <a:latin typeface="Segoe UI" panose="020B0502040204020203" pitchFamily="34" charset="0"/>
                <a:cs typeface="Segoe UI" panose="020B0502040204020203" pitchFamily="34" charset="0"/>
                <a:sym typeface="Wingdings" panose="05000000000000000000" pitchFamily="2" charset="2"/>
              </a:rPr>
              <a:t>reinforcement</a:t>
            </a:r>
            <a:endParaRPr lang="id-ID" altLang="en-US" sz="1200" i="1" dirty="0">
              <a:latin typeface="Segoe UI" panose="020B0502040204020203" pitchFamily="34" charset="0"/>
              <a:cs typeface="Segoe UI" panose="020B0502040204020203" pitchFamily="34" charset="0"/>
              <a:sym typeface="Wingdings" panose="05000000000000000000" pitchFamily="2" charset="2"/>
            </a:endParaRPr>
          </a:p>
          <a:p>
            <a:pPr algn="just" eaLnBrk="1" hangingPunct="1">
              <a:buFont typeface="Wingdings" panose="05000000000000000000" pitchFamily="2" charset="2"/>
              <a:buNone/>
            </a:pPr>
            <a:r>
              <a:rPr lang="id-ID" altLang="en-US" sz="1200" dirty="0">
                <a:latin typeface="Segoe UI" panose="020B0502040204020203" pitchFamily="34" charset="0"/>
                <a:cs typeface="Segoe UI" panose="020B0502040204020203" pitchFamily="34" charset="0"/>
                <a:sym typeface="Wingdings" panose="05000000000000000000" pitchFamily="2" charset="2"/>
              </a:rPr>
              <a:t>	 </a:t>
            </a:r>
            <a:r>
              <a:rPr lang="en-US" altLang="en-US" sz="1200" dirty="0">
                <a:latin typeface="Segoe UI" panose="020B0502040204020203" pitchFamily="34" charset="0"/>
                <a:cs typeface="Segoe UI" panose="020B0502040204020203" pitchFamily="34" charset="0"/>
                <a:sym typeface="Wingdings" panose="05000000000000000000" pitchFamily="2" charset="2"/>
              </a:rPr>
              <a:t>P</a:t>
            </a:r>
            <a:r>
              <a:rPr lang="id-ID" altLang="en-US" sz="1200" dirty="0">
                <a:latin typeface="Segoe UI" panose="020B0502040204020203" pitchFamily="34" charset="0"/>
                <a:cs typeface="Segoe UI" panose="020B0502040204020203" pitchFamily="34" charset="0"/>
                <a:sym typeface="Wingdings" panose="05000000000000000000" pitchFamily="2" charset="2"/>
              </a:rPr>
              <a:t>erilaku menjadi prasyarat bagi kemunculan </a:t>
            </a:r>
            <a:r>
              <a:rPr lang="id-ID" altLang="en-US" sz="1200" i="1" dirty="0">
                <a:latin typeface="Segoe UI" panose="020B0502040204020203" pitchFamily="34" charset="0"/>
                <a:cs typeface="Segoe UI" panose="020B0502040204020203" pitchFamily="34" charset="0"/>
                <a:sym typeface="Wingdings" panose="05000000000000000000" pitchFamily="2" charset="2"/>
              </a:rPr>
              <a:t>reinforcement</a:t>
            </a:r>
            <a:endParaRPr lang="en-US" altLang="en-US" sz="1200" i="1"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10819233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2522220" y="653988"/>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Segoe UI" panose="020B0502040204020203" pitchFamily="34" charset="0"/>
                <a:cs typeface="Segoe UI" panose="020B0502040204020203" pitchFamily="34" charset="0"/>
              </a:rPr>
              <a:t>Skinner’s Box</a:t>
            </a:r>
            <a:endParaRPr sz="2400" b="1" dirty="0">
              <a:latin typeface="Segoe UI" panose="020B0502040204020203" pitchFamily="34" charset="0"/>
              <a:cs typeface="Segoe UI" panose="020B0502040204020203" pitchFamily="34" charset="0"/>
            </a:endParaRPr>
          </a:p>
        </p:txBody>
      </p:sp>
      <p:sp>
        <p:nvSpPr>
          <p:cNvPr id="5" name="Rectangle 4"/>
          <p:cNvSpPr/>
          <p:nvPr/>
        </p:nvSpPr>
        <p:spPr>
          <a:xfrm>
            <a:off x="928800" y="1655775"/>
            <a:ext cx="7502400" cy="2308324"/>
          </a:xfrm>
          <a:prstGeom prst="rect">
            <a:avLst/>
          </a:prstGeom>
        </p:spPr>
        <p:txBody>
          <a:bodyPr wrap="square">
            <a:spAutoFit/>
          </a:bodyPr>
          <a:lstStyle/>
          <a:p>
            <a:pPr algn="just" eaLnBrk="1" hangingPunct="1"/>
            <a:r>
              <a:rPr lang="en-US" altLang="en-US" sz="1200" dirty="0" err="1">
                <a:latin typeface="Segoe UI" panose="020B0502040204020203" pitchFamily="34" charset="0"/>
                <a:cs typeface="Segoe UI" panose="020B0502040204020203" pitchFamily="34" charset="0"/>
              </a:rPr>
              <a:t>Sebuah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kotak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dilengkapi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dengan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pengungkit</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berhubungan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dengan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alat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pencatat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Alat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ini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mencatat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seluruh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respon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dalam</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suatu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skala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waktu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tertentu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Selain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disediakan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makanan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dalam</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kotak</a:t>
            </a:r>
            <a:r>
              <a:rPr lang="en-US" altLang="en-US" sz="1200" dirty="0">
                <a:latin typeface="Segoe UI" panose="020B0502040204020203" pitchFamily="34" charset="0"/>
                <a:cs typeface="Segoe UI" panose="020B0502040204020203" pitchFamily="34" charset="0"/>
              </a:rPr>
              <a:t>.</a:t>
            </a:r>
          </a:p>
          <a:p>
            <a:pPr algn="just" eaLnBrk="1" hangingPunct="1"/>
            <a:endParaRPr lang="en-US" altLang="en-US" sz="1200" dirty="0">
              <a:latin typeface="Segoe UI" panose="020B0502040204020203" pitchFamily="34" charset="0"/>
              <a:cs typeface="Segoe UI" panose="020B0502040204020203" pitchFamily="34" charset="0"/>
            </a:endParaRPr>
          </a:p>
          <a:p>
            <a:pPr algn="just" eaLnBrk="1" hangingPunct="1"/>
            <a:r>
              <a:rPr lang="en-US" altLang="en-US" sz="1200" dirty="0" err="1">
                <a:latin typeface="Segoe UI" panose="020B0502040204020203" pitchFamily="34" charset="0"/>
                <a:cs typeface="Segoe UI" panose="020B0502040204020203" pitchFamily="34" charset="0"/>
              </a:rPr>
              <a:t>Seekor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lapar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ditempatkan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dalam</a:t>
            </a:r>
            <a:r>
              <a:rPr lang="en-US" altLang="en-US" sz="1200" dirty="0">
                <a:latin typeface="Segoe UI" panose="020B0502040204020203" pitchFamily="34" charset="0"/>
                <a:cs typeface="Segoe UI" panose="020B0502040204020203" pitchFamily="34" charset="0"/>
              </a:rPr>
              <a:t> Skinner’s box</a:t>
            </a:r>
            <a:r>
              <a:rPr lang="id-ID" altLang="en-US" sz="1200" dirty="0">
                <a:latin typeface="Segoe UI" panose="020B0502040204020203" pitchFamily="34" charset="0"/>
                <a:cs typeface="Segoe UI" panose="020B0502040204020203" pitchFamily="34" charset="0"/>
              </a:rPr>
              <a:t>. Pada saat tikus tidak berada didekat tempat makanan, peneliti memencet tombol dari  luar, akan terdengar suara keras &amp; kemudian makanan muncul. Perlahan tikus kemudian mengasosiasikan antara bunyi tempat makan dengan kemunculan makanan. Pada suatu waktu, tikus tanpa sengaja akan memencet pengungkit/tombol. Pada saat tombol dipencet akan terdengar suara keras tadi</a:t>
            </a:r>
            <a:r>
              <a:rPr lang="en-US"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rPr>
              <a:t>dan makanan muncul di food pellet. Namun hal ini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diperhatikan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oleh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a:t>
            </a:r>
          </a:p>
          <a:p>
            <a:pPr algn="just" eaLnBrk="1" hangingPunct="1"/>
            <a:endParaRPr lang="en-US" altLang="en-US" sz="1200" dirty="0">
              <a:latin typeface="Segoe UI" panose="020B0502040204020203" pitchFamily="34" charset="0"/>
              <a:cs typeface="Segoe UI" panose="020B0502040204020203" pitchFamily="34" charset="0"/>
            </a:endParaRPr>
          </a:p>
          <a:p>
            <a:pPr algn="just" eaLnBrk="1" hangingPunct="1"/>
            <a:r>
              <a:rPr lang="en-US" altLang="en-US" sz="1200" dirty="0" err="1">
                <a:latin typeface="Segoe UI" panose="020B0502040204020203" pitchFamily="34" charset="0"/>
                <a:cs typeface="Segoe UI" panose="020B0502040204020203" pitchFamily="34" charset="0"/>
              </a:rPr>
              <a:t>Untuk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kedua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kalinya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hal</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sama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terjadi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Pada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ketiga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kalinya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masih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gagal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melihat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makanan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tetapi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berhasil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menemukannya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Pada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respon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keempat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melihat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makanan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mulai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memakannya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Setelah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rPr>
              <a:t>tombol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setiap</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menghendaki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makanan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tersebut</a:t>
            </a:r>
            <a:r>
              <a:rPr lang="en-US" altLang="en-US" sz="1200" dirty="0">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14232649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4" name="Google Shape;60;p14">
            <a:extLst>
              <a:ext uri="{FF2B5EF4-FFF2-40B4-BE49-F238E27FC236}">
                <a16:creationId xmlns:a16="http://schemas.microsoft.com/office/drawing/2014/main" id="{73F6C3D1-62B0-4FDE-B44D-97E3551CBFF4}"/>
              </a:ext>
            </a:extLst>
          </p:cNvPr>
          <p:cNvSpPr txBox="1">
            <a:spLocks noGrp="1"/>
          </p:cNvSpPr>
          <p:nvPr>
            <p:ph type="title"/>
          </p:nvPr>
        </p:nvSpPr>
        <p:spPr>
          <a:xfrm>
            <a:off x="2522220" y="631041"/>
            <a:ext cx="6621780" cy="406686"/>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b="1" i="1" dirty="0"/>
              <a:t>Skinner’s Experiment</a:t>
            </a:r>
            <a:endParaRPr sz="2000" b="1" i="1" dirty="0"/>
          </a:p>
        </p:txBody>
      </p:sp>
      <p:sp>
        <p:nvSpPr>
          <p:cNvPr id="7" name="Rectangle 6"/>
          <p:cNvSpPr/>
          <p:nvPr/>
        </p:nvSpPr>
        <p:spPr>
          <a:xfrm>
            <a:off x="5281942" y="1452990"/>
            <a:ext cx="3862058" cy="830997"/>
          </a:xfrm>
          <a:prstGeom prst="rect">
            <a:avLst/>
          </a:prstGeom>
        </p:spPr>
        <p:txBody>
          <a:bodyPr wrap="square">
            <a:spAutoFit/>
          </a:bodyPr>
          <a:lstStyle/>
          <a:p>
            <a:pPr algn="just"/>
            <a:r>
              <a:rPr lang="en-US" sz="1200" b="1" i="1" u="sng" dirty="0">
                <a:latin typeface="Segoe UI" panose="020B0502040204020203" pitchFamily="34" charset="0"/>
                <a:cs typeface="Segoe UI" panose="020B0502040204020203" pitchFamily="34" charset="0"/>
              </a:rPr>
              <a:t>Law of Operant Conditioning</a:t>
            </a:r>
            <a:endParaRPr lang="en-US" sz="1200" dirty="0">
              <a:latin typeface="Segoe UI" panose="020B0502040204020203" pitchFamily="34" charset="0"/>
              <a:cs typeface="Segoe UI" panose="020B0502040204020203" pitchFamily="34" charset="0"/>
            </a:endParaRPr>
          </a:p>
          <a:p>
            <a:pPr algn="just"/>
            <a:r>
              <a:rPr lang="sv-SE" sz="1200" dirty="0">
                <a:latin typeface="Segoe UI" panose="020B0502040204020203" pitchFamily="34" charset="0"/>
                <a:cs typeface="Segoe UI" panose="020B0502040204020203" pitchFamily="34" charset="0"/>
              </a:rPr>
              <a:t>Jika timbulnya perilaku diiringi dengan stimulus penguat, maka kekuatan perilaku tersebut akan meningkat.</a:t>
            </a:r>
            <a:endParaRPr lang="en-US" sz="1100" dirty="0">
              <a:latin typeface="Segoe UI" panose="020B0502040204020203" pitchFamily="34" charset="0"/>
              <a:cs typeface="Segoe UI" panose="020B0502040204020203" pitchFamily="34" charset="0"/>
            </a:endParaRPr>
          </a:p>
        </p:txBody>
      </p:sp>
      <p:sp>
        <p:nvSpPr>
          <p:cNvPr id="8" name="Rectangle 7"/>
          <p:cNvSpPr/>
          <p:nvPr/>
        </p:nvSpPr>
        <p:spPr>
          <a:xfrm>
            <a:off x="5281942" y="2699250"/>
            <a:ext cx="3862058" cy="1015663"/>
          </a:xfrm>
          <a:prstGeom prst="rect">
            <a:avLst/>
          </a:prstGeom>
        </p:spPr>
        <p:txBody>
          <a:bodyPr wrap="square">
            <a:spAutoFit/>
          </a:bodyPr>
          <a:lstStyle/>
          <a:p>
            <a:pPr algn="just"/>
            <a:r>
              <a:rPr lang="en-US" sz="1200" b="1" i="1" u="sng" dirty="0">
                <a:latin typeface="Segoe UI" panose="020B0502040204020203" pitchFamily="34" charset="0"/>
                <a:cs typeface="Segoe UI" panose="020B0502040204020203" pitchFamily="34" charset="0"/>
              </a:rPr>
              <a:t>Law of Operant Extinction</a:t>
            </a:r>
            <a:endParaRPr lang="en-US" sz="1200" dirty="0">
              <a:latin typeface="Segoe UI" panose="020B0502040204020203" pitchFamily="34" charset="0"/>
              <a:cs typeface="Segoe UI" panose="020B0502040204020203" pitchFamily="34" charset="0"/>
            </a:endParaRPr>
          </a:p>
          <a:p>
            <a:pPr algn="just"/>
            <a:r>
              <a:rPr lang="en-US" sz="1200" dirty="0" err="1">
                <a:latin typeface="Segoe UI" panose="020B0502040204020203" pitchFamily="34" charset="0"/>
                <a:cs typeface="Segoe UI" panose="020B0502040204020203" pitchFamily="34" charset="0"/>
              </a:rPr>
              <a:t>Jika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timbulnya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operan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telah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diperkuat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melalui</a:t>
            </a:r>
            <a:r>
              <a:rPr lang="en-US" sz="1200" dirty="0">
                <a:latin typeface="Segoe UI" panose="020B0502040204020203" pitchFamily="34" charset="0"/>
                <a:cs typeface="Segoe UI" panose="020B0502040204020203" pitchFamily="34" charset="0"/>
              </a:rPr>
              <a:t> proses conditioning </a:t>
            </a:r>
            <a:r>
              <a:rPr lang="en-US" sz="1200" dirty="0" err="1">
                <a:latin typeface="Segoe UI" panose="020B0502040204020203" pitchFamily="34" charset="0"/>
                <a:cs typeface="Segoe UI" panose="020B0502040204020203" pitchFamily="34" charset="0"/>
              </a:rPr>
              <a:t>itu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tidak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diiringi</a:t>
            </a:r>
            <a:r>
              <a:rPr lang="en-US" sz="1200" dirty="0">
                <a:latin typeface="Segoe UI" panose="020B0502040204020203" pitchFamily="34" charset="0"/>
                <a:cs typeface="Segoe UI" panose="020B0502040204020203" pitchFamily="34" charset="0"/>
              </a:rPr>
              <a:t> stimulus </a:t>
            </a:r>
            <a:r>
              <a:rPr lang="en-US" sz="1200" dirty="0" err="1">
                <a:latin typeface="Segoe UI" panose="020B0502040204020203" pitchFamily="34" charset="0"/>
                <a:cs typeface="Segoe UI" panose="020B0502040204020203" pitchFamily="34" charset="0"/>
              </a:rPr>
              <a:t>penguat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maka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kekuatan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tersebut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menurun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bahkan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musnah</a:t>
            </a:r>
            <a:r>
              <a:rPr lang="en-US" sz="1200" dirty="0">
                <a:latin typeface="Segoe UI" panose="020B0502040204020203" pitchFamily="34" charset="0"/>
                <a:cs typeface="Segoe UI" panose="020B0502040204020203" pitchFamily="34" charset="0"/>
              </a:rPr>
              <a:t>.</a:t>
            </a:r>
            <a:endParaRPr lang="en-US" sz="1050" dirty="0">
              <a:latin typeface="Segoe UI" panose="020B0502040204020203" pitchFamily="34" charset="0"/>
              <a:cs typeface="Segoe UI" panose="020B0502040204020203" pitchFamily="34" charset="0"/>
            </a:endParaRP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800" y="1260768"/>
            <a:ext cx="4543200" cy="370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9C1C88-A908-5D02-C023-52AFB37964CD}"/>
              </a:ext>
            </a:extLst>
          </p:cNvPr>
          <p:cNvSpPr txBox="1"/>
          <p:nvPr/>
        </p:nvSpPr>
        <p:spPr>
          <a:xfrm>
            <a:off x="2195736" y="1491630"/>
            <a:ext cx="6172511" cy="2031325"/>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err="1">
                <a:ln>
                  <a:noFill/>
                </a:ln>
                <a:solidFill>
                  <a:prstClr val="black"/>
                </a:solidFill>
                <a:effectLst/>
                <a:uLnTx/>
                <a:uFillTx/>
                <a:latin typeface="Arial"/>
                <a:cs typeface="+mn-cs"/>
              </a:rPr>
              <a:t>Dalam</a:t>
            </a:r>
            <a:r>
              <a:rPr kumimoji="0" lang="en-ID" sz="1800" b="0" i="0" u="none" strike="noStrike" kern="1200" cap="none" spc="0" normalizeH="0" baseline="0" noProof="0" dirty="0">
                <a:ln>
                  <a:noFill/>
                </a:ln>
                <a:solidFill>
                  <a:prstClr val="black"/>
                </a:solidFill>
                <a:effectLst/>
                <a:uLnTx/>
                <a:uFillTx/>
                <a:latin typeface="Arial"/>
                <a:cs typeface="+mn-cs"/>
              </a:rPr>
              <a:t> tahun2 </a:t>
            </a:r>
            <a:r>
              <a:rPr kumimoji="0" lang="en-ID" sz="1800" b="0" i="0" u="none" strike="noStrike" kern="1200" cap="none" spc="0" normalizeH="0" baseline="0" noProof="0" dirty="0" err="1">
                <a:ln>
                  <a:noFill/>
                </a:ln>
                <a:solidFill>
                  <a:prstClr val="black"/>
                </a:solidFill>
                <a:effectLst/>
                <a:uLnTx/>
                <a:uFillTx/>
                <a:latin typeface="Arial"/>
                <a:cs typeface="+mn-cs"/>
              </a:rPr>
              <a:t>terakhir</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dari</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abad</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ke</a:t>
            </a:r>
            <a:r>
              <a:rPr kumimoji="0" lang="en-ID" sz="1800" b="0" i="0" u="none" strike="noStrike" kern="1200" cap="none" spc="0" normalizeH="0" baseline="0" noProof="0" dirty="0">
                <a:ln>
                  <a:noFill/>
                </a:ln>
                <a:solidFill>
                  <a:prstClr val="black"/>
                </a:solidFill>
                <a:effectLst/>
                <a:uLnTx/>
                <a:uFillTx/>
                <a:latin typeface="Arial"/>
                <a:cs typeface="+mn-cs"/>
              </a:rPr>
              <a:t> 19 - ke-20, Pavlov </a:t>
            </a:r>
            <a:r>
              <a:rPr kumimoji="0" lang="en-ID" sz="1800" b="0" i="0" u="none" strike="noStrike" kern="1200" cap="none" spc="0" normalizeH="0" baseline="0" noProof="0" dirty="0" err="1">
                <a:ln>
                  <a:noFill/>
                </a:ln>
                <a:solidFill>
                  <a:prstClr val="black"/>
                </a:solidFill>
                <a:effectLst/>
                <a:uLnTx/>
                <a:uFillTx/>
                <a:latin typeface="Arial"/>
                <a:cs typeface="+mn-cs"/>
              </a:rPr>
              <a:t>dkkmempelajari</a:t>
            </a:r>
            <a:r>
              <a:rPr kumimoji="0" lang="en-ID" sz="1800" b="0" i="0" u="none" strike="noStrike" kern="1200" cap="none" spc="0" normalizeH="0" baseline="0" noProof="0" dirty="0">
                <a:ln>
                  <a:noFill/>
                </a:ln>
                <a:solidFill>
                  <a:prstClr val="black"/>
                </a:solidFill>
                <a:effectLst/>
                <a:uLnTx/>
                <a:uFillTx/>
                <a:latin typeface="Arial"/>
                <a:cs typeface="+mn-cs"/>
              </a:rPr>
              <a:t> proses </a:t>
            </a:r>
            <a:r>
              <a:rPr kumimoji="0" lang="en-ID" sz="1800" b="0" i="0" u="none" strike="noStrike" kern="1200" cap="none" spc="0" normalizeH="0" baseline="0" noProof="0" dirty="0" err="1">
                <a:ln>
                  <a:noFill/>
                </a:ln>
                <a:solidFill>
                  <a:prstClr val="black"/>
                </a:solidFill>
                <a:effectLst/>
                <a:uLnTx/>
                <a:uFillTx/>
                <a:latin typeface="Arial"/>
                <a:cs typeface="+mn-cs"/>
              </a:rPr>
              <a:t>pencernaan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dalam</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anjing</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Selama</a:t>
            </a:r>
            <a:r>
              <a:rPr kumimoji="0" lang="en-ID" sz="1800" b="0" i="0" u="none" strike="noStrike" kern="1200" cap="none" spc="0" normalizeH="0" baseline="0" noProof="0" dirty="0">
                <a:ln>
                  <a:noFill/>
                </a:ln>
                <a:solidFill>
                  <a:prstClr val="black"/>
                </a:solidFill>
                <a:effectLst/>
                <a:uLnTx/>
                <a:uFillTx/>
                <a:latin typeface="Arial"/>
                <a:cs typeface="+mn-cs"/>
              </a:rPr>
              <a:t>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err="1">
                <a:ln>
                  <a:noFill/>
                </a:ln>
                <a:solidFill>
                  <a:prstClr val="black"/>
                </a:solidFill>
                <a:effectLst/>
                <a:uLnTx/>
                <a:uFillTx/>
                <a:latin typeface="Arial"/>
                <a:cs typeface="+mn-cs"/>
              </a:rPr>
              <a:t>penelitian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mereka</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memperhatikan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perubahan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dalam</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waktu</a:t>
            </a:r>
            <a:r>
              <a:rPr kumimoji="0" lang="en-ID" sz="1800" b="0" i="0" u="none" strike="noStrike" kern="1200" cap="none" spc="0" normalizeH="0" baseline="0" noProof="0" dirty="0">
                <a:ln>
                  <a:noFill/>
                </a:ln>
                <a:solidFill>
                  <a:prstClr val="black"/>
                </a:solidFill>
                <a:effectLst/>
                <a:uLnTx/>
                <a:uFillTx/>
                <a:latin typeface="Arial"/>
                <a:cs typeface="+mn-cs"/>
              </a:rPr>
              <a:t> dan </a:t>
            </a:r>
            <a:r>
              <a:rPr kumimoji="0" lang="en-ID" sz="1800" b="0" i="0" u="none" strike="noStrike" kern="1200" cap="none" spc="0" normalizeH="0" baseline="0" noProof="0" dirty="0" err="1">
                <a:ln>
                  <a:noFill/>
                </a:ln>
                <a:solidFill>
                  <a:prstClr val="black"/>
                </a:solidFill>
                <a:effectLst/>
                <a:uLnTx/>
                <a:uFillTx/>
                <a:latin typeface="Arial"/>
                <a:cs typeface="+mn-cs"/>
              </a:rPr>
              <a:t>kecepatan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pengeluaran</a:t>
            </a:r>
            <a:r>
              <a:rPr kumimoji="0" lang="en-ID" sz="1800" b="0" i="0" u="none" strike="noStrike" kern="1200" cap="none" spc="0" normalizeH="0" baseline="0" noProof="0" dirty="0">
                <a:ln>
                  <a:noFill/>
                </a:ln>
                <a:solidFill>
                  <a:prstClr val="black"/>
                </a:solidFill>
                <a:effectLst/>
                <a:uLnTx/>
                <a:uFillTx/>
                <a:latin typeface="Arial"/>
                <a:cs typeface="+mn-cs"/>
              </a:rPr>
              <a:t> air </a:t>
            </a:r>
            <a:r>
              <a:rPr kumimoji="0" lang="en-ID" sz="1800" b="0" i="0" u="none" strike="noStrike" kern="1200" cap="none" spc="0" normalizeH="0" baseline="0" noProof="0" dirty="0" err="1">
                <a:ln>
                  <a:noFill/>
                </a:ln>
                <a:solidFill>
                  <a:prstClr val="black"/>
                </a:solidFill>
                <a:effectLst/>
                <a:uLnTx/>
                <a:uFillTx/>
                <a:latin typeface="Arial"/>
                <a:cs typeface="+mn-cs"/>
              </a:rPr>
              <a:t>liur</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Dalam</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eksperimen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ini</a:t>
            </a:r>
            <a:r>
              <a:rPr kumimoji="0" lang="en-ID" sz="1800" b="0" i="0" u="none" strike="noStrike" kern="1200" cap="none" spc="0" normalizeH="0" baseline="0" noProof="0" dirty="0">
                <a:ln>
                  <a:noFill/>
                </a:ln>
                <a:solidFill>
                  <a:prstClr val="black"/>
                </a:solidFill>
                <a:effectLst/>
                <a:uLnTx/>
                <a:uFillTx/>
                <a:latin typeface="Arial"/>
                <a:cs typeface="+mn-cs"/>
              </a:rPr>
              <a:t> Pavlov </a:t>
            </a:r>
            <a:r>
              <a:rPr kumimoji="0" lang="en-ID" sz="1800" b="0" i="0" u="none" strike="noStrike" kern="1200" cap="none" spc="0" normalizeH="0" baseline="0" noProof="0" dirty="0" err="1">
                <a:ln>
                  <a:noFill/>
                </a:ln>
                <a:solidFill>
                  <a:prstClr val="black"/>
                </a:solidFill>
                <a:effectLst/>
                <a:uLnTx/>
                <a:uFillTx/>
                <a:latin typeface="Arial"/>
                <a:cs typeface="+mn-cs"/>
              </a:rPr>
              <a:t>dkk</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menunjukkan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bagaimana</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belajar</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dapat</a:t>
            </a:r>
            <a:r>
              <a:rPr kumimoji="0" lang="en-ID" sz="1800" b="0" i="0" u="none" strike="noStrike" kern="1200" cap="none" spc="0" normalizeH="0" baseline="0" noProof="0" dirty="0">
                <a:ln>
                  <a:noFill/>
                </a:ln>
                <a:solidFill>
                  <a:prstClr val="black"/>
                </a:solidFill>
                <a:effectLst/>
                <a:uLnTx/>
                <a:uFillTx/>
                <a:latin typeface="Arial"/>
                <a:cs typeface="+mn-cs"/>
              </a:rPr>
              <a:t>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ID" sz="1800" b="0" i="0" u="none" strike="noStrike" kern="1200" cap="none" spc="0" normalizeH="0" baseline="0" noProof="0" dirty="0" err="1">
                <a:ln>
                  <a:noFill/>
                </a:ln>
                <a:solidFill>
                  <a:prstClr val="black"/>
                </a:solidFill>
                <a:effectLst/>
                <a:uLnTx/>
                <a:uFillTx/>
                <a:latin typeface="Arial"/>
                <a:cs typeface="+mn-cs"/>
              </a:rPr>
              <a:t>mempengaruhi</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perilaku</a:t>
            </a:r>
            <a:r>
              <a:rPr kumimoji="0" lang="en-ID" sz="1800" b="0" i="0" u="none" strike="noStrike" kern="1200" cap="none" spc="0" normalizeH="0" baseline="0" noProof="0" dirty="0">
                <a:ln>
                  <a:noFill/>
                </a:ln>
                <a:solidFill>
                  <a:prstClr val="black"/>
                </a:solidFill>
                <a:effectLst/>
                <a:uLnTx/>
                <a:uFillTx/>
                <a:latin typeface="Arial"/>
                <a:cs typeface="+mn-cs"/>
              </a:rPr>
              <a:t> yang </a:t>
            </a:r>
            <a:r>
              <a:rPr kumimoji="0" lang="en-ID" sz="1800" b="0" i="0" u="none" strike="noStrike" kern="1200" cap="none" spc="0" normalizeH="0" baseline="0" noProof="0" dirty="0" err="1">
                <a:ln>
                  <a:noFill/>
                </a:ln>
                <a:solidFill>
                  <a:prstClr val="black"/>
                </a:solidFill>
                <a:effectLst/>
                <a:uLnTx/>
                <a:uFillTx/>
                <a:latin typeface="Arial"/>
                <a:cs typeface="+mn-cs"/>
              </a:rPr>
              <a:t>selama</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ini</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disangka</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refleksif</a:t>
            </a:r>
            <a:r>
              <a:rPr kumimoji="0" lang="en-ID" sz="1800" b="0" i="0" u="none" strike="noStrike" kern="1200" cap="none" spc="0" normalizeH="0" baseline="0" noProof="0" dirty="0">
                <a:ln>
                  <a:noFill/>
                </a:ln>
                <a:solidFill>
                  <a:prstClr val="black"/>
                </a:solidFill>
                <a:effectLst/>
                <a:uLnTx/>
                <a:uFillTx/>
                <a:latin typeface="Arial"/>
                <a:cs typeface="+mn-cs"/>
              </a:rPr>
              <a:t> dan </a:t>
            </a:r>
            <a:r>
              <a:rPr kumimoji="0" lang="en-ID" sz="1800" b="0" i="0" u="none" strike="noStrike" kern="1200" cap="none" spc="0" normalizeH="0" baseline="0" noProof="0" dirty="0" err="1">
                <a:ln>
                  <a:noFill/>
                </a:ln>
                <a:solidFill>
                  <a:prstClr val="black"/>
                </a:solidFill>
                <a:effectLst/>
                <a:uLnTx/>
                <a:uFillTx/>
                <a:latin typeface="Arial"/>
                <a:cs typeface="+mn-cs"/>
              </a:rPr>
              <a:t>tidak</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dapat</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dikendalikan</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seperti</a:t>
            </a:r>
            <a:r>
              <a:rPr kumimoji="0" lang="en-ID" sz="1800" b="0" i="0" u="none" strike="noStrike" kern="1200" cap="none" spc="0" normalizeH="0" baseline="0" noProof="0" dirty="0">
                <a:ln>
                  <a:noFill/>
                </a:ln>
                <a:solidFill>
                  <a:prstClr val="black"/>
                </a:solidFill>
                <a:effectLst/>
                <a:uLnTx/>
                <a:uFillTx/>
                <a:latin typeface="Arial"/>
                <a:cs typeface="+mn-cs"/>
              </a:rPr>
              <a:t> </a:t>
            </a:r>
            <a:r>
              <a:rPr kumimoji="0" lang="en-ID" sz="1800" b="0" i="0" u="none" strike="noStrike" kern="1200" cap="none" spc="0" normalizeH="0" baseline="0" noProof="0" dirty="0" err="1">
                <a:ln>
                  <a:noFill/>
                </a:ln>
                <a:solidFill>
                  <a:prstClr val="black"/>
                </a:solidFill>
                <a:effectLst/>
                <a:uLnTx/>
                <a:uFillTx/>
                <a:latin typeface="Arial"/>
                <a:cs typeface="+mn-cs"/>
              </a:rPr>
              <a:t>pengeluaran</a:t>
            </a:r>
            <a:r>
              <a:rPr kumimoji="0" lang="en-ID" sz="1800" b="0" i="0" u="none" strike="noStrike" kern="1200" cap="none" spc="0" normalizeH="0" baseline="0" noProof="0" dirty="0">
                <a:ln>
                  <a:noFill/>
                </a:ln>
                <a:solidFill>
                  <a:prstClr val="black"/>
                </a:solidFill>
                <a:effectLst/>
                <a:uLnTx/>
                <a:uFillTx/>
                <a:latin typeface="Arial"/>
                <a:cs typeface="+mn-cs"/>
              </a:rPr>
              <a:t> air </a:t>
            </a:r>
            <a:r>
              <a:rPr kumimoji="0" lang="en-ID" sz="1800" b="0" i="0" u="none" strike="noStrike" kern="1200" cap="none" spc="0" normalizeH="0" baseline="0" noProof="0" dirty="0" err="1">
                <a:ln>
                  <a:noFill/>
                </a:ln>
                <a:solidFill>
                  <a:prstClr val="black"/>
                </a:solidFill>
                <a:effectLst/>
                <a:uLnTx/>
                <a:uFillTx/>
                <a:latin typeface="Arial"/>
                <a:cs typeface="+mn-cs"/>
              </a:rPr>
              <a:t>liur</a:t>
            </a:r>
            <a:r>
              <a:rPr kumimoji="0" lang="en-ID" sz="1800" b="0" i="0" u="none" strike="noStrike" kern="1200" cap="none" spc="0" normalizeH="0" baseline="0" noProof="0" dirty="0">
                <a:ln>
                  <a:noFill/>
                </a:ln>
                <a:solidFill>
                  <a:prstClr val="black"/>
                </a:solidFill>
                <a:effectLst/>
                <a:uLnTx/>
                <a:uFillTx/>
                <a:latin typeface="Arial"/>
                <a:cs typeface="+mn-cs"/>
              </a:rPr>
              <a:t>. </a:t>
            </a:r>
          </a:p>
        </p:txBody>
      </p:sp>
    </p:spTree>
    <p:extLst>
      <p:ext uri="{BB962C8B-B14F-4D97-AF65-F5344CB8AC3E}">
        <p14:creationId xmlns:p14="http://schemas.microsoft.com/office/powerpoint/2010/main" val="2344682581"/>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7466400" y="5988"/>
            <a:ext cx="167040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cont</a:t>
            </a:r>
            <a:r>
              <a:rPr lang="en-US" sz="2400" b="1" dirty="0">
                <a:latin typeface="Segoe UI" panose="020B0502040204020203" pitchFamily="34" charset="0"/>
                <a:cs typeface="Segoe UI" panose="020B0502040204020203" pitchFamily="34" charset="0"/>
              </a:rPr>
              <a:t> ….</a:t>
            </a:r>
            <a:endParaRPr sz="2400" b="1" dirty="0">
              <a:latin typeface="Segoe UI" panose="020B0502040204020203" pitchFamily="34" charset="0"/>
              <a:cs typeface="Segoe UI" panose="020B0502040204020203" pitchFamily="34" charset="0"/>
            </a:endParaRPr>
          </a:p>
        </p:txBody>
      </p:sp>
      <p:sp>
        <p:nvSpPr>
          <p:cNvPr id="5" name="Rectangle 4"/>
          <p:cNvSpPr/>
          <p:nvPr/>
        </p:nvSpPr>
        <p:spPr>
          <a:xfrm>
            <a:off x="921600" y="590175"/>
            <a:ext cx="7502400" cy="1200329"/>
          </a:xfrm>
          <a:prstGeom prst="rect">
            <a:avLst/>
          </a:prstGeom>
        </p:spPr>
        <p:txBody>
          <a:bodyPr wrap="square">
            <a:spAutoFit/>
          </a:bodyPr>
          <a:lstStyle/>
          <a:p>
            <a:pPr algn="just" eaLnBrk="1" hangingPunct="1"/>
            <a:r>
              <a:rPr lang="en-US" altLang="en-US" sz="1200" dirty="0" err="1">
                <a:latin typeface="Segoe UI" panose="020B0502040204020203" pitchFamily="34" charset="0"/>
                <a:cs typeface="Segoe UI" panose="020B0502040204020203" pitchFamily="34" charset="0"/>
              </a:rPr>
              <a:t>Tingkah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laku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dalam</a:t>
            </a:r>
            <a:r>
              <a:rPr lang="en-US"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operant</a:t>
            </a:r>
            <a:r>
              <a:rPr lang="en-US"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conditioning</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dibentuk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adalah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bagaimana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tombol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sehingga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muncul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makanan</a:t>
            </a:r>
            <a:endParaRPr lang="id-ID" altLang="en-US" sz="1200" dirty="0">
              <a:latin typeface="Segoe UI" panose="020B0502040204020203" pitchFamily="34" charset="0"/>
              <a:cs typeface="Segoe UI" panose="020B0502040204020203" pitchFamily="34" charset="0"/>
            </a:endParaRPr>
          </a:p>
          <a:p>
            <a:pPr algn="just" eaLnBrk="1" hangingPunct="1"/>
            <a:r>
              <a:rPr lang="en-US" altLang="en-US" sz="1200" dirty="0" err="1">
                <a:latin typeface="Segoe UI" panose="020B0502040204020203" pitchFamily="34" charset="0"/>
                <a:cs typeface="Segoe UI" panose="020B0502040204020203" pitchFamily="34" charset="0"/>
              </a:rPr>
              <a:t>Frekuensi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tombol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disebut</a:t>
            </a:r>
            <a:r>
              <a:rPr lang="en-US" altLang="en-US" sz="1200" dirty="0">
                <a:latin typeface="Segoe UI" panose="020B0502040204020203" pitchFamily="34" charset="0"/>
                <a:cs typeface="Segoe UI" panose="020B0502040204020203" pitchFamily="34" charset="0"/>
              </a:rPr>
              <a:t> </a:t>
            </a:r>
            <a:r>
              <a:rPr lang="en-US" altLang="en-US" sz="1200" b="1" i="1" dirty="0">
                <a:latin typeface="Segoe UI" panose="020B0502040204020203" pitchFamily="34" charset="0"/>
                <a:cs typeface="Segoe UI" panose="020B0502040204020203" pitchFamily="34" charset="0"/>
              </a:rPr>
              <a:t>preconditioned operant level </a:t>
            </a: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tingkah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laku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tombol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sebelum</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terjadinya</a:t>
            </a:r>
            <a:r>
              <a:rPr lang="en-US" altLang="en-US" sz="1200" dirty="0">
                <a:latin typeface="Segoe UI" panose="020B0502040204020203" pitchFamily="34" charset="0"/>
                <a:cs typeface="Segoe UI" panose="020B0502040204020203" pitchFamily="34" charset="0"/>
              </a:rPr>
              <a:t> conditioning) </a:t>
            </a:r>
          </a:p>
          <a:p>
            <a:pPr algn="just" eaLnBrk="1" hangingPunct="1"/>
            <a:r>
              <a:rPr lang="en-US" altLang="en-US" sz="1200" dirty="0" err="1">
                <a:latin typeface="Segoe UI" panose="020B0502040204020203" pitchFamily="34" charset="0"/>
                <a:cs typeface="Segoe UI" panose="020B0502040204020203" pitchFamily="34" charset="0"/>
              </a:rPr>
              <a:t>Setelah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beberapa</a:t>
            </a:r>
            <a:r>
              <a:rPr lang="en-US" altLang="en-US" sz="1200" dirty="0">
                <a:latin typeface="Segoe UI" panose="020B0502040204020203" pitchFamily="34" charset="0"/>
                <a:cs typeface="Segoe UI" panose="020B0502040204020203" pitchFamily="34" charset="0"/>
              </a:rPr>
              <a:t> kali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tombol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secara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kebetulan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membentuk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tingkah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laku</a:t>
            </a:r>
            <a:r>
              <a:rPr lang="en-US" altLang="en-US" sz="1200" dirty="0">
                <a:latin typeface="Segoe UI" panose="020B0502040204020203" pitchFamily="34" charset="0"/>
                <a:cs typeface="Segoe UI" panose="020B0502040204020203" pitchFamily="34" charset="0"/>
              </a:rPr>
              <a:t> yang t</a:t>
            </a:r>
            <a:r>
              <a:rPr lang="id-ID" altLang="en-US" sz="1200" dirty="0">
                <a:latin typeface="Segoe UI" panose="020B0502040204020203" pitchFamily="34" charset="0"/>
                <a:cs typeface="Segoe UI" panose="020B0502040204020203" pitchFamily="34" charset="0"/>
              </a:rPr>
              <a:t>erkondisi</a:t>
            </a:r>
            <a:r>
              <a:rPr lang="en-US" altLang="en-US" sz="1200" dirty="0">
                <a:latin typeface="Segoe UI" panose="020B0502040204020203" pitchFamily="34" charset="0"/>
                <a:cs typeface="Segoe UI" panose="020B0502040204020203" pitchFamily="34" charset="0"/>
              </a:rPr>
              <a:t>. </a:t>
            </a:r>
          </a:p>
        </p:txBody>
      </p:sp>
      <p:sp>
        <p:nvSpPr>
          <p:cNvPr id="2" name="Rectangle 1"/>
          <p:cNvSpPr/>
          <p:nvPr/>
        </p:nvSpPr>
        <p:spPr>
          <a:xfrm>
            <a:off x="921600" y="2030731"/>
            <a:ext cx="5115600" cy="1015663"/>
          </a:xfrm>
          <a:prstGeom prst="rect">
            <a:avLst/>
          </a:prstGeom>
        </p:spPr>
        <p:txBody>
          <a:bodyPr wrap="square">
            <a:spAutoFit/>
          </a:bodyPr>
          <a:lstStyle/>
          <a:p>
            <a:pPr algn="just" eaLnBrk="1" hangingPunct="1"/>
            <a:r>
              <a:rPr lang="en-US" altLang="en-US" sz="1200" dirty="0">
                <a:latin typeface="Segoe UI" panose="020B0502040204020203" pitchFamily="34" charset="0"/>
                <a:cs typeface="Segoe UI" panose="020B0502040204020203" pitchFamily="34" charset="0"/>
              </a:rPr>
              <a:t>Proses </a:t>
            </a:r>
            <a:r>
              <a:rPr lang="en-US" altLang="en-US" sz="1200" dirty="0" err="1">
                <a:latin typeface="Segoe UI" panose="020B0502040204020203" pitchFamily="34" charset="0"/>
                <a:cs typeface="Segoe UI" panose="020B0502040204020203" pitchFamily="34" charset="0"/>
              </a:rPr>
              <a:t>hubungan</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terjadi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pada</a:t>
            </a:r>
            <a:r>
              <a:rPr lang="en-US" altLang="en-US" sz="1200" dirty="0">
                <a:latin typeface="Segoe UI" panose="020B0502040204020203" pitchFamily="34" charset="0"/>
                <a:cs typeface="Segoe UI" panose="020B0502040204020203" pitchFamily="34" charset="0"/>
              </a:rPr>
              <a:t> operant conditioning </a:t>
            </a:r>
            <a:r>
              <a:rPr lang="en-US" altLang="en-US" sz="1200" dirty="0" err="1">
                <a:latin typeface="Segoe UI" panose="020B0502040204020203" pitchFamily="34" charset="0"/>
                <a:cs typeface="Segoe UI" panose="020B0502040204020203" pitchFamily="34" charset="0"/>
              </a:rPr>
              <a:t>meliputi</a:t>
            </a:r>
            <a:r>
              <a:rPr lang="en-US" altLang="en-US" sz="1200" dirty="0">
                <a:latin typeface="Segoe UI" panose="020B0502040204020203" pitchFamily="34" charset="0"/>
                <a:cs typeface="Segoe UI" panose="020B0502040204020203" pitchFamily="34" charset="0"/>
              </a:rPr>
              <a:t> :</a:t>
            </a:r>
          </a:p>
          <a:p>
            <a:pPr algn="just" eaLnBrk="1" hangingPunct="1">
              <a:buFont typeface="Wingdings" panose="05000000000000000000" pitchFamily="2" charset="2"/>
              <a:buNone/>
            </a:pPr>
            <a:r>
              <a:rPr lang="en-US" altLang="en-US" sz="1200" dirty="0">
                <a:latin typeface="Segoe UI" panose="020B0502040204020203" pitchFamily="34" charset="0"/>
                <a:cs typeface="Segoe UI" panose="020B0502040204020203" pitchFamily="34" charset="0"/>
              </a:rPr>
              <a:t>	A</a:t>
            </a:r>
            <a:r>
              <a:rPr lang="id-ID"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dirty="0">
                <a:latin typeface="Segoe UI" panose="020B0502040204020203" pitchFamily="34" charset="0"/>
                <a:cs typeface="Segoe UI" panose="020B0502040204020203" pitchFamily="34" charset="0"/>
              </a:rPr>
              <a:t>B</a:t>
            </a:r>
            <a:r>
              <a:rPr lang="id-ID"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sym typeface="Wingdings" panose="05000000000000000000" pitchFamily="2" charset="2"/>
              </a:rPr>
              <a:t>  </a:t>
            </a:r>
            <a:r>
              <a:rPr lang="en-US" altLang="en-US" sz="1200" dirty="0">
                <a:latin typeface="Segoe UI" panose="020B0502040204020203" pitchFamily="34" charset="0"/>
                <a:cs typeface="Segoe UI" panose="020B0502040204020203" pitchFamily="34" charset="0"/>
              </a:rPr>
              <a:t>C</a:t>
            </a:r>
          </a:p>
          <a:p>
            <a:pPr lvl="1" algn="just" eaLnBrk="1" hangingPunct="1">
              <a:buFont typeface="Wingdings" panose="05000000000000000000" pitchFamily="2" charset="2"/>
              <a:buChar char="ü"/>
            </a:pPr>
            <a:r>
              <a:rPr lang="en-US" altLang="en-US" sz="1200" dirty="0">
                <a:latin typeface="Segoe UI" panose="020B0502040204020203" pitchFamily="34" charset="0"/>
                <a:cs typeface="Segoe UI" panose="020B0502040204020203" pitchFamily="34" charset="0"/>
              </a:rPr>
              <a:t>ANTECEDENTS (</a:t>
            </a:r>
            <a:r>
              <a:rPr lang="en-US" altLang="en-US" sz="1200" i="1" dirty="0">
                <a:latin typeface="Segoe UI" panose="020B0502040204020203" pitchFamily="34" charset="0"/>
                <a:cs typeface="Segoe UI" panose="020B0502040204020203" pitchFamily="34" charset="0"/>
              </a:rPr>
              <a:t>environmental</a:t>
            </a:r>
            <a:r>
              <a:rPr lang="en-US"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stimuli</a:t>
            </a:r>
            <a:r>
              <a:rPr lang="en-US" altLang="en-US" sz="1200" dirty="0">
                <a:latin typeface="Segoe UI" panose="020B0502040204020203" pitchFamily="34" charset="0"/>
                <a:cs typeface="Segoe UI" panose="020B0502040204020203" pitchFamily="34" charset="0"/>
              </a:rPr>
              <a:t>)</a:t>
            </a:r>
          </a:p>
          <a:p>
            <a:pPr lvl="1" algn="just" eaLnBrk="1" hangingPunct="1">
              <a:buFont typeface="Wingdings" panose="05000000000000000000" pitchFamily="2" charset="2"/>
              <a:buChar char="ü"/>
            </a:pPr>
            <a:r>
              <a:rPr lang="en-US" altLang="en-US" sz="1200" dirty="0">
                <a:latin typeface="Segoe UI" panose="020B0502040204020203" pitchFamily="34" charset="0"/>
                <a:cs typeface="Segoe UI" panose="020B0502040204020203" pitchFamily="34" charset="0"/>
              </a:rPr>
              <a:t>BEHAVIORS (</a:t>
            </a:r>
            <a:r>
              <a:rPr lang="en-US" altLang="en-US" sz="1200" i="1" dirty="0">
                <a:latin typeface="Segoe UI" panose="020B0502040204020203" pitchFamily="34" charset="0"/>
                <a:cs typeface="Segoe UI" panose="020B0502040204020203" pitchFamily="34" charset="0"/>
              </a:rPr>
              <a:t>responses</a:t>
            </a:r>
            <a:r>
              <a:rPr lang="en-US" altLang="en-US" sz="1200" dirty="0">
                <a:latin typeface="Segoe UI" panose="020B0502040204020203" pitchFamily="34" charset="0"/>
                <a:cs typeface="Segoe UI" panose="020B0502040204020203" pitchFamily="34" charset="0"/>
              </a:rPr>
              <a:t>)</a:t>
            </a:r>
          </a:p>
          <a:p>
            <a:pPr lvl="1" algn="just" eaLnBrk="1" hangingPunct="1">
              <a:buFont typeface="Wingdings" panose="05000000000000000000" pitchFamily="2" charset="2"/>
              <a:buChar char="ü"/>
            </a:pPr>
            <a:r>
              <a:rPr lang="en-US" altLang="en-US" sz="1200" dirty="0">
                <a:latin typeface="Segoe UI" panose="020B0502040204020203" pitchFamily="34" charset="0"/>
                <a:cs typeface="Segoe UI" panose="020B0502040204020203" pitchFamily="34" charset="0"/>
              </a:rPr>
              <a:t>CONSEQUENCES (</a:t>
            </a:r>
            <a:r>
              <a:rPr lang="en-US" altLang="en-US" sz="1200" i="1" dirty="0">
                <a:latin typeface="Segoe UI" panose="020B0502040204020203" pitchFamily="34" charset="0"/>
                <a:cs typeface="Segoe UI" panose="020B0502040204020203" pitchFamily="34" charset="0"/>
              </a:rPr>
              <a:t>outcomes</a:t>
            </a:r>
            <a:r>
              <a:rPr lang="en-US"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of those responses</a:t>
            </a:r>
            <a:r>
              <a:rPr lang="en-US" altLang="en-US" sz="1200" dirty="0">
                <a:latin typeface="Segoe UI" panose="020B0502040204020203" pitchFamily="34" charset="0"/>
                <a:cs typeface="Segoe UI" panose="020B0502040204020203" pitchFamily="34" charset="0"/>
              </a:rPr>
              <a:t>)</a:t>
            </a:r>
          </a:p>
        </p:txBody>
      </p:sp>
      <p:sp>
        <p:nvSpPr>
          <p:cNvPr id="3" name="Rectangle 2"/>
          <p:cNvSpPr/>
          <p:nvPr/>
        </p:nvSpPr>
        <p:spPr>
          <a:xfrm>
            <a:off x="921600" y="3456794"/>
            <a:ext cx="7657200" cy="830997"/>
          </a:xfrm>
          <a:prstGeom prst="rect">
            <a:avLst/>
          </a:prstGeom>
        </p:spPr>
        <p:txBody>
          <a:bodyPr wrap="square">
            <a:spAutoFit/>
          </a:bodyPr>
          <a:lstStyle/>
          <a:p>
            <a:pPr eaLnBrk="1" hangingPunct="1"/>
            <a:r>
              <a:rPr lang="id-ID" altLang="en-US" sz="1200" dirty="0">
                <a:latin typeface="Segoe UI" panose="020B0502040204020203" pitchFamily="34" charset="0"/>
                <a:cs typeface="Segoe UI" panose="020B0502040204020203" pitchFamily="34" charset="0"/>
              </a:rPr>
              <a:t>Dalam skema Skinner, proses terjadinya Operant conditioning adalah:</a:t>
            </a:r>
          </a:p>
          <a:p>
            <a:pPr eaLnBrk="1" hangingPunct="1">
              <a:buFont typeface="Wingdings" panose="05000000000000000000" pitchFamily="2" charset="2"/>
              <a:buNone/>
            </a:pPr>
            <a:r>
              <a:rPr lang="id-ID" altLang="en-US" sz="1200" dirty="0">
                <a:latin typeface="Segoe UI" panose="020B0502040204020203" pitchFamily="34" charset="0"/>
                <a:cs typeface="Segoe UI" panose="020B0502040204020203" pitchFamily="34" charset="0"/>
              </a:rPr>
              <a:t>			S</a:t>
            </a:r>
            <a:r>
              <a:rPr lang="id-ID" altLang="en-US" sz="900" dirty="0">
                <a:latin typeface="Segoe UI" panose="020B0502040204020203" pitchFamily="34" charset="0"/>
                <a:cs typeface="Segoe UI" panose="020B0502040204020203" pitchFamily="34" charset="0"/>
              </a:rPr>
              <a:t>D</a:t>
            </a:r>
            <a:r>
              <a:rPr lang="id-ID" altLang="en-US" sz="1200" dirty="0">
                <a:latin typeface="Segoe UI" panose="020B0502040204020203" pitchFamily="34" charset="0"/>
                <a:cs typeface="Segoe UI" panose="020B0502040204020203" pitchFamily="34" charset="0"/>
              </a:rPr>
              <a:t> </a:t>
            </a:r>
            <a:r>
              <a:rPr lang="id-ID" altLang="en-US" sz="900" dirty="0">
                <a:latin typeface="Segoe UI" panose="020B0502040204020203" pitchFamily="34" charset="0"/>
                <a:cs typeface="Segoe UI" panose="020B0502040204020203" pitchFamily="34" charset="0"/>
              </a:rPr>
              <a:t>(A)</a:t>
            </a:r>
            <a:r>
              <a:rPr lang="id-ID"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sym typeface="Wingdings" panose="05000000000000000000" pitchFamily="2" charset="2"/>
              </a:rPr>
              <a:t> R (B)  S</a:t>
            </a:r>
            <a:r>
              <a:rPr lang="id-ID" altLang="en-US" sz="900" dirty="0">
                <a:latin typeface="Segoe UI" panose="020B0502040204020203" pitchFamily="34" charset="0"/>
                <a:cs typeface="Segoe UI" panose="020B0502040204020203" pitchFamily="34" charset="0"/>
                <a:sym typeface="Wingdings" panose="05000000000000000000" pitchFamily="2" charset="2"/>
              </a:rPr>
              <a:t>R</a:t>
            </a:r>
            <a:r>
              <a:rPr lang="id-ID" altLang="en-US" sz="1200" dirty="0">
                <a:latin typeface="Segoe UI" panose="020B0502040204020203" pitchFamily="34" charset="0"/>
                <a:cs typeface="Segoe UI" panose="020B0502040204020203" pitchFamily="34" charset="0"/>
                <a:sym typeface="Wingdings" panose="05000000000000000000" pitchFamily="2" charset="2"/>
              </a:rPr>
              <a:t> </a:t>
            </a:r>
            <a:r>
              <a:rPr lang="id-ID" altLang="en-US" sz="900" dirty="0">
                <a:latin typeface="Segoe UI" panose="020B0502040204020203" pitchFamily="34" charset="0"/>
                <a:cs typeface="Segoe UI" panose="020B0502040204020203" pitchFamily="34" charset="0"/>
                <a:sym typeface="Wingdings" panose="05000000000000000000" pitchFamily="2" charset="2"/>
              </a:rPr>
              <a:t>(C)</a:t>
            </a:r>
            <a:endParaRPr lang="id-ID" altLang="en-US" sz="1200" dirty="0">
              <a:latin typeface="Segoe UI" panose="020B0502040204020203" pitchFamily="34" charset="0"/>
              <a:cs typeface="Segoe UI" panose="020B0502040204020203" pitchFamily="34" charset="0"/>
              <a:sym typeface="Wingdings" panose="05000000000000000000" pitchFamily="2" charset="2"/>
            </a:endParaRPr>
          </a:p>
          <a:p>
            <a:pPr eaLnBrk="1" hangingPunct="1">
              <a:buFont typeface="Wingdings" panose="05000000000000000000" pitchFamily="2" charset="2"/>
              <a:buNone/>
            </a:pPr>
            <a:r>
              <a:rPr lang="id-ID" altLang="en-US" sz="1200" dirty="0">
                <a:latin typeface="Segoe UI" panose="020B0502040204020203" pitchFamily="34" charset="0"/>
                <a:cs typeface="Segoe UI" panose="020B0502040204020203" pitchFamily="34" charset="0"/>
              </a:rPr>
              <a:t>S</a:t>
            </a:r>
            <a:r>
              <a:rPr lang="id-ID" altLang="en-US" sz="900" dirty="0">
                <a:latin typeface="Segoe UI" panose="020B0502040204020203" pitchFamily="34" charset="0"/>
                <a:cs typeface="Segoe UI" panose="020B0502040204020203" pitchFamily="34" charset="0"/>
              </a:rPr>
              <a:t>D</a:t>
            </a:r>
            <a:r>
              <a:rPr lang="id-ID" altLang="en-US" sz="1200" dirty="0">
                <a:latin typeface="Segoe UI" panose="020B0502040204020203" pitchFamily="34" charset="0"/>
                <a:cs typeface="Segoe UI" panose="020B0502040204020203" pitchFamily="34" charset="0"/>
              </a:rPr>
              <a:t> adalah stimulus diskriminan yang akan menimbulkan respon (R) tertentu. Pada saat respon muncul, maka ia akan diperkuat oleh stimulus reinforcement (</a:t>
            </a:r>
            <a:r>
              <a:rPr lang="id-ID" altLang="en-US" sz="1200" dirty="0">
                <a:latin typeface="Segoe UI" panose="020B0502040204020203" pitchFamily="34" charset="0"/>
                <a:cs typeface="Segoe UI" panose="020B0502040204020203" pitchFamily="34" charset="0"/>
                <a:sym typeface="Wingdings" panose="05000000000000000000" pitchFamily="2" charset="2"/>
              </a:rPr>
              <a:t>S</a:t>
            </a:r>
            <a:r>
              <a:rPr lang="id-ID" altLang="en-US" sz="900" dirty="0">
                <a:latin typeface="Segoe UI" panose="020B0502040204020203" pitchFamily="34" charset="0"/>
                <a:cs typeface="Segoe UI" panose="020B0502040204020203" pitchFamily="34" charset="0"/>
                <a:sym typeface="Wingdings" panose="05000000000000000000" pitchFamily="2" charset="2"/>
              </a:rPr>
              <a:t>R</a:t>
            </a:r>
            <a:r>
              <a:rPr lang="id-ID" altLang="en-US" sz="1200" dirty="0">
                <a:latin typeface="Segoe UI" panose="020B0502040204020203" pitchFamily="34" charset="0"/>
                <a:cs typeface="Segoe UI" panose="020B0502040204020203" pitchFamily="34" charset="0"/>
                <a:sym typeface="Wingdings" panose="05000000000000000000" pitchFamily="2" charset="2"/>
              </a:rPr>
              <a:t>)</a:t>
            </a:r>
            <a:endParaRPr lang="en-US" altLang="en-US" sz="1200" dirty="0">
              <a:latin typeface="Segoe UI" panose="020B0502040204020203" pitchFamily="34" charset="0"/>
              <a:cs typeface="Segoe UI" panose="020B0502040204020203" pitchFamily="34" charset="0"/>
              <a:sym typeface="Wingdings" panose="05000000000000000000" pitchFamily="2" charset="2"/>
            </a:endParaRPr>
          </a:p>
        </p:txBody>
      </p:sp>
    </p:spTree>
    <p:extLst>
      <p:ext uri="{BB962C8B-B14F-4D97-AF65-F5344CB8AC3E}">
        <p14:creationId xmlns:p14="http://schemas.microsoft.com/office/powerpoint/2010/main" val="32253393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7466400" y="5988"/>
            <a:ext cx="167040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cont</a:t>
            </a:r>
            <a:r>
              <a:rPr lang="en-US" sz="2400" b="1" dirty="0">
                <a:latin typeface="Segoe UI" panose="020B0502040204020203" pitchFamily="34" charset="0"/>
                <a:cs typeface="Segoe UI" panose="020B0502040204020203" pitchFamily="34" charset="0"/>
              </a:rPr>
              <a:t> ….</a:t>
            </a:r>
            <a:endParaRPr sz="2400" b="1" dirty="0">
              <a:latin typeface="Segoe UI" panose="020B0502040204020203" pitchFamily="34" charset="0"/>
              <a:cs typeface="Segoe UI" panose="020B0502040204020203" pitchFamily="34" charset="0"/>
            </a:endParaRPr>
          </a:p>
        </p:txBody>
      </p:sp>
      <p:sp>
        <p:nvSpPr>
          <p:cNvPr id="5" name="Rectangle 4"/>
          <p:cNvSpPr/>
          <p:nvPr/>
        </p:nvSpPr>
        <p:spPr>
          <a:xfrm>
            <a:off x="921600" y="986175"/>
            <a:ext cx="7502400" cy="1015663"/>
          </a:xfrm>
          <a:prstGeom prst="rect">
            <a:avLst/>
          </a:prstGeom>
        </p:spPr>
        <p:txBody>
          <a:bodyPr wrap="square">
            <a:spAutoFit/>
          </a:bodyPr>
          <a:lstStyle/>
          <a:p>
            <a:pPr algn="just" eaLnBrk="1" hangingPunct="1"/>
            <a:r>
              <a:rPr lang="id-ID" altLang="en-US" sz="1200" dirty="0">
                <a:latin typeface="Segoe UI" panose="020B0502040204020203" pitchFamily="34" charset="0"/>
                <a:cs typeface="Segoe UI" panose="020B0502040204020203" pitchFamily="34" charset="0"/>
              </a:rPr>
              <a:t>Dalam situasi tikus pada Skinner Box:</a:t>
            </a:r>
          </a:p>
          <a:p>
            <a:pPr marL="285750" lvl="1" indent="-285750" algn="just" eaLnBrk="1" hangingPunct="1">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Stimulus diskriminan adalah lampu. Makanan hanya keluar hanya pada saat lampu dalam kotak hidup. Jika lampu dalam kotak tidak hidup, makanan tidak akan keluar walaupun tikus menekan tombol</a:t>
            </a:r>
          </a:p>
          <a:p>
            <a:pPr marL="285750" lvl="1" indent="-285750" algn="just" eaLnBrk="1" hangingPunct="1">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Respon yang mengikuti stimulus diskriminan adalah memencet tombol</a:t>
            </a:r>
          </a:p>
          <a:p>
            <a:pPr marL="285750" lvl="1" indent="-285750" algn="just" eaLnBrk="1" hangingPunct="1">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Stimulus penguat (SR) adalah makanan</a:t>
            </a:r>
            <a:endParaRPr lang="en-US" altLang="en-US" sz="1200" dirty="0">
              <a:latin typeface="Segoe UI" panose="020B0502040204020203" pitchFamily="34" charset="0"/>
              <a:cs typeface="Segoe UI" panose="020B0502040204020203" pitchFamily="34" charset="0"/>
            </a:endParaRPr>
          </a:p>
        </p:txBody>
      </p:sp>
      <p:sp>
        <p:nvSpPr>
          <p:cNvPr id="6" name="Rectangle 5"/>
          <p:cNvSpPr/>
          <p:nvPr/>
        </p:nvSpPr>
        <p:spPr>
          <a:xfrm>
            <a:off x="921600" y="2165790"/>
            <a:ext cx="7502400" cy="646331"/>
          </a:xfrm>
          <a:prstGeom prst="rect">
            <a:avLst/>
          </a:prstGeom>
        </p:spPr>
        <p:txBody>
          <a:bodyPr wrap="square">
            <a:spAutoFit/>
          </a:bodyPr>
          <a:lstStyle/>
          <a:p>
            <a:pPr algn="just"/>
            <a:r>
              <a:rPr lang="en-US" sz="1200" b="1" i="1" u="sng" dirty="0">
                <a:latin typeface="Segoe UI" panose="020B0502040204020203" pitchFamily="34" charset="0"/>
                <a:cs typeface="Segoe UI" panose="020B0502040204020203" pitchFamily="34" charset="0"/>
              </a:rPr>
              <a:t>Shaping</a:t>
            </a:r>
            <a:endParaRPr lang="en-US" sz="1200" dirty="0">
              <a:latin typeface="Segoe UI" panose="020B0502040204020203" pitchFamily="34" charset="0"/>
              <a:cs typeface="Segoe UI" panose="020B0502040204020203" pitchFamily="34" charset="0"/>
            </a:endParaRPr>
          </a:p>
          <a:p>
            <a:pPr algn="just"/>
            <a:r>
              <a:rPr lang="id-ID" altLang="en-US" sz="1200" dirty="0">
                <a:latin typeface="Segoe UI" panose="020B0502040204020203" pitchFamily="34" charset="0"/>
                <a:cs typeface="Segoe UI" panose="020B0502040204020203" pitchFamily="34" charset="0"/>
              </a:rPr>
              <a:t>Usaha sengaja untuk membentuk suatu pola respon perilaku tertentu dengan proses </a:t>
            </a:r>
            <a:r>
              <a:rPr lang="id-ID" altLang="en-US" sz="1200" i="1" dirty="0">
                <a:latin typeface="Segoe UI" panose="020B0502040204020203" pitchFamily="34" charset="0"/>
                <a:cs typeface="Segoe UI" panose="020B0502040204020203" pitchFamily="34" charset="0"/>
              </a:rPr>
              <a:t>operant</a:t>
            </a:r>
            <a:r>
              <a:rPr lang="id-ID" altLang="en-US" sz="1200" dirty="0">
                <a:latin typeface="Segoe UI" panose="020B0502040204020203" pitchFamily="34" charset="0"/>
                <a:cs typeface="Segoe UI" panose="020B0502040204020203" pitchFamily="34" charset="0"/>
              </a:rPr>
              <a:t> </a:t>
            </a:r>
            <a:r>
              <a:rPr lang="id-ID" altLang="en-US" sz="1200" i="1" dirty="0">
                <a:latin typeface="Segoe UI" panose="020B0502040204020203" pitchFamily="34" charset="0"/>
                <a:cs typeface="Segoe UI" panose="020B0502040204020203" pitchFamily="34" charset="0"/>
              </a:rPr>
              <a:t>conditioning</a:t>
            </a:r>
            <a:r>
              <a:rPr lang="id-ID" altLang="en-US" sz="1200" dirty="0">
                <a:latin typeface="Segoe UI" panose="020B0502040204020203" pitchFamily="34" charset="0"/>
                <a:cs typeface="Segoe UI" panose="020B0502040204020203" pitchFamily="34" charset="0"/>
              </a:rPr>
              <a:t>, dimana sebelumnya pola respon tersebut tidak muncul secara alamiah</a:t>
            </a:r>
            <a:r>
              <a:rPr lang="en-US" altLang="en-US" sz="1200" dirty="0">
                <a:latin typeface="Segoe UI" panose="020B0502040204020203" pitchFamily="34" charset="0"/>
                <a:cs typeface="Segoe UI" panose="020B0502040204020203" pitchFamily="34" charset="0"/>
              </a:rPr>
              <a:t>.</a:t>
            </a:r>
            <a:endParaRPr lang="en-US" sz="1100" dirty="0">
              <a:latin typeface="Segoe UI" panose="020B0502040204020203" pitchFamily="34" charset="0"/>
              <a:cs typeface="Segoe UI" panose="020B0502040204020203" pitchFamily="34" charset="0"/>
            </a:endParaRPr>
          </a:p>
        </p:txBody>
      </p:sp>
      <p:sp>
        <p:nvSpPr>
          <p:cNvPr id="7" name="Rectangle 6"/>
          <p:cNvSpPr/>
          <p:nvPr/>
        </p:nvSpPr>
        <p:spPr>
          <a:xfrm>
            <a:off x="921600" y="2812121"/>
            <a:ext cx="7502400" cy="830997"/>
          </a:xfrm>
          <a:prstGeom prst="rect">
            <a:avLst/>
          </a:prstGeom>
        </p:spPr>
        <p:txBody>
          <a:bodyPr wrap="square">
            <a:spAutoFit/>
          </a:bodyPr>
          <a:lstStyle/>
          <a:p>
            <a:pPr algn="just"/>
            <a:r>
              <a:rPr lang="en-US" sz="1200" b="1" i="1" u="sng" dirty="0">
                <a:latin typeface="Segoe UI" panose="020B0502040204020203" pitchFamily="34" charset="0"/>
                <a:cs typeface="Segoe UI" panose="020B0502040204020203" pitchFamily="34" charset="0"/>
              </a:rPr>
              <a:t>Chaining</a:t>
            </a:r>
            <a:endParaRPr lang="en-US" sz="1200" dirty="0">
              <a:latin typeface="Segoe UI" panose="020B0502040204020203" pitchFamily="34" charset="0"/>
              <a:cs typeface="Segoe UI" panose="020B0502040204020203" pitchFamily="34" charset="0"/>
            </a:endParaRPr>
          </a:p>
          <a:p>
            <a:pPr algn="just"/>
            <a:r>
              <a:rPr lang="id-ID" altLang="en-US" sz="1200" dirty="0">
                <a:latin typeface="Segoe UI" panose="020B0502040204020203" pitchFamily="34" charset="0"/>
                <a:cs typeface="Segoe UI" panose="020B0502040204020203" pitchFamily="34" charset="0"/>
              </a:rPr>
              <a:t>Muncul ketika suatu respon membawa individu pada stimulus yang memperkuat respon tadi dan memunculkan respon baru. Respon baru tersebut membuat individu berhadapan dengan stimulus yang memperkuat respon baru tadi dan menyebabkan munculnya respon yang lebih baru lagi</a:t>
            </a:r>
            <a:r>
              <a:rPr lang="en-US" altLang="en-US" sz="1200" dirty="0">
                <a:latin typeface="Segoe UI" panose="020B0502040204020203" pitchFamily="34" charset="0"/>
                <a:cs typeface="Segoe UI" panose="020B0502040204020203" pitchFamily="34" charset="0"/>
              </a:rPr>
              <a:t>.</a:t>
            </a:r>
            <a:endParaRPr lang="en-US" sz="11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0742728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8" name="Rectangle 7">
            <a:extLst>
              <a:ext uri="{FF2B5EF4-FFF2-40B4-BE49-F238E27FC236}">
                <a16:creationId xmlns:a16="http://schemas.microsoft.com/office/drawing/2014/main" id="{E158943C-28A6-47AB-8724-66373126E1EA}"/>
              </a:ext>
            </a:extLst>
          </p:cNvPr>
          <p:cNvSpPr/>
          <p:nvPr/>
        </p:nvSpPr>
        <p:spPr>
          <a:xfrm>
            <a:off x="6633" y="1684549"/>
            <a:ext cx="1972884" cy="6481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Penguatan</a:t>
            </a:r>
            <a:endParaRPr lang="en-US" b="1" dirty="0"/>
          </a:p>
          <a:p>
            <a:r>
              <a:rPr lang="en-US" b="1" dirty="0"/>
              <a:t>(</a:t>
            </a:r>
            <a:r>
              <a:rPr lang="en-US" b="1" i="1" dirty="0"/>
              <a:t>Reinforcement</a:t>
            </a:r>
            <a:r>
              <a:rPr lang="en-US" b="1" dirty="0"/>
              <a:t>)</a:t>
            </a:r>
            <a:endParaRPr lang="en-ID" b="1" dirty="0"/>
          </a:p>
        </p:txBody>
      </p:sp>
      <p:sp>
        <p:nvSpPr>
          <p:cNvPr id="4" name="Rectangle 1">
            <a:extLst>
              <a:ext uri="{FF2B5EF4-FFF2-40B4-BE49-F238E27FC236}">
                <a16:creationId xmlns:a16="http://schemas.microsoft.com/office/drawing/2014/main" id="{7ECE37DE-E319-4558-84F5-6826FE56B853}"/>
              </a:ext>
            </a:extLst>
          </p:cNvPr>
          <p:cNvSpPr>
            <a:spLocks noChangeArrowheads="1"/>
          </p:cNvSpPr>
          <p:nvPr/>
        </p:nvSpPr>
        <p:spPr bwMode="auto">
          <a:xfrm>
            <a:off x="152400" y="267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800" b="0" i="0" u="none" strike="noStrike" cap="none" normalizeH="0" baseline="0" dirty="0">
              <a:ln>
                <a:noFill/>
              </a:ln>
              <a:solidFill>
                <a:schemeClr val="tx1"/>
              </a:solidFill>
              <a:effectLst/>
            </a:endParaRPr>
          </a:p>
        </p:txBody>
      </p:sp>
      <p:sp>
        <p:nvSpPr>
          <p:cNvPr id="7" name="Rectangle 2">
            <a:extLst>
              <a:ext uri="{FF2B5EF4-FFF2-40B4-BE49-F238E27FC236}">
                <a16:creationId xmlns:a16="http://schemas.microsoft.com/office/drawing/2014/main" id="{CF96E418-21C0-4CB7-AEC8-9DD0FE68C05B}"/>
              </a:ext>
            </a:extLst>
          </p:cNvPr>
          <p:cNvSpPr>
            <a:spLocks noChangeArrowheads="1"/>
          </p:cNvSpPr>
          <p:nvPr/>
        </p:nvSpPr>
        <p:spPr bwMode="auto">
          <a:xfrm>
            <a:off x="304800" y="1791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p:cNvSpPr/>
          <p:nvPr/>
        </p:nvSpPr>
        <p:spPr>
          <a:xfrm>
            <a:off x="2522220" y="1605931"/>
            <a:ext cx="6621780" cy="2492990"/>
          </a:xfrm>
          <a:prstGeom prst="rect">
            <a:avLst/>
          </a:prstGeom>
        </p:spPr>
        <p:txBody>
          <a:bodyPr wrap="square">
            <a:spAutoFit/>
          </a:bodyPr>
          <a:lstStyle/>
          <a:p>
            <a:pPr algn="just"/>
            <a:r>
              <a:rPr lang="en-US" sz="1200" b="1" i="1" dirty="0" err="1">
                <a:latin typeface="Segoe UI" panose="020B0502040204020203" pitchFamily="34" charset="0"/>
                <a:cs typeface="Segoe UI" panose="020B0502040204020203" pitchFamily="34" charset="0"/>
              </a:rPr>
              <a:t>Imbalan</a:t>
            </a:r>
            <a:endParaRPr lang="en-US" sz="1200" b="1" i="1" dirty="0">
              <a:latin typeface="Segoe UI" panose="020B0502040204020203" pitchFamily="34" charset="0"/>
              <a:cs typeface="Segoe UI" panose="020B0502040204020203" pitchFamily="34" charset="0"/>
            </a:endParaRPr>
          </a:p>
          <a:p>
            <a:pPr algn="just"/>
            <a:r>
              <a:rPr lang="id-ID" altLang="en-US" sz="1200" dirty="0">
                <a:latin typeface="Segoe UI" panose="020B0502040204020203" pitchFamily="34" charset="0"/>
                <a:cs typeface="Segoe UI" panose="020B0502040204020203" pitchFamily="34" charset="0"/>
              </a:rPr>
              <a:t>S</a:t>
            </a:r>
            <a:r>
              <a:rPr lang="en-US" altLang="en-US" sz="1200" dirty="0" err="1">
                <a:latin typeface="Segoe UI" panose="020B0502040204020203" pitchFamily="34" charset="0"/>
                <a:cs typeface="Segoe UI" panose="020B0502040204020203" pitchFamily="34" charset="0"/>
              </a:rPr>
              <a:t>timulus</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digunakan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untuk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meningkatkan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frekuensi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a:p>
            <a:pPr marL="228600" lvl="1" indent="-228600" algn="just">
              <a:buFont typeface="Arial"/>
              <a:buAutoNum type="arabicPeriod"/>
            </a:pPr>
            <a:r>
              <a:rPr lang="en-US" sz="1200" dirty="0" err="1">
                <a:latin typeface="Segoe UI" panose="020B0502040204020203" pitchFamily="34" charset="0"/>
                <a:cs typeface="Segoe UI" panose="020B0502040204020203" pitchFamily="34" charset="0"/>
              </a:rPr>
              <a:t>Penguatan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positif</a:t>
            </a:r>
            <a:r>
              <a:rPr 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terjadi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bila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suatu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respon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diperkuat</a:t>
            </a:r>
            <a:r>
              <a:rPr lang="en-US" altLang="en-US" sz="1200" dirty="0">
                <a:latin typeface="Segoe UI" panose="020B0502040204020203" pitchFamily="34" charset="0"/>
                <a:cs typeface="Segoe UI" panose="020B0502040204020203" pitchFamily="34" charset="0"/>
              </a:rPr>
              <a:t> dg </a:t>
            </a:r>
            <a:r>
              <a:rPr lang="en-US" altLang="en-US" sz="1200" dirty="0" err="1">
                <a:latin typeface="Segoe UI" panose="020B0502040204020203" pitchFamily="34" charset="0"/>
                <a:cs typeface="Segoe UI" panose="020B0502040204020203" pitchFamily="34" charset="0"/>
              </a:rPr>
              <a:t>hadirnya</a:t>
            </a:r>
            <a:r>
              <a:rPr lang="en-US" altLang="en-US" sz="1200" dirty="0">
                <a:latin typeface="Segoe UI" panose="020B0502040204020203" pitchFamily="34" charset="0"/>
                <a:cs typeface="Segoe UI" panose="020B0502040204020203" pitchFamily="34" charset="0"/>
              </a:rPr>
              <a:t> stimulus (</a:t>
            </a:r>
            <a:r>
              <a:rPr lang="en-US" altLang="en-US" sz="1200" dirty="0" err="1">
                <a:latin typeface="Segoe UI" panose="020B0502040204020203" pitchFamily="34" charset="0"/>
                <a:cs typeface="Segoe UI" panose="020B0502040204020203" pitchFamily="34" charset="0"/>
              </a:rPr>
              <a:t>yg</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menyenagkan</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mengikutinya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untuk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memperkuat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Contoh</a:t>
            </a:r>
            <a:r>
              <a:rPr 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Tikus</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pedal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mendapatkan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makanan</a:t>
            </a:r>
            <a:r>
              <a:rPr lang="en-US" altLang="en-US" sz="1200" dirty="0">
                <a:latin typeface="Segoe UI" panose="020B0502040204020203" pitchFamily="34" charset="0"/>
                <a:cs typeface="Segoe UI" panose="020B0502040204020203" pitchFamily="34" charset="0"/>
              </a:rPr>
              <a:t> → </a:t>
            </a:r>
            <a:r>
              <a:rPr lang="en-US" altLang="en-US" sz="1200" dirty="0" err="1">
                <a:latin typeface="Segoe UI" panose="020B0502040204020203" pitchFamily="34" charset="0"/>
                <a:cs typeface="Segoe UI" panose="020B0502040204020203" pitchFamily="34" charset="0"/>
              </a:rPr>
              <a:t>menyebabkan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menekan</a:t>
            </a:r>
            <a:r>
              <a:rPr lang="en-US" altLang="en-US" sz="1200" dirty="0">
                <a:latin typeface="Segoe UI" panose="020B0502040204020203" pitchFamily="34" charset="0"/>
                <a:cs typeface="Segoe UI" panose="020B0502040204020203" pitchFamily="34" charset="0"/>
              </a:rPr>
              <a:t> pedal </a:t>
            </a:r>
            <a:r>
              <a:rPr lang="en-US" altLang="en-US" sz="1200" dirty="0" err="1">
                <a:latin typeface="Segoe UI" panose="020B0502040204020203" pitchFamily="34" charset="0"/>
                <a:cs typeface="Segoe UI" panose="020B0502040204020203" pitchFamily="34" charset="0"/>
              </a:rPr>
              <a:t>meningkat</a:t>
            </a:r>
            <a:endParaRPr lang="en-US" altLang="en-US" sz="1200" dirty="0">
              <a:latin typeface="Segoe UI" panose="020B0502040204020203" pitchFamily="34" charset="0"/>
              <a:cs typeface="Segoe UI" panose="020B0502040204020203" pitchFamily="34" charset="0"/>
            </a:endParaRPr>
          </a:p>
          <a:p>
            <a:pPr marL="228600" lvl="1" indent="-228600" algn="just">
              <a:buFont typeface="Arial"/>
              <a:buAutoNum type="arabicPeriod"/>
            </a:pPr>
            <a:endParaRPr lang="en-US" sz="1200" dirty="0">
              <a:latin typeface="Segoe UI" panose="020B0502040204020203" pitchFamily="34" charset="0"/>
              <a:cs typeface="Segoe UI" panose="020B0502040204020203" pitchFamily="34" charset="0"/>
            </a:endParaRPr>
          </a:p>
          <a:p>
            <a:pPr marL="228600" lvl="1" indent="-228600" algn="just">
              <a:buFont typeface="Arial"/>
              <a:buAutoNum type="arabicPeriod"/>
            </a:pPr>
            <a:r>
              <a:rPr lang="en-US" sz="1200" dirty="0" err="1">
                <a:latin typeface="Segoe UI" panose="020B0502040204020203" pitchFamily="34" charset="0"/>
                <a:cs typeface="Segoe UI" panose="020B0502040204020203" pitchFamily="34" charset="0"/>
              </a:rPr>
              <a:t>Pengutan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negatif</a:t>
            </a:r>
            <a:r>
              <a:rPr 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respon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diperkuat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dengan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menghilangkan</a:t>
            </a: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menghindari</a:t>
            </a:r>
            <a:r>
              <a:rPr lang="en-US" altLang="en-US" sz="1200" dirty="0">
                <a:latin typeface="Segoe UI" panose="020B0502040204020203" pitchFamily="34" charset="0"/>
                <a:cs typeface="Segoe UI" panose="020B0502040204020203" pitchFamily="34" charset="0"/>
              </a:rPr>
              <a:t> stimulus yang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menyenangkan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Contoh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Seseorang</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meminum</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obat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sakit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kepalanya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hilang</a:t>
            </a:r>
            <a:r>
              <a:rPr lang="en-US" altLang="en-US" sz="1200" dirty="0">
                <a:latin typeface="Segoe UI" panose="020B0502040204020203" pitchFamily="34" charset="0"/>
                <a:cs typeface="Segoe UI" panose="020B0502040204020203" pitchFamily="34" charset="0"/>
              </a:rPr>
              <a:t> → </a:t>
            </a:r>
            <a:r>
              <a:rPr lang="en-US" altLang="en-US" sz="1200" dirty="0" err="1">
                <a:latin typeface="Segoe UI" panose="020B0502040204020203" pitchFamily="34" charset="0"/>
                <a:cs typeface="Segoe UI" panose="020B0502040204020203" pitchFamily="34" charset="0"/>
              </a:rPr>
              <a:t>meningkatkan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kecenderungan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untuk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meminum</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obat</a:t>
            </a:r>
            <a:r>
              <a:rPr lang="en-US" altLang="en-US" sz="1200" dirty="0">
                <a:latin typeface="Segoe UI" panose="020B0502040204020203" pitchFamily="34" charset="0"/>
                <a:cs typeface="Segoe UI" panose="020B0502040204020203" pitchFamily="34" charset="0"/>
              </a:rPr>
              <a:t> agar </a:t>
            </a:r>
            <a:r>
              <a:rPr lang="en-US" altLang="en-US" sz="1200" dirty="0" err="1">
                <a:latin typeface="Segoe UI" panose="020B0502040204020203" pitchFamily="34" charset="0"/>
                <a:cs typeface="Segoe UI" panose="020B0502040204020203" pitchFamily="34" charset="0"/>
              </a:rPr>
              <a:t>sakit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kepalanya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hilang</a:t>
            </a:r>
            <a:endParaRPr lang="en-US" sz="1200" dirty="0">
              <a:latin typeface="Segoe UI" panose="020B0502040204020203" pitchFamily="34" charset="0"/>
              <a:cs typeface="Segoe UI" panose="020B0502040204020203" pitchFamily="34" charset="0"/>
            </a:endParaRPr>
          </a:p>
          <a:p>
            <a:pPr algn="just"/>
            <a:endParaRPr lang="en-US" sz="1200" dirty="0">
              <a:latin typeface="Segoe UI" panose="020B0502040204020203" pitchFamily="34" charset="0"/>
              <a:cs typeface="Segoe UI" panose="020B0502040204020203" pitchFamily="34" charset="0"/>
            </a:endParaRPr>
          </a:p>
          <a:p>
            <a:pPr algn="just"/>
            <a:r>
              <a:rPr lang="en-US" sz="1200" dirty="0" err="1">
                <a:latin typeface="Segoe UI" panose="020B0502040204020203" pitchFamily="34" charset="0"/>
                <a:cs typeface="Segoe UI" panose="020B0502040204020203" pitchFamily="34" charset="0"/>
              </a:rPr>
              <a:t>Satu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cara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untuk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mengingat</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perbedaan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antara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penguatan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positif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negatif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adalah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dalam</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penguatan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positif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ada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sesuatu</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ditambahkan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atau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diperoleh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sedangkan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penguatan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negatif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adanya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sesuatu</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dikurangi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atau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dihilangkan</a:t>
            </a:r>
            <a:r>
              <a:rPr lang="en-US" sz="1200" dirty="0">
                <a:latin typeface="Segoe UI" panose="020B0502040204020203" pitchFamily="34" charset="0"/>
                <a:cs typeface="Segoe UI" panose="020B0502040204020203" pitchFamily="34" charset="0"/>
              </a:rPr>
              <a:t>.</a:t>
            </a:r>
          </a:p>
        </p:txBody>
      </p:sp>
      <p:sp>
        <p:nvSpPr>
          <p:cNvPr id="9"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2522220" y="653988"/>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Bentuk</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Konsekuensi</a:t>
            </a:r>
            <a:r>
              <a:rPr lang="en-US" sz="2400" b="1" dirty="0">
                <a:latin typeface="Segoe UI" panose="020B0502040204020203" pitchFamily="34" charset="0"/>
                <a:cs typeface="Segoe UI" panose="020B0502040204020203" pitchFamily="34" charset="0"/>
              </a:rPr>
              <a:t> </a:t>
            </a:r>
            <a:r>
              <a:rPr lang="en-US" sz="2400" b="1" dirty="0" err="1">
                <a:latin typeface="Segoe UI" panose="020B0502040204020203" pitchFamily="34" charset="0"/>
                <a:cs typeface="Segoe UI" panose="020B0502040204020203" pitchFamily="34" charset="0"/>
              </a:rPr>
              <a:t>dalam</a:t>
            </a:r>
            <a:r>
              <a:rPr lang="en-US" sz="2400" b="1" dirty="0">
                <a:latin typeface="Segoe UI" panose="020B0502040204020203" pitchFamily="34" charset="0"/>
                <a:cs typeface="Segoe UI" panose="020B0502040204020203" pitchFamily="34" charset="0"/>
              </a:rPr>
              <a:t> OC</a:t>
            </a:r>
            <a:endParaRPr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31012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7466400" y="5988"/>
            <a:ext cx="167040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cont</a:t>
            </a:r>
            <a:r>
              <a:rPr lang="en-US" sz="2400" b="1" dirty="0">
                <a:latin typeface="Segoe UI" panose="020B0502040204020203" pitchFamily="34" charset="0"/>
                <a:cs typeface="Segoe UI" panose="020B0502040204020203" pitchFamily="34" charset="0"/>
              </a:rPr>
              <a:t> ….</a:t>
            </a:r>
            <a:endParaRPr sz="2400" b="1" dirty="0">
              <a:latin typeface="Segoe UI" panose="020B0502040204020203" pitchFamily="34" charset="0"/>
              <a:cs typeface="Segoe UI" panose="020B0502040204020203" pitchFamily="34" charset="0"/>
            </a:endParaRPr>
          </a:p>
        </p:txBody>
      </p:sp>
      <p:sp>
        <p:nvSpPr>
          <p:cNvPr id="6" name="Rectangle 5">
            <a:extLst>
              <a:ext uri="{FF2B5EF4-FFF2-40B4-BE49-F238E27FC236}">
                <a16:creationId xmlns:a16="http://schemas.microsoft.com/office/drawing/2014/main" id="{9A381F6E-EC7D-480C-866C-5C12ED4D5D5B}"/>
              </a:ext>
            </a:extLst>
          </p:cNvPr>
          <p:cNvSpPr/>
          <p:nvPr/>
        </p:nvSpPr>
        <p:spPr>
          <a:xfrm>
            <a:off x="6634" y="579804"/>
            <a:ext cx="1912919" cy="6481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t>Hukuman</a:t>
            </a:r>
            <a:endParaRPr lang="en-US" b="1" dirty="0"/>
          </a:p>
          <a:p>
            <a:r>
              <a:rPr lang="en-US" b="1" dirty="0"/>
              <a:t>(</a:t>
            </a:r>
            <a:r>
              <a:rPr lang="en-US" b="1" i="1" dirty="0"/>
              <a:t>Punishment</a:t>
            </a:r>
            <a:r>
              <a:rPr lang="en-US" b="1" dirty="0"/>
              <a:t>)</a:t>
            </a:r>
            <a:endParaRPr lang="en-ID" b="1" dirty="0"/>
          </a:p>
        </p:txBody>
      </p:sp>
      <p:sp>
        <p:nvSpPr>
          <p:cNvPr id="7" name="Rectangle 6"/>
          <p:cNvSpPr/>
          <p:nvPr/>
        </p:nvSpPr>
        <p:spPr>
          <a:xfrm>
            <a:off x="2236879" y="576286"/>
            <a:ext cx="6899921" cy="3416320"/>
          </a:xfrm>
          <a:prstGeom prst="rect">
            <a:avLst/>
          </a:prstGeom>
        </p:spPr>
        <p:txBody>
          <a:bodyPr wrap="square">
            <a:spAutoFit/>
          </a:bodyPr>
          <a:lstStyle/>
          <a:p>
            <a:pPr algn="just"/>
            <a:r>
              <a:rPr lang="en-US" sz="1200" b="1" i="1" dirty="0">
                <a:latin typeface="Segoe UI" panose="020B0502040204020203" pitchFamily="34" charset="0"/>
                <a:cs typeface="Segoe UI" panose="020B0502040204020203" pitchFamily="34" charset="0"/>
              </a:rPr>
              <a:t>Punishment</a:t>
            </a:r>
          </a:p>
          <a:p>
            <a:pPr algn="just"/>
            <a:r>
              <a:rPr lang="id-ID" altLang="en-US" sz="1200" dirty="0">
                <a:latin typeface="Segoe UI" panose="020B0502040204020203" pitchFamily="34" charset="0"/>
                <a:cs typeface="Segoe UI" panose="020B0502040204020203" pitchFamily="34" charset="0"/>
              </a:rPr>
              <a:t>S</a:t>
            </a:r>
            <a:r>
              <a:rPr lang="en-US" altLang="en-US" sz="1200" dirty="0" err="1">
                <a:latin typeface="Segoe UI" panose="020B0502040204020203" pitchFamily="34" charset="0"/>
                <a:cs typeface="Segoe UI" panose="020B0502040204020203" pitchFamily="34" charset="0"/>
              </a:rPr>
              <a:t>timulus</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digunakan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untuk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menurunkan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frekuensi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biasanya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diharapkan</a:t>
            </a:r>
            <a:r>
              <a:rPr lang="en-US" altLang="en-US" sz="1200" dirty="0">
                <a:latin typeface="Segoe UI" panose="020B0502040204020203" pitchFamily="34" charset="0"/>
                <a:cs typeface="Segoe UI" panose="020B0502040204020203" pitchFamily="34" charset="0"/>
              </a:rPr>
              <a:t>.</a:t>
            </a:r>
          </a:p>
          <a:p>
            <a:pPr marL="228600" indent="-228600" algn="just">
              <a:buAutoNum type="arabicPeriod"/>
            </a:pPr>
            <a:r>
              <a:rPr lang="en-US" sz="1200" dirty="0" err="1">
                <a:latin typeface="Segoe UI" panose="020B0502040204020203" pitchFamily="34" charset="0"/>
                <a:cs typeface="Segoe UI" panose="020B0502040204020203" pitchFamily="34" charset="0"/>
              </a:rPr>
              <a:t>Hukuman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positif</a:t>
            </a:r>
            <a:r>
              <a:rPr lang="en-US" sz="1200" dirty="0">
                <a:latin typeface="Segoe UI" panose="020B0502040204020203" pitchFamily="34" charset="0"/>
                <a:cs typeface="Segoe UI" panose="020B0502040204020203" pitchFamily="34" charset="0"/>
              </a:rPr>
              <a:t>; </a:t>
            </a:r>
            <a:r>
              <a:rPr lang="en-US" altLang="en-US" sz="1200" u="sng" dirty="0" err="1">
                <a:latin typeface="Segoe UI" panose="020B0502040204020203" pitchFamily="34" charset="0"/>
                <a:cs typeface="Segoe UI" panose="020B0502040204020203" pitchFamily="34" charset="0"/>
              </a:rPr>
              <a:t>suatu</a:t>
            </a:r>
            <a:r>
              <a:rPr lang="en-US" altLang="en-US" sz="1200" u="sng" dirty="0">
                <a:latin typeface="Segoe UI" panose="020B0502040204020203" pitchFamily="34" charset="0"/>
                <a:cs typeface="Segoe UI" panose="020B0502040204020203" pitchFamily="34" charset="0"/>
              </a:rPr>
              <a:t> </a:t>
            </a:r>
            <a:r>
              <a:rPr lang="en-US" altLang="en-US" sz="1200" u="sng" dirty="0" err="1">
                <a:latin typeface="Segoe UI" panose="020B0502040204020203" pitchFamily="34" charset="0"/>
                <a:cs typeface="Segoe UI" panose="020B0502040204020203" pitchFamily="34" charset="0"/>
              </a:rPr>
              <a:t>bentuk</a:t>
            </a:r>
            <a:r>
              <a:rPr lang="en-US" altLang="en-US" sz="1200" u="sng" dirty="0">
                <a:latin typeface="Segoe UI" panose="020B0502040204020203" pitchFamily="34" charset="0"/>
                <a:cs typeface="Segoe UI" panose="020B0502040204020203" pitchFamily="34" charset="0"/>
              </a:rPr>
              <a:t> </a:t>
            </a:r>
            <a:r>
              <a:rPr lang="en-US" altLang="en-US" sz="1200" u="sng" dirty="0" err="1">
                <a:latin typeface="Segoe UI" panose="020B0502040204020203" pitchFamily="34" charset="0"/>
                <a:cs typeface="Segoe UI" panose="020B0502040204020203" pitchFamily="34" charset="0"/>
              </a:rPr>
              <a:t>hukuman</a:t>
            </a:r>
            <a:r>
              <a:rPr lang="en-US" altLang="en-US" sz="1200" u="sng" dirty="0">
                <a:latin typeface="Segoe UI" panose="020B0502040204020203" pitchFamily="34" charset="0"/>
                <a:cs typeface="Segoe UI" panose="020B0502040204020203" pitchFamily="34" charset="0"/>
              </a:rPr>
              <a:t> yang </a:t>
            </a:r>
            <a:r>
              <a:rPr lang="en-US" altLang="en-US" sz="1200" u="sng" dirty="0" err="1">
                <a:latin typeface="Segoe UI" panose="020B0502040204020203" pitchFamily="34" charset="0"/>
                <a:cs typeface="Segoe UI" panose="020B0502040204020203" pitchFamily="34" charset="0"/>
              </a:rPr>
              <a:t>diberikan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ketika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individu</a:t>
            </a: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organisme</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melakukan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tindakan</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diharapkan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Contoh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Adik</a:t>
            </a:r>
            <a:r>
              <a:rPr lang="id-ID"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dan</a:t>
            </a:r>
            <a:r>
              <a:rPr lang="id-ID"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kamu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bertengkar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hebat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gara-gara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rebutan</a:t>
            </a:r>
            <a:r>
              <a:rPr lang="id-ID"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remote</a:t>
            </a:r>
            <a:r>
              <a:rPr lang="en-US" altLang="en-US" sz="1200" dirty="0">
                <a:latin typeface="Segoe UI" panose="020B0502040204020203" pitchFamily="34" charset="0"/>
                <a:cs typeface="Segoe UI" panose="020B0502040204020203" pitchFamily="34" charset="0"/>
              </a:rPr>
              <a:t> TV</a:t>
            </a:r>
            <a:r>
              <a:rPr lang="id-ID" altLang="en-US" sz="1200" dirty="0">
                <a:latin typeface="Segoe UI" panose="020B0502040204020203" pitchFamily="34" charset="0"/>
                <a:cs typeface="Segoe UI" panose="020B0502040204020203" pitchFamily="34" charset="0"/>
              </a:rPr>
              <a:t>.</a:t>
            </a:r>
            <a:r>
              <a:rPr lang="en-US"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rPr>
              <a:t>I</a:t>
            </a:r>
            <a:r>
              <a:rPr lang="en-US" altLang="en-US" sz="1200" dirty="0" err="1">
                <a:latin typeface="Segoe UI" panose="020B0502040204020203" pitchFamily="34" charset="0"/>
                <a:cs typeface="Segoe UI" panose="020B0502040204020203" pitchFamily="34" charset="0"/>
              </a:rPr>
              <a:t>bu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terganggu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dengan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kelakuan</a:t>
            </a:r>
            <a:r>
              <a:rPr lang="en-US"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rPr>
              <a:t>kalian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sehingga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bisa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tidur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siang</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Ibu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keluar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kamar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menjewer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telinga</a:t>
            </a:r>
            <a:r>
              <a:rPr lang="en-US" altLang="en-US" sz="1200" dirty="0">
                <a:latin typeface="Segoe UI" panose="020B0502040204020203" pitchFamily="34" charset="0"/>
                <a:cs typeface="Segoe UI" panose="020B0502040204020203" pitchFamily="34" charset="0"/>
              </a:rPr>
              <a:t> </a:t>
            </a:r>
            <a:r>
              <a:rPr lang="id-ID" altLang="en-US" sz="1200" dirty="0">
                <a:latin typeface="Segoe UI" panose="020B0502040204020203" pitchFamily="34" charset="0"/>
                <a:cs typeface="Segoe UI" panose="020B0502040204020203" pitchFamily="34" charset="0"/>
              </a:rPr>
              <a:t>kalian</a:t>
            </a:r>
            <a:r>
              <a:rPr lang="en-US" altLang="en-US" sz="1200" dirty="0">
                <a:latin typeface="Segoe UI" panose="020B0502040204020203" pitchFamily="34" charset="0"/>
                <a:cs typeface="Segoe UI" panose="020B0502040204020203" pitchFamily="34" charset="0"/>
              </a:rPr>
              <a:t> → </a:t>
            </a:r>
            <a:r>
              <a:rPr lang="en-US" altLang="en-US" sz="1200" dirty="0" err="1">
                <a:latin typeface="Segoe UI" panose="020B0502040204020203" pitchFamily="34" charset="0"/>
                <a:cs typeface="Segoe UI" panose="020B0502040204020203" pitchFamily="34" charset="0"/>
              </a:rPr>
              <a:t>hukuman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jewer</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telinga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diberikan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karena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adik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bikin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ribut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bertengkar</a:t>
            </a:r>
            <a:r>
              <a:rPr lang="en-US" altLang="en-US" sz="1200" dirty="0">
                <a:latin typeface="Segoe UI" panose="020B0502040204020203" pitchFamily="34" charset="0"/>
                <a:cs typeface="Segoe UI" panose="020B0502040204020203" pitchFamily="34" charset="0"/>
              </a:rPr>
              <a:t>.</a:t>
            </a:r>
          </a:p>
          <a:p>
            <a:pPr marL="228600" indent="-228600" algn="just">
              <a:buAutoNum type="arabicPeriod"/>
            </a:pPr>
            <a:endParaRPr lang="en-US" sz="1200" dirty="0">
              <a:latin typeface="Segoe UI" panose="020B0502040204020203" pitchFamily="34" charset="0"/>
              <a:cs typeface="Segoe UI" panose="020B0502040204020203" pitchFamily="34" charset="0"/>
            </a:endParaRPr>
          </a:p>
          <a:p>
            <a:pPr marL="228600" indent="-228600" algn="just">
              <a:buAutoNum type="arabicPeriod"/>
            </a:pPr>
            <a:r>
              <a:rPr lang="en-US" sz="1200" dirty="0" err="1">
                <a:latin typeface="Segoe UI" panose="020B0502040204020203" pitchFamily="34" charset="0"/>
                <a:cs typeface="Segoe UI" panose="020B0502040204020203" pitchFamily="34" charset="0"/>
              </a:rPr>
              <a:t>Hukuman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negatif</a:t>
            </a:r>
            <a:r>
              <a:rPr lang="en-US" sz="1200" dirty="0">
                <a:latin typeface="Segoe UI" panose="020B0502040204020203" pitchFamily="34" charset="0"/>
                <a:cs typeface="Segoe UI" panose="020B0502040204020203" pitchFamily="34" charset="0"/>
              </a:rPr>
              <a:t>; </a:t>
            </a:r>
            <a:r>
              <a:rPr lang="en-US" altLang="en-US" sz="1200" u="sng" dirty="0" err="1">
                <a:latin typeface="Segoe UI" panose="020B0502040204020203" pitchFamily="34" charset="0"/>
                <a:cs typeface="Segoe UI" panose="020B0502040204020203" pitchFamily="34" charset="0"/>
              </a:rPr>
              <a:t>penarikan</a:t>
            </a:r>
            <a:r>
              <a:rPr lang="en-US" altLang="en-US" sz="1200" u="sng" dirty="0">
                <a:latin typeface="Segoe UI" panose="020B0502040204020203" pitchFamily="34" charset="0"/>
                <a:cs typeface="Segoe UI" panose="020B0502040204020203" pitchFamily="34" charset="0"/>
              </a:rPr>
              <a:t> </a:t>
            </a:r>
            <a:r>
              <a:rPr lang="en-US" altLang="en-US" sz="1200" u="sng" dirty="0" err="1">
                <a:latin typeface="Segoe UI" panose="020B0502040204020203" pitchFamily="34" charset="0"/>
                <a:cs typeface="Segoe UI" panose="020B0502040204020203" pitchFamily="34" charset="0"/>
              </a:rPr>
              <a:t>suatu</a:t>
            </a:r>
            <a:r>
              <a:rPr lang="en-US" altLang="en-US" sz="1200" u="sng" dirty="0">
                <a:latin typeface="Segoe UI" panose="020B0502040204020203" pitchFamily="34" charset="0"/>
                <a:cs typeface="Segoe UI" panose="020B0502040204020203" pitchFamily="34" charset="0"/>
              </a:rPr>
              <a:t> </a:t>
            </a:r>
            <a:r>
              <a:rPr lang="en-US" altLang="en-US" sz="1200" u="sng" dirty="0" err="1">
                <a:latin typeface="Segoe UI" panose="020B0502040204020203" pitchFamily="34" charset="0"/>
                <a:cs typeface="Segoe UI" panose="020B0502040204020203" pitchFamily="34" charset="0"/>
              </a:rPr>
              <a:t>hal</a:t>
            </a:r>
            <a:r>
              <a:rPr lang="en-US" altLang="en-US" sz="1200" u="sng" dirty="0">
                <a:latin typeface="Segoe UI" panose="020B0502040204020203" pitchFamily="34" charset="0"/>
                <a:cs typeface="Segoe UI" panose="020B0502040204020203" pitchFamily="34" charset="0"/>
              </a:rPr>
              <a:t> yang </a:t>
            </a:r>
            <a:r>
              <a:rPr lang="en-US" altLang="en-US" sz="1200" u="sng" dirty="0" err="1">
                <a:latin typeface="Segoe UI" panose="020B0502040204020203" pitchFamily="34" charset="0"/>
                <a:cs typeface="Segoe UI" panose="020B0502040204020203" pitchFamily="34" charset="0"/>
              </a:rPr>
              <a:t>menyenangkan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pada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individu</a:t>
            </a: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organisme</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dengan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tujuan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untuk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menghilangkan</a:t>
            </a: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mengurangi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diharapkan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Contoh</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Karena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kamu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pulang</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telat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lewat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dari</a:t>
            </a:r>
            <a:r>
              <a:rPr lang="en-US" altLang="en-US" sz="1200" dirty="0">
                <a:latin typeface="Segoe UI" panose="020B0502040204020203" pitchFamily="34" charset="0"/>
                <a:cs typeface="Segoe UI" panose="020B0502040204020203" pitchFamily="34" charset="0"/>
              </a:rPr>
              <a:t> jam 12 </a:t>
            </a:r>
            <a:r>
              <a:rPr lang="en-US" altLang="en-US" sz="1200" dirty="0" err="1">
                <a:latin typeface="Segoe UI" panose="020B0502040204020203" pitchFamily="34" charset="0"/>
                <a:cs typeface="Segoe UI" panose="020B0502040204020203" pitchFamily="34" charset="0"/>
              </a:rPr>
              <a:t>malam</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maka</a:t>
            </a:r>
            <a:r>
              <a:rPr lang="en-US" altLang="en-US" sz="1200" dirty="0">
                <a:latin typeface="Segoe UI" panose="020B0502040204020203" pitchFamily="34" charset="0"/>
                <a:cs typeface="Segoe UI" panose="020B0502040204020203" pitchFamily="34" charset="0"/>
              </a:rPr>
              <a:t> ayah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memperbolehkan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kamu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membawa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mobil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selama</a:t>
            </a:r>
            <a:r>
              <a:rPr lang="en-US" altLang="en-US" sz="1200" dirty="0">
                <a:latin typeface="Segoe UI" panose="020B0502040204020203" pitchFamily="34" charset="0"/>
                <a:cs typeface="Segoe UI" panose="020B0502040204020203" pitchFamily="34" charset="0"/>
              </a:rPr>
              <a:t> 1 </a:t>
            </a:r>
            <a:r>
              <a:rPr lang="en-US" altLang="en-US" sz="1200" dirty="0" err="1">
                <a:latin typeface="Segoe UI" panose="020B0502040204020203" pitchFamily="34" charset="0"/>
                <a:cs typeface="Segoe UI" panose="020B0502040204020203" pitchFamily="34" charset="0"/>
              </a:rPr>
              <a:t>minggu</a:t>
            </a:r>
            <a:r>
              <a:rPr lang="en-US" altLang="en-US" sz="1200" dirty="0">
                <a:latin typeface="Segoe UI" panose="020B0502040204020203" pitchFamily="34" charset="0"/>
                <a:cs typeface="Segoe UI" panose="020B0502040204020203" pitchFamily="34" charset="0"/>
              </a:rPr>
              <a:t> → </a:t>
            </a:r>
            <a:r>
              <a:rPr lang="en-US" altLang="en-US" sz="1200" dirty="0" err="1">
                <a:latin typeface="Segoe UI" panose="020B0502040204020203" pitchFamily="34" charset="0"/>
                <a:cs typeface="Segoe UI" panose="020B0502040204020203" pitchFamily="34" charset="0"/>
              </a:rPr>
              <a:t>dengan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sengaja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sesuatu</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menyenangkan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mobil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ditarik</a:t>
            </a:r>
            <a:r>
              <a:rPr lang="en-US" altLang="en-US" sz="1200" dirty="0">
                <a:latin typeface="Segoe UI" panose="020B0502040204020203" pitchFamily="34" charset="0"/>
                <a:cs typeface="Segoe UI" panose="020B0502040204020203" pitchFamily="34" charset="0"/>
              </a:rPr>
              <a:t>/</a:t>
            </a:r>
            <a:r>
              <a:rPr lang="en-US" altLang="en-US" sz="1200" dirty="0" err="1">
                <a:latin typeface="Segoe UI" panose="020B0502040204020203" pitchFamily="34" charset="0"/>
                <a:cs typeface="Segoe UI" panose="020B0502040204020203" pitchFamily="34" charset="0"/>
              </a:rPr>
              <a:t>dihilangkan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oleh</a:t>
            </a:r>
            <a:r>
              <a:rPr lang="en-US" altLang="en-US" sz="1200" dirty="0">
                <a:latin typeface="Segoe UI" panose="020B0502040204020203" pitchFamily="34" charset="0"/>
                <a:cs typeface="Segoe UI" panose="020B0502040204020203" pitchFamily="34" charset="0"/>
              </a:rPr>
              <a:t> ayah agar </a:t>
            </a:r>
            <a:r>
              <a:rPr lang="en-US" altLang="en-US" sz="1200" dirty="0" err="1">
                <a:latin typeface="Segoe UI" panose="020B0502040204020203" pitchFamily="34" charset="0"/>
                <a:cs typeface="Segoe UI" panose="020B0502040204020203" pitchFamily="34" charset="0"/>
              </a:rPr>
              <a:t>kamu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lagi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pulang</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lewat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dari</a:t>
            </a:r>
            <a:r>
              <a:rPr lang="en-US" altLang="en-US" sz="1200" dirty="0">
                <a:latin typeface="Segoe UI" panose="020B0502040204020203" pitchFamily="34" charset="0"/>
                <a:cs typeface="Segoe UI" panose="020B0502040204020203" pitchFamily="34" charset="0"/>
              </a:rPr>
              <a:t> jam 12 </a:t>
            </a:r>
            <a:r>
              <a:rPr lang="en-US" altLang="en-US" sz="1200" dirty="0" err="1">
                <a:latin typeface="Segoe UI" panose="020B0502040204020203" pitchFamily="34" charset="0"/>
                <a:cs typeface="Segoe UI" panose="020B0502040204020203" pitchFamily="34" charset="0"/>
              </a:rPr>
              <a:t>malam</a:t>
            </a:r>
            <a:r>
              <a:rPr lang="en-US" altLang="en-US" sz="1200" dirty="0">
                <a:latin typeface="Segoe UI" panose="020B0502040204020203" pitchFamily="34" charset="0"/>
                <a:cs typeface="Segoe UI" panose="020B0502040204020203" pitchFamily="34" charset="0"/>
              </a:rPr>
              <a:t>.</a:t>
            </a:r>
          </a:p>
          <a:p>
            <a:pPr marL="228600" indent="-228600" algn="just">
              <a:buAutoNum type="arabicPeriod"/>
            </a:pPr>
            <a:endParaRPr lang="en-US" sz="1200" dirty="0">
              <a:latin typeface="Segoe UI" panose="020B0502040204020203" pitchFamily="34" charset="0"/>
              <a:cs typeface="Segoe UI" panose="020B0502040204020203" pitchFamily="34" charset="0"/>
            </a:endParaRPr>
          </a:p>
          <a:p>
            <a:pPr algn="just"/>
            <a:r>
              <a:rPr lang="en-US" sz="1200" dirty="0" err="1">
                <a:latin typeface="Segoe UI" panose="020B0502040204020203" pitchFamily="34" charset="0"/>
                <a:cs typeface="Segoe UI" panose="020B0502040204020203" pitchFamily="34" charset="0"/>
              </a:rPr>
              <a:t>Hukuman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positif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adalah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berkurangnya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ketika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diikuti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dengan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rangsangan</a:t>
            </a:r>
            <a:r>
              <a:rPr lang="en-US" sz="1200" dirty="0">
                <a:latin typeface="Segoe UI" panose="020B0502040204020203" pitchFamily="34" charset="0"/>
                <a:cs typeface="Segoe UI" panose="020B0502040204020203" pitchFamily="34" charset="0"/>
              </a:rPr>
              <a:t> yang </a:t>
            </a:r>
            <a:r>
              <a:rPr lang="en-US" sz="1200" dirty="0" err="1">
                <a:latin typeface="Segoe UI" panose="020B0502040204020203" pitchFamily="34" charset="0"/>
                <a:cs typeface="Segoe UI" panose="020B0502040204020203" pitchFamily="34" charset="0"/>
              </a:rPr>
              <a:t>tidak</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menyenangkan</a:t>
            </a:r>
            <a:r>
              <a:rPr lang="en-US" sz="1200" dirty="0">
                <a:latin typeface="Segoe UI" panose="020B0502040204020203" pitchFamily="34" charset="0"/>
                <a:cs typeface="Segoe UI" panose="020B0502040204020203" pitchFamily="34" charset="0"/>
              </a:rPr>
              <a:t>.</a:t>
            </a:r>
          </a:p>
          <a:p>
            <a:pPr algn="just"/>
            <a:r>
              <a:rPr lang="en-US" sz="1200" dirty="0" err="1">
                <a:latin typeface="Segoe UI" panose="020B0502040204020203" pitchFamily="34" charset="0"/>
                <a:cs typeface="Segoe UI" panose="020B0502040204020203" pitchFamily="34" charset="0"/>
              </a:rPr>
              <a:t>Hukuman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negatif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adalah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berkurangnya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perilaku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ketika</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rangsangan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positif</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dihilangkan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atau</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diambil</a:t>
            </a:r>
            <a:r>
              <a:rPr lang="en-US" sz="1200" dirty="0">
                <a:latin typeface="Segoe UI" panose="020B0502040204020203" pitchFamily="34" charset="0"/>
                <a:cs typeface="Segoe UI" panose="020B0502040204020203" pitchFamily="34" charset="0"/>
              </a:rPr>
              <a:t>.</a:t>
            </a:r>
          </a:p>
        </p:txBody>
      </p:sp>
      <p:sp>
        <p:nvSpPr>
          <p:cNvPr id="8" name="Rectangle 7">
            <a:extLst>
              <a:ext uri="{FF2B5EF4-FFF2-40B4-BE49-F238E27FC236}">
                <a16:creationId xmlns:a16="http://schemas.microsoft.com/office/drawing/2014/main" id="{9A381F6E-EC7D-480C-866C-5C12ED4D5D5B}"/>
              </a:ext>
            </a:extLst>
          </p:cNvPr>
          <p:cNvSpPr/>
          <p:nvPr/>
        </p:nvSpPr>
        <p:spPr>
          <a:xfrm>
            <a:off x="6634" y="4095371"/>
            <a:ext cx="1778966" cy="6481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Extinction</a:t>
            </a:r>
            <a:endParaRPr lang="en-ID" b="1" i="1" dirty="0"/>
          </a:p>
        </p:txBody>
      </p:sp>
      <p:sp>
        <p:nvSpPr>
          <p:cNvPr id="9" name="Rectangle 8"/>
          <p:cNvSpPr/>
          <p:nvPr/>
        </p:nvSpPr>
        <p:spPr>
          <a:xfrm>
            <a:off x="2236879" y="4074687"/>
            <a:ext cx="6078350" cy="461665"/>
          </a:xfrm>
          <a:prstGeom prst="rect">
            <a:avLst/>
          </a:prstGeom>
        </p:spPr>
        <p:txBody>
          <a:bodyPr wrap="square">
            <a:spAutoFit/>
          </a:bodyPr>
          <a:lstStyle/>
          <a:p>
            <a:pPr algn="just"/>
            <a:r>
              <a:rPr lang="en-US" altLang="en-US" sz="1200" dirty="0" err="1">
                <a:latin typeface="Segoe UI" panose="020B0502040204020203" pitchFamily="34" charset="0"/>
                <a:cs typeface="Segoe UI" panose="020B0502040204020203" pitchFamily="34" charset="0"/>
              </a:rPr>
              <a:t>Jika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lagi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diikuti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oleh</a:t>
            </a:r>
            <a:r>
              <a:rPr lang="en-US"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reinforcing stimulus</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pada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akhirnya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memungkinkan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menurunkan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dilakukan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diwaktu</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datang</a:t>
            </a:r>
            <a:r>
              <a:rPr lang="en-US" altLang="en-US" sz="1200" dirty="0">
                <a:latin typeface="Segoe UI" panose="020B0502040204020203"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403823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8" name="Rectangle 7">
            <a:extLst>
              <a:ext uri="{FF2B5EF4-FFF2-40B4-BE49-F238E27FC236}">
                <a16:creationId xmlns:a16="http://schemas.microsoft.com/office/drawing/2014/main" id="{E158943C-28A6-47AB-8724-66373126E1EA}"/>
              </a:ext>
            </a:extLst>
          </p:cNvPr>
          <p:cNvSpPr/>
          <p:nvPr/>
        </p:nvSpPr>
        <p:spPr>
          <a:xfrm>
            <a:off x="6633" y="1684549"/>
            <a:ext cx="2383767" cy="6481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Primary Reinforcement</a:t>
            </a:r>
            <a:endParaRPr lang="en-ID" b="1" dirty="0"/>
          </a:p>
        </p:txBody>
      </p:sp>
      <p:sp>
        <p:nvSpPr>
          <p:cNvPr id="4" name="Rectangle 1">
            <a:extLst>
              <a:ext uri="{FF2B5EF4-FFF2-40B4-BE49-F238E27FC236}">
                <a16:creationId xmlns:a16="http://schemas.microsoft.com/office/drawing/2014/main" id="{7ECE37DE-E319-4558-84F5-6826FE56B853}"/>
              </a:ext>
            </a:extLst>
          </p:cNvPr>
          <p:cNvSpPr>
            <a:spLocks noChangeArrowheads="1"/>
          </p:cNvSpPr>
          <p:nvPr/>
        </p:nvSpPr>
        <p:spPr bwMode="auto">
          <a:xfrm>
            <a:off x="152400" y="267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dirty="0">
                <a:ln>
                  <a:noFill/>
                </a:ln>
                <a:solidFill>
                  <a:srgbClr val="222222"/>
                </a:solidFill>
                <a:effectLst/>
                <a:latin typeface="Arial" panose="020B0604020202020204" pitchFamily="34" charset="0"/>
                <a:cs typeface="Arial" panose="020B0604020202020204" pitchFamily="34" charset="0"/>
              </a:rPr>
            </a:br>
            <a:endParaRPr kumimoji="0" lang="en-US" altLang="en-US" sz="800" b="0" i="0" u="none" strike="noStrike" cap="none" normalizeH="0" baseline="0" dirty="0">
              <a:ln>
                <a:noFill/>
              </a:ln>
              <a:solidFill>
                <a:schemeClr val="tx1"/>
              </a:solidFill>
              <a:effectLst/>
            </a:endParaRPr>
          </a:p>
        </p:txBody>
      </p:sp>
      <p:sp>
        <p:nvSpPr>
          <p:cNvPr id="7" name="Rectangle 2">
            <a:extLst>
              <a:ext uri="{FF2B5EF4-FFF2-40B4-BE49-F238E27FC236}">
                <a16:creationId xmlns:a16="http://schemas.microsoft.com/office/drawing/2014/main" id="{CF96E418-21C0-4CB7-AEC8-9DD0FE68C05B}"/>
              </a:ext>
            </a:extLst>
          </p:cNvPr>
          <p:cNvSpPr>
            <a:spLocks noChangeArrowheads="1"/>
          </p:cNvSpPr>
          <p:nvPr/>
        </p:nvSpPr>
        <p:spPr bwMode="auto">
          <a:xfrm>
            <a:off x="304800" y="179121"/>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8"/>
          <p:cNvSpPr/>
          <p:nvPr/>
        </p:nvSpPr>
        <p:spPr>
          <a:xfrm>
            <a:off x="2522220" y="1605931"/>
            <a:ext cx="6621780" cy="461665"/>
          </a:xfrm>
          <a:prstGeom prst="rect">
            <a:avLst/>
          </a:prstGeom>
        </p:spPr>
        <p:txBody>
          <a:bodyPr wrap="square">
            <a:spAutoFit/>
          </a:bodyPr>
          <a:lstStyle/>
          <a:p>
            <a:pPr algn="just"/>
            <a:r>
              <a:rPr lang="en-US" sz="1200" dirty="0" err="1">
                <a:latin typeface="Segoe UI" panose="020B0502040204020203" pitchFamily="34" charset="0"/>
                <a:cs typeface="Segoe UI" panose="020B0502040204020203" pitchFamily="34" charset="0"/>
              </a:rPr>
              <a:t>Secara</a:t>
            </a:r>
            <a:r>
              <a:rPr lang="en-US" sz="1200" dirty="0">
                <a:latin typeface="Segoe UI" panose="020B0502040204020203" pitchFamily="34" charset="0"/>
                <a:cs typeface="Segoe UI" panose="020B0502040204020203" pitchFamily="34" charset="0"/>
              </a:rPr>
              <a:t> natural </a:t>
            </a:r>
            <a:r>
              <a:rPr lang="en-US" sz="1200" dirty="0" err="1">
                <a:latin typeface="Segoe UI" panose="020B0502040204020203" pitchFamily="34" charset="0"/>
                <a:cs typeface="Segoe UI" panose="020B0502040204020203" pitchFamily="34" charset="0"/>
              </a:rPr>
              <a:t>sudah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bernilai</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sebagai</a:t>
            </a:r>
            <a:r>
              <a:rPr lang="en-US" sz="1200" dirty="0">
                <a:latin typeface="Segoe UI" panose="020B0502040204020203" pitchFamily="34" charset="0"/>
                <a:cs typeface="Segoe UI" panose="020B0502040204020203" pitchFamily="34" charset="0"/>
              </a:rPr>
              <a:t> reinforcement</a:t>
            </a:r>
          </a:p>
          <a:p>
            <a:pPr algn="just"/>
            <a:r>
              <a:rPr lang="en-US" sz="1200" dirty="0" err="1">
                <a:latin typeface="Segoe UI" panose="020B0502040204020203" pitchFamily="34" charset="0"/>
                <a:cs typeface="Segoe UI" panose="020B0502040204020203" pitchFamily="34" charset="0"/>
              </a:rPr>
              <a:t>Contoh</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makanan</a:t>
            </a:r>
            <a:r>
              <a:rPr lang="en-US" sz="1200" dirty="0">
                <a:latin typeface="Segoe UI" panose="020B0502040204020203" pitchFamily="34" charset="0"/>
                <a:cs typeface="Segoe UI" panose="020B0502040204020203" pitchFamily="34" charset="0"/>
              </a:rPr>
              <a:t>, </a:t>
            </a:r>
            <a:r>
              <a:rPr lang="en-US" sz="1200" dirty="0" err="1">
                <a:latin typeface="Segoe UI" panose="020B0502040204020203" pitchFamily="34" charset="0"/>
                <a:cs typeface="Segoe UI" panose="020B0502040204020203" pitchFamily="34" charset="0"/>
              </a:rPr>
              <a:t>minuman</a:t>
            </a:r>
            <a:endParaRPr lang="en-US" sz="1200" dirty="0">
              <a:latin typeface="Segoe UI" panose="020B0502040204020203" pitchFamily="34" charset="0"/>
              <a:cs typeface="Segoe UI" panose="020B0502040204020203" pitchFamily="34" charset="0"/>
            </a:endParaRPr>
          </a:p>
        </p:txBody>
      </p:sp>
      <p:sp>
        <p:nvSpPr>
          <p:cNvPr id="9"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2522220" y="653988"/>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err="1">
                <a:latin typeface="Segoe UI" panose="020B0502040204020203" pitchFamily="34" charset="0"/>
                <a:cs typeface="Segoe UI" panose="020B0502040204020203" pitchFamily="34" charset="0"/>
              </a:rPr>
              <a:t>Bentuk</a:t>
            </a:r>
            <a:r>
              <a:rPr lang="en-US" sz="2400" b="1" dirty="0">
                <a:latin typeface="Segoe UI" panose="020B0502040204020203" pitchFamily="34" charset="0"/>
                <a:cs typeface="Segoe UI" panose="020B0502040204020203" pitchFamily="34" charset="0"/>
              </a:rPr>
              <a:t> Reinforcement</a:t>
            </a:r>
            <a:endParaRPr sz="2400" b="1" dirty="0">
              <a:latin typeface="Segoe UI" panose="020B0502040204020203" pitchFamily="34" charset="0"/>
              <a:cs typeface="Segoe UI" panose="020B0502040204020203" pitchFamily="34" charset="0"/>
            </a:endParaRPr>
          </a:p>
        </p:txBody>
      </p:sp>
      <p:sp>
        <p:nvSpPr>
          <p:cNvPr id="10" name="Rectangle 9">
            <a:extLst>
              <a:ext uri="{FF2B5EF4-FFF2-40B4-BE49-F238E27FC236}">
                <a16:creationId xmlns:a16="http://schemas.microsoft.com/office/drawing/2014/main" id="{E158943C-28A6-47AB-8724-66373126E1EA}"/>
              </a:ext>
            </a:extLst>
          </p:cNvPr>
          <p:cNvSpPr/>
          <p:nvPr/>
        </p:nvSpPr>
        <p:spPr>
          <a:xfrm>
            <a:off x="6633" y="2609940"/>
            <a:ext cx="2383767" cy="64812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Secondary Reinforcement</a:t>
            </a:r>
            <a:endParaRPr lang="en-ID" b="1" dirty="0"/>
          </a:p>
        </p:txBody>
      </p:sp>
      <p:sp>
        <p:nvSpPr>
          <p:cNvPr id="11" name="Rectangle 10"/>
          <p:cNvSpPr/>
          <p:nvPr/>
        </p:nvSpPr>
        <p:spPr>
          <a:xfrm>
            <a:off x="2522220" y="2531322"/>
            <a:ext cx="6621780" cy="646331"/>
          </a:xfrm>
          <a:prstGeom prst="rect">
            <a:avLst/>
          </a:prstGeom>
        </p:spPr>
        <p:txBody>
          <a:bodyPr wrap="square">
            <a:spAutoFit/>
          </a:bodyPr>
          <a:lstStyle/>
          <a:p>
            <a:pPr eaLnBrk="1" hangingPunct="1">
              <a:buFont typeface="Wingdings" panose="05000000000000000000" pitchFamily="2" charset="2"/>
              <a:buNone/>
            </a:pPr>
            <a:r>
              <a:rPr lang="id-ID" altLang="en-US" sz="1200" dirty="0">
                <a:latin typeface="Segoe UI" panose="020B0502040204020203" pitchFamily="34" charset="0"/>
                <a:cs typeface="Segoe UI" panose="020B0502040204020203" pitchFamily="34" charset="0"/>
              </a:rPr>
              <a:t>Stimulus netral yang dipasangkan dengan </a:t>
            </a:r>
            <a:r>
              <a:rPr lang="id-ID" altLang="en-US" sz="1200" i="1" dirty="0">
                <a:latin typeface="Segoe UI" panose="020B0502040204020203" pitchFamily="34" charset="0"/>
                <a:cs typeface="Segoe UI" panose="020B0502040204020203" pitchFamily="34" charset="0"/>
              </a:rPr>
              <a:t>primary reinforcer </a:t>
            </a:r>
            <a:r>
              <a:rPr lang="id-ID" altLang="en-US" sz="1200" dirty="0">
                <a:latin typeface="Segoe UI" panose="020B0502040204020203" pitchFamily="34" charset="0"/>
                <a:cs typeface="Segoe UI" panose="020B0502040204020203" pitchFamily="34" charset="0"/>
              </a:rPr>
              <a:t>akan memiliki kekuatan untuk menjadi reinforcement. </a:t>
            </a:r>
            <a:endParaRPr lang="en-US" altLang="en-US" sz="1200" dirty="0">
              <a:latin typeface="Segoe UI" panose="020B0502040204020203" pitchFamily="34" charset="0"/>
              <a:cs typeface="Segoe UI" panose="020B0502040204020203" pitchFamily="34" charset="0"/>
            </a:endParaRPr>
          </a:p>
          <a:p>
            <a:pPr eaLnBrk="1" hangingPunct="1">
              <a:buFont typeface="Wingdings" panose="05000000000000000000" pitchFamily="2" charset="2"/>
              <a:buNone/>
            </a:pPr>
            <a:r>
              <a:rPr lang="en-US" altLang="en-US" sz="1200" dirty="0" err="1">
                <a:latin typeface="Segoe UI" panose="020B0502040204020203" pitchFamily="34" charset="0"/>
                <a:cs typeface="Segoe UI" panose="020B0502040204020203" pitchFamily="34" charset="0"/>
              </a:rPr>
              <a:t>Contoh</a:t>
            </a:r>
            <a:r>
              <a:rPr lang="en-US" altLang="en-US" sz="1200" dirty="0">
                <a:latin typeface="Segoe UI" panose="020B0502040204020203" pitchFamily="34" charset="0"/>
                <a:cs typeface="Segoe UI" panose="020B0502040204020203" pitchFamily="34" charset="0"/>
              </a:rPr>
              <a:t> : </a:t>
            </a:r>
            <a:r>
              <a:rPr lang="en-US" altLang="en-US" sz="1200" dirty="0" err="1">
                <a:latin typeface="Segoe UI" panose="020B0502040204020203" pitchFamily="34" charset="0"/>
                <a:cs typeface="Segoe UI" panose="020B0502040204020203" pitchFamily="34" charset="0"/>
              </a:rPr>
              <a:t>pujian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uang</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kupon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belanja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dan</a:t>
            </a:r>
            <a:r>
              <a:rPr lang="en-US" altLang="en-US" sz="1200" dirty="0">
                <a:latin typeface="Segoe UI" panose="020B0502040204020203" pitchFamily="34" charset="0"/>
                <a:cs typeface="Segoe UI" panose="020B0502040204020203" pitchFamily="34" charset="0"/>
              </a:rPr>
              <a:t> lain-lain</a:t>
            </a:r>
          </a:p>
        </p:txBody>
      </p:sp>
    </p:spTree>
    <p:extLst>
      <p:ext uri="{BB962C8B-B14F-4D97-AF65-F5344CB8AC3E}">
        <p14:creationId xmlns:p14="http://schemas.microsoft.com/office/powerpoint/2010/main" val="1520128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8800" y="1605931"/>
            <a:ext cx="8229600" cy="1569660"/>
          </a:xfrm>
          <a:prstGeom prst="rect">
            <a:avLst/>
          </a:prstGeom>
        </p:spPr>
        <p:txBody>
          <a:bodyPr wrap="square">
            <a:spAutoFit/>
          </a:bodyPr>
          <a:lstStyle/>
          <a:p>
            <a:pPr algn="just"/>
            <a:r>
              <a:rPr lang="en-US" sz="1200" b="1" i="1" dirty="0" err="1">
                <a:latin typeface="Segoe UI" panose="020B0502040204020203" pitchFamily="34" charset="0"/>
                <a:cs typeface="Segoe UI" panose="020B0502040204020203" pitchFamily="34" charset="0"/>
              </a:rPr>
              <a:t>Continous</a:t>
            </a:r>
            <a:r>
              <a:rPr lang="en-US" sz="1200" b="1" i="1" dirty="0">
                <a:latin typeface="Segoe UI" panose="020B0502040204020203" pitchFamily="34" charset="0"/>
                <a:cs typeface="Segoe UI" panose="020B0502040204020203" pitchFamily="34" charset="0"/>
              </a:rPr>
              <a:t> Reinforcement</a:t>
            </a:r>
          </a:p>
          <a:p>
            <a:pPr algn="just"/>
            <a:r>
              <a:rPr lang="en-US" altLang="en-US" sz="1200" dirty="0">
                <a:latin typeface="Segoe UI" panose="020B0502040204020203" pitchFamily="34" charset="0"/>
                <a:cs typeface="Segoe UI" panose="020B0502040204020203" pitchFamily="34" charset="0"/>
              </a:rPr>
              <a:t>Reinforcement </a:t>
            </a:r>
            <a:r>
              <a:rPr lang="en-US" altLang="en-US" sz="1200" dirty="0" err="1">
                <a:latin typeface="Segoe UI" panose="020B0502040204020203" pitchFamily="34" charset="0"/>
                <a:cs typeface="Segoe UI" panose="020B0502040204020203" pitchFamily="34" charset="0"/>
              </a:rPr>
              <a:t>dihadirkan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setiap</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muncul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yang </a:t>
            </a:r>
            <a:r>
              <a:rPr lang="en-US" altLang="en-US" sz="1200" dirty="0" err="1">
                <a:latin typeface="Segoe UI" panose="020B0502040204020203" pitchFamily="34" charset="0"/>
                <a:cs typeface="Segoe UI" panose="020B0502040204020203" pitchFamily="34" charset="0"/>
              </a:rPr>
              <a:t>diharapkan</a:t>
            </a:r>
            <a:endParaRPr lang="en-US" altLang="en-US" sz="12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Hanya baik untuk awal pembelajara</a:t>
            </a:r>
            <a:r>
              <a:rPr lang="en-US" altLang="en-US" sz="1200" dirty="0">
                <a:latin typeface="Segoe UI" panose="020B0502040204020203" pitchFamily="34" charset="0"/>
                <a:cs typeface="Segoe UI" panose="020B0502040204020203" pitchFamily="34" charset="0"/>
              </a:rPr>
              <a:t>n</a:t>
            </a:r>
          </a:p>
          <a:p>
            <a:pPr marL="171450" indent="-171450" algn="just">
              <a:buFont typeface="Arial" panose="020B0604020202020204" pitchFamily="34" charset="0"/>
              <a:buChar char="•"/>
            </a:pPr>
            <a:r>
              <a:rPr lang="id-ID" altLang="en-US" sz="1200" dirty="0">
                <a:latin typeface="Segoe UI" panose="020B0502040204020203" pitchFamily="34" charset="0"/>
                <a:cs typeface="Segoe UI" panose="020B0502040204020203" pitchFamily="34" charset="0"/>
              </a:rPr>
              <a:t>Lebih rentan untuk extinction jika reinforcement tidak lagi muncul</a:t>
            </a:r>
            <a:endParaRPr lang="en-US" altLang="en-US" sz="1200" dirty="0">
              <a:latin typeface="Segoe UI" panose="020B0502040204020203" pitchFamily="34" charset="0"/>
              <a:cs typeface="Segoe UI" panose="020B0502040204020203" pitchFamily="34" charset="0"/>
            </a:endParaRPr>
          </a:p>
          <a:p>
            <a:pPr marL="171450" indent="-171450" algn="just">
              <a:buFont typeface="Arial" panose="020B0604020202020204" pitchFamily="34" charset="0"/>
              <a:buChar char="•"/>
            </a:pPr>
            <a:endParaRPr lang="en-US" sz="1200" dirty="0">
              <a:latin typeface="Segoe UI" panose="020B0502040204020203" pitchFamily="34" charset="0"/>
              <a:cs typeface="Segoe UI" panose="020B0502040204020203" pitchFamily="34" charset="0"/>
            </a:endParaRPr>
          </a:p>
          <a:p>
            <a:pPr algn="just"/>
            <a:r>
              <a:rPr lang="en-US" sz="1200" b="1" i="1" dirty="0">
                <a:latin typeface="Segoe UI" panose="020B0502040204020203" pitchFamily="34" charset="0"/>
                <a:cs typeface="Segoe UI" panose="020B0502040204020203" pitchFamily="34" charset="0"/>
              </a:rPr>
              <a:t>Intermittent Reinforcement</a:t>
            </a:r>
          </a:p>
          <a:p>
            <a:pPr algn="just"/>
            <a:r>
              <a:rPr lang="en-US" altLang="en-US" sz="1200" dirty="0" err="1">
                <a:latin typeface="Segoe UI" panose="020B0502040204020203" pitchFamily="34" charset="0"/>
                <a:cs typeface="Segoe UI" panose="020B0502040204020203" pitchFamily="34" charset="0"/>
              </a:rPr>
              <a:t>Perilaku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tidak</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selalu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diberikan</a:t>
            </a:r>
            <a:r>
              <a:rPr lang="en-US" altLang="en-US" sz="1200" dirty="0">
                <a:latin typeface="Segoe UI" panose="020B0502040204020203" pitchFamily="34" charset="0"/>
                <a:cs typeface="Segoe UI" panose="020B0502040204020203" pitchFamily="34" charset="0"/>
              </a:rPr>
              <a:t> </a:t>
            </a:r>
            <a:r>
              <a:rPr lang="en-US" altLang="en-US" sz="1200" i="1" dirty="0">
                <a:latin typeface="Segoe UI" panose="020B0502040204020203" pitchFamily="34" charset="0"/>
                <a:cs typeface="Segoe UI" panose="020B0502040204020203" pitchFamily="34" charset="0"/>
              </a:rPr>
              <a:t>reinforcement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tapi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pada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waktu-waktu</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tertentu</a:t>
            </a:r>
            <a:r>
              <a:rPr lang="en-US" altLang="en-US" sz="1200" dirty="0">
                <a:latin typeface="Segoe UI" panose="020B0502040204020203" pitchFamily="34" charset="0"/>
                <a:cs typeface="Segoe UI" panose="020B0502040204020203" pitchFamily="34" charset="0"/>
              </a:rPr>
              <a:t>.</a:t>
            </a:r>
          </a:p>
          <a:p>
            <a:pPr algn="just"/>
            <a:r>
              <a:rPr lang="en-US" altLang="en-US" sz="1200" dirty="0" err="1">
                <a:latin typeface="Segoe UI" panose="020B0502040204020203" pitchFamily="34" charset="0"/>
                <a:cs typeface="Segoe UI" panose="020B0502040204020203" pitchFamily="34" charset="0"/>
              </a:rPr>
              <a:t>Misal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Siswa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akan</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dapat</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nilai</a:t>
            </a:r>
            <a:r>
              <a:rPr lang="en-US" altLang="en-US" sz="1200" dirty="0">
                <a:latin typeface="Segoe UI" panose="020B0502040204020203" pitchFamily="34" charset="0"/>
                <a:cs typeface="Segoe UI" panose="020B0502040204020203" pitchFamily="34" charset="0"/>
              </a:rPr>
              <a:t> 100 </a:t>
            </a:r>
            <a:r>
              <a:rPr lang="en-US" altLang="en-US" sz="1200" dirty="0" err="1">
                <a:latin typeface="Segoe UI" panose="020B0502040204020203" pitchFamily="34" charset="0"/>
                <a:cs typeface="Segoe UI" panose="020B0502040204020203" pitchFamily="34" charset="0"/>
              </a:rPr>
              <a:t>jika</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hari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ini</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berhasil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menyelesaikan</a:t>
            </a:r>
            <a:r>
              <a:rPr lang="en-US" altLang="en-US" sz="1200" dirty="0">
                <a:latin typeface="Segoe UI" panose="020B0502040204020203" pitchFamily="34" charset="0"/>
                <a:cs typeface="Segoe UI" panose="020B0502040204020203" pitchFamily="34" charset="0"/>
              </a:rPr>
              <a:t> 20 </a:t>
            </a:r>
            <a:r>
              <a:rPr lang="en-US" altLang="en-US" sz="1200" dirty="0" err="1">
                <a:latin typeface="Segoe UI" panose="020B0502040204020203" pitchFamily="34" charset="0"/>
                <a:cs typeface="Segoe UI" panose="020B0502040204020203" pitchFamily="34" charset="0"/>
              </a:rPr>
              <a:t>soal</a:t>
            </a:r>
            <a:r>
              <a:rPr lang="en-US" altLang="en-US" sz="1200" dirty="0">
                <a:latin typeface="Segoe UI" panose="020B0502040204020203" pitchFamily="34" charset="0"/>
                <a:cs typeface="Segoe UI" panose="020B0502040204020203" pitchFamily="34" charset="0"/>
              </a:rPr>
              <a:t> </a:t>
            </a:r>
            <a:r>
              <a:rPr lang="en-US" altLang="en-US" sz="1200" dirty="0" err="1">
                <a:latin typeface="Segoe UI" panose="020B0502040204020203" pitchFamily="34" charset="0"/>
                <a:cs typeface="Segoe UI" panose="020B0502040204020203" pitchFamily="34" charset="0"/>
              </a:rPr>
              <a:t>Matematika</a:t>
            </a:r>
            <a:r>
              <a:rPr lang="en-US" altLang="en-US" sz="1200" dirty="0">
                <a:latin typeface="Segoe UI" panose="020B0502040204020203" pitchFamily="34" charset="0"/>
                <a:cs typeface="Segoe UI" panose="020B0502040204020203" pitchFamily="34" charset="0"/>
              </a:rPr>
              <a:t>.</a:t>
            </a:r>
            <a:endParaRPr lang="en-US" sz="1200" dirty="0">
              <a:latin typeface="Segoe UI" panose="020B0502040204020203" pitchFamily="34" charset="0"/>
              <a:cs typeface="Segoe UI" panose="020B0502040204020203" pitchFamily="34" charset="0"/>
            </a:endParaRPr>
          </a:p>
        </p:txBody>
      </p:sp>
      <p:sp>
        <p:nvSpPr>
          <p:cNvPr id="6" name="Google Shape;60;p14">
            <a:extLst>
              <a:ext uri="{FF2B5EF4-FFF2-40B4-BE49-F238E27FC236}">
                <a16:creationId xmlns:a16="http://schemas.microsoft.com/office/drawing/2014/main" id="{47373B93-61B4-4366-A409-E7CF0090252A}"/>
              </a:ext>
            </a:extLst>
          </p:cNvPr>
          <p:cNvSpPr txBox="1">
            <a:spLocks noGrp="1"/>
          </p:cNvSpPr>
          <p:nvPr>
            <p:ph type="title"/>
          </p:nvPr>
        </p:nvSpPr>
        <p:spPr>
          <a:xfrm>
            <a:off x="2522220" y="653988"/>
            <a:ext cx="6621780" cy="488217"/>
          </a:xfrm>
          <a:prstGeom prst="rect">
            <a:avLst/>
          </a:prstGeom>
          <a:solidFill>
            <a:schemeClr val="bg1">
              <a:lumMod val="75000"/>
            </a:schemeClr>
          </a:solidFill>
          <a:ln>
            <a:solidFill>
              <a:schemeClr val="bg1">
                <a:lumMod val="75000"/>
              </a:schemeClr>
            </a:solid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dirty="0">
                <a:latin typeface="Segoe UI" panose="020B0502040204020203" pitchFamily="34" charset="0"/>
                <a:cs typeface="Segoe UI" panose="020B0502040204020203" pitchFamily="34" charset="0"/>
              </a:rPr>
              <a:t>Schedule of Reinforcement</a:t>
            </a:r>
            <a:endParaRPr sz="2400" b="1"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25679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A8E1-072C-B8FB-1A7E-916DAD860A83}"/>
              </a:ext>
            </a:extLst>
          </p:cNvPr>
          <p:cNvSpPr>
            <a:spLocks noGrp="1"/>
          </p:cNvSpPr>
          <p:nvPr>
            <p:ph type="title"/>
          </p:nvPr>
        </p:nvSpPr>
        <p:spPr>
          <a:xfrm>
            <a:off x="179512" y="1687284"/>
            <a:ext cx="9144000" cy="884466"/>
          </a:xfrm>
        </p:spPr>
        <p:txBody>
          <a:bodyPr/>
          <a:lstStyle/>
          <a:p>
            <a:r>
              <a:rPr lang="en-US" dirty="0" err="1"/>
              <a:t>Penerapan</a:t>
            </a:r>
            <a:r>
              <a:rPr lang="en-US" dirty="0"/>
              <a:t> Teori </a:t>
            </a:r>
            <a:r>
              <a:rPr lang="en-US" dirty="0" err="1"/>
              <a:t>Belajar</a:t>
            </a:r>
            <a:endParaRPr lang="en-ID" dirty="0"/>
          </a:p>
        </p:txBody>
      </p:sp>
    </p:spTree>
    <p:extLst>
      <p:ext uri="{BB962C8B-B14F-4D97-AF65-F5344CB8AC3E}">
        <p14:creationId xmlns:p14="http://schemas.microsoft.com/office/powerpoint/2010/main" val="25516014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6977" y="1347614"/>
            <a:ext cx="8590046" cy="1754326"/>
          </a:xfrm>
          <a:prstGeom prst="rect">
            <a:avLst/>
          </a:prstGeom>
          <a:noFill/>
        </p:spPr>
        <p:txBody>
          <a:bodyPr wrap="square" rtlCol="0">
            <a:spAutoFit/>
          </a:bodyPr>
          <a:lstStyle/>
          <a:p>
            <a:pPr marL="285750" indent="-285750">
              <a:buFont typeface="Arial" pitchFamily="34" charset="0"/>
              <a:buChar char="•"/>
            </a:pPr>
            <a:r>
              <a:rPr lang="en-ID" dirty="0" err="1"/>
              <a:t>Dapat</a:t>
            </a:r>
            <a:r>
              <a:rPr lang="en-ID" dirty="0"/>
              <a:t> </a:t>
            </a:r>
            <a:r>
              <a:rPr lang="en-ID" dirty="0" err="1"/>
              <a:t>digunakan</a:t>
            </a:r>
            <a:r>
              <a:rPr lang="en-ID" dirty="0"/>
              <a:t> </a:t>
            </a:r>
            <a:r>
              <a:rPr lang="en-ID" dirty="0" err="1"/>
              <a:t>untuk</a:t>
            </a:r>
            <a:r>
              <a:rPr lang="en-ID" dirty="0"/>
              <a:t> </a:t>
            </a:r>
            <a:r>
              <a:rPr lang="en-ID" dirty="0" err="1"/>
              <a:t>mengubah</a:t>
            </a:r>
            <a:r>
              <a:rPr lang="en-ID" dirty="0"/>
              <a:t> </a:t>
            </a:r>
            <a:r>
              <a:rPr lang="en-ID" dirty="0" err="1"/>
              <a:t>perilaku</a:t>
            </a:r>
            <a:r>
              <a:rPr lang="en-ID" dirty="0"/>
              <a:t> phobia. </a:t>
            </a:r>
            <a:r>
              <a:rPr lang="en-ID" dirty="0" err="1"/>
              <a:t>Prosedur</a:t>
            </a:r>
            <a:r>
              <a:rPr lang="en-ID" dirty="0"/>
              <a:t> </a:t>
            </a:r>
            <a:r>
              <a:rPr lang="en-ID" dirty="0" err="1"/>
              <a:t>itu</a:t>
            </a:r>
            <a:r>
              <a:rPr lang="en-ID" dirty="0"/>
              <a:t> </a:t>
            </a:r>
            <a:r>
              <a:rPr lang="en-ID" dirty="0" err="1"/>
              <a:t>disebut</a:t>
            </a:r>
            <a:r>
              <a:rPr lang="en-ID" dirty="0"/>
              <a:t> </a:t>
            </a:r>
            <a:r>
              <a:rPr lang="en-ID" dirty="0" err="1"/>
              <a:t>dengan</a:t>
            </a:r>
            <a:r>
              <a:rPr lang="en-ID" dirty="0"/>
              <a:t> desensitisasi </a:t>
            </a:r>
            <a:r>
              <a:rPr lang="en-ID" dirty="0" err="1"/>
              <a:t>sistematis</a:t>
            </a:r>
            <a:r>
              <a:rPr lang="en-ID" dirty="0"/>
              <a:t>. </a:t>
            </a:r>
          </a:p>
          <a:p>
            <a:pPr marL="285750" indent="-285750">
              <a:buFont typeface="Arial" pitchFamily="34" charset="0"/>
              <a:buChar char="•"/>
            </a:pPr>
            <a:r>
              <a:rPr lang="en-ID" dirty="0"/>
              <a:t>Ex: </a:t>
            </a:r>
            <a:r>
              <a:rPr lang="en-ID" dirty="0" err="1"/>
              <a:t>seseorang</a:t>
            </a:r>
            <a:r>
              <a:rPr lang="en-ID" dirty="0"/>
              <a:t> yang sangat </a:t>
            </a:r>
            <a:r>
              <a:rPr lang="en-ID" dirty="0" err="1"/>
              <a:t>takut</a:t>
            </a:r>
            <a:r>
              <a:rPr lang="en-ID" dirty="0"/>
              <a:t> </a:t>
            </a:r>
            <a:r>
              <a:rPr lang="en-ID" dirty="0" err="1"/>
              <a:t>dengan</a:t>
            </a:r>
            <a:r>
              <a:rPr lang="en-ID" dirty="0"/>
              <a:t> </a:t>
            </a:r>
            <a:r>
              <a:rPr lang="en-ID" dirty="0" err="1"/>
              <a:t>suasana</a:t>
            </a:r>
            <a:r>
              <a:rPr lang="en-ID" dirty="0"/>
              <a:t> </a:t>
            </a:r>
            <a:r>
              <a:rPr lang="en-ID" dirty="0" err="1"/>
              <a:t>ujian</a:t>
            </a:r>
            <a:r>
              <a:rPr lang="en-ID" dirty="0"/>
              <a:t> </a:t>
            </a:r>
            <a:r>
              <a:rPr lang="en-ID" dirty="0" err="1"/>
              <a:t>disebabkan</a:t>
            </a:r>
            <a:r>
              <a:rPr lang="en-ID" dirty="0"/>
              <a:t> </a:t>
            </a:r>
          </a:p>
          <a:p>
            <a:pPr marL="268288"/>
            <a:r>
              <a:rPr lang="en-ID" dirty="0" err="1"/>
              <a:t>tidak</a:t>
            </a:r>
            <a:r>
              <a:rPr lang="en-ID" dirty="0"/>
              <a:t> </a:t>
            </a:r>
            <a:r>
              <a:rPr lang="en-ID" dirty="0" err="1"/>
              <a:t>menguasai</a:t>
            </a:r>
            <a:r>
              <a:rPr lang="en-ID" dirty="0"/>
              <a:t> </a:t>
            </a:r>
            <a:r>
              <a:rPr lang="en-ID" dirty="0" err="1"/>
              <a:t>pelajaran</a:t>
            </a:r>
            <a:r>
              <a:rPr lang="en-ID" dirty="0"/>
              <a:t>. Phobia </a:t>
            </a:r>
            <a:r>
              <a:rPr lang="en-ID" dirty="0" err="1"/>
              <a:t>tsb</a:t>
            </a:r>
            <a:r>
              <a:rPr lang="en-ID" dirty="0"/>
              <a:t> </a:t>
            </a:r>
            <a:r>
              <a:rPr lang="en-ID" dirty="0" err="1"/>
              <a:t>bisa</a:t>
            </a:r>
            <a:r>
              <a:rPr lang="en-ID" dirty="0"/>
              <a:t> </a:t>
            </a:r>
            <a:r>
              <a:rPr lang="en-ID" dirty="0" err="1"/>
              <a:t>dirubah</a:t>
            </a:r>
            <a:r>
              <a:rPr lang="en-ID" dirty="0"/>
              <a:t> </a:t>
            </a:r>
            <a:r>
              <a:rPr lang="en-ID" dirty="0" err="1"/>
              <a:t>dengan</a:t>
            </a:r>
            <a:r>
              <a:rPr lang="en-ID" dirty="0"/>
              <a:t> desensitisasi </a:t>
            </a:r>
            <a:r>
              <a:rPr lang="en-ID" dirty="0" err="1"/>
              <a:t>sistematis</a:t>
            </a:r>
            <a:r>
              <a:rPr lang="en-ID" dirty="0"/>
              <a:t>, </a:t>
            </a:r>
            <a:r>
              <a:rPr lang="en-ID" dirty="0" err="1"/>
              <a:t>yaitu</a:t>
            </a:r>
            <a:r>
              <a:rPr lang="en-ID" dirty="0"/>
              <a:t> </a:t>
            </a:r>
            <a:r>
              <a:rPr lang="en-ID" dirty="0" err="1"/>
              <a:t>suatu</a:t>
            </a:r>
            <a:r>
              <a:rPr lang="en-ID" dirty="0"/>
              <a:t> </a:t>
            </a:r>
            <a:r>
              <a:rPr lang="en-ID" dirty="0" err="1"/>
              <a:t>terapi</a:t>
            </a:r>
            <a:r>
              <a:rPr lang="en-ID" dirty="0"/>
              <a:t> yang </a:t>
            </a:r>
            <a:r>
              <a:rPr lang="en-ID" dirty="0" err="1"/>
              <a:t>dikembangkan</a:t>
            </a:r>
            <a:r>
              <a:rPr lang="en-ID" dirty="0"/>
              <a:t> oleh Joseph </a:t>
            </a:r>
            <a:r>
              <a:rPr lang="en-ID" dirty="0" err="1"/>
              <a:t>Wolpe</a:t>
            </a:r>
            <a:r>
              <a:rPr lang="en-ID" dirty="0"/>
              <a:t>, </a:t>
            </a:r>
          </a:p>
          <a:p>
            <a:pPr marL="268288"/>
            <a:r>
              <a:rPr lang="en-ID" dirty="0" err="1"/>
              <a:t>untuk</a:t>
            </a:r>
            <a:r>
              <a:rPr lang="en-ID" dirty="0"/>
              <a:t> </a:t>
            </a:r>
            <a:r>
              <a:rPr lang="en-ID" dirty="0" err="1"/>
              <a:t>menghalangi</a:t>
            </a:r>
            <a:r>
              <a:rPr lang="en-ID" dirty="0"/>
              <a:t> rasa </a:t>
            </a:r>
            <a:r>
              <a:rPr lang="en-ID" dirty="0" err="1"/>
              <a:t>takutnya</a:t>
            </a:r>
            <a:r>
              <a:rPr lang="en-ID" dirty="0"/>
              <a:t>. </a:t>
            </a:r>
            <a:endParaRPr lang="en-US" dirty="0"/>
          </a:p>
        </p:txBody>
      </p:sp>
      <p:sp>
        <p:nvSpPr>
          <p:cNvPr id="6" name="Rectangle 5"/>
          <p:cNvSpPr/>
          <p:nvPr/>
        </p:nvSpPr>
        <p:spPr>
          <a:xfrm>
            <a:off x="395536" y="267494"/>
            <a:ext cx="2880320" cy="83449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000" dirty="0">
                <a:solidFill>
                  <a:schemeClr val="tx1"/>
                </a:solidFill>
              </a:rPr>
              <a:t>Desensitisasi </a:t>
            </a:r>
            <a:r>
              <a:rPr lang="en-ID" sz="2000" dirty="0" err="1">
                <a:solidFill>
                  <a:schemeClr val="tx1"/>
                </a:solidFill>
              </a:rPr>
              <a:t>sistematis</a:t>
            </a:r>
            <a:endParaRPr lang="en-US" sz="2000" dirty="0">
              <a:solidFill>
                <a:schemeClr val="tx1"/>
              </a:solidFill>
              <a:latin typeface="Modern No. 20" panose="02070704070505020303" pitchFamily="18" charset="0"/>
            </a:endParaRPr>
          </a:p>
        </p:txBody>
      </p:sp>
    </p:spTree>
    <p:extLst>
      <p:ext uri="{BB962C8B-B14F-4D97-AF65-F5344CB8AC3E}">
        <p14:creationId xmlns:p14="http://schemas.microsoft.com/office/powerpoint/2010/main" val="557148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2"/>
          </p:nvPr>
        </p:nvPicPr>
        <p:blipFill>
          <a:blip r:embed="rId2" cstate="print">
            <a:extLst>
              <a:ext uri="{28A0092B-C50C-407E-A947-70E740481C1C}">
                <a14:useLocalDpi xmlns:a14="http://schemas.microsoft.com/office/drawing/2010/main" val="0"/>
              </a:ext>
            </a:extLst>
          </a:blip>
          <a:srcRect t="17988" b="17988"/>
          <a:stretch/>
        </p:blipFill>
        <p:spPr/>
      </p:pic>
      <p:sp>
        <p:nvSpPr>
          <p:cNvPr id="6" name="Rectangle 5"/>
          <p:cNvSpPr/>
          <p:nvPr/>
        </p:nvSpPr>
        <p:spPr>
          <a:xfrm>
            <a:off x="1411961" y="2387083"/>
            <a:ext cx="6904455" cy="646331"/>
          </a:xfrm>
          <a:prstGeom prst="rect">
            <a:avLst/>
          </a:prstGeom>
        </p:spPr>
        <p:txBody>
          <a:bodyPr wrap="none">
            <a:spAutoFit/>
          </a:bodyPr>
          <a:lstStyle/>
          <a:p>
            <a:pPr algn="ctr"/>
            <a:r>
              <a:rPr lang="en-US" sz="3600" dirty="0" err="1"/>
              <a:t>Elemen</a:t>
            </a:r>
            <a:r>
              <a:rPr lang="en-US" sz="3600" dirty="0"/>
              <a:t> </a:t>
            </a:r>
            <a:r>
              <a:rPr lang="en-US" sz="3600" dirty="0" err="1"/>
              <a:t>Belajar</a:t>
            </a:r>
            <a:r>
              <a:rPr lang="en-US" sz="3600" dirty="0"/>
              <a:t> </a:t>
            </a:r>
            <a:r>
              <a:rPr lang="en-US" sz="3600" dirty="0" err="1"/>
              <a:t>Dalam</a:t>
            </a:r>
            <a:r>
              <a:rPr lang="en-US" sz="3600" dirty="0"/>
              <a:t> </a:t>
            </a:r>
            <a:r>
              <a:rPr lang="en-US" sz="3600" dirty="0" err="1"/>
              <a:t>Pavlovian</a:t>
            </a:r>
            <a:endParaRPr lang="en-US" sz="3600" dirty="0"/>
          </a:p>
        </p:txBody>
      </p:sp>
    </p:spTree>
    <p:extLst>
      <p:ext uri="{BB962C8B-B14F-4D97-AF65-F5344CB8AC3E}">
        <p14:creationId xmlns:p14="http://schemas.microsoft.com/office/powerpoint/2010/main" val="4008173686"/>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2051720" y="0"/>
            <a:ext cx="7092280" cy="884466"/>
          </a:xfrm>
        </p:spPr>
        <p:txBody>
          <a:bodyPr/>
          <a:lstStyle/>
          <a:p>
            <a:r>
              <a:rPr lang="en-US" sz="4000" dirty="0" err="1">
                <a:latin typeface="Modern No. 20" panose="02070704070505020303" pitchFamily="18" charset="0"/>
              </a:rPr>
              <a:t>Elemen</a:t>
            </a:r>
            <a:r>
              <a:rPr lang="en-US" sz="4000" dirty="0">
                <a:latin typeface="Modern No. 20" panose="02070704070505020303" pitchFamily="18" charset="0"/>
              </a:rPr>
              <a:t>…</a:t>
            </a:r>
          </a:p>
        </p:txBody>
      </p:sp>
      <p:cxnSp>
        <p:nvCxnSpPr>
          <p:cNvPr id="4" name="Straight Connector 3"/>
          <p:cNvCxnSpPr/>
          <p:nvPr/>
        </p:nvCxnSpPr>
        <p:spPr>
          <a:xfrm>
            <a:off x="205172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211960" y="992798"/>
            <a:ext cx="4464496" cy="1938992"/>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Aparajita" pitchFamily="34" charset="0"/>
                <a:cs typeface="Aparajita" pitchFamily="34" charset="0"/>
              </a:rPr>
              <a:t>Unconditioned Stimulus (US): </a:t>
            </a:r>
            <a:r>
              <a:rPr lang="id-ID" altLang="id-ID" sz="2400" dirty="0">
                <a:latin typeface="Aparajita" pitchFamily="34" charset="0"/>
                <a:cs typeface="Aparajita" pitchFamily="34" charset="0"/>
              </a:rPr>
              <a:t>Segala </a:t>
            </a:r>
            <a:endParaRPr lang="en-US" altLang="id-ID" sz="2400" dirty="0">
              <a:latin typeface="Aparajita" pitchFamily="34" charset="0"/>
              <a:cs typeface="Aparajita" pitchFamily="34" charset="0"/>
            </a:endParaRPr>
          </a:p>
          <a:p>
            <a:r>
              <a:rPr lang="id-ID" altLang="id-ID" sz="2400" dirty="0">
                <a:latin typeface="Aparajita" pitchFamily="34" charset="0"/>
                <a:cs typeface="Aparajita" pitchFamily="34" charset="0"/>
              </a:rPr>
              <a:t>sesuatu di lingkungan yang mempengaruhi organisme memunculkan respon tertentu, </a:t>
            </a:r>
            <a:endParaRPr lang="en-US" altLang="id-ID" sz="2400" dirty="0">
              <a:latin typeface="Aparajita" pitchFamily="34" charset="0"/>
              <a:cs typeface="Aparajita" pitchFamily="34" charset="0"/>
            </a:endParaRPr>
          </a:p>
          <a:p>
            <a:r>
              <a:rPr lang="id-ID" altLang="id-ID" sz="2400" dirty="0">
                <a:latin typeface="Aparajita" pitchFamily="34" charset="0"/>
                <a:cs typeface="Aparajita" pitchFamily="34" charset="0"/>
              </a:rPr>
              <a:t>tanpa harus dipelajari terlebih dahulu</a:t>
            </a:r>
            <a:r>
              <a:rPr lang="en-US" sz="2400" dirty="0">
                <a:latin typeface="Aparajita" pitchFamily="34" charset="0"/>
                <a:cs typeface="Aparajita" pitchFamily="34" charset="0"/>
              </a:rPr>
              <a:t>. </a:t>
            </a:r>
          </a:p>
          <a:p>
            <a:r>
              <a:rPr lang="en-US" sz="2400" dirty="0">
                <a:latin typeface="Aparajita" pitchFamily="34" charset="0"/>
                <a:cs typeface="Aparajita" pitchFamily="34" charset="0"/>
              </a:rPr>
              <a:t>Ex: </a:t>
            </a:r>
            <a:r>
              <a:rPr lang="en-US" sz="2400" dirty="0" err="1">
                <a:latin typeface="Aparajita" pitchFamily="34" charset="0"/>
                <a:cs typeface="Aparajita" pitchFamily="34" charset="0"/>
              </a:rPr>
              <a:t>makanan</a:t>
            </a:r>
            <a:r>
              <a:rPr lang="en-US" sz="2400" dirty="0">
                <a:latin typeface="Aparajita" pitchFamily="34" charset="0"/>
                <a:cs typeface="Aparajita" pitchFamily="34" charset="0"/>
              </a:rPr>
              <a:t> </a:t>
            </a:r>
            <a:r>
              <a:rPr lang="en-US" sz="2400" dirty="0">
                <a:latin typeface="Aparajita" pitchFamily="34" charset="0"/>
                <a:cs typeface="Aparajita" pitchFamily="34" charset="0"/>
                <a:sym typeface="Wingdings" pitchFamily="2" charset="2"/>
              </a:rPr>
              <a:t> </a:t>
            </a:r>
            <a:r>
              <a:rPr lang="en-US" altLang="id-ID" sz="2400" dirty="0" err="1">
                <a:latin typeface="Aparajita" pitchFamily="34" charset="0"/>
                <a:cs typeface="Aparajita" pitchFamily="34" charset="0"/>
                <a:sym typeface="Wingdings" pitchFamily="2" charset="2"/>
              </a:rPr>
              <a:t>otomatis</a:t>
            </a:r>
            <a:r>
              <a:rPr lang="en-US" altLang="id-ID" sz="2400" dirty="0">
                <a:latin typeface="Aparajita" pitchFamily="34" charset="0"/>
                <a:cs typeface="Aparajita" pitchFamily="34" charset="0"/>
                <a:sym typeface="Wingdings" pitchFamily="2" charset="2"/>
              </a:rPr>
              <a:t> </a:t>
            </a:r>
            <a:r>
              <a:rPr lang="en-US" altLang="id-ID" sz="2400" dirty="0" err="1">
                <a:latin typeface="Aparajita" pitchFamily="34" charset="0"/>
                <a:cs typeface="Aparajita" pitchFamily="34" charset="0"/>
                <a:sym typeface="Wingdings" pitchFamily="2" charset="2"/>
              </a:rPr>
              <a:t>keluar</a:t>
            </a:r>
            <a:r>
              <a:rPr lang="en-US" altLang="id-ID" sz="2400" dirty="0">
                <a:latin typeface="Aparajita" pitchFamily="34" charset="0"/>
                <a:cs typeface="Aparajita" pitchFamily="34" charset="0"/>
                <a:sym typeface="Wingdings" pitchFamily="2" charset="2"/>
              </a:rPr>
              <a:t> air </a:t>
            </a:r>
            <a:r>
              <a:rPr lang="en-US" altLang="id-ID" sz="2400" dirty="0" err="1">
                <a:latin typeface="Aparajita" pitchFamily="34" charset="0"/>
                <a:cs typeface="Aparajita" pitchFamily="34" charset="0"/>
                <a:sym typeface="Wingdings" pitchFamily="2" charset="2"/>
              </a:rPr>
              <a:t>liur</a:t>
            </a:r>
            <a:r>
              <a:rPr lang="en-US" altLang="id-ID" sz="2400" dirty="0">
                <a:latin typeface="Aparajita" pitchFamily="34" charset="0"/>
                <a:cs typeface="Aparajita" pitchFamily="34" charset="0"/>
                <a:sym typeface="Wingdings" pitchFamily="2" charset="2"/>
              </a:rPr>
              <a:t>.</a:t>
            </a:r>
            <a:endParaRPr lang="en-US" sz="2400" dirty="0">
              <a:latin typeface="Aparajita" pitchFamily="34" charset="0"/>
              <a:cs typeface="Aparajita" pitchFamily="34" charset="0"/>
            </a:endParaRPr>
          </a:p>
        </p:txBody>
      </p:sp>
      <p:sp>
        <p:nvSpPr>
          <p:cNvPr id="6" name="TextBox 5"/>
          <p:cNvSpPr txBox="1"/>
          <p:nvPr/>
        </p:nvSpPr>
        <p:spPr>
          <a:xfrm>
            <a:off x="1619672" y="3075806"/>
            <a:ext cx="4752528" cy="15696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Aparajita" pitchFamily="34" charset="0"/>
                <a:cs typeface="Aparajita" pitchFamily="34" charset="0"/>
              </a:rPr>
              <a:t>Unconditioned Response (UR): </a:t>
            </a:r>
            <a:r>
              <a:rPr lang="en-US" sz="2400" dirty="0" err="1">
                <a:latin typeface="Aparajita" pitchFamily="34" charset="0"/>
                <a:cs typeface="Aparajita" pitchFamily="34" charset="0"/>
              </a:rPr>
              <a:t>respon</a:t>
            </a:r>
            <a:r>
              <a:rPr lang="en-US" sz="2400" dirty="0">
                <a:latin typeface="Aparajita" pitchFamily="34" charset="0"/>
                <a:cs typeface="Aparajita" pitchFamily="34" charset="0"/>
              </a:rPr>
              <a:t> yang </a:t>
            </a:r>
          </a:p>
          <a:p>
            <a:r>
              <a:rPr lang="en-US" sz="2400" dirty="0" err="1">
                <a:latin typeface="Aparajita" pitchFamily="34" charset="0"/>
                <a:cs typeface="Aparajita" pitchFamily="34" charset="0"/>
              </a:rPr>
              <a:t>tak</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dikondisikan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merupakan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respons</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alamiah</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dan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otomatis</a:t>
            </a:r>
            <a:r>
              <a:rPr lang="en-US" sz="2400" dirty="0">
                <a:latin typeface="Aparajita" pitchFamily="34" charset="0"/>
                <a:cs typeface="Aparajita" pitchFamily="34" charset="0"/>
              </a:rPr>
              <a:t> yang </a:t>
            </a:r>
            <a:r>
              <a:rPr lang="en-US" sz="2400" dirty="0" err="1">
                <a:latin typeface="Aparajita" pitchFamily="34" charset="0"/>
                <a:cs typeface="Aparajita" pitchFamily="34" charset="0"/>
              </a:rPr>
              <a:t>disebabkan</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oleh</a:t>
            </a:r>
            <a:r>
              <a:rPr lang="en-US" sz="2400" dirty="0">
                <a:latin typeface="Aparajita" pitchFamily="34" charset="0"/>
                <a:cs typeface="Aparajita" pitchFamily="34" charset="0"/>
              </a:rPr>
              <a:t> US. </a:t>
            </a:r>
          </a:p>
          <a:p>
            <a:r>
              <a:rPr lang="en-US" sz="2400" dirty="0">
                <a:latin typeface="Aparajita" pitchFamily="34" charset="0"/>
                <a:cs typeface="Aparajita" pitchFamily="34" charset="0"/>
              </a:rPr>
              <a:t>Ex: </a:t>
            </a:r>
            <a:r>
              <a:rPr lang="id-ID" altLang="id-ID" sz="2400" dirty="0">
                <a:latin typeface="Aparajita" pitchFamily="34" charset="0"/>
                <a:cs typeface="Aparajita" pitchFamily="34" charset="0"/>
                <a:sym typeface="Wingdings" pitchFamily="2" charset="2"/>
              </a:rPr>
              <a:t>kemunculan </a:t>
            </a:r>
            <a:r>
              <a:rPr lang="en-US" altLang="id-ID" sz="2400" dirty="0">
                <a:latin typeface="Aparajita" pitchFamily="34" charset="0"/>
                <a:cs typeface="Aparajita" pitchFamily="34" charset="0"/>
                <a:sym typeface="Wingdings" pitchFamily="2" charset="2"/>
              </a:rPr>
              <a:t>air </a:t>
            </a:r>
            <a:r>
              <a:rPr lang="en-US" altLang="id-ID" sz="2400" dirty="0" err="1">
                <a:latin typeface="Aparajita" pitchFamily="34" charset="0"/>
                <a:cs typeface="Aparajita" pitchFamily="34" charset="0"/>
                <a:sym typeface="Wingdings" pitchFamily="2" charset="2"/>
              </a:rPr>
              <a:t>liur</a:t>
            </a:r>
            <a:r>
              <a:rPr lang="id-ID" altLang="id-ID" sz="2400" dirty="0">
                <a:latin typeface="Aparajita" pitchFamily="34" charset="0"/>
                <a:cs typeface="Aparajita" pitchFamily="34" charset="0"/>
                <a:sym typeface="Wingdings" pitchFamily="2" charset="2"/>
              </a:rPr>
              <a:t> saat melihat makanan</a:t>
            </a:r>
            <a:endParaRPr lang="en-US" sz="2400" dirty="0">
              <a:latin typeface="Aparajita" pitchFamily="34" charset="0"/>
              <a:cs typeface="Aparajita" pitchFamily="34" charset="0"/>
            </a:endParaRPr>
          </a:p>
        </p:txBody>
      </p:sp>
      <p:sp>
        <p:nvSpPr>
          <p:cNvPr id="9" name="Rectangle 8"/>
          <p:cNvSpPr/>
          <p:nvPr/>
        </p:nvSpPr>
        <p:spPr>
          <a:xfrm>
            <a:off x="0" y="1257022"/>
            <a:ext cx="1080120" cy="354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odern No. 20" panose="02070704070505020303" pitchFamily="18" charset="0"/>
              </a:rPr>
              <a:t>1</a:t>
            </a:r>
          </a:p>
        </p:txBody>
      </p:sp>
      <p:sp>
        <p:nvSpPr>
          <p:cNvPr id="10" name="Rectangle 9"/>
          <p:cNvSpPr/>
          <p:nvPr/>
        </p:nvSpPr>
        <p:spPr>
          <a:xfrm>
            <a:off x="231094" y="3417407"/>
            <a:ext cx="1080120" cy="354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odern No. 20" panose="02070704070505020303" pitchFamily="18" charset="0"/>
              </a:rPr>
              <a:t>2</a:t>
            </a:r>
          </a:p>
        </p:txBody>
      </p:sp>
      <p:pic>
        <p:nvPicPr>
          <p:cNvPr id="3074" name="Picture 2" descr="https://www.incimages.com/uploaded_files/image/970x450/getty_855098134_353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154" y="992798"/>
            <a:ext cx="3304664" cy="193899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www.snacknation.com/wp-content/uploads/2019/05/heart_healthy_snacks_m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075806"/>
            <a:ext cx="2160240"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45934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979712" y="0"/>
            <a:ext cx="7164288" cy="884466"/>
          </a:xfrm>
        </p:spPr>
        <p:txBody>
          <a:bodyPr/>
          <a:lstStyle/>
          <a:p>
            <a:r>
              <a:rPr lang="en-US" sz="4000" dirty="0" err="1">
                <a:latin typeface="Modern No. 20" panose="02070704070505020303" pitchFamily="18" charset="0"/>
              </a:rPr>
              <a:t>Cont</a:t>
            </a:r>
            <a:r>
              <a:rPr lang="en-US" sz="4000" dirty="0">
                <a:latin typeface="Modern No. 20" panose="02070704070505020303" pitchFamily="18" charset="0"/>
              </a:rPr>
              <a:t>…</a:t>
            </a:r>
          </a:p>
        </p:txBody>
      </p:sp>
      <p:cxnSp>
        <p:nvCxnSpPr>
          <p:cNvPr id="4" name="Straight Connector 3"/>
          <p:cNvCxnSpPr/>
          <p:nvPr/>
        </p:nvCxnSpPr>
        <p:spPr>
          <a:xfrm>
            <a:off x="205172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07504" y="1373778"/>
            <a:ext cx="1080120" cy="354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odern No. 20" panose="02070704070505020303" pitchFamily="18" charset="0"/>
              </a:rPr>
              <a:t>3</a:t>
            </a:r>
          </a:p>
        </p:txBody>
      </p:sp>
      <p:sp>
        <p:nvSpPr>
          <p:cNvPr id="6" name="TextBox 5"/>
          <p:cNvSpPr txBox="1"/>
          <p:nvPr/>
        </p:nvSpPr>
        <p:spPr>
          <a:xfrm>
            <a:off x="1835696" y="1146106"/>
            <a:ext cx="3816424" cy="15696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Aparajita" pitchFamily="34" charset="0"/>
                <a:cs typeface="Aparajita" pitchFamily="34" charset="0"/>
              </a:rPr>
              <a:t>Conditioned Stimulus (CS): stimulus </a:t>
            </a:r>
            <a:r>
              <a:rPr lang="en-US" sz="2400" dirty="0" err="1">
                <a:latin typeface="Aparajita" pitchFamily="34" charset="0"/>
                <a:cs typeface="Aparajita" pitchFamily="34" charset="0"/>
              </a:rPr>
              <a:t>netral</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karena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ia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tdk</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menimbulkan</a:t>
            </a:r>
            <a:r>
              <a:rPr lang="en-US" sz="2400" dirty="0">
                <a:latin typeface="Aparajita" pitchFamily="34" charset="0"/>
                <a:cs typeface="Aparajita" pitchFamily="34" charset="0"/>
              </a:rPr>
              <a:t> </a:t>
            </a:r>
          </a:p>
          <a:p>
            <a:r>
              <a:rPr lang="en-US" sz="2400" dirty="0" err="1">
                <a:latin typeface="Aparajita" pitchFamily="34" charset="0"/>
                <a:cs typeface="Aparajita" pitchFamily="34" charset="0"/>
              </a:rPr>
              <a:t>respons</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alamiah</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atau</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otomatis</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pada</a:t>
            </a:r>
            <a:r>
              <a:rPr lang="en-US" sz="2400" dirty="0">
                <a:latin typeface="Aparajita" pitchFamily="34" charset="0"/>
                <a:cs typeface="Aparajita" pitchFamily="34" charset="0"/>
              </a:rPr>
              <a:t> </a:t>
            </a:r>
            <a:r>
              <a:rPr lang="en-US" sz="2400" dirty="0" err="1">
                <a:latin typeface="Aparajita" pitchFamily="34" charset="0"/>
                <a:cs typeface="Aparajita" pitchFamily="34" charset="0"/>
              </a:rPr>
              <a:t>organisme</a:t>
            </a:r>
            <a:r>
              <a:rPr lang="en-US" sz="2400" dirty="0">
                <a:latin typeface="Aparajita" pitchFamily="34" charset="0"/>
                <a:cs typeface="Aparajita" pitchFamily="34" charset="0"/>
              </a:rPr>
              <a:t>. Ex: </a:t>
            </a:r>
            <a:r>
              <a:rPr lang="en-US" sz="2400" dirty="0" err="1">
                <a:latin typeface="Aparajita" pitchFamily="34" charset="0"/>
                <a:cs typeface="Aparajita" pitchFamily="34" charset="0"/>
              </a:rPr>
              <a:t>bel</a:t>
            </a:r>
            <a:r>
              <a:rPr lang="en-US" sz="2400" dirty="0">
                <a:latin typeface="Aparajita" pitchFamily="34" charset="0"/>
                <a:cs typeface="Aparajita" pitchFamily="34" charset="0"/>
              </a:rPr>
              <a:t>/</a:t>
            </a:r>
            <a:r>
              <a:rPr lang="en-US" sz="2400" dirty="0" err="1">
                <a:latin typeface="Aparajita" pitchFamily="34" charset="0"/>
                <a:cs typeface="Aparajita" pitchFamily="34" charset="0"/>
              </a:rPr>
              <a:t>suara</a:t>
            </a:r>
            <a:endParaRPr lang="en-US" sz="2400" dirty="0">
              <a:latin typeface="Aparajita" pitchFamily="34" charset="0"/>
              <a:cs typeface="Aparajita" pitchFamily="34" charset="0"/>
            </a:endParaRPr>
          </a:p>
        </p:txBody>
      </p:sp>
      <p:sp>
        <p:nvSpPr>
          <p:cNvPr id="7" name="Rectangle 6"/>
          <p:cNvSpPr/>
          <p:nvPr/>
        </p:nvSpPr>
        <p:spPr>
          <a:xfrm>
            <a:off x="231094" y="3684144"/>
            <a:ext cx="1080120" cy="35459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Modern No. 20" panose="02070704070505020303" pitchFamily="18" charset="0"/>
              </a:rPr>
              <a:t>4</a:t>
            </a:r>
          </a:p>
        </p:txBody>
      </p:sp>
      <p:sp>
        <p:nvSpPr>
          <p:cNvPr id="8" name="TextBox 7"/>
          <p:cNvSpPr txBox="1"/>
          <p:nvPr/>
        </p:nvSpPr>
        <p:spPr>
          <a:xfrm>
            <a:off x="4788024" y="2931790"/>
            <a:ext cx="4072204" cy="1569660"/>
          </a:xfrm>
          <a:prstGeom prst="rect">
            <a:avLst/>
          </a:prstGeom>
          <a:ln>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Aparajita" pitchFamily="34" charset="0"/>
                <a:cs typeface="Aparajita" pitchFamily="34" charset="0"/>
              </a:rPr>
              <a:t>Conditioned Response (CR): </a:t>
            </a:r>
            <a:r>
              <a:rPr lang="en-US" sz="2400" dirty="0" err="1">
                <a:latin typeface="Aparajita" pitchFamily="34" charset="0"/>
                <a:cs typeface="Aparajita" pitchFamily="34" charset="0"/>
              </a:rPr>
              <a:t>respons</a:t>
            </a:r>
            <a:r>
              <a:rPr lang="en-US" sz="2400" dirty="0">
                <a:latin typeface="Aparajita" pitchFamily="34" charset="0"/>
                <a:cs typeface="Aparajita" pitchFamily="34" charset="0"/>
              </a:rPr>
              <a:t> </a:t>
            </a:r>
          </a:p>
          <a:p>
            <a:r>
              <a:rPr lang="en-US" sz="2400" dirty="0">
                <a:latin typeface="Aparajita" pitchFamily="34" charset="0"/>
                <a:cs typeface="Aparajita" pitchFamily="34" charset="0"/>
              </a:rPr>
              <a:t>yang </a:t>
            </a:r>
            <a:r>
              <a:rPr lang="en-US" sz="2400" dirty="0" err="1">
                <a:latin typeface="Aparajita" pitchFamily="34" charset="0"/>
                <a:cs typeface="Aparajita" pitchFamily="34" charset="0"/>
              </a:rPr>
              <a:t>dikondisikan</a:t>
            </a:r>
            <a:r>
              <a:rPr lang="en-US" sz="2400" dirty="0">
                <a:latin typeface="Aparajita" pitchFamily="34" charset="0"/>
                <a:cs typeface="Aparajita" pitchFamily="34" charset="0"/>
              </a:rPr>
              <a:t>. </a:t>
            </a:r>
            <a:r>
              <a:rPr lang="en-US" altLang="id-ID" sz="2400" dirty="0" err="1">
                <a:latin typeface="Aparajita" pitchFamily="34" charset="0"/>
                <a:cs typeface="Aparajita" pitchFamily="34" charset="0"/>
                <a:sym typeface="Wingdings" pitchFamily="2" charset="2"/>
              </a:rPr>
              <a:t>Respon</a:t>
            </a:r>
            <a:r>
              <a:rPr lang="en-US" altLang="id-ID" sz="2400" dirty="0">
                <a:latin typeface="Aparajita" pitchFamily="34" charset="0"/>
                <a:cs typeface="Aparajita" pitchFamily="34" charset="0"/>
                <a:sym typeface="Wingdings" pitchFamily="2" charset="2"/>
              </a:rPr>
              <a:t> </a:t>
            </a:r>
            <a:r>
              <a:rPr lang="en-US" altLang="id-ID" sz="2400" dirty="0" err="1">
                <a:latin typeface="Aparajita" pitchFamily="34" charset="0"/>
                <a:cs typeface="Aparajita" pitchFamily="34" charset="0"/>
                <a:sym typeface="Wingdings" pitchFamily="2" charset="2"/>
              </a:rPr>
              <a:t>yg</a:t>
            </a:r>
            <a:r>
              <a:rPr lang="en-US" altLang="id-ID" sz="2400" dirty="0">
                <a:latin typeface="Aparajita" pitchFamily="34" charset="0"/>
                <a:cs typeface="Aparajita" pitchFamily="34" charset="0"/>
                <a:sym typeface="Wingdings" pitchFamily="2" charset="2"/>
              </a:rPr>
              <a:t> </a:t>
            </a:r>
            <a:r>
              <a:rPr lang="en-US" altLang="id-ID" sz="2400" dirty="0" err="1">
                <a:latin typeface="Aparajita" pitchFamily="34" charset="0"/>
                <a:cs typeface="Aparajita" pitchFamily="34" charset="0"/>
                <a:sym typeface="Wingdings" pitchFamily="2" charset="2"/>
              </a:rPr>
              <a:t>sama</a:t>
            </a:r>
            <a:r>
              <a:rPr lang="en-US" altLang="id-ID" sz="2400" dirty="0">
                <a:latin typeface="Aparajita" pitchFamily="34" charset="0"/>
                <a:cs typeface="Aparajita" pitchFamily="34" charset="0"/>
                <a:sym typeface="Wingdings" pitchFamily="2" charset="2"/>
              </a:rPr>
              <a:t> </a:t>
            </a:r>
          </a:p>
          <a:p>
            <a:r>
              <a:rPr lang="en-US" altLang="id-ID" sz="2400" dirty="0" err="1">
                <a:latin typeface="Aparajita" pitchFamily="34" charset="0"/>
                <a:cs typeface="Aparajita" pitchFamily="34" charset="0"/>
                <a:sym typeface="Wingdings" pitchFamily="2" charset="2"/>
              </a:rPr>
              <a:t>dengan</a:t>
            </a:r>
            <a:r>
              <a:rPr lang="en-US" altLang="id-ID" sz="2400" dirty="0">
                <a:latin typeface="Aparajita" pitchFamily="34" charset="0"/>
                <a:cs typeface="Aparajita" pitchFamily="34" charset="0"/>
                <a:sym typeface="Wingdings" pitchFamily="2" charset="2"/>
              </a:rPr>
              <a:t> UR, </a:t>
            </a:r>
            <a:r>
              <a:rPr lang="en-US" altLang="id-ID" sz="2400" dirty="0" err="1">
                <a:latin typeface="Aparajita" pitchFamily="34" charset="0"/>
                <a:cs typeface="Aparajita" pitchFamily="34" charset="0"/>
                <a:sym typeface="Wingdings" pitchFamily="2" charset="2"/>
              </a:rPr>
              <a:t>tetapi</a:t>
            </a:r>
            <a:r>
              <a:rPr lang="en-US" altLang="id-ID" sz="2400" dirty="0">
                <a:latin typeface="Aparajita" pitchFamily="34" charset="0"/>
                <a:cs typeface="Aparajita" pitchFamily="34" charset="0"/>
                <a:sym typeface="Wingdings" pitchFamily="2" charset="2"/>
              </a:rPr>
              <a:t> </a:t>
            </a:r>
            <a:r>
              <a:rPr lang="en-US" altLang="id-ID" sz="2400" dirty="0" err="1">
                <a:latin typeface="Aparajita" pitchFamily="34" charset="0"/>
                <a:cs typeface="Aparajita" pitchFamily="34" charset="0"/>
                <a:sym typeface="Wingdings" pitchFamily="2" charset="2"/>
              </a:rPr>
              <a:t>merupakan</a:t>
            </a:r>
            <a:r>
              <a:rPr lang="en-US" altLang="id-ID" sz="2400" dirty="0">
                <a:latin typeface="Aparajita" pitchFamily="34" charset="0"/>
                <a:cs typeface="Aparajita" pitchFamily="34" charset="0"/>
                <a:sym typeface="Wingdings" pitchFamily="2" charset="2"/>
              </a:rPr>
              <a:t> </a:t>
            </a:r>
            <a:r>
              <a:rPr lang="en-US" altLang="id-ID" sz="2400" dirty="0" err="1">
                <a:latin typeface="Aparajita" pitchFamily="34" charset="0"/>
                <a:cs typeface="Aparajita" pitchFamily="34" charset="0"/>
                <a:sym typeface="Wingdings" pitchFamily="2" charset="2"/>
              </a:rPr>
              <a:t>hasil</a:t>
            </a:r>
            <a:r>
              <a:rPr lang="en-US" altLang="id-ID" sz="2400" dirty="0">
                <a:latin typeface="Aparajita" pitchFamily="34" charset="0"/>
                <a:cs typeface="Aparajita" pitchFamily="34" charset="0"/>
                <a:sym typeface="Wingdings" pitchFamily="2" charset="2"/>
              </a:rPr>
              <a:t> </a:t>
            </a:r>
          </a:p>
          <a:p>
            <a:r>
              <a:rPr lang="en-US" altLang="id-ID" sz="2400" dirty="0">
                <a:latin typeface="Aparajita" pitchFamily="34" charset="0"/>
                <a:cs typeface="Aparajita" pitchFamily="34" charset="0"/>
                <a:sym typeface="Wingdings" pitchFamily="2" charset="2"/>
              </a:rPr>
              <a:t>proses Conditioning. </a:t>
            </a:r>
            <a:r>
              <a:rPr lang="en-US" sz="2400" dirty="0">
                <a:latin typeface="Aparajita" pitchFamily="34" charset="0"/>
                <a:cs typeface="Aparajita" pitchFamily="34" charset="0"/>
              </a:rPr>
              <a:t>Ex: air </a:t>
            </a:r>
            <a:r>
              <a:rPr lang="en-US" sz="2400" dirty="0" err="1">
                <a:latin typeface="Aparajita" pitchFamily="34" charset="0"/>
                <a:cs typeface="Aparajita" pitchFamily="34" charset="0"/>
              </a:rPr>
              <a:t>liur</a:t>
            </a:r>
            <a:endParaRPr lang="en-US" sz="2400" dirty="0">
              <a:latin typeface="Aparajita" pitchFamily="34" charset="0"/>
              <a:cs typeface="Aparajita" pitchFamily="34" charset="0"/>
            </a:endParaRPr>
          </a:p>
        </p:txBody>
      </p:sp>
      <p:sp>
        <p:nvSpPr>
          <p:cNvPr id="2" name="AutoShape 2" descr="data:image/png;base64,iVBORw0KGgoAAAANSUhEUgAAAOEAAADhCAMAAAAJbSJIAAAAhFBMVEX///8AAADc3Nzw8PALCwthYWGTk5P4+Pjr6+vOzs78/Pzh4eHDw8Pn5+dHR0fv7+9RUVGurq5MTEzR0dGlpaUzMzNbW1u3t7c+Pj4rKysWFhYjIyOCgoJnZ2fGxsaXl5eLi4tvb295eXkvLy8bGxuenp6np6cRERF8fHyOjo5zc3NAQEAqKPQtAAAH8UlEQVR4nO2d2WLiOgyGmwQaCKTsO22ghW7z/u93aGdafjmLIZHlhOPvMqWWlXiTLMt3dw6Hw+FwOBwOxz86o2Q7b++O/dB2TYwQHofeL48L29XhZ3rwCMu+7RrxEq+8FO3Idq0YeUrrd2LWsV0vNvqZCnpe61ZUjHMUPH1F21XjITzkaug92q4cC7t8BT3vFkbU/Db6xR/b1WPguVBD7wamfqrQ/GM3Jg/atutXmS7RL/5+NMNnjZ/3t6DMz8gZ4gqn8WMNtslfk2ICD6c2a8cBfK7k/PTh/HRrr248rDPb48ftDDVh66xL9/z49fz0wV7lWMjRcOo0bA7/Ww1vtB/2g8Eg9v3OYBAeb1PDbJqu4Z1Ww7HtGlYiGI11Cp5Wq/2mLr4Hr3O9en/ZLxroBfc1lq/CKmmY363/oFdK5dG3XevLeZrp9cnUsWe75pfRHep1yeMztl17PcFnef2+SPQi7DKqpt+Jl4ltHYqI9dPf25v2J8/1nR8X+bVetd+PXd/vxZ1O3PP9fvI8XOf+eFbXUfU9p8KHbT/ImNHDeJTbZ1/la6+nkz1F/BkFRf/VO2bsnXq13LLxs/rXMrlghpu8bzL+dVz4YiyQtcv7cKmzN3zN0HFVr6kxY5J46Or/7ZdokTHu1Gm8eU3VbvZ0bRnTtIr1mRnTX/BYYkobpK2RunzF1DQ4L9mFuqlxtR5L8VSkxbF0UdFeLasOVqOv1GldqfeoDX5m3/gPlIF+XnEe85Xy7E/9ijG/r1zgQFkb7SqXWI0trQ7HZmCkWNB2N4mVpQyT+fpISx3wlFoKpRPec5XbJsXa3EOlL/udrdzoDynYni1Fp3rOUS+ijcPWrBgRg2nIWnaH7HfYaqcfJt8zXSldY6fw0SN1YB/TyfuzE4hKhpkdf/nEb2cjroisR5cGBAxQwMaCh5F8QiO26hEljExIKIT0QkORW0uUYUZEAXsQvjbkFyORm9IfsSMiHF+j9HCKfeTNmBTSFYT9UthFDLYfHM6ezYnJAENgDwYHcvyIpnp7NrgJY3QyRjtKMqw/wnWx0VeLw6mkywYbaXXPTBHRC4gS9Lvdg9ir3ffXsZMThcBZrYNhUbj8lQt6x6NMO9PCcF4yLesXtE6Ntxy0E8U6Igo1btU8Sb7OH8DPbcIwVAANpcKJ8FCogEzwLPJ6u/LB4U2g3SRnaSvz0r7B+V5grQheWanD37DH1xIY3bDJCG17wzJDIgw9BA2F/Kb7s8RPAXHo4RdyZUCA+oewvJ2EPOKqLR+UcAXQZvi2t4qIYKUo0mogzkaiV5x6PphsImY3OBTMGqM/hNDzRcY2GLtlzPwAtg1F5iewt2U2EoOW05AZpyE7TkN2nIbsOA3ZcRqy4zRkx2nIjtOQHachO05DdpyG7DgN2XEasuM0ZMdpyI7TkB2nITtOQ3achuw4DdlxGrITeMIaJtIaDqQ1hLwuMsGJeORJJPcIhO4tRY4hYpS3SKYjiBJeicRBQ6zgWiTdAQoUORkk/krx8JPIK4Xw0plIt0ANRUJoIVJfJo8zdnyRaH04TiYzPeGFHyLBkLCkETodAAlrJI5ZYlCyUHIcCE4UON9BTgQKBZZjDhUBcVNZcV9MZF8qHGGROkCOK2HzXR+liZ2uPki+VTyZJ3b0GDMqGp/z8YS82HFAfK2mg+cxyFvqJNkdOaE3NywKB26R9cVfsOUYttiGcqIQTBjJlhUuEzxHJnk5I47ga6Pdfw+SdiYFqWDbMTmE45pUNgUuNlOTUyJmujQ9plFwDDe44CcJcYSTxIHT1NsYk4KpVF6MSckG/dDG5imSrFQ8uxjeMtAy5HLDRCrmckPlQbqImTU/pmyRXM/8QG6PMjEKkORpMo5SCk2rzV+BgKT2t3ITM8nKzD9ZkTYiaFUAIckIy23s43RkLd09TdjO2xVp2TJnxjOgNwtwvmea8vZgLdf9hNSD0aGh5CW3k9T3G5LS1Ntwqai8Oav3htErFWc8a5suVdDurZoBrcyKYz9Ruf9FIiNNEUqDYsj5qVx+4E17vlVi5VqBqiZAdPFVovaolEEmKnHZpjxVkg1WvK1RivINNdYXXgvKB0wU3GdYL0rPGUd92fWg9Ao1dVdVXSm9tAn0ZdeCCuZqoi+9DlQxBdQVTS2p5lJ5mr/oRRTy1ioEf9rKK6OA5Wfl/ZMwuBrM6LaJin+LbtCkjKyq+pUDtlF2V/xWJhsbB7gW0u4TQTY2O/fllAF9t9rJGO4wNZ0bnA+0UrUGMywN1xKVYwH9HtqRANxcrfpeOa5Q9hvKb2iV5arMv43shzjHacdSC8msqxPBPpV2oxEcJbLBD5WAy1J1cxzaL2ajnVjZQ7U1nnf0I1jZlSwHVluzCYDBTqKXAVWDXHtX6ERBN0JzBpo70hGL3Zl4pWqDuqGy2VFgghMnQj0uUr8Q6uHJDUQlri47wQGlIe6Pl5yuSPeR7N5OfTX0GtZN5tqNBgc0xzj8h+LDythaUH7RsE+oXM12YknHm4h+QLuXb5ck5TAfHn8Gy2jyMVP/avMC9bJk+Fpnw/397nGc4aBsXBv95ortVZGbQPgJU00xD5lrKwwwWOuV+6JBdqFKcNFXbOwX/CJq6xW0GmPFwFSj39pilBwT/rhIwfcGWb35LDZ5+g1FTxaZZDHMUO9tL3wPtVnihMaPHfaLm2ifhHAyun9uj4eP22TRsxzh6HA4HA6Hw+GoJf8B1VFbO2TCLJM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descr="C:\Users\Dinar Saputra\Downloads\downloa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6177" y="987574"/>
            <a:ext cx="1872208" cy="1717526"/>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Gambar terka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8216" y="2931790"/>
            <a:ext cx="2713784" cy="1569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247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og Resize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71450"/>
            <a:ext cx="8534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0764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id-ID" sz="2000" dirty="0"/>
              <a:t>Classical Conditioning </a:t>
            </a:r>
            <a:r>
              <a:rPr lang="en-US" altLang="id-ID" sz="2000" dirty="0" err="1"/>
              <a:t>merupakan</a:t>
            </a:r>
            <a:r>
              <a:rPr lang="en-US" altLang="id-ID" sz="2000" dirty="0"/>
              <a:t> </a:t>
            </a:r>
            <a:r>
              <a:rPr lang="en-US" altLang="id-ID" sz="2000" dirty="0" err="1"/>
              <a:t>pemasangan</a:t>
            </a:r>
            <a:r>
              <a:rPr lang="en-US" altLang="id-ID" sz="2000" dirty="0"/>
              <a:t> (</a:t>
            </a:r>
            <a:r>
              <a:rPr lang="en-US" altLang="id-ID" sz="2000" i="1" u="sng" dirty="0"/>
              <a:t>pairing</a:t>
            </a:r>
            <a:r>
              <a:rPr lang="en-US" altLang="id-ID" sz="2000" dirty="0"/>
              <a:t>) 2 stimulus</a:t>
            </a:r>
            <a:endParaRPr lang="en-US" sz="2000" dirty="0"/>
          </a:p>
        </p:txBody>
      </p:sp>
      <p:cxnSp>
        <p:nvCxnSpPr>
          <p:cNvPr id="3" name="Straight Connector 2"/>
          <p:cNvCxnSpPr/>
          <p:nvPr/>
        </p:nvCxnSpPr>
        <p:spPr>
          <a:xfrm>
            <a:off x="1331640" y="771550"/>
            <a:ext cx="662473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796845" y="1269141"/>
            <a:ext cx="1620180" cy="547920"/>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latin typeface="Modern No. 20" panose="02070704070505020303" pitchFamily="18" charset="0"/>
              </a:rPr>
              <a:t>Pairing </a:t>
            </a:r>
          </a:p>
        </p:txBody>
      </p:sp>
      <p:cxnSp>
        <p:nvCxnSpPr>
          <p:cNvPr id="7" name="Straight Connector 6"/>
          <p:cNvCxnSpPr>
            <a:stCxn id="5" idx="2"/>
          </p:cNvCxnSpPr>
          <p:nvPr/>
        </p:nvCxnSpPr>
        <p:spPr>
          <a:xfrm>
            <a:off x="4606935" y="1817061"/>
            <a:ext cx="1876" cy="389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05826" y="2206487"/>
            <a:ext cx="31683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17539" y="2206488"/>
            <a:ext cx="1876" cy="389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164341" y="2206488"/>
            <a:ext cx="1876" cy="389426"/>
          </a:xfrm>
          <a:prstGeom prst="line">
            <a:avLst/>
          </a:prstGeom>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67544" y="2595914"/>
            <a:ext cx="3485443" cy="19200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solidFill>
                  <a:schemeClr val="tx1"/>
                </a:solidFill>
              </a:rPr>
              <a:t>Stimulus yang </a:t>
            </a:r>
            <a:r>
              <a:rPr lang="en-US" altLang="id-ID" dirty="0" err="1">
                <a:solidFill>
                  <a:schemeClr val="tx1"/>
                </a:solidFill>
              </a:rPr>
              <a:t>semula</a:t>
            </a:r>
            <a:r>
              <a:rPr lang="en-US" altLang="id-ID" dirty="0">
                <a:solidFill>
                  <a:schemeClr val="tx1"/>
                </a:solidFill>
              </a:rPr>
              <a:t> </a:t>
            </a:r>
            <a:r>
              <a:rPr lang="en-US" altLang="id-ID" dirty="0" err="1">
                <a:solidFill>
                  <a:schemeClr val="tx1"/>
                </a:solidFill>
              </a:rPr>
              <a:t>netral</a:t>
            </a:r>
            <a:r>
              <a:rPr lang="en-US" altLang="id-ID" dirty="0">
                <a:solidFill>
                  <a:schemeClr val="tx1"/>
                </a:solidFill>
              </a:rPr>
              <a:t>, </a:t>
            </a:r>
          </a:p>
          <a:p>
            <a:pPr algn="ctr"/>
            <a:r>
              <a:rPr lang="en-US" altLang="id-ID" dirty="0" err="1">
                <a:solidFill>
                  <a:schemeClr val="tx1"/>
                </a:solidFill>
              </a:rPr>
              <a:t>tidak</a:t>
            </a:r>
            <a:r>
              <a:rPr lang="en-US" altLang="id-ID" dirty="0">
                <a:solidFill>
                  <a:schemeClr val="tx1"/>
                </a:solidFill>
              </a:rPr>
              <a:t> </a:t>
            </a:r>
            <a:r>
              <a:rPr lang="en-US" altLang="id-ID" dirty="0" err="1">
                <a:solidFill>
                  <a:schemeClr val="tx1"/>
                </a:solidFill>
              </a:rPr>
              <a:t>memancing</a:t>
            </a:r>
            <a:r>
              <a:rPr lang="en-US" altLang="id-ID" dirty="0">
                <a:solidFill>
                  <a:schemeClr val="tx1"/>
                </a:solidFill>
              </a:rPr>
              <a:t> </a:t>
            </a:r>
            <a:r>
              <a:rPr lang="en-US" altLang="id-ID" dirty="0" err="1">
                <a:solidFill>
                  <a:schemeClr val="tx1"/>
                </a:solidFill>
              </a:rPr>
              <a:t>respon</a:t>
            </a:r>
            <a:r>
              <a:rPr lang="en-US" altLang="id-ID" dirty="0">
                <a:solidFill>
                  <a:schemeClr val="tx1"/>
                </a:solidFill>
              </a:rPr>
              <a:t> </a:t>
            </a:r>
          </a:p>
          <a:p>
            <a:pPr algn="ctr"/>
            <a:r>
              <a:rPr lang="en-US" altLang="id-ID" dirty="0" err="1">
                <a:solidFill>
                  <a:schemeClr val="tx1"/>
                </a:solidFill>
              </a:rPr>
              <a:t>tertentu</a:t>
            </a:r>
            <a:r>
              <a:rPr lang="en-US" altLang="id-ID" dirty="0">
                <a:solidFill>
                  <a:schemeClr val="tx1"/>
                </a:solidFill>
              </a:rPr>
              <a:t>. Ex: </a:t>
            </a:r>
            <a:r>
              <a:rPr lang="en-US" altLang="id-ID" dirty="0" err="1">
                <a:solidFill>
                  <a:schemeClr val="tx1"/>
                </a:solidFill>
              </a:rPr>
              <a:t>bunyi</a:t>
            </a:r>
            <a:r>
              <a:rPr lang="en-US" altLang="id-ID" dirty="0">
                <a:solidFill>
                  <a:schemeClr val="tx1"/>
                </a:solidFill>
              </a:rPr>
              <a:t> </a:t>
            </a:r>
            <a:r>
              <a:rPr lang="en-US" altLang="id-ID" dirty="0" err="1">
                <a:solidFill>
                  <a:schemeClr val="tx1"/>
                </a:solidFill>
              </a:rPr>
              <a:t>bel</a:t>
            </a:r>
            <a:endParaRPr lang="en-US" dirty="0">
              <a:solidFill>
                <a:schemeClr val="tx1"/>
              </a:solidFill>
              <a:latin typeface="Modern No. 20" panose="02070704070505020303" pitchFamily="18" charset="0"/>
            </a:endParaRPr>
          </a:p>
        </p:txBody>
      </p:sp>
      <p:sp>
        <p:nvSpPr>
          <p:cNvPr id="14" name="Rectangle 13"/>
          <p:cNvSpPr/>
          <p:nvPr/>
        </p:nvSpPr>
        <p:spPr>
          <a:xfrm>
            <a:off x="5220072" y="2595914"/>
            <a:ext cx="3600400" cy="19200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id-ID" dirty="0">
                <a:solidFill>
                  <a:schemeClr val="tx1"/>
                </a:solidFill>
              </a:rPr>
              <a:t>Stimulus yang </a:t>
            </a:r>
            <a:r>
              <a:rPr lang="en-US" altLang="id-ID" dirty="0" err="1">
                <a:solidFill>
                  <a:schemeClr val="tx1"/>
                </a:solidFill>
              </a:rPr>
              <a:t>selalu</a:t>
            </a:r>
            <a:r>
              <a:rPr lang="en-US" altLang="id-ID" dirty="0">
                <a:solidFill>
                  <a:schemeClr val="tx1"/>
                </a:solidFill>
              </a:rPr>
              <a:t> </a:t>
            </a:r>
          </a:p>
          <a:p>
            <a:pPr algn="ctr"/>
            <a:r>
              <a:rPr lang="en-US" altLang="id-ID" dirty="0" err="1">
                <a:solidFill>
                  <a:schemeClr val="tx1"/>
                </a:solidFill>
              </a:rPr>
              <a:t>mengandung</a:t>
            </a:r>
            <a:r>
              <a:rPr lang="en-US" altLang="id-ID" dirty="0">
                <a:solidFill>
                  <a:schemeClr val="tx1"/>
                </a:solidFill>
              </a:rPr>
              <a:t> </a:t>
            </a:r>
            <a:r>
              <a:rPr lang="en-US" altLang="id-ID" dirty="0" err="1">
                <a:solidFill>
                  <a:schemeClr val="tx1"/>
                </a:solidFill>
              </a:rPr>
              <a:t>respon</a:t>
            </a:r>
            <a:r>
              <a:rPr lang="en-US" altLang="id-ID" dirty="0">
                <a:solidFill>
                  <a:schemeClr val="tx1"/>
                </a:solidFill>
              </a:rPr>
              <a:t> </a:t>
            </a:r>
            <a:r>
              <a:rPr lang="en-US" altLang="id-ID" dirty="0" err="1">
                <a:solidFill>
                  <a:schemeClr val="tx1"/>
                </a:solidFill>
              </a:rPr>
              <a:t>tertentu</a:t>
            </a:r>
            <a:r>
              <a:rPr lang="en-US" altLang="id-ID" dirty="0">
                <a:solidFill>
                  <a:schemeClr val="tx1"/>
                </a:solidFill>
              </a:rPr>
              <a:t>. </a:t>
            </a:r>
          </a:p>
          <a:p>
            <a:pPr algn="ctr"/>
            <a:r>
              <a:rPr lang="en-US" altLang="id-ID" dirty="0">
                <a:solidFill>
                  <a:schemeClr val="tx1"/>
                </a:solidFill>
              </a:rPr>
              <a:t>Ex: </a:t>
            </a:r>
            <a:r>
              <a:rPr lang="en-US" altLang="id-ID" dirty="0" err="1">
                <a:solidFill>
                  <a:schemeClr val="tx1"/>
                </a:solidFill>
              </a:rPr>
              <a:t>makanan</a:t>
            </a:r>
            <a:r>
              <a:rPr lang="en-US" altLang="id-ID" dirty="0">
                <a:solidFill>
                  <a:schemeClr val="tx1"/>
                </a:solidFill>
              </a:rPr>
              <a:t> </a:t>
            </a:r>
            <a:r>
              <a:rPr lang="en-US" altLang="id-ID" dirty="0" err="1">
                <a:solidFill>
                  <a:schemeClr val="tx1"/>
                </a:solidFill>
              </a:rPr>
              <a:t>menyebabkan</a:t>
            </a:r>
            <a:r>
              <a:rPr lang="en-US" altLang="id-ID" dirty="0">
                <a:solidFill>
                  <a:schemeClr val="tx1"/>
                </a:solidFill>
              </a:rPr>
              <a:t> </a:t>
            </a:r>
          </a:p>
          <a:p>
            <a:pPr algn="ctr"/>
            <a:r>
              <a:rPr lang="en-US" altLang="id-ID" dirty="0" err="1">
                <a:solidFill>
                  <a:schemeClr val="tx1"/>
                </a:solidFill>
              </a:rPr>
              <a:t>respon</a:t>
            </a:r>
            <a:r>
              <a:rPr lang="en-US" altLang="id-ID" dirty="0">
                <a:solidFill>
                  <a:schemeClr val="tx1"/>
                </a:solidFill>
              </a:rPr>
              <a:t> saliva</a:t>
            </a:r>
            <a:endParaRPr lang="en-US" dirty="0">
              <a:solidFill>
                <a:schemeClr val="tx1"/>
              </a:solidFill>
              <a:latin typeface="Modern No. 20" panose="02070704070505020303" pitchFamily="18" charset="0"/>
            </a:endParaRPr>
          </a:p>
        </p:txBody>
      </p:sp>
    </p:spTree>
    <p:extLst>
      <p:ext uri="{BB962C8B-B14F-4D97-AF65-F5344CB8AC3E}">
        <p14:creationId xmlns:p14="http://schemas.microsoft.com/office/powerpoint/2010/main" val="41838665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411510"/>
            <a:ext cx="7524328" cy="884466"/>
          </a:xfrm>
        </p:spPr>
        <p:txBody>
          <a:bodyPr>
            <a:normAutofit fontScale="90000"/>
          </a:bodyPr>
          <a:lstStyle/>
          <a:p>
            <a:r>
              <a:rPr lang="en-US" sz="1600" dirty="0"/>
              <a:t>Selain Pavlov, </a:t>
            </a:r>
            <a:r>
              <a:rPr lang="en-US" sz="1600" dirty="0" err="1"/>
              <a:t>terdapat</a:t>
            </a:r>
            <a:r>
              <a:rPr lang="en-US" sz="1600" dirty="0"/>
              <a:t> </a:t>
            </a:r>
            <a:r>
              <a:rPr lang="en-US" sz="1600" dirty="0" err="1"/>
              <a:t>tokoh</a:t>
            </a:r>
            <a:r>
              <a:rPr lang="en-US" sz="1600" dirty="0"/>
              <a:t> </a:t>
            </a:r>
            <a:r>
              <a:rPr lang="en-US" sz="1600" dirty="0" err="1"/>
              <a:t>teori</a:t>
            </a:r>
            <a:r>
              <a:rPr lang="en-US" sz="1600" dirty="0"/>
              <a:t> </a:t>
            </a:r>
            <a:r>
              <a:rPr lang="en-US" sz="1600" dirty="0" err="1"/>
              <a:t>pengkondisian</a:t>
            </a:r>
            <a:r>
              <a:rPr lang="en-US" sz="1600" dirty="0"/>
              <a:t> </a:t>
            </a:r>
            <a:r>
              <a:rPr lang="en-US" sz="1600" dirty="0" err="1"/>
              <a:t>Klasik</a:t>
            </a:r>
            <a:r>
              <a:rPr lang="en-US" sz="1600" dirty="0"/>
              <a:t> yang </a:t>
            </a:r>
            <a:r>
              <a:rPr lang="en-US" sz="1600" dirty="0" err="1"/>
              <a:t>berfokus</a:t>
            </a:r>
            <a:r>
              <a:rPr lang="en-US" sz="1600" dirty="0"/>
              <a:t> pada </a:t>
            </a:r>
            <a:r>
              <a:rPr lang="en-US" sz="1600" dirty="0" err="1"/>
              <a:t>mempelajari</a:t>
            </a:r>
            <a:r>
              <a:rPr lang="en-US" sz="1600" dirty="0"/>
              <a:t> </a:t>
            </a:r>
            <a:r>
              <a:rPr lang="en-US" sz="1600" dirty="0" err="1"/>
              <a:t>pembentukan</a:t>
            </a:r>
            <a:r>
              <a:rPr lang="en-US" sz="1600" dirty="0"/>
              <a:t> </a:t>
            </a:r>
            <a:r>
              <a:rPr lang="en-US" sz="1600" dirty="0" err="1"/>
              <a:t>emosi</a:t>
            </a:r>
            <a:r>
              <a:rPr lang="en-US" sz="1600" dirty="0"/>
              <a:t> </a:t>
            </a:r>
            <a:r>
              <a:rPr lang="en-US" sz="1600" dirty="0" err="1"/>
              <a:t>yaitu</a:t>
            </a:r>
            <a:r>
              <a:rPr lang="en-US" sz="1600" dirty="0"/>
              <a:t> J.B Watson.</a:t>
            </a:r>
            <a:br>
              <a:rPr lang="en-US" sz="1600" dirty="0"/>
            </a:br>
            <a:r>
              <a:rPr lang="en-US" sz="1600" dirty="0" err="1"/>
              <a:t>Menurutnya</a:t>
            </a:r>
            <a:r>
              <a:rPr lang="en-US" sz="1600" dirty="0"/>
              <a:t> m</a:t>
            </a:r>
            <a:r>
              <a:rPr lang="id-ID" sz="1600" dirty="0"/>
              <a:t>elalui proses pengkondisian</a:t>
            </a:r>
            <a:r>
              <a:rPr lang="en-US" sz="1600" dirty="0"/>
              <a:t>, </a:t>
            </a:r>
            <a:r>
              <a:rPr lang="id-ID" sz="1600" dirty="0"/>
              <a:t>ketiga emosi ini menjadi terikat dengan hal </a:t>
            </a:r>
            <a:br>
              <a:rPr lang="en-US" sz="1600" dirty="0"/>
            </a:br>
            <a:r>
              <a:rPr lang="id-ID" sz="1600" dirty="0"/>
              <a:t>yang berbeda untuk orang yang berbeda pula</a:t>
            </a:r>
            <a:endParaRPr lang="ko-KR" altLang="en-US" sz="1600" dirty="0"/>
          </a:p>
        </p:txBody>
      </p:sp>
      <p:graphicFrame>
        <p:nvGraphicFramePr>
          <p:cNvPr id="4" name="Content Placeholder 3"/>
          <p:cNvGraphicFramePr>
            <a:graphicFrameLocks noGrp="1"/>
          </p:cNvGraphicFramePr>
          <p:nvPr>
            <p:ph idx="1"/>
          </p:nvPr>
        </p:nvGraphicFramePr>
        <p:xfrm>
          <a:off x="1990725" y="1563638"/>
          <a:ext cx="6613723" cy="3312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82578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Contents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Section Break Slide Master">
  <a:themeElements>
    <a:clrScheme name="ALLPPT-COLOR-A06">
      <a:dk1>
        <a:sysClr val="windowText" lastClr="000000"/>
      </a:dk1>
      <a:lt1>
        <a:sysClr val="window" lastClr="FFFFFF"/>
      </a:lt1>
      <a:dk2>
        <a:srgbClr val="1F497D"/>
      </a:dk2>
      <a:lt2>
        <a:srgbClr val="EEECE1"/>
      </a:lt2>
      <a:accent1>
        <a:srgbClr val="E62949"/>
      </a:accent1>
      <a:accent2>
        <a:srgbClr val="F07624"/>
      </a:accent2>
      <a:accent3>
        <a:srgbClr val="F4BD2D"/>
      </a:accent3>
      <a:accent4>
        <a:srgbClr val="1ED4DE"/>
      </a:accent4>
      <a:accent5>
        <a:srgbClr val="1C7DE1"/>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2010</TotalTime>
  <Words>2043</Words>
  <Application>Microsoft Office PowerPoint</Application>
  <PresentationFormat>On-screen Show (16:9)</PresentationFormat>
  <Paragraphs>256</Paragraphs>
  <Slides>37</Slides>
  <Notes>5</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맑은 고딕</vt:lpstr>
      <vt:lpstr>Aparajita</vt:lpstr>
      <vt:lpstr>Arial</vt:lpstr>
      <vt:lpstr>Calibri</vt:lpstr>
      <vt:lpstr>Century Gothic</vt:lpstr>
      <vt:lpstr>Modern No. 20</vt:lpstr>
      <vt:lpstr>Segoe UI</vt:lpstr>
      <vt:lpstr>Wingdings</vt:lpstr>
      <vt:lpstr>Wingdings 3</vt:lpstr>
      <vt:lpstr>Contents Slide Master</vt:lpstr>
      <vt:lpstr>Section Break Slide Master</vt:lpstr>
      <vt:lpstr>Wisp</vt:lpstr>
      <vt:lpstr>Teori Belajar </vt:lpstr>
      <vt:lpstr>Teori : Classical Conditioning</vt:lpstr>
      <vt:lpstr>PowerPoint Presentation</vt:lpstr>
      <vt:lpstr>PowerPoint Presentation</vt:lpstr>
      <vt:lpstr>Elemen…</vt:lpstr>
      <vt:lpstr>Cont…</vt:lpstr>
      <vt:lpstr>PowerPoint Presentation</vt:lpstr>
      <vt:lpstr>Classical Conditioning merupakan pemasangan (pairing) 2 stimulus</vt:lpstr>
      <vt:lpstr>Selain Pavlov, terdapat tokoh teori pengkondisian Klasik yang berfokus pada mempelajari pembentukan emosi yaitu J.B Watson. Menurutnya melalui proses pengkondisian, ketiga emosi ini menjadi terikat dengan hal  yang berbeda untuk orang yang berbeda pula</vt:lpstr>
      <vt:lpstr>Ungkapan Watson yang sering dikutip...</vt:lpstr>
      <vt:lpstr>Eksperimen Watson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EXTINCTION (PELENYAPAN) &amp; RECOVERY</vt:lpstr>
      <vt:lpstr>ACQUITION (AKUISISI)</vt:lpstr>
      <vt:lpstr>HIGHER-ORDER CONDITIONING</vt:lpstr>
      <vt:lpstr>GENERALISASI STIMULUS</vt:lpstr>
      <vt:lpstr>PowerPoint Presentation</vt:lpstr>
      <vt:lpstr>TEORI BELAJAR SKINNER Operant Conditioning (OC)</vt:lpstr>
      <vt:lpstr>cont ….</vt:lpstr>
      <vt:lpstr>Perilaku Responden dan Perilaku Operan</vt:lpstr>
      <vt:lpstr>Pengkondisian Tipe S dan Tipe R</vt:lpstr>
      <vt:lpstr>Skinner’s Box</vt:lpstr>
      <vt:lpstr>Skinner’s Experiment</vt:lpstr>
      <vt:lpstr>cont ….</vt:lpstr>
      <vt:lpstr>cont ….</vt:lpstr>
      <vt:lpstr>Bentuk Konsekuensi dalam OC</vt:lpstr>
      <vt:lpstr>cont ….</vt:lpstr>
      <vt:lpstr>Bentuk Reinforcement</vt:lpstr>
      <vt:lpstr>Schedule of Reinforcement</vt:lpstr>
      <vt:lpstr>Penerapan Teori Belajar</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Rima Melisa</cp:lastModifiedBy>
  <cp:revision>176</cp:revision>
  <dcterms:created xsi:type="dcterms:W3CDTF">2016-12-01T00:32:25Z</dcterms:created>
  <dcterms:modified xsi:type="dcterms:W3CDTF">2025-09-13T09:00:59Z</dcterms:modified>
</cp:coreProperties>
</file>