
<file path=[Content_Types].xml><?xml version="1.0" encoding="utf-8"?>
<Types xmlns="http://schemas.openxmlformats.org/package/2006/content-types">
  <Default Extension="bin" ContentType="audio/unknown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3" r:id="rId2"/>
    <p:sldId id="304" r:id="rId3"/>
    <p:sldId id="305" r:id="rId4"/>
    <p:sldId id="306" r:id="rId5"/>
    <p:sldId id="307" r:id="rId6"/>
    <p:sldId id="329" r:id="rId7"/>
    <p:sldId id="330" r:id="rId8"/>
    <p:sldId id="331" r:id="rId9"/>
    <p:sldId id="339" r:id="rId10"/>
    <p:sldId id="341" r:id="rId11"/>
    <p:sldId id="263" r:id="rId12"/>
    <p:sldId id="335" r:id="rId13"/>
    <p:sldId id="342" r:id="rId14"/>
    <p:sldId id="343" r:id="rId15"/>
    <p:sldId id="344" r:id="rId16"/>
    <p:sldId id="34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27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30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7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824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50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481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12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491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024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79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1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9E66-7FD3-4087-A292-FF0CF74E9028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C5F6F5D-1916-408A-866E-92478758E5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735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>
            <a:extLst>
              <a:ext uri="{FF2B5EF4-FFF2-40B4-BE49-F238E27FC236}">
                <a16:creationId xmlns:a16="http://schemas.microsoft.com/office/drawing/2014/main" id="{F67E51E3-4236-9362-0232-FD611559E5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EMOSI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4EECFE-63CB-8889-3B40-BEF3AA730D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4331E3-5A25-C005-5C28-D38FACDED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781" y="988704"/>
            <a:ext cx="4645152" cy="801943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/>
              <a:t>Komponen</a:t>
            </a:r>
            <a:r>
              <a:rPr lang="en-ID" dirty="0"/>
              <a:t> Fear Structure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6C91C4-39F9-E603-6103-60B63DBCAFA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1068781" y="2096286"/>
            <a:ext cx="4728170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Fear structure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terdiri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Stimulus 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suara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keras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jantung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berdebar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"Saya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bahaya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 PTSD,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hubungan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maladaptif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terlalu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aktif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660C37-597D-3193-3556-2E9560E65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337" y="1294049"/>
            <a:ext cx="4645152" cy="802237"/>
          </a:xfrm>
        </p:spPr>
        <p:txBody>
          <a:bodyPr>
            <a:normAutofit fontScale="92500" lnSpcReduction="20000"/>
          </a:bodyPr>
          <a:lstStyle/>
          <a:p>
            <a:r>
              <a:rPr lang="en-ID" dirty="0"/>
              <a:t>Tujuan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Emosional</a:t>
            </a:r>
            <a:endParaRPr lang="en-ID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DFDC083-FBA8-D30A-5509-BD431F159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4722" y="2185403"/>
            <a:ext cx="4645152" cy="2487193"/>
          </a:xfrm>
        </p:spPr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 err="1">
                <a:latin typeface="Arial" panose="020B0604020202020204" pitchFamily="34" charset="0"/>
              </a:rPr>
              <a:t>Mengaktifkan</a:t>
            </a:r>
            <a:r>
              <a:rPr lang="en-US" altLang="en-US" dirty="0">
                <a:latin typeface="Arial" panose="020B0604020202020204" pitchFamily="34" charset="0"/>
              </a:rPr>
              <a:t> fear structure </a:t>
            </a:r>
            <a:r>
              <a:rPr lang="en-US" altLang="en-US" dirty="0" err="1">
                <a:latin typeface="Arial" panose="020B0604020202020204" pitchFamily="34" charset="0"/>
              </a:rPr>
              <a:t>secara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cukup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 err="1">
                <a:latin typeface="Arial" panose="020B0604020202020204" pitchFamily="34" charset="0"/>
              </a:rPr>
              <a:t>Menghadirkan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informasi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baru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untuk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mengubah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struktur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tersebut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 err="1">
                <a:latin typeface="Arial" panose="020B0604020202020204" pitchFamily="34" charset="0"/>
              </a:rPr>
              <a:t>Mengurangi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reaksi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emosional</a:t>
            </a:r>
            <a:r>
              <a:rPr lang="en-US" altLang="en-US" dirty="0">
                <a:latin typeface="Arial" panose="020B0604020202020204" pitchFamily="34" charset="0"/>
              </a:rPr>
              <a:t> yang </a:t>
            </a:r>
            <a:r>
              <a:rPr lang="en-US" altLang="en-US" dirty="0" err="1">
                <a:latin typeface="Arial" panose="020B0604020202020204" pitchFamily="34" charset="0"/>
              </a:rPr>
              <a:t>tidak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sesuai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dengan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konteks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01784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8229600" cy="48768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Emosi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Pikiran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sz="18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lantas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marah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sedih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cemas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mengalami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peristiwa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penjelasan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peristiwa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GB" sz="1800" dirty="0" err="1">
                <a:latin typeface="Arial" pitchFamily="34" charset="0"/>
                <a:cs typeface="Arial" pitchFamily="34" charset="0"/>
              </a:rPr>
              <a:t>Emosi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diciptakan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dipengaruhi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>
                <a:latin typeface="Arial" pitchFamily="34" charset="0"/>
                <a:cs typeface="Arial" pitchFamily="34" charset="0"/>
              </a:rPr>
              <a:t>penilaian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GB" sz="1800" b="1" i="1" dirty="0">
                <a:latin typeface="Arial" pitchFamily="34" charset="0"/>
                <a:cs typeface="Arial" pitchFamily="34" charset="0"/>
              </a:rPr>
              <a:t>appraisal):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keyakinan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persepsi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situasi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harapan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atribusi</a:t>
            </a:r>
            <a:r>
              <a:rPr lang="en-GB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menjelaskan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lain.</a:t>
            </a:r>
          </a:p>
          <a:p>
            <a:pPr algn="just"/>
            <a:r>
              <a:rPr lang="en-GB" sz="18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penilaian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emosi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menjelaskan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sering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nn-NO" sz="1800" dirty="0">
                <a:latin typeface="Arial" pitchFamily="34" charset="0"/>
                <a:cs typeface="Arial" pitchFamily="34" charset="0"/>
              </a:rPr>
              <a:t>memiliki reaksi emosional yang berbeda terhadap situasi yang sama. Contohnya,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mahasiswa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memercayai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lakukan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cenderung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merasa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bangga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senang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puas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Mahasiswa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memercayai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faktor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keberuntungan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merasa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berterima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kasih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terkejut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bersalah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(“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layak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”).</a:t>
            </a:r>
          </a:p>
          <a:p>
            <a:pPr algn="just"/>
            <a:r>
              <a:rPr lang="it-IT" sz="1800" dirty="0">
                <a:latin typeface="Arial" pitchFamily="34" charset="0"/>
                <a:cs typeface="Arial" pitchFamily="34" charset="0"/>
              </a:rPr>
              <a:t>Pola-pola penilaian juga berbeda di berbagai budaya.</a:t>
            </a:r>
          </a:p>
          <a:p>
            <a:pPr algn="just"/>
            <a:r>
              <a:rPr lang="en-GB" sz="1800" dirty="0" err="1">
                <a:latin typeface="Arial" pitchFamily="34" charset="0"/>
                <a:cs typeface="Arial" pitchFamily="34" charset="0"/>
              </a:rPr>
              <a:t>Kognisi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fisiologi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erat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pengalaman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emosi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Pikiran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memengaruhi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emosi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emosional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memengaruhi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pikiran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Fairholme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et al., 2009;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Keltner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Ellsworth,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Edwards, 1993).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9C2C2D30-2E8B-8768-DC3B-41E04A11B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Teori-teori Emosi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ADD5571-D28D-7E89-08D9-4603037335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600" b="1">
                <a:solidFill>
                  <a:schemeClr val="tx2"/>
                </a:solidFill>
              </a:rPr>
              <a:t>Cognitive-Affective Theories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</a:rPr>
              <a:t>Bagaimana kognitif dan respon fisiologis berinteraksi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</a:rPr>
              <a:t>Two factor theory: reaksi fisiologis hanya mengatakan seberapa kuat emosi, kita membutuhkan situasional cues untuk memberikan label terhadap emosi yang dirasakan 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</a:rPr>
              <a:t>Kita dapat melabel kembali situasi untuk dapat mengubah emosi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6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644E-519F-2004-AA06-9FC6C05FA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Cognitive-Affective Processing System (CAPS) – Mischel &amp; Shoda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AC9C33-8E8E-5DF5-E315-0BBB03B3B2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30271" y="2249397"/>
            <a:ext cx="875945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A.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CAPS Model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menjelaskan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individu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situasi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tergantung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pikiran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B. 5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Kode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enkoding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memahami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situasi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Keyakinan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harapan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 &amp;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nilai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Kompetensi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(strategi)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27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F5034-3559-1BFE-6904-CFCE3AA81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Penerapan</a:t>
            </a:r>
            <a:r>
              <a:rPr lang="en-US" dirty="0"/>
              <a:t> Teori </a:t>
            </a: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DF9BC-8F20-1B64-BA80-30970C22C8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Klinis</a:t>
            </a:r>
            <a:endParaRPr lang="en-ID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4D266E-480E-437B-97B4-ABD15A460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Pendidikan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26AB7B37-3D0E-0A16-A433-6EF8F4E9A08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1129165" y="3205723"/>
            <a:ext cx="453838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Digunakan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memahami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gangguan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kecemasan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depresi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Terapi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Kognitif-Afektif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Mengganti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pikiran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negatif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konsistensi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pikiran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perilaku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2999FD2-8CAC-B43A-B02A-81F0E9AA73FC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6094337" y="2922604"/>
            <a:ext cx="453838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Guru bisa mendesain pembelajaran dengan mempertimbangkan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motivasi dan emosi siswa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 penerapan: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 pujian → meningkatkan afeksi positif → mempermudah pembelajaran.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Menyediakan ruang ekspresi emosi → mendukung keterlibatan kognitif.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04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9B3C6-EE2F-BC8F-0B9A-F7D3ED29F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DD8-C0C0-5146-DC3C-CD673B2F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Penerapan</a:t>
            </a:r>
            <a:r>
              <a:rPr lang="en-US" dirty="0"/>
              <a:t> Teori </a:t>
            </a: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306B2-CFC9-B67D-180E-E63C1E271A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endParaRPr lang="en-ID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CD13259-12F8-E61C-D90F-13E4AB949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Contoh</a:t>
            </a:r>
            <a:endParaRPr lang="en-ID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61C078-F88C-3BF3-F325-4EA7F43CFC4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1128713" y="2893514"/>
            <a:ext cx="446983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Digunakan dalam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 kepemimpinan dan manajemen emosi kerja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Pemimpin yang memahami emosi tim → dapat mengambil keputusan yang lebih baik.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 emotional intelligence (EI) → meningkatkan kinerja dan kesejahteraan.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9D1C0AF-B17B-8AFF-9380-519B43CDD6D0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6094413" y="3199944"/>
            <a:ext cx="446983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Seorang siswa yang cemas saat ujian memiliki pikiran: “Saya akan gagal.”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Emosi cemas memperburuk konsentrasi → Hasil menurun.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Intervensi: Mengganti pola pikir dan teknik regulasi emosi → hasil ujian meningkat.</a:t>
            </a:r>
          </a:p>
        </p:txBody>
      </p:sp>
    </p:spTree>
    <p:extLst>
      <p:ext uri="{BB962C8B-B14F-4D97-AF65-F5344CB8AC3E}">
        <p14:creationId xmlns:p14="http://schemas.microsoft.com/office/powerpoint/2010/main" val="1179732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5A2253-F041-C75A-0CFC-0D3C247CF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terkini</a:t>
            </a:r>
            <a:endParaRPr lang="en-ID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062D175-030F-4BEA-5CE8-268D6EBCB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D" b="1" dirty="0"/>
              <a:t>Barrett, L. F. (2006)</a:t>
            </a:r>
          </a:p>
          <a:p>
            <a:r>
              <a:rPr lang="en-ID" b="1" dirty="0" err="1"/>
              <a:t>Judul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i="1" dirty="0"/>
              <a:t>Solving the emotion paradox: Categorization and the experience </a:t>
            </a:r>
            <a:r>
              <a:rPr lang="en-ID" i="1"/>
              <a:t>of emotion</a:t>
            </a:r>
            <a:br>
              <a:rPr lang="en-ID" dirty="0"/>
            </a:b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b="1" dirty="0" err="1"/>
              <a:t>kognisi</a:t>
            </a:r>
            <a:r>
              <a:rPr lang="en-ID" b="1" dirty="0"/>
              <a:t> </a:t>
            </a:r>
            <a:r>
              <a:rPr lang="en-ID" b="1" dirty="0" err="1"/>
              <a:t>berperan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pembentukan</a:t>
            </a:r>
            <a:r>
              <a:rPr lang="en-ID" b="1" dirty="0"/>
              <a:t> </a:t>
            </a:r>
            <a:r>
              <a:rPr lang="en-ID" b="1" dirty="0" err="1"/>
              <a:t>pengalaman</a:t>
            </a:r>
            <a:r>
              <a:rPr lang="en-ID" b="1" dirty="0"/>
              <a:t> </a:t>
            </a:r>
            <a:r>
              <a:rPr lang="en-ID" b="1" dirty="0" err="1"/>
              <a:t>emosi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kategorisasi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Pessoa, L. (2008)</a:t>
            </a:r>
          </a:p>
          <a:p>
            <a:r>
              <a:rPr lang="en-ID" b="1" dirty="0" err="1"/>
              <a:t>Judul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i="1" dirty="0"/>
              <a:t>On the relationship between emotion and cognition</a:t>
            </a:r>
            <a:br>
              <a:rPr lang="en-ID" dirty="0"/>
            </a:b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b="1" dirty="0" err="1"/>
              <a:t>neurosains</a:t>
            </a:r>
            <a:r>
              <a:rPr lang="en-ID" b="1" dirty="0"/>
              <a:t> </a:t>
            </a:r>
            <a:r>
              <a:rPr lang="en-ID" b="1" dirty="0" err="1"/>
              <a:t>kognitif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membuktikan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b="1" dirty="0" err="1"/>
              <a:t>otak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memisahkan</a:t>
            </a:r>
            <a:r>
              <a:rPr lang="en-ID" b="1" dirty="0"/>
              <a:t> </a:t>
            </a:r>
            <a:r>
              <a:rPr lang="en-ID" b="1" dirty="0" err="1"/>
              <a:t>emosi</a:t>
            </a:r>
            <a:r>
              <a:rPr lang="en-ID" b="1" dirty="0"/>
              <a:t> dan </a:t>
            </a:r>
            <a:r>
              <a:rPr lang="en-ID" b="1" dirty="0" err="1"/>
              <a:t>pikiran</a:t>
            </a:r>
            <a:r>
              <a:rPr lang="en-ID" dirty="0"/>
              <a:t>,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memprosesnya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terintegrasi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7944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CACFA628-A41C-02DD-9BBF-7336C3014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Definisi Emosi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F6BEC2F-3163-C566-DD5A-1114BEE668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600"/>
              <a:t>“</a:t>
            </a:r>
            <a:r>
              <a:rPr lang="en-US" altLang="en-US" sz="2600" b="1" i="1">
                <a:solidFill>
                  <a:schemeClr val="tx2"/>
                </a:solidFill>
              </a:rPr>
              <a:t>adalah suatu keadaan perasaan (afeksi) yang melibatkan suatu pola kognitif, fisiologis, dan reaksi perilaku”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</a:rPr>
              <a:t>Menurut Lazarus, ada hubungan antara emosi dan motivasi: jika motivasi terhalangi maka emosi kita akan bangkit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</a:rPr>
              <a:t>Merupakan fungsi adaptif. Mis: ketakutan, terjaga (alarm)</a:t>
            </a: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flight or fight response. 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Merupakan salah satu bentuk komunikasi</a:t>
            </a:r>
          </a:p>
          <a:p>
            <a:pPr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Untuk memperoleh imbal balik yang positif</a:t>
            </a:r>
            <a:endParaRPr lang="en-US" altLang="en-US" sz="26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145DA650-E059-854E-CA27-04D638493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Sifat-sifat Emosi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1C212A74-342B-E779-FCA0-F8A9F969B5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>
              <a:buFontTx/>
              <a:buAutoNum type="arabicPeriod"/>
            </a:pPr>
            <a:r>
              <a:rPr lang="en-US" altLang="en-US" sz="2600">
                <a:solidFill>
                  <a:schemeClr val="tx2"/>
                </a:solidFill>
              </a:rPr>
              <a:t>Emosi dipicu oleh stimuli internal dan external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600">
                <a:solidFill>
                  <a:schemeClr val="tx2"/>
                </a:solidFill>
              </a:rPr>
              <a:t>Respon emosional timbul dari interpretasi</a:t>
            </a: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arti dan signifikansinya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Tubuh merespon secara fisiologis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Emosi melibatkan perilaku. Ada yang ekspresif ada yang instrumental: melakukan sesuatu terhadap stimulus</a:t>
            </a:r>
            <a:endParaRPr lang="en-US" altLang="en-US" sz="26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F63E3E10-7EC7-5C2C-B63C-C9B88A51F9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Komponen-komponen Emosi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0645BD0-58AE-A891-5979-752D00209B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600">
                <a:solidFill>
                  <a:schemeClr val="tx2"/>
                </a:solidFill>
              </a:rPr>
              <a:t>Komponen Kognitif: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Kognitif: berpikir, image, ingatan, interpretasi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Proses mental dapat membangkitkan emosi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Dipengaruhi oleh penilaian kognitif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Sering terjadi di luar kesadaran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Ternyata penilaian thd apa hal2 yang menimbulkan emosi hampir sama di 27 kebudayaan (Wallbott &amp; Scherer, 1988)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339D988B-7672-61C6-8B25-300422D05A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Komponen-komponen Emosi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38F56098-7F3F-5E32-DBCB-3E6DE3DA89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600">
                <a:solidFill>
                  <a:schemeClr val="tx2"/>
                </a:solidFill>
              </a:rPr>
              <a:t>Komponen fisiologis: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Perubahan pada tubuh jika emosi tertentu terjadi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Terjadi di sistem limbic dan cerebral cortex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Percobaan pada binatang,kerusakan pada area ini dapat menimbulkan atau menghilangkan agresi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Untuk mengatur emosi: prefrontal cortex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Dua alur: melalui cortex dan amygdala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2ABC0252-E8B4-6F59-C14C-55CC8F9852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Komponen-komponen Emosi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C249684-C127-338A-25A5-8A06D78037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sz="2600" b="1">
                <a:solidFill>
                  <a:schemeClr val="tx2"/>
                </a:solidFill>
              </a:rPr>
              <a:t>Komponen Perilaku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Biasanya emosi sso dapat diketahui dari perilakunya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Kita dapat juga merasakan emosi orang lain (empati)</a:t>
            </a:r>
          </a:p>
          <a:p>
            <a:pPr lvl="1"/>
            <a:r>
              <a:rPr lang="en-US" altLang="en-US" sz="2600">
                <a:solidFill>
                  <a:schemeClr val="tx2"/>
                </a:solidFill>
              </a:rPr>
              <a:t>Darwin berpendapat bahwa ekpresi emosi merupakan produk evolusi karena berperan dalam survival</a:t>
            </a: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terdapat kesamaan antara ekspresi manusia dan hewan </a:t>
            </a:r>
            <a:endParaRPr lang="en-US" altLang="en-US" sz="2600">
              <a:solidFill>
                <a:schemeClr val="tx2"/>
              </a:solidFill>
            </a:endParaRPr>
          </a:p>
          <a:p>
            <a:pPr lvl="1"/>
            <a:endParaRPr lang="en-US" altLang="en-US" sz="2600">
              <a:solidFill>
                <a:schemeClr val="tx2"/>
              </a:solidFill>
            </a:endParaRPr>
          </a:p>
          <a:p>
            <a:pPr lvl="1"/>
            <a:endParaRPr lang="en-US" altLang="en-US" sz="26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4A7584C4-536B-EAA5-D223-51E624E65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Komponen-komponen Emosi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543C1C8A-1642-0B4C-D966-50BAF9A3F8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Terdapat pola2 dasar emosi (</a:t>
            </a:r>
            <a:r>
              <a:rPr lang="en-US" altLang="en-US" sz="2600" i="1">
                <a:solidFill>
                  <a:schemeClr val="tx2"/>
                </a:solidFill>
                <a:sym typeface="Wingdings" panose="05000000000000000000" pitchFamily="2" charset="2"/>
              </a:rPr>
              <a:t>fundamental emotional response</a:t>
            </a: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) yang merupakan reaksi emosional yang sudah dibawa sejak lahir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Yaitu: bahagia, jijik, kaget, sedih, marah dan takut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Terdapat bbrp ekspresi emosi yang sama pada budaya yang berbeda 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Emosi yang lain merupakan kombinasi dari emosi2 dasar tersebut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olidFill>
                  <a:schemeClr val="tx2"/>
                </a:solidFill>
                <a:sym typeface="Wingdings" panose="05000000000000000000" pitchFamily="2" charset="2"/>
              </a:rPr>
              <a:t>Dapat dimodifikasi dengan belajar sosial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4" name="Picture 4">
            <a:extLst>
              <a:ext uri="{FF2B5EF4-FFF2-40B4-BE49-F238E27FC236}">
                <a16:creationId xmlns:a16="http://schemas.microsoft.com/office/drawing/2014/main" id="{EE0DA1BF-8FC7-3E61-7887-5824CBD16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5" y="1295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5" name="Picture 5">
            <a:extLst>
              <a:ext uri="{FF2B5EF4-FFF2-40B4-BE49-F238E27FC236}">
                <a16:creationId xmlns:a16="http://schemas.microsoft.com/office/drawing/2014/main" id="{0836A7C2-1B81-A4F8-95B5-9B72A0635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95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6" name="Picture 6">
            <a:extLst>
              <a:ext uri="{FF2B5EF4-FFF2-40B4-BE49-F238E27FC236}">
                <a16:creationId xmlns:a16="http://schemas.microsoft.com/office/drawing/2014/main" id="{6BBB86F1-7B3D-CA20-DF5E-630A39D7E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1295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7" name="Picture 7">
            <a:extLst>
              <a:ext uri="{FF2B5EF4-FFF2-40B4-BE49-F238E27FC236}">
                <a16:creationId xmlns:a16="http://schemas.microsoft.com/office/drawing/2014/main" id="{C45F6129-12D3-870A-2F81-2B0AF168A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5" y="3962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8" name="Picture 8">
            <a:extLst>
              <a:ext uri="{FF2B5EF4-FFF2-40B4-BE49-F238E27FC236}">
                <a16:creationId xmlns:a16="http://schemas.microsoft.com/office/drawing/2014/main" id="{18732288-D7B7-FF0F-6B7F-9586D12F3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962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9" name="Picture 9">
            <a:extLst>
              <a:ext uri="{FF2B5EF4-FFF2-40B4-BE49-F238E27FC236}">
                <a16:creationId xmlns:a16="http://schemas.microsoft.com/office/drawing/2014/main" id="{9121D866-7679-6AD7-36E0-DF43F4861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3962400"/>
            <a:ext cx="1885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530" name="Rectangle 10">
            <a:extLst>
              <a:ext uri="{FF2B5EF4-FFF2-40B4-BE49-F238E27FC236}">
                <a16:creationId xmlns:a16="http://schemas.microsoft.com/office/drawing/2014/main" id="{C541ADE2-8094-6A39-AF84-EF6FE5DD7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27038"/>
            <a:ext cx="82296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Facial Displays</a:t>
            </a:r>
          </a:p>
        </p:txBody>
      </p:sp>
      <p:sp>
        <p:nvSpPr>
          <p:cNvPr id="107531" name="Text Box 11">
            <a:extLst>
              <a:ext uri="{FF2B5EF4-FFF2-40B4-BE49-F238E27FC236}">
                <a16:creationId xmlns:a16="http://schemas.microsoft.com/office/drawing/2014/main" id="{8DE183DF-FA42-C898-710A-9644659F1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588" y="1371600"/>
            <a:ext cx="10182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ANGER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107532" name="Text Box 12">
            <a:extLst>
              <a:ext uri="{FF2B5EF4-FFF2-40B4-BE49-F238E27FC236}">
                <a16:creationId xmlns:a16="http://schemas.microsoft.com/office/drawing/2014/main" id="{A4C7AC80-6F59-2B83-6ADB-131F69CBD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973" y="1371600"/>
            <a:ext cx="8130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FEAR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107533" name="Text Box 13">
            <a:extLst>
              <a:ext uri="{FF2B5EF4-FFF2-40B4-BE49-F238E27FC236}">
                <a16:creationId xmlns:a16="http://schemas.microsoft.com/office/drawing/2014/main" id="{49D3191C-317A-0701-A287-90EC60302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9318" y="1371600"/>
            <a:ext cx="11977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DISGUST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107534" name="Text Box 14">
            <a:extLst>
              <a:ext uri="{FF2B5EF4-FFF2-40B4-BE49-F238E27FC236}">
                <a16:creationId xmlns:a16="http://schemas.microsoft.com/office/drawing/2014/main" id="{B09DB744-585B-5562-19E2-13CF34C9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7979" y="4038600"/>
            <a:ext cx="13260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SURPRISE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107535" name="Text Box 15">
            <a:extLst>
              <a:ext uri="{FF2B5EF4-FFF2-40B4-BE49-F238E27FC236}">
                <a16:creationId xmlns:a16="http://schemas.microsoft.com/office/drawing/2014/main" id="{B7FD3EA8-40B1-FDE4-21A8-A6FB2F835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435" y="4038600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JOY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107536" name="Text Box 16">
            <a:extLst>
              <a:ext uri="{FF2B5EF4-FFF2-40B4-BE49-F238E27FC236}">
                <a16:creationId xmlns:a16="http://schemas.microsoft.com/office/drawing/2014/main" id="{66D0400B-8F96-E796-496C-B4B43B09A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081" y="4038600"/>
            <a:ext cx="12234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</a:rPr>
              <a:t>SADNESS</a:t>
            </a:r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latsche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1" grpId="0" autoUpdateAnimBg="0"/>
      <p:bldP spid="107532" grpId="0" autoUpdateAnimBg="0"/>
      <p:bldP spid="107533" grpId="0" autoUpdateAnimBg="0"/>
      <p:bldP spid="107534" grpId="0" autoUpdateAnimBg="0"/>
      <p:bldP spid="107535" grpId="0" autoUpdateAnimBg="0"/>
      <p:bldP spid="10753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0CB0-E275-FDE3-E3B2-87927EC8A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Apa </a:t>
            </a:r>
            <a:r>
              <a:rPr lang="en-ID" dirty="0" err="1"/>
              <a:t>itu</a:t>
            </a:r>
            <a:r>
              <a:rPr lang="en-ID" dirty="0"/>
              <a:t> Emotional Processing?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1D41397-EB47-10F2-E345-F8B8AE9A35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09500" y="1457198"/>
            <a:ext cx="1048556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Pemrosesan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emosional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seseorang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memahami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pengalaman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emosional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EPT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dikembangkan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Edna Foa dan Michael Kozak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(1986).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individu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memproses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traumatis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gangguan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psikologis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ID" sz="18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ID" sz="1800" dirty="0" err="1"/>
              <a:t>Definisi</a:t>
            </a:r>
            <a:r>
              <a:rPr lang="en-ID" sz="1800" dirty="0"/>
              <a:t> Emotional Processing Theory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800" dirty="0">
                <a:latin typeface="Arial" panose="020B0604020202020204" pitchFamily="34" charset="0"/>
              </a:rPr>
              <a:t>Teori yang </a:t>
            </a:r>
            <a:r>
              <a:rPr lang="en-US" altLang="en-US" sz="1800" dirty="0" err="1">
                <a:latin typeface="Arial" panose="020B0604020202020204" pitchFamily="34" charset="0"/>
              </a:rPr>
              <a:t>menjelaskan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bagaimana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emosi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traumatis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diproses</a:t>
            </a:r>
            <a:r>
              <a:rPr lang="en-US" altLang="en-US" sz="1800" dirty="0">
                <a:latin typeface="Arial" panose="020B0604020202020204" pitchFamily="34" charset="0"/>
              </a:rPr>
              <a:t> oleh </a:t>
            </a:r>
            <a:r>
              <a:rPr lang="en-US" altLang="en-US" sz="1800" dirty="0" err="1">
                <a:latin typeface="Arial" panose="020B0604020202020204" pitchFamily="34" charset="0"/>
              </a:rPr>
              <a:t>individu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800" dirty="0" err="1">
                <a:latin typeface="Arial" panose="020B0604020202020204" pitchFamily="34" charset="0"/>
              </a:rPr>
              <a:t>Menekankan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pentingnya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pengolahan</a:t>
            </a:r>
            <a:r>
              <a:rPr lang="en-US" altLang="en-US" sz="1800" b="1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informasi</a:t>
            </a:r>
            <a:r>
              <a:rPr lang="en-US" altLang="en-US" sz="1800" b="1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emosional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dalam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mengatasi</a:t>
            </a:r>
            <a:r>
              <a:rPr lang="en-US" altLang="en-US" sz="1800" dirty="0">
                <a:latin typeface="Arial" panose="020B0604020202020204" pitchFamily="34" charset="0"/>
              </a:rPr>
              <a:t> trauma.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800" dirty="0">
                <a:latin typeface="Arial" panose="020B0604020202020204" pitchFamily="34" charset="0"/>
              </a:rPr>
              <a:t>Trauma </a:t>
            </a:r>
            <a:r>
              <a:rPr lang="en-US" altLang="en-US" sz="1800" dirty="0" err="1">
                <a:latin typeface="Arial" panose="020B0604020202020204" pitchFamily="34" charset="0"/>
              </a:rPr>
              <a:t>dapat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</a:rPr>
              <a:t>menciptakan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struktur</a:t>
            </a:r>
            <a:r>
              <a:rPr lang="en-US" altLang="en-US" sz="1800" b="1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memori</a:t>
            </a:r>
            <a:r>
              <a:rPr lang="en-US" altLang="en-US" sz="1800" b="1" dirty="0"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atin typeface="Arial" panose="020B0604020202020204" pitchFamily="34" charset="0"/>
              </a:rPr>
              <a:t>patologis</a:t>
            </a:r>
            <a:r>
              <a:rPr lang="en-US" altLang="en-US" sz="1800" b="1" dirty="0">
                <a:latin typeface="Arial" panose="020B0604020202020204" pitchFamily="34" charset="0"/>
              </a:rPr>
              <a:t> (fear structure)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512965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</TotalTime>
  <Words>946</Words>
  <Application>Microsoft Office PowerPoint</Application>
  <PresentationFormat>Widescreen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Times</vt:lpstr>
      <vt:lpstr>Wingdings</vt:lpstr>
      <vt:lpstr>Gallery</vt:lpstr>
      <vt:lpstr>EMOSI</vt:lpstr>
      <vt:lpstr>Definisi Emosi</vt:lpstr>
      <vt:lpstr>Sifat-sifat Emosi</vt:lpstr>
      <vt:lpstr>Komponen-komponen Emosi</vt:lpstr>
      <vt:lpstr>Komponen-komponen Emosi</vt:lpstr>
      <vt:lpstr>Komponen-komponen Emosi</vt:lpstr>
      <vt:lpstr>Komponen-komponen Emosi</vt:lpstr>
      <vt:lpstr>PowerPoint Presentation</vt:lpstr>
      <vt:lpstr>Apa itu Emotional Processing?</vt:lpstr>
      <vt:lpstr>PowerPoint Presentation</vt:lpstr>
      <vt:lpstr>PowerPoint Presentation</vt:lpstr>
      <vt:lpstr>Teori-teori Emosi</vt:lpstr>
      <vt:lpstr>Cognitive-Affective Processing System (CAPS) – Mischel &amp; Shoda</vt:lpstr>
      <vt:lpstr>Penerapan Teori </vt:lpstr>
      <vt:lpstr>Penerapan Teori </vt:lpstr>
      <vt:lpstr>Beberapa penelitian terkini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EMOSI</dc:title>
  <dc:creator>Rima Melisa</dc:creator>
  <cp:lastModifiedBy>Rima Melisa</cp:lastModifiedBy>
  <cp:revision>4</cp:revision>
  <dcterms:created xsi:type="dcterms:W3CDTF">2023-10-14T08:51:48Z</dcterms:created>
  <dcterms:modified xsi:type="dcterms:W3CDTF">2025-09-13T09:22:23Z</dcterms:modified>
</cp:coreProperties>
</file>