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74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093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8733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454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92056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69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8604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155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290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938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D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6111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C5A602F4-8A2E-4152-A94B-E518FC28D444}" type="datetimeFigureOut">
              <a:rPr lang="en-ID" smtClean="0"/>
              <a:t>13/09/2025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72701A8-FB68-41E3-83FF-F577413B56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939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1DEF6-91C0-CFA1-EEAB-CF284A2619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Ujaran</a:t>
            </a:r>
            <a:r>
              <a:rPr lang="en-US" dirty="0"/>
              <a:t> (</a:t>
            </a:r>
            <a:r>
              <a:rPr lang="en-US" dirty="0" err="1"/>
              <a:t>Wicara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09219-24AD-C6C2-C374-A3B6CF4707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9244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192D2-805A-B942-B1B8-1002FE49D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923DE-FCCC-2FAC-4074-DE26EA822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1. </a:t>
            </a:r>
            <a:r>
              <a:rPr lang="en-ID" b="1" dirty="0" err="1"/>
              <a:t>Aliran</a:t>
            </a:r>
            <a:r>
              <a:rPr lang="en-ID" b="1" dirty="0"/>
              <a:t> </a:t>
            </a:r>
            <a:r>
              <a:rPr lang="en-ID" b="1" dirty="0" err="1"/>
              <a:t>strukturalisme</a:t>
            </a:r>
            <a:r>
              <a:rPr lang="en-ID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13B20-451A-2FAF-A880-704E6D7C3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dirty="0" err="1"/>
              <a:t>Tokoh</a:t>
            </a:r>
            <a:r>
              <a:rPr lang="en-ID" dirty="0"/>
              <a:t> lain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Leonardo Bloomfield, Edward </a:t>
            </a:r>
            <a:r>
              <a:rPr lang="en-ID" dirty="0" err="1"/>
              <a:t>Saphier</a:t>
            </a:r>
            <a:r>
              <a:rPr lang="en-ID" dirty="0"/>
              <a:t>, Charles </a:t>
            </a:r>
            <a:r>
              <a:rPr lang="en-ID" dirty="0" err="1"/>
              <a:t>Hokait</a:t>
            </a:r>
            <a:r>
              <a:rPr lang="en-ID" dirty="0"/>
              <a:t> dan Charles Fries. </a:t>
            </a:r>
          </a:p>
          <a:p>
            <a:pPr marL="0" indent="0">
              <a:buNone/>
            </a:pP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strukturalisme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: </a:t>
            </a:r>
          </a:p>
          <a:p>
            <a:pPr marL="457200" indent="-457200">
              <a:buAutoNum type="alphaLcPeriod"/>
            </a:pP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pemerolehan</a:t>
            </a:r>
            <a:r>
              <a:rPr lang="en-ID" dirty="0"/>
              <a:t> </a:t>
            </a:r>
            <a:r>
              <a:rPr lang="en-ID" dirty="0" err="1"/>
              <a:t>kebiasaan</a:t>
            </a:r>
            <a:r>
              <a:rPr lang="en-ID" dirty="0"/>
              <a:t> yang </a:t>
            </a:r>
            <a:r>
              <a:rPr lang="en-ID" dirty="0" err="1"/>
              <a:t>dimantapkan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latihan</a:t>
            </a:r>
            <a:r>
              <a:rPr lang="en-ID" dirty="0"/>
              <a:t> dan </a:t>
            </a:r>
            <a:r>
              <a:rPr lang="en-ID" dirty="0" err="1"/>
              <a:t>penguatan</a:t>
            </a:r>
            <a:r>
              <a:rPr lang="en-ID" dirty="0"/>
              <a:t>. Bahasa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keterampilan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dilancarkan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peniruan</a:t>
            </a:r>
            <a:r>
              <a:rPr lang="en-ID" dirty="0"/>
              <a:t> dan </a:t>
            </a:r>
            <a:r>
              <a:rPr lang="en-ID" dirty="0" err="1"/>
              <a:t>penguatan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/>
              <a:t>Bahasa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diucapkan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sempurna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tulis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tersendiri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lain. </a:t>
            </a:r>
          </a:p>
          <a:p>
            <a:pPr marL="457200" indent="-457200">
              <a:buAutoNum type="alphaLcPeriod"/>
            </a:pP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menyempurnakan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pembicara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menyempurnakan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pikirannya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berpedoman</a:t>
            </a:r>
            <a:r>
              <a:rPr lang="en-ID" dirty="0"/>
              <a:t> pada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dan </a:t>
            </a:r>
            <a:r>
              <a:rPr lang="en-ID" dirty="0" err="1"/>
              <a:t>perkembangan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membenarkan</a:t>
            </a:r>
            <a:r>
              <a:rPr lang="en-ID" dirty="0"/>
              <a:t> dan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penutur</a:t>
            </a:r>
            <a:r>
              <a:rPr lang="en-ID" dirty="0"/>
              <a:t> </a:t>
            </a:r>
            <a:r>
              <a:rPr lang="en-ID" dirty="0" err="1"/>
              <a:t>asli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/>
              <a:t>Tujuan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bertukar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 dan </a:t>
            </a:r>
            <a:r>
              <a:rPr lang="en-ID" dirty="0" err="1"/>
              <a:t>pendapat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/>
              <a:t>Teknik </a:t>
            </a:r>
            <a:r>
              <a:rPr lang="en-ID" dirty="0" err="1"/>
              <a:t>penelitian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eksakta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522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4433F-8C90-1FAD-58EF-11A26308E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94C0-FC17-E84A-AF0F-81CACCAD2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1. </a:t>
            </a:r>
            <a:r>
              <a:rPr lang="en-ID" b="1" dirty="0" err="1"/>
              <a:t>Aliran</a:t>
            </a:r>
            <a:r>
              <a:rPr lang="en-ID" b="1" dirty="0"/>
              <a:t> </a:t>
            </a:r>
            <a:r>
              <a:rPr lang="en-ID" b="1" dirty="0" err="1"/>
              <a:t>strukturalisme</a:t>
            </a:r>
            <a:r>
              <a:rPr lang="en-ID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533A2-93E3-5D69-0BE4-2FFAC31EA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merapkan</a:t>
            </a:r>
            <a:r>
              <a:rPr lang="en-ID" dirty="0"/>
              <a:t>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 </a:t>
            </a:r>
          </a:p>
          <a:p>
            <a:pPr marL="457200" indent="-457200">
              <a:buAutoNum type="alphaLcPeriod"/>
            </a:pP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pemerolehan</a:t>
            </a:r>
            <a:r>
              <a:rPr lang="en-ID" dirty="0"/>
              <a:t> </a:t>
            </a:r>
            <a:r>
              <a:rPr lang="en-ID" dirty="0" err="1"/>
              <a:t>kebiasaan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dimantapkan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pengulangan</a:t>
            </a:r>
            <a:r>
              <a:rPr lang="en-ID" dirty="0"/>
              <a:t>, </a:t>
            </a:r>
            <a:r>
              <a:rPr lang="en-ID" dirty="0" err="1"/>
              <a:t>latihan</a:t>
            </a:r>
            <a:r>
              <a:rPr lang="en-ID" dirty="0"/>
              <a:t>, </a:t>
            </a:r>
            <a:r>
              <a:rPr lang="en-ID" dirty="0" err="1"/>
              <a:t>peniruan</a:t>
            </a:r>
            <a:r>
              <a:rPr lang="en-ID" dirty="0"/>
              <a:t>, dan </a:t>
            </a:r>
            <a:r>
              <a:rPr lang="en-ID" dirty="0" err="1"/>
              <a:t>hafalan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/>
              <a:t>Segala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diucapkan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yang paling </a:t>
            </a:r>
            <a:r>
              <a:rPr lang="en-ID" dirty="0" err="1"/>
              <a:t>penting</a:t>
            </a:r>
            <a:r>
              <a:rPr lang="en-ID" dirty="0"/>
              <a:t>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guru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memulai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latihan</a:t>
            </a:r>
            <a:r>
              <a:rPr lang="en-ID" dirty="0"/>
              <a:t> pada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dimulai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latihan</a:t>
            </a:r>
            <a:r>
              <a:rPr lang="en-ID" dirty="0"/>
              <a:t> </a:t>
            </a:r>
            <a:r>
              <a:rPr lang="en-ID" dirty="0" err="1"/>
              <a:t>menyimak</a:t>
            </a:r>
            <a:r>
              <a:rPr lang="en-ID" dirty="0"/>
              <a:t>, </a:t>
            </a:r>
            <a:r>
              <a:rPr lang="en-ID" dirty="0" err="1"/>
              <a:t>memahami</a:t>
            </a:r>
            <a:r>
              <a:rPr lang="en-ID" dirty="0"/>
              <a:t> dan </a:t>
            </a:r>
            <a:r>
              <a:rPr lang="en-ID" dirty="0" err="1"/>
              <a:t>berbicara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asli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target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/>
              <a:t>Guru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dangan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target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terjemahan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Kaidah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Kaidah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deskripsi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oleh </a:t>
            </a:r>
            <a:r>
              <a:rPr lang="en-ID" dirty="0" err="1"/>
              <a:t>penuturnya</a:t>
            </a:r>
            <a:r>
              <a:rPr lang="en-ID" dirty="0"/>
              <a:t>.</a:t>
            </a:r>
          </a:p>
          <a:p>
            <a:pPr marL="457200" indent="-457200">
              <a:buAutoNum type="alphaLcPeriod"/>
            </a:pPr>
            <a:r>
              <a:rPr lang="en-ID" dirty="0" err="1"/>
              <a:t>Penjelasan</a:t>
            </a:r>
            <a:r>
              <a:rPr lang="en-ID" dirty="0"/>
              <a:t> guru </a:t>
            </a:r>
            <a:r>
              <a:rPr lang="en-ID" dirty="0" err="1"/>
              <a:t>bersipat</a:t>
            </a:r>
            <a:r>
              <a:rPr lang="en-ID" dirty="0"/>
              <a:t> </a:t>
            </a:r>
            <a:r>
              <a:rPr lang="en-ID" dirty="0" err="1"/>
              <a:t>induktif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26041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340F1-FCB9-6202-BDD2-9F0EC3DCD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8D485-5440-B390-F183-F8076C12A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2. </a:t>
            </a:r>
            <a:r>
              <a:rPr lang="en-ID" dirty="0" err="1"/>
              <a:t>Aliran</a:t>
            </a:r>
            <a:r>
              <a:rPr lang="en-ID" dirty="0"/>
              <a:t> transformational generative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08803-A904-A38A-D636-D069ECCD5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linguistik</a:t>
            </a:r>
            <a:r>
              <a:rPr lang="en-ID" dirty="0"/>
              <a:t> yang </a:t>
            </a:r>
            <a:r>
              <a:rPr lang="en-ID" dirty="0" err="1"/>
              <a:t>berasumsi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proses </a:t>
            </a:r>
            <a:r>
              <a:rPr lang="en-ID" dirty="0" err="1"/>
              <a:t>pembentukan</a:t>
            </a:r>
            <a:r>
              <a:rPr lang="en-ID" dirty="0"/>
              <a:t> </a:t>
            </a:r>
            <a:r>
              <a:rPr lang="en-ID" dirty="0" err="1"/>
              <a:t>kaidah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pembentukan</a:t>
            </a:r>
            <a:r>
              <a:rPr lang="en-ID" dirty="0"/>
              <a:t> </a:t>
            </a:r>
            <a:r>
              <a:rPr lang="en-ID" dirty="0" err="1"/>
              <a:t>kebiasaan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diyakini</a:t>
            </a:r>
            <a:r>
              <a:rPr lang="en-ID" dirty="0"/>
              <a:t> oleh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strukturalisme</a:t>
            </a:r>
            <a:r>
              <a:rPr lang="en-ID" dirty="0"/>
              <a:t> dan </a:t>
            </a:r>
            <a:r>
              <a:rPr lang="en-ID" dirty="0" err="1"/>
              <a:t>didukung</a:t>
            </a:r>
            <a:r>
              <a:rPr lang="en-ID" dirty="0"/>
              <a:t> oleh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behaviorisme</a:t>
            </a:r>
            <a:r>
              <a:rPr lang="en-ID" dirty="0"/>
              <a:t>.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dipelopori</a:t>
            </a:r>
            <a:r>
              <a:rPr lang="en-ID" dirty="0"/>
              <a:t> oleh Noam Chomsky</a:t>
            </a:r>
          </a:p>
          <a:p>
            <a:pPr marL="0" indent="0">
              <a:buNone/>
            </a:pP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: </a:t>
            </a:r>
          </a:p>
          <a:p>
            <a:pPr marL="457200" indent="-457200">
              <a:buAutoNum type="alphaLcPeriod"/>
            </a:pP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deep structure dan surface structure. </a:t>
            </a:r>
          </a:p>
          <a:p>
            <a:pPr marL="457200" indent="-457200">
              <a:buAutoNum type="alphaLcPeriod"/>
            </a:pPr>
            <a:r>
              <a:rPr lang="en-ID" dirty="0" err="1"/>
              <a:t>Gagasan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bertolak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unsur-unsur</a:t>
            </a:r>
            <a:r>
              <a:rPr lang="en-ID" dirty="0"/>
              <a:t> </a:t>
            </a:r>
            <a:r>
              <a:rPr lang="en-ID" dirty="0" err="1"/>
              <a:t>formatif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permukaan</a:t>
            </a:r>
            <a:r>
              <a:rPr lang="en-ID" dirty="0"/>
              <a:t> </a:t>
            </a:r>
            <a:r>
              <a:rPr lang="en-ID" dirty="0" err="1"/>
              <a:t>menuju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di </a:t>
            </a:r>
            <a:r>
              <a:rPr lang="en-ID" dirty="0" err="1"/>
              <a:t>antaranya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sruktur</a:t>
            </a:r>
            <a:r>
              <a:rPr lang="en-ID" dirty="0"/>
              <a:t> lain. </a:t>
            </a:r>
          </a:p>
          <a:p>
            <a:pPr marL="457200" indent="-457200">
              <a:buAutoNum type="alphaLcPeriod"/>
            </a:pPr>
            <a:r>
              <a:rPr lang="en-ID" dirty="0"/>
              <a:t>Bahasa </a:t>
            </a:r>
            <a:r>
              <a:rPr lang="en-ID" dirty="0" err="1"/>
              <a:t>adalah</a:t>
            </a:r>
            <a:r>
              <a:rPr lang="en-ID" dirty="0"/>
              <a:t> fitrah “innate”,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kesiapan</a:t>
            </a:r>
            <a:r>
              <a:rPr lang="en-ID" dirty="0"/>
              <a:t> fitrah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dinamakan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pemerolehan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(language acquisition device/LAD).</a:t>
            </a:r>
          </a:p>
          <a:p>
            <a:pPr marL="457200" indent="-457200">
              <a:buAutoNum type="alphaLcPeriod"/>
            </a:pP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language competence dan language performance. </a:t>
            </a:r>
          </a:p>
          <a:p>
            <a:pPr marL="457200" indent="-457200">
              <a:buAutoNum type="alphaLcPeriod"/>
            </a:pPr>
            <a:r>
              <a:rPr lang="en-ID" dirty="0"/>
              <a:t>Dalam proses </a:t>
            </a:r>
            <a:r>
              <a:rPr lang="en-ID" dirty="0" err="1"/>
              <a:t>pemerolehan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universal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mental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kodrat-kodrat</a:t>
            </a:r>
            <a:r>
              <a:rPr lang="en-ID" dirty="0"/>
              <a:t> yang universal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  <a:p>
            <a:pPr marL="457200" indent="-457200">
              <a:buAutoNum type="alphaLcPeriod"/>
            </a:pP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diyakini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mentransfer</a:t>
            </a:r>
            <a:r>
              <a:rPr lang="en-ID" dirty="0"/>
              <a:t> “kata </a:t>
            </a:r>
            <a:r>
              <a:rPr lang="en-ID" dirty="0" err="1"/>
              <a:t>sentral</a:t>
            </a:r>
            <a:r>
              <a:rPr lang="en-ID" dirty="0"/>
              <a:t>” </a:t>
            </a:r>
            <a:r>
              <a:rPr lang="en-ID" dirty="0" err="1"/>
              <a:t>bersama-sama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kata-kata </a:t>
            </a:r>
            <a:r>
              <a:rPr lang="en-ID" dirty="0" err="1"/>
              <a:t>lainnya</a:t>
            </a:r>
            <a:r>
              <a:rPr lang="en-ID" dirty="0"/>
              <a:t> yang </a:t>
            </a:r>
            <a:r>
              <a:rPr lang="en-ID" dirty="0" err="1"/>
              <a:t>bersipat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.</a:t>
            </a:r>
          </a:p>
          <a:p>
            <a:pPr marL="457200" indent="-457200">
              <a:buAutoNum type="alphaLcPeriod"/>
            </a:pP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kajian</a:t>
            </a:r>
            <a:r>
              <a:rPr lang="en-ID" dirty="0"/>
              <a:t> </a:t>
            </a:r>
            <a:r>
              <a:rPr lang="en-ID" dirty="0" err="1"/>
              <a:t>kebahasan</a:t>
            </a:r>
            <a:r>
              <a:rPr lang="en-ID" dirty="0"/>
              <a:t> </a:t>
            </a:r>
            <a:r>
              <a:rPr lang="en-ID" dirty="0" err="1"/>
              <a:t>berkisar</a:t>
            </a:r>
            <a:r>
              <a:rPr lang="en-ID" dirty="0"/>
              <a:t> pada </a:t>
            </a:r>
            <a:r>
              <a:rPr lang="en-ID" dirty="0" err="1"/>
              <a:t>kognisi</a:t>
            </a:r>
            <a:r>
              <a:rPr lang="en-ID" dirty="0"/>
              <a:t>/</a:t>
            </a:r>
            <a:r>
              <a:rPr lang="en-ID" dirty="0" err="1"/>
              <a:t>pengetahuan</a:t>
            </a:r>
            <a:r>
              <a:rPr lang="en-ID" dirty="0"/>
              <a:t> (language competence) yang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.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transformasi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 lain yang pada </a:t>
            </a:r>
            <a:r>
              <a:rPr lang="en-ID" dirty="0" err="1"/>
              <a:t>gilirannya</a:t>
            </a:r>
            <a:r>
              <a:rPr lang="en-ID" dirty="0"/>
              <a:t> </a:t>
            </a:r>
            <a:r>
              <a:rPr lang="en-ID" dirty="0" err="1"/>
              <a:t>melahirkan</a:t>
            </a:r>
            <a:r>
              <a:rPr lang="en-ID" dirty="0"/>
              <a:t> </a:t>
            </a:r>
            <a:r>
              <a:rPr lang="en-ID" dirty="0" err="1"/>
              <a:t>performansi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9811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4A090-AC38-9EB3-B8F7-AE60BFF86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Bahasa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F2C26-5CCF-F98B-0191-2628BAE2C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20824"/>
            <a:ext cx="10753725" cy="3766185"/>
          </a:xfrm>
        </p:spPr>
        <p:txBody>
          <a:bodyPr>
            <a:normAutofit fontScale="92500" lnSpcReduction="10000"/>
          </a:bodyPr>
          <a:lstStyle/>
          <a:p>
            <a:r>
              <a:rPr lang="en-ID" dirty="0"/>
              <a:t>Proses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psikolinguistik</a:t>
            </a:r>
            <a:r>
              <a:rPr lang="en-ID" dirty="0"/>
              <a:t> 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(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),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(</a:t>
            </a:r>
            <a:r>
              <a:rPr lang="en-ID" dirty="0" err="1"/>
              <a:t>menginterpretasikan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tulisan), dan </a:t>
            </a:r>
            <a:r>
              <a:rPr lang="en-ID" dirty="0" err="1"/>
              <a:t>pemerolehan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(proses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).</a:t>
            </a:r>
          </a:p>
          <a:p>
            <a:r>
              <a:rPr lang="en-ID" dirty="0"/>
              <a:t>1. </a:t>
            </a:r>
            <a:r>
              <a:rPr lang="en-ID" dirty="0" err="1"/>
              <a:t>Produksi</a:t>
            </a:r>
            <a:r>
              <a:rPr lang="en-ID" dirty="0"/>
              <a:t> Bahasa (Language Production)</a:t>
            </a:r>
          </a:p>
          <a:p>
            <a:r>
              <a:rPr lang="en-ID" b="1" dirty="0"/>
              <a:t>Proses:</a:t>
            </a:r>
            <a:endParaRPr lang="en-ID" dirty="0"/>
          </a:p>
          <a:p>
            <a:pPr fontAlgn="ctr"/>
            <a:r>
              <a:rPr lang="en-ID" dirty="0" err="1"/>
              <a:t>Mengubah</a:t>
            </a:r>
            <a:r>
              <a:rPr lang="en-ID" dirty="0"/>
              <a:t> ide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linguistik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diucapkan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ditulis</a:t>
            </a:r>
            <a:r>
              <a:rPr lang="en-ID" dirty="0"/>
              <a:t>. </a:t>
            </a:r>
          </a:p>
          <a:p>
            <a:r>
              <a:rPr lang="en-ID" b="1" dirty="0" err="1"/>
              <a:t>Aspek</a:t>
            </a:r>
            <a:r>
              <a:rPr lang="en-ID" b="1" dirty="0"/>
              <a:t> yang </a:t>
            </a:r>
            <a:r>
              <a:rPr lang="en-ID" b="1" dirty="0" err="1"/>
              <a:t>Terlibat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mental yang </a:t>
            </a:r>
            <a:r>
              <a:rPr lang="en-ID" dirty="0" err="1"/>
              <a:t>mengorganisir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kebahasaan</a:t>
            </a:r>
            <a:r>
              <a:rPr lang="en-ID" dirty="0"/>
              <a:t>,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kata, </a:t>
            </a:r>
            <a:r>
              <a:rPr lang="en-ID" dirty="0" err="1"/>
              <a:t>ungkapan</a:t>
            </a:r>
            <a:r>
              <a:rPr lang="en-ID" dirty="0"/>
              <a:t>, dan </a:t>
            </a:r>
            <a:r>
              <a:rPr lang="en-ID" dirty="0" err="1"/>
              <a:t>kalimat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50032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36BE8-CB56-E4A0-CF10-CCEADD35D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C4F5B-58D3-318C-DA44-516922DFB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/>
            <a:r>
              <a:rPr lang="en-ID" dirty="0"/>
              <a:t>2. </a:t>
            </a:r>
            <a:r>
              <a:rPr lang="en-ID" dirty="0" err="1"/>
              <a:t>Pemahaman</a:t>
            </a:r>
            <a:r>
              <a:rPr lang="en-ID" dirty="0"/>
              <a:t> Bahasa (Language Comprehension) </a:t>
            </a:r>
          </a:p>
          <a:p>
            <a:r>
              <a:rPr lang="en-ID" b="1" dirty="0"/>
              <a:t>Proses:</a:t>
            </a:r>
            <a:endParaRPr lang="en-ID" dirty="0"/>
          </a:p>
          <a:p>
            <a:r>
              <a:rPr lang="en-ID" dirty="0" err="1"/>
              <a:t>Menginterpretasikan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(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)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simbol</a:t>
            </a:r>
            <a:r>
              <a:rPr lang="en-ID" dirty="0"/>
              <a:t> (</a:t>
            </a:r>
            <a:r>
              <a:rPr lang="en-ID" dirty="0" err="1"/>
              <a:t>jika</a:t>
            </a:r>
            <a:r>
              <a:rPr lang="en-ID" dirty="0"/>
              <a:t> tulisan) yang </a:t>
            </a:r>
            <a:r>
              <a:rPr lang="en-ID" dirty="0" err="1"/>
              <a:t>masuk</a:t>
            </a:r>
            <a:r>
              <a:rPr lang="en-ID" dirty="0"/>
              <a:t>.</a:t>
            </a:r>
          </a:p>
          <a:p>
            <a:r>
              <a:rPr lang="en-ID" b="1" dirty="0"/>
              <a:t>Peran </a:t>
            </a:r>
            <a:r>
              <a:rPr lang="en-ID" b="1" dirty="0" err="1"/>
              <a:t>Otak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/>
              <a:t>Bunyi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 </a:t>
            </a:r>
            <a:r>
              <a:rPr lang="en-ID" dirty="0" err="1"/>
              <a:t>ditanggapi</a:t>
            </a:r>
            <a:r>
              <a:rPr lang="en-ID" dirty="0"/>
              <a:t> di </a:t>
            </a:r>
            <a:r>
              <a:rPr lang="en-ID" dirty="0" err="1"/>
              <a:t>korteks</a:t>
            </a:r>
            <a:r>
              <a:rPr lang="en-ID" dirty="0"/>
              <a:t> </a:t>
            </a:r>
            <a:r>
              <a:rPr lang="en-ID" dirty="0" err="1"/>
              <a:t>pendengaran</a:t>
            </a:r>
            <a:r>
              <a:rPr lang="en-ID" dirty="0"/>
              <a:t> primer di </a:t>
            </a:r>
            <a:r>
              <a:rPr lang="en-ID" dirty="0" err="1"/>
              <a:t>lobus</a:t>
            </a:r>
            <a:r>
              <a:rPr lang="en-ID" dirty="0"/>
              <a:t> temporal,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diproses</a:t>
            </a:r>
            <a:r>
              <a:rPr lang="en-ID" dirty="0"/>
              <a:t> dan </a:t>
            </a:r>
            <a:r>
              <a:rPr lang="en-ID" dirty="0" err="1"/>
              <a:t>dikirim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area Wernicke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interpretasi</a:t>
            </a:r>
            <a:r>
              <a:rPr lang="en-ID" dirty="0"/>
              <a:t>.</a:t>
            </a:r>
          </a:p>
          <a:p>
            <a:r>
              <a:rPr lang="en-ID" b="1" dirty="0"/>
              <a:t>Faktor yang </a:t>
            </a:r>
            <a:r>
              <a:rPr lang="en-ID" b="1" dirty="0" err="1"/>
              <a:t>Mempengaruhi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 err="1"/>
              <a:t>Dipengaruhi</a:t>
            </a:r>
            <a:r>
              <a:rPr lang="en-ID" dirty="0"/>
              <a:t> oleh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dan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linguistik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84998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EF474-5F24-A374-7193-97CBD4587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E7399-A2FA-3B7B-1542-E780C5BE5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/>
              <a:t>3. </a:t>
            </a:r>
            <a:r>
              <a:rPr lang="en-ID" dirty="0" err="1"/>
              <a:t>Pemerolehan</a:t>
            </a:r>
            <a:r>
              <a:rPr lang="en-ID" dirty="0"/>
              <a:t> Bahasa (Language Acquisition)</a:t>
            </a:r>
          </a:p>
          <a:p>
            <a:r>
              <a:rPr lang="en-ID" b="1" dirty="0"/>
              <a:t>Proses:</a:t>
            </a:r>
            <a:endParaRPr lang="en-ID" dirty="0"/>
          </a:p>
          <a:p>
            <a:pPr fontAlgn="ctr"/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anak-anak</a:t>
            </a:r>
            <a:r>
              <a:rPr lang="en-ID" dirty="0"/>
              <a:t>, </a:t>
            </a:r>
            <a:r>
              <a:rPr lang="en-ID" dirty="0" err="1"/>
              <a:t>memperoleh</a:t>
            </a:r>
            <a:r>
              <a:rPr lang="en-ID" dirty="0"/>
              <a:t> dan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berbahasa</a:t>
            </a:r>
            <a:r>
              <a:rPr lang="en-ID" dirty="0"/>
              <a:t>. </a:t>
            </a:r>
          </a:p>
          <a:p>
            <a:r>
              <a:rPr lang="en-ID" b="1" dirty="0" err="1"/>
              <a:t>Tahapan</a:t>
            </a:r>
            <a:r>
              <a:rPr lang="en-ID" b="1" dirty="0"/>
              <a:t> Awal:</a:t>
            </a:r>
            <a:endParaRPr lang="en-ID" dirty="0"/>
          </a:p>
          <a:p>
            <a:pPr fontAlgn="ctr"/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pengocehan</a:t>
            </a:r>
            <a:r>
              <a:rPr lang="en-ID" dirty="0"/>
              <a:t> (babbling),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kata (</a:t>
            </a:r>
            <a:r>
              <a:rPr lang="en-ID" dirty="0" err="1"/>
              <a:t>holofrasis</a:t>
            </a:r>
            <a:r>
              <a:rPr lang="en-ID" dirty="0"/>
              <a:t>), </a:t>
            </a:r>
            <a:r>
              <a:rPr lang="en-ID" dirty="0" err="1"/>
              <a:t>tahap</a:t>
            </a:r>
            <a:r>
              <a:rPr lang="en-ID" dirty="0"/>
              <a:t> dua kata, dan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telegrafis</a:t>
            </a:r>
            <a:r>
              <a:rPr lang="en-ID" dirty="0"/>
              <a:t> (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telegram). </a:t>
            </a:r>
          </a:p>
          <a:p>
            <a:r>
              <a:rPr lang="en-ID" b="1" dirty="0" err="1"/>
              <a:t>Aspek</a:t>
            </a:r>
            <a:r>
              <a:rPr lang="en-ID" b="1" dirty="0"/>
              <a:t> </a:t>
            </a:r>
            <a:r>
              <a:rPr lang="en-ID" b="1" dirty="0" err="1"/>
              <a:t>Psikologis</a:t>
            </a:r>
            <a:r>
              <a:rPr lang="en-ID" b="1" dirty="0"/>
              <a:t>:</a:t>
            </a:r>
            <a:endParaRPr lang="en-ID" dirty="0"/>
          </a:p>
          <a:p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dan </a:t>
            </a:r>
            <a:r>
              <a:rPr lang="en-ID" dirty="0" err="1"/>
              <a:t>pengolahan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oleh </a:t>
            </a:r>
            <a:r>
              <a:rPr lang="en-ID" dirty="0" err="1"/>
              <a:t>kemampuan</a:t>
            </a:r>
            <a:r>
              <a:rPr lang="en-ID" dirty="0"/>
              <a:t> dan </a:t>
            </a:r>
            <a:r>
              <a:rPr lang="en-ID" dirty="0" err="1"/>
              <a:t>pertumbuhan</a:t>
            </a:r>
            <a:r>
              <a:rPr lang="en-ID" dirty="0"/>
              <a:t> </a:t>
            </a:r>
            <a:r>
              <a:rPr lang="en-ID" dirty="0" err="1"/>
              <a:t>otak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2134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58EF0-8F1A-4059-31EC-9E4F9975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Psikolinguistik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Luas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E8415-CACE-29F0-9A6F-308D63767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b="1" dirty="0" err="1"/>
              <a:t>Hubungan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Berpikir</a:t>
            </a:r>
            <a:r>
              <a:rPr lang="en-ID" b="1" dirty="0"/>
              <a:t>:</a:t>
            </a:r>
            <a:endParaRPr lang="en-ID" dirty="0"/>
          </a:p>
          <a:p>
            <a:pPr fontAlgn="ctr"/>
            <a:r>
              <a:rPr lang="en-ID" dirty="0" err="1"/>
              <a:t>Berbahasa</a:t>
            </a:r>
            <a:r>
              <a:rPr lang="en-ID" dirty="0"/>
              <a:t> dan </a:t>
            </a:r>
            <a:r>
              <a:rPr lang="en-ID" dirty="0" err="1"/>
              <a:t>berpikir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; </a:t>
            </a:r>
            <a:r>
              <a:rPr lang="en-ID" dirty="0" err="1"/>
              <a:t>pikiran</a:t>
            </a:r>
            <a:r>
              <a:rPr lang="en-ID" dirty="0"/>
              <a:t> </a:t>
            </a:r>
            <a:r>
              <a:rPr lang="en-ID" dirty="0" err="1"/>
              <a:t>memandu</a:t>
            </a:r>
            <a:r>
              <a:rPr lang="en-ID" dirty="0"/>
              <a:t> dan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diucapkan</a:t>
            </a:r>
            <a:r>
              <a:rPr lang="en-ID" dirty="0"/>
              <a:t>. </a:t>
            </a:r>
          </a:p>
          <a:p>
            <a:r>
              <a:rPr lang="en-ID" b="1" dirty="0"/>
              <a:t>Peran Guru:</a:t>
            </a:r>
            <a:endParaRPr lang="en-ID" dirty="0"/>
          </a:p>
          <a:p>
            <a:pPr fontAlgn="ctr"/>
            <a:r>
              <a:rPr lang="en-ID" dirty="0"/>
              <a:t>Guru yang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psikolinguistik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berbahasa</a:t>
            </a:r>
            <a:r>
              <a:rPr lang="en-ID" dirty="0"/>
              <a:t> dan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. </a:t>
            </a:r>
          </a:p>
          <a:p>
            <a:r>
              <a:rPr lang="en-ID" b="1" dirty="0" err="1"/>
              <a:t>Kesalahan</a:t>
            </a:r>
            <a:r>
              <a:rPr lang="en-ID" b="1" dirty="0"/>
              <a:t> Bahasa:</a:t>
            </a:r>
            <a:endParaRPr lang="en-ID" dirty="0"/>
          </a:p>
          <a:p>
            <a:r>
              <a:rPr lang="en-ID" dirty="0" err="1"/>
              <a:t>Psikolinguistik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kesalahan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keliruan</a:t>
            </a:r>
            <a:r>
              <a:rPr lang="en-ID" dirty="0"/>
              <a:t> </a:t>
            </a:r>
            <a:r>
              <a:rPr lang="en-ID" dirty="0" err="1"/>
              <a:t>tutur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,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disebabkan</a:t>
            </a:r>
            <a:r>
              <a:rPr lang="en-ID" dirty="0"/>
              <a:t> oleh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kelelahan</a:t>
            </a:r>
            <a:r>
              <a:rPr lang="en-ID" dirty="0"/>
              <a:t>, </a:t>
            </a:r>
            <a:r>
              <a:rPr lang="en-ID" dirty="0" err="1"/>
              <a:t>kegugupan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saraf</a:t>
            </a:r>
            <a:r>
              <a:rPr lang="en-ID" dirty="0"/>
              <a:t>. 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4604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A84B1-6222-DC7A-6B8F-9A99E3852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216" y="484632"/>
            <a:ext cx="10753725" cy="607161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Berbahasa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oleh </a:t>
            </a:r>
            <a:r>
              <a:rPr lang="en-ID" dirty="0" err="1"/>
              <a:t>penutur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pendengar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. Satu proses </a:t>
            </a:r>
            <a:r>
              <a:rPr lang="en-ID" dirty="0" err="1"/>
              <a:t>berbahasa</a:t>
            </a:r>
            <a:r>
              <a:rPr lang="en-ID" dirty="0"/>
              <a:t> </a:t>
            </a:r>
            <a:r>
              <a:rPr lang="en-ID" dirty="0" err="1"/>
              <a:t>dikatakan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yang </a:t>
            </a:r>
            <a:r>
              <a:rPr lang="en-ID" dirty="0" err="1"/>
              <a:t>dikirmkan</a:t>
            </a:r>
            <a:r>
              <a:rPr lang="en-ID" dirty="0"/>
              <a:t> </a:t>
            </a:r>
            <a:r>
              <a:rPr lang="en-ID" dirty="0" err="1"/>
              <a:t>penutur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di </a:t>
            </a:r>
            <a:r>
              <a:rPr lang="en-ID" dirty="0" err="1"/>
              <a:t>resepsi</a:t>
            </a:r>
            <a:r>
              <a:rPr lang="en-ID" dirty="0"/>
              <a:t> oleh </a:t>
            </a:r>
            <a:r>
              <a:rPr lang="en-ID" dirty="0" err="1"/>
              <a:t>pendengar</a:t>
            </a:r>
            <a:r>
              <a:rPr lang="en-ID" dirty="0"/>
              <a:t> </a:t>
            </a:r>
            <a:r>
              <a:rPr lang="en-ID" dirty="0" err="1"/>
              <a:t>persis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di </a:t>
            </a:r>
            <a:r>
              <a:rPr lang="en-ID" dirty="0" err="1"/>
              <a:t>maksudkan</a:t>
            </a:r>
            <a:r>
              <a:rPr lang="en-ID" dirty="0"/>
              <a:t> oleh </a:t>
            </a:r>
            <a:r>
              <a:rPr lang="en-ID" dirty="0" err="1"/>
              <a:t>si</a:t>
            </a:r>
            <a:r>
              <a:rPr lang="en-ID" dirty="0"/>
              <a:t> </a:t>
            </a:r>
            <a:r>
              <a:rPr lang="en-ID" dirty="0" err="1"/>
              <a:t>penutur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/>
              <a:t>Bunyi yang </a:t>
            </a:r>
            <a:r>
              <a:rPr lang="en-ID" dirty="0" err="1"/>
              <a:t>tertangkap</a:t>
            </a:r>
            <a:r>
              <a:rPr lang="en-ID" dirty="0"/>
              <a:t> pun </a:t>
            </a:r>
            <a:r>
              <a:rPr lang="en-ID" dirty="0" err="1"/>
              <a:t>beragam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yang </a:t>
            </a:r>
            <a:r>
              <a:rPr lang="en-ID" dirty="0" err="1"/>
              <a:t>bermakna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bermakna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yang </a:t>
            </a:r>
            <a:r>
              <a:rPr lang="en-ID" dirty="0" err="1"/>
              <a:t>tertangka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utuh</a:t>
            </a:r>
            <a:r>
              <a:rPr lang="en-ID" dirty="0"/>
              <a:t> dan </a:t>
            </a:r>
            <a:r>
              <a:rPr lang="en-ID" dirty="0" err="1"/>
              <a:t>ada</a:t>
            </a:r>
            <a:r>
              <a:rPr lang="en-ID" dirty="0"/>
              <a:t> yang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utuh</a:t>
            </a:r>
            <a:r>
              <a:rPr lang="en-ID" dirty="0"/>
              <a:t>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distorsi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Menangkap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bukanlah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proses yang </a:t>
            </a:r>
            <a:r>
              <a:rPr lang="en-ID" dirty="0" err="1"/>
              <a:t>sederhana</a:t>
            </a:r>
            <a:r>
              <a:rPr lang="en-ID" dirty="0"/>
              <a:t>.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memulai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proses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mencerna</a:t>
            </a:r>
            <a:r>
              <a:rPr lang="en-ID" dirty="0"/>
              <a:t> </a:t>
            </a:r>
            <a:r>
              <a:rPr lang="en-ID" dirty="0" err="1"/>
              <a:t>bunyi-bunyi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memahaminya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/>
              <a:t>Proses </a:t>
            </a:r>
            <a:r>
              <a:rPr lang="en-ID" dirty="0" err="1"/>
              <a:t>pengujaran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perwujudan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proses </a:t>
            </a:r>
            <a:r>
              <a:rPr lang="en-ID" dirty="0" err="1"/>
              <a:t>artikulasi</a:t>
            </a:r>
            <a:r>
              <a:rPr lang="en-ID" dirty="0"/>
              <a:t> dan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terkonsep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otak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sempurna</a:t>
            </a:r>
            <a:r>
              <a:rPr lang="en-ID" dirty="0"/>
              <a:t>.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diwujudkan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dimengerti</a:t>
            </a:r>
            <a:r>
              <a:rPr lang="en-ID" dirty="0"/>
              <a:t> oleh </a:t>
            </a:r>
            <a:r>
              <a:rPr lang="en-ID" dirty="0" err="1"/>
              <a:t>interlokutor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(</a:t>
            </a:r>
            <a:r>
              <a:rPr lang="en-ID" dirty="0" err="1"/>
              <a:t>Darjowidjojo</a:t>
            </a:r>
            <a:r>
              <a:rPr lang="en-ID" dirty="0"/>
              <a:t>, 2005)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/>
              <a:t>Pada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</a:t>
            </a:r>
            <a:r>
              <a:rPr lang="en-ID" dirty="0" err="1"/>
              <a:t>murni</a:t>
            </a:r>
            <a:r>
              <a:rPr lang="en-ID" dirty="0"/>
              <a:t> (</a:t>
            </a:r>
            <a:r>
              <a:rPr lang="en-ID" dirty="0" err="1"/>
              <a:t>tuturan</a:t>
            </a:r>
            <a:r>
              <a:rPr lang="en-ID" dirty="0"/>
              <a:t>),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sosok</a:t>
            </a:r>
            <a:r>
              <a:rPr lang="en-ID" dirty="0"/>
              <a:t> yang </a:t>
            </a:r>
            <a:r>
              <a:rPr lang="en-ID" dirty="0" err="1"/>
              <a:t>berbicara</a:t>
            </a:r>
            <a:r>
              <a:rPr lang="en-ID" dirty="0"/>
              <a:t>. Jadi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kata, </a:t>
            </a:r>
            <a:r>
              <a:rPr lang="en-ID" dirty="0" err="1"/>
              <a:t>kalimat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, yang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mulut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yang </a:t>
            </a:r>
            <a:r>
              <a:rPr lang="en-ID" dirty="0" err="1"/>
              <a:t>mempunyai</a:t>
            </a:r>
            <a:r>
              <a:rPr lang="en-ID" dirty="0"/>
              <a:t> arti</a:t>
            </a:r>
          </a:p>
          <a:p>
            <a:pPr marL="457200" indent="-457200">
              <a:buFont typeface="+mj-lt"/>
              <a:buAutoNum type="arabicPeriod"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1038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92C43-961D-DCFA-5505-76C52C7B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2A8FB-DEFB-0CCD-4F9C-11BAB5D62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Gleason (1998:108) </a:t>
            </a:r>
            <a:r>
              <a:rPr lang="en-ID" dirty="0" err="1"/>
              <a:t>adalah</a:t>
            </a:r>
            <a:r>
              <a:rPr lang="en-ID" dirty="0"/>
              <a:t> proses di mana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ditafsirkan</a:t>
            </a:r>
            <a:r>
              <a:rPr lang="en-ID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proses yang </a:t>
            </a:r>
            <a:r>
              <a:rPr lang="en-ID" dirty="0" err="1"/>
              <a:t>meliputi</a:t>
            </a:r>
            <a:r>
              <a:rPr lang="en-ID" dirty="0"/>
              <a:t>, </a:t>
            </a:r>
            <a:r>
              <a:rPr lang="en-ID" dirty="0" err="1"/>
              <a:t>pendengaran</a:t>
            </a:r>
            <a:r>
              <a:rPr lang="en-ID" dirty="0"/>
              <a:t>, </a:t>
            </a:r>
            <a:r>
              <a:rPr lang="en-ID" dirty="0" err="1"/>
              <a:t>penafsiran</a:t>
            </a:r>
            <a:r>
              <a:rPr lang="en-ID" dirty="0"/>
              <a:t> dan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oleh </a:t>
            </a:r>
            <a:r>
              <a:rPr lang="en-ID" dirty="0" err="1"/>
              <a:t>penutur</a:t>
            </a:r>
            <a:r>
              <a:rPr lang="en-ID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Kombinasi</a:t>
            </a:r>
            <a:r>
              <a:rPr lang="en-ID" dirty="0"/>
              <a:t> </a:t>
            </a:r>
            <a:r>
              <a:rPr lang="en-ID" dirty="0" err="1"/>
              <a:t>fitur-fitur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(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runtut</a:t>
            </a:r>
            <a:r>
              <a:rPr lang="en-ID" dirty="0"/>
              <a:t>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6337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E1173-0D5F-CEA1-6A77-84931EFE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3A01F-00DB-3A6B-CC70-DC887496F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Menurut</a:t>
            </a:r>
            <a:r>
              <a:rPr lang="en-ID" dirty="0"/>
              <a:t> Clark &amp; Clark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Dardjowidjojo</a:t>
            </a:r>
            <a:r>
              <a:rPr lang="en-ID" dirty="0"/>
              <a:t> (2005) pada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Auditori</a:t>
            </a:r>
            <a:endParaRPr lang="en-ID" dirty="0"/>
          </a:p>
          <a:p>
            <a:pPr marL="713232" lvl="1" indent="-457200">
              <a:buFont typeface="+mj-lt"/>
              <a:buAutoNum type="alphaLcPeriod"/>
            </a:pPr>
            <a:r>
              <a:rPr lang="en-ID" dirty="0"/>
              <a:t>Pada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sepotong</a:t>
            </a:r>
            <a:r>
              <a:rPr lang="en-ID" dirty="0"/>
              <a:t> demi </a:t>
            </a:r>
            <a:r>
              <a:rPr lang="en-ID" dirty="0" err="1"/>
              <a:t>sepotong</a:t>
            </a:r>
            <a:r>
              <a:rPr lang="en-ID" dirty="0"/>
              <a:t>.</a:t>
            </a:r>
          </a:p>
          <a:p>
            <a:pPr marL="713232" lvl="1" indent="-457200">
              <a:buFont typeface="+mj-lt"/>
              <a:buAutoNum type="alphaLcPeriod"/>
            </a:pPr>
            <a:r>
              <a:rPr lang="en-ID" dirty="0" err="1"/>
              <a:t>Konsep-konsep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artikulasi</a:t>
            </a:r>
            <a:r>
              <a:rPr lang="en-ID" dirty="0"/>
              <a:t>,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artikulasi</a:t>
            </a:r>
            <a:r>
              <a:rPr lang="en-ID" dirty="0"/>
              <a:t>,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distingtif</a:t>
            </a:r>
            <a:r>
              <a:rPr lang="en-ID" dirty="0"/>
              <a:t>, sangat </a:t>
            </a:r>
            <a:r>
              <a:rPr lang="en-ID" dirty="0" err="1"/>
              <a:t>bermanfaat</a:t>
            </a:r>
            <a:r>
              <a:rPr lang="en-ID" dirty="0"/>
              <a:t> di </a:t>
            </a:r>
            <a:r>
              <a:rPr lang="en-ID" dirty="0" err="1"/>
              <a:t>sini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ihwal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inilah</a:t>
            </a:r>
            <a:r>
              <a:rPr lang="en-ID" dirty="0"/>
              <a:t> yang </a:t>
            </a:r>
            <a:r>
              <a:rPr lang="en-ID" dirty="0" err="1"/>
              <a:t>memisahkan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yang lain. Bunyi-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simpan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auditori</a:t>
            </a:r>
            <a:r>
              <a:rPr lang="en-ID" dirty="0"/>
              <a:t> </a:t>
            </a:r>
            <a:r>
              <a:rPr lang="en-ID" dirty="0" err="1"/>
              <a:t>kita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719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C5B33-C046-FEC0-B221-9C0C7890C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1ACC6-A13D-1EDA-3A1C-63E902AA7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Fonetik</a:t>
            </a:r>
            <a:endParaRPr lang="en-ID" dirty="0"/>
          </a:p>
          <a:p>
            <a:pPr marL="457200" indent="-457200">
              <a:buFont typeface="+mj-lt"/>
              <a:buAutoNum type="alphaLcPeriod"/>
            </a:pPr>
            <a:r>
              <a:rPr lang="en-ID" dirty="0"/>
              <a:t>Bunyi-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identifikasi</a:t>
            </a:r>
            <a:r>
              <a:rPr lang="en-ID" dirty="0"/>
              <a:t>. Dalam proses mental </a:t>
            </a:r>
            <a:r>
              <a:rPr lang="en-ID" dirty="0" err="1"/>
              <a:t>kita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lihat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[+</a:t>
            </a:r>
            <a:r>
              <a:rPr lang="en-ID" dirty="0" err="1"/>
              <a:t>konsonantal</a:t>
            </a:r>
            <a:r>
              <a:rPr lang="en-ID" dirty="0"/>
              <a:t>], [+</a:t>
            </a:r>
            <a:r>
              <a:rPr lang="en-ID" dirty="0" err="1"/>
              <a:t>vois</a:t>
            </a:r>
            <a:r>
              <a:rPr lang="en-ID" dirty="0"/>
              <a:t>], [+nasal], </a:t>
            </a:r>
            <a:r>
              <a:rPr lang="en-ID" dirty="0" err="1"/>
              <a:t>dst</a:t>
            </a:r>
            <a:r>
              <a:rPr lang="en-ID" dirty="0"/>
              <a:t>. </a:t>
            </a:r>
          </a:p>
          <a:p>
            <a:pPr marL="457200" indent="-457200">
              <a:buFont typeface="+mj-lt"/>
              <a:buAutoNum type="alphaLcPeriod"/>
            </a:pPr>
            <a:r>
              <a:rPr lang="en-ID" dirty="0" err="1"/>
              <a:t>Segmen-segmen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simpan</a:t>
            </a:r>
            <a:r>
              <a:rPr lang="en-ID" dirty="0"/>
              <a:t> di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fonetik</a:t>
            </a:r>
            <a:r>
              <a:rPr lang="en-ID" dirty="0"/>
              <a:t>.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auditori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fonetik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pada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auditori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alofonik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pada 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simpan</a:t>
            </a:r>
            <a:r>
              <a:rPr lang="en-ID" dirty="0"/>
              <a:t> </a:t>
            </a:r>
            <a:r>
              <a:rPr lang="en-ID" dirty="0" err="1"/>
              <a:t>sedangkan</a:t>
            </a:r>
            <a:r>
              <a:rPr lang="en-ID" dirty="0"/>
              <a:t> pada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fonetik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fitur-fitur</a:t>
            </a:r>
            <a:r>
              <a:rPr lang="en-ID" dirty="0"/>
              <a:t> yang </a:t>
            </a:r>
            <a:r>
              <a:rPr lang="en-ID" dirty="0" err="1"/>
              <a:t>sifatnya</a:t>
            </a:r>
            <a:r>
              <a:rPr lang="en-ID" dirty="0"/>
              <a:t> </a:t>
            </a:r>
            <a:r>
              <a:rPr lang="en-ID" dirty="0" err="1"/>
              <a:t>fonemik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0805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1334B-3E00-44D2-89FD-06652BDE9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2D321-9C8E-9732-F4E0-1EE3B10DC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240F4-8F32-71E8-80AB-B2D31658C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Fonologis</a:t>
            </a:r>
            <a:r>
              <a:rPr lang="en-ID" dirty="0"/>
              <a:t> </a:t>
            </a:r>
          </a:p>
          <a:p>
            <a:pPr marL="457200" indent="-457200">
              <a:buFont typeface="+mj-lt"/>
              <a:buAutoNum type="alphaLcPeriod"/>
            </a:pPr>
            <a:r>
              <a:rPr lang="en-ID" dirty="0"/>
              <a:t>Pada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mental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fonologis</a:t>
            </a:r>
            <a:r>
              <a:rPr lang="en-ID" dirty="0"/>
              <a:t> pada </a:t>
            </a:r>
            <a:r>
              <a:rPr lang="en-ID" dirty="0" err="1"/>
              <a:t>deretan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dengar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menetukan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bunyi-bunyi</a:t>
            </a:r>
            <a:r>
              <a:rPr lang="en-ID" dirty="0"/>
              <a:t> </a:t>
            </a:r>
            <a:r>
              <a:rPr lang="en-ID" dirty="0" err="1"/>
              <a:t>tadi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fonotaktik</a:t>
            </a:r>
            <a:r>
              <a:rPr lang="en-ID" dirty="0"/>
              <a:t> yang pada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kita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40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74689-C386-252E-806E-E5F3DC7E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Model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AAD35-366C-31F4-FF15-595AEDAA7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736" y="2011680"/>
            <a:ext cx="11649456" cy="452628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Motor Theory of Speech Perception (Model Teori Motor) </a:t>
            </a:r>
            <a:r>
              <a:rPr lang="en-US" dirty="0"/>
              <a:t>=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kata-kata yang </a:t>
            </a:r>
            <a:r>
              <a:rPr lang="en-ID" dirty="0" err="1"/>
              <a:t>diucapkan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gerakan</a:t>
            </a:r>
            <a:r>
              <a:rPr lang="en-ID" dirty="0"/>
              <a:t> </a:t>
            </a:r>
            <a:r>
              <a:rPr lang="en-ID" dirty="0" err="1"/>
              <a:t>saluran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mengucapkannya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mengenali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</a:t>
            </a:r>
            <a:r>
              <a:rPr lang="en-ID" dirty="0" err="1"/>
              <a:t>akustiknya</a:t>
            </a:r>
            <a:r>
              <a:rPr lang="en-ID" dirty="0"/>
              <a:t>. 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ucapan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referensi</a:t>
            </a:r>
            <a:r>
              <a:rPr lang="en-ID" dirty="0"/>
              <a:t> pada proses </a:t>
            </a:r>
            <a:r>
              <a:rPr lang="en-ID" dirty="0" err="1"/>
              <a:t>artikulasi</a:t>
            </a:r>
            <a:r>
              <a:rPr lang="en-ID" dirty="0"/>
              <a:t>, di mana </a:t>
            </a:r>
            <a:r>
              <a:rPr lang="en-ID" dirty="0" err="1"/>
              <a:t>pendengar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internal "</a:t>
            </a:r>
            <a:r>
              <a:rPr lang="en-ID" dirty="0" err="1"/>
              <a:t>meniru</a:t>
            </a:r>
            <a:r>
              <a:rPr lang="en-ID" dirty="0"/>
              <a:t>" </a:t>
            </a:r>
            <a:r>
              <a:rPr lang="en-ID" dirty="0" err="1"/>
              <a:t>gerakan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pembicara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 </a:t>
            </a:r>
            <a:r>
              <a:rPr lang="en-ID" dirty="0" err="1"/>
              <a:t>lisan</a:t>
            </a:r>
            <a:r>
              <a:rPr lang="en-ID" dirty="0"/>
              <a:t>. 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dirty="0"/>
              <a:t>Analysis-by-Synthesis Model (Model </a:t>
            </a:r>
            <a:r>
              <a:rPr lang="en-ID" b="1" dirty="0" err="1"/>
              <a:t>Analisis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Sintesis</a:t>
            </a:r>
            <a:r>
              <a:rPr lang="en-ID" b="1" dirty="0"/>
              <a:t>) =</a:t>
            </a:r>
            <a:r>
              <a:rPr lang="en-ID" dirty="0"/>
              <a:t>proses </a:t>
            </a:r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memecah</a:t>
            </a:r>
            <a:r>
              <a:rPr lang="en-ID" dirty="0"/>
              <a:t> data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bagian-bagian</a:t>
            </a:r>
            <a:r>
              <a:rPr lang="en-ID" dirty="0"/>
              <a:t> </a:t>
            </a:r>
            <a:r>
              <a:rPr lang="en-ID" dirty="0" err="1"/>
              <a:t>kecilnya</a:t>
            </a:r>
            <a:r>
              <a:rPr lang="en-ID" dirty="0"/>
              <a:t> (</a:t>
            </a:r>
            <a:r>
              <a:rPr lang="en-ID" dirty="0" err="1"/>
              <a:t>analisis</a:t>
            </a:r>
            <a:r>
              <a:rPr lang="en-ID" dirty="0"/>
              <a:t>),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bagian-bagian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kesatuan</a:t>
            </a:r>
            <a:r>
              <a:rPr lang="en-ID" dirty="0"/>
              <a:t> yang </a:t>
            </a:r>
            <a:r>
              <a:rPr lang="en-ID" dirty="0" err="1"/>
              <a:t>utuh</a:t>
            </a:r>
            <a:r>
              <a:rPr lang="en-ID" dirty="0"/>
              <a:t> dan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mendalam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solusi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(</a:t>
            </a:r>
            <a:r>
              <a:rPr lang="en-ID" dirty="0" err="1"/>
              <a:t>sintesis</a:t>
            </a:r>
            <a:r>
              <a:rPr lang="en-ID" dirty="0"/>
              <a:t>). 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pola</a:t>
            </a:r>
            <a:r>
              <a:rPr lang="en-ID" dirty="0"/>
              <a:t>, </a:t>
            </a:r>
            <a:r>
              <a:rPr lang="en-ID" dirty="0" err="1"/>
              <a:t>kekurangan</a:t>
            </a:r>
            <a:r>
              <a:rPr lang="en-ID" dirty="0"/>
              <a:t>, </a:t>
            </a:r>
            <a:r>
              <a:rPr lang="en-ID" dirty="0" err="1"/>
              <a:t>kelebihan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fenomena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menguji</a:t>
            </a:r>
            <a:r>
              <a:rPr lang="en-ID" dirty="0"/>
              <a:t>, </a:t>
            </a:r>
            <a:r>
              <a:rPr lang="en-ID" dirty="0" err="1"/>
              <a:t>membandingkan</a:t>
            </a:r>
            <a:r>
              <a:rPr lang="en-ID" dirty="0"/>
              <a:t>, dan </a:t>
            </a:r>
            <a:r>
              <a:rPr lang="en-ID" dirty="0" err="1"/>
              <a:t>menyusunnya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logis</a:t>
            </a:r>
            <a:r>
              <a:rPr lang="en-ID" dirty="0"/>
              <a:t>.  </a:t>
            </a:r>
            <a:endParaRPr lang="en-ID" b="1" dirty="0"/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Fuzzy Logic Model of Perception (FLMP) </a:t>
            </a:r>
            <a:r>
              <a:rPr lang="en-US" dirty="0"/>
              <a:t>=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 yang </a:t>
            </a:r>
            <a:r>
              <a:rPr lang="en-ID" dirty="0" err="1"/>
              <a:t>dikembangkan</a:t>
            </a:r>
            <a:r>
              <a:rPr lang="en-ID" dirty="0"/>
              <a:t> oleh D.J. Massaro, yang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mengintegrasikan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sensorik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isyarat</a:t>
            </a:r>
            <a:r>
              <a:rPr lang="en-ID" dirty="0"/>
              <a:t> visual)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mulus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penilaian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kesimpulan</a:t>
            </a:r>
            <a:r>
              <a:rPr lang="en-ID" dirty="0"/>
              <a:t> </a:t>
            </a:r>
            <a:r>
              <a:rPr lang="en-ID" dirty="0" err="1"/>
              <a:t>perseptual</a:t>
            </a:r>
            <a:r>
              <a:rPr lang="en-ID" dirty="0"/>
              <a:t>. 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mengasumsikan</a:t>
            </a:r>
            <a:r>
              <a:rPr lang="en-ID" dirty="0"/>
              <a:t> proses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tahap</a:t>
            </a:r>
            <a:r>
              <a:rPr lang="en-ID" dirty="0"/>
              <a:t>: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, </a:t>
            </a:r>
            <a:r>
              <a:rPr lang="en-ID" dirty="0" err="1"/>
              <a:t>integrasi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, dan </a:t>
            </a:r>
            <a:r>
              <a:rPr lang="en-ID" dirty="0" err="1"/>
              <a:t>kesimpulan</a:t>
            </a:r>
            <a:r>
              <a:rPr lang="en-ID" dirty="0"/>
              <a:t>, di mana </a:t>
            </a:r>
            <a:r>
              <a:rPr lang="en-ID" dirty="0" err="1"/>
              <a:t>fitur-fitur</a:t>
            </a:r>
            <a:r>
              <a:rPr lang="en-ID" dirty="0"/>
              <a:t> yang paling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ambigu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kontribusi</a:t>
            </a:r>
            <a:r>
              <a:rPr lang="en-ID" dirty="0"/>
              <a:t> </a:t>
            </a:r>
            <a:r>
              <a:rPr lang="en-ID" dirty="0" err="1"/>
              <a:t>terbesar</a:t>
            </a:r>
            <a:r>
              <a:rPr lang="en-ID" dirty="0"/>
              <a:t> pada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akhir</a:t>
            </a:r>
            <a:r>
              <a:rPr lang="en-ID" dirty="0"/>
              <a:t>. 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ID" b="1" dirty="0"/>
              <a:t>Cohort Model </a:t>
            </a:r>
            <a:r>
              <a:rPr lang="en-ID" dirty="0"/>
              <a:t>=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memproses</a:t>
            </a:r>
            <a:r>
              <a:rPr lang="en-ID" dirty="0"/>
              <a:t> kata-kata (model </a:t>
            </a:r>
            <a:r>
              <a:rPr lang="en-ID" dirty="0" err="1"/>
              <a:t>leksikal</a:t>
            </a:r>
            <a:r>
              <a:rPr lang="en-ID" dirty="0"/>
              <a:t>)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metodologi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yang </a:t>
            </a:r>
            <a:r>
              <a:rPr lang="en-ID" dirty="0" err="1"/>
              <a:t>menganalisis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(</a:t>
            </a:r>
            <a:r>
              <a:rPr lang="en-ID" dirty="0" err="1"/>
              <a:t>kohort</a:t>
            </a:r>
            <a:r>
              <a:rPr lang="en-ID" dirty="0"/>
              <a:t>)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. Dalam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, 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pendengar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pembaca</a:t>
            </a:r>
            <a:r>
              <a:rPr lang="en-ID" dirty="0"/>
              <a:t> </a:t>
            </a:r>
            <a:r>
              <a:rPr lang="en-ID" dirty="0" err="1"/>
              <a:t>mengaktifkan</a:t>
            </a:r>
            <a:r>
              <a:rPr lang="en-ID" dirty="0"/>
              <a:t> </a:t>
            </a:r>
            <a:r>
              <a:rPr lang="en-ID" dirty="0" err="1"/>
              <a:t>sekumpulan</a:t>
            </a:r>
            <a:r>
              <a:rPr lang="en-ID" dirty="0"/>
              <a:t> kata yang </a:t>
            </a:r>
            <a:r>
              <a:rPr lang="en-ID" dirty="0" err="1"/>
              <a:t>dimulai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urutan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yang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mendengar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membaca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kata</a:t>
            </a:r>
          </a:p>
        </p:txBody>
      </p:sp>
    </p:spTree>
    <p:extLst>
      <p:ext uri="{BB962C8B-B14F-4D97-AF65-F5344CB8AC3E}">
        <p14:creationId xmlns:p14="http://schemas.microsoft.com/office/powerpoint/2010/main" val="177089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7DDFF-5DCC-6F21-526F-EB9EFBFB2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6E383-CF0A-C914-216E-CE00B10F2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Model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Ujaran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08D21-7263-8CEA-183E-A22596C82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ID" b="1" dirty="0"/>
              <a:t>TRACE Model = </a:t>
            </a:r>
            <a:r>
              <a:rPr lang="en-ID" dirty="0"/>
              <a:t>model </a:t>
            </a:r>
            <a:r>
              <a:rPr lang="en-ID" dirty="0" err="1"/>
              <a:t>koneksionis</a:t>
            </a:r>
            <a:r>
              <a:rPr lang="en-ID" dirty="0"/>
              <a:t> </a:t>
            </a:r>
            <a:r>
              <a:rPr lang="en-ID" dirty="0" err="1"/>
              <a:t>psikolinguistik</a:t>
            </a:r>
            <a:r>
              <a:rPr lang="en-ID" dirty="0"/>
              <a:t> yang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mempersepsikan</a:t>
            </a:r>
            <a:r>
              <a:rPr lang="en-ID" dirty="0"/>
              <a:t> </a:t>
            </a:r>
            <a:r>
              <a:rPr lang="en-ID" dirty="0" err="1"/>
              <a:t>ucapan</a:t>
            </a:r>
            <a:r>
              <a:rPr lang="en-ID" dirty="0"/>
              <a:t>, yang </a:t>
            </a:r>
            <a:r>
              <a:rPr lang="en-ID" dirty="0" err="1"/>
              <a:t>diusulkan</a:t>
            </a:r>
            <a:r>
              <a:rPr lang="en-ID" dirty="0"/>
              <a:t> oleh James McClelland dan Jeffrey Elman pada </a:t>
            </a:r>
            <a:r>
              <a:rPr lang="en-ID" dirty="0" err="1"/>
              <a:t>tahun</a:t>
            </a:r>
            <a:r>
              <a:rPr lang="en-ID" dirty="0"/>
              <a:t> 1986. 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unit yang </a:t>
            </a:r>
            <a:r>
              <a:rPr lang="en-ID" dirty="0" err="1"/>
              <a:t>dinamis</a:t>
            </a:r>
            <a:r>
              <a:rPr lang="en-ID" dirty="0"/>
              <a:t>, di mana proses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tingkatan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fitur</a:t>
            </a:r>
            <a:r>
              <a:rPr lang="en-ID" dirty="0"/>
              <a:t>, </a:t>
            </a:r>
            <a:r>
              <a:rPr lang="en-ID" dirty="0" err="1"/>
              <a:t>fonem</a:t>
            </a:r>
            <a:r>
              <a:rPr lang="en-ID" dirty="0"/>
              <a:t>, dan kata,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pendengar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kata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fonem-fonem</a:t>
            </a:r>
            <a:r>
              <a:rPr lang="en-ID" dirty="0"/>
              <a:t> yang </a:t>
            </a:r>
            <a:r>
              <a:rPr lang="en-ID" dirty="0" err="1"/>
              <a:t>diucapkan</a:t>
            </a:r>
            <a:endParaRPr lang="en-ID" dirty="0"/>
          </a:p>
          <a:p>
            <a:pPr marL="457200" indent="-457200">
              <a:buFont typeface="+mj-lt"/>
              <a:buAutoNum type="arabicPeriod" startAt="5"/>
            </a:pPr>
            <a:r>
              <a:rPr lang="en-ID" b="1" dirty="0"/>
              <a:t>Exemplar Theory=  </a:t>
            </a:r>
            <a:r>
              <a:rPr lang="en-ID" dirty="0"/>
              <a:t>model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psikologi</a:t>
            </a:r>
            <a:r>
              <a:rPr lang="en-ID" dirty="0"/>
              <a:t> yang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mengategorikan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membandingkannya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contoh-contoh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(exemplar) yang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memori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pada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prototipe</a:t>
            </a:r>
            <a:r>
              <a:rPr lang="en-ID" dirty="0"/>
              <a:t> </a:t>
            </a:r>
            <a:r>
              <a:rPr lang="en-ID" dirty="0" err="1"/>
              <a:t>tunggal</a:t>
            </a:r>
            <a:r>
              <a:rPr lang="en-ID" dirty="0"/>
              <a:t>. Teori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menekankan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 </a:t>
            </a:r>
            <a:r>
              <a:rPr lang="en-ID" dirty="0" err="1"/>
              <a:t>dibentuk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pengalaman</a:t>
            </a:r>
            <a:r>
              <a:rPr lang="en-ID" dirty="0"/>
              <a:t> </a:t>
            </a:r>
            <a:r>
              <a:rPr lang="en-ID" dirty="0" err="1"/>
              <a:t>nyata</a:t>
            </a:r>
            <a:r>
              <a:rPr lang="en-ID" dirty="0"/>
              <a:t> yang </a:t>
            </a:r>
            <a:r>
              <a:rPr lang="en-ID" dirty="0" err="1"/>
              <a:t>diingat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fleksibilitas</a:t>
            </a:r>
            <a:r>
              <a:rPr lang="en-ID" dirty="0"/>
              <a:t> dan </a:t>
            </a:r>
            <a:r>
              <a:rPr lang="en-ID" dirty="0" err="1"/>
              <a:t>nuansa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. 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ID" b="1" dirty="0"/>
              <a:t>Neurocomputational Model = </a:t>
            </a:r>
            <a:r>
              <a:rPr lang="en-ID" dirty="0" err="1"/>
              <a:t>pendekatan</a:t>
            </a:r>
            <a:r>
              <a:rPr lang="en-ID" dirty="0"/>
              <a:t> yang </a:t>
            </a:r>
            <a:r>
              <a:rPr lang="en-ID" dirty="0" err="1"/>
              <a:t>mengombinasikan</a:t>
            </a:r>
            <a:r>
              <a:rPr lang="en-ID" dirty="0"/>
              <a:t>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neurosains</a:t>
            </a:r>
            <a:r>
              <a:rPr lang="en-ID" dirty="0"/>
              <a:t> dan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dan </a:t>
            </a:r>
            <a:r>
              <a:rPr lang="en-ID" dirty="0" err="1"/>
              <a:t>memodelkan</a:t>
            </a:r>
            <a:r>
              <a:rPr lang="en-ID" dirty="0"/>
              <a:t> proses-proses </a:t>
            </a:r>
            <a:r>
              <a:rPr lang="en-ID" dirty="0" err="1"/>
              <a:t>otak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pembelajaran</a:t>
            </a:r>
            <a:r>
              <a:rPr lang="en-ID" dirty="0"/>
              <a:t>, dan </a:t>
            </a:r>
            <a:r>
              <a:rPr lang="en-ID" dirty="0" err="1"/>
              <a:t>persepsi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model </a:t>
            </a:r>
            <a:r>
              <a:rPr lang="en-ID" dirty="0" err="1"/>
              <a:t>komputasi</a:t>
            </a:r>
            <a:r>
              <a:rPr lang="en-ID" dirty="0"/>
              <a:t> yang </a:t>
            </a:r>
            <a:r>
              <a:rPr lang="en-ID" dirty="0" err="1"/>
              <a:t>meniru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dan </a:t>
            </a:r>
            <a:r>
              <a:rPr lang="en-ID" dirty="0" err="1"/>
              <a:t>fungsi</a:t>
            </a:r>
            <a:r>
              <a:rPr lang="en-ID" dirty="0"/>
              <a:t> neuron dan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saraf</a:t>
            </a:r>
            <a:r>
              <a:rPr lang="en-ID" dirty="0"/>
              <a:t>. 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otak</a:t>
            </a:r>
            <a:r>
              <a:rPr lang="en-ID" dirty="0"/>
              <a:t> </a:t>
            </a:r>
            <a:r>
              <a:rPr lang="en-ID" dirty="0" err="1"/>
              <a:t>bekerja</a:t>
            </a:r>
            <a:r>
              <a:rPr lang="en-ID" dirty="0"/>
              <a:t>, </a:t>
            </a:r>
            <a:r>
              <a:rPr lang="en-ID" dirty="0" err="1"/>
              <a:t>memprediksi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, dan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kecerdasan</a:t>
            </a:r>
            <a:r>
              <a:rPr lang="en-ID" dirty="0"/>
              <a:t> </a:t>
            </a:r>
            <a:r>
              <a:rPr lang="en-ID" dirty="0" err="1"/>
              <a:t>buatan</a:t>
            </a:r>
            <a:r>
              <a:rPr lang="en-ID" dirty="0"/>
              <a:t> yang </a:t>
            </a:r>
            <a:r>
              <a:rPr lang="en-ID" dirty="0" err="1"/>
              <a:t>terinspirasi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otak</a:t>
            </a:r>
            <a:r>
              <a:rPr lang="en-ID" dirty="0"/>
              <a:t>. 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ID" b="1" dirty="0"/>
              <a:t>Dual Stream Model = </a:t>
            </a:r>
            <a:r>
              <a:rPr lang="en-ID" dirty="0"/>
              <a:t>Model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dinamakan</a:t>
            </a:r>
            <a:r>
              <a:rPr lang="en-ID" dirty="0"/>
              <a:t> dual stream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dua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saraf</a:t>
            </a:r>
            <a:r>
              <a:rPr lang="en-ID" dirty="0"/>
              <a:t> </a:t>
            </a:r>
            <a:r>
              <a:rPr lang="en-ID" dirty="0" err="1"/>
              <a:t>fungsional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ujaran</a:t>
            </a:r>
            <a:r>
              <a:rPr lang="en-ID" dirty="0"/>
              <a:t>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.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saraf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sensorik</a:t>
            </a:r>
            <a:r>
              <a:rPr lang="en-ID" dirty="0"/>
              <a:t> dan </a:t>
            </a:r>
            <a:r>
              <a:rPr lang="en-ID" dirty="0" err="1"/>
              <a:t>fonologi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konseptual</a:t>
            </a:r>
            <a:r>
              <a:rPr lang="en-ID" dirty="0"/>
              <a:t> dan </a:t>
            </a:r>
            <a:r>
              <a:rPr lang="en-ID" dirty="0" err="1"/>
              <a:t>semantik</a:t>
            </a:r>
            <a:r>
              <a:rPr lang="en-ID" dirty="0"/>
              <a:t>.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beroperasi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sensorik</a:t>
            </a:r>
            <a:r>
              <a:rPr lang="en-ID" dirty="0"/>
              <a:t> dan </a:t>
            </a:r>
            <a:r>
              <a:rPr lang="en-ID" dirty="0" err="1"/>
              <a:t>fonologi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motorik dan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artikulasi</a:t>
            </a:r>
            <a:r>
              <a:rPr lang="en-ID" dirty="0"/>
              <a:t> . Dalam Dual Stream Model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yang </a:t>
            </a:r>
            <a:r>
              <a:rPr lang="en-ID" dirty="0" err="1"/>
              <a:t>diperhatikan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; </a:t>
            </a:r>
            <a:r>
              <a:rPr lang="en-ID" dirty="0" err="1"/>
              <a:t>kunci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ujaran</a:t>
            </a:r>
            <a:r>
              <a:rPr lang="en-ID" dirty="0"/>
              <a:t>, </a:t>
            </a:r>
            <a:r>
              <a:rPr lang="en-ID" dirty="0" err="1"/>
              <a:t>produksi</a:t>
            </a:r>
            <a:r>
              <a:rPr lang="en-ID" dirty="0"/>
              <a:t> dan </a:t>
            </a:r>
            <a:r>
              <a:rPr lang="en-ID" dirty="0" err="1"/>
              <a:t>persepsi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594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70364-C1EB-6DF2-C11A-F2B54B280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B7E61-C487-4A0E-48A9-A4A2326B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Teori </a:t>
            </a:r>
            <a:r>
              <a:rPr lang="en-ID" dirty="0" err="1"/>
              <a:t>Pengenalan</a:t>
            </a:r>
            <a:r>
              <a:rPr lang="en-ID" dirty="0"/>
              <a:t> Lisan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EE04E-4D13-7598-F1E2-4ED871119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terlepas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dikemukakan</a:t>
            </a:r>
            <a:r>
              <a:rPr lang="en-ID" dirty="0"/>
              <a:t> para </a:t>
            </a:r>
            <a:r>
              <a:rPr lang="en-ID" dirty="0" err="1"/>
              <a:t>linguis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. Orang yang </a:t>
            </a:r>
            <a:r>
              <a:rPr lang="en-ID" dirty="0" err="1"/>
              <a:t>beranggapan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fenomena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dipilah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bagian-bagian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terpisah</a:t>
            </a:r>
            <a:r>
              <a:rPr lang="en-ID" dirty="0"/>
              <a:t>,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pembagian</a:t>
            </a:r>
            <a:r>
              <a:rPr lang="en-ID" dirty="0"/>
              <a:t> masing-masing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Sementara</a:t>
            </a:r>
            <a:r>
              <a:rPr lang="en-ID" dirty="0"/>
              <a:t> orang yang </a:t>
            </a:r>
            <a:r>
              <a:rPr lang="en-ID" dirty="0" err="1"/>
              <a:t>beranggapan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dan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metodologi</a:t>
            </a:r>
            <a:r>
              <a:rPr lang="en-ID" dirty="0"/>
              <a:t> </a:t>
            </a:r>
            <a:r>
              <a:rPr lang="en-ID" dirty="0" err="1"/>
              <a:t>pembelajaran</a:t>
            </a:r>
            <a:r>
              <a:rPr lang="en-ID" dirty="0"/>
              <a:t> yang </a:t>
            </a:r>
            <a:r>
              <a:rPr lang="en-ID" dirty="0" err="1"/>
              <a:t>kental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strategi </a:t>
            </a:r>
            <a:r>
              <a:rPr lang="en-ID" dirty="0" err="1"/>
              <a:t>sosiolinguistik</a:t>
            </a:r>
            <a:r>
              <a:rPr lang="en-ID" dirty="0"/>
              <a:t> dan </a:t>
            </a:r>
            <a:r>
              <a:rPr lang="en-ID" dirty="0" err="1"/>
              <a:t>komunikatif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73461555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38</TotalTime>
  <Words>1770</Words>
  <Application>Microsoft Office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 Light</vt:lpstr>
      <vt:lpstr>Metropolitan</vt:lpstr>
      <vt:lpstr>Ujaran (Wicara)</vt:lpstr>
      <vt:lpstr>PowerPoint Presentation</vt:lpstr>
      <vt:lpstr>Persepsi Ujaran</vt:lpstr>
      <vt:lpstr>Tahapan Pemrosesan Ujaran</vt:lpstr>
      <vt:lpstr>Tahapan Pemrosesan Ujaran</vt:lpstr>
      <vt:lpstr>Tahapan Pemrosesan Ujaran</vt:lpstr>
      <vt:lpstr>Model Persepsi Ujaran</vt:lpstr>
      <vt:lpstr>Model Persepsi Ujaran</vt:lpstr>
      <vt:lpstr>Teori Pengenalan Lisan </vt:lpstr>
      <vt:lpstr>1. Aliran strukturalisme </vt:lpstr>
      <vt:lpstr>1. Aliran strukturalisme </vt:lpstr>
      <vt:lpstr>2. Aliran transformational generative </vt:lpstr>
      <vt:lpstr>Proses Bahasa</vt:lpstr>
      <vt:lpstr>PowerPoint Presentation</vt:lpstr>
      <vt:lpstr>PowerPoint Presentation</vt:lpstr>
      <vt:lpstr>Psikolinguistik dalam Konteks yang Lebih Luas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Rima Melisa</dc:creator>
  <cp:lastModifiedBy>Rima Melisa</cp:lastModifiedBy>
  <cp:revision>4</cp:revision>
  <dcterms:created xsi:type="dcterms:W3CDTF">2025-09-06T06:13:05Z</dcterms:created>
  <dcterms:modified xsi:type="dcterms:W3CDTF">2025-09-13T09:30:20Z</dcterms:modified>
</cp:coreProperties>
</file>