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85" r:id="rId3"/>
  </p:sldMasterIdLst>
  <p:notesMasterIdLst>
    <p:notesMasterId r:id="rId36"/>
  </p:notesMasterIdLst>
  <p:sldIdLst>
    <p:sldId id="256" r:id="rId4"/>
    <p:sldId id="347" r:id="rId5"/>
    <p:sldId id="366" r:id="rId6"/>
    <p:sldId id="348" r:id="rId7"/>
    <p:sldId id="259" r:id="rId8"/>
    <p:sldId id="349" r:id="rId9"/>
    <p:sldId id="367" r:id="rId10"/>
    <p:sldId id="369" r:id="rId11"/>
    <p:sldId id="372" r:id="rId12"/>
    <p:sldId id="371" r:id="rId13"/>
    <p:sldId id="374" r:id="rId14"/>
    <p:sldId id="375" r:id="rId15"/>
    <p:sldId id="377" r:id="rId16"/>
    <p:sldId id="378" r:id="rId17"/>
    <p:sldId id="381" r:id="rId18"/>
    <p:sldId id="382" r:id="rId19"/>
    <p:sldId id="383" r:id="rId20"/>
    <p:sldId id="384" r:id="rId21"/>
    <p:sldId id="385" r:id="rId22"/>
    <p:sldId id="358" r:id="rId23"/>
    <p:sldId id="365" r:id="rId24"/>
    <p:sldId id="357" r:id="rId25"/>
    <p:sldId id="356" r:id="rId26"/>
    <p:sldId id="386" r:id="rId27"/>
    <p:sldId id="359" r:id="rId28"/>
    <p:sldId id="361" r:id="rId29"/>
    <p:sldId id="388" r:id="rId30"/>
    <p:sldId id="362" r:id="rId31"/>
    <p:sldId id="364" r:id="rId32"/>
    <p:sldId id="360" r:id="rId33"/>
    <p:sldId id="363" r:id="rId34"/>
    <p:sldId id="257" r:id="rId35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880" y="2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heme" Target="theme/theme1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653413-7332-457C-A498-4E0F2D767977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443265-4F8F-4802-B267-11ED08ABF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417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443265-4F8F-4802-B267-11ED08ABF2D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2960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443265-4F8F-4802-B267-11ED08ABF2D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948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254632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2530115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82707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254632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E0D544C1-6882-4889-A2B1-767B19C21F81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3764258" y="1351049"/>
            <a:ext cx="1674000" cy="1539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17" indent="0">
              <a:buNone/>
              <a:defRPr sz="2100"/>
            </a:lvl2pPr>
            <a:lvl3pPr marL="685835" indent="0">
              <a:buNone/>
              <a:defRPr sz="1800"/>
            </a:lvl3pPr>
            <a:lvl4pPr marL="1028752" indent="0">
              <a:buNone/>
              <a:defRPr sz="1500"/>
            </a:lvl4pPr>
            <a:lvl5pPr marL="1371668" indent="0">
              <a:buNone/>
              <a:defRPr sz="1500"/>
            </a:lvl5pPr>
            <a:lvl6pPr marL="1714586" indent="0">
              <a:buNone/>
              <a:defRPr sz="1500"/>
            </a:lvl6pPr>
            <a:lvl7pPr marL="2057503" indent="0">
              <a:buNone/>
              <a:defRPr sz="1500"/>
            </a:lvl7pPr>
            <a:lvl8pPr marL="2400420" indent="0">
              <a:buNone/>
              <a:defRPr sz="1500"/>
            </a:lvl8pPr>
            <a:lvl9pPr marL="2743337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F6ADFBE5-6AF5-4BDC-9B74-7F2479CD9824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5617130" y="1351049"/>
            <a:ext cx="1674000" cy="1539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17" indent="0">
              <a:buNone/>
              <a:defRPr sz="2100"/>
            </a:lvl2pPr>
            <a:lvl3pPr marL="685835" indent="0">
              <a:buNone/>
              <a:defRPr sz="1800"/>
            </a:lvl3pPr>
            <a:lvl4pPr marL="1028752" indent="0">
              <a:buNone/>
              <a:defRPr sz="1500"/>
            </a:lvl4pPr>
            <a:lvl5pPr marL="1371668" indent="0">
              <a:buNone/>
              <a:defRPr sz="1500"/>
            </a:lvl5pPr>
            <a:lvl6pPr marL="1714586" indent="0">
              <a:buNone/>
              <a:defRPr sz="1500"/>
            </a:lvl6pPr>
            <a:lvl7pPr marL="2057503" indent="0">
              <a:buNone/>
              <a:defRPr sz="1500"/>
            </a:lvl7pPr>
            <a:lvl8pPr marL="2400420" indent="0">
              <a:buNone/>
              <a:defRPr sz="1500"/>
            </a:lvl8pPr>
            <a:lvl9pPr marL="2743337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52BB1F6F-D8DE-47D7-9CD2-C4AE319F2985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7470000" y="1351049"/>
            <a:ext cx="1674000" cy="1539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17" indent="0">
              <a:buNone/>
              <a:defRPr sz="2100"/>
            </a:lvl2pPr>
            <a:lvl3pPr marL="685835" indent="0">
              <a:buNone/>
              <a:defRPr sz="1800"/>
            </a:lvl3pPr>
            <a:lvl4pPr marL="1028752" indent="0">
              <a:buNone/>
              <a:defRPr sz="1500"/>
            </a:lvl4pPr>
            <a:lvl5pPr marL="1371668" indent="0">
              <a:buNone/>
              <a:defRPr sz="1500"/>
            </a:lvl5pPr>
            <a:lvl6pPr marL="1714586" indent="0">
              <a:buNone/>
              <a:defRPr sz="1500"/>
            </a:lvl6pPr>
            <a:lvl7pPr marL="2057503" indent="0">
              <a:buNone/>
              <a:defRPr sz="1500"/>
            </a:lvl7pPr>
            <a:lvl8pPr marL="2400420" indent="0">
              <a:buNone/>
              <a:defRPr sz="1500"/>
            </a:lvl8pPr>
            <a:lvl9pPr marL="2743337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F7896DEA-B3EA-48CD-A19D-ADF8F098B211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>
            <a:off x="1911388" y="3002674"/>
            <a:ext cx="1674000" cy="1539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17" indent="0">
              <a:buNone/>
              <a:defRPr sz="2100"/>
            </a:lvl2pPr>
            <a:lvl3pPr marL="685835" indent="0">
              <a:buNone/>
              <a:defRPr sz="1800"/>
            </a:lvl3pPr>
            <a:lvl4pPr marL="1028752" indent="0">
              <a:buNone/>
              <a:defRPr sz="1500"/>
            </a:lvl4pPr>
            <a:lvl5pPr marL="1371668" indent="0">
              <a:buNone/>
              <a:defRPr sz="1500"/>
            </a:lvl5pPr>
            <a:lvl6pPr marL="1714586" indent="0">
              <a:buNone/>
              <a:defRPr sz="1500"/>
            </a:lvl6pPr>
            <a:lvl7pPr marL="2057503" indent="0">
              <a:buNone/>
              <a:defRPr sz="1500"/>
            </a:lvl7pPr>
            <a:lvl8pPr marL="2400420" indent="0">
              <a:buNone/>
              <a:defRPr sz="1500"/>
            </a:lvl8pPr>
            <a:lvl9pPr marL="2743337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94D768B4-8255-4882-A9D3-FBA0B6843AF1}"/>
              </a:ext>
            </a:extLst>
          </p:cNvPr>
          <p:cNvSpPr>
            <a:spLocks noGrp="1"/>
          </p:cNvSpPr>
          <p:nvPr>
            <p:ph type="pic" idx="19" hasCustomPrompt="1"/>
          </p:nvPr>
        </p:nvSpPr>
        <p:spPr>
          <a:xfrm>
            <a:off x="3764258" y="3002674"/>
            <a:ext cx="1674000" cy="1539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17" indent="0">
              <a:buNone/>
              <a:defRPr sz="2100"/>
            </a:lvl2pPr>
            <a:lvl3pPr marL="685835" indent="0">
              <a:buNone/>
              <a:defRPr sz="1800"/>
            </a:lvl3pPr>
            <a:lvl4pPr marL="1028752" indent="0">
              <a:buNone/>
              <a:defRPr sz="1500"/>
            </a:lvl4pPr>
            <a:lvl5pPr marL="1371668" indent="0">
              <a:buNone/>
              <a:defRPr sz="1500"/>
            </a:lvl5pPr>
            <a:lvl6pPr marL="1714586" indent="0">
              <a:buNone/>
              <a:defRPr sz="1500"/>
            </a:lvl6pPr>
            <a:lvl7pPr marL="2057503" indent="0">
              <a:buNone/>
              <a:defRPr sz="1500"/>
            </a:lvl7pPr>
            <a:lvl8pPr marL="2400420" indent="0">
              <a:buNone/>
              <a:defRPr sz="1500"/>
            </a:lvl8pPr>
            <a:lvl9pPr marL="2743337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739CB823-C40C-4C22-B135-22CDEBF6F1ED}"/>
              </a:ext>
            </a:extLst>
          </p:cNvPr>
          <p:cNvSpPr>
            <a:spLocks noGrp="1"/>
          </p:cNvSpPr>
          <p:nvPr>
            <p:ph type="pic" idx="20" hasCustomPrompt="1"/>
          </p:nvPr>
        </p:nvSpPr>
        <p:spPr>
          <a:xfrm>
            <a:off x="7470000" y="3002674"/>
            <a:ext cx="1674000" cy="1539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17" indent="0">
              <a:buNone/>
              <a:defRPr sz="2100"/>
            </a:lvl2pPr>
            <a:lvl3pPr marL="685835" indent="0">
              <a:buNone/>
              <a:defRPr sz="1800"/>
            </a:lvl3pPr>
            <a:lvl4pPr marL="1028752" indent="0">
              <a:buNone/>
              <a:defRPr sz="1500"/>
            </a:lvl4pPr>
            <a:lvl5pPr marL="1371668" indent="0">
              <a:buNone/>
              <a:defRPr sz="1500"/>
            </a:lvl5pPr>
            <a:lvl6pPr marL="1714586" indent="0">
              <a:buNone/>
              <a:defRPr sz="1500"/>
            </a:lvl6pPr>
            <a:lvl7pPr marL="2057503" indent="0">
              <a:buNone/>
              <a:defRPr sz="1500"/>
            </a:lvl7pPr>
            <a:lvl8pPr marL="2400420" indent="0">
              <a:buNone/>
              <a:defRPr sz="1500"/>
            </a:lvl8pPr>
            <a:lvl9pPr marL="2743337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0FA6B4D6-C724-4972-A679-BC454F0A917B}"/>
              </a:ext>
            </a:extLst>
          </p:cNvPr>
          <p:cNvSpPr/>
          <p:nvPr userDrawn="1"/>
        </p:nvSpPr>
        <p:spPr>
          <a:xfrm>
            <a:off x="5617129" y="3002674"/>
            <a:ext cx="1674000" cy="153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350" dirty="0">
              <a:latin typeface="+mn-lt"/>
            </a:endParaRPr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id="{292B7ABE-4BD6-4BD1-90B3-30C30C30069F}"/>
              </a:ext>
            </a:extLst>
          </p:cNvPr>
          <p:cNvSpPr/>
          <p:nvPr userDrawn="1"/>
        </p:nvSpPr>
        <p:spPr>
          <a:xfrm>
            <a:off x="1" y="1351049"/>
            <a:ext cx="3585387" cy="1539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35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536264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C2EE3A5D-F9A1-4D72-AE52-E605EB44F330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2" y="2"/>
            <a:ext cx="9143997" cy="4575570"/>
          </a:xfrm>
          <a:custGeom>
            <a:avLst/>
            <a:gdLst>
              <a:gd name="connsiteX0" fmla="*/ 0 w 12191996"/>
              <a:gd name="connsiteY0" fmla="*/ 0 h 6100760"/>
              <a:gd name="connsiteX1" fmla="*/ 12191996 w 12191996"/>
              <a:gd name="connsiteY1" fmla="*/ 0 h 6100760"/>
              <a:gd name="connsiteX2" fmla="*/ 12191996 w 12191996"/>
              <a:gd name="connsiteY2" fmla="*/ 9523 h 6100760"/>
              <a:gd name="connsiteX3" fmla="*/ 6100759 w 12191996"/>
              <a:gd name="connsiteY3" fmla="*/ 6100760 h 6100760"/>
              <a:gd name="connsiteX4" fmla="*/ 0 w 12191996"/>
              <a:gd name="connsiteY4" fmla="*/ 2 h 6100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1996" h="6100760">
                <a:moveTo>
                  <a:pt x="0" y="0"/>
                </a:moveTo>
                <a:lnTo>
                  <a:pt x="12191996" y="0"/>
                </a:lnTo>
                <a:lnTo>
                  <a:pt x="12191996" y="9523"/>
                </a:lnTo>
                <a:lnTo>
                  <a:pt x="6100759" y="6100760"/>
                </a:lnTo>
                <a:lnTo>
                  <a:pt x="0" y="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900" baseline="0">
                <a:latin typeface="+mn-lt"/>
                <a:cs typeface="Arial" pitchFamily="34" charset="0"/>
              </a:defRPr>
            </a:lvl1pPr>
            <a:lvl2pPr marL="342917" indent="0">
              <a:buNone/>
              <a:defRPr sz="2100"/>
            </a:lvl2pPr>
            <a:lvl3pPr marL="685835" indent="0">
              <a:buNone/>
              <a:defRPr sz="1800"/>
            </a:lvl3pPr>
            <a:lvl4pPr marL="1028752" indent="0">
              <a:buNone/>
              <a:defRPr sz="1500"/>
            </a:lvl4pPr>
            <a:lvl5pPr marL="1371668" indent="0">
              <a:buNone/>
              <a:defRPr sz="1500"/>
            </a:lvl5pPr>
            <a:lvl6pPr marL="1714586" indent="0">
              <a:buNone/>
              <a:defRPr sz="1500"/>
            </a:lvl6pPr>
            <a:lvl7pPr marL="2057503" indent="0">
              <a:buNone/>
              <a:defRPr sz="1500"/>
            </a:lvl7pPr>
            <a:lvl8pPr marL="2400420" indent="0">
              <a:buNone/>
              <a:defRPr sz="1500"/>
            </a:lvl8pPr>
            <a:lvl9pPr marL="2743337" indent="0">
              <a:buNone/>
              <a:defRPr sz="1500"/>
            </a:lvl9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658999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7121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CA6969C-DE87-4004-8EED-9081811795E3}"/>
              </a:ext>
            </a:extLst>
          </p:cNvPr>
          <p:cNvSpPr/>
          <p:nvPr userDrawn="1"/>
        </p:nvSpPr>
        <p:spPr>
          <a:xfrm>
            <a:off x="270457" y="227796"/>
            <a:ext cx="4140557" cy="468791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350A95-F781-4B4C-8D9F-55C0604E8A49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412125" y="392806"/>
            <a:ext cx="2781836" cy="43916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>
                <a:latin typeface="+mn-lt"/>
                <a:cs typeface="Arial" pitchFamily="34" charset="0"/>
              </a:defRPr>
            </a:lvl1pPr>
            <a:lvl2pPr marL="342917" indent="0">
              <a:buNone/>
              <a:defRPr sz="2100"/>
            </a:lvl2pPr>
            <a:lvl3pPr marL="685835" indent="0">
              <a:buNone/>
              <a:defRPr sz="1800"/>
            </a:lvl3pPr>
            <a:lvl4pPr marL="1028752" indent="0">
              <a:buNone/>
              <a:defRPr sz="1500"/>
            </a:lvl4pPr>
            <a:lvl5pPr marL="1371668" indent="0">
              <a:buNone/>
              <a:defRPr sz="1500"/>
            </a:lvl5pPr>
            <a:lvl6pPr marL="1714586" indent="0">
              <a:buNone/>
              <a:defRPr sz="1500"/>
            </a:lvl6pPr>
            <a:lvl7pPr marL="2057503" indent="0">
              <a:buNone/>
              <a:defRPr sz="1500"/>
            </a:lvl7pPr>
            <a:lvl8pPr marL="2400420" indent="0">
              <a:buNone/>
              <a:defRPr sz="1500"/>
            </a:lvl8pPr>
            <a:lvl9pPr marL="2743337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405724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6912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AFD256D4-F82D-4EF3-B6CC-925A98ECAACA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3069000" y="0"/>
            <a:ext cx="6075000" cy="297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6D4A51A-181B-4B58-B35A-1F6224EB9AA9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0" y="2970000"/>
            <a:ext cx="3069000" cy="217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FD408A2-3577-4E1F-94AC-4849DAE75D2E}"/>
              </a:ext>
            </a:extLst>
          </p:cNvPr>
          <p:cNvSpPr/>
          <p:nvPr userDrawn="1"/>
        </p:nvSpPr>
        <p:spPr>
          <a:xfrm>
            <a:off x="3150000" y="3037500"/>
            <a:ext cx="5994000" cy="2106000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9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990758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81805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E9092292-87E0-4858-8B39-52728BD57D98}"/>
              </a:ext>
            </a:extLst>
          </p:cNvPr>
          <p:cNvSpPr/>
          <p:nvPr userDrawn="1"/>
        </p:nvSpPr>
        <p:spPr>
          <a:xfrm>
            <a:off x="0" y="3128962"/>
            <a:ext cx="9144000" cy="20145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D3DA1FB-52C4-46D5-91CE-3853F58B3ECA}"/>
              </a:ext>
            </a:extLst>
          </p:cNvPr>
          <p:cNvSpPr/>
          <p:nvPr userDrawn="1"/>
        </p:nvSpPr>
        <p:spPr>
          <a:xfrm>
            <a:off x="1815967" y="3507726"/>
            <a:ext cx="5512067" cy="55834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E9AF5E5-FE2C-416F-B29F-BE8ED713E529}"/>
              </a:ext>
            </a:extLst>
          </p:cNvPr>
          <p:cNvGrpSpPr/>
          <p:nvPr userDrawn="1"/>
        </p:nvGrpSpPr>
        <p:grpSpPr>
          <a:xfrm>
            <a:off x="2275721" y="1297321"/>
            <a:ext cx="4592558" cy="2523299"/>
            <a:chOff x="-548507" y="477868"/>
            <a:chExt cx="11570449" cy="6357177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14CF1967-74D3-4EFC-9304-025B52BC3DB1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59744C3F-DFBE-4610-B864-E2841253D6BC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EF0FE65A-9553-4614-A442-52E4264061D9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7212B33C-794B-45AE-9B49-34572C446525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80C59A8-D563-45B8-855D-E41823698A5B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D3567718-B579-4E38-AD1B-86D32109415A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580B793D-5D7B-4B89-BEFD-E003A51322CC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414E95EC-ED44-440F-8E26-3818DDAE2808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4A4CA0AD-1566-473B-8F1E-77E7E3F8DBC4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C220D859-58CC-4256-BDBB-E193A48A58D1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7250DA7B-653C-4CE9-973A-087E69CB8A86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115FDE5-19A9-48F3-876D-311C0B438EFB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</p:grp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125B5BAD-2540-4484-BECC-E787794685B0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2882187" y="1438433"/>
            <a:ext cx="3379626" cy="20451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342917" indent="0">
              <a:buNone/>
              <a:defRPr sz="2100"/>
            </a:lvl2pPr>
            <a:lvl3pPr marL="685835" indent="0">
              <a:buNone/>
              <a:defRPr sz="1800"/>
            </a:lvl3pPr>
            <a:lvl4pPr marL="1028752" indent="0">
              <a:buNone/>
              <a:defRPr sz="1500"/>
            </a:lvl4pPr>
            <a:lvl5pPr marL="1371668" indent="0">
              <a:buNone/>
              <a:defRPr sz="1500"/>
            </a:lvl5pPr>
            <a:lvl6pPr marL="1714586" indent="0">
              <a:buNone/>
              <a:defRPr sz="1500"/>
            </a:lvl6pPr>
            <a:lvl7pPr marL="2057503" indent="0">
              <a:buNone/>
              <a:defRPr sz="1500"/>
            </a:lvl7pPr>
            <a:lvl8pPr marL="2400420" indent="0">
              <a:buNone/>
              <a:defRPr sz="1500"/>
            </a:lvl8pPr>
            <a:lvl9pPr marL="2743337" indent="0">
              <a:buNone/>
              <a:defRPr sz="15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CCE0A750-FA98-45C9-B577-0C6C5620103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254632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3965983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04051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B408DC1B-C5A5-43BF-975A-FFF5D20AE36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87110" y="868193"/>
            <a:ext cx="8169780" cy="340711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35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170396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53699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7AE0E07-DF4A-4276-B8A2-27B7088BB9DA}"/>
              </a:ext>
            </a:extLst>
          </p:cNvPr>
          <p:cNvGrpSpPr/>
          <p:nvPr userDrawn="1"/>
        </p:nvGrpSpPr>
        <p:grpSpPr>
          <a:xfrm>
            <a:off x="579396" y="1536946"/>
            <a:ext cx="1687012" cy="2965679"/>
            <a:chOff x="4871870" y="1763729"/>
            <a:chExt cx="2448272" cy="4303935"/>
          </a:xfrm>
        </p:grpSpPr>
        <p:grpSp>
          <p:nvGrpSpPr>
            <p:cNvPr id="3" name="Group 3">
              <a:extLst>
                <a:ext uri="{FF2B5EF4-FFF2-40B4-BE49-F238E27FC236}">
                  <a16:creationId xmlns:a16="http://schemas.microsoft.com/office/drawing/2014/main" id="{3E025662-C85A-4F11-BB5B-EA5566197FC7}"/>
                </a:ext>
              </a:extLst>
            </p:cNvPr>
            <p:cNvGrpSpPr/>
            <p:nvPr/>
          </p:nvGrpSpPr>
          <p:grpSpPr>
            <a:xfrm>
              <a:off x="4871870" y="1763729"/>
              <a:ext cx="2448272" cy="4303935"/>
              <a:chOff x="445712" y="1449040"/>
              <a:chExt cx="2113018" cy="3924176"/>
            </a:xfrm>
          </p:grpSpPr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90ED9AB7-81F9-49D2-BFB4-1B37DBD63D1C}"/>
                  </a:ext>
                </a:extLst>
              </p:cNvPr>
              <p:cNvSpPr/>
              <p:nvPr userDrawn="1"/>
            </p:nvSpPr>
            <p:spPr>
              <a:xfrm>
                <a:off x="445712" y="1449040"/>
                <a:ext cx="2113018" cy="3924176"/>
              </a:xfrm>
              <a:prstGeom prst="roundRect">
                <a:avLst>
                  <a:gd name="adj" fmla="val 13580"/>
                </a:avLst>
              </a:prstGeom>
              <a:solidFill>
                <a:srgbClr val="262626"/>
              </a:solidFill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350" dirty="0"/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0A78BF8F-0B14-4FCA-85D6-933A53294403}"/>
                  </a:ext>
                </a:extLst>
              </p:cNvPr>
              <p:cNvSpPr/>
              <p:nvPr userDrawn="1"/>
            </p:nvSpPr>
            <p:spPr>
              <a:xfrm>
                <a:off x="1379920" y="1650572"/>
                <a:ext cx="216024" cy="34350"/>
              </a:xfrm>
              <a:prstGeom prst="rect">
                <a:avLst/>
              </a:prstGeom>
              <a:solidFill>
                <a:srgbClr val="B0B0B0"/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350"/>
              </a:p>
            </p:txBody>
          </p: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54DF4CF8-1943-48F6-86EA-8439D87D4B89}"/>
                  </a:ext>
                </a:extLst>
              </p:cNvPr>
              <p:cNvGrpSpPr/>
              <p:nvPr userDrawn="1"/>
            </p:nvGrpSpPr>
            <p:grpSpPr>
              <a:xfrm>
                <a:off x="1407705" y="5045834"/>
                <a:ext cx="211967" cy="211967"/>
                <a:chOff x="1549420" y="5712364"/>
                <a:chExt cx="312583" cy="312583"/>
              </a:xfrm>
            </p:grpSpPr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12752BEB-4EE5-4BB9-A69A-95C8265224F8}"/>
                    </a:ext>
                  </a:extLst>
                </p:cNvPr>
                <p:cNvSpPr/>
                <p:nvPr userDrawn="1"/>
              </p:nvSpPr>
              <p:spPr>
                <a:xfrm>
                  <a:off x="1549420" y="5712364"/>
                  <a:ext cx="312583" cy="31258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94000"/>
                        <a:lumOff val="6000"/>
                      </a:schemeClr>
                    </a:gs>
                    <a:gs pos="56000">
                      <a:schemeClr val="tx1">
                        <a:lumMod val="65000"/>
                        <a:lumOff val="35000"/>
                      </a:schemeClr>
                    </a:gs>
                    <a:gs pos="91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350"/>
                </a:p>
              </p:txBody>
            </p:sp>
            <p:sp>
              <p:nvSpPr>
                <p:cNvPr id="9" name="Rounded Rectangle 8">
                  <a:extLst>
                    <a:ext uri="{FF2B5EF4-FFF2-40B4-BE49-F238E27FC236}">
                      <a16:creationId xmlns:a16="http://schemas.microsoft.com/office/drawing/2014/main" id="{D6A4680F-4164-444E-AF8F-C4FF9520FB02}"/>
                    </a:ext>
                  </a:extLst>
                </p:cNvPr>
                <p:cNvSpPr/>
                <p:nvPr userDrawn="1"/>
              </p:nvSpPr>
              <p:spPr>
                <a:xfrm>
                  <a:off x="1634225" y="5796647"/>
                  <a:ext cx="142969" cy="144016"/>
                </a:xfrm>
                <a:prstGeom prst="roundRect">
                  <a:avLst/>
                </a:prstGeom>
                <a:solidFill>
                  <a:srgbClr val="737373"/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350"/>
                </a:p>
              </p:txBody>
            </p:sp>
          </p:grpSp>
        </p:grpSp>
        <p:sp>
          <p:nvSpPr>
            <p:cNvPr id="4" name="Picture Placeholder 2">
              <a:extLst>
                <a:ext uri="{FF2B5EF4-FFF2-40B4-BE49-F238E27FC236}">
                  <a16:creationId xmlns:a16="http://schemas.microsoft.com/office/drawing/2014/main" id="{FAFB655A-12C7-4193-943F-EBC8257329EF}"/>
                </a:ext>
              </a:extLst>
            </p:cNvPr>
            <p:cNvSpPr txBox="1">
              <a:spLocks/>
            </p:cNvSpPr>
            <p:nvPr/>
          </p:nvSpPr>
          <p:spPr>
            <a:xfrm>
              <a:off x="5051890" y="2223507"/>
              <a:ext cx="2088232" cy="338437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anchor="ctr"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Arial" pitchFamily="34" charset="0"/>
                </a:defRPr>
              </a:lvl1pPr>
              <a:lvl2pPr marL="457223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46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69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91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114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337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56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783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900"/>
                <a:t>Your Picture Here</a:t>
              </a:r>
              <a:endParaRPr lang="ko-KR" altLang="en-US" sz="900" dirty="0"/>
            </a:p>
          </p:txBody>
        </p:sp>
      </p:grpSp>
      <p:sp>
        <p:nvSpPr>
          <p:cNvPr id="10" name="그림 개체 틀 2">
            <a:extLst>
              <a:ext uri="{FF2B5EF4-FFF2-40B4-BE49-F238E27FC236}">
                <a16:creationId xmlns:a16="http://schemas.microsoft.com/office/drawing/2014/main" id="{CBDAF91B-5BFF-4FCA-A249-81D9C9C9356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193382" y="0"/>
            <a:ext cx="4954202" cy="5149793"/>
          </a:xfrm>
          <a:custGeom>
            <a:avLst/>
            <a:gdLst>
              <a:gd name="connsiteX0" fmla="*/ 0 w 4427984"/>
              <a:gd name="connsiteY0" fmla="*/ 0 h 6866389"/>
              <a:gd name="connsiteX1" fmla="*/ 4427984 w 4427984"/>
              <a:gd name="connsiteY1" fmla="*/ 0 h 6866389"/>
              <a:gd name="connsiteX2" fmla="*/ 4427984 w 4427984"/>
              <a:gd name="connsiteY2" fmla="*/ 6866389 h 6866389"/>
              <a:gd name="connsiteX3" fmla="*/ 0 w 4427984"/>
              <a:gd name="connsiteY3" fmla="*/ 6866389 h 6866389"/>
              <a:gd name="connsiteX4" fmla="*/ 0 w 4427984"/>
              <a:gd name="connsiteY4" fmla="*/ 0 h 6866389"/>
              <a:gd name="connsiteX0" fmla="*/ 595618 w 4427984"/>
              <a:gd name="connsiteY0" fmla="*/ 0 h 6883167"/>
              <a:gd name="connsiteX1" fmla="*/ 4427984 w 4427984"/>
              <a:gd name="connsiteY1" fmla="*/ 16778 h 6883167"/>
              <a:gd name="connsiteX2" fmla="*/ 4427984 w 4427984"/>
              <a:gd name="connsiteY2" fmla="*/ 6883167 h 6883167"/>
              <a:gd name="connsiteX3" fmla="*/ 0 w 4427984"/>
              <a:gd name="connsiteY3" fmla="*/ 6883167 h 6883167"/>
              <a:gd name="connsiteX4" fmla="*/ 595618 w 4427984"/>
              <a:gd name="connsiteY4" fmla="*/ 0 h 6883167"/>
              <a:gd name="connsiteX0" fmla="*/ 1258348 w 5090714"/>
              <a:gd name="connsiteY0" fmla="*/ 0 h 6883167"/>
              <a:gd name="connsiteX1" fmla="*/ 5090714 w 5090714"/>
              <a:gd name="connsiteY1" fmla="*/ 16778 h 6883167"/>
              <a:gd name="connsiteX2" fmla="*/ 5090714 w 5090714"/>
              <a:gd name="connsiteY2" fmla="*/ 6883167 h 6883167"/>
              <a:gd name="connsiteX3" fmla="*/ 0 w 5090714"/>
              <a:gd name="connsiteY3" fmla="*/ 6874779 h 6883167"/>
              <a:gd name="connsiteX4" fmla="*/ 1258348 w 5090714"/>
              <a:gd name="connsiteY4" fmla="*/ 0 h 6883167"/>
              <a:gd name="connsiteX0" fmla="*/ 1493240 w 5090714"/>
              <a:gd name="connsiteY0" fmla="*/ 0 h 6883167"/>
              <a:gd name="connsiteX1" fmla="*/ 5090714 w 5090714"/>
              <a:gd name="connsiteY1" fmla="*/ 16778 h 6883167"/>
              <a:gd name="connsiteX2" fmla="*/ 5090714 w 5090714"/>
              <a:gd name="connsiteY2" fmla="*/ 6883167 h 6883167"/>
              <a:gd name="connsiteX3" fmla="*/ 0 w 5090714"/>
              <a:gd name="connsiteY3" fmla="*/ 6874779 h 6883167"/>
              <a:gd name="connsiteX4" fmla="*/ 1493240 w 5090714"/>
              <a:gd name="connsiteY4" fmla="*/ 0 h 6883167"/>
              <a:gd name="connsiteX0" fmla="*/ 1459684 w 5090714"/>
              <a:gd name="connsiteY0" fmla="*/ 0 h 6866389"/>
              <a:gd name="connsiteX1" fmla="*/ 5090714 w 5090714"/>
              <a:gd name="connsiteY1" fmla="*/ 0 h 6866389"/>
              <a:gd name="connsiteX2" fmla="*/ 5090714 w 5090714"/>
              <a:gd name="connsiteY2" fmla="*/ 6866389 h 6866389"/>
              <a:gd name="connsiteX3" fmla="*/ 0 w 5090714"/>
              <a:gd name="connsiteY3" fmla="*/ 6858001 h 6866389"/>
              <a:gd name="connsiteX4" fmla="*/ 1459684 w 5090714"/>
              <a:gd name="connsiteY4" fmla="*/ 0 h 6866389"/>
              <a:gd name="connsiteX0" fmla="*/ 1711354 w 5090714"/>
              <a:gd name="connsiteY0" fmla="*/ 0 h 6874778"/>
              <a:gd name="connsiteX1" fmla="*/ 5090714 w 5090714"/>
              <a:gd name="connsiteY1" fmla="*/ 8389 h 6874778"/>
              <a:gd name="connsiteX2" fmla="*/ 5090714 w 5090714"/>
              <a:gd name="connsiteY2" fmla="*/ 6874778 h 6874778"/>
              <a:gd name="connsiteX3" fmla="*/ 0 w 5090714"/>
              <a:gd name="connsiteY3" fmla="*/ 6866390 h 6874778"/>
              <a:gd name="connsiteX4" fmla="*/ 1711354 w 5090714"/>
              <a:gd name="connsiteY4" fmla="*/ 0 h 6874778"/>
              <a:gd name="connsiteX0" fmla="*/ 1937857 w 5317217"/>
              <a:gd name="connsiteY0" fmla="*/ 0 h 6874779"/>
              <a:gd name="connsiteX1" fmla="*/ 5317217 w 5317217"/>
              <a:gd name="connsiteY1" fmla="*/ 8389 h 6874779"/>
              <a:gd name="connsiteX2" fmla="*/ 5317217 w 5317217"/>
              <a:gd name="connsiteY2" fmla="*/ 6874778 h 6874779"/>
              <a:gd name="connsiteX3" fmla="*/ 0 w 5317217"/>
              <a:gd name="connsiteY3" fmla="*/ 6874779 h 6874779"/>
              <a:gd name="connsiteX4" fmla="*/ 1937857 w 5317217"/>
              <a:gd name="connsiteY4" fmla="*/ 0 h 6874779"/>
              <a:gd name="connsiteX0" fmla="*/ 1280632 w 5317217"/>
              <a:gd name="connsiteY0" fmla="*/ 10661 h 6866390"/>
              <a:gd name="connsiteX1" fmla="*/ 5317217 w 5317217"/>
              <a:gd name="connsiteY1" fmla="*/ 0 h 6866390"/>
              <a:gd name="connsiteX2" fmla="*/ 5317217 w 5317217"/>
              <a:gd name="connsiteY2" fmla="*/ 6866389 h 6866390"/>
              <a:gd name="connsiteX3" fmla="*/ 0 w 5317217"/>
              <a:gd name="connsiteY3" fmla="*/ 6866390 h 6866390"/>
              <a:gd name="connsiteX4" fmla="*/ 1280632 w 5317217"/>
              <a:gd name="connsiteY4" fmla="*/ 10661 h 6866390"/>
              <a:gd name="connsiteX0" fmla="*/ 1280632 w 5317217"/>
              <a:gd name="connsiteY0" fmla="*/ 1136 h 6866390"/>
              <a:gd name="connsiteX1" fmla="*/ 5317217 w 5317217"/>
              <a:gd name="connsiteY1" fmla="*/ 0 h 6866390"/>
              <a:gd name="connsiteX2" fmla="*/ 5317217 w 5317217"/>
              <a:gd name="connsiteY2" fmla="*/ 6866389 h 6866390"/>
              <a:gd name="connsiteX3" fmla="*/ 0 w 5317217"/>
              <a:gd name="connsiteY3" fmla="*/ 6866390 h 6866390"/>
              <a:gd name="connsiteX4" fmla="*/ 1280632 w 5317217"/>
              <a:gd name="connsiteY4" fmla="*/ 1136 h 6866390"/>
              <a:gd name="connsiteX0" fmla="*/ 1413982 w 5450567"/>
              <a:gd name="connsiteY0" fmla="*/ 1136 h 6866390"/>
              <a:gd name="connsiteX1" fmla="*/ 5450567 w 5450567"/>
              <a:gd name="connsiteY1" fmla="*/ 0 h 6866390"/>
              <a:gd name="connsiteX2" fmla="*/ 5450567 w 5450567"/>
              <a:gd name="connsiteY2" fmla="*/ 6866389 h 6866390"/>
              <a:gd name="connsiteX3" fmla="*/ 0 w 5450567"/>
              <a:gd name="connsiteY3" fmla="*/ 6866390 h 6866390"/>
              <a:gd name="connsiteX4" fmla="*/ 1413982 w 5450567"/>
              <a:gd name="connsiteY4" fmla="*/ 1136 h 6866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50567" h="6866390">
                <a:moveTo>
                  <a:pt x="1413982" y="1136"/>
                </a:moveTo>
                <a:lnTo>
                  <a:pt x="5450567" y="0"/>
                </a:lnTo>
                <a:lnTo>
                  <a:pt x="5450567" y="6866389"/>
                </a:lnTo>
                <a:lnTo>
                  <a:pt x="0" y="6866390"/>
                </a:lnTo>
                <a:lnTo>
                  <a:pt x="1413982" y="113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1" name="그림 개체 틀 2">
            <a:extLst>
              <a:ext uri="{FF2B5EF4-FFF2-40B4-BE49-F238E27FC236}">
                <a16:creationId xmlns:a16="http://schemas.microsoft.com/office/drawing/2014/main" id="{69A17DCE-B109-492F-8B76-4858865D84A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59929" y="1796604"/>
            <a:ext cx="1503131" cy="238920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927899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7011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8082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31747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249362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39276008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92609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265508" y="848694"/>
            <a:ext cx="2670575" cy="405192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13"/>
          </a:p>
        </p:txBody>
      </p:sp>
      <p:sp>
        <p:nvSpPr>
          <p:cNvPr id="4" name="Rounded Rectangle 3"/>
          <p:cNvSpPr/>
          <p:nvPr userDrawn="1"/>
        </p:nvSpPr>
        <p:spPr>
          <a:xfrm>
            <a:off x="398950" y="1010625"/>
            <a:ext cx="115401" cy="37614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13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2292883" y="957490"/>
            <a:ext cx="514387" cy="513861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13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533778" y="1216369"/>
            <a:ext cx="1674186" cy="4154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05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05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533778" y="1584056"/>
            <a:ext cx="1674186" cy="57708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05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05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05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540922" y="4344787"/>
            <a:ext cx="1674000" cy="2539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05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05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540922" y="3326202"/>
            <a:ext cx="2037972" cy="10618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1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1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1000016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hf hdr="0" ftr="0" dt="0"/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8414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  <p:sldLayoutId id="2147483702" r:id="rId17"/>
    <p:sldLayoutId id="2147483703" r:id="rId18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97465" y="339502"/>
            <a:ext cx="48600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b="1" i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Pertemuan </a:t>
            </a:r>
            <a:r>
              <a:rPr lang="en-US" altLang="ko-KR" b="1" i="1" dirty="0" err="1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kumimoji="0" lang="en-US" altLang="ko-KR" b="1" i="1" dirty="0" err="1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edua</a:t>
            </a:r>
            <a:r>
              <a:rPr kumimoji="0" lang="en-US" altLang="ko-KR" b="1" i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Metodologi Penelitian</a:t>
            </a: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1153706" y="915566"/>
            <a:ext cx="676875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Penelitian</a:t>
            </a:r>
          </a:p>
        </p:txBody>
      </p:sp>
      <p:sp>
        <p:nvSpPr>
          <p:cNvPr id="7" name="TextBox 6">
            <a:hlinkClick r:id="rId2"/>
          </p:cNvPr>
          <p:cNvSpPr txBox="1"/>
          <p:nvPr/>
        </p:nvSpPr>
        <p:spPr>
          <a:xfrm>
            <a:off x="1197465" y="4751724"/>
            <a:ext cx="7596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Rinette Visca, S.T., </a:t>
            </a:r>
            <a:r>
              <a:rPr lang="en-US" altLang="ko-KR" i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M.Si</a:t>
            </a:r>
            <a:endParaRPr lang="ko-KR" altLang="en-US" i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478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D02AA8-12E3-EB26-EFCC-D35A56102F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51AC53C-1FFC-D47F-9379-2B029B6A4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-236562"/>
            <a:ext cx="7920880" cy="884466"/>
          </a:xfrm>
        </p:spPr>
        <p:txBody>
          <a:bodyPr/>
          <a:lstStyle/>
          <a:p>
            <a:r>
              <a:rPr lang="fi-FI" altLang="ko-KR" sz="20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I.  Klasifikasi berdasarkan tujuan</a:t>
            </a:r>
            <a:endParaRPr lang="ko-KR" altLang="en-US" sz="20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1913DDA-6324-3A21-E5E8-8218A9647AC9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115616" y="637995"/>
            <a:ext cx="7848872" cy="2995737"/>
          </a:xfrm>
        </p:spPr>
        <p:txBody>
          <a:bodyPr/>
          <a:lstStyle/>
          <a:p>
            <a:pPr algn="just">
              <a:spcBef>
                <a:spcPts val="0"/>
              </a:spcBef>
            </a:pPr>
            <a:r>
              <a:rPr lang="en-US" altLang="ko-KR" sz="1800" dirty="0">
                <a:solidFill>
                  <a:schemeClr val="tx1"/>
                </a:solidFill>
                <a:highlight>
                  <a:srgbClr val="FFFF00"/>
                </a:highlight>
                <a:latin typeface="Arial" pitchFamily="34" charset="0"/>
                <a:cs typeface="Arial" pitchFamily="34" charset="0"/>
              </a:rPr>
              <a:t>2</a:t>
            </a:r>
            <a:r>
              <a:rPr lang="en-US" altLang="ko-KR" sz="1800" dirty="0">
                <a:solidFill>
                  <a:schemeClr val="tx1"/>
                </a:solidFill>
                <a:highlight>
                  <a:srgbClr val="FFFF00"/>
                </a:highlight>
              </a:rPr>
              <a:t>)</a:t>
            </a:r>
            <a:r>
              <a:rPr lang="en-US" altLang="ko-KR" sz="1800" dirty="0">
                <a:solidFill>
                  <a:schemeClr val="tx1"/>
                </a:solidFill>
                <a:highlight>
                  <a:srgbClr val="FFFF00"/>
                </a:highlight>
                <a:latin typeface="Arial" pitchFamily="34" charset="0"/>
                <a:cs typeface="Arial" pitchFamily="34" charset="0"/>
              </a:rPr>
              <a:t> Penelitian </a:t>
            </a:r>
            <a:r>
              <a:rPr lang="en-US" altLang="ko-KR" sz="1800" dirty="0" err="1">
                <a:solidFill>
                  <a:schemeClr val="tx1"/>
                </a:solidFill>
                <a:highlight>
                  <a:srgbClr val="FFFF00"/>
                </a:highlight>
                <a:latin typeface="Arial" pitchFamily="34" charset="0"/>
                <a:cs typeface="Arial" pitchFamily="34" charset="0"/>
              </a:rPr>
              <a:t>Terapan</a:t>
            </a:r>
            <a:r>
              <a:rPr lang="en-US" altLang="ko-KR" sz="1800" dirty="0">
                <a:solidFill>
                  <a:schemeClr val="tx1"/>
                </a:solidFill>
                <a:highlight>
                  <a:srgbClr val="FFFF00"/>
                </a:highlight>
                <a:latin typeface="Arial" pitchFamily="34" charset="0"/>
                <a:cs typeface="Arial" pitchFamily="34" charset="0"/>
              </a:rPr>
              <a:t> (Applied Research)</a:t>
            </a:r>
          </a:p>
          <a:p>
            <a:pPr algn="just">
              <a:spcBef>
                <a:spcPts val="0"/>
              </a:spcBef>
            </a:pPr>
            <a:endParaRPr lang="en-US" altLang="ko-KR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Berbeda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dengan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penelitian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dasar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altLang="ko-KR" sz="1800" u="sng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penelitian</a:t>
            </a:r>
            <a:r>
              <a:rPr lang="en-US" altLang="ko-KR" sz="1800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u="sng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terapan</a:t>
            </a:r>
            <a:r>
              <a:rPr lang="en-US" altLang="ko-KR" sz="1800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u="sng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dilakukan</a:t>
            </a:r>
            <a:r>
              <a:rPr lang="en-US" altLang="ko-KR" sz="1800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u="sng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untuk</a:t>
            </a:r>
            <a:r>
              <a:rPr lang="en-US" altLang="ko-KR" sz="1800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u="sng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memecahkan</a:t>
            </a:r>
            <a:r>
              <a:rPr lang="en-US" altLang="ko-KR" sz="1800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u="sng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masalah</a:t>
            </a:r>
            <a:r>
              <a:rPr lang="en-US" altLang="ko-KR" sz="1800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u="sng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nyata</a:t>
            </a:r>
            <a:r>
              <a:rPr lang="en-US" altLang="ko-KR" sz="1800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yang </a:t>
            </a:r>
            <a:r>
              <a:rPr lang="en-US" altLang="ko-KR" sz="1800" u="sng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terjadi</a:t>
            </a:r>
            <a:r>
              <a:rPr lang="en-US" altLang="ko-KR" sz="1800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di dunia </a:t>
            </a:r>
            <a:r>
              <a:rPr lang="en-US" altLang="ko-KR" sz="1800" u="sng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industri</a:t>
            </a:r>
            <a:r>
              <a:rPr lang="en-US" altLang="ko-KR" sz="1800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altLang="ko-KR" sz="1800" u="sng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sosial</a:t>
            </a:r>
            <a:r>
              <a:rPr lang="en-US" altLang="ko-KR" sz="1800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altLang="ko-KR" sz="1800" u="sng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atau</a:t>
            </a:r>
            <a:r>
              <a:rPr lang="en-US" altLang="ko-KR" sz="1800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u="sng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lingkungan</a:t>
            </a:r>
            <a:r>
              <a:rPr lang="en-US" altLang="ko-KR" sz="1800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Penelitian </a:t>
            </a: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ini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berfokus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pada </a:t>
            </a: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penerapan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teori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atau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prinsip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ilmiah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untuk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menghasilkan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solusi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yang </a:t>
            </a: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dapat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diimplementasikan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285750" indent="-285750" algn="just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Dalam </a:t>
            </a: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konteks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teknik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kimia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penelitian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terapan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dapat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berupa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pengembangan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proses </a:t>
            </a: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pemurnian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limbah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cair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industri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formulasi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katalis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baru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untuk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meningkatkan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efisiensi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produksi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atau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rekayasa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sistem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bioreaktor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yang </a:t>
            </a: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lebih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hemat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energi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285750" indent="-285750" algn="just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altLang="ko-KR" sz="1800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Contoh</a:t>
            </a:r>
            <a:r>
              <a:rPr lang="en-US" altLang="ko-KR" sz="18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altLang="ko-KR" sz="1800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Pengembangan</a:t>
            </a:r>
            <a:r>
              <a:rPr lang="en-US" altLang="ko-KR" sz="18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sistem</a:t>
            </a:r>
            <a:r>
              <a:rPr lang="en-US" altLang="ko-KR" sz="18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membran</a:t>
            </a:r>
            <a:r>
              <a:rPr lang="en-US" altLang="ko-KR" sz="18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polimer</a:t>
            </a:r>
            <a:r>
              <a:rPr lang="en-US" altLang="ko-KR" sz="18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untuk</a:t>
            </a:r>
            <a:r>
              <a:rPr lang="en-US" altLang="ko-KR" sz="18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pemisahan</a:t>
            </a:r>
            <a:r>
              <a:rPr lang="en-US" altLang="ko-KR" sz="18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gas CO₂ </a:t>
            </a:r>
            <a:r>
              <a:rPr lang="en-US" altLang="ko-KR" sz="1800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dari</a:t>
            </a:r>
            <a:r>
              <a:rPr lang="en-US" altLang="ko-KR" sz="18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campuran</a:t>
            </a:r>
            <a:r>
              <a:rPr lang="en-US" altLang="ko-KR" sz="18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metana</a:t>
            </a:r>
            <a:r>
              <a:rPr lang="en-US" altLang="ko-KR" sz="18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dalam</a:t>
            </a:r>
            <a:r>
              <a:rPr lang="en-US" altLang="ko-KR" sz="18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rangka</a:t>
            </a:r>
            <a:r>
              <a:rPr lang="en-US" altLang="ko-KR" sz="18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mitigasi</a:t>
            </a:r>
            <a:r>
              <a:rPr lang="en-US" altLang="ko-KR" sz="18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emisi</a:t>
            </a:r>
            <a:r>
              <a:rPr lang="en-US" altLang="ko-KR" sz="18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gas </a:t>
            </a:r>
            <a:r>
              <a:rPr lang="en-US" altLang="ko-KR" sz="1800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rumah</a:t>
            </a:r>
            <a:r>
              <a:rPr lang="en-US" altLang="ko-KR" sz="18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kaca</a:t>
            </a:r>
            <a:r>
              <a:rPr lang="en-US" altLang="ko-KR" sz="18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065476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3221E5-D8F5-395C-C5D5-9DF25771E5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97B5FE0-55D5-63EC-576B-7E2ADA547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-236562"/>
            <a:ext cx="7920880" cy="884466"/>
          </a:xfrm>
        </p:spPr>
        <p:txBody>
          <a:bodyPr/>
          <a:lstStyle/>
          <a:p>
            <a:r>
              <a:rPr lang="fi-FI" altLang="ko-KR" sz="20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I.  Klasifikasi berdasarkan tujuan</a:t>
            </a:r>
            <a:endParaRPr lang="ko-KR" altLang="en-US" sz="20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986D343-8B52-69F5-163B-212E9A6D01E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115616" y="637995"/>
            <a:ext cx="7848872" cy="2995737"/>
          </a:xfrm>
        </p:spPr>
        <p:txBody>
          <a:bodyPr/>
          <a:lstStyle/>
          <a:p>
            <a:pPr algn="just">
              <a:spcBef>
                <a:spcPts val="0"/>
              </a:spcBef>
            </a:pPr>
            <a:r>
              <a:rPr lang="en-US" altLang="ko-KR" sz="1800" dirty="0">
                <a:solidFill>
                  <a:schemeClr val="tx1"/>
                </a:solidFill>
                <a:highlight>
                  <a:srgbClr val="FFFF00"/>
                </a:highlight>
                <a:latin typeface="Arial" pitchFamily="34" charset="0"/>
                <a:cs typeface="Arial" pitchFamily="34" charset="0"/>
              </a:rPr>
              <a:t>3. Penelitian </a:t>
            </a:r>
            <a:r>
              <a:rPr lang="en-US" altLang="ko-KR" sz="1800" dirty="0" err="1">
                <a:solidFill>
                  <a:schemeClr val="tx1"/>
                </a:solidFill>
                <a:highlight>
                  <a:srgbClr val="FFFF00"/>
                </a:highlight>
                <a:latin typeface="Arial" pitchFamily="34" charset="0"/>
                <a:cs typeface="Arial" pitchFamily="34" charset="0"/>
              </a:rPr>
              <a:t>Pengembangan</a:t>
            </a:r>
            <a:r>
              <a:rPr lang="en-US" altLang="ko-KR" sz="1800" dirty="0">
                <a:solidFill>
                  <a:schemeClr val="tx1"/>
                </a:solidFill>
                <a:highlight>
                  <a:srgbClr val="FFFF00"/>
                </a:highlight>
                <a:latin typeface="Arial" pitchFamily="34" charset="0"/>
                <a:cs typeface="Arial" pitchFamily="34" charset="0"/>
              </a:rPr>
              <a:t> (Development Research)</a:t>
            </a:r>
          </a:p>
          <a:p>
            <a:pPr algn="just">
              <a:spcBef>
                <a:spcPts val="0"/>
              </a:spcBef>
            </a:pPr>
            <a:endParaRPr lang="en-US" altLang="ko-KR" sz="1800" dirty="0">
              <a:solidFill>
                <a:schemeClr val="tx1"/>
              </a:solidFill>
              <a:highlight>
                <a:srgbClr val="FFFF00"/>
              </a:highlight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Penelitian </a:t>
            </a: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pengembangan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(R&amp;D – Research and Development) </a:t>
            </a: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merupakan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kelanjutan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dari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penelitian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terapan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yang </a:t>
            </a: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berfokus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pada </a:t>
            </a: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perancangan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pembuatan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dan </a:t>
            </a: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evaluasi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produk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atau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teknologi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baru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Tahapan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ini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biasanya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melibatkan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uji </a:t>
            </a: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coba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(pilot plant), </a:t>
            </a: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optimasi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parameter, </a:t>
            </a: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serta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analisis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keekonomian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Contoh:Desain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dan </a:t>
            </a: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optimasi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pilot plant </a:t>
            </a: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reaktor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fluidized bed </a:t>
            </a: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untuk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konversi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biomassa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menjadi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bio-oil </a:t>
            </a: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sebagai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bahan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bakar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alternatif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altLang="ko-KR" sz="1800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16893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EE4D79-09B9-BB05-13EC-07582F3936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2E05DCC-8350-25E3-F45E-289E89996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-236562"/>
            <a:ext cx="7920880" cy="884466"/>
          </a:xfrm>
        </p:spPr>
        <p:txBody>
          <a:bodyPr/>
          <a:lstStyle/>
          <a:p>
            <a:r>
              <a:rPr lang="fi-FI" altLang="ko-KR" sz="20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II,  Klasifikasi berdasarkan Pendekatan Penelitian</a:t>
            </a:r>
            <a:endParaRPr lang="ko-KR" altLang="en-US" sz="20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DB3D610-800E-D344-59AF-39155F63FA8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115616" y="483518"/>
            <a:ext cx="7848872" cy="2995737"/>
          </a:xfrm>
        </p:spPr>
        <p:txBody>
          <a:bodyPr/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Berdasarkan Pendekatan </a:t>
            </a: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penelitian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dapat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dikelompokkan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menjadi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tiga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bentuk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utama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kuantitatif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kualitatif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dan </a:t>
            </a: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campuran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(mixed methods).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endParaRPr lang="en-US" altLang="ko-KR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altLang="ko-KR" sz="1800" dirty="0">
                <a:solidFill>
                  <a:schemeClr val="tx1"/>
                </a:solidFill>
                <a:highlight>
                  <a:srgbClr val="FFFF00"/>
                </a:highlight>
              </a:rPr>
              <a:t>1)</a:t>
            </a:r>
            <a:r>
              <a:rPr lang="en-US" altLang="ko-KR" sz="1800" dirty="0">
                <a:solidFill>
                  <a:schemeClr val="tx1"/>
                </a:solidFill>
                <a:highlight>
                  <a:srgbClr val="FFFF00"/>
                </a:highlight>
                <a:latin typeface="Arial" pitchFamily="34" charset="0"/>
                <a:cs typeface="Arial" pitchFamily="34" charset="0"/>
              </a:rPr>
              <a:t>. Penelitian </a:t>
            </a:r>
            <a:r>
              <a:rPr lang="en-US" altLang="ko-KR" sz="1800" dirty="0" err="1">
                <a:solidFill>
                  <a:schemeClr val="tx1"/>
                </a:solidFill>
                <a:highlight>
                  <a:srgbClr val="FFFF00"/>
                </a:highlight>
                <a:latin typeface="Arial" pitchFamily="34" charset="0"/>
                <a:cs typeface="Arial" pitchFamily="34" charset="0"/>
              </a:rPr>
              <a:t>Kuantitatif</a:t>
            </a:r>
            <a:endParaRPr lang="en-US" altLang="ko-KR" sz="1800" dirty="0">
              <a:solidFill>
                <a:schemeClr val="tx1"/>
              </a:solidFill>
              <a:highlight>
                <a:srgbClr val="FFFF00"/>
              </a:highlight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Penelitian </a:t>
            </a: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kuantitatif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menggunakan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data </a:t>
            </a: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numerik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yang </a:t>
            </a: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dapat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diukur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dan </a:t>
            </a: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dianalisis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secara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statistik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Tujuan </a:t>
            </a: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utamanya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adalah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untuk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menguji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hipotesis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menentukan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hubungan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antarvariabel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dan </a:t>
            </a: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menghasilkan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generalisasi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084992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9C8B26-0FDB-BBCD-6DC5-71DCFB0CA1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C213D2D-4B9A-70AF-40C2-5D322533E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-236562"/>
            <a:ext cx="7920880" cy="884466"/>
          </a:xfrm>
        </p:spPr>
        <p:txBody>
          <a:bodyPr/>
          <a:lstStyle/>
          <a:p>
            <a:r>
              <a:rPr lang="fi-FI" altLang="ko-KR" sz="20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II.  Klasifikasi berdasarkan Pendekatan Penelitian</a:t>
            </a:r>
            <a:endParaRPr lang="ko-KR" altLang="en-US" sz="20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F237B05-FCEE-78D2-9FB1-1E9A211876B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187624" y="411510"/>
            <a:ext cx="7848872" cy="2995737"/>
          </a:xfrm>
        </p:spPr>
        <p:txBody>
          <a:bodyPr/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Dalam </a:t>
            </a: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teknik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kimia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penelitian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kuantitatif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sering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digunakan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dalam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eksperimen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laboratorium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analisis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statistik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hasil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uji </a:t>
            </a: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bahan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simulasi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numerik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dan </a:t>
            </a: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optimasi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proses.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Karakteristik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utama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</a:t>
            </a:r>
          </a:p>
          <a:p>
            <a:pPr marL="342900" indent="-342900" algn="just">
              <a:lnSpc>
                <a:spcPct val="15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Data </a:t>
            </a: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berupa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angka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kuantitatif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).</a:t>
            </a:r>
          </a:p>
          <a:p>
            <a:pPr marL="342900" indent="-342900" algn="just">
              <a:lnSpc>
                <a:spcPct val="15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Menggunakan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desain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terstruktur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Analisis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data </a:t>
            </a: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dengan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metode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statistik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Berorientasi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pada </a:t>
            </a: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verifikasi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hipotesis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altLang="ko-KR" sz="1800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Contoh</a:t>
            </a:r>
            <a:r>
              <a:rPr lang="en-US" altLang="ko-KR" sz="18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altLang="ko-KR" sz="1800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Analisis</a:t>
            </a:r>
            <a:r>
              <a:rPr lang="en-US" altLang="ko-KR" sz="18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pengaruh</a:t>
            </a:r>
            <a:r>
              <a:rPr lang="en-US" altLang="ko-KR" sz="18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suhu</a:t>
            </a:r>
            <a:r>
              <a:rPr lang="en-US" altLang="ko-KR" sz="18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dan </a:t>
            </a:r>
            <a:r>
              <a:rPr lang="en-US" altLang="ko-KR" sz="1800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waktu</a:t>
            </a:r>
            <a:r>
              <a:rPr lang="en-US" altLang="ko-KR" sz="18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reaksi</a:t>
            </a:r>
            <a:r>
              <a:rPr lang="en-US" altLang="ko-KR" sz="18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terhadap</a:t>
            </a:r>
            <a:r>
              <a:rPr lang="en-US" altLang="ko-KR" sz="18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rendemen</a:t>
            </a:r>
            <a:r>
              <a:rPr lang="en-US" altLang="ko-KR" sz="18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biodiesel </a:t>
            </a:r>
            <a:r>
              <a:rPr lang="en-US" altLang="ko-KR" sz="1800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dari</a:t>
            </a:r>
            <a:r>
              <a:rPr lang="en-US" altLang="ko-KR" sz="18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minyak</a:t>
            </a:r>
            <a:r>
              <a:rPr lang="en-US" altLang="ko-KR" sz="18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jelantah</a:t>
            </a:r>
            <a:r>
              <a:rPr lang="en-US" altLang="ko-KR" sz="18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menggunakan</a:t>
            </a:r>
            <a:r>
              <a:rPr lang="en-US" altLang="ko-KR" sz="18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metode</a:t>
            </a:r>
            <a:r>
              <a:rPr lang="en-US" altLang="ko-KR" sz="18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Response Surface Methodology (RSM).</a:t>
            </a:r>
          </a:p>
        </p:txBody>
      </p:sp>
    </p:spTree>
    <p:extLst>
      <p:ext uri="{BB962C8B-B14F-4D97-AF65-F5344CB8AC3E}">
        <p14:creationId xmlns:p14="http://schemas.microsoft.com/office/powerpoint/2010/main" val="28962701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C184CA-2FC5-135F-FB69-AA7C646540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0E4CB77-B974-82B6-67DA-46A455267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-236562"/>
            <a:ext cx="7920880" cy="884466"/>
          </a:xfrm>
        </p:spPr>
        <p:txBody>
          <a:bodyPr/>
          <a:lstStyle/>
          <a:p>
            <a:r>
              <a:rPr lang="fi-FI" altLang="ko-KR" sz="20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II.  Klasifikasi berdasarkan Pendekatan Penelitian</a:t>
            </a:r>
            <a:endParaRPr lang="ko-KR" altLang="en-US" sz="20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CD455AF-74A1-D81A-52C0-BDAF953019D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187624" y="411510"/>
            <a:ext cx="7848872" cy="2995737"/>
          </a:xfrm>
        </p:spPr>
        <p:txBody>
          <a:bodyPr/>
          <a:lstStyle/>
          <a:p>
            <a:pPr algn="just">
              <a:spcBef>
                <a:spcPts val="0"/>
              </a:spcBef>
            </a:pPr>
            <a:r>
              <a:rPr lang="en-US" altLang="ko-KR" sz="1800" dirty="0">
                <a:solidFill>
                  <a:schemeClr val="tx1"/>
                </a:solidFill>
                <a:highlight>
                  <a:srgbClr val="FFFF00"/>
                </a:highlight>
                <a:latin typeface="Arial" pitchFamily="34" charset="0"/>
                <a:cs typeface="Arial" pitchFamily="34" charset="0"/>
              </a:rPr>
              <a:t>2. Penelitian </a:t>
            </a:r>
            <a:r>
              <a:rPr lang="en-US" altLang="ko-KR" sz="1800" dirty="0" err="1">
                <a:solidFill>
                  <a:schemeClr val="tx1"/>
                </a:solidFill>
                <a:highlight>
                  <a:srgbClr val="FFFF00"/>
                </a:highlight>
                <a:latin typeface="Arial" pitchFamily="34" charset="0"/>
                <a:cs typeface="Arial" pitchFamily="34" charset="0"/>
              </a:rPr>
              <a:t>Kualitatif</a:t>
            </a:r>
            <a:endParaRPr lang="en-US" altLang="ko-KR" sz="1800" dirty="0">
              <a:solidFill>
                <a:schemeClr val="tx1"/>
              </a:solidFill>
              <a:highlight>
                <a:srgbClr val="FFFF00"/>
              </a:highlight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</a:pP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Penelitian </a:t>
            </a: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kualitatif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digunakan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untuk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memahami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fenomena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secara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mendalam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berdasarkan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konteks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alami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dan </a:t>
            </a: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makna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yang </a:t>
            </a: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melekat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pada </a:t>
            </a: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subjek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penelitian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algn="just">
              <a:spcBef>
                <a:spcPts val="0"/>
              </a:spcBef>
            </a:pP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Dalam </a:t>
            </a: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bidang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teknik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kimia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meskipun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relatif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jarang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pendekatan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ini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digunakan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untuk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studi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perilaku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operator, </a:t>
            </a: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manajemen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sistem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produksi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atau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persepsi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masyarakat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terhadap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teknologi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lingkungan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spcBef>
                <a:spcPts val="0"/>
              </a:spcBef>
            </a:pP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Karakteristik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utama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285750" indent="-285750" algn="just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Data </a:t>
            </a: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bersifat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deskriptif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naratif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).</a:t>
            </a:r>
          </a:p>
          <a:p>
            <a:pPr marL="285750" indent="-285750" algn="just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Peneliti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sebagai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instrumen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utama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285750" indent="-285750" algn="just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Fokus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pada </a:t>
            </a: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makna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dan </a:t>
            </a: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konteks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285750" indent="-285750" algn="just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Analisis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bersifat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induktif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285750" indent="-285750" algn="just"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en-US" altLang="ko-KR" sz="1800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</a:pPr>
            <a:r>
              <a:rPr lang="en-US" altLang="ko-KR" sz="1800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Contoh</a:t>
            </a:r>
            <a:r>
              <a:rPr lang="en-US" altLang="ko-KR" sz="18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 Studi </a:t>
            </a:r>
            <a:r>
              <a:rPr lang="en-US" altLang="ko-KR" sz="1800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kualitatif</a:t>
            </a:r>
            <a:r>
              <a:rPr lang="en-US" altLang="ko-KR" sz="18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tentang</a:t>
            </a:r>
            <a:r>
              <a:rPr lang="en-US" altLang="ko-KR" sz="18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persepsi</a:t>
            </a:r>
            <a:r>
              <a:rPr lang="en-US" altLang="ko-KR" sz="18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masyarakat</a:t>
            </a:r>
            <a:r>
              <a:rPr lang="en-US" altLang="ko-KR" sz="18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terhadap</a:t>
            </a:r>
            <a:r>
              <a:rPr lang="en-US" altLang="ko-KR" sz="18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penggunaan</a:t>
            </a:r>
            <a:r>
              <a:rPr lang="en-US" altLang="ko-KR" sz="18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teknologi</a:t>
            </a:r>
            <a:r>
              <a:rPr lang="en-US" altLang="ko-KR" sz="18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waste-to-energy di </a:t>
            </a:r>
            <a:r>
              <a:rPr lang="en-US" altLang="ko-KR" sz="1800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perkotaan</a:t>
            </a:r>
            <a:r>
              <a:rPr lang="en-US" altLang="ko-KR" sz="18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492972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C9B997-A5DA-28A1-D748-CCA84A29DF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B2219B4-1204-8890-3DCD-7DBE4EA39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-236562"/>
            <a:ext cx="7920880" cy="884466"/>
          </a:xfrm>
        </p:spPr>
        <p:txBody>
          <a:bodyPr/>
          <a:lstStyle/>
          <a:p>
            <a:r>
              <a:rPr lang="fi-FI" altLang="ko-KR" sz="20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II.  Klasifikasi berdasarkan Pendekatan Penelitian</a:t>
            </a:r>
            <a:endParaRPr lang="ko-KR" altLang="en-US" sz="20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D9E94E0-F7CB-44ED-B33E-E7C44D3CDF4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115616" y="483518"/>
            <a:ext cx="7848872" cy="2995737"/>
          </a:xfrm>
        </p:spPr>
        <p:txBody>
          <a:bodyPr/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altLang="ko-KR" sz="1800" dirty="0">
                <a:solidFill>
                  <a:schemeClr val="tx1"/>
                </a:solidFill>
                <a:highlight>
                  <a:srgbClr val="FFFF00"/>
                </a:highlight>
                <a:latin typeface="Arial" pitchFamily="34" charset="0"/>
                <a:cs typeface="Arial" pitchFamily="34" charset="0"/>
              </a:rPr>
              <a:t>3. Penelitian </a:t>
            </a:r>
            <a:r>
              <a:rPr lang="en-US" altLang="ko-KR" sz="1800" dirty="0" err="1">
                <a:solidFill>
                  <a:schemeClr val="tx1"/>
                </a:solidFill>
                <a:highlight>
                  <a:srgbClr val="FFFF00"/>
                </a:highlight>
                <a:latin typeface="Arial" pitchFamily="34" charset="0"/>
                <a:cs typeface="Arial" pitchFamily="34" charset="0"/>
              </a:rPr>
              <a:t>Campuran</a:t>
            </a:r>
            <a:r>
              <a:rPr lang="en-US" altLang="ko-KR" sz="1800" dirty="0">
                <a:solidFill>
                  <a:schemeClr val="tx1"/>
                </a:solidFill>
                <a:highlight>
                  <a:srgbClr val="FFFF00"/>
                </a:highlight>
                <a:latin typeface="Arial" pitchFamily="34" charset="0"/>
                <a:cs typeface="Arial" pitchFamily="34" charset="0"/>
              </a:rPr>
              <a:t> (Mixed Methods)</a:t>
            </a: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Pendekatan </a:t>
            </a: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ini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mengombinasikan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unsur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kuantitatif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dan </a:t>
            </a: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kualitatif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untuk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memperoleh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pemahaman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yang </a:t>
            </a: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lebih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komprehensif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Dalam </a:t>
            </a: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teknik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kimia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metode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campuran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digunakan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untuk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menggabungkan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hasil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eksperimen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kuantitatif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dengan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wawancara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atau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survei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pengguna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kualitatif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).</a:t>
            </a: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ko-KR" sz="1800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Contoh</a:t>
            </a:r>
            <a:r>
              <a:rPr lang="en-US" altLang="ko-KR" sz="18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altLang="ko-KR" sz="1800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Evaluasi</a:t>
            </a:r>
            <a:r>
              <a:rPr lang="en-US" altLang="ko-KR" sz="18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performa</a:t>
            </a:r>
            <a:r>
              <a:rPr lang="en-US" altLang="ko-KR" sz="18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teknologi</a:t>
            </a:r>
            <a:r>
              <a:rPr lang="en-US" altLang="ko-KR" sz="18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pengolahan</a:t>
            </a:r>
            <a:r>
              <a:rPr lang="en-US" altLang="ko-KR" sz="18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limbah</a:t>
            </a:r>
            <a:r>
              <a:rPr lang="en-US" altLang="ko-KR" sz="18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rumah</a:t>
            </a:r>
            <a:r>
              <a:rPr lang="en-US" altLang="ko-KR" sz="18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tangga</a:t>
            </a:r>
            <a:r>
              <a:rPr lang="en-US" altLang="ko-KR" sz="18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melalui</a:t>
            </a:r>
            <a:r>
              <a:rPr lang="en-US" altLang="ko-KR" sz="18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uji </a:t>
            </a:r>
            <a:r>
              <a:rPr lang="en-US" altLang="ko-KR" sz="1800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laboratorium</a:t>
            </a:r>
            <a:r>
              <a:rPr lang="en-US" altLang="ko-KR" sz="18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dan </a:t>
            </a:r>
            <a:r>
              <a:rPr lang="en-US" altLang="ko-KR" sz="1800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survei</a:t>
            </a:r>
            <a:r>
              <a:rPr lang="en-US" altLang="ko-KR" sz="18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kepuasan</a:t>
            </a:r>
            <a:r>
              <a:rPr lang="en-US" altLang="ko-KR" sz="18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masyarakat</a:t>
            </a:r>
            <a:r>
              <a:rPr lang="en-US" altLang="ko-KR" sz="18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pengguna</a:t>
            </a:r>
            <a:r>
              <a:rPr lang="en-US" altLang="ko-KR" sz="18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sistem</a:t>
            </a:r>
            <a:endParaRPr lang="en-US" altLang="ko-KR" sz="1800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36514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C5C5D9-1EF8-962F-F004-BE72E7A157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841A900-D974-0F8A-8F1C-D57D41914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-236562"/>
            <a:ext cx="8352928" cy="884466"/>
          </a:xfrm>
        </p:spPr>
        <p:txBody>
          <a:bodyPr/>
          <a:lstStyle/>
          <a:p>
            <a:r>
              <a:rPr lang="fi-FI" altLang="ko-KR" sz="20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III.  Klasifikasi berdasarkan </a:t>
            </a:r>
            <a:r>
              <a:rPr lang="nn-NO" altLang="ko-KR" sz="20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Tingkat Eksplanasi</a:t>
            </a:r>
            <a:endParaRPr lang="ko-KR" altLang="en-US" sz="20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ABBCB46-700A-5BA3-BA26-269D3AFE612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115616" y="483518"/>
            <a:ext cx="7848872" cy="2995737"/>
          </a:xfrm>
        </p:spPr>
        <p:txBody>
          <a:bodyPr/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Klasifikasi </a:t>
            </a: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ini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menggambarkan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sejauh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mana </a:t>
            </a: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penelitian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menjelaskan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hubungan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antar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variabel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atau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fenomena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1) </a:t>
            </a:r>
            <a:r>
              <a:rPr lang="en-US" altLang="ko-KR" sz="1800" dirty="0">
                <a:solidFill>
                  <a:schemeClr val="tx1"/>
                </a:solidFill>
                <a:highlight>
                  <a:srgbClr val="FFFF00"/>
                </a:highlight>
                <a:latin typeface="Arial" pitchFamily="34" charset="0"/>
                <a:cs typeface="Arial" pitchFamily="34" charset="0"/>
              </a:rPr>
              <a:t>Penelitian </a:t>
            </a:r>
            <a:r>
              <a:rPr lang="en-US" altLang="ko-KR" sz="1800" dirty="0" err="1">
                <a:solidFill>
                  <a:schemeClr val="tx1"/>
                </a:solidFill>
                <a:highlight>
                  <a:srgbClr val="FFFF00"/>
                </a:highlight>
                <a:latin typeface="Arial" pitchFamily="34" charset="0"/>
                <a:cs typeface="Arial" pitchFamily="34" charset="0"/>
              </a:rPr>
              <a:t>Deskriptif</a:t>
            </a:r>
            <a:endParaRPr lang="en-US" altLang="ko-KR" sz="1800" dirty="0">
              <a:solidFill>
                <a:schemeClr val="tx1"/>
              </a:solidFill>
              <a:highlight>
                <a:srgbClr val="FFFF00"/>
              </a:highlight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altLang="ko-KR" sz="1800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Penelitian </a:t>
            </a:r>
            <a:r>
              <a:rPr lang="en-US" altLang="ko-KR" sz="1800" u="sng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deskriptif</a:t>
            </a:r>
            <a:r>
              <a:rPr lang="en-US" altLang="ko-KR" sz="1800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u="sng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bertujuan</a:t>
            </a:r>
            <a:r>
              <a:rPr lang="en-US" altLang="ko-KR" sz="1800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u="sng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untuk</a:t>
            </a:r>
            <a:r>
              <a:rPr lang="en-US" altLang="ko-KR" sz="1800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u="sng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menggambarkan</a:t>
            </a:r>
            <a:r>
              <a:rPr lang="en-US" altLang="ko-KR" sz="1800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u="sng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fenomena</a:t>
            </a:r>
            <a:r>
              <a:rPr lang="en-US" altLang="ko-KR" sz="1800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yang </a:t>
            </a:r>
            <a:r>
              <a:rPr lang="en-US" altLang="ko-KR" sz="1800" u="sng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terjadi</a:t>
            </a:r>
            <a:r>
              <a:rPr lang="en-US" altLang="ko-KR" sz="1800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u="sng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secara</a:t>
            </a:r>
            <a:r>
              <a:rPr lang="en-US" altLang="ko-KR" sz="1800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u="sng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apa</a:t>
            </a:r>
            <a:r>
              <a:rPr lang="en-US" altLang="ko-KR" sz="1800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u="sng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adanya</a:t>
            </a:r>
            <a:r>
              <a:rPr lang="en-US" altLang="ko-KR" sz="1800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u="sng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tanpa</a:t>
            </a:r>
            <a:r>
              <a:rPr lang="en-US" altLang="ko-KR" sz="1800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u="sng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memberikan</a:t>
            </a:r>
            <a:r>
              <a:rPr lang="en-US" altLang="ko-KR" sz="1800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u="sng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manipulasi</a:t>
            </a:r>
            <a:r>
              <a:rPr lang="en-US" altLang="ko-KR" sz="1800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u="sng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atau</a:t>
            </a:r>
            <a:r>
              <a:rPr lang="en-US" altLang="ko-KR" sz="1800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u="sng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intervensi</a:t>
            </a:r>
            <a:r>
              <a:rPr lang="en-US" altLang="ko-KR" sz="1800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u="sng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terhadap</a:t>
            </a:r>
            <a:r>
              <a:rPr lang="en-US" altLang="ko-KR" sz="1800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u="sng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variabel</a:t>
            </a:r>
            <a:r>
              <a:rPr lang="en-US" altLang="ko-KR" sz="1800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Dalam </a:t>
            </a: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teknik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kimia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penelitian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ini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dapat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berupa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studi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karakteristik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material, </a:t>
            </a: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pengukuran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sifat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fisik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atau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analisis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kualitas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produk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altLang="ko-KR" sz="1800" dirty="0" err="1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Contoh</a:t>
            </a:r>
            <a:r>
              <a:rPr lang="en-US" altLang="ko-KR" sz="1800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altLang="ko-KR" sz="1800" dirty="0" err="1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Karakterisasi</a:t>
            </a:r>
            <a:r>
              <a:rPr lang="en-US" altLang="ko-KR" sz="1800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dirty="0" err="1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sifat</a:t>
            </a:r>
            <a:r>
              <a:rPr lang="en-US" altLang="ko-KR" sz="1800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dirty="0" err="1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termal</a:t>
            </a:r>
            <a:r>
              <a:rPr lang="en-US" altLang="ko-KR" sz="1800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dirty="0" err="1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komposit</a:t>
            </a:r>
            <a:r>
              <a:rPr lang="en-US" altLang="ko-KR" sz="1800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dirty="0" err="1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polimer</a:t>
            </a:r>
            <a:r>
              <a:rPr lang="en-US" altLang="ko-KR" sz="1800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dirty="0" err="1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berbasis</a:t>
            </a:r>
            <a:r>
              <a:rPr lang="en-US" altLang="ko-KR" sz="1800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dirty="0" err="1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serat</a:t>
            </a:r>
            <a:r>
              <a:rPr lang="en-US" altLang="ko-KR" sz="1800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dirty="0" err="1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kelapa</a:t>
            </a:r>
            <a:r>
              <a:rPr lang="en-US" altLang="ko-KR" sz="1800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dirty="0" err="1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menggunakan</a:t>
            </a:r>
            <a:r>
              <a:rPr lang="en-US" altLang="ko-KR" sz="1800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 Differential Scanning Calorimetry (DSC).</a:t>
            </a:r>
          </a:p>
        </p:txBody>
      </p:sp>
    </p:spTree>
    <p:extLst>
      <p:ext uri="{BB962C8B-B14F-4D97-AF65-F5344CB8AC3E}">
        <p14:creationId xmlns:p14="http://schemas.microsoft.com/office/powerpoint/2010/main" val="889341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E7662E-02B2-115F-1BF4-B7A4B9D8AE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8DACAA4-718F-6906-8E28-B2F0A75FC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-236562"/>
            <a:ext cx="8352928" cy="884466"/>
          </a:xfrm>
        </p:spPr>
        <p:txBody>
          <a:bodyPr/>
          <a:lstStyle/>
          <a:p>
            <a:r>
              <a:rPr lang="fi-FI" altLang="ko-KR" sz="20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III.  Klasifikasi berdasarkan </a:t>
            </a:r>
            <a:r>
              <a:rPr lang="nn-NO" altLang="ko-KR" sz="20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Tingkat Eksplanasi</a:t>
            </a:r>
            <a:endParaRPr lang="ko-KR" altLang="en-US" sz="20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3E76130-38D6-20D8-7433-6AC22FD11EF9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115616" y="483518"/>
            <a:ext cx="7848872" cy="2995737"/>
          </a:xfrm>
        </p:spPr>
        <p:txBody>
          <a:bodyPr/>
          <a:lstStyle/>
          <a:p>
            <a:pPr algn="just">
              <a:spcBef>
                <a:spcPts val="0"/>
              </a:spcBef>
            </a:pPr>
            <a:r>
              <a:rPr lang="en-US" altLang="ko-KR" sz="1800" dirty="0">
                <a:solidFill>
                  <a:schemeClr val="tx1"/>
                </a:solidFill>
                <a:highlight>
                  <a:srgbClr val="FFFF00"/>
                </a:highlight>
              </a:rPr>
              <a:t>2)</a:t>
            </a:r>
            <a:r>
              <a:rPr lang="en-US" altLang="ko-KR" sz="1800" dirty="0">
                <a:solidFill>
                  <a:schemeClr val="tx1"/>
                </a:solidFill>
                <a:highlight>
                  <a:srgbClr val="FFFF00"/>
                </a:highlight>
                <a:latin typeface="Arial" pitchFamily="34" charset="0"/>
                <a:cs typeface="Arial" pitchFamily="34" charset="0"/>
              </a:rPr>
              <a:t> Penelitian </a:t>
            </a:r>
            <a:r>
              <a:rPr lang="en-US" altLang="ko-KR" sz="1800" dirty="0" err="1">
                <a:solidFill>
                  <a:schemeClr val="tx1"/>
                </a:solidFill>
                <a:highlight>
                  <a:srgbClr val="FFFF00"/>
                </a:highlight>
                <a:latin typeface="Arial" pitchFamily="34" charset="0"/>
                <a:cs typeface="Arial" pitchFamily="34" charset="0"/>
              </a:rPr>
              <a:t>Korelasional</a:t>
            </a:r>
            <a:endParaRPr lang="en-US" altLang="ko-KR" sz="1800" dirty="0">
              <a:solidFill>
                <a:schemeClr val="tx1"/>
              </a:solidFill>
              <a:highlight>
                <a:srgbClr val="FFFF00"/>
              </a:highlight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</a:pPr>
            <a:r>
              <a:rPr lang="en-US" altLang="ko-KR" sz="1800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Penelitian </a:t>
            </a:r>
            <a:r>
              <a:rPr lang="en-US" altLang="ko-KR" sz="1800" u="sng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korelasional</a:t>
            </a:r>
            <a:r>
              <a:rPr lang="en-US" altLang="ko-KR" sz="1800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u="sng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bertujuan</a:t>
            </a:r>
            <a:r>
              <a:rPr lang="en-US" altLang="ko-KR" sz="1800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u="sng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untuk</a:t>
            </a:r>
            <a:r>
              <a:rPr lang="en-US" altLang="ko-KR" sz="1800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u="sng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mengetahui</a:t>
            </a:r>
            <a:r>
              <a:rPr lang="en-US" altLang="ko-KR" sz="1800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u="sng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hubungan</a:t>
            </a:r>
            <a:r>
              <a:rPr lang="en-US" altLang="ko-KR" sz="1800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u="sng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atau</a:t>
            </a:r>
            <a:r>
              <a:rPr lang="en-US" altLang="ko-KR" sz="1800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u="sng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keterkaitan</a:t>
            </a:r>
            <a:r>
              <a:rPr lang="en-US" altLang="ko-KR" sz="1800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u="sng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antara</a:t>
            </a:r>
            <a:r>
              <a:rPr lang="en-US" altLang="ko-KR" sz="1800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dua </a:t>
            </a:r>
            <a:r>
              <a:rPr lang="en-US" altLang="ko-KR" sz="1800" u="sng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atau</a:t>
            </a:r>
            <a:r>
              <a:rPr lang="en-US" altLang="ko-KR" sz="1800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u="sng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lebih</a:t>
            </a:r>
            <a:r>
              <a:rPr lang="en-US" altLang="ko-KR" sz="1800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u="sng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variabel</a:t>
            </a:r>
            <a:r>
              <a:rPr lang="en-US" altLang="ko-KR" sz="1800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u="sng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tanpa</a:t>
            </a:r>
            <a:r>
              <a:rPr lang="en-US" altLang="ko-KR" sz="1800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u="sng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memanipulasi</a:t>
            </a:r>
            <a:r>
              <a:rPr lang="en-US" altLang="ko-KR" sz="1800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u="sng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variabel</a:t>
            </a:r>
            <a:r>
              <a:rPr lang="en-US" altLang="ko-KR" sz="1800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u="sng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tersebut</a:t>
            </a:r>
            <a:r>
              <a:rPr lang="en-US" altLang="ko-KR" sz="1800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spcBef>
                <a:spcPts val="0"/>
              </a:spcBef>
            </a:pPr>
            <a:endParaRPr lang="en-US" altLang="ko-KR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</a:pP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Contoh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Analisis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hubungan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antara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konsentrasi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katalis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dan </a:t>
            </a: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konversi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metana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dalam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reaksi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steam reforming.</a:t>
            </a:r>
          </a:p>
          <a:p>
            <a:pPr algn="just">
              <a:spcBef>
                <a:spcPts val="0"/>
              </a:spcBef>
            </a:pPr>
            <a:endParaRPr lang="en-US" altLang="ko-KR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</a:pPr>
            <a:r>
              <a:rPr lang="en-US" altLang="ko-KR" sz="1800" dirty="0">
                <a:solidFill>
                  <a:schemeClr val="tx1"/>
                </a:solidFill>
                <a:highlight>
                  <a:srgbClr val="FFFF00"/>
                </a:highlight>
                <a:latin typeface="Arial" pitchFamily="34" charset="0"/>
                <a:cs typeface="Arial" pitchFamily="34" charset="0"/>
              </a:rPr>
              <a:t>3) Penelitian </a:t>
            </a:r>
            <a:r>
              <a:rPr lang="en-US" altLang="ko-KR" sz="1800" dirty="0" err="1">
                <a:solidFill>
                  <a:schemeClr val="tx1"/>
                </a:solidFill>
                <a:highlight>
                  <a:srgbClr val="FFFF00"/>
                </a:highlight>
                <a:latin typeface="Arial" pitchFamily="34" charset="0"/>
                <a:cs typeface="Arial" pitchFamily="34" charset="0"/>
              </a:rPr>
              <a:t>Eksplanatori</a:t>
            </a:r>
            <a:r>
              <a:rPr lang="en-US" altLang="ko-KR" sz="1800" dirty="0">
                <a:solidFill>
                  <a:schemeClr val="tx1"/>
                </a:solidFill>
                <a:highlight>
                  <a:srgbClr val="FFFF00"/>
                </a:highlight>
                <a:latin typeface="Arial" pitchFamily="34" charset="0"/>
                <a:cs typeface="Arial" pitchFamily="34" charset="0"/>
              </a:rPr>
              <a:t> (</a:t>
            </a:r>
            <a:r>
              <a:rPr lang="en-US" altLang="ko-KR" sz="1800" dirty="0" err="1">
                <a:solidFill>
                  <a:schemeClr val="tx1"/>
                </a:solidFill>
                <a:highlight>
                  <a:srgbClr val="FFFF00"/>
                </a:highlight>
                <a:latin typeface="Arial" pitchFamily="34" charset="0"/>
                <a:cs typeface="Arial" pitchFamily="34" charset="0"/>
              </a:rPr>
              <a:t>Eksperimen</a:t>
            </a:r>
            <a:r>
              <a:rPr lang="en-US" altLang="ko-KR" sz="1800" dirty="0">
                <a:solidFill>
                  <a:schemeClr val="tx1"/>
                </a:solidFill>
                <a:highlight>
                  <a:srgbClr val="FFFF00"/>
                </a:highlight>
                <a:latin typeface="Arial" pitchFamily="34" charset="0"/>
                <a:cs typeface="Arial" pitchFamily="34" charset="0"/>
              </a:rPr>
              <a:t>)</a:t>
            </a:r>
          </a:p>
          <a:p>
            <a:pPr algn="just">
              <a:spcBef>
                <a:spcPts val="0"/>
              </a:spcBef>
            </a:pPr>
            <a:r>
              <a:rPr lang="en-US" altLang="ko-KR" sz="1800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Penelitian </a:t>
            </a:r>
            <a:r>
              <a:rPr lang="en-US" altLang="ko-KR" sz="1800" u="sng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eksplanatori</a:t>
            </a:r>
            <a:r>
              <a:rPr lang="en-US" altLang="ko-KR" sz="1800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u="sng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dilakukan</a:t>
            </a:r>
            <a:r>
              <a:rPr lang="en-US" altLang="ko-KR" sz="1800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u="sng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untuk</a:t>
            </a:r>
            <a:r>
              <a:rPr lang="en-US" altLang="ko-KR" sz="1800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u="sng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menguji</a:t>
            </a:r>
            <a:r>
              <a:rPr lang="en-US" altLang="ko-KR" sz="1800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u="sng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hubungan</a:t>
            </a:r>
            <a:r>
              <a:rPr lang="en-US" altLang="ko-KR" sz="1800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u="sng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sebab-akibat</a:t>
            </a:r>
            <a:r>
              <a:rPr lang="en-US" altLang="ko-KR" sz="1800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u="sng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antara</a:t>
            </a:r>
            <a:r>
              <a:rPr lang="en-US" altLang="ko-KR" sz="1800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u="sng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variabel</a:t>
            </a:r>
            <a:r>
              <a:rPr lang="en-US" altLang="ko-KR" sz="1800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u="sng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independen</a:t>
            </a:r>
            <a:r>
              <a:rPr lang="en-US" altLang="ko-KR" sz="1800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dan </a:t>
            </a:r>
            <a:r>
              <a:rPr lang="en-US" altLang="ko-KR" sz="1800" u="sng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dependen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Pendekatan </a:t>
            </a: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ini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umum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digunakan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dalam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eksperimen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laboratorium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teknik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kimia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spcBef>
                <a:spcPts val="0"/>
              </a:spcBef>
            </a:pPr>
            <a:endParaRPr lang="en-US" altLang="ko-KR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</a:pP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Contoh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Uji </a:t>
            </a: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pengaruh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jenis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katalis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terhadap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laju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pembentukan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etil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asetat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dalam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reaksi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esterifikasi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etanol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dan </a:t>
            </a: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asam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asetat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altLang="ko-KR" sz="1800" dirty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21587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6E2B2B-187E-8B3A-5B77-82D52559A6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7E99F71-01FA-9504-C339-474FA97C0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-236562"/>
            <a:ext cx="8496944" cy="1152128"/>
          </a:xfrm>
        </p:spPr>
        <p:txBody>
          <a:bodyPr/>
          <a:lstStyle/>
          <a:p>
            <a:r>
              <a:rPr lang="fi-FI" altLang="ko-KR" sz="20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IV.  Klasifikasi Berdasarkan Waktu Pelaksanaan</a:t>
            </a:r>
            <a:br>
              <a:rPr lang="fi-FI" altLang="ko-KR" sz="20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ko-KR" altLang="en-US" sz="20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B913A5C-1F39-A252-982E-62F8017CE1E4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259632" y="483518"/>
            <a:ext cx="7884368" cy="2995737"/>
          </a:xfrm>
        </p:spPr>
        <p:txBody>
          <a:bodyPr/>
          <a:lstStyle/>
          <a:p>
            <a:r>
              <a:rPr lang="en-US" sz="1800" dirty="0">
                <a:highlight>
                  <a:srgbClr val="FFFF00"/>
                </a:highlight>
              </a:rPr>
              <a:t>Dari </a:t>
            </a:r>
            <a:r>
              <a:rPr lang="en-US" sz="1800" dirty="0" err="1">
                <a:highlight>
                  <a:srgbClr val="FFFF00"/>
                </a:highlight>
              </a:rPr>
              <a:t>segi</a:t>
            </a:r>
            <a:r>
              <a:rPr lang="en-US" sz="1800" dirty="0">
                <a:highlight>
                  <a:srgbClr val="FFFF00"/>
                </a:highlight>
              </a:rPr>
              <a:t> </a:t>
            </a:r>
            <a:r>
              <a:rPr lang="en-US" sz="1800" dirty="0" err="1">
                <a:highlight>
                  <a:srgbClr val="FFFF00"/>
                </a:highlight>
              </a:rPr>
              <a:t>waktu</a:t>
            </a:r>
            <a:r>
              <a:rPr lang="en-US" sz="1800" dirty="0">
                <a:highlight>
                  <a:srgbClr val="FFFF00"/>
                </a:highlight>
              </a:rPr>
              <a:t>, </a:t>
            </a:r>
            <a:r>
              <a:rPr lang="en-US" sz="1800" dirty="0" err="1">
                <a:highlight>
                  <a:srgbClr val="FFFF00"/>
                </a:highlight>
              </a:rPr>
              <a:t>penelitian</a:t>
            </a:r>
            <a:r>
              <a:rPr lang="en-US" sz="1800" dirty="0">
                <a:highlight>
                  <a:srgbClr val="FFFF00"/>
                </a:highlight>
              </a:rPr>
              <a:t> </a:t>
            </a:r>
            <a:r>
              <a:rPr lang="en-US" sz="1800" dirty="0" err="1">
                <a:highlight>
                  <a:srgbClr val="FFFF00"/>
                </a:highlight>
              </a:rPr>
              <a:t>dapat</a:t>
            </a:r>
            <a:r>
              <a:rPr lang="en-US" sz="1800" dirty="0">
                <a:highlight>
                  <a:srgbClr val="FFFF00"/>
                </a:highlight>
              </a:rPr>
              <a:t> </a:t>
            </a:r>
            <a:r>
              <a:rPr lang="en-US" sz="1800" dirty="0" err="1">
                <a:highlight>
                  <a:srgbClr val="FFFF00"/>
                </a:highlight>
              </a:rPr>
              <a:t>dibedakan</a:t>
            </a:r>
            <a:r>
              <a:rPr lang="en-US" sz="1800" dirty="0">
                <a:highlight>
                  <a:srgbClr val="FFFF00"/>
                </a:highlight>
              </a:rPr>
              <a:t> </a:t>
            </a:r>
            <a:r>
              <a:rPr lang="en-US" sz="1800" dirty="0" err="1">
                <a:highlight>
                  <a:srgbClr val="FFFF00"/>
                </a:highlight>
              </a:rPr>
              <a:t>menjadi</a:t>
            </a:r>
            <a:r>
              <a:rPr lang="en-US" sz="1800" dirty="0">
                <a:highlight>
                  <a:srgbClr val="FFFF00"/>
                </a:highlight>
              </a:rPr>
              <a:t> dua </a:t>
            </a:r>
            <a:r>
              <a:rPr lang="en-US" sz="1800" dirty="0" err="1">
                <a:highlight>
                  <a:srgbClr val="FFFF00"/>
                </a:highlight>
              </a:rPr>
              <a:t>bentuk</a:t>
            </a:r>
            <a:r>
              <a:rPr lang="en-US" sz="1800" dirty="0">
                <a:highlight>
                  <a:srgbClr val="FFFF00"/>
                </a:highlight>
              </a:rPr>
              <a:t> </a:t>
            </a:r>
            <a:r>
              <a:rPr lang="en-US" sz="1800" dirty="0" err="1">
                <a:highlight>
                  <a:srgbClr val="FFFF00"/>
                </a:highlight>
              </a:rPr>
              <a:t>utama</a:t>
            </a:r>
            <a:r>
              <a:rPr lang="en-US" sz="1800" dirty="0">
                <a:highlight>
                  <a:srgbClr val="FFFF00"/>
                </a:highlight>
              </a:rPr>
              <a:t>, </a:t>
            </a:r>
            <a:r>
              <a:rPr lang="en-US" sz="1800" dirty="0" err="1">
                <a:highlight>
                  <a:srgbClr val="FFFF00"/>
                </a:highlight>
              </a:rPr>
              <a:t>yaitu</a:t>
            </a:r>
            <a:r>
              <a:rPr lang="en-US" sz="1800" dirty="0">
                <a:highlight>
                  <a:srgbClr val="FFFF00"/>
                </a:highlight>
              </a:rPr>
              <a:t>:</a:t>
            </a:r>
          </a:p>
          <a:p>
            <a:r>
              <a:rPr lang="en-US" sz="1800" b="1" dirty="0">
                <a:highlight>
                  <a:srgbClr val="FFFF00"/>
                </a:highlight>
              </a:rPr>
              <a:t>1. Penelitian Longitudinal</a:t>
            </a:r>
          </a:p>
          <a:p>
            <a:r>
              <a:rPr lang="en-US" sz="1800" dirty="0"/>
              <a:t>Penelitian longitudinal </a:t>
            </a:r>
            <a:r>
              <a:rPr lang="en-US" sz="1800" dirty="0" err="1"/>
              <a:t>dilakukan</a:t>
            </a:r>
            <a:r>
              <a:rPr lang="en-US" sz="1800" dirty="0"/>
              <a:t> </a:t>
            </a:r>
            <a:r>
              <a:rPr lang="en-US" sz="1800" dirty="0" err="1"/>
              <a:t>dalam</a:t>
            </a:r>
            <a:r>
              <a:rPr lang="en-US" sz="1800" dirty="0"/>
              <a:t> </a:t>
            </a:r>
            <a:r>
              <a:rPr lang="en-US" sz="1800" dirty="0" err="1"/>
              <a:t>jangka</a:t>
            </a:r>
            <a:r>
              <a:rPr lang="en-US" sz="1800" dirty="0"/>
              <a:t> </a:t>
            </a:r>
            <a:r>
              <a:rPr lang="en-US" sz="1800" dirty="0" err="1"/>
              <a:t>waktu</a:t>
            </a:r>
            <a:r>
              <a:rPr lang="en-US" sz="1800" dirty="0"/>
              <a:t> </a:t>
            </a:r>
            <a:r>
              <a:rPr lang="en-US" sz="1800" dirty="0" err="1"/>
              <a:t>panjang</a:t>
            </a:r>
            <a:r>
              <a:rPr lang="en-US" sz="1800" dirty="0"/>
              <a:t> </a:t>
            </a:r>
            <a:r>
              <a:rPr lang="en-US" sz="1800" dirty="0" err="1"/>
              <a:t>untuk</a:t>
            </a:r>
            <a:r>
              <a:rPr lang="en-US" sz="1800" dirty="0"/>
              <a:t> </a:t>
            </a:r>
            <a:r>
              <a:rPr lang="en-US" sz="1800" dirty="0" err="1"/>
              <a:t>mengamati</a:t>
            </a:r>
            <a:r>
              <a:rPr lang="en-US" sz="1800" dirty="0"/>
              <a:t> </a:t>
            </a:r>
            <a:r>
              <a:rPr lang="en-US" sz="1800" dirty="0" err="1"/>
              <a:t>perubahan</a:t>
            </a:r>
            <a:r>
              <a:rPr lang="en-US" sz="1800" dirty="0"/>
              <a:t> </a:t>
            </a:r>
            <a:r>
              <a:rPr lang="en-US" sz="1800" dirty="0" err="1"/>
              <a:t>variabel</a:t>
            </a:r>
            <a:r>
              <a:rPr lang="en-US" sz="1800" dirty="0"/>
              <a:t> </a:t>
            </a:r>
            <a:r>
              <a:rPr lang="en-US" sz="1800" dirty="0" err="1"/>
              <a:t>atau</a:t>
            </a:r>
            <a:r>
              <a:rPr lang="en-US" sz="1800" dirty="0"/>
              <a:t> </a:t>
            </a:r>
            <a:r>
              <a:rPr lang="en-US" sz="1800" dirty="0" err="1"/>
              <a:t>fenomena</a:t>
            </a:r>
            <a:r>
              <a:rPr lang="en-US" sz="1800" dirty="0"/>
              <a:t> </a:t>
            </a:r>
            <a:r>
              <a:rPr lang="en-US" sz="1800" dirty="0" err="1"/>
              <a:t>secara</a:t>
            </a:r>
            <a:r>
              <a:rPr lang="en-US" sz="1800" dirty="0"/>
              <a:t> </a:t>
            </a:r>
            <a:r>
              <a:rPr lang="en-US" sz="1800" dirty="0" err="1"/>
              <a:t>berkelanjutan</a:t>
            </a:r>
            <a:r>
              <a:rPr lang="en-US" sz="1800" dirty="0"/>
              <a:t>.</a:t>
            </a:r>
          </a:p>
          <a:p>
            <a:r>
              <a:rPr lang="en-US" sz="1800" b="1" dirty="0" err="1"/>
              <a:t>Contoh</a:t>
            </a:r>
            <a:r>
              <a:rPr lang="en-US" sz="1800" b="1" dirty="0"/>
              <a:t>:</a:t>
            </a:r>
            <a:br>
              <a:rPr lang="en-US" sz="1800" dirty="0"/>
            </a:br>
            <a:r>
              <a:rPr lang="en-US" sz="1800" dirty="0" err="1"/>
              <a:t>Pemantauan</a:t>
            </a:r>
            <a:r>
              <a:rPr lang="en-US" sz="1800" dirty="0"/>
              <a:t> </a:t>
            </a:r>
            <a:r>
              <a:rPr lang="en-US" sz="1800" dirty="0" err="1"/>
              <a:t>perubahan</a:t>
            </a:r>
            <a:r>
              <a:rPr lang="en-US" sz="1800" dirty="0"/>
              <a:t> </a:t>
            </a:r>
            <a:r>
              <a:rPr lang="en-US" sz="1800" dirty="0" err="1"/>
              <a:t>aktivitas</a:t>
            </a:r>
            <a:r>
              <a:rPr lang="en-US" sz="1800" dirty="0"/>
              <a:t> </a:t>
            </a:r>
            <a:r>
              <a:rPr lang="en-US" sz="1800" dirty="0" err="1"/>
              <a:t>katalis</a:t>
            </a:r>
            <a:r>
              <a:rPr lang="en-US" sz="1800" dirty="0"/>
              <a:t> </a:t>
            </a:r>
            <a:r>
              <a:rPr lang="en-US" sz="1800" dirty="0" err="1"/>
              <a:t>logam</a:t>
            </a:r>
            <a:r>
              <a:rPr lang="en-US" sz="1800" dirty="0"/>
              <a:t> </a:t>
            </a:r>
            <a:r>
              <a:rPr lang="en-US" sz="1800" dirty="0" err="1"/>
              <a:t>transisi</a:t>
            </a:r>
            <a:r>
              <a:rPr lang="en-US" sz="1800" dirty="0"/>
              <a:t> </a:t>
            </a:r>
            <a:r>
              <a:rPr lang="en-US" sz="1800" dirty="0" err="1"/>
              <a:t>selama</a:t>
            </a:r>
            <a:r>
              <a:rPr lang="en-US" sz="1800" dirty="0"/>
              <a:t> 12 </a:t>
            </a:r>
            <a:r>
              <a:rPr lang="en-US" sz="1800" dirty="0" err="1"/>
              <a:t>bulan</a:t>
            </a:r>
            <a:r>
              <a:rPr lang="en-US" sz="1800" dirty="0"/>
              <a:t> </a:t>
            </a:r>
            <a:r>
              <a:rPr lang="en-US" sz="1800" dirty="0" err="1"/>
              <a:t>operasi</a:t>
            </a:r>
            <a:r>
              <a:rPr lang="en-US" sz="1800" dirty="0"/>
              <a:t> </a:t>
            </a:r>
            <a:r>
              <a:rPr lang="en-US" sz="1800" dirty="0" err="1"/>
              <a:t>reaktor</a:t>
            </a:r>
            <a:r>
              <a:rPr lang="en-US" sz="1800" dirty="0"/>
              <a:t> </a:t>
            </a:r>
            <a:r>
              <a:rPr lang="en-US" sz="1800" dirty="0" err="1"/>
              <a:t>hidrogenasi</a:t>
            </a:r>
            <a:r>
              <a:rPr lang="en-US" sz="1800" dirty="0"/>
              <a:t>.</a:t>
            </a:r>
          </a:p>
          <a:p>
            <a:endParaRPr lang="en-US" sz="1800" dirty="0"/>
          </a:p>
          <a:p>
            <a:r>
              <a:rPr lang="en-US" sz="1800" b="1" dirty="0">
                <a:highlight>
                  <a:srgbClr val="FFFF00"/>
                </a:highlight>
              </a:rPr>
              <a:t>2. Penelitian Cross-Sectional</a:t>
            </a:r>
          </a:p>
          <a:p>
            <a:r>
              <a:rPr lang="en-US" sz="1800" dirty="0"/>
              <a:t>Penelitian </a:t>
            </a:r>
            <a:r>
              <a:rPr lang="en-US" sz="1800" i="1" dirty="0"/>
              <a:t>cross-sectional</a:t>
            </a:r>
            <a:r>
              <a:rPr lang="en-US" sz="1800" dirty="0"/>
              <a:t> </a:t>
            </a:r>
            <a:r>
              <a:rPr lang="en-US" sz="1800" dirty="0" err="1"/>
              <a:t>dilakukan</a:t>
            </a:r>
            <a:r>
              <a:rPr lang="en-US" sz="1800" dirty="0"/>
              <a:t> </a:t>
            </a:r>
            <a:r>
              <a:rPr lang="en-US" sz="1800" dirty="0" err="1"/>
              <a:t>dalam</a:t>
            </a:r>
            <a:r>
              <a:rPr lang="en-US" sz="1800" dirty="0"/>
              <a:t> </a:t>
            </a:r>
            <a:r>
              <a:rPr lang="en-US" sz="1800" dirty="0" err="1"/>
              <a:t>satu</a:t>
            </a:r>
            <a:r>
              <a:rPr lang="en-US" sz="1800" dirty="0"/>
              <a:t> </a:t>
            </a:r>
            <a:r>
              <a:rPr lang="en-US" sz="1800" dirty="0" err="1"/>
              <a:t>periode</a:t>
            </a:r>
            <a:r>
              <a:rPr lang="en-US" sz="1800" dirty="0"/>
              <a:t> </a:t>
            </a:r>
            <a:r>
              <a:rPr lang="en-US" sz="1800" dirty="0" err="1"/>
              <a:t>waktu</a:t>
            </a:r>
            <a:r>
              <a:rPr lang="en-US" sz="1800" dirty="0"/>
              <a:t> </a:t>
            </a:r>
            <a:r>
              <a:rPr lang="en-US" sz="1800" dirty="0" err="1"/>
              <a:t>tertentu</a:t>
            </a:r>
            <a:r>
              <a:rPr lang="en-US" sz="1800" dirty="0"/>
              <a:t> </a:t>
            </a:r>
            <a:r>
              <a:rPr lang="en-US" sz="1800" dirty="0" err="1"/>
              <a:t>untuk</a:t>
            </a:r>
            <a:r>
              <a:rPr lang="en-US" sz="1800" dirty="0"/>
              <a:t> </a:t>
            </a:r>
            <a:r>
              <a:rPr lang="en-US" sz="1800" dirty="0" err="1"/>
              <a:t>menggambarkan</a:t>
            </a:r>
            <a:r>
              <a:rPr lang="en-US" sz="1800" dirty="0"/>
              <a:t> </a:t>
            </a:r>
            <a:r>
              <a:rPr lang="en-US" sz="1800" dirty="0" err="1"/>
              <a:t>keadaan</a:t>
            </a:r>
            <a:r>
              <a:rPr lang="en-US" sz="1800" dirty="0"/>
              <a:t> </a:t>
            </a:r>
            <a:r>
              <a:rPr lang="en-US" sz="1800" dirty="0" err="1"/>
              <a:t>atau</a:t>
            </a:r>
            <a:r>
              <a:rPr lang="en-US" sz="1800" dirty="0"/>
              <a:t> </a:t>
            </a:r>
            <a:r>
              <a:rPr lang="en-US" sz="1800" dirty="0" err="1"/>
              <a:t>fenomena</a:t>
            </a:r>
            <a:r>
              <a:rPr lang="en-US" sz="1800" dirty="0"/>
              <a:t> pada </a:t>
            </a:r>
            <a:r>
              <a:rPr lang="en-US" sz="1800" dirty="0" err="1"/>
              <a:t>saat</a:t>
            </a:r>
            <a:r>
              <a:rPr lang="en-US" sz="1800" dirty="0"/>
              <a:t> </a:t>
            </a:r>
            <a:r>
              <a:rPr lang="en-US" sz="1800" dirty="0" err="1"/>
              <a:t>itu</a:t>
            </a:r>
            <a:r>
              <a:rPr lang="en-US" sz="1800" dirty="0"/>
              <a:t>.</a:t>
            </a:r>
          </a:p>
          <a:p>
            <a:r>
              <a:rPr lang="en-US" sz="1800" b="1" dirty="0" err="1"/>
              <a:t>Contoh</a:t>
            </a:r>
            <a:r>
              <a:rPr lang="en-US" sz="1800" b="1" dirty="0"/>
              <a:t>:</a:t>
            </a:r>
            <a:br>
              <a:rPr lang="en-US" sz="1800" dirty="0"/>
            </a:br>
            <a:r>
              <a:rPr lang="en-US" sz="1800" dirty="0"/>
              <a:t>Studi </a:t>
            </a:r>
            <a:r>
              <a:rPr lang="en-US" sz="1800" dirty="0" err="1"/>
              <a:t>kualitas</a:t>
            </a:r>
            <a:r>
              <a:rPr lang="en-US" sz="1800" dirty="0"/>
              <a:t> </a:t>
            </a:r>
            <a:r>
              <a:rPr lang="en-US" sz="1800" dirty="0" err="1"/>
              <a:t>efluen</a:t>
            </a:r>
            <a:r>
              <a:rPr lang="en-US" sz="1800" dirty="0"/>
              <a:t> IPAL </a:t>
            </a:r>
            <a:r>
              <a:rPr lang="en-US" sz="1800" dirty="0" err="1"/>
              <a:t>industri</a:t>
            </a:r>
            <a:r>
              <a:rPr lang="en-US" sz="1800" dirty="0"/>
              <a:t> </a:t>
            </a:r>
            <a:r>
              <a:rPr lang="en-US" sz="1800" dirty="0" err="1"/>
              <a:t>tahu</a:t>
            </a:r>
            <a:r>
              <a:rPr lang="en-US" sz="1800" dirty="0"/>
              <a:t> di Jawa Barat pada </a:t>
            </a:r>
            <a:r>
              <a:rPr lang="en-US" sz="1800" dirty="0" err="1"/>
              <a:t>periode</a:t>
            </a:r>
            <a:r>
              <a:rPr lang="en-US" sz="1800" dirty="0"/>
              <a:t> Januari–Maret 2024.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5866390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8D58F8-841E-9D66-C313-8EB2D8EEEC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11B492-C8D2-2C59-379F-0A18270BA357}"/>
              </a:ext>
            </a:extLst>
          </p:cNvPr>
          <p:cNvSpPr txBox="1"/>
          <p:nvPr/>
        </p:nvSpPr>
        <p:spPr bwMode="auto">
          <a:xfrm>
            <a:off x="3347864" y="1863864"/>
            <a:ext cx="6048672" cy="461665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III.     Metodologi vs Metode Penelitian</a:t>
            </a:r>
            <a:endParaRPr kumimoji="0" lang="ko-KR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anose="02040503050406030204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70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5A4BDA0-C270-4764-9C18-A593BCE2C965}"/>
              </a:ext>
            </a:extLst>
          </p:cNvPr>
          <p:cNvSpPr txBox="1"/>
          <p:nvPr/>
        </p:nvSpPr>
        <p:spPr>
          <a:xfrm>
            <a:off x="3705497" y="87536"/>
            <a:ext cx="5237612" cy="71558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685800" latinLnBrk="0"/>
            <a:r>
              <a:rPr lang="en-US" altLang="ko-KR" sz="40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Penelitian</a:t>
            </a:r>
            <a:endParaRPr lang="ko-KR" altLang="en-US" sz="405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D4A03DF-18B6-4177-837E-E3666CEB4BF2}"/>
              </a:ext>
            </a:extLst>
          </p:cNvPr>
          <p:cNvSpPr/>
          <p:nvPr/>
        </p:nvSpPr>
        <p:spPr>
          <a:xfrm>
            <a:off x="4062127" y="1305742"/>
            <a:ext cx="4650800" cy="437794"/>
          </a:xfrm>
          <a:custGeom>
            <a:avLst/>
            <a:gdLst>
              <a:gd name="connsiteX0" fmla="*/ 0 w 6201066"/>
              <a:gd name="connsiteY0" fmla="*/ 0 h 583725"/>
              <a:gd name="connsiteX1" fmla="*/ 6201066 w 6201066"/>
              <a:gd name="connsiteY1" fmla="*/ 0 h 583725"/>
              <a:gd name="connsiteX2" fmla="*/ 6201066 w 6201066"/>
              <a:gd name="connsiteY2" fmla="*/ 583725 h 583725"/>
              <a:gd name="connsiteX3" fmla="*/ 0 w 6201066"/>
              <a:gd name="connsiteY3" fmla="*/ 583725 h 583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01066" h="583725">
                <a:moveTo>
                  <a:pt x="0" y="0"/>
                </a:moveTo>
                <a:lnTo>
                  <a:pt x="6201066" y="0"/>
                </a:lnTo>
                <a:lnTo>
                  <a:pt x="6201066" y="583725"/>
                </a:lnTo>
                <a:lnTo>
                  <a:pt x="0" y="583725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685800" latinLnBrk="0"/>
            <a:endParaRPr lang="ko-KR" altLang="en-US" sz="135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FCE8904-B54D-42BA-A751-DE903A371175}"/>
              </a:ext>
            </a:extLst>
          </p:cNvPr>
          <p:cNvSpPr/>
          <p:nvPr/>
        </p:nvSpPr>
        <p:spPr>
          <a:xfrm>
            <a:off x="3872936" y="1301482"/>
            <a:ext cx="194263" cy="444026"/>
          </a:xfrm>
          <a:custGeom>
            <a:avLst/>
            <a:gdLst/>
            <a:ahLst/>
            <a:cxnLst/>
            <a:rect l="l" t="t" r="r" b="b"/>
            <a:pathLst>
              <a:path w="215653" h="492919">
                <a:moveTo>
                  <a:pt x="139304" y="0"/>
                </a:moveTo>
                <a:lnTo>
                  <a:pt x="215653" y="0"/>
                </a:lnTo>
                <a:lnTo>
                  <a:pt x="215653" y="492919"/>
                </a:lnTo>
                <a:lnTo>
                  <a:pt x="121556" y="492919"/>
                </a:lnTo>
                <a:lnTo>
                  <a:pt x="121556" y="138299"/>
                </a:lnTo>
                <a:cubicBezTo>
                  <a:pt x="87177" y="170446"/>
                  <a:pt x="46658" y="194221"/>
                  <a:pt x="0" y="209625"/>
                </a:cubicBezTo>
                <a:lnTo>
                  <a:pt x="0" y="124235"/>
                </a:lnTo>
                <a:cubicBezTo>
                  <a:pt x="24557" y="116198"/>
                  <a:pt x="51235" y="100962"/>
                  <a:pt x="80033" y="78526"/>
                </a:cubicBezTo>
                <a:cubicBezTo>
                  <a:pt x="108831" y="56090"/>
                  <a:pt x="128588" y="29915"/>
                  <a:pt x="1393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latinLnBrk="0"/>
            <a:endParaRPr lang="en-US" sz="1350">
              <a:solidFill>
                <a:prstClr val="white"/>
              </a:solidFill>
              <a:latin typeface="Arial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3D4ADD2-E3EF-42A7-8EC3-B1C2302F302A}"/>
              </a:ext>
            </a:extLst>
          </p:cNvPr>
          <p:cNvSpPr/>
          <p:nvPr/>
        </p:nvSpPr>
        <p:spPr>
          <a:xfrm>
            <a:off x="4079387" y="2755389"/>
            <a:ext cx="4633539" cy="437794"/>
          </a:xfrm>
          <a:custGeom>
            <a:avLst/>
            <a:gdLst>
              <a:gd name="connsiteX0" fmla="*/ 0 w 6178052"/>
              <a:gd name="connsiteY0" fmla="*/ 0 h 583725"/>
              <a:gd name="connsiteX1" fmla="*/ 6178052 w 6178052"/>
              <a:gd name="connsiteY1" fmla="*/ 0 h 583725"/>
              <a:gd name="connsiteX2" fmla="*/ 6178052 w 6178052"/>
              <a:gd name="connsiteY2" fmla="*/ 583725 h 583725"/>
              <a:gd name="connsiteX3" fmla="*/ 0 w 6178052"/>
              <a:gd name="connsiteY3" fmla="*/ 583725 h 583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78052" h="583725">
                <a:moveTo>
                  <a:pt x="0" y="0"/>
                </a:moveTo>
                <a:lnTo>
                  <a:pt x="6178052" y="0"/>
                </a:lnTo>
                <a:lnTo>
                  <a:pt x="6178052" y="583725"/>
                </a:lnTo>
                <a:lnTo>
                  <a:pt x="0" y="583725"/>
                </a:lnTo>
                <a:close/>
              </a:path>
            </a:pathLst>
          </a:cu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685800" latinLnBrk="0"/>
            <a:endParaRPr lang="ko-KR" altLang="en-US" sz="135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69491A4E-F382-4BD4-82D3-4D1FE937318E}"/>
              </a:ext>
            </a:extLst>
          </p:cNvPr>
          <p:cNvSpPr/>
          <p:nvPr/>
        </p:nvSpPr>
        <p:spPr>
          <a:xfrm>
            <a:off x="3872936" y="2755734"/>
            <a:ext cx="293806" cy="451568"/>
          </a:xfrm>
          <a:custGeom>
            <a:avLst/>
            <a:gdLst/>
            <a:ahLst/>
            <a:cxnLst/>
            <a:rect l="l" t="t" r="r" b="b"/>
            <a:pathLst>
              <a:path w="326157" h="501291">
                <a:moveTo>
                  <a:pt x="158391" y="0"/>
                </a:moveTo>
                <a:cubicBezTo>
                  <a:pt x="204602" y="0"/>
                  <a:pt x="241660" y="14734"/>
                  <a:pt x="269565" y="44202"/>
                </a:cubicBezTo>
                <a:cubicBezTo>
                  <a:pt x="292559" y="68312"/>
                  <a:pt x="304056" y="95548"/>
                  <a:pt x="304056" y="125909"/>
                </a:cubicBezTo>
                <a:cubicBezTo>
                  <a:pt x="304056" y="168995"/>
                  <a:pt x="280504" y="203374"/>
                  <a:pt x="233400" y="229047"/>
                </a:cubicBezTo>
                <a:cubicBezTo>
                  <a:pt x="261528" y="235074"/>
                  <a:pt x="284020" y="248581"/>
                  <a:pt x="300875" y="269565"/>
                </a:cubicBezTo>
                <a:cubicBezTo>
                  <a:pt x="317730" y="290550"/>
                  <a:pt x="326157" y="315888"/>
                  <a:pt x="326157" y="345579"/>
                </a:cubicBezTo>
                <a:cubicBezTo>
                  <a:pt x="326157" y="388665"/>
                  <a:pt x="310418" y="425388"/>
                  <a:pt x="278941" y="455749"/>
                </a:cubicBezTo>
                <a:cubicBezTo>
                  <a:pt x="247464" y="486110"/>
                  <a:pt x="208285" y="501291"/>
                  <a:pt x="161404" y="501291"/>
                </a:cubicBezTo>
                <a:cubicBezTo>
                  <a:pt x="116979" y="501291"/>
                  <a:pt x="80144" y="488510"/>
                  <a:pt x="50899" y="462949"/>
                </a:cubicBezTo>
                <a:cubicBezTo>
                  <a:pt x="21655" y="437388"/>
                  <a:pt x="4688" y="403957"/>
                  <a:pt x="0" y="362657"/>
                </a:cubicBezTo>
                <a:lnTo>
                  <a:pt x="91083" y="351607"/>
                </a:lnTo>
                <a:cubicBezTo>
                  <a:pt x="93985" y="374824"/>
                  <a:pt x="101799" y="392572"/>
                  <a:pt x="114523" y="404850"/>
                </a:cubicBezTo>
                <a:cubicBezTo>
                  <a:pt x="127248" y="417128"/>
                  <a:pt x="142652" y="423268"/>
                  <a:pt x="160735" y="423268"/>
                </a:cubicBezTo>
                <a:cubicBezTo>
                  <a:pt x="180157" y="423268"/>
                  <a:pt x="196509" y="415901"/>
                  <a:pt x="209792" y="401167"/>
                </a:cubicBezTo>
                <a:cubicBezTo>
                  <a:pt x="223075" y="386433"/>
                  <a:pt x="229716" y="366564"/>
                  <a:pt x="229716" y="341561"/>
                </a:cubicBezTo>
                <a:cubicBezTo>
                  <a:pt x="229716" y="317897"/>
                  <a:pt x="223354" y="299145"/>
                  <a:pt x="210629" y="285304"/>
                </a:cubicBezTo>
                <a:cubicBezTo>
                  <a:pt x="197904" y="271463"/>
                  <a:pt x="182389" y="264542"/>
                  <a:pt x="164083" y="264542"/>
                </a:cubicBezTo>
                <a:cubicBezTo>
                  <a:pt x="152028" y="264542"/>
                  <a:pt x="137629" y="266886"/>
                  <a:pt x="120886" y="271575"/>
                </a:cubicBezTo>
                <a:lnTo>
                  <a:pt x="131267" y="194891"/>
                </a:lnTo>
                <a:cubicBezTo>
                  <a:pt x="156716" y="195561"/>
                  <a:pt x="176138" y="190035"/>
                  <a:pt x="189533" y="178315"/>
                </a:cubicBezTo>
                <a:cubicBezTo>
                  <a:pt x="202927" y="166595"/>
                  <a:pt x="209625" y="151024"/>
                  <a:pt x="209625" y="131602"/>
                </a:cubicBezTo>
                <a:cubicBezTo>
                  <a:pt x="209625" y="115082"/>
                  <a:pt x="204713" y="101910"/>
                  <a:pt x="194891" y="92088"/>
                </a:cubicBezTo>
                <a:cubicBezTo>
                  <a:pt x="185068" y="82265"/>
                  <a:pt x="172008" y="77354"/>
                  <a:pt x="155712" y="77354"/>
                </a:cubicBezTo>
                <a:cubicBezTo>
                  <a:pt x="139638" y="77354"/>
                  <a:pt x="125909" y="82935"/>
                  <a:pt x="114523" y="94097"/>
                </a:cubicBezTo>
                <a:cubicBezTo>
                  <a:pt x="103138" y="105259"/>
                  <a:pt x="96217" y="121556"/>
                  <a:pt x="93762" y="142987"/>
                </a:cubicBezTo>
                <a:lnTo>
                  <a:pt x="7032" y="128253"/>
                </a:lnTo>
                <a:cubicBezTo>
                  <a:pt x="13060" y="98562"/>
                  <a:pt x="22157" y="74842"/>
                  <a:pt x="34324" y="57095"/>
                </a:cubicBezTo>
                <a:cubicBezTo>
                  <a:pt x="46490" y="39347"/>
                  <a:pt x="63457" y="25394"/>
                  <a:pt x="85223" y="15237"/>
                </a:cubicBezTo>
                <a:cubicBezTo>
                  <a:pt x="106989" y="5079"/>
                  <a:pt x="131378" y="0"/>
                  <a:pt x="15839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latinLnBrk="0"/>
            <a:endParaRPr lang="en-US" sz="1350">
              <a:solidFill>
                <a:prstClr val="white"/>
              </a:solidFill>
              <a:latin typeface="Arial"/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26BC163F-5FE8-4B5C-BC5E-120D39CF9AE5}"/>
              </a:ext>
            </a:extLst>
          </p:cNvPr>
          <p:cNvSpPr/>
          <p:nvPr/>
        </p:nvSpPr>
        <p:spPr>
          <a:xfrm>
            <a:off x="4110202" y="3496163"/>
            <a:ext cx="4602725" cy="437794"/>
          </a:xfrm>
          <a:custGeom>
            <a:avLst/>
            <a:gdLst>
              <a:gd name="connsiteX0" fmla="*/ 0 w 6136966"/>
              <a:gd name="connsiteY0" fmla="*/ 0 h 583725"/>
              <a:gd name="connsiteX1" fmla="*/ 6136966 w 6136966"/>
              <a:gd name="connsiteY1" fmla="*/ 0 h 583725"/>
              <a:gd name="connsiteX2" fmla="*/ 6136966 w 6136966"/>
              <a:gd name="connsiteY2" fmla="*/ 583725 h 583725"/>
              <a:gd name="connsiteX3" fmla="*/ 0 w 6136966"/>
              <a:gd name="connsiteY3" fmla="*/ 583725 h 583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36966" h="583725">
                <a:moveTo>
                  <a:pt x="0" y="0"/>
                </a:moveTo>
                <a:lnTo>
                  <a:pt x="6136966" y="0"/>
                </a:lnTo>
                <a:lnTo>
                  <a:pt x="6136966" y="583725"/>
                </a:lnTo>
                <a:lnTo>
                  <a:pt x="0" y="583725"/>
                </a:lnTo>
                <a:close/>
              </a:path>
            </a:pathLst>
          </a:cu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685800" latinLnBrk="0"/>
            <a:endParaRPr lang="ko-KR" altLang="en-US" sz="135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7CEA61B6-CB63-4ABF-8BB7-CC4EAFA53905}"/>
              </a:ext>
            </a:extLst>
          </p:cNvPr>
          <p:cNvSpPr/>
          <p:nvPr/>
        </p:nvSpPr>
        <p:spPr>
          <a:xfrm>
            <a:off x="3872936" y="3490230"/>
            <a:ext cx="317937" cy="444026"/>
          </a:xfrm>
          <a:custGeom>
            <a:avLst/>
            <a:gdLst/>
            <a:ahLst/>
            <a:cxnLst/>
            <a:rect l="l" t="t" r="r" b="b"/>
            <a:pathLst>
              <a:path w="352946" h="492919">
                <a:moveTo>
                  <a:pt x="200919" y="143657"/>
                </a:moveTo>
                <a:lnTo>
                  <a:pt x="88069" y="311423"/>
                </a:lnTo>
                <a:lnTo>
                  <a:pt x="200919" y="311423"/>
                </a:lnTo>
                <a:close/>
                <a:moveTo>
                  <a:pt x="212974" y="0"/>
                </a:moveTo>
                <a:lnTo>
                  <a:pt x="292001" y="0"/>
                </a:lnTo>
                <a:lnTo>
                  <a:pt x="292001" y="311423"/>
                </a:lnTo>
                <a:lnTo>
                  <a:pt x="352946" y="311423"/>
                </a:lnTo>
                <a:lnTo>
                  <a:pt x="352946" y="394135"/>
                </a:lnTo>
                <a:lnTo>
                  <a:pt x="292001" y="394135"/>
                </a:lnTo>
                <a:lnTo>
                  <a:pt x="292001" y="492919"/>
                </a:lnTo>
                <a:lnTo>
                  <a:pt x="200919" y="492919"/>
                </a:lnTo>
                <a:lnTo>
                  <a:pt x="200919" y="394135"/>
                </a:lnTo>
                <a:lnTo>
                  <a:pt x="0" y="394135"/>
                </a:lnTo>
                <a:lnTo>
                  <a:pt x="0" y="31175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latinLnBrk="0"/>
            <a:endParaRPr lang="en-US" sz="1350">
              <a:solidFill>
                <a:prstClr val="white"/>
              </a:solidFill>
              <a:latin typeface="Arial"/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606D97AE-AB0C-42D7-9854-D2211348E202}"/>
              </a:ext>
            </a:extLst>
          </p:cNvPr>
          <p:cNvSpPr/>
          <p:nvPr/>
        </p:nvSpPr>
        <p:spPr>
          <a:xfrm>
            <a:off x="3943601" y="4217185"/>
            <a:ext cx="4769326" cy="437794"/>
          </a:xfrm>
          <a:custGeom>
            <a:avLst/>
            <a:gdLst>
              <a:gd name="connsiteX0" fmla="*/ 0 w 6359101"/>
              <a:gd name="connsiteY0" fmla="*/ 0 h 583725"/>
              <a:gd name="connsiteX1" fmla="*/ 308371 w 6359101"/>
              <a:gd name="connsiteY1" fmla="*/ 0 h 583725"/>
              <a:gd name="connsiteX2" fmla="*/ 308371 w 6359101"/>
              <a:gd name="connsiteY2" fmla="*/ 1 h 583725"/>
              <a:gd name="connsiteX3" fmla="*/ 6359101 w 6359101"/>
              <a:gd name="connsiteY3" fmla="*/ 1 h 583725"/>
              <a:gd name="connsiteX4" fmla="*/ 6359101 w 6359101"/>
              <a:gd name="connsiteY4" fmla="*/ 583725 h 583725"/>
              <a:gd name="connsiteX5" fmla="*/ 171396 w 6359101"/>
              <a:gd name="connsiteY5" fmla="*/ 583725 h 583725"/>
              <a:gd name="connsiteX6" fmla="*/ 171396 w 6359101"/>
              <a:gd name="connsiteY6" fmla="*/ 259433 h 583725"/>
              <a:gd name="connsiteX7" fmla="*/ 0 w 6359101"/>
              <a:gd name="connsiteY7" fmla="*/ 259433 h 583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59101" h="583725">
                <a:moveTo>
                  <a:pt x="0" y="0"/>
                </a:moveTo>
                <a:lnTo>
                  <a:pt x="308371" y="0"/>
                </a:lnTo>
                <a:lnTo>
                  <a:pt x="308371" y="1"/>
                </a:lnTo>
                <a:lnTo>
                  <a:pt x="6359101" y="1"/>
                </a:lnTo>
                <a:lnTo>
                  <a:pt x="6359101" y="583725"/>
                </a:lnTo>
                <a:lnTo>
                  <a:pt x="171396" y="583725"/>
                </a:lnTo>
                <a:cubicBezTo>
                  <a:pt x="241229" y="481977"/>
                  <a:pt x="253925" y="380227"/>
                  <a:pt x="171396" y="259433"/>
                </a:cubicBezTo>
                <a:lnTo>
                  <a:pt x="0" y="259433"/>
                </a:lnTo>
                <a:close/>
              </a:path>
            </a:pathLst>
          </a:cu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685800" latinLnBrk="0"/>
            <a:endParaRPr lang="ko-KR" altLang="en-US" sz="135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03279DDC-3163-4678-8521-EC65BFDEC84E}"/>
              </a:ext>
            </a:extLst>
          </p:cNvPr>
          <p:cNvSpPr/>
          <p:nvPr/>
        </p:nvSpPr>
        <p:spPr>
          <a:xfrm>
            <a:off x="3872936" y="4218538"/>
            <a:ext cx="297425" cy="443725"/>
          </a:xfrm>
          <a:custGeom>
            <a:avLst/>
            <a:gdLst/>
            <a:ahLst/>
            <a:cxnLst/>
            <a:rect l="l" t="t" r="r" b="b"/>
            <a:pathLst>
              <a:path w="330175" h="492584">
                <a:moveTo>
                  <a:pt x="59606" y="0"/>
                </a:moveTo>
                <a:lnTo>
                  <a:pt x="308409" y="0"/>
                </a:lnTo>
                <a:lnTo>
                  <a:pt x="308409" y="88069"/>
                </a:lnTo>
                <a:lnTo>
                  <a:pt x="130932" y="88069"/>
                </a:lnTo>
                <a:lnTo>
                  <a:pt x="116198" y="171450"/>
                </a:lnTo>
                <a:cubicBezTo>
                  <a:pt x="137183" y="160958"/>
                  <a:pt x="158614" y="155711"/>
                  <a:pt x="180492" y="155711"/>
                </a:cubicBezTo>
                <a:cubicBezTo>
                  <a:pt x="222238" y="155711"/>
                  <a:pt x="257622" y="170892"/>
                  <a:pt x="286643" y="201253"/>
                </a:cubicBezTo>
                <a:cubicBezTo>
                  <a:pt x="315665" y="231614"/>
                  <a:pt x="330175" y="271016"/>
                  <a:pt x="330175" y="319460"/>
                </a:cubicBezTo>
                <a:cubicBezTo>
                  <a:pt x="330175" y="359866"/>
                  <a:pt x="318455" y="395920"/>
                  <a:pt x="295015" y="427620"/>
                </a:cubicBezTo>
                <a:cubicBezTo>
                  <a:pt x="263091" y="470929"/>
                  <a:pt x="218778" y="492584"/>
                  <a:pt x="162074" y="492584"/>
                </a:cubicBezTo>
                <a:cubicBezTo>
                  <a:pt x="116756" y="492584"/>
                  <a:pt x="79809" y="480417"/>
                  <a:pt x="51234" y="456084"/>
                </a:cubicBezTo>
                <a:cubicBezTo>
                  <a:pt x="22659" y="431750"/>
                  <a:pt x="5581" y="399045"/>
                  <a:pt x="0" y="357969"/>
                </a:cubicBezTo>
                <a:lnTo>
                  <a:pt x="93762" y="348258"/>
                </a:lnTo>
                <a:cubicBezTo>
                  <a:pt x="96441" y="369466"/>
                  <a:pt x="104366" y="386265"/>
                  <a:pt x="117537" y="398655"/>
                </a:cubicBezTo>
                <a:cubicBezTo>
                  <a:pt x="130709" y="411045"/>
                  <a:pt x="145889" y="417240"/>
                  <a:pt x="163079" y="417240"/>
                </a:cubicBezTo>
                <a:cubicBezTo>
                  <a:pt x="182724" y="417240"/>
                  <a:pt x="199356" y="409259"/>
                  <a:pt x="212973" y="393297"/>
                </a:cubicBezTo>
                <a:cubicBezTo>
                  <a:pt x="226591" y="377335"/>
                  <a:pt x="233400" y="353281"/>
                  <a:pt x="233400" y="321134"/>
                </a:cubicBezTo>
                <a:cubicBezTo>
                  <a:pt x="233400" y="290996"/>
                  <a:pt x="226647" y="268393"/>
                  <a:pt x="213141" y="253324"/>
                </a:cubicBezTo>
                <a:cubicBezTo>
                  <a:pt x="199635" y="238255"/>
                  <a:pt x="182054" y="230721"/>
                  <a:pt x="160400" y="230721"/>
                </a:cubicBezTo>
                <a:cubicBezTo>
                  <a:pt x="133387" y="230721"/>
                  <a:pt x="109166" y="242664"/>
                  <a:pt x="87734" y="266551"/>
                </a:cubicBezTo>
                <a:lnTo>
                  <a:pt x="11386" y="25550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latinLnBrk="0"/>
            <a:endParaRPr lang="en-US" sz="1350">
              <a:solidFill>
                <a:prstClr val="white"/>
              </a:solidFill>
              <a:latin typeface="Arial"/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6726B2C2-1A59-4AC8-933B-4ECD88E406E5}"/>
              </a:ext>
            </a:extLst>
          </p:cNvPr>
          <p:cNvSpPr/>
          <p:nvPr/>
        </p:nvSpPr>
        <p:spPr>
          <a:xfrm>
            <a:off x="3901012" y="2033254"/>
            <a:ext cx="4811915" cy="437794"/>
          </a:xfrm>
          <a:custGeom>
            <a:avLst/>
            <a:gdLst>
              <a:gd name="connsiteX0" fmla="*/ 199305 w 6415886"/>
              <a:gd name="connsiteY0" fmla="*/ 0 h 583725"/>
              <a:gd name="connsiteX1" fmla="*/ 6415886 w 6415886"/>
              <a:gd name="connsiteY1" fmla="*/ 0 h 583725"/>
              <a:gd name="connsiteX2" fmla="*/ 6415886 w 6415886"/>
              <a:gd name="connsiteY2" fmla="*/ 583725 h 583725"/>
              <a:gd name="connsiteX3" fmla="*/ 398608 w 6415886"/>
              <a:gd name="connsiteY3" fmla="*/ 583725 h 583725"/>
              <a:gd name="connsiteX4" fmla="*/ 199305 w 6415886"/>
              <a:gd name="connsiteY4" fmla="*/ 583725 h 583725"/>
              <a:gd name="connsiteX5" fmla="*/ 0 w 6415886"/>
              <a:gd name="connsiteY5" fmla="*/ 583725 h 583725"/>
              <a:gd name="connsiteX6" fmla="*/ 271832 w 6415886"/>
              <a:gd name="connsiteY6" fmla="*/ 283741 h 583725"/>
              <a:gd name="connsiteX7" fmla="*/ 199305 w 6415886"/>
              <a:gd name="connsiteY7" fmla="*/ 0 h 583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15886" h="583725">
                <a:moveTo>
                  <a:pt x="199305" y="0"/>
                </a:moveTo>
                <a:lnTo>
                  <a:pt x="6415886" y="0"/>
                </a:lnTo>
                <a:lnTo>
                  <a:pt x="6415886" y="583725"/>
                </a:lnTo>
                <a:lnTo>
                  <a:pt x="398608" y="583725"/>
                </a:lnTo>
                <a:lnTo>
                  <a:pt x="199305" y="583725"/>
                </a:lnTo>
                <a:lnTo>
                  <a:pt x="0" y="583725"/>
                </a:lnTo>
                <a:cubicBezTo>
                  <a:pt x="90611" y="483731"/>
                  <a:pt x="77612" y="352653"/>
                  <a:pt x="271832" y="283741"/>
                </a:cubicBezTo>
                <a:cubicBezTo>
                  <a:pt x="458331" y="103683"/>
                  <a:pt x="199305" y="86809"/>
                  <a:pt x="199305" y="0"/>
                </a:cubicBezTo>
                <a:close/>
              </a:path>
            </a:pathLst>
          </a:cu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685800" latinLnBrk="0"/>
            <a:endParaRPr lang="ko-KR" altLang="en-US" sz="135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69EEB7A3-AAEE-499F-B484-0C007F6ACA04}"/>
              </a:ext>
            </a:extLst>
          </p:cNvPr>
          <p:cNvSpPr/>
          <p:nvPr/>
        </p:nvSpPr>
        <p:spPr>
          <a:xfrm>
            <a:off x="3872936" y="2028436"/>
            <a:ext cx="297123" cy="444026"/>
          </a:xfrm>
          <a:custGeom>
            <a:avLst/>
            <a:gdLst/>
            <a:ahLst/>
            <a:cxnLst/>
            <a:rect l="l" t="t" r="r" b="b"/>
            <a:pathLst>
              <a:path w="329840" h="492919">
                <a:moveTo>
                  <a:pt x="174129" y="0"/>
                </a:moveTo>
                <a:cubicBezTo>
                  <a:pt x="222572" y="0"/>
                  <a:pt x="260635" y="13060"/>
                  <a:pt x="288317" y="39179"/>
                </a:cubicBezTo>
                <a:cubicBezTo>
                  <a:pt x="315999" y="65299"/>
                  <a:pt x="329840" y="97780"/>
                  <a:pt x="329840" y="136625"/>
                </a:cubicBezTo>
                <a:cubicBezTo>
                  <a:pt x="329840" y="158726"/>
                  <a:pt x="325878" y="179766"/>
                  <a:pt x="317952" y="199746"/>
                </a:cubicBezTo>
                <a:cubicBezTo>
                  <a:pt x="310027" y="219727"/>
                  <a:pt x="297470" y="240655"/>
                  <a:pt x="280280" y="262533"/>
                </a:cubicBezTo>
                <a:cubicBezTo>
                  <a:pt x="268895" y="277044"/>
                  <a:pt x="248357" y="297917"/>
                  <a:pt x="218665" y="325153"/>
                </a:cubicBezTo>
                <a:cubicBezTo>
                  <a:pt x="188974" y="352388"/>
                  <a:pt x="170166" y="370471"/>
                  <a:pt x="162241" y="379401"/>
                </a:cubicBezTo>
                <a:cubicBezTo>
                  <a:pt x="154316" y="388330"/>
                  <a:pt x="147898" y="397037"/>
                  <a:pt x="142986" y="405520"/>
                </a:cubicBezTo>
                <a:lnTo>
                  <a:pt x="329840" y="405520"/>
                </a:lnTo>
                <a:lnTo>
                  <a:pt x="329840" y="492919"/>
                </a:lnTo>
                <a:lnTo>
                  <a:pt x="0" y="492919"/>
                </a:lnTo>
                <a:cubicBezTo>
                  <a:pt x="3572" y="459879"/>
                  <a:pt x="14287" y="428570"/>
                  <a:pt x="32147" y="398990"/>
                </a:cubicBezTo>
                <a:cubicBezTo>
                  <a:pt x="50006" y="369410"/>
                  <a:pt x="85278" y="330176"/>
                  <a:pt x="137963" y="281286"/>
                </a:cubicBezTo>
                <a:cubicBezTo>
                  <a:pt x="180379" y="241772"/>
                  <a:pt x="206387" y="214983"/>
                  <a:pt x="215987" y="200918"/>
                </a:cubicBezTo>
                <a:cubicBezTo>
                  <a:pt x="228935" y="181496"/>
                  <a:pt x="235409" y="162297"/>
                  <a:pt x="235409" y="143322"/>
                </a:cubicBezTo>
                <a:cubicBezTo>
                  <a:pt x="235409" y="122337"/>
                  <a:pt x="229772" y="106208"/>
                  <a:pt x="218498" y="94934"/>
                </a:cubicBezTo>
                <a:cubicBezTo>
                  <a:pt x="207224" y="83660"/>
                  <a:pt x="191653" y="78024"/>
                  <a:pt x="171785" y="78024"/>
                </a:cubicBezTo>
                <a:cubicBezTo>
                  <a:pt x="152139" y="78024"/>
                  <a:pt x="136512" y="83939"/>
                  <a:pt x="124904" y="95771"/>
                </a:cubicBezTo>
                <a:cubicBezTo>
                  <a:pt x="113295" y="107603"/>
                  <a:pt x="106598" y="127248"/>
                  <a:pt x="104812" y="154707"/>
                </a:cubicBezTo>
                <a:lnTo>
                  <a:pt x="11050" y="145331"/>
                </a:lnTo>
                <a:cubicBezTo>
                  <a:pt x="16631" y="93539"/>
                  <a:pt x="34156" y="56369"/>
                  <a:pt x="63624" y="33822"/>
                </a:cubicBezTo>
                <a:cubicBezTo>
                  <a:pt x="93092" y="11274"/>
                  <a:pt x="129927" y="0"/>
                  <a:pt x="17412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latinLnBrk="0"/>
            <a:endParaRPr lang="en-US" sz="1350">
              <a:solidFill>
                <a:prstClr val="white"/>
              </a:solidFill>
              <a:latin typeface="Arial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09FC9C8-2888-418A-8ED3-795A3C61FF7C}"/>
              </a:ext>
            </a:extLst>
          </p:cNvPr>
          <p:cNvSpPr txBox="1"/>
          <p:nvPr/>
        </p:nvSpPr>
        <p:spPr bwMode="auto">
          <a:xfrm>
            <a:off x="4452488" y="1298458"/>
            <a:ext cx="3749878" cy="369332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defRPr/>
            </a:pPr>
            <a:r>
              <a:rPr lang="en-US" altLang="ko-KR" dirty="0">
                <a:latin typeface="Arial" pitchFamily="34" charset="0"/>
                <a:cs typeface="Arial" pitchFamily="34" charset="0"/>
              </a:rPr>
              <a:t>Tujuan </a:t>
            </a:r>
            <a:r>
              <a:rPr lang="en-US" altLang="ko-KR" dirty="0" err="1">
                <a:latin typeface="Arial" pitchFamily="34" charset="0"/>
                <a:cs typeface="Arial" pitchFamily="34" charset="0"/>
              </a:rPr>
              <a:t>penelitian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E7C243D-8B52-49FA-B754-E45B42FE85B7}"/>
              </a:ext>
            </a:extLst>
          </p:cNvPr>
          <p:cNvSpPr txBox="1"/>
          <p:nvPr/>
        </p:nvSpPr>
        <p:spPr bwMode="auto">
          <a:xfrm>
            <a:off x="4449364" y="2071427"/>
            <a:ext cx="3749878" cy="369332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defRPr/>
            </a:pPr>
            <a:r>
              <a:rPr lang="en-US" altLang="ko-KR" dirty="0">
                <a:latin typeface="Arial" pitchFamily="34" charset="0"/>
                <a:cs typeface="Arial" pitchFamily="34" charset="0"/>
              </a:rPr>
              <a:t>Jenis </a:t>
            </a:r>
            <a:r>
              <a:rPr lang="en-US" altLang="ko-KR" dirty="0" err="1">
                <a:latin typeface="Arial" pitchFamily="34" charset="0"/>
                <a:cs typeface="Arial" pitchFamily="34" charset="0"/>
              </a:rPr>
              <a:t>penelitian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18D82FC-5D13-481C-A4B9-4E126E1A4FAB}"/>
              </a:ext>
            </a:extLst>
          </p:cNvPr>
          <p:cNvSpPr txBox="1"/>
          <p:nvPr/>
        </p:nvSpPr>
        <p:spPr bwMode="auto">
          <a:xfrm>
            <a:off x="4487188" y="2875682"/>
            <a:ext cx="3749878" cy="369332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defRPr/>
            </a:pPr>
            <a:r>
              <a:rPr lang="en-US" altLang="ko-KR" dirty="0">
                <a:latin typeface="Arial" pitchFamily="34" charset="0"/>
                <a:cs typeface="Arial" pitchFamily="34" charset="0"/>
              </a:rPr>
              <a:t>Metodologi vs Metode </a:t>
            </a:r>
            <a:r>
              <a:rPr lang="en-US" altLang="ko-KR" dirty="0" err="1">
                <a:latin typeface="Arial" pitchFamily="34" charset="0"/>
                <a:cs typeface="Arial" pitchFamily="34" charset="0"/>
              </a:rPr>
              <a:t>penelitian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28D6575-F0AE-47FF-94CD-8CF98F4E27A7}"/>
              </a:ext>
            </a:extLst>
          </p:cNvPr>
          <p:cNvSpPr txBox="1"/>
          <p:nvPr/>
        </p:nvSpPr>
        <p:spPr bwMode="auto">
          <a:xfrm>
            <a:off x="4487188" y="3605765"/>
            <a:ext cx="3749878" cy="369332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defRPr/>
            </a:pPr>
            <a:r>
              <a:rPr lang="en-US" altLang="ko-KR" dirty="0">
                <a:latin typeface="Arial" pitchFamily="34" charset="0"/>
                <a:cs typeface="Arial" pitchFamily="34" charset="0"/>
              </a:rPr>
              <a:t>Langkah Penelitian 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6DC54C4-EBCF-494D-B2C9-1DF3D190D837}"/>
              </a:ext>
            </a:extLst>
          </p:cNvPr>
          <p:cNvSpPr txBox="1"/>
          <p:nvPr/>
        </p:nvSpPr>
        <p:spPr bwMode="auto">
          <a:xfrm>
            <a:off x="4495221" y="4292931"/>
            <a:ext cx="3749878" cy="369332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defRPr/>
            </a:pPr>
            <a:r>
              <a:rPr lang="en-US" altLang="ko-KR" dirty="0">
                <a:latin typeface="Arial" pitchFamily="34" charset="0"/>
                <a:cs typeface="Arial" pitchFamily="34" charset="0"/>
              </a:rPr>
              <a:t>Kriteria Penelitian yang </a:t>
            </a:r>
            <a:r>
              <a:rPr lang="en-US" altLang="ko-KR" dirty="0" err="1">
                <a:latin typeface="Arial" pitchFamily="34" charset="0"/>
                <a:cs typeface="Arial" pitchFamily="34" charset="0"/>
              </a:rPr>
              <a:t>baik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88225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9D05A3-DD1D-12EE-8063-88253F4D79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FEE18C5-2BBD-C9AC-8EE5-EC3E78421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-308570"/>
            <a:ext cx="7920880" cy="884466"/>
          </a:xfrm>
        </p:spPr>
        <p:txBody>
          <a:bodyPr/>
          <a:lstStyle/>
          <a:p>
            <a:r>
              <a:rPr lang="en-US" altLang="ko-KR" sz="2000" dirty="0">
                <a:solidFill>
                  <a:srgbClr val="FF0000"/>
                </a:solidFill>
              </a:rPr>
              <a:t> 3. Metodologi vs Metode Penelitian</a:t>
            </a:r>
            <a:endParaRPr lang="ko-KR" altLang="en-US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D0A1662-8BB4-7A73-6A43-400A89D03724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403648" y="411510"/>
            <a:ext cx="7433383" cy="2995737"/>
          </a:xfrm>
        </p:spPr>
        <p:txBody>
          <a:bodyPr/>
          <a:lstStyle/>
          <a:p>
            <a:pPr algn="just">
              <a:spcBef>
                <a:spcPts val="0"/>
              </a:spcBef>
            </a:pPr>
            <a:endParaRPr lang="en-US" altLang="ko-KR" sz="1800" dirty="0"/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altLang="ko-KR" sz="1800" dirty="0" err="1"/>
              <a:t>Contoh</a:t>
            </a:r>
            <a:r>
              <a:rPr lang="en-US" altLang="ko-KR" sz="1800" dirty="0"/>
              <a:t> </a:t>
            </a:r>
            <a:r>
              <a:rPr lang="en-US" altLang="ko-KR" sz="1800" dirty="0" err="1"/>
              <a:t>dalam</a:t>
            </a:r>
            <a:r>
              <a:rPr lang="en-US" altLang="ko-KR" sz="1800" dirty="0"/>
              <a:t> </a:t>
            </a:r>
            <a:r>
              <a:rPr lang="en-US" altLang="ko-KR" sz="1800" dirty="0" err="1">
                <a:highlight>
                  <a:srgbClr val="FFFF00"/>
                </a:highlight>
              </a:rPr>
              <a:t>penelitian</a:t>
            </a:r>
            <a:r>
              <a:rPr lang="en-US" altLang="ko-KR" sz="1800" dirty="0">
                <a:highlight>
                  <a:srgbClr val="FFFF00"/>
                </a:highlight>
              </a:rPr>
              <a:t> </a:t>
            </a:r>
            <a:r>
              <a:rPr lang="en-US" altLang="ko-KR" sz="1800" dirty="0" err="1">
                <a:highlight>
                  <a:srgbClr val="FFFF00"/>
                </a:highlight>
              </a:rPr>
              <a:t>kuantitatif</a:t>
            </a:r>
            <a:r>
              <a:rPr lang="en-US" altLang="ko-KR" sz="1800" dirty="0">
                <a:highlight>
                  <a:srgbClr val="FFFF00"/>
                </a:highlight>
              </a:rPr>
              <a:t>, </a:t>
            </a:r>
            <a:r>
              <a:rPr lang="en-US" altLang="ko-KR" sz="1800" dirty="0" err="1">
                <a:highlight>
                  <a:srgbClr val="FFFF00"/>
                </a:highlight>
              </a:rPr>
              <a:t>metodologi</a:t>
            </a:r>
            <a:r>
              <a:rPr lang="en-US" altLang="ko-KR" sz="1800" dirty="0">
                <a:highlight>
                  <a:srgbClr val="FFFF00"/>
                </a:highlight>
              </a:rPr>
              <a:t> </a:t>
            </a:r>
            <a:r>
              <a:rPr lang="en-US" altLang="ko-KR" sz="1800" dirty="0" err="1">
                <a:highlight>
                  <a:srgbClr val="FFFF00"/>
                </a:highlight>
              </a:rPr>
              <a:t>mencakup</a:t>
            </a:r>
            <a:r>
              <a:rPr lang="en-US" altLang="ko-KR" sz="1800" dirty="0">
                <a:highlight>
                  <a:srgbClr val="FFFF00"/>
                </a:highlight>
              </a:rPr>
              <a:t> </a:t>
            </a:r>
            <a:r>
              <a:rPr lang="en-US" altLang="ko-KR" sz="1800" dirty="0" err="1">
                <a:highlight>
                  <a:srgbClr val="FFFF00"/>
                </a:highlight>
              </a:rPr>
              <a:t>pendekatan</a:t>
            </a:r>
            <a:r>
              <a:rPr lang="en-US" altLang="ko-KR" sz="1800" dirty="0">
                <a:highlight>
                  <a:srgbClr val="FFFF00"/>
                </a:highlight>
              </a:rPr>
              <a:t> </a:t>
            </a:r>
            <a:r>
              <a:rPr lang="en-US" altLang="ko-KR" sz="1800" dirty="0" err="1">
                <a:highlight>
                  <a:srgbClr val="FFFF00"/>
                </a:highlight>
              </a:rPr>
              <a:t>positivistik</a:t>
            </a:r>
            <a:r>
              <a:rPr lang="en-US" altLang="ko-KR" sz="1800" dirty="0">
                <a:highlight>
                  <a:srgbClr val="FFFF00"/>
                </a:highlight>
              </a:rPr>
              <a:t> yang </a:t>
            </a:r>
            <a:r>
              <a:rPr lang="en-US" altLang="ko-KR" sz="1800" dirty="0" err="1">
                <a:highlight>
                  <a:srgbClr val="FFFF00"/>
                </a:highlight>
              </a:rPr>
              <a:t>menekankan</a:t>
            </a:r>
            <a:r>
              <a:rPr lang="en-US" altLang="ko-KR" sz="1800" dirty="0">
                <a:highlight>
                  <a:srgbClr val="FFFF00"/>
                </a:highlight>
              </a:rPr>
              <a:t> </a:t>
            </a:r>
            <a:r>
              <a:rPr lang="en-US" altLang="ko-KR" sz="1800" dirty="0" err="1">
                <a:highlight>
                  <a:srgbClr val="FFFF00"/>
                </a:highlight>
              </a:rPr>
              <a:t>objektivitas</a:t>
            </a:r>
            <a:r>
              <a:rPr lang="en-US" altLang="ko-KR" sz="1800" dirty="0">
                <a:highlight>
                  <a:srgbClr val="FFFF00"/>
                </a:highlight>
              </a:rPr>
              <a:t> dan </a:t>
            </a:r>
            <a:r>
              <a:rPr lang="en-US" altLang="ko-KR" sz="1800" dirty="0" err="1">
                <a:highlight>
                  <a:srgbClr val="FFFF00"/>
                </a:highlight>
              </a:rPr>
              <a:t>pengukuran</a:t>
            </a:r>
            <a:r>
              <a:rPr lang="en-US" altLang="ko-KR" sz="1800" dirty="0">
                <a:highlight>
                  <a:srgbClr val="FFFF00"/>
                </a:highlight>
              </a:rPr>
              <a:t>, </a:t>
            </a:r>
            <a:r>
              <a:rPr lang="en-US" altLang="ko-KR" sz="1800" dirty="0" err="1">
                <a:highlight>
                  <a:srgbClr val="FFFF00"/>
                </a:highlight>
              </a:rPr>
              <a:t>sedangkan</a:t>
            </a:r>
            <a:r>
              <a:rPr lang="en-US" altLang="ko-KR" sz="1800" dirty="0">
                <a:highlight>
                  <a:srgbClr val="FFFF00"/>
                </a:highlight>
              </a:rPr>
              <a:t> </a:t>
            </a:r>
            <a:r>
              <a:rPr lang="en-US" altLang="ko-KR" sz="1800" dirty="0" err="1">
                <a:solidFill>
                  <a:srgbClr val="7030A0"/>
                </a:solidFill>
                <a:highlight>
                  <a:srgbClr val="FFFF00"/>
                </a:highlight>
              </a:rPr>
              <a:t>metodenya</a:t>
            </a:r>
            <a:r>
              <a:rPr lang="en-US" altLang="ko-KR" sz="1800" dirty="0">
                <a:solidFill>
                  <a:srgbClr val="7030A0"/>
                </a:solidFill>
                <a:highlight>
                  <a:srgbClr val="FFFF00"/>
                </a:highlight>
              </a:rPr>
              <a:t> </a:t>
            </a:r>
            <a:r>
              <a:rPr lang="en-US" altLang="ko-KR" sz="1800" dirty="0" err="1">
                <a:solidFill>
                  <a:srgbClr val="7030A0"/>
                </a:solidFill>
                <a:highlight>
                  <a:srgbClr val="FFFF00"/>
                </a:highlight>
              </a:rPr>
              <a:t>bisa</a:t>
            </a:r>
            <a:r>
              <a:rPr lang="en-US" altLang="ko-KR" sz="1800" dirty="0">
                <a:solidFill>
                  <a:srgbClr val="7030A0"/>
                </a:solidFill>
                <a:highlight>
                  <a:srgbClr val="FFFF00"/>
                </a:highlight>
              </a:rPr>
              <a:t> </a:t>
            </a:r>
            <a:r>
              <a:rPr lang="en-US" altLang="ko-KR" sz="1800" dirty="0" err="1">
                <a:solidFill>
                  <a:srgbClr val="7030A0"/>
                </a:solidFill>
                <a:highlight>
                  <a:srgbClr val="FFFF00"/>
                </a:highlight>
              </a:rPr>
              <a:t>berupa</a:t>
            </a:r>
            <a:r>
              <a:rPr lang="en-US" altLang="ko-KR" sz="1800" dirty="0">
                <a:solidFill>
                  <a:srgbClr val="7030A0"/>
                </a:solidFill>
                <a:highlight>
                  <a:srgbClr val="FFFF00"/>
                </a:highlight>
              </a:rPr>
              <a:t> </a:t>
            </a:r>
            <a:r>
              <a:rPr lang="en-US" altLang="ko-KR" sz="1800" dirty="0" err="1">
                <a:solidFill>
                  <a:srgbClr val="7030A0"/>
                </a:solidFill>
                <a:highlight>
                  <a:srgbClr val="FFFF00"/>
                </a:highlight>
              </a:rPr>
              <a:t>survei</a:t>
            </a:r>
            <a:r>
              <a:rPr lang="en-US" altLang="ko-KR" sz="1800" dirty="0">
                <a:solidFill>
                  <a:srgbClr val="7030A0"/>
                </a:solidFill>
                <a:highlight>
                  <a:srgbClr val="FFFF00"/>
                </a:highlight>
              </a:rPr>
              <a:t>, </a:t>
            </a:r>
            <a:r>
              <a:rPr lang="en-US" altLang="ko-KR" sz="1800" b="1" dirty="0" err="1">
                <a:solidFill>
                  <a:srgbClr val="7030A0"/>
                </a:solidFill>
                <a:highlight>
                  <a:srgbClr val="FFFF00"/>
                </a:highlight>
              </a:rPr>
              <a:t>eksperimen</a:t>
            </a:r>
            <a:r>
              <a:rPr lang="en-US" altLang="ko-KR" sz="1800" dirty="0">
                <a:solidFill>
                  <a:srgbClr val="7030A0"/>
                </a:solidFill>
                <a:highlight>
                  <a:srgbClr val="FFFF00"/>
                </a:highlight>
              </a:rPr>
              <a:t>, </a:t>
            </a:r>
            <a:r>
              <a:rPr lang="en-US" altLang="ko-KR" sz="1800" dirty="0" err="1">
                <a:solidFill>
                  <a:srgbClr val="7030A0"/>
                </a:solidFill>
                <a:highlight>
                  <a:srgbClr val="FFFF00"/>
                </a:highlight>
              </a:rPr>
              <a:t>atau</a:t>
            </a:r>
            <a:r>
              <a:rPr lang="en-US" altLang="ko-KR" sz="1800" dirty="0">
                <a:solidFill>
                  <a:srgbClr val="7030A0"/>
                </a:solidFill>
                <a:highlight>
                  <a:srgbClr val="FFFF00"/>
                </a:highlight>
              </a:rPr>
              <a:t> </a:t>
            </a:r>
            <a:r>
              <a:rPr lang="en-US" altLang="ko-KR" sz="1800" dirty="0" err="1">
                <a:solidFill>
                  <a:srgbClr val="7030A0"/>
                </a:solidFill>
                <a:highlight>
                  <a:srgbClr val="FFFF00"/>
                </a:highlight>
              </a:rPr>
              <a:t>analisis</a:t>
            </a:r>
            <a:r>
              <a:rPr lang="en-US" altLang="ko-KR" sz="1800" dirty="0">
                <a:solidFill>
                  <a:srgbClr val="7030A0"/>
                </a:solidFill>
                <a:highlight>
                  <a:srgbClr val="FFFF00"/>
                </a:highlight>
              </a:rPr>
              <a:t> </a:t>
            </a:r>
            <a:r>
              <a:rPr lang="en-US" altLang="ko-KR" sz="1800" dirty="0" err="1">
                <a:solidFill>
                  <a:srgbClr val="7030A0"/>
                </a:solidFill>
                <a:highlight>
                  <a:srgbClr val="FFFF00"/>
                </a:highlight>
              </a:rPr>
              <a:t>statistik</a:t>
            </a:r>
            <a:r>
              <a:rPr lang="en-US" altLang="ko-KR" sz="1800" dirty="0">
                <a:solidFill>
                  <a:srgbClr val="7030A0"/>
                </a:solidFill>
                <a:highlight>
                  <a:srgbClr val="FFFF00"/>
                </a:highlight>
              </a:rPr>
              <a:t>. </a:t>
            </a: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altLang="ko-KR" sz="1800" dirty="0" err="1"/>
              <a:t>Contoh</a:t>
            </a:r>
            <a:r>
              <a:rPr lang="en-US" altLang="ko-KR" sz="1800" dirty="0"/>
              <a:t> </a:t>
            </a:r>
            <a:r>
              <a:rPr lang="en-US" altLang="ko-KR" sz="1800" dirty="0" err="1"/>
              <a:t>dalam</a:t>
            </a:r>
            <a:r>
              <a:rPr lang="en-US" altLang="ko-KR" sz="1800" dirty="0"/>
              <a:t> </a:t>
            </a:r>
            <a:r>
              <a:rPr lang="en-US" altLang="ko-KR" sz="1800" dirty="0" err="1">
                <a:highlight>
                  <a:srgbClr val="00FFFF"/>
                </a:highlight>
              </a:rPr>
              <a:t>penelitian</a:t>
            </a:r>
            <a:r>
              <a:rPr lang="en-US" altLang="ko-KR" sz="1800" dirty="0">
                <a:highlight>
                  <a:srgbClr val="00FFFF"/>
                </a:highlight>
              </a:rPr>
              <a:t> </a:t>
            </a:r>
            <a:r>
              <a:rPr lang="en-US" altLang="ko-KR" sz="1800" dirty="0" err="1">
                <a:highlight>
                  <a:srgbClr val="00FFFF"/>
                </a:highlight>
              </a:rPr>
              <a:t>kualitatif</a:t>
            </a:r>
            <a:r>
              <a:rPr lang="en-US" altLang="ko-KR" sz="1800" dirty="0">
                <a:highlight>
                  <a:srgbClr val="00FFFF"/>
                </a:highlight>
              </a:rPr>
              <a:t>, </a:t>
            </a:r>
            <a:r>
              <a:rPr lang="en-US" altLang="ko-KR" sz="1800" dirty="0" err="1">
                <a:highlight>
                  <a:srgbClr val="00FFFF"/>
                </a:highlight>
              </a:rPr>
              <a:t>metodologinya</a:t>
            </a:r>
            <a:r>
              <a:rPr lang="en-US" altLang="ko-KR" sz="1800" dirty="0">
                <a:highlight>
                  <a:srgbClr val="00FFFF"/>
                </a:highlight>
              </a:rPr>
              <a:t> </a:t>
            </a:r>
            <a:r>
              <a:rPr lang="en-US" altLang="ko-KR" sz="1800" dirty="0" err="1">
                <a:highlight>
                  <a:srgbClr val="00FFFF"/>
                </a:highlight>
              </a:rPr>
              <a:t>berlandaskan</a:t>
            </a:r>
            <a:r>
              <a:rPr lang="en-US" altLang="ko-KR" sz="1800" dirty="0">
                <a:highlight>
                  <a:srgbClr val="00FFFF"/>
                </a:highlight>
              </a:rPr>
              <a:t> pada </a:t>
            </a:r>
            <a:r>
              <a:rPr lang="en-US" altLang="ko-KR" sz="1800" dirty="0" err="1">
                <a:highlight>
                  <a:srgbClr val="00FFFF"/>
                </a:highlight>
              </a:rPr>
              <a:t>interpretivisme</a:t>
            </a:r>
            <a:r>
              <a:rPr lang="en-US" altLang="ko-KR" sz="1800" dirty="0">
                <a:highlight>
                  <a:srgbClr val="00FFFF"/>
                </a:highlight>
              </a:rPr>
              <a:t>, dan </a:t>
            </a:r>
            <a:r>
              <a:rPr lang="en-US" altLang="ko-KR" sz="1800" dirty="0" err="1">
                <a:highlight>
                  <a:srgbClr val="00FFFF"/>
                </a:highlight>
              </a:rPr>
              <a:t>metodenya</a:t>
            </a:r>
            <a:r>
              <a:rPr lang="en-US" altLang="ko-KR" sz="1800" dirty="0">
                <a:highlight>
                  <a:srgbClr val="00FFFF"/>
                </a:highlight>
              </a:rPr>
              <a:t> </a:t>
            </a:r>
            <a:r>
              <a:rPr lang="en-US" altLang="ko-KR" sz="1800" dirty="0" err="1">
                <a:highlight>
                  <a:srgbClr val="00FFFF"/>
                </a:highlight>
              </a:rPr>
              <a:t>meliputi</a:t>
            </a:r>
            <a:r>
              <a:rPr lang="en-US" altLang="ko-KR" sz="1800" dirty="0">
                <a:highlight>
                  <a:srgbClr val="00FFFF"/>
                </a:highlight>
              </a:rPr>
              <a:t> </a:t>
            </a:r>
            <a:r>
              <a:rPr lang="en-US" altLang="ko-KR" sz="1800" dirty="0" err="1">
                <a:highlight>
                  <a:srgbClr val="00FFFF"/>
                </a:highlight>
              </a:rPr>
              <a:t>wawancara</a:t>
            </a:r>
            <a:r>
              <a:rPr lang="en-US" altLang="ko-KR" sz="1800" dirty="0">
                <a:highlight>
                  <a:srgbClr val="00FFFF"/>
                </a:highlight>
              </a:rPr>
              <a:t> </a:t>
            </a:r>
            <a:r>
              <a:rPr lang="en-US" altLang="ko-KR" sz="1800" dirty="0" err="1">
                <a:highlight>
                  <a:srgbClr val="00FFFF"/>
                </a:highlight>
              </a:rPr>
              <a:t>mendalam</a:t>
            </a:r>
            <a:r>
              <a:rPr lang="en-US" altLang="ko-KR" sz="1800" dirty="0">
                <a:highlight>
                  <a:srgbClr val="00FFFF"/>
                </a:highlight>
              </a:rPr>
              <a:t>, </a:t>
            </a:r>
            <a:r>
              <a:rPr lang="en-US" altLang="ko-KR" sz="1800" dirty="0" err="1">
                <a:highlight>
                  <a:srgbClr val="00FFFF"/>
                </a:highlight>
              </a:rPr>
              <a:t>observasi</a:t>
            </a:r>
            <a:r>
              <a:rPr lang="en-US" altLang="ko-KR" sz="1800" dirty="0">
                <a:highlight>
                  <a:srgbClr val="00FFFF"/>
                </a:highlight>
              </a:rPr>
              <a:t>, </a:t>
            </a:r>
            <a:r>
              <a:rPr lang="en-US" altLang="ko-KR" sz="1800" dirty="0" err="1">
                <a:highlight>
                  <a:srgbClr val="00FFFF"/>
                </a:highlight>
              </a:rPr>
              <a:t>serta</a:t>
            </a:r>
            <a:r>
              <a:rPr lang="en-US" altLang="ko-KR" sz="1800" dirty="0">
                <a:highlight>
                  <a:srgbClr val="00FFFF"/>
                </a:highlight>
              </a:rPr>
              <a:t> </a:t>
            </a:r>
            <a:r>
              <a:rPr lang="en-US" altLang="ko-KR" sz="1800" dirty="0" err="1">
                <a:highlight>
                  <a:srgbClr val="00FFFF"/>
                </a:highlight>
              </a:rPr>
              <a:t>analisis</a:t>
            </a:r>
            <a:r>
              <a:rPr lang="en-US" altLang="ko-KR" sz="1800" dirty="0">
                <a:highlight>
                  <a:srgbClr val="00FFFF"/>
                </a:highlight>
              </a:rPr>
              <a:t> </a:t>
            </a:r>
            <a:r>
              <a:rPr lang="en-US" altLang="ko-KR" sz="1800" dirty="0" err="1">
                <a:highlight>
                  <a:srgbClr val="00FFFF"/>
                </a:highlight>
              </a:rPr>
              <a:t>naratif</a:t>
            </a:r>
            <a:r>
              <a:rPr lang="en-US" altLang="ko-KR" sz="1800" dirty="0">
                <a:highlight>
                  <a:srgbClr val="00FFFF"/>
                </a:highlight>
              </a:rPr>
              <a:t>. </a:t>
            </a:r>
            <a:r>
              <a:rPr lang="en-US" altLang="ko-KR" sz="1800" dirty="0" err="1"/>
              <a:t>Pemahaman</a:t>
            </a:r>
            <a:r>
              <a:rPr lang="en-US" altLang="ko-KR" sz="1800" dirty="0"/>
              <a:t> </a:t>
            </a:r>
            <a:r>
              <a:rPr lang="en-US" altLang="ko-KR" sz="1800" dirty="0" err="1"/>
              <a:t>perbedaan</a:t>
            </a:r>
            <a:r>
              <a:rPr lang="en-US" altLang="ko-KR" sz="1800" dirty="0"/>
              <a:t> </a:t>
            </a:r>
            <a:r>
              <a:rPr lang="en-US" altLang="ko-KR" sz="1800" dirty="0" err="1"/>
              <a:t>antara</a:t>
            </a:r>
            <a:r>
              <a:rPr lang="en-US" altLang="ko-KR" sz="1800" dirty="0"/>
              <a:t> </a:t>
            </a:r>
            <a:r>
              <a:rPr lang="en-US" altLang="ko-KR" sz="1800" dirty="0" err="1"/>
              <a:t>metodologi</a:t>
            </a:r>
            <a:r>
              <a:rPr lang="en-US" altLang="ko-KR" sz="1800" dirty="0"/>
              <a:t> dan </a:t>
            </a:r>
            <a:r>
              <a:rPr lang="en-US" altLang="ko-KR" sz="1800" dirty="0" err="1"/>
              <a:t>metode</a:t>
            </a:r>
            <a:r>
              <a:rPr lang="en-US" altLang="ko-KR" sz="1800" dirty="0"/>
              <a:t> </a:t>
            </a:r>
            <a:r>
              <a:rPr lang="en-US" altLang="ko-KR" sz="1800" dirty="0" err="1"/>
              <a:t>penting</a:t>
            </a:r>
            <a:r>
              <a:rPr lang="en-US" altLang="ko-KR" sz="1800" dirty="0"/>
              <a:t> agar </a:t>
            </a:r>
            <a:r>
              <a:rPr lang="en-US" altLang="ko-KR" sz="1800" dirty="0" err="1"/>
              <a:t>peneliti</a:t>
            </a:r>
            <a:r>
              <a:rPr lang="en-US" altLang="ko-KR" sz="1800" dirty="0"/>
              <a:t> </a:t>
            </a:r>
            <a:r>
              <a:rPr lang="en-US" altLang="ko-KR" sz="1800" dirty="0" err="1"/>
              <a:t>dapat</a:t>
            </a:r>
            <a:r>
              <a:rPr lang="en-US" altLang="ko-KR" sz="1800" dirty="0"/>
              <a:t> </a:t>
            </a:r>
            <a:r>
              <a:rPr lang="en-US" altLang="ko-KR" sz="1800" dirty="0" err="1"/>
              <a:t>menyusun</a:t>
            </a:r>
            <a:r>
              <a:rPr lang="en-US" altLang="ko-KR" sz="1800" dirty="0"/>
              <a:t> </a:t>
            </a:r>
            <a:r>
              <a:rPr lang="en-US" altLang="ko-KR" sz="1800" dirty="0" err="1"/>
              <a:t>desain</a:t>
            </a:r>
            <a:r>
              <a:rPr lang="en-US" altLang="ko-KR" sz="1800" dirty="0"/>
              <a:t> </a:t>
            </a:r>
            <a:r>
              <a:rPr lang="en-US" altLang="ko-KR" sz="1800" dirty="0" err="1"/>
              <a:t>penelitian</a:t>
            </a:r>
            <a:r>
              <a:rPr lang="en-US" altLang="ko-KR" sz="1800" dirty="0"/>
              <a:t> yang </a:t>
            </a:r>
            <a:r>
              <a:rPr lang="en-US" altLang="ko-KR" sz="1800" dirty="0" err="1"/>
              <a:t>konsisten</a:t>
            </a:r>
            <a:r>
              <a:rPr lang="en-US" altLang="ko-KR" sz="1800" dirty="0"/>
              <a:t>, </a:t>
            </a:r>
            <a:r>
              <a:rPr lang="en-US" altLang="ko-KR" sz="1800" dirty="0" err="1"/>
              <a:t>sistematis</a:t>
            </a:r>
            <a:r>
              <a:rPr lang="en-US" altLang="ko-KR" sz="1800" dirty="0"/>
              <a:t>, dan </a:t>
            </a:r>
            <a:r>
              <a:rPr lang="en-US" altLang="ko-KR" sz="1800" dirty="0" err="1"/>
              <a:t>sesuai</a:t>
            </a:r>
            <a:r>
              <a:rPr lang="en-US" altLang="ko-KR" sz="1800" dirty="0"/>
              <a:t> </a:t>
            </a:r>
            <a:r>
              <a:rPr lang="en-US" altLang="ko-KR" sz="1800" dirty="0" err="1"/>
              <a:t>dengan</a:t>
            </a:r>
            <a:r>
              <a:rPr lang="en-US" altLang="ko-KR" sz="1800" dirty="0"/>
              <a:t> </a:t>
            </a:r>
            <a:r>
              <a:rPr lang="en-US" altLang="ko-KR" sz="1800" dirty="0" err="1"/>
              <a:t>tujuan</a:t>
            </a:r>
            <a:r>
              <a:rPr lang="en-US" altLang="ko-KR" sz="18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4524516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302C3-91AF-19A3-D070-2F80CD286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664" y="0"/>
            <a:ext cx="7596336" cy="884466"/>
          </a:xfrm>
        </p:spPr>
        <p:txBody>
          <a:bodyPr/>
          <a:lstStyle/>
          <a:p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Metodologi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</a:rPr>
              <a:t>Kualitatif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 vs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</a:rPr>
              <a:t>Kuantitatif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252D8A-4820-CAC9-937C-C9EFABB0D7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27CD6BB9-5620-0C43-5328-2839A327780A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2023956559"/>
              </p:ext>
            </p:extLst>
          </p:nvPr>
        </p:nvGraphicFramePr>
        <p:xfrm>
          <a:off x="1619672" y="884466"/>
          <a:ext cx="6912768" cy="37085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56184">
                  <a:extLst>
                    <a:ext uri="{9D8B030D-6E8A-4147-A177-3AD203B41FA5}">
                      <a16:colId xmlns:a16="http://schemas.microsoft.com/office/drawing/2014/main" val="2142276971"/>
                    </a:ext>
                  </a:extLst>
                </a:gridCol>
                <a:gridCol w="2664296">
                  <a:extLst>
                    <a:ext uri="{9D8B030D-6E8A-4147-A177-3AD203B41FA5}">
                      <a16:colId xmlns:a16="http://schemas.microsoft.com/office/drawing/2014/main" val="1703832314"/>
                    </a:ext>
                  </a:extLst>
                </a:gridCol>
                <a:gridCol w="2592288">
                  <a:extLst>
                    <a:ext uri="{9D8B030D-6E8A-4147-A177-3AD203B41FA5}">
                      <a16:colId xmlns:a16="http://schemas.microsoft.com/office/drawing/2014/main" val="1760329546"/>
                    </a:ext>
                  </a:extLst>
                </a:gridCol>
              </a:tblGrid>
              <a:tr h="20151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900" kern="100">
                          <a:effectLst/>
                        </a:rPr>
                        <a:t>Aspek</a:t>
                      </a:r>
                      <a:endParaRPr lang="en-US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22" marR="7022" marT="7022" marB="7022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900" kern="100" dirty="0">
                          <a:effectLst/>
                        </a:rPr>
                        <a:t>Metodologi </a:t>
                      </a:r>
                      <a:r>
                        <a:rPr lang="en-US" sz="900" kern="100" dirty="0" err="1">
                          <a:effectLst/>
                        </a:rPr>
                        <a:t>Kualitatif</a:t>
                      </a:r>
                      <a:endParaRPr lang="en-US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22" marR="7022" marT="7022" marB="7022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900" kern="100" dirty="0">
                          <a:effectLst/>
                        </a:rPr>
                        <a:t>Metodologi </a:t>
                      </a:r>
                      <a:r>
                        <a:rPr lang="en-US" sz="900" kern="100" dirty="0" err="1">
                          <a:effectLst/>
                        </a:rPr>
                        <a:t>Kuantitatif</a:t>
                      </a:r>
                      <a:endParaRPr lang="en-US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22" marR="7022" marT="7022" marB="7022" anchor="ctr"/>
                </a:tc>
                <a:extLst>
                  <a:ext uri="{0D108BD9-81ED-4DB2-BD59-A6C34878D82A}">
                    <a16:rowId xmlns:a16="http://schemas.microsoft.com/office/drawing/2014/main" val="3127567565"/>
                  </a:ext>
                </a:extLst>
              </a:tr>
              <a:tr h="39849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900" kern="100" dirty="0">
                          <a:effectLst/>
                        </a:rPr>
                        <a:t>Tujuan Penelitian</a:t>
                      </a:r>
                      <a:endParaRPr lang="en-US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22" marR="7022" marT="7022" marB="7022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900" kern="100">
                          <a:effectLst/>
                        </a:rPr>
                        <a:t>Mendeskripsikan dan memahami fenomena secara mendalam</a:t>
                      </a:r>
                      <a:endParaRPr lang="en-US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22" marR="7022" marT="7022" marB="7022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900" kern="100">
                          <a:effectLst/>
                        </a:rPr>
                        <a:t>Menguji hipotesis, mengukur variabel, menghasilkan angka</a:t>
                      </a:r>
                      <a:endParaRPr lang="en-US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22" marR="7022" marT="7022" marB="7022" anchor="ctr"/>
                </a:tc>
                <a:extLst>
                  <a:ext uri="{0D108BD9-81ED-4DB2-BD59-A6C34878D82A}">
                    <a16:rowId xmlns:a16="http://schemas.microsoft.com/office/drawing/2014/main" val="1807371447"/>
                  </a:ext>
                </a:extLst>
              </a:tr>
              <a:tr h="39849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900" kern="100" dirty="0">
                          <a:effectLst/>
                        </a:rPr>
                        <a:t>Pendekatan</a:t>
                      </a:r>
                      <a:endParaRPr lang="en-US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22" marR="7022" marT="7022" marB="7022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900" kern="100">
                          <a:effectLst/>
                        </a:rPr>
                        <a:t>Interpretatif, fleksibel, proses berkembang</a:t>
                      </a:r>
                      <a:endParaRPr lang="en-US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22" marR="7022" marT="7022" marB="7022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900" kern="100">
                          <a:effectLst/>
                        </a:rPr>
                        <a:t>Positivistik, terstruktur, terukur</a:t>
                      </a:r>
                      <a:endParaRPr lang="en-US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22" marR="7022" marT="7022" marB="7022" anchor="ctr"/>
                </a:tc>
                <a:extLst>
                  <a:ext uri="{0D108BD9-81ED-4DB2-BD59-A6C34878D82A}">
                    <a16:rowId xmlns:a16="http://schemas.microsoft.com/office/drawing/2014/main" val="3957773081"/>
                  </a:ext>
                </a:extLst>
              </a:tr>
              <a:tr h="39849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900" kern="100">
                          <a:effectLst/>
                        </a:rPr>
                        <a:t>Jenis Data</a:t>
                      </a:r>
                      <a:endParaRPr lang="en-US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22" marR="7022" marT="7022" marB="7022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900" kern="100">
                          <a:effectLst/>
                        </a:rPr>
                        <a:t>Data naratif, deskriptif (wawancara, observasi, dokumen)</a:t>
                      </a:r>
                      <a:endParaRPr lang="en-US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22" marR="7022" marT="7022" marB="7022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900" kern="100">
                          <a:effectLst/>
                        </a:rPr>
                        <a:t>Data numerik, kuantitatif (kuesioner, eksperimen)</a:t>
                      </a:r>
                      <a:endParaRPr lang="en-US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22" marR="7022" marT="7022" marB="7022" anchor="ctr"/>
                </a:tc>
                <a:extLst>
                  <a:ext uri="{0D108BD9-81ED-4DB2-BD59-A6C34878D82A}">
                    <a16:rowId xmlns:a16="http://schemas.microsoft.com/office/drawing/2014/main" val="29057326"/>
                  </a:ext>
                </a:extLst>
              </a:tr>
              <a:tr h="39849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900" kern="100">
                          <a:effectLst/>
                        </a:rPr>
                        <a:t>Teknik Pengumpulan Data</a:t>
                      </a:r>
                      <a:endParaRPr lang="en-US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22" marR="7022" marT="7022" marB="7022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900" kern="100">
                          <a:effectLst/>
                        </a:rPr>
                        <a:t>Wawancara mendalam, observasi partisipatif, studi kasus</a:t>
                      </a:r>
                      <a:endParaRPr lang="en-US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22" marR="7022" marT="7022" marB="7022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900" kern="100" dirty="0" err="1">
                          <a:effectLst/>
                        </a:rPr>
                        <a:t>Survei</a:t>
                      </a:r>
                      <a:r>
                        <a:rPr lang="en-US" sz="900" kern="100" dirty="0">
                          <a:effectLst/>
                        </a:rPr>
                        <a:t>, </a:t>
                      </a:r>
                      <a:r>
                        <a:rPr lang="en-US" sz="900" b="1" kern="100" dirty="0" err="1">
                          <a:effectLst/>
                        </a:rPr>
                        <a:t>eksperimen</a:t>
                      </a:r>
                      <a:r>
                        <a:rPr lang="en-US" sz="900" b="1" kern="100" dirty="0">
                          <a:effectLst/>
                        </a:rPr>
                        <a:t>,</a:t>
                      </a:r>
                      <a:r>
                        <a:rPr lang="en-US" sz="900" kern="100" dirty="0">
                          <a:effectLst/>
                        </a:rPr>
                        <a:t> </a:t>
                      </a:r>
                      <a:r>
                        <a:rPr lang="en-US" sz="900" kern="100" dirty="0" err="1">
                          <a:effectLst/>
                        </a:rPr>
                        <a:t>pengukuran</a:t>
                      </a:r>
                      <a:r>
                        <a:rPr lang="en-US" sz="900" kern="100" dirty="0">
                          <a:effectLst/>
                        </a:rPr>
                        <a:t> </a:t>
                      </a:r>
                      <a:r>
                        <a:rPr lang="en-US" sz="900" kern="100" dirty="0" err="1">
                          <a:effectLst/>
                        </a:rPr>
                        <a:t>terstruktur</a:t>
                      </a:r>
                      <a:endParaRPr lang="en-US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22" marR="7022" marT="7022" marB="7022" anchor="ctr"/>
                </a:tc>
                <a:extLst>
                  <a:ext uri="{0D108BD9-81ED-4DB2-BD59-A6C34878D82A}">
                    <a16:rowId xmlns:a16="http://schemas.microsoft.com/office/drawing/2014/main" val="1343170565"/>
                  </a:ext>
                </a:extLst>
              </a:tr>
              <a:tr h="39849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900" kern="100">
                          <a:effectLst/>
                        </a:rPr>
                        <a:t>Analisis Data</a:t>
                      </a:r>
                      <a:endParaRPr lang="en-US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22" marR="7022" marT="7022" marB="7022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900" kern="100">
                          <a:effectLst/>
                        </a:rPr>
                        <a:t>Meringkas, mengkategorikan, analisis tematik dan naratif</a:t>
                      </a:r>
                      <a:endParaRPr lang="en-US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22" marR="7022" marT="7022" marB="7022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900" kern="100">
                          <a:effectLst/>
                        </a:rPr>
                        <a:t>Statistik deskriptif dan inferensial, matematis</a:t>
                      </a:r>
                      <a:endParaRPr lang="en-US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22" marR="7022" marT="7022" marB="7022" anchor="ctr"/>
                </a:tc>
                <a:extLst>
                  <a:ext uri="{0D108BD9-81ED-4DB2-BD59-A6C34878D82A}">
                    <a16:rowId xmlns:a16="http://schemas.microsoft.com/office/drawing/2014/main" val="2416247374"/>
                  </a:ext>
                </a:extLst>
              </a:tr>
              <a:tr h="39849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900" kern="100" dirty="0" err="1">
                          <a:effectLst/>
                        </a:rPr>
                        <a:t>Subjek</a:t>
                      </a:r>
                      <a:r>
                        <a:rPr lang="en-US" sz="900" kern="100" dirty="0">
                          <a:effectLst/>
                        </a:rPr>
                        <a:t> Penelitian</a:t>
                      </a:r>
                      <a:endParaRPr lang="en-US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22" marR="7022" marT="7022" marB="7022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900" kern="100">
                          <a:effectLst/>
                        </a:rPr>
                        <a:t>Narasumber (sumber informasi kontekstual)</a:t>
                      </a:r>
                      <a:endParaRPr lang="en-US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22" marR="7022" marT="7022" marB="7022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900" kern="100">
                          <a:effectLst/>
                        </a:rPr>
                        <a:t>Responden (subjek pengukuran variabel)</a:t>
                      </a:r>
                      <a:endParaRPr lang="en-US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22" marR="7022" marT="7022" marB="7022" anchor="ctr"/>
                </a:tc>
                <a:extLst>
                  <a:ext uri="{0D108BD9-81ED-4DB2-BD59-A6C34878D82A}">
                    <a16:rowId xmlns:a16="http://schemas.microsoft.com/office/drawing/2014/main" val="1640229226"/>
                  </a:ext>
                </a:extLst>
              </a:tr>
              <a:tr h="39849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900" kern="100">
                          <a:effectLst/>
                        </a:rPr>
                        <a:t>Validitas dan Reliabilitas</a:t>
                      </a:r>
                      <a:endParaRPr lang="en-US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22" marR="7022" marT="7022" marB="7022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900" kern="100">
                          <a:effectLst/>
                        </a:rPr>
                        <a:t>Diperkuat dengan triangulasi dan verifikasi data</a:t>
                      </a:r>
                      <a:endParaRPr lang="en-US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22" marR="7022" marT="7022" marB="7022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900" kern="100" dirty="0" err="1">
                          <a:effectLst/>
                        </a:rPr>
                        <a:t>Diuji</a:t>
                      </a:r>
                      <a:r>
                        <a:rPr lang="en-US" sz="900" kern="100" dirty="0">
                          <a:effectLst/>
                        </a:rPr>
                        <a:t> </a:t>
                      </a:r>
                      <a:r>
                        <a:rPr lang="en-US" sz="900" kern="100" dirty="0" err="1">
                          <a:effectLst/>
                        </a:rPr>
                        <a:t>dengan</a:t>
                      </a:r>
                      <a:r>
                        <a:rPr lang="en-US" sz="900" kern="100" dirty="0">
                          <a:effectLst/>
                        </a:rPr>
                        <a:t> uji </a:t>
                      </a:r>
                      <a:r>
                        <a:rPr lang="en-US" sz="900" kern="100" dirty="0" err="1">
                          <a:effectLst/>
                        </a:rPr>
                        <a:t>statistik</a:t>
                      </a:r>
                      <a:r>
                        <a:rPr lang="en-US" sz="900" kern="100" dirty="0">
                          <a:effectLst/>
                        </a:rPr>
                        <a:t> dan </a:t>
                      </a:r>
                      <a:r>
                        <a:rPr lang="en-US" sz="900" kern="100" dirty="0" err="1">
                          <a:effectLst/>
                        </a:rPr>
                        <a:t>reliabilitas</a:t>
                      </a:r>
                      <a:r>
                        <a:rPr lang="en-US" sz="900" kern="100" dirty="0">
                          <a:effectLst/>
                        </a:rPr>
                        <a:t> </a:t>
                      </a:r>
                      <a:r>
                        <a:rPr lang="en-US" sz="900" kern="100" dirty="0" err="1">
                          <a:effectLst/>
                        </a:rPr>
                        <a:t>instrumen</a:t>
                      </a:r>
                      <a:endParaRPr lang="en-US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22" marR="7022" marT="7022" marB="7022" anchor="ctr"/>
                </a:tc>
                <a:extLst>
                  <a:ext uri="{0D108BD9-81ED-4DB2-BD59-A6C34878D82A}">
                    <a16:rowId xmlns:a16="http://schemas.microsoft.com/office/drawing/2014/main" val="2192061345"/>
                  </a:ext>
                </a:extLst>
              </a:tr>
              <a:tr h="39849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900" kern="100" dirty="0">
                          <a:effectLst/>
                        </a:rPr>
                        <a:t>Hasil Penelitian</a:t>
                      </a:r>
                      <a:endParaRPr lang="en-US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22" marR="7022" marT="7022" marB="7022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900" kern="100" dirty="0" err="1">
                          <a:effectLst/>
                        </a:rPr>
                        <a:t>Mendalam</a:t>
                      </a:r>
                      <a:r>
                        <a:rPr lang="en-US" sz="900" kern="100" dirty="0">
                          <a:effectLst/>
                        </a:rPr>
                        <a:t>, </a:t>
                      </a:r>
                      <a:r>
                        <a:rPr lang="en-US" sz="900" kern="100" dirty="0" err="1">
                          <a:effectLst/>
                        </a:rPr>
                        <a:t>kontekstual</a:t>
                      </a:r>
                      <a:r>
                        <a:rPr lang="en-US" sz="900" kern="100" dirty="0">
                          <a:effectLst/>
                        </a:rPr>
                        <a:t>, </a:t>
                      </a:r>
                      <a:r>
                        <a:rPr lang="en-US" sz="900" kern="100" dirty="0" err="1">
                          <a:effectLst/>
                        </a:rPr>
                        <a:t>memahami</a:t>
                      </a:r>
                      <a:r>
                        <a:rPr lang="en-US" sz="900" kern="100" dirty="0">
                          <a:effectLst/>
                        </a:rPr>
                        <a:t> </a:t>
                      </a:r>
                      <a:r>
                        <a:rPr lang="en-US" sz="900" kern="100" dirty="0" err="1">
                          <a:effectLst/>
                        </a:rPr>
                        <a:t>makna</a:t>
                      </a:r>
                      <a:r>
                        <a:rPr lang="en-US" sz="900" kern="100" dirty="0">
                          <a:effectLst/>
                        </a:rPr>
                        <a:t> dan proses</a:t>
                      </a:r>
                      <a:endParaRPr lang="en-US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22" marR="7022" marT="7022" marB="7022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900" kern="100">
                          <a:effectLst/>
                        </a:rPr>
                        <a:t>Generalisasi, prediksi, pengukuran hubungan variabel</a:t>
                      </a:r>
                      <a:endParaRPr lang="en-US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22" marR="7022" marT="7022" marB="7022" anchor="ctr"/>
                </a:tc>
                <a:extLst>
                  <a:ext uri="{0D108BD9-81ED-4DB2-BD59-A6C34878D82A}">
                    <a16:rowId xmlns:a16="http://schemas.microsoft.com/office/drawing/2014/main" val="29500724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900" kern="100">
                          <a:effectLst/>
                        </a:rPr>
                        <a:t>Contoh Penggunaan</a:t>
                      </a:r>
                      <a:endParaRPr lang="en-US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22" marR="7022" marT="7022" marB="7022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900" kern="100">
                          <a:effectLst/>
                        </a:rPr>
                        <a:t>Studi perilaku pemakaian energi dan persepsi pengguna</a:t>
                      </a:r>
                      <a:endParaRPr lang="en-US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22" marR="7022" marT="7022" marB="7022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900" kern="100" dirty="0" err="1">
                          <a:effectLst/>
                        </a:rPr>
                        <a:t>Pengujian</a:t>
                      </a:r>
                      <a:r>
                        <a:rPr lang="en-US" sz="900" kern="100" dirty="0">
                          <a:effectLst/>
                        </a:rPr>
                        <a:t> </a:t>
                      </a:r>
                      <a:r>
                        <a:rPr lang="en-US" sz="900" kern="100" dirty="0" err="1">
                          <a:effectLst/>
                        </a:rPr>
                        <a:t>efisiensi</a:t>
                      </a:r>
                      <a:r>
                        <a:rPr lang="en-US" sz="900" kern="100" dirty="0">
                          <a:effectLst/>
                        </a:rPr>
                        <a:t> </a:t>
                      </a:r>
                      <a:r>
                        <a:rPr lang="en-US" sz="900" kern="100" dirty="0" err="1">
                          <a:effectLst/>
                        </a:rPr>
                        <a:t>katalis</a:t>
                      </a:r>
                      <a:r>
                        <a:rPr lang="en-US" sz="900" kern="100" dirty="0">
                          <a:effectLst/>
                        </a:rPr>
                        <a:t> pada </a:t>
                      </a:r>
                      <a:r>
                        <a:rPr lang="en-US" sz="900" kern="100" dirty="0" err="1">
                          <a:effectLst/>
                        </a:rPr>
                        <a:t>produksi</a:t>
                      </a:r>
                      <a:r>
                        <a:rPr lang="en-US" sz="900" kern="100" dirty="0">
                          <a:effectLst/>
                        </a:rPr>
                        <a:t> biodiesel</a:t>
                      </a:r>
                      <a:endParaRPr lang="en-US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22" marR="7022" marT="7022" marB="7022" anchor="ctr"/>
                </a:tc>
                <a:extLst>
                  <a:ext uri="{0D108BD9-81ED-4DB2-BD59-A6C34878D82A}">
                    <a16:rowId xmlns:a16="http://schemas.microsoft.com/office/drawing/2014/main" val="30633303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07277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70AE44-7D05-5DDA-FA68-B63A65BD6D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BA8E504-829D-356F-187F-AF85BB8D6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-308570"/>
            <a:ext cx="7920880" cy="884466"/>
          </a:xfrm>
        </p:spPr>
        <p:txBody>
          <a:bodyPr/>
          <a:lstStyle/>
          <a:p>
            <a:r>
              <a:rPr lang="en-US" altLang="ko-KR" sz="2000" dirty="0">
                <a:solidFill>
                  <a:srgbClr val="FF0000"/>
                </a:solidFill>
              </a:rPr>
              <a:t> 3. Metodologi vs Metode Penelitian</a:t>
            </a:r>
            <a:endParaRPr lang="ko-KR" altLang="en-US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E327742-4088-D5CB-8B35-9D516CFDE3B0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403648" y="411510"/>
            <a:ext cx="7433383" cy="2995737"/>
          </a:xfrm>
        </p:spPr>
        <p:txBody>
          <a:bodyPr/>
          <a:lstStyle/>
          <a:p>
            <a:pPr marL="285750" indent="-285750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altLang="ko-KR" sz="1800" b="1" dirty="0">
                <a:solidFill>
                  <a:srgbClr val="0070C0"/>
                </a:solidFill>
              </a:rPr>
              <a:t>Metodologi </a:t>
            </a:r>
            <a:r>
              <a:rPr lang="en-US" altLang="ko-KR" sz="1800" b="1" dirty="0" err="1">
                <a:solidFill>
                  <a:srgbClr val="0070C0"/>
                </a:solidFill>
              </a:rPr>
              <a:t>penelitian</a:t>
            </a:r>
            <a:r>
              <a:rPr lang="en-US" altLang="ko-KR" sz="1800" b="1" dirty="0">
                <a:solidFill>
                  <a:srgbClr val="0070C0"/>
                </a:solidFill>
              </a:rPr>
              <a:t> </a:t>
            </a:r>
            <a:r>
              <a:rPr lang="en-US" altLang="ko-KR" sz="1800" dirty="0" err="1">
                <a:solidFill>
                  <a:srgbClr val="0070C0"/>
                </a:solidFill>
              </a:rPr>
              <a:t>adalah</a:t>
            </a:r>
            <a:r>
              <a:rPr lang="en-US" altLang="ko-KR" sz="1800" dirty="0">
                <a:solidFill>
                  <a:srgbClr val="0070C0"/>
                </a:solidFill>
              </a:rPr>
              <a:t> </a:t>
            </a:r>
            <a:r>
              <a:rPr lang="en-US" altLang="ko-KR" sz="1800" dirty="0" err="1">
                <a:solidFill>
                  <a:srgbClr val="0070C0"/>
                </a:solidFill>
              </a:rPr>
              <a:t>kerangka</a:t>
            </a:r>
            <a:r>
              <a:rPr lang="en-US" altLang="ko-KR" sz="1800" dirty="0">
                <a:solidFill>
                  <a:srgbClr val="0070C0"/>
                </a:solidFill>
              </a:rPr>
              <a:t> </a:t>
            </a:r>
            <a:r>
              <a:rPr lang="en-US" altLang="ko-KR" sz="1800" dirty="0" err="1">
                <a:solidFill>
                  <a:srgbClr val="0070C0"/>
                </a:solidFill>
              </a:rPr>
              <a:t>konseptual</a:t>
            </a:r>
            <a:r>
              <a:rPr lang="en-US" altLang="ko-KR" sz="1800" dirty="0">
                <a:solidFill>
                  <a:srgbClr val="0070C0"/>
                </a:solidFill>
              </a:rPr>
              <a:t> yang </a:t>
            </a:r>
            <a:r>
              <a:rPr lang="en-US" altLang="ko-KR" sz="1800" dirty="0" err="1">
                <a:solidFill>
                  <a:srgbClr val="0070C0"/>
                </a:solidFill>
              </a:rPr>
              <a:t>menjelaskan</a:t>
            </a:r>
            <a:r>
              <a:rPr lang="en-US" altLang="ko-KR" sz="1800" dirty="0">
                <a:solidFill>
                  <a:srgbClr val="0070C0"/>
                </a:solidFill>
              </a:rPr>
              <a:t> </a:t>
            </a:r>
            <a:r>
              <a:rPr lang="en-US" altLang="ko-KR" sz="1800" dirty="0" err="1">
                <a:solidFill>
                  <a:srgbClr val="0070C0"/>
                </a:solidFill>
              </a:rPr>
              <a:t>pendekatan</a:t>
            </a:r>
            <a:r>
              <a:rPr lang="en-US" altLang="ko-KR" sz="1800" dirty="0">
                <a:solidFill>
                  <a:srgbClr val="0070C0"/>
                </a:solidFill>
              </a:rPr>
              <a:t>, </a:t>
            </a:r>
            <a:r>
              <a:rPr lang="en-US" altLang="ko-KR" sz="1800" dirty="0" err="1">
                <a:solidFill>
                  <a:srgbClr val="0070C0"/>
                </a:solidFill>
              </a:rPr>
              <a:t>prinsip</a:t>
            </a:r>
            <a:r>
              <a:rPr lang="en-US" altLang="ko-KR" sz="1800" dirty="0">
                <a:solidFill>
                  <a:srgbClr val="0070C0"/>
                </a:solidFill>
              </a:rPr>
              <a:t>, dan strategi </a:t>
            </a:r>
            <a:r>
              <a:rPr lang="en-US" altLang="ko-KR" sz="1800" dirty="0" err="1">
                <a:solidFill>
                  <a:srgbClr val="0070C0"/>
                </a:solidFill>
              </a:rPr>
              <a:t>ilmiah</a:t>
            </a:r>
            <a:r>
              <a:rPr lang="en-US" altLang="ko-KR" sz="1800" dirty="0">
                <a:solidFill>
                  <a:srgbClr val="0070C0"/>
                </a:solidFill>
              </a:rPr>
              <a:t> yang </a:t>
            </a:r>
            <a:r>
              <a:rPr lang="en-US" altLang="ko-KR" sz="1800" dirty="0" err="1">
                <a:solidFill>
                  <a:srgbClr val="0070C0"/>
                </a:solidFill>
              </a:rPr>
              <a:t>digunakan</a:t>
            </a:r>
            <a:r>
              <a:rPr lang="en-US" altLang="ko-KR" sz="1800" dirty="0">
                <a:solidFill>
                  <a:srgbClr val="0070C0"/>
                </a:solidFill>
              </a:rPr>
              <a:t> </a:t>
            </a:r>
            <a:r>
              <a:rPr lang="en-US" altLang="ko-KR" sz="1800" dirty="0" err="1">
                <a:solidFill>
                  <a:srgbClr val="0070C0"/>
                </a:solidFill>
              </a:rPr>
              <a:t>untuk</a:t>
            </a:r>
            <a:r>
              <a:rPr lang="en-US" altLang="ko-KR" sz="1800" dirty="0">
                <a:solidFill>
                  <a:srgbClr val="0070C0"/>
                </a:solidFill>
              </a:rPr>
              <a:t> </a:t>
            </a:r>
            <a:r>
              <a:rPr lang="en-US" altLang="ko-KR" sz="1800" dirty="0" err="1">
                <a:solidFill>
                  <a:srgbClr val="0070C0"/>
                </a:solidFill>
              </a:rPr>
              <a:t>memperoleh</a:t>
            </a:r>
            <a:r>
              <a:rPr lang="en-US" altLang="ko-KR" sz="1800" dirty="0">
                <a:solidFill>
                  <a:srgbClr val="0070C0"/>
                </a:solidFill>
              </a:rPr>
              <a:t> </a:t>
            </a:r>
            <a:r>
              <a:rPr lang="en-US" altLang="ko-KR" sz="1800" dirty="0" err="1">
                <a:solidFill>
                  <a:srgbClr val="0070C0"/>
                </a:solidFill>
              </a:rPr>
              <a:t>pengetahuan</a:t>
            </a:r>
            <a:r>
              <a:rPr lang="en-US" altLang="ko-KR" sz="1800" dirty="0">
                <a:solidFill>
                  <a:srgbClr val="0070C0"/>
                </a:solidFill>
              </a:rPr>
              <a:t>. </a:t>
            </a: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altLang="ko-KR" sz="1800" dirty="0"/>
              <a:t>Metodologi </a:t>
            </a:r>
            <a:r>
              <a:rPr lang="en-US" altLang="ko-KR" sz="1800" dirty="0" err="1"/>
              <a:t>bersifat</a:t>
            </a:r>
            <a:r>
              <a:rPr lang="en-US" altLang="ko-KR" sz="1800" dirty="0"/>
              <a:t> </a:t>
            </a:r>
            <a:r>
              <a:rPr lang="en-US" altLang="ko-KR" sz="1800" dirty="0" err="1"/>
              <a:t>filosofis</a:t>
            </a:r>
            <a:r>
              <a:rPr lang="en-US" altLang="ko-KR" sz="1800" dirty="0"/>
              <a:t> dan </a:t>
            </a:r>
            <a:r>
              <a:rPr lang="en-US" altLang="ko-KR" sz="1800" dirty="0" err="1"/>
              <a:t>teoritis</a:t>
            </a:r>
            <a:r>
              <a:rPr lang="en-US" altLang="ko-KR" sz="1800" dirty="0"/>
              <a:t> </a:t>
            </a:r>
            <a:r>
              <a:rPr lang="en-US" altLang="ko-KR" sz="1800" dirty="0" err="1"/>
              <a:t>karena</a:t>
            </a:r>
            <a:r>
              <a:rPr lang="en-US" altLang="ko-KR" sz="1800" dirty="0"/>
              <a:t> </a:t>
            </a:r>
            <a:r>
              <a:rPr lang="en-US" altLang="ko-KR" sz="1800" dirty="0" err="1"/>
              <a:t>mencakup</a:t>
            </a:r>
            <a:r>
              <a:rPr lang="en-US" altLang="ko-KR" sz="1800" dirty="0"/>
              <a:t> </a:t>
            </a:r>
            <a:r>
              <a:rPr lang="en-US" altLang="ko-KR" sz="1800" dirty="0" err="1"/>
              <a:t>dasar</a:t>
            </a:r>
            <a:r>
              <a:rPr lang="en-US" altLang="ko-KR" sz="1800" dirty="0"/>
              <a:t> </a:t>
            </a:r>
            <a:r>
              <a:rPr lang="en-US" altLang="ko-KR" sz="1800" dirty="0" err="1"/>
              <a:t>pemikiran</a:t>
            </a:r>
            <a:r>
              <a:rPr lang="en-US" altLang="ko-KR" sz="1800" dirty="0"/>
              <a:t> </a:t>
            </a:r>
            <a:r>
              <a:rPr lang="en-US" altLang="ko-KR" sz="1800" dirty="0" err="1"/>
              <a:t>mengapa</a:t>
            </a:r>
            <a:r>
              <a:rPr lang="en-US" altLang="ko-KR" sz="1800" dirty="0"/>
              <a:t> </a:t>
            </a:r>
            <a:r>
              <a:rPr lang="en-US" altLang="ko-KR" sz="1800" dirty="0" err="1"/>
              <a:t>suatu</a:t>
            </a:r>
            <a:r>
              <a:rPr lang="en-US" altLang="ko-KR" sz="1800" dirty="0"/>
              <a:t> </a:t>
            </a:r>
            <a:r>
              <a:rPr lang="en-US" altLang="ko-KR" sz="1800" dirty="0" err="1"/>
              <a:t>metode</a:t>
            </a:r>
            <a:r>
              <a:rPr lang="en-US" altLang="ko-KR" sz="1800" dirty="0"/>
              <a:t> </a:t>
            </a:r>
            <a:r>
              <a:rPr lang="en-US" altLang="ko-KR" sz="1800" dirty="0" err="1"/>
              <a:t>dipilih</a:t>
            </a:r>
            <a:r>
              <a:rPr lang="en-US" altLang="ko-KR" sz="1800" dirty="0"/>
              <a:t>. </a:t>
            </a: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altLang="ko-KR" sz="1800" b="1" dirty="0">
                <a:solidFill>
                  <a:srgbClr val="7030A0"/>
                </a:solidFill>
              </a:rPr>
              <a:t>Metode </a:t>
            </a:r>
            <a:r>
              <a:rPr lang="en-US" altLang="ko-KR" sz="1800" b="1" dirty="0" err="1">
                <a:solidFill>
                  <a:srgbClr val="7030A0"/>
                </a:solidFill>
              </a:rPr>
              <a:t>penelitian</a:t>
            </a:r>
            <a:r>
              <a:rPr lang="en-US" altLang="ko-KR" sz="1800" b="1" dirty="0">
                <a:solidFill>
                  <a:srgbClr val="7030A0"/>
                </a:solidFill>
              </a:rPr>
              <a:t> </a:t>
            </a:r>
            <a:r>
              <a:rPr lang="en-US" altLang="ko-KR" sz="1800" dirty="0" err="1">
                <a:solidFill>
                  <a:srgbClr val="7030A0"/>
                </a:solidFill>
              </a:rPr>
              <a:t>adalah</a:t>
            </a:r>
            <a:r>
              <a:rPr lang="en-US" altLang="ko-KR" sz="1800" dirty="0">
                <a:solidFill>
                  <a:srgbClr val="7030A0"/>
                </a:solidFill>
              </a:rPr>
              <a:t> </a:t>
            </a:r>
            <a:r>
              <a:rPr lang="en-US" altLang="ko-KR" sz="1800" dirty="0" err="1">
                <a:solidFill>
                  <a:srgbClr val="7030A0"/>
                </a:solidFill>
              </a:rPr>
              <a:t>cara</a:t>
            </a:r>
            <a:r>
              <a:rPr lang="en-US" altLang="ko-KR" sz="1800" dirty="0">
                <a:solidFill>
                  <a:srgbClr val="7030A0"/>
                </a:solidFill>
              </a:rPr>
              <a:t> </a:t>
            </a:r>
            <a:r>
              <a:rPr lang="en-US" altLang="ko-KR" sz="1800" dirty="0" err="1">
                <a:solidFill>
                  <a:srgbClr val="7030A0"/>
                </a:solidFill>
              </a:rPr>
              <a:t>atau</a:t>
            </a:r>
            <a:r>
              <a:rPr lang="en-US" altLang="ko-KR" sz="1800" dirty="0">
                <a:solidFill>
                  <a:srgbClr val="7030A0"/>
                </a:solidFill>
              </a:rPr>
              <a:t> </a:t>
            </a:r>
            <a:r>
              <a:rPr lang="en-US" altLang="ko-KR" sz="1800" dirty="0" err="1">
                <a:solidFill>
                  <a:srgbClr val="7030A0"/>
                </a:solidFill>
              </a:rPr>
              <a:t>teknik</a:t>
            </a:r>
            <a:r>
              <a:rPr lang="en-US" altLang="ko-KR" sz="1800" dirty="0">
                <a:solidFill>
                  <a:srgbClr val="7030A0"/>
                </a:solidFill>
              </a:rPr>
              <a:t> </a:t>
            </a:r>
            <a:r>
              <a:rPr lang="en-US" altLang="ko-KR" sz="1800" dirty="0" err="1">
                <a:solidFill>
                  <a:srgbClr val="7030A0"/>
                </a:solidFill>
              </a:rPr>
              <a:t>operasional</a:t>
            </a:r>
            <a:r>
              <a:rPr lang="en-US" altLang="ko-KR" sz="1800" dirty="0">
                <a:solidFill>
                  <a:srgbClr val="7030A0"/>
                </a:solidFill>
              </a:rPr>
              <a:t> yang </a:t>
            </a:r>
            <a:r>
              <a:rPr lang="en-US" altLang="ko-KR" sz="1800" dirty="0" err="1">
                <a:solidFill>
                  <a:srgbClr val="7030A0"/>
                </a:solidFill>
              </a:rPr>
              <a:t>digunakan</a:t>
            </a:r>
            <a:r>
              <a:rPr lang="en-US" altLang="ko-KR" sz="1800" dirty="0">
                <a:solidFill>
                  <a:srgbClr val="7030A0"/>
                </a:solidFill>
              </a:rPr>
              <a:t> </a:t>
            </a:r>
            <a:r>
              <a:rPr lang="en-US" altLang="ko-KR" sz="1800" dirty="0" err="1">
                <a:solidFill>
                  <a:srgbClr val="7030A0"/>
                </a:solidFill>
              </a:rPr>
              <a:t>dalam</a:t>
            </a:r>
            <a:r>
              <a:rPr lang="en-US" altLang="ko-KR" sz="1800" dirty="0">
                <a:solidFill>
                  <a:srgbClr val="7030A0"/>
                </a:solidFill>
              </a:rPr>
              <a:t> </a:t>
            </a:r>
            <a:r>
              <a:rPr lang="en-US" altLang="ko-KR" sz="1800" dirty="0" err="1">
                <a:solidFill>
                  <a:srgbClr val="7030A0"/>
                </a:solidFill>
              </a:rPr>
              <a:t>pengumpulan</a:t>
            </a:r>
            <a:r>
              <a:rPr lang="en-US" altLang="ko-KR" sz="1800" dirty="0">
                <a:solidFill>
                  <a:srgbClr val="7030A0"/>
                </a:solidFill>
              </a:rPr>
              <a:t> dan </a:t>
            </a:r>
            <a:r>
              <a:rPr lang="en-US" altLang="ko-KR" sz="1800" dirty="0" err="1">
                <a:solidFill>
                  <a:srgbClr val="7030A0"/>
                </a:solidFill>
              </a:rPr>
              <a:t>analisis</a:t>
            </a:r>
            <a:r>
              <a:rPr lang="en-US" altLang="ko-KR" sz="1800" dirty="0">
                <a:solidFill>
                  <a:srgbClr val="7030A0"/>
                </a:solidFill>
              </a:rPr>
              <a:t> data</a:t>
            </a:r>
            <a:r>
              <a:rPr lang="en-US" altLang="ko-KR" sz="1800" dirty="0"/>
              <a:t>. </a:t>
            </a: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altLang="ko-KR" sz="1800" dirty="0" err="1"/>
              <a:t>Dengan</a:t>
            </a:r>
            <a:r>
              <a:rPr lang="en-US" altLang="ko-KR" sz="1800" dirty="0"/>
              <a:t> kata lain, </a:t>
            </a:r>
            <a:r>
              <a:rPr lang="en-US" altLang="ko-KR" sz="1800" dirty="0" err="1"/>
              <a:t>metodologi</a:t>
            </a:r>
            <a:r>
              <a:rPr lang="en-US" altLang="ko-KR" sz="1800" dirty="0"/>
              <a:t> </a:t>
            </a:r>
            <a:r>
              <a:rPr lang="en-US" altLang="ko-KR" sz="1800" dirty="0" err="1"/>
              <a:t>menjawab</a:t>
            </a:r>
            <a:r>
              <a:rPr lang="en-US" altLang="ko-KR" sz="1800" dirty="0"/>
              <a:t> </a:t>
            </a:r>
            <a:r>
              <a:rPr lang="en-US" altLang="ko-KR" sz="1800" dirty="0" err="1"/>
              <a:t>pertanyaan</a:t>
            </a:r>
            <a:r>
              <a:rPr lang="en-US" altLang="ko-KR" sz="1800" dirty="0"/>
              <a:t> “</a:t>
            </a:r>
            <a:r>
              <a:rPr lang="en-US" altLang="ko-KR" sz="1800" dirty="0" err="1"/>
              <a:t>mengapa</a:t>
            </a:r>
            <a:r>
              <a:rPr lang="en-US" altLang="ko-KR" sz="1800" dirty="0"/>
              <a:t>” dan “</a:t>
            </a:r>
            <a:r>
              <a:rPr lang="en-US" altLang="ko-KR" sz="1800" dirty="0" err="1"/>
              <a:t>bagaimana</a:t>
            </a:r>
            <a:r>
              <a:rPr lang="en-US" altLang="ko-KR" sz="1800" dirty="0"/>
              <a:t>” </a:t>
            </a:r>
            <a:r>
              <a:rPr lang="en-US" altLang="ko-KR" sz="1800" dirty="0" err="1"/>
              <a:t>penelitian</a:t>
            </a:r>
            <a:r>
              <a:rPr lang="en-US" altLang="ko-KR" sz="1800" dirty="0"/>
              <a:t> </a:t>
            </a:r>
            <a:r>
              <a:rPr lang="en-US" altLang="ko-KR" sz="1800" dirty="0" err="1"/>
              <a:t>dilakukan</a:t>
            </a:r>
            <a:r>
              <a:rPr lang="en-US" altLang="ko-KR" sz="1800" dirty="0"/>
              <a:t>, </a:t>
            </a:r>
            <a:r>
              <a:rPr lang="en-US" altLang="ko-KR" sz="1800" dirty="0" err="1"/>
              <a:t>sedangkan</a:t>
            </a:r>
            <a:r>
              <a:rPr lang="en-US" altLang="ko-KR" sz="1800" dirty="0"/>
              <a:t> </a:t>
            </a:r>
            <a:r>
              <a:rPr lang="en-US" altLang="ko-KR" sz="1800" dirty="0" err="1"/>
              <a:t>metode</a:t>
            </a:r>
            <a:r>
              <a:rPr lang="en-US" altLang="ko-KR" sz="1800" dirty="0"/>
              <a:t> </a:t>
            </a:r>
            <a:r>
              <a:rPr lang="en-US" altLang="ko-KR" sz="1800" dirty="0" err="1"/>
              <a:t>menjelaskan</a:t>
            </a:r>
            <a:r>
              <a:rPr lang="en-US" altLang="ko-KR" sz="1800" dirty="0"/>
              <a:t> “</a:t>
            </a:r>
            <a:r>
              <a:rPr lang="en-US" altLang="ko-KR" sz="1800" dirty="0" err="1"/>
              <a:t>apa</a:t>
            </a:r>
            <a:r>
              <a:rPr lang="en-US" altLang="ko-KR" sz="1800" dirty="0"/>
              <a:t>” dan “</a:t>
            </a:r>
            <a:r>
              <a:rPr lang="en-US" altLang="ko-KR" sz="1800" dirty="0" err="1"/>
              <a:t>bagaimana</a:t>
            </a:r>
            <a:r>
              <a:rPr lang="en-US" altLang="ko-KR" sz="1800" dirty="0"/>
              <a:t> </a:t>
            </a:r>
            <a:r>
              <a:rPr lang="en-US" altLang="ko-KR" sz="1800" dirty="0" err="1"/>
              <a:t>caranya</a:t>
            </a:r>
            <a:r>
              <a:rPr lang="en-US" altLang="ko-KR" sz="1800" dirty="0"/>
              <a:t>”. </a:t>
            </a:r>
          </a:p>
          <a:p>
            <a:pPr marL="285750" indent="-285750" algn="just"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en-US" altLang="ko-KR" sz="1800" dirty="0"/>
          </a:p>
        </p:txBody>
      </p:sp>
    </p:spTree>
    <p:extLst>
      <p:ext uri="{BB962C8B-B14F-4D97-AF65-F5344CB8AC3E}">
        <p14:creationId xmlns:p14="http://schemas.microsoft.com/office/powerpoint/2010/main" val="24152682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0A8819-E071-B3A2-E735-5190A69A17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6B1BB95-5F06-8250-B1D1-A795005BF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-308570"/>
            <a:ext cx="7920880" cy="884466"/>
          </a:xfrm>
        </p:spPr>
        <p:txBody>
          <a:bodyPr/>
          <a:lstStyle/>
          <a:p>
            <a:r>
              <a:rPr lang="en-US" altLang="ko-KR" sz="2000" dirty="0">
                <a:solidFill>
                  <a:srgbClr val="7030A0"/>
                </a:solidFill>
              </a:rPr>
              <a:t> 3. Metodologi vs Metode Penelitian</a:t>
            </a:r>
            <a:endParaRPr lang="ko-KR" altLang="en-US" sz="20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9ED42C3-D864-C660-B851-ADFC74D8ADC4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216279" y="339502"/>
            <a:ext cx="7920879" cy="2995737"/>
          </a:xfrm>
        </p:spPr>
        <p:txBody>
          <a:bodyPr/>
          <a:lstStyle/>
          <a:p>
            <a:pPr marL="285750" indent="-285750" algn="just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altLang="ko-KR" sz="1800" dirty="0">
                <a:highlight>
                  <a:srgbClr val="FFFF00"/>
                </a:highlight>
              </a:rPr>
              <a:t>Metodologi </a:t>
            </a:r>
            <a:r>
              <a:rPr lang="en-US" altLang="ko-KR" sz="1800" dirty="0" err="1">
                <a:highlight>
                  <a:srgbClr val="FFFF00"/>
                </a:highlight>
              </a:rPr>
              <a:t>adalah</a:t>
            </a:r>
            <a:r>
              <a:rPr lang="en-US" altLang="ko-KR" sz="1800" dirty="0">
                <a:highlight>
                  <a:srgbClr val="FFFF00"/>
                </a:highlight>
              </a:rPr>
              <a:t> </a:t>
            </a:r>
            <a:r>
              <a:rPr lang="en-US" altLang="ko-KR" sz="1800" dirty="0" err="1">
                <a:highlight>
                  <a:srgbClr val="FFFF00"/>
                </a:highlight>
              </a:rPr>
              <a:t>pendekatan</a:t>
            </a:r>
            <a:r>
              <a:rPr lang="en-US" altLang="ko-KR" sz="1800" dirty="0">
                <a:highlight>
                  <a:srgbClr val="FFFF00"/>
                </a:highlight>
              </a:rPr>
              <a:t> </a:t>
            </a:r>
            <a:r>
              <a:rPr lang="en-US" altLang="ko-KR" sz="1800" dirty="0" err="1">
                <a:highlight>
                  <a:srgbClr val="FFFF00"/>
                </a:highlight>
              </a:rPr>
              <a:t>konseptual</a:t>
            </a:r>
            <a:r>
              <a:rPr lang="en-US" altLang="ko-KR" sz="1800" dirty="0">
                <a:highlight>
                  <a:srgbClr val="FFFF00"/>
                </a:highlight>
              </a:rPr>
              <a:t> yang </a:t>
            </a:r>
            <a:r>
              <a:rPr lang="en-US" altLang="ko-KR" sz="1800" dirty="0" err="1">
                <a:highlight>
                  <a:srgbClr val="FFFF00"/>
                </a:highlight>
              </a:rPr>
              <a:t>menjelaskan</a:t>
            </a:r>
            <a:r>
              <a:rPr lang="en-US" altLang="ko-KR" sz="1800" dirty="0">
                <a:highlight>
                  <a:srgbClr val="FFFF00"/>
                </a:highlight>
              </a:rPr>
              <a:t> </a:t>
            </a:r>
            <a:r>
              <a:rPr lang="en-US" altLang="ko-KR" sz="1800" dirty="0" err="1">
                <a:highlight>
                  <a:srgbClr val="FFFF00"/>
                </a:highlight>
              </a:rPr>
              <a:t>alasan</a:t>
            </a:r>
            <a:r>
              <a:rPr lang="en-US" altLang="ko-KR" sz="1800" dirty="0">
                <a:highlight>
                  <a:srgbClr val="FFFF00"/>
                </a:highlight>
              </a:rPr>
              <a:t> </a:t>
            </a:r>
            <a:r>
              <a:rPr lang="en-US" altLang="ko-KR" sz="1800" dirty="0" err="1">
                <a:highlight>
                  <a:srgbClr val="FFFF00"/>
                </a:highlight>
              </a:rPr>
              <a:t>ilmiah</a:t>
            </a:r>
            <a:r>
              <a:rPr lang="en-US" altLang="ko-KR" sz="1800" dirty="0">
                <a:highlight>
                  <a:srgbClr val="FFFF00"/>
                </a:highlight>
              </a:rPr>
              <a:t> di </a:t>
            </a:r>
            <a:r>
              <a:rPr lang="en-US" altLang="ko-KR" sz="1800" dirty="0" err="1">
                <a:highlight>
                  <a:srgbClr val="FFFF00"/>
                </a:highlight>
              </a:rPr>
              <a:t>balik</a:t>
            </a:r>
            <a:r>
              <a:rPr lang="en-US" altLang="ko-KR" sz="1800" dirty="0">
                <a:highlight>
                  <a:srgbClr val="FFFF00"/>
                </a:highlight>
              </a:rPr>
              <a:t> </a:t>
            </a:r>
            <a:r>
              <a:rPr lang="en-US" altLang="ko-KR" sz="1800" dirty="0" err="1">
                <a:highlight>
                  <a:srgbClr val="FFFF00"/>
                </a:highlight>
              </a:rPr>
              <a:t>pemilihan</a:t>
            </a:r>
            <a:r>
              <a:rPr lang="en-US" altLang="ko-KR" sz="1800" dirty="0">
                <a:highlight>
                  <a:srgbClr val="FFFF00"/>
                </a:highlight>
              </a:rPr>
              <a:t> </a:t>
            </a:r>
            <a:r>
              <a:rPr lang="en-US" altLang="ko-KR" sz="1800" dirty="0" err="1">
                <a:highlight>
                  <a:srgbClr val="FFFF00"/>
                </a:highlight>
              </a:rPr>
              <a:t>metode</a:t>
            </a:r>
            <a:r>
              <a:rPr lang="en-US" altLang="ko-KR" sz="1800" dirty="0">
                <a:highlight>
                  <a:srgbClr val="FFFF00"/>
                </a:highlight>
              </a:rPr>
              <a:t>, </a:t>
            </a:r>
            <a:r>
              <a:rPr lang="en-US" altLang="ko-KR" sz="1800" dirty="0" err="1"/>
              <a:t>sedangkan</a:t>
            </a:r>
            <a:r>
              <a:rPr lang="en-US" altLang="ko-KR" sz="1800" dirty="0">
                <a:highlight>
                  <a:srgbClr val="FFFF00"/>
                </a:highlight>
              </a:rPr>
              <a:t> </a:t>
            </a:r>
            <a:r>
              <a:rPr lang="en-US" altLang="ko-KR" sz="1800" dirty="0" err="1">
                <a:highlight>
                  <a:srgbClr val="FFFF00"/>
                </a:highlight>
              </a:rPr>
              <a:t>metode</a:t>
            </a:r>
            <a:r>
              <a:rPr lang="en-US" altLang="ko-KR" sz="1800" dirty="0">
                <a:highlight>
                  <a:srgbClr val="FFFF00"/>
                </a:highlight>
              </a:rPr>
              <a:t> </a:t>
            </a:r>
            <a:r>
              <a:rPr lang="en-US" altLang="ko-KR" sz="1800" dirty="0" err="1">
                <a:highlight>
                  <a:srgbClr val="FFFF00"/>
                </a:highlight>
              </a:rPr>
              <a:t>merupakan</a:t>
            </a:r>
            <a:r>
              <a:rPr lang="en-US" altLang="ko-KR" sz="1800" dirty="0">
                <a:highlight>
                  <a:srgbClr val="FFFF00"/>
                </a:highlight>
              </a:rPr>
              <a:t> </a:t>
            </a:r>
            <a:r>
              <a:rPr lang="en-US" altLang="ko-KR" sz="1800" dirty="0" err="1">
                <a:highlight>
                  <a:srgbClr val="FFFF00"/>
                </a:highlight>
              </a:rPr>
              <a:t>langkah</a:t>
            </a:r>
            <a:r>
              <a:rPr lang="en-US" altLang="ko-KR" sz="1800" dirty="0">
                <a:highlight>
                  <a:srgbClr val="FFFF00"/>
                </a:highlight>
              </a:rPr>
              <a:t> </a:t>
            </a:r>
            <a:r>
              <a:rPr lang="en-US" altLang="ko-KR" sz="1800" dirty="0" err="1">
                <a:highlight>
                  <a:srgbClr val="FFFF00"/>
                </a:highlight>
              </a:rPr>
              <a:t>teknis</a:t>
            </a:r>
            <a:r>
              <a:rPr lang="en-US" altLang="ko-KR" sz="1800" dirty="0">
                <a:highlight>
                  <a:srgbClr val="FFFF00"/>
                </a:highlight>
              </a:rPr>
              <a:t> yang </a:t>
            </a:r>
            <a:r>
              <a:rPr lang="en-US" altLang="ko-KR" sz="1800" dirty="0" err="1">
                <a:highlight>
                  <a:srgbClr val="FFFF00"/>
                </a:highlight>
              </a:rPr>
              <a:t>digunakan</a:t>
            </a:r>
            <a:r>
              <a:rPr lang="en-US" altLang="ko-KR" sz="1800" dirty="0">
                <a:highlight>
                  <a:srgbClr val="FFFF00"/>
                </a:highlight>
              </a:rPr>
              <a:t> </a:t>
            </a:r>
            <a:r>
              <a:rPr lang="en-US" altLang="ko-KR" sz="1800" dirty="0" err="1">
                <a:highlight>
                  <a:srgbClr val="FFFF00"/>
                </a:highlight>
              </a:rPr>
              <a:t>dalam</a:t>
            </a:r>
            <a:r>
              <a:rPr lang="en-US" altLang="ko-KR" sz="1800" dirty="0">
                <a:highlight>
                  <a:srgbClr val="FFFF00"/>
                </a:highlight>
              </a:rPr>
              <a:t> </a:t>
            </a:r>
            <a:r>
              <a:rPr lang="en-US" altLang="ko-KR" sz="1800" dirty="0" err="1">
                <a:highlight>
                  <a:srgbClr val="FFFF00"/>
                </a:highlight>
              </a:rPr>
              <a:t>pengumpulan</a:t>
            </a:r>
            <a:r>
              <a:rPr lang="en-US" altLang="ko-KR" sz="1800" dirty="0">
                <a:highlight>
                  <a:srgbClr val="FFFF00"/>
                </a:highlight>
              </a:rPr>
              <a:t> dan </a:t>
            </a:r>
            <a:r>
              <a:rPr lang="en-US" altLang="ko-KR" sz="1800" dirty="0" err="1">
                <a:highlight>
                  <a:srgbClr val="FFFF00"/>
                </a:highlight>
              </a:rPr>
              <a:t>analisis</a:t>
            </a:r>
            <a:r>
              <a:rPr lang="en-US" altLang="ko-KR" sz="1800" dirty="0">
                <a:highlight>
                  <a:srgbClr val="FFFF00"/>
                </a:highlight>
              </a:rPr>
              <a:t> data.</a:t>
            </a:r>
          </a:p>
          <a:p>
            <a:pPr algn="just">
              <a:spcBef>
                <a:spcPts val="0"/>
              </a:spcBef>
            </a:pPr>
            <a:endParaRPr lang="en-US" altLang="ko-KR" sz="1800" dirty="0">
              <a:highlight>
                <a:srgbClr val="FFFF00"/>
              </a:highlight>
            </a:endParaRP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altLang="ko-KR" sz="1800" dirty="0" err="1">
                <a:solidFill>
                  <a:srgbClr val="FF0000"/>
                </a:solidFill>
              </a:rPr>
              <a:t>Contoh</a:t>
            </a:r>
            <a:r>
              <a:rPr lang="en-US" altLang="ko-KR" sz="1800" dirty="0">
                <a:solidFill>
                  <a:srgbClr val="FF0000"/>
                </a:solidFill>
              </a:rPr>
              <a:t> </a:t>
            </a:r>
            <a:r>
              <a:rPr lang="en-US" altLang="ko-KR" sz="1800" dirty="0" err="1">
                <a:solidFill>
                  <a:srgbClr val="FF0000"/>
                </a:solidFill>
              </a:rPr>
              <a:t>dalam</a:t>
            </a:r>
            <a:r>
              <a:rPr lang="en-US" altLang="ko-KR" sz="1800" dirty="0">
                <a:solidFill>
                  <a:srgbClr val="FF0000"/>
                </a:solidFill>
              </a:rPr>
              <a:t> </a:t>
            </a:r>
            <a:r>
              <a:rPr lang="en-US" altLang="ko-KR" sz="1800" dirty="0" err="1">
                <a:solidFill>
                  <a:srgbClr val="FF0000"/>
                </a:solidFill>
              </a:rPr>
              <a:t>teknik</a:t>
            </a:r>
            <a:r>
              <a:rPr lang="en-US" altLang="ko-KR" sz="1800" dirty="0">
                <a:solidFill>
                  <a:srgbClr val="FF0000"/>
                </a:solidFill>
              </a:rPr>
              <a:t> </a:t>
            </a:r>
            <a:r>
              <a:rPr lang="en-US" altLang="ko-KR" sz="1800" dirty="0" err="1">
                <a:solidFill>
                  <a:srgbClr val="FF0000"/>
                </a:solidFill>
              </a:rPr>
              <a:t>kimia</a:t>
            </a:r>
            <a:r>
              <a:rPr lang="en-US" altLang="ko-KR" sz="1800" dirty="0"/>
              <a:t>: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altLang="ko-KR" sz="1800" dirty="0"/>
              <a:t>1)   - Metodologi </a:t>
            </a:r>
            <a:r>
              <a:rPr lang="en-US" altLang="ko-KR" sz="1800" dirty="0" err="1"/>
              <a:t>Eksperimental</a:t>
            </a:r>
            <a:r>
              <a:rPr lang="en-US" altLang="ko-KR" sz="1800" dirty="0"/>
              <a:t>: </a:t>
            </a:r>
            <a:r>
              <a:rPr lang="en-US" altLang="ko-KR" sz="1800" dirty="0" err="1"/>
              <a:t>Menganalisis</a:t>
            </a:r>
            <a:r>
              <a:rPr lang="en-US" altLang="ko-KR" sz="1800" dirty="0"/>
              <a:t> pengaruh </a:t>
            </a:r>
            <a:r>
              <a:rPr lang="en-US" altLang="ko-KR" sz="1800" dirty="0" err="1"/>
              <a:t>suhu</a:t>
            </a:r>
            <a:r>
              <a:rPr lang="en-US" altLang="ko-KR" sz="1800" dirty="0"/>
              <a:t> </a:t>
            </a:r>
            <a:r>
              <a:rPr lang="en-US" altLang="ko-KR" sz="1800" dirty="0" err="1"/>
              <a:t>terhadap</a:t>
            </a:r>
            <a:r>
              <a:rPr lang="en-US" altLang="ko-KR" sz="1800" dirty="0"/>
              <a:t> </a:t>
            </a:r>
            <a:r>
              <a:rPr lang="en-US" altLang="ko-KR" sz="1800" dirty="0" err="1"/>
              <a:t>hasil</a:t>
            </a:r>
            <a:r>
              <a:rPr lang="en-US" altLang="ko-KR" sz="1800" dirty="0"/>
              <a:t> </a:t>
            </a:r>
            <a:r>
              <a:rPr lang="en-US" altLang="ko-KR" sz="1800" dirty="0" err="1"/>
              <a:t>pirolisis</a:t>
            </a:r>
            <a:r>
              <a:rPr lang="en-US" altLang="ko-KR" sz="1800" dirty="0"/>
              <a:t> </a:t>
            </a:r>
            <a:r>
              <a:rPr lang="en-US" altLang="ko-KR" sz="1800" dirty="0" err="1"/>
              <a:t>limbah</a:t>
            </a:r>
            <a:r>
              <a:rPr lang="en-US" altLang="ko-KR" sz="1800" dirty="0"/>
              <a:t> </a:t>
            </a:r>
            <a:r>
              <a:rPr lang="en-US" altLang="ko-KR" sz="1800" dirty="0" err="1"/>
              <a:t>plastik</a:t>
            </a:r>
            <a:r>
              <a:rPr lang="en-US" altLang="ko-KR" sz="1800" dirty="0"/>
              <a:t>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altLang="ko-KR" sz="1800" dirty="0"/>
              <a:t>      - Metode: </a:t>
            </a:r>
            <a:r>
              <a:rPr lang="en-US" altLang="ko-KR" sz="1800" dirty="0" err="1"/>
              <a:t>Menggunakan</a:t>
            </a:r>
            <a:r>
              <a:rPr lang="en-US" altLang="ko-KR" sz="1800" dirty="0"/>
              <a:t> </a:t>
            </a:r>
            <a:r>
              <a:rPr lang="en-US" altLang="ko-KR" sz="1800" dirty="0" err="1"/>
              <a:t>reaktor</a:t>
            </a:r>
            <a:r>
              <a:rPr lang="en-US" altLang="ko-KR" sz="1800" dirty="0"/>
              <a:t> batch </a:t>
            </a:r>
            <a:r>
              <a:rPr lang="en-US" altLang="ko-KR" sz="1800" dirty="0" err="1"/>
              <a:t>dengan</a:t>
            </a:r>
            <a:r>
              <a:rPr lang="en-US" altLang="ko-KR" sz="1800" dirty="0"/>
              <a:t> </a:t>
            </a:r>
            <a:r>
              <a:rPr lang="en-US" altLang="ko-KR" sz="1800" dirty="0" err="1"/>
              <a:t>variasi</a:t>
            </a:r>
            <a:r>
              <a:rPr lang="en-US" altLang="ko-KR" sz="1800" dirty="0"/>
              <a:t> </a:t>
            </a:r>
            <a:r>
              <a:rPr lang="en-US" altLang="ko-KR" sz="1800" dirty="0" err="1"/>
              <a:t>suhu</a:t>
            </a:r>
            <a:r>
              <a:rPr lang="en-US" altLang="ko-KR" sz="1800" dirty="0"/>
              <a:t> 400–600°C.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altLang="ko-KR" sz="1800" dirty="0"/>
              <a:t>2)   -  Metodologi </a:t>
            </a:r>
            <a:r>
              <a:rPr lang="en-US" altLang="ko-KR" sz="1800" dirty="0" err="1"/>
              <a:t>Komputasi</a:t>
            </a:r>
            <a:r>
              <a:rPr lang="en-US" altLang="ko-KR" sz="1800" dirty="0"/>
              <a:t>: </a:t>
            </a:r>
            <a:r>
              <a:rPr lang="en-US" altLang="ko-KR" sz="1800" dirty="0" err="1"/>
              <a:t>Memprediksi</a:t>
            </a:r>
            <a:r>
              <a:rPr lang="en-US" altLang="ko-KR" sz="1800" dirty="0"/>
              <a:t> </a:t>
            </a:r>
            <a:r>
              <a:rPr lang="en-US" altLang="ko-KR" sz="1800" dirty="0" err="1"/>
              <a:t>kinerja</a:t>
            </a:r>
            <a:r>
              <a:rPr lang="en-US" altLang="ko-KR" sz="1800" dirty="0"/>
              <a:t> </a:t>
            </a:r>
            <a:r>
              <a:rPr lang="en-US" altLang="ko-KR" sz="1800" dirty="0" err="1"/>
              <a:t>menara</a:t>
            </a:r>
            <a:r>
              <a:rPr lang="en-US" altLang="ko-KR" sz="1800" dirty="0"/>
              <a:t> </a:t>
            </a:r>
            <a:r>
              <a:rPr lang="en-US" altLang="ko-KR" sz="1800" dirty="0" err="1"/>
              <a:t>distilasi</a:t>
            </a:r>
            <a:endParaRPr lang="en-US" altLang="ko-KR" sz="1800" dirty="0"/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altLang="ko-KR" sz="1800" dirty="0"/>
              <a:t>      -  Metode: </a:t>
            </a:r>
            <a:r>
              <a:rPr lang="en-US" altLang="ko-KR" sz="1800" dirty="0" err="1"/>
              <a:t>Simulasi</a:t>
            </a:r>
            <a:r>
              <a:rPr lang="en-US" altLang="ko-KR" sz="1800" dirty="0"/>
              <a:t> </a:t>
            </a:r>
            <a:r>
              <a:rPr lang="en-US" altLang="ko-KR" sz="1800" dirty="0" err="1"/>
              <a:t>menggunakan</a:t>
            </a:r>
            <a:r>
              <a:rPr lang="en-US" altLang="ko-KR" sz="1800" dirty="0"/>
              <a:t> </a:t>
            </a:r>
            <a:r>
              <a:rPr lang="en-US" altLang="ko-KR" sz="1800" dirty="0" err="1"/>
              <a:t>perangkat</a:t>
            </a:r>
            <a:r>
              <a:rPr lang="en-US" altLang="ko-KR" sz="1800" dirty="0"/>
              <a:t> </a:t>
            </a:r>
            <a:r>
              <a:rPr lang="en-US" altLang="ko-KR" sz="1800" dirty="0" err="1"/>
              <a:t>lunak</a:t>
            </a:r>
            <a:r>
              <a:rPr lang="en-US" altLang="ko-KR" sz="1800" dirty="0"/>
              <a:t> Aspen Plus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altLang="ko-KR" sz="1800" dirty="0"/>
              <a:t>3)   -  Metodologi </a:t>
            </a:r>
            <a:r>
              <a:rPr lang="en-US" altLang="ko-KR" sz="1800" dirty="0" err="1"/>
              <a:t>Analitik</a:t>
            </a:r>
            <a:r>
              <a:rPr lang="en-US" altLang="ko-KR" sz="1800" dirty="0"/>
              <a:t>: </a:t>
            </a:r>
            <a:r>
              <a:rPr lang="en-US" altLang="ko-KR" sz="1800" dirty="0" err="1"/>
              <a:t>Mengkaji</a:t>
            </a:r>
            <a:r>
              <a:rPr lang="en-US" altLang="ko-KR" sz="1800" dirty="0"/>
              <a:t> </a:t>
            </a:r>
            <a:r>
              <a:rPr lang="en-US" altLang="ko-KR" sz="1800" dirty="0" err="1"/>
              <a:t>kestabilan</a:t>
            </a:r>
            <a:r>
              <a:rPr lang="en-US" altLang="ko-KR" sz="1800" dirty="0"/>
              <a:t> </a:t>
            </a:r>
            <a:r>
              <a:rPr lang="en-US" altLang="ko-KR" sz="1800" dirty="0" err="1"/>
              <a:t>termal</a:t>
            </a:r>
            <a:r>
              <a:rPr lang="en-US" altLang="ko-KR" sz="1800" dirty="0"/>
              <a:t> </a:t>
            </a:r>
            <a:r>
              <a:rPr lang="en-US" altLang="ko-KR" sz="1800" dirty="0" err="1"/>
              <a:t>polimer</a:t>
            </a:r>
            <a:r>
              <a:rPr lang="en-US" altLang="ko-KR" sz="1800" dirty="0"/>
              <a:t>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altLang="ko-KR" sz="1800" dirty="0"/>
              <a:t>      -  Metode: Uji TGA dan FTIR. </a:t>
            </a:r>
          </a:p>
        </p:txBody>
      </p:sp>
    </p:spTree>
    <p:extLst>
      <p:ext uri="{BB962C8B-B14F-4D97-AF65-F5344CB8AC3E}">
        <p14:creationId xmlns:p14="http://schemas.microsoft.com/office/powerpoint/2010/main" val="365765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779EE0-8644-A507-C870-A818BFE08C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08BE026-E434-3E21-CCF0-67BC1C8B62DD}"/>
              </a:ext>
            </a:extLst>
          </p:cNvPr>
          <p:cNvSpPr txBox="1"/>
          <p:nvPr/>
        </p:nvSpPr>
        <p:spPr bwMode="auto">
          <a:xfrm>
            <a:off x="3095328" y="1851670"/>
            <a:ext cx="6048672" cy="461665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IV. Langkah-</a:t>
            </a:r>
            <a:r>
              <a:rPr kumimoji="0" lang="en-US" altLang="ko-K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langkah</a:t>
            </a:r>
            <a:r>
              <a:rPr kumimoji="0" lang="en-US" altLang="ko-KR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Penelitian</a:t>
            </a:r>
            <a:endParaRPr kumimoji="0" lang="ko-KR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anose="02040503050406030204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20550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97EB78-AEFE-77FD-40B1-67F1E77D2A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DE32029-9305-B0FF-44A3-C4B7290C3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-164554"/>
            <a:ext cx="7920880" cy="884466"/>
          </a:xfrm>
        </p:spPr>
        <p:txBody>
          <a:bodyPr/>
          <a:lstStyle/>
          <a:p>
            <a:r>
              <a:rPr lang="en-US" altLang="ko-KR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4. </a:t>
            </a: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Langkah-</a:t>
            </a:r>
            <a:r>
              <a:rPr lang="en-US" sz="2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langkah</a:t>
            </a: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Penelitian</a:t>
            </a:r>
            <a:br>
              <a:rPr lang="en-US" sz="2000" dirty="0"/>
            </a:br>
            <a:endParaRPr lang="ko-KR" altLang="en-US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1E74DD9-B727-8E9B-FD8E-FC1D99769D7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475656" y="411510"/>
            <a:ext cx="7416824" cy="2995737"/>
          </a:xfrm>
        </p:spPr>
        <p:txBody>
          <a:bodyPr/>
          <a:lstStyle/>
          <a:p>
            <a:pPr algn="just">
              <a:spcBef>
                <a:spcPts val="0"/>
              </a:spcBef>
            </a:pPr>
            <a:endParaRPr lang="en-US" altLang="ko-KR" sz="1600" dirty="0"/>
          </a:p>
          <a:p>
            <a:pPr>
              <a:buNone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Penelitian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teknik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kimia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dilakukan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secara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sistematis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agar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hasilnya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valid dan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dapat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diterapkan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dalam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skala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industri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 Langkah-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langkahnya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meliputi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>
              <a:buFont typeface="+mj-lt"/>
              <a:buAutoNum type="arabicPeriod"/>
            </a:pP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Identifikasi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Masalah</a:t>
            </a:r>
            <a:b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Menemukan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permasalahan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relevan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misalnya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tingginya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limbah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plastik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sulit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terurai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di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lingkungan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>
              <a:buFont typeface="+mj-lt"/>
              <a:buAutoNum type="arabicPeriod"/>
            </a:pP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Perumusan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Masalah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dan Tujuan</a:t>
            </a:r>
          </a:p>
          <a:p>
            <a:r>
              <a:rPr lang="en-US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Judul</a:t>
            </a:r>
            <a:r>
              <a:rPr lang="en-US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Penelitian : Kajian Pengaruh </a:t>
            </a:r>
            <a:r>
              <a:rPr lang="en-US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Suhu</a:t>
            </a:r>
            <a:r>
              <a:rPr lang="en-US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Pirolisis</a:t>
            </a:r>
            <a:r>
              <a:rPr lang="en-US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terhadap</a:t>
            </a:r>
            <a:r>
              <a:rPr lang="en-US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Bahan </a:t>
            </a:r>
            <a:r>
              <a:rPr lang="en-US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bakar</a:t>
            </a:r>
            <a:r>
              <a:rPr lang="en-US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Cair</a:t>
            </a:r>
            <a:r>
              <a:rPr lang="en-US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dari</a:t>
            </a:r>
            <a:r>
              <a:rPr lang="en-US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Limbah</a:t>
            </a:r>
            <a:r>
              <a:rPr lang="en-US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Plastik </a:t>
            </a:r>
            <a:r>
              <a:rPr lang="en-US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Polietilena</a:t>
            </a:r>
            <a:br>
              <a:rPr lang="en-US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Rumusan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Masalah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: “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Bagaimana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pengaruh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suhu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pirolisis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terhadap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yield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bahan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bakar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cair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dari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limbah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plastik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polietilena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?”</a:t>
            </a:r>
          </a:p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Tujuan Penelitian  :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Untuk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mengetahui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pengaruh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suhu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pirolisis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terhadap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yield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bahan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bakar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cair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dari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limbah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plastik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polietilena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3. Kajian Pustaka</a:t>
            </a:r>
            <a:b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Mengkaji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teori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pirolisis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kinetika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reaksi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jenis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katalis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serta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hasil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penelitian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terdahulu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untuk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menemukan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celah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pengetahuan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research gap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</a:p>
          <a:p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4.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Penentuan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Metodologi dan Metode</a:t>
            </a:r>
            <a:b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Menentukan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pendekatan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eksperimental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dan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metode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pengumpulan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data,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misalnya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menggunakan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reaktor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batch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dengan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variasi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suhu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400–600°C.</a:t>
            </a:r>
          </a:p>
          <a:p>
            <a:pPr>
              <a:buFont typeface="+mj-lt"/>
              <a:buAutoNum type="arabicPeriod"/>
            </a:pPr>
            <a:endParaRPr lang="en-US" sz="1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92744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65931A-18CA-6F17-E994-595B0F0313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42E224F-A27E-4703-B3F3-36A9A7CA9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-92546"/>
            <a:ext cx="7920880" cy="884466"/>
          </a:xfrm>
        </p:spPr>
        <p:txBody>
          <a:bodyPr/>
          <a:lstStyle/>
          <a:p>
            <a:r>
              <a:rPr lang="en-US" altLang="ko-KR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4. </a:t>
            </a: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Langkah-</a:t>
            </a:r>
            <a:r>
              <a:rPr lang="en-US" sz="2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langkah</a:t>
            </a: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Penelitian</a:t>
            </a:r>
            <a:br>
              <a:rPr lang="en-US" sz="2000" dirty="0"/>
            </a:br>
            <a:endParaRPr lang="ko-KR" altLang="en-US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A2118AC-ECCD-C821-52AF-BD32BCC7548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331640" y="124699"/>
            <a:ext cx="7812360" cy="2995737"/>
          </a:xfrm>
        </p:spPr>
        <p:txBody>
          <a:bodyPr/>
          <a:lstStyle/>
          <a:p>
            <a:pPr algn="just">
              <a:spcBef>
                <a:spcPts val="0"/>
              </a:spcBef>
            </a:pPr>
            <a:endParaRPr lang="en-US" altLang="ko-KR" sz="1800" dirty="0"/>
          </a:p>
          <a:p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5. </a:t>
            </a: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Pengumpulan</a:t>
            </a: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 Data</a:t>
            </a:r>
            <a:b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Melakukan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percobaan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di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laboratorium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dan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mencatat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data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seperti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suhu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waktu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reaksi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, dan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hasil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produk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(gas,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cair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padat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</a:p>
          <a:p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6. </a:t>
            </a: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Analisis</a:t>
            </a: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 Data</a:t>
            </a:r>
            <a:b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Mengolah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hasil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menggunakan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analisis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statistik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atau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perhitungan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termodinamika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misalnya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menghitung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efisiensi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energi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dan yield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cairan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pirolisis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7. </a:t>
            </a: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Pembahasan</a:t>
            </a: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 Hasil</a:t>
            </a:r>
            <a:b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Membandingkan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hasil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eksperimen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dengan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teori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atau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penelitian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terdahulu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untuk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mengetahui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kesesuaian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atau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perbedaan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8. Kesimpulan dan Saran</a:t>
            </a:r>
            <a:b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Menyimpulkan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hasil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seperti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“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Suhu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optimum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pirolisis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plastik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polietilena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untuk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memperoleh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yield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bahan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bakar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tertinggi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adalah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500°C.”</a:t>
            </a:r>
          </a:p>
          <a:p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9.</a:t>
            </a: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Penyusunan </a:t>
            </a: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Laporan</a:t>
            </a: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atau</a:t>
            </a: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Publikasi</a:t>
            </a:r>
            <a:b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Menyusun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laporan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ilmiah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atau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artikel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jurnal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agar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hasil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penelitian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dapat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digunakan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oleh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industri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atau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peneliti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lain.</a:t>
            </a:r>
          </a:p>
          <a:p>
            <a:pPr>
              <a:buNone/>
            </a:pP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Tahapan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tersebut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memastikan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penelitian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teknik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kimia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berjalan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sistematis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dan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dapat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diuji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ulang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secara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ilmiah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628379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2DF916-2E79-8520-6CA4-2BA12B6DE6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21A300F-9DD9-6E54-500C-0DC84E807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-92546"/>
            <a:ext cx="7920880" cy="884466"/>
          </a:xfrm>
        </p:spPr>
        <p:txBody>
          <a:bodyPr/>
          <a:lstStyle/>
          <a:p>
            <a:r>
              <a:rPr lang="en-US" altLang="ko-KR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4. </a:t>
            </a: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Langkah-</a:t>
            </a:r>
            <a:r>
              <a:rPr lang="en-US" sz="2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langkah</a:t>
            </a: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Penelitian</a:t>
            </a:r>
            <a:br>
              <a:rPr lang="en-US" sz="2000" dirty="0"/>
            </a:br>
            <a:endParaRPr lang="ko-KR" altLang="en-US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73A95AC-8955-FC8F-AC35-50792ECBDC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5178788"/>
              </p:ext>
            </p:extLst>
          </p:nvPr>
        </p:nvGraphicFramePr>
        <p:xfrm>
          <a:off x="1547664" y="411510"/>
          <a:ext cx="7272808" cy="4595410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360040">
                  <a:extLst>
                    <a:ext uri="{9D8B030D-6E8A-4147-A177-3AD203B41FA5}">
                      <a16:colId xmlns:a16="http://schemas.microsoft.com/office/drawing/2014/main" val="3314920724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2313798849"/>
                    </a:ext>
                  </a:extLst>
                </a:gridCol>
                <a:gridCol w="2664296">
                  <a:extLst>
                    <a:ext uri="{9D8B030D-6E8A-4147-A177-3AD203B41FA5}">
                      <a16:colId xmlns:a16="http://schemas.microsoft.com/office/drawing/2014/main" val="2979670733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465830417"/>
                    </a:ext>
                  </a:extLst>
                </a:gridCol>
              </a:tblGrid>
              <a:tr h="24823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/>
                        <a:t>No</a:t>
                      </a:r>
                    </a:p>
                  </a:txBody>
                  <a:tcPr marL="44689" marR="44689" marT="22345" marB="2234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b="1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Tahap Penelitian</a:t>
                      </a:r>
                    </a:p>
                  </a:txBody>
                  <a:tcPr marL="44689" marR="44689" marT="22345" marB="2234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/>
                        <a:t>Tujuan Utama</a:t>
                      </a:r>
                    </a:p>
                  </a:txBody>
                  <a:tcPr marL="44689" marR="44689" marT="22345" marB="2234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dirty="0" err="1"/>
                        <a:t>Keluaran</a:t>
                      </a:r>
                      <a:endParaRPr lang="en-US" sz="1400" dirty="0"/>
                    </a:p>
                  </a:txBody>
                  <a:tcPr marL="44689" marR="44689" marT="22345" marB="22345" anchor="ctr"/>
                </a:tc>
                <a:extLst>
                  <a:ext uri="{0D108BD9-81ED-4DB2-BD59-A6C34878D82A}">
                    <a16:rowId xmlns:a16="http://schemas.microsoft.com/office/drawing/2014/main" val="1226922552"/>
                  </a:ext>
                </a:extLst>
              </a:tr>
              <a:tr h="44772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/>
                        <a:t>1</a:t>
                      </a:r>
                    </a:p>
                  </a:txBody>
                  <a:tcPr marL="44689" marR="44689" marT="22345" marB="2234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b="1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Identifikasi Masalah</a:t>
                      </a:r>
                    </a:p>
                  </a:txBody>
                  <a:tcPr marL="44689" marR="44689" marT="22345" marB="2234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/>
                        <a:t>Menemukan gap penelitian</a:t>
                      </a:r>
                    </a:p>
                  </a:txBody>
                  <a:tcPr marL="44689" marR="44689" marT="22345" marB="2234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/>
                        <a:t>Rumusan masalah awal</a:t>
                      </a:r>
                    </a:p>
                  </a:txBody>
                  <a:tcPr marL="44689" marR="44689" marT="22345" marB="22345" anchor="ctr"/>
                </a:tc>
                <a:extLst>
                  <a:ext uri="{0D108BD9-81ED-4DB2-BD59-A6C34878D82A}">
                    <a16:rowId xmlns:a16="http://schemas.microsoft.com/office/drawing/2014/main" val="2242860226"/>
                  </a:ext>
                </a:extLst>
              </a:tr>
              <a:tr h="56611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/>
                        <a:t>2</a:t>
                      </a:r>
                    </a:p>
                  </a:txBody>
                  <a:tcPr marL="44689" marR="44689" marT="22345" marB="2234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b="1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Studi Pustaka</a:t>
                      </a:r>
                    </a:p>
                  </a:txBody>
                  <a:tcPr marL="44689" marR="44689" marT="22345" marB="2234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/>
                        <a:t>Mengetahui teori &amp; penelitian terdahulu</a:t>
                      </a:r>
                    </a:p>
                  </a:txBody>
                  <a:tcPr marL="44689" marR="44689" marT="22345" marB="2234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/>
                        <a:t>Kajian literatur</a:t>
                      </a:r>
                    </a:p>
                  </a:txBody>
                  <a:tcPr marL="44689" marR="44689" marT="22345" marB="22345" anchor="ctr"/>
                </a:tc>
                <a:extLst>
                  <a:ext uri="{0D108BD9-81ED-4DB2-BD59-A6C34878D82A}">
                    <a16:rowId xmlns:a16="http://schemas.microsoft.com/office/drawing/2014/main" val="3871278298"/>
                  </a:ext>
                </a:extLst>
              </a:tr>
              <a:tr h="44772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/>
                        <a:t>3</a:t>
                      </a:r>
                    </a:p>
                  </a:txBody>
                  <a:tcPr marL="44689" marR="44689" marT="22345" marB="2234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b="1" dirty="0" err="1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Formulasi</a:t>
                      </a:r>
                      <a:r>
                        <a:rPr lang="en-US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Masalah</a:t>
                      </a:r>
                      <a:r>
                        <a:rPr lang="en-US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&amp;    Tujuan</a:t>
                      </a:r>
                    </a:p>
                  </a:txBody>
                  <a:tcPr marL="44689" marR="44689" marT="22345" marB="2234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dirty="0" err="1"/>
                        <a:t>Menentukan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arah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penelitian</a:t>
                      </a:r>
                      <a:endParaRPr lang="en-US" sz="1400" dirty="0"/>
                    </a:p>
                  </a:txBody>
                  <a:tcPr marL="44689" marR="44689" marT="22345" marB="2234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/>
                        <a:t>Tujuan dan manfaat</a:t>
                      </a:r>
                    </a:p>
                  </a:txBody>
                  <a:tcPr marL="44689" marR="44689" marT="22345" marB="22345" anchor="ctr"/>
                </a:tc>
                <a:extLst>
                  <a:ext uri="{0D108BD9-81ED-4DB2-BD59-A6C34878D82A}">
                    <a16:rowId xmlns:a16="http://schemas.microsoft.com/office/drawing/2014/main" val="755401985"/>
                  </a:ext>
                </a:extLst>
              </a:tr>
              <a:tr h="44772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/>
                        <a:t>4</a:t>
                      </a:r>
                    </a:p>
                  </a:txBody>
                  <a:tcPr marL="44689" marR="44689" marT="22345" marB="2234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b="1" dirty="0" err="1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Penentuan</a:t>
                      </a:r>
                      <a:r>
                        <a:rPr lang="en-US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Variabel</a:t>
                      </a:r>
                      <a:r>
                        <a:rPr lang="en-US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&amp;   </a:t>
                      </a:r>
                      <a:r>
                        <a:rPr lang="en-US" sz="1400" b="1" dirty="0" err="1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Hipotesis</a:t>
                      </a:r>
                      <a:endParaRPr lang="en-US" sz="14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44689" marR="44689" marT="22345" marB="2234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dirty="0" err="1"/>
                        <a:t>Menetapkan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hubungan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antar</a:t>
                      </a:r>
                      <a:r>
                        <a:rPr lang="en-US" sz="1400" dirty="0"/>
                        <a:t>      variable</a:t>
                      </a:r>
                    </a:p>
                  </a:txBody>
                  <a:tcPr marL="44689" marR="44689" marT="22345" marB="2234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/>
                        <a:t>Hipotesis riset</a:t>
                      </a:r>
                    </a:p>
                  </a:txBody>
                  <a:tcPr marL="44689" marR="44689" marT="22345" marB="22345" anchor="ctr"/>
                </a:tc>
                <a:extLst>
                  <a:ext uri="{0D108BD9-81ED-4DB2-BD59-A6C34878D82A}">
                    <a16:rowId xmlns:a16="http://schemas.microsoft.com/office/drawing/2014/main" val="2902945500"/>
                  </a:ext>
                </a:extLst>
              </a:tr>
              <a:tr h="44772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/>
                        <a:t>5</a:t>
                      </a:r>
                    </a:p>
                  </a:txBody>
                  <a:tcPr marL="44689" marR="44689" marT="22345" marB="2234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b="1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Desain Penelitian</a:t>
                      </a:r>
                    </a:p>
                  </a:txBody>
                  <a:tcPr marL="44689" marR="44689" marT="22345" marB="2234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dirty="0" err="1"/>
                        <a:t>Menentukan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metode</a:t>
                      </a:r>
                      <a:r>
                        <a:rPr lang="en-US" sz="1400" dirty="0"/>
                        <a:t> dan </a:t>
                      </a:r>
                      <a:r>
                        <a:rPr lang="en-US" sz="1400" dirty="0" err="1"/>
                        <a:t>alat</a:t>
                      </a:r>
                      <a:endParaRPr lang="en-US" sz="1400" dirty="0"/>
                    </a:p>
                  </a:txBody>
                  <a:tcPr marL="44689" marR="44689" marT="22345" marB="2234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dirty="0" err="1"/>
                        <a:t>Rencana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eksperimen</a:t>
                      </a:r>
                      <a:r>
                        <a:rPr lang="en-US" sz="1400" dirty="0"/>
                        <a:t>/     </a:t>
                      </a:r>
                      <a:r>
                        <a:rPr lang="en-US" sz="1400" dirty="0" err="1"/>
                        <a:t>simulasi</a:t>
                      </a:r>
                      <a:endParaRPr lang="en-US" sz="1400" dirty="0"/>
                    </a:p>
                  </a:txBody>
                  <a:tcPr marL="44689" marR="44689" marT="22345" marB="22345" anchor="ctr"/>
                </a:tc>
                <a:extLst>
                  <a:ext uri="{0D108BD9-81ED-4DB2-BD59-A6C34878D82A}">
                    <a16:rowId xmlns:a16="http://schemas.microsoft.com/office/drawing/2014/main" val="3029611119"/>
                  </a:ext>
                </a:extLst>
              </a:tr>
              <a:tr h="44772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/>
                        <a:t>6</a:t>
                      </a:r>
                    </a:p>
                  </a:txBody>
                  <a:tcPr marL="44689" marR="44689" marT="22345" marB="2234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b="1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Pengumpulan Data</a:t>
                      </a:r>
                    </a:p>
                  </a:txBody>
                  <a:tcPr marL="44689" marR="44689" marT="22345" marB="2234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dirty="0" err="1"/>
                        <a:t>Mendapatkan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hasil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empiris</a:t>
                      </a:r>
                      <a:endParaRPr lang="en-US" sz="1400" dirty="0"/>
                    </a:p>
                  </a:txBody>
                  <a:tcPr marL="44689" marR="44689" marT="22345" marB="2234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dirty="0"/>
                        <a:t>Data </a:t>
                      </a:r>
                      <a:r>
                        <a:rPr lang="en-US" sz="1400" dirty="0" err="1"/>
                        <a:t>mentah</a:t>
                      </a:r>
                      <a:endParaRPr lang="en-US" sz="1400" dirty="0"/>
                    </a:p>
                  </a:txBody>
                  <a:tcPr marL="44689" marR="44689" marT="22345" marB="22345" anchor="ctr"/>
                </a:tc>
                <a:extLst>
                  <a:ext uri="{0D108BD9-81ED-4DB2-BD59-A6C34878D82A}">
                    <a16:rowId xmlns:a16="http://schemas.microsoft.com/office/drawing/2014/main" val="2027593698"/>
                  </a:ext>
                </a:extLst>
              </a:tr>
              <a:tr h="56611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/>
                        <a:t>7</a:t>
                      </a:r>
                    </a:p>
                  </a:txBody>
                  <a:tcPr marL="44689" marR="44689" marT="22345" marB="2234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b="1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Analisis Data</a:t>
                      </a:r>
                    </a:p>
                  </a:txBody>
                  <a:tcPr marL="44689" marR="44689" marT="22345" marB="2234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dirty="0"/>
                        <a:t>Menemukan </a:t>
                      </a:r>
                      <a:r>
                        <a:rPr lang="en-US" sz="1400" dirty="0" err="1"/>
                        <a:t>hubungan</a:t>
                      </a:r>
                      <a:r>
                        <a:rPr lang="en-US" sz="1400" dirty="0"/>
                        <a:t> dan    </a:t>
                      </a:r>
                      <a:r>
                        <a:rPr lang="en-US" sz="1400" dirty="0" err="1"/>
                        <a:t>pola</a:t>
                      </a:r>
                      <a:endParaRPr lang="en-US" sz="1400" dirty="0"/>
                    </a:p>
                  </a:txBody>
                  <a:tcPr marL="44689" marR="44689" marT="22345" marB="2234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/>
                        <a:t>Data terolah &amp; grafik</a:t>
                      </a:r>
                    </a:p>
                  </a:txBody>
                  <a:tcPr marL="44689" marR="44689" marT="22345" marB="22345" anchor="ctr"/>
                </a:tc>
                <a:extLst>
                  <a:ext uri="{0D108BD9-81ED-4DB2-BD59-A6C34878D82A}">
                    <a16:rowId xmlns:a16="http://schemas.microsoft.com/office/drawing/2014/main" val="948876770"/>
                  </a:ext>
                </a:extLst>
              </a:tr>
              <a:tr h="44772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/>
                        <a:t>8</a:t>
                      </a:r>
                    </a:p>
                  </a:txBody>
                  <a:tcPr marL="44689" marR="44689" marT="22345" marB="2234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b="1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Kesimpulan</a:t>
                      </a:r>
                    </a:p>
                  </a:txBody>
                  <a:tcPr marL="44689" marR="44689" marT="22345" marB="2234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/>
                        <a:t>Menjawab tujuan penelitian</a:t>
                      </a:r>
                    </a:p>
                  </a:txBody>
                  <a:tcPr marL="44689" marR="44689" marT="22345" marB="2234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/>
                        <a:t>Pernyataan hasil akhir</a:t>
                      </a:r>
                    </a:p>
                  </a:txBody>
                  <a:tcPr marL="44689" marR="44689" marT="22345" marB="22345" anchor="ctr"/>
                </a:tc>
                <a:extLst>
                  <a:ext uri="{0D108BD9-81ED-4DB2-BD59-A6C34878D82A}">
                    <a16:rowId xmlns:a16="http://schemas.microsoft.com/office/drawing/2014/main" val="1072004975"/>
                  </a:ext>
                </a:extLst>
              </a:tr>
              <a:tr h="44772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/>
                        <a:t>9</a:t>
                      </a:r>
                    </a:p>
                  </a:txBody>
                  <a:tcPr marL="44689" marR="44689" marT="22345" marB="2234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b="1" dirty="0" err="1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Publikasi</a:t>
                      </a:r>
                      <a:endParaRPr lang="en-US" sz="14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44689" marR="44689" marT="22345" marB="2234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/>
                        <a:t>Menyebarluaskan hasil</a:t>
                      </a:r>
                    </a:p>
                  </a:txBody>
                  <a:tcPr marL="44689" marR="44689" marT="22345" marB="2234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dirty="0" err="1"/>
                        <a:t>Laporan</a:t>
                      </a:r>
                      <a:r>
                        <a:rPr lang="en-US" sz="1400" dirty="0"/>
                        <a:t>/</a:t>
                      </a:r>
                      <a:r>
                        <a:rPr lang="en-US" sz="1400" dirty="0" err="1"/>
                        <a:t>jurnal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ilmiah</a:t>
                      </a:r>
                      <a:endParaRPr lang="en-US" sz="1400" dirty="0"/>
                    </a:p>
                  </a:txBody>
                  <a:tcPr marL="44689" marR="44689" marT="22345" marB="22345" anchor="ctr"/>
                </a:tc>
                <a:extLst>
                  <a:ext uri="{0D108BD9-81ED-4DB2-BD59-A6C34878D82A}">
                    <a16:rowId xmlns:a16="http://schemas.microsoft.com/office/drawing/2014/main" val="36022422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16459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0DD794-2E3E-0941-D4C6-65389F9F3A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DE63C33-4970-7417-9C86-89612DBD68AB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187624" y="627534"/>
            <a:ext cx="7956376" cy="3023115"/>
          </a:xfrm>
        </p:spPr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Agar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hasil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penelitian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valid dan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bermanfaat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penelitian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teknik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kimia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harus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memenuhi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kriteria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berikut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342900" indent="-342900">
              <a:spcBef>
                <a:spcPts val="0"/>
              </a:spcBef>
              <a:buFont typeface="+mj-lt"/>
              <a:buAutoNum type="arabicParenR"/>
            </a:pPr>
            <a:r>
              <a:rPr lang="en-US" sz="1800" b="1" dirty="0" err="1">
                <a:latin typeface="Cambria" panose="02040503050406030204" pitchFamily="18" charset="0"/>
                <a:ea typeface="Cambria" panose="02040503050406030204" pitchFamily="18" charset="0"/>
              </a:rPr>
              <a:t>Relevan</a:t>
            </a:r>
            <a:r>
              <a:rPr lang="en-US" sz="1800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Menjawab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kebutuhan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industri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seperti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konversi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limbah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menjadi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bahan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bakar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342900" indent="-342900">
              <a:spcBef>
                <a:spcPts val="0"/>
              </a:spcBef>
              <a:buFont typeface="+mj-lt"/>
              <a:buAutoNum type="arabicParenR"/>
            </a:pPr>
            <a:r>
              <a:rPr lang="en-US" sz="1800" b="1" dirty="0">
                <a:latin typeface="Cambria" panose="02040503050406030204" pitchFamily="18" charset="0"/>
                <a:ea typeface="Cambria" panose="02040503050406030204" pitchFamily="18" charset="0"/>
              </a:rPr>
              <a:t>Valid dan </a:t>
            </a:r>
            <a:r>
              <a:rPr lang="en-US" sz="1800" b="1" dirty="0" err="1">
                <a:latin typeface="Cambria" panose="02040503050406030204" pitchFamily="18" charset="0"/>
                <a:ea typeface="Cambria" panose="02040503050406030204" pitchFamily="18" charset="0"/>
              </a:rPr>
              <a:t>reliabel</a:t>
            </a:r>
            <a:r>
              <a:rPr lang="en-US" sz="1800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Menggunakan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alat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ukur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teruji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seperti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GC, FTIR,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atau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XRD.</a:t>
            </a:r>
          </a:p>
          <a:p>
            <a:pPr marL="342900" indent="-342900">
              <a:spcBef>
                <a:spcPts val="0"/>
              </a:spcBef>
              <a:buFont typeface="+mj-lt"/>
              <a:buAutoNum type="arabicParenR"/>
            </a:pPr>
            <a:r>
              <a:rPr lang="en-US" sz="1800" b="1" dirty="0" err="1">
                <a:latin typeface="Cambria" panose="02040503050406030204" pitchFamily="18" charset="0"/>
                <a:ea typeface="Cambria" panose="02040503050406030204" pitchFamily="18" charset="0"/>
              </a:rPr>
              <a:t>Sistematis</a:t>
            </a:r>
            <a:r>
              <a:rPr lang="en-US" sz="1800" b="1" dirty="0">
                <a:latin typeface="Cambria" panose="02040503050406030204" pitchFamily="18" charset="0"/>
                <a:ea typeface="Cambria" panose="02040503050406030204" pitchFamily="18" charset="0"/>
              </a:rPr>
              <a:t> dan </a:t>
            </a:r>
            <a:r>
              <a:rPr lang="en-US" sz="1800" b="1" dirty="0" err="1">
                <a:latin typeface="Cambria" panose="02040503050406030204" pitchFamily="18" charset="0"/>
                <a:ea typeface="Cambria" panose="02040503050406030204" pitchFamily="18" charset="0"/>
              </a:rPr>
              <a:t>objektif</a:t>
            </a:r>
            <a:r>
              <a:rPr lang="en-US" sz="1800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Dilaksanakan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dengan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prosedur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laboratorium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tepat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342900" indent="-342900">
              <a:spcBef>
                <a:spcPts val="0"/>
              </a:spcBef>
              <a:buFont typeface="+mj-lt"/>
              <a:buAutoNum type="arabicParenR"/>
            </a:pPr>
            <a:r>
              <a:rPr lang="en-US" sz="1800" b="1" dirty="0">
                <a:latin typeface="Cambria" panose="02040503050406030204" pitchFamily="18" charset="0"/>
                <a:ea typeface="Cambria" panose="02040503050406030204" pitchFamily="18" charset="0"/>
              </a:rPr>
              <a:t>Original dan </a:t>
            </a:r>
            <a:r>
              <a:rPr lang="en-US" sz="1800" b="1" dirty="0" err="1">
                <a:latin typeface="Cambria" panose="02040503050406030204" pitchFamily="18" charset="0"/>
                <a:ea typeface="Cambria" panose="02040503050406030204" pitchFamily="18" charset="0"/>
              </a:rPr>
              <a:t>inovatif</a:t>
            </a:r>
            <a:r>
              <a:rPr lang="en-US" sz="1800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Menghasilkan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solusi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baru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seperti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pengembangan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katalis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ramah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lingkungan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342900" indent="-342900">
              <a:spcBef>
                <a:spcPts val="0"/>
              </a:spcBef>
              <a:buFont typeface="+mj-lt"/>
              <a:buAutoNum type="arabicParenR"/>
            </a:pPr>
            <a:r>
              <a:rPr lang="en-US" sz="1800" b="1" dirty="0" err="1">
                <a:latin typeface="Cambria" panose="02040503050406030204" pitchFamily="18" charset="0"/>
                <a:ea typeface="Cambria" panose="02040503050406030204" pitchFamily="18" charset="0"/>
              </a:rPr>
              <a:t>Etis</a:t>
            </a:r>
            <a:r>
              <a:rPr lang="en-US" sz="1800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Mematuhi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keselamatan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kerja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dan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pengelolaan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limbah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berbahaya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dengan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benar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342900" indent="-342900">
              <a:spcBef>
                <a:spcPts val="0"/>
              </a:spcBef>
              <a:buFont typeface="+mj-lt"/>
              <a:buAutoNum type="arabicParenR"/>
            </a:pPr>
            <a:r>
              <a:rPr lang="en-US" sz="1800" b="1" dirty="0">
                <a:latin typeface="Cambria" panose="02040503050406030204" pitchFamily="18" charset="0"/>
                <a:ea typeface="Cambria" panose="02040503050406030204" pitchFamily="18" charset="0"/>
              </a:rPr>
              <a:t>Dapat </a:t>
            </a:r>
            <a:r>
              <a:rPr lang="en-US" sz="1800" b="1" dirty="0" err="1">
                <a:latin typeface="Cambria" panose="02040503050406030204" pitchFamily="18" charset="0"/>
                <a:ea typeface="Cambria" panose="02040503050406030204" pitchFamily="18" charset="0"/>
              </a:rPr>
              <a:t>diverifikasi</a:t>
            </a:r>
            <a:r>
              <a:rPr lang="en-US" sz="1800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Metode dan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hasil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dapat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diuji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ulang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oleh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peneliti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lain</a:t>
            </a:r>
          </a:p>
          <a:p>
            <a:pPr marL="342900" indent="-342900">
              <a:spcBef>
                <a:spcPts val="0"/>
              </a:spcBef>
              <a:buFont typeface="+mj-lt"/>
              <a:buAutoNum type="arabicParenR"/>
            </a:pPr>
            <a:r>
              <a:rPr lang="en-US" sz="1800" b="1" dirty="0" err="1">
                <a:latin typeface="Cambria" panose="02040503050406030204" pitchFamily="18" charset="0"/>
                <a:ea typeface="Cambria" panose="02040503050406030204" pitchFamily="18" charset="0"/>
              </a:rPr>
              <a:t>Komunikatif</a:t>
            </a:r>
            <a:r>
              <a:rPr lang="en-US" sz="1800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Disusun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dalam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laporan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ilmiah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jelas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dan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transparan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1BBCC7B-5E33-E1CC-BD07-59498E189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20669"/>
            <a:ext cx="8316416" cy="936714"/>
          </a:xfrm>
        </p:spPr>
        <p:txBody>
          <a:bodyPr/>
          <a:lstStyle/>
          <a:p>
            <a:r>
              <a:rPr lang="en-US" sz="2200" dirty="0">
                <a:solidFill>
                  <a:srgbClr val="FF0000"/>
                </a:solidFill>
              </a:rPr>
              <a:t>5. Kriteria Penelitian yang Baik </a:t>
            </a:r>
            <a:r>
              <a:rPr lang="en-US" sz="2200" dirty="0" err="1">
                <a:solidFill>
                  <a:srgbClr val="FF0000"/>
                </a:solidFill>
              </a:rPr>
              <a:t>dalam</a:t>
            </a:r>
            <a:r>
              <a:rPr lang="en-US" sz="2200" dirty="0">
                <a:solidFill>
                  <a:srgbClr val="FF0000"/>
                </a:solidFill>
              </a:rPr>
              <a:t> Teknik Kimia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1728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65005C-B649-22D0-EEB4-E590B97D08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178EB06-35DA-6F59-F829-25CAA87A1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7744" y="1923678"/>
            <a:ext cx="9144000" cy="884466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altLang="ko-KR" dirty="0" err="1"/>
              <a:t>Pertanyaan</a:t>
            </a:r>
            <a:r>
              <a:rPr lang="en-US" altLang="ko-KR" dirty="0"/>
              <a:t>  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7661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FAAD56D-276A-0B03-DBB9-0659C095E16D}"/>
              </a:ext>
            </a:extLst>
          </p:cNvPr>
          <p:cNvSpPr txBox="1"/>
          <p:nvPr/>
        </p:nvSpPr>
        <p:spPr bwMode="auto">
          <a:xfrm>
            <a:off x="3491880" y="1563638"/>
            <a:ext cx="4926510" cy="707886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defRPr/>
            </a:pPr>
            <a:r>
              <a:rPr lang="en-US" altLang="ko-KR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I . Tujuan Penelitian</a:t>
            </a:r>
            <a:endParaRPr lang="ko-KR" alt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49613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5703E-1CE0-69D2-EEAD-38A9DEA71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672" y="0"/>
            <a:ext cx="7524328" cy="483518"/>
          </a:xfrm>
        </p:spPr>
        <p:txBody>
          <a:bodyPr/>
          <a:lstStyle/>
          <a:p>
            <a:r>
              <a:rPr lang="en-US" sz="2400" dirty="0"/>
              <a:t>Kesimpulan</a:t>
            </a:r>
            <a:endParaRPr lang="en-US" dirty="0"/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FD5DEE5E-C30B-AF8A-17C9-05F6CDBF7622}"/>
              </a:ext>
            </a:extLst>
          </p:cNvPr>
          <p:cNvSpPr txBox="1">
            <a:spLocks/>
          </p:cNvSpPr>
          <p:nvPr/>
        </p:nvSpPr>
        <p:spPr>
          <a:xfrm>
            <a:off x="1115616" y="483518"/>
            <a:ext cx="7848872" cy="2995737"/>
          </a:xfrm>
          <a:prstGeom prst="rect">
            <a:avLst/>
          </a:prstGeom>
        </p:spPr>
        <p:txBody>
          <a:bodyPr lIns="396000" anchor="t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ko-KR" sz="1800" dirty="0">
                <a:solidFill>
                  <a:schemeClr val="tx1"/>
                </a:solidFill>
              </a:rPr>
              <a:t>Tujuan </a:t>
            </a:r>
            <a:r>
              <a:rPr lang="en-US" altLang="ko-KR" sz="1800" dirty="0" err="1">
                <a:solidFill>
                  <a:schemeClr val="tx1"/>
                </a:solidFill>
              </a:rPr>
              <a:t>penelitian</a:t>
            </a:r>
            <a:r>
              <a:rPr lang="en-US" altLang="ko-KR" sz="1800" dirty="0">
                <a:solidFill>
                  <a:schemeClr val="tx1"/>
                </a:solidFill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</a:rPr>
              <a:t>merupakan</a:t>
            </a:r>
            <a:r>
              <a:rPr lang="en-US" altLang="ko-KR" sz="1800" dirty="0">
                <a:solidFill>
                  <a:schemeClr val="tx1"/>
                </a:solidFill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</a:rPr>
              <a:t>arah</a:t>
            </a:r>
            <a:r>
              <a:rPr lang="en-US" altLang="ko-KR" sz="1800" dirty="0">
                <a:solidFill>
                  <a:schemeClr val="tx1"/>
                </a:solidFill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</a:rPr>
              <a:t>atau</a:t>
            </a:r>
            <a:r>
              <a:rPr lang="en-US" altLang="ko-KR" sz="1800" dirty="0">
                <a:solidFill>
                  <a:schemeClr val="tx1"/>
                </a:solidFill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</a:rPr>
              <a:t>sasaran</a:t>
            </a:r>
            <a:r>
              <a:rPr lang="en-US" altLang="ko-KR" sz="1800" dirty="0">
                <a:solidFill>
                  <a:schemeClr val="tx1"/>
                </a:solidFill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</a:rPr>
              <a:t>utama</a:t>
            </a:r>
            <a:r>
              <a:rPr lang="en-US" altLang="ko-KR" sz="1800" dirty="0">
                <a:solidFill>
                  <a:schemeClr val="tx1"/>
                </a:solidFill>
              </a:rPr>
              <a:t> yang </a:t>
            </a:r>
            <a:r>
              <a:rPr lang="en-US" altLang="ko-KR" sz="1800" dirty="0" err="1">
                <a:solidFill>
                  <a:schemeClr val="tx1"/>
                </a:solidFill>
              </a:rPr>
              <a:t>ingin</a:t>
            </a:r>
            <a:r>
              <a:rPr lang="en-US" altLang="ko-KR" sz="1800" dirty="0">
                <a:solidFill>
                  <a:schemeClr val="tx1"/>
                </a:solidFill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</a:rPr>
              <a:t>dicapai</a:t>
            </a:r>
            <a:r>
              <a:rPr lang="en-US" altLang="ko-KR" sz="1800" dirty="0">
                <a:solidFill>
                  <a:schemeClr val="tx1"/>
                </a:solidFill>
              </a:rPr>
              <a:t> oleh </a:t>
            </a:r>
            <a:r>
              <a:rPr lang="en-US" altLang="ko-KR" sz="1800" dirty="0" err="1">
                <a:solidFill>
                  <a:schemeClr val="tx1"/>
                </a:solidFill>
              </a:rPr>
              <a:t>peneliti</a:t>
            </a:r>
            <a:r>
              <a:rPr lang="en-US" altLang="ko-KR" sz="1800" dirty="0">
                <a:solidFill>
                  <a:schemeClr val="tx1"/>
                </a:solidFill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</a:rPr>
              <a:t>melalui</a:t>
            </a:r>
            <a:r>
              <a:rPr lang="en-US" altLang="ko-KR" sz="1800" dirty="0">
                <a:solidFill>
                  <a:schemeClr val="tx1"/>
                </a:solidFill>
              </a:rPr>
              <a:t> proses </a:t>
            </a:r>
            <a:r>
              <a:rPr lang="en-US" altLang="ko-KR" sz="1800" dirty="0" err="1">
                <a:solidFill>
                  <a:schemeClr val="tx1"/>
                </a:solidFill>
              </a:rPr>
              <a:t>ilmiah</a:t>
            </a:r>
            <a:r>
              <a:rPr lang="en-US" altLang="ko-KR" sz="1800" dirty="0">
                <a:solidFill>
                  <a:schemeClr val="tx1"/>
                </a:solidFill>
              </a:rPr>
              <a:t>. Tujuan </a:t>
            </a:r>
            <a:r>
              <a:rPr lang="en-US" altLang="ko-KR" sz="1800" dirty="0" err="1">
                <a:solidFill>
                  <a:schemeClr val="tx1"/>
                </a:solidFill>
              </a:rPr>
              <a:t>penelitian</a:t>
            </a:r>
            <a:r>
              <a:rPr lang="en-US" altLang="ko-KR" sz="1800" dirty="0">
                <a:solidFill>
                  <a:schemeClr val="tx1"/>
                </a:solidFill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</a:rPr>
              <a:t>dibagi</a:t>
            </a:r>
            <a:r>
              <a:rPr lang="en-US" altLang="ko-KR" sz="1800" dirty="0">
                <a:solidFill>
                  <a:schemeClr val="tx1"/>
                </a:solidFill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</a:rPr>
              <a:t>menjadi</a:t>
            </a:r>
            <a:r>
              <a:rPr lang="en-US" altLang="ko-KR" sz="1800" dirty="0">
                <a:solidFill>
                  <a:schemeClr val="tx1"/>
                </a:solidFill>
              </a:rPr>
              <a:t> dua </a:t>
            </a:r>
            <a:r>
              <a:rPr lang="en-US" altLang="ko-KR" sz="1800" dirty="0" err="1">
                <a:solidFill>
                  <a:schemeClr val="tx1"/>
                </a:solidFill>
              </a:rPr>
              <a:t>yaitu</a:t>
            </a:r>
            <a:r>
              <a:rPr lang="en-US" altLang="ko-KR" sz="1800" dirty="0">
                <a:solidFill>
                  <a:schemeClr val="tx1"/>
                </a:solidFill>
              </a:rPr>
              <a:t> :Tujuan </a:t>
            </a:r>
            <a:r>
              <a:rPr lang="en-US" altLang="ko-KR" sz="1800" dirty="0" err="1">
                <a:solidFill>
                  <a:schemeClr val="tx1"/>
                </a:solidFill>
              </a:rPr>
              <a:t>umum</a:t>
            </a:r>
            <a:r>
              <a:rPr lang="en-US" altLang="ko-KR" sz="1800" dirty="0">
                <a:solidFill>
                  <a:schemeClr val="tx1"/>
                </a:solidFill>
              </a:rPr>
              <a:t> dan </a:t>
            </a:r>
            <a:r>
              <a:rPr lang="en-US" altLang="ko-KR" sz="1800" dirty="0" err="1">
                <a:solidFill>
                  <a:schemeClr val="tx1"/>
                </a:solidFill>
              </a:rPr>
              <a:t>tujuan</a:t>
            </a:r>
            <a:r>
              <a:rPr lang="en-US" altLang="ko-KR" sz="1800" dirty="0">
                <a:solidFill>
                  <a:schemeClr val="tx1"/>
                </a:solidFill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</a:rPr>
              <a:t>khusus</a:t>
            </a:r>
            <a:endParaRPr lang="en-US" altLang="ko-KR" sz="1800" dirty="0">
              <a:solidFill>
                <a:schemeClr val="tx1"/>
              </a:solidFill>
            </a:endParaRPr>
          </a:p>
          <a:p>
            <a:pPr marL="28575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ko-KR" sz="1800" dirty="0">
                <a:solidFill>
                  <a:schemeClr val="tx1"/>
                </a:solidFill>
              </a:rPr>
              <a:t>Jenis </a:t>
            </a:r>
            <a:r>
              <a:rPr lang="en-US" altLang="ko-KR" sz="1800" dirty="0" err="1">
                <a:solidFill>
                  <a:schemeClr val="tx1"/>
                </a:solidFill>
              </a:rPr>
              <a:t>penelitian</a:t>
            </a:r>
            <a:r>
              <a:rPr lang="en-US" altLang="ko-KR" sz="1800" dirty="0">
                <a:solidFill>
                  <a:schemeClr val="tx1"/>
                </a:solidFill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</a:rPr>
              <a:t>dapat</a:t>
            </a:r>
            <a:r>
              <a:rPr lang="en-US" altLang="ko-KR" sz="1800" dirty="0">
                <a:solidFill>
                  <a:schemeClr val="tx1"/>
                </a:solidFill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</a:rPr>
              <a:t>dikategorikan</a:t>
            </a:r>
            <a:r>
              <a:rPr lang="en-US" altLang="ko-KR" sz="1800" dirty="0">
                <a:solidFill>
                  <a:schemeClr val="tx1"/>
                </a:solidFill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</a:rPr>
              <a:t>berdasarkan</a:t>
            </a:r>
            <a:r>
              <a:rPr lang="en-US" altLang="ko-KR" sz="1800" dirty="0">
                <a:solidFill>
                  <a:schemeClr val="tx1"/>
                </a:solidFill>
              </a:rPr>
              <a:t>: </a:t>
            </a:r>
            <a:r>
              <a:rPr lang="en-US" altLang="ko-KR" sz="1800" dirty="0" err="1">
                <a:solidFill>
                  <a:schemeClr val="tx1"/>
                </a:solidFill>
              </a:rPr>
              <a:t>tujuan</a:t>
            </a:r>
            <a:r>
              <a:rPr lang="en-US" altLang="ko-KR" sz="1800" dirty="0">
                <a:solidFill>
                  <a:schemeClr val="tx1"/>
                </a:solidFill>
              </a:rPr>
              <a:t>, </a:t>
            </a:r>
            <a:r>
              <a:rPr lang="en-US" altLang="ko-KR" sz="1800" dirty="0" err="1">
                <a:solidFill>
                  <a:schemeClr val="tx1"/>
                </a:solidFill>
              </a:rPr>
              <a:t>pendekatan</a:t>
            </a:r>
            <a:r>
              <a:rPr lang="en-US" altLang="ko-KR" sz="1800" dirty="0">
                <a:solidFill>
                  <a:schemeClr val="tx1"/>
                </a:solidFill>
              </a:rPr>
              <a:t>, </a:t>
            </a:r>
            <a:r>
              <a:rPr lang="en-US" altLang="ko-KR" sz="1800" dirty="0" err="1">
                <a:solidFill>
                  <a:schemeClr val="tx1"/>
                </a:solidFill>
              </a:rPr>
              <a:t>tingkat</a:t>
            </a:r>
            <a:r>
              <a:rPr lang="en-US" altLang="ko-KR" sz="1800" dirty="0">
                <a:solidFill>
                  <a:schemeClr val="tx1"/>
                </a:solidFill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</a:rPr>
              <a:t>eksplanasi</a:t>
            </a:r>
            <a:r>
              <a:rPr lang="en-US" altLang="ko-KR" sz="1800" dirty="0">
                <a:solidFill>
                  <a:schemeClr val="tx1"/>
                </a:solidFill>
              </a:rPr>
              <a:t>, </a:t>
            </a:r>
            <a:r>
              <a:rPr lang="en-US" altLang="ko-KR" sz="1800" dirty="0" err="1">
                <a:solidFill>
                  <a:schemeClr val="tx1"/>
                </a:solidFill>
              </a:rPr>
              <a:t>waktu</a:t>
            </a:r>
            <a:r>
              <a:rPr lang="en-US" altLang="ko-KR" sz="1800" dirty="0">
                <a:solidFill>
                  <a:schemeClr val="tx1"/>
                </a:solidFill>
              </a:rPr>
              <a:t> pelaksanaan</a:t>
            </a:r>
          </a:p>
          <a:p>
            <a:pPr marL="28575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ko-KR" sz="1800" dirty="0">
                <a:solidFill>
                  <a:schemeClr val="tx1"/>
                </a:solidFill>
              </a:rPr>
              <a:t>Metodologi </a:t>
            </a:r>
            <a:r>
              <a:rPr lang="en-US" altLang="ko-KR" sz="1800" dirty="0" err="1">
                <a:solidFill>
                  <a:schemeClr val="tx1"/>
                </a:solidFill>
              </a:rPr>
              <a:t>penelitian</a:t>
            </a:r>
            <a:r>
              <a:rPr lang="en-US" altLang="ko-KR" sz="1800" dirty="0">
                <a:solidFill>
                  <a:schemeClr val="tx1"/>
                </a:solidFill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</a:rPr>
              <a:t>adalah</a:t>
            </a:r>
            <a:r>
              <a:rPr lang="en-US" altLang="ko-KR" sz="1800" dirty="0">
                <a:solidFill>
                  <a:schemeClr val="tx1"/>
                </a:solidFill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</a:rPr>
              <a:t>kerangka</a:t>
            </a:r>
            <a:r>
              <a:rPr lang="en-US" altLang="ko-KR" sz="1800" dirty="0">
                <a:solidFill>
                  <a:schemeClr val="tx1"/>
                </a:solidFill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</a:rPr>
              <a:t>konseptual</a:t>
            </a:r>
            <a:r>
              <a:rPr lang="en-US" altLang="ko-KR" sz="1800" dirty="0">
                <a:solidFill>
                  <a:schemeClr val="tx1"/>
                </a:solidFill>
              </a:rPr>
              <a:t> yang </a:t>
            </a:r>
            <a:r>
              <a:rPr lang="en-US" altLang="ko-KR" sz="1800" dirty="0" err="1">
                <a:solidFill>
                  <a:schemeClr val="tx1"/>
                </a:solidFill>
              </a:rPr>
              <a:t>menjelaskan</a:t>
            </a:r>
            <a:r>
              <a:rPr lang="en-US" altLang="ko-KR" sz="1800" dirty="0">
                <a:solidFill>
                  <a:schemeClr val="tx1"/>
                </a:solidFill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</a:rPr>
              <a:t>pendekatan</a:t>
            </a:r>
            <a:r>
              <a:rPr lang="en-US" altLang="ko-KR" sz="1800" dirty="0">
                <a:solidFill>
                  <a:schemeClr val="tx1"/>
                </a:solidFill>
              </a:rPr>
              <a:t>, </a:t>
            </a:r>
            <a:r>
              <a:rPr lang="en-US" altLang="ko-KR" sz="1800" dirty="0" err="1">
                <a:solidFill>
                  <a:schemeClr val="tx1"/>
                </a:solidFill>
              </a:rPr>
              <a:t>prinsip</a:t>
            </a:r>
            <a:r>
              <a:rPr lang="en-US" altLang="ko-KR" sz="1800" dirty="0">
                <a:solidFill>
                  <a:schemeClr val="tx1"/>
                </a:solidFill>
              </a:rPr>
              <a:t>, dan strategi </a:t>
            </a:r>
            <a:r>
              <a:rPr lang="en-US" altLang="ko-KR" sz="1800" dirty="0" err="1">
                <a:solidFill>
                  <a:schemeClr val="tx1"/>
                </a:solidFill>
              </a:rPr>
              <a:t>ilmiah</a:t>
            </a:r>
            <a:r>
              <a:rPr lang="en-US" altLang="ko-KR" sz="1800" dirty="0">
                <a:solidFill>
                  <a:schemeClr val="tx1"/>
                </a:solidFill>
              </a:rPr>
              <a:t> yang </a:t>
            </a:r>
            <a:r>
              <a:rPr lang="en-US" altLang="ko-KR" sz="1800" dirty="0" err="1">
                <a:solidFill>
                  <a:schemeClr val="tx1"/>
                </a:solidFill>
              </a:rPr>
              <a:t>digunakan</a:t>
            </a:r>
            <a:r>
              <a:rPr lang="en-US" altLang="ko-KR" sz="1800" dirty="0">
                <a:solidFill>
                  <a:schemeClr val="tx1"/>
                </a:solidFill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</a:rPr>
              <a:t>untuk</a:t>
            </a:r>
            <a:r>
              <a:rPr lang="en-US" altLang="ko-KR" sz="1800" dirty="0">
                <a:solidFill>
                  <a:schemeClr val="tx1"/>
                </a:solidFill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</a:rPr>
              <a:t>memperoleh</a:t>
            </a:r>
            <a:r>
              <a:rPr lang="en-US" altLang="ko-KR" sz="1800" dirty="0">
                <a:solidFill>
                  <a:schemeClr val="tx1"/>
                </a:solidFill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</a:rPr>
              <a:t>pengetahuan</a:t>
            </a:r>
            <a:r>
              <a:rPr lang="en-US" altLang="ko-KR" sz="1800" dirty="0">
                <a:solidFill>
                  <a:schemeClr val="tx1"/>
                </a:solidFill>
              </a:rPr>
              <a:t>. </a:t>
            </a:r>
          </a:p>
          <a:p>
            <a:pPr marL="28575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ko-KR" sz="1800" dirty="0">
                <a:solidFill>
                  <a:schemeClr val="tx1"/>
                </a:solidFill>
              </a:rPr>
              <a:t>Metode </a:t>
            </a:r>
            <a:r>
              <a:rPr lang="en-US" altLang="ko-KR" sz="1800" dirty="0" err="1">
                <a:solidFill>
                  <a:schemeClr val="tx1"/>
                </a:solidFill>
              </a:rPr>
              <a:t>penelitian</a:t>
            </a:r>
            <a:r>
              <a:rPr lang="en-US" altLang="ko-KR" sz="1800" dirty="0">
                <a:solidFill>
                  <a:schemeClr val="tx1"/>
                </a:solidFill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</a:rPr>
              <a:t>adalah</a:t>
            </a:r>
            <a:r>
              <a:rPr lang="en-US" altLang="ko-KR" sz="1800" dirty="0">
                <a:solidFill>
                  <a:schemeClr val="tx1"/>
                </a:solidFill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</a:rPr>
              <a:t>cara</a:t>
            </a:r>
            <a:r>
              <a:rPr lang="en-US" altLang="ko-KR" sz="1800" dirty="0">
                <a:solidFill>
                  <a:schemeClr val="tx1"/>
                </a:solidFill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</a:rPr>
              <a:t>atau</a:t>
            </a:r>
            <a:r>
              <a:rPr lang="en-US" altLang="ko-KR" sz="1800" dirty="0">
                <a:solidFill>
                  <a:schemeClr val="tx1"/>
                </a:solidFill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</a:rPr>
              <a:t>teknik</a:t>
            </a:r>
            <a:r>
              <a:rPr lang="en-US" altLang="ko-KR" sz="1800" dirty="0">
                <a:solidFill>
                  <a:schemeClr val="tx1"/>
                </a:solidFill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</a:rPr>
              <a:t>operasional</a:t>
            </a:r>
            <a:r>
              <a:rPr lang="en-US" altLang="ko-KR" sz="1800" dirty="0">
                <a:solidFill>
                  <a:schemeClr val="tx1"/>
                </a:solidFill>
              </a:rPr>
              <a:t> yang </a:t>
            </a:r>
            <a:r>
              <a:rPr lang="en-US" altLang="ko-KR" sz="1800" dirty="0" err="1">
                <a:solidFill>
                  <a:schemeClr val="tx1"/>
                </a:solidFill>
              </a:rPr>
              <a:t>digunakan</a:t>
            </a:r>
            <a:r>
              <a:rPr lang="en-US" altLang="ko-KR" sz="1800" dirty="0">
                <a:solidFill>
                  <a:schemeClr val="tx1"/>
                </a:solidFill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</a:rPr>
              <a:t>dalam</a:t>
            </a:r>
            <a:r>
              <a:rPr lang="en-US" altLang="ko-KR" sz="1800" dirty="0">
                <a:solidFill>
                  <a:schemeClr val="tx1"/>
                </a:solidFill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</a:rPr>
              <a:t>pengumpulan</a:t>
            </a:r>
            <a:r>
              <a:rPr lang="en-US" altLang="ko-KR" sz="1800" dirty="0">
                <a:solidFill>
                  <a:schemeClr val="tx1"/>
                </a:solidFill>
              </a:rPr>
              <a:t> dan </a:t>
            </a:r>
            <a:r>
              <a:rPr lang="en-US" altLang="ko-KR" sz="1800" dirty="0" err="1">
                <a:solidFill>
                  <a:schemeClr val="tx1"/>
                </a:solidFill>
              </a:rPr>
              <a:t>analisis</a:t>
            </a:r>
            <a:r>
              <a:rPr lang="en-US" altLang="ko-KR" sz="1800" dirty="0">
                <a:solidFill>
                  <a:schemeClr val="tx1"/>
                </a:solidFill>
              </a:rPr>
              <a:t> data. </a:t>
            </a:r>
          </a:p>
          <a:p>
            <a:pPr marL="28575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altLang="ko-KR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7373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7DAC71-92DE-BF96-6CB7-195483F844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DA034-FBC8-3D2D-F9C0-82D845EBA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4195" y="267494"/>
            <a:ext cx="7524328" cy="884466"/>
          </a:xfrm>
        </p:spPr>
        <p:txBody>
          <a:bodyPr/>
          <a:lstStyle/>
          <a:p>
            <a:r>
              <a:rPr lang="en-US" dirty="0"/>
              <a:t>Daftar Pustaka</a:t>
            </a:r>
            <a:endParaRPr lang="en-US" i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92FEB4-40F4-5FE4-248C-63FBABECF00F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368152" y="1419622"/>
            <a:ext cx="7524328" cy="2995737"/>
          </a:xfrm>
        </p:spPr>
        <p:txBody>
          <a:bodyPr/>
          <a:lstStyle/>
          <a:p>
            <a:pPr marL="285750" indent="-28575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Fogler, H. S. (2016). Elements of Chemical Reaction Engineering. Pearson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 err="1"/>
              <a:t>Levenspiel</a:t>
            </a:r>
            <a:r>
              <a:rPr lang="en-US" sz="1600" dirty="0"/>
              <a:t>, O. (2019). Chemical Reaction Engineering. Wiley.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Perry, R. H., &amp; Green, D. W. (2019). Perry’s Chemical Engineers’ Handbook. McGraw-Hill.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Sinnott, R. K., &amp; Towler, G. (2020). Chemical Engineering Design. Elsevier.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Smith, J. M., Van Ness, H. C., &amp; Abbott, M. M. (2018). Introduction to Chemical Engineering Thermodynamics. McGraw-Hill.</a:t>
            </a:r>
          </a:p>
        </p:txBody>
      </p:sp>
    </p:spTree>
    <p:extLst>
      <p:ext uri="{BB962C8B-B14F-4D97-AF65-F5344CB8AC3E}">
        <p14:creationId xmlns:p14="http://schemas.microsoft.com/office/powerpoint/2010/main" val="33073940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67744" y="1923678"/>
            <a:ext cx="9144000" cy="884466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altLang="ko-KR" dirty="0"/>
              <a:t>TERIMAKASIH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F0F3A21-F69D-8791-6001-EB204EBCB1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5944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C4C499-06DA-6C8A-8FBB-7ABDAD973D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9B3DE6C-E9A6-68B3-2AD2-F1D215857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solidFill>
                  <a:srgbClr val="FF0000"/>
                </a:solidFill>
              </a:rPr>
              <a:t>1 .Tujuan Penelitian 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B2C757C-750B-3EF7-71AA-CA4FE144FA6F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043608" y="890095"/>
            <a:ext cx="7992888" cy="2995737"/>
          </a:xfrm>
        </p:spPr>
        <p:txBody>
          <a:bodyPr/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altLang="ko-KR" sz="20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Tujuan </a:t>
            </a:r>
            <a:r>
              <a:rPr lang="en-US" altLang="ko-KR" sz="2000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penelitian</a:t>
            </a:r>
            <a:r>
              <a:rPr lang="en-US" altLang="ko-KR" sz="20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merupakan</a:t>
            </a:r>
            <a:r>
              <a:rPr lang="en-US" altLang="ko-KR" sz="20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arah</a:t>
            </a:r>
            <a:r>
              <a:rPr lang="en-US" altLang="ko-KR" sz="20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atau</a:t>
            </a:r>
            <a:r>
              <a:rPr lang="en-US" altLang="ko-KR" sz="20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sasaran</a:t>
            </a:r>
            <a:r>
              <a:rPr lang="en-US" altLang="ko-KR" sz="20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utama</a:t>
            </a:r>
            <a:r>
              <a:rPr lang="en-US" altLang="ko-KR" sz="20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US" altLang="ko-KR" sz="2000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ingin</a:t>
            </a:r>
            <a:r>
              <a:rPr lang="en-US" altLang="ko-KR" sz="20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dicapai</a:t>
            </a:r>
            <a:r>
              <a:rPr lang="en-US" altLang="ko-KR" sz="20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oleh </a:t>
            </a:r>
            <a:r>
              <a:rPr lang="en-US" altLang="ko-KR" sz="2000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peneliti</a:t>
            </a:r>
            <a:r>
              <a:rPr lang="en-US" altLang="ko-KR" sz="20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melalui</a:t>
            </a:r>
            <a:r>
              <a:rPr lang="en-US" altLang="ko-KR" sz="20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proses </a:t>
            </a:r>
            <a:r>
              <a:rPr lang="en-US" altLang="ko-KR" sz="2000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ilmiah</a:t>
            </a:r>
            <a:r>
              <a:rPr lang="en-US" altLang="ko-KR" sz="2000" dirty="0">
                <a:latin typeface="Cambria" panose="02040503050406030204" pitchFamily="18" charset="0"/>
                <a:ea typeface="Cambria" panose="02040503050406030204" pitchFamily="18" charset="0"/>
              </a:rPr>
              <a:t>. Tujuan </a:t>
            </a:r>
            <a:r>
              <a:rPr lang="en-US" altLang="ko-KR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ini</a:t>
            </a:r>
            <a:r>
              <a:rPr lang="en-US" altLang="ko-KR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menjelaskan</a:t>
            </a:r>
            <a:r>
              <a:rPr lang="en-US" altLang="ko-KR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alasan</a:t>
            </a:r>
            <a:r>
              <a:rPr lang="en-US" altLang="ko-KR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mengapa</a:t>
            </a:r>
            <a:r>
              <a:rPr lang="en-US" altLang="ko-KR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penelitian</a:t>
            </a:r>
            <a:r>
              <a:rPr lang="en-US" altLang="ko-KR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dilakukan</a:t>
            </a:r>
            <a:r>
              <a:rPr lang="en-US" altLang="ko-KR" sz="2000" dirty="0">
                <a:latin typeface="Cambria" panose="02040503050406030204" pitchFamily="18" charset="0"/>
                <a:ea typeface="Cambria" panose="02040503050406030204" pitchFamily="18" charset="0"/>
              </a:rPr>
              <a:t> dan </a:t>
            </a:r>
            <a:r>
              <a:rPr lang="en-US" altLang="ko-KR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apa</a:t>
            </a:r>
            <a:r>
              <a:rPr lang="en-US" altLang="ko-KR" sz="2000" dirty="0"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US" altLang="ko-KR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diharapkan</a:t>
            </a:r>
            <a:r>
              <a:rPr lang="en-US" altLang="ko-KR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dari</a:t>
            </a:r>
            <a:r>
              <a:rPr lang="en-US" altLang="ko-KR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hasilnya</a:t>
            </a:r>
            <a:r>
              <a:rPr lang="en-US" altLang="ko-KR" sz="20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altLang="ko-KR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Secara</a:t>
            </a:r>
            <a:r>
              <a:rPr lang="en-US" altLang="ko-KR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umum</a:t>
            </a:r>
            <a:r>
              <a:rPr lang="en-US" altLang="ko-KR" sz="2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ko-KR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tujuan</a:t>
            </a:r>
            <a:r>
              <a:rPr lang="en-US" altLang="ko-KR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penelitian</a:t>
            </a:r>
            <a:r>
              <a:rPr lang="en-US" altLang="ko-KR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dibagi</a:t>
            </a:r>
            <a:r>
              <a:rPr lang="en-US" altLang="ko-KR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menjadi</a:t>
            </a:r>
            <a:r>
              <a:rPr lang="en-US" altLang="ko-KR" sz="2000" dirty="0">
                <a:latin typeface="Cambria" panose="02040503050406030204" pitchFamily="18" charset="0"/>
                <a:ea typeface="Cambria" panose="02040503050406030204" pitchFamily="18" charset="0"/>
              </a:rPr>
              <a:t> dua </a:t>
            </a:r>
            <a:r>
              <a:rPr lang="en-US" altLang="ko-KR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yaitu</a:t>
            </a:r>
            <a:r>
              <a:rPr lang="en-US" altLang="ko-KR" sz="2000" dirty="0">
                <a:latin typeface="Cambria" panose="02040503050406030204" pitchFamily="18" charset="0"/>
                <a:ea typeface="Cambria" panose="02040503050406030204" pitchFamily="18" charset="0"/>
              </a:rPr>
              <a:t> :</a:t>
            </a:r>
          </a:p>
          <a:p>
            <a:pPr marL="342900" indent="-342900" algn="just">
              <a:buAutoNum type="arabicPeriod"/>
            </a:pPr>
            <a:r>
              <a:rPr lang="en-US" altLang="ko-KR" sz="2000" dirty="0">
                <a:latin typeface="Cambria" panose="02040503050406030204" pitchFamily="18" charset="0"/>
                <a:ea typeface="Cambria" panose="02040503050406030204" pitchFamily="18" charset="0"/>
              </a:rPr>
              <a:t>Tujuan </a:t>
            </a:r>
            <a:r>
              <a:rPr lang="en-US" altLang="ko-KR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umum</a:t>
            </a:r>
            <a:r>
              <a:rPr lang="en-US" altLang="ko-KR" sz="2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ko-KR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berkaitan</a:t>
            </a:r>
            <a:r>
              <a:rPr lang="en-US" altLang="ko-KR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dengan</a:t>
            </a:r>
            <a:r>
              <a:rPr lang="en-US" altLang="ko-KR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kontribusi</a:t>
            </a:r>
            <a:r>
              <a:rPr lang="en-US" altLang="ko-KR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penelitian</a:t>
            </a:r>
            <a:r>
              <a:rPr lang="en-US" altLang="ko-KR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terhadap</a:t>
            </a:r>
            <a:r>
              <a:rPr lang="en-US" altLang="ko-KR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pengembangan</a:t>
            </a:r>
            <a:r>
              <a:rPr lang="en-US" altLang="ko-KR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ilmu</a:t>
            </a:r>
            <a:r>
              <a:rPr lang="en-US" altLang="ko-KR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pengetahuan</a:t>
            </a:r>
            <a:r>
              <a:rPr lang="en-US" altLang="ko-KR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secara</a:t>
            </a:r>
            <a:r>
              <a:rPr lang="en-US" altLang="ko-KR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luas</a:t>
            </a:r>
            <a:r>
              <a:rPr lang="en-US" altLang="ko-KR" sz="2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</a:p>
          <a:p>
            <a:pPr marL="342900" indent="-342900" algn="just">
              <a:buAutoNum type="arabicPeriod"/>
            </a:pPr>
            <a:r>
              <a:rPr lang="en-US" altLang="ko-KR" sz="2000" dirty="0">
                <a:latin typeface="Cambria" panose="02040503050406030204" pitchFamily="18" charset="0"/>
                <a:ea typeface="Cambria" panose="02040503050406030204" pitchFamily="18" charset="0"/>
              </a:rPr>
              <a:t>Tujuan </a:t>
            </a:r>
            <a:r>
              <a:rPr lang="en-US" altLang="ko-KR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khusus</a:t>
            </a:r>
            <a:r>
              <a:rPr lang="en-US" altLang="ko-KR" sz="2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ko-KR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berfokus</a:t>
            </a:r>
            <a:r>
              <a:rPr lang="en-US" altLang="ko-KR" sz="2000" dirty="0">
                <a:latin typeface="Cambria" panose="02040503050406030204" pitchFamily="18" charset="0"/>
                <a:ea typeface="Cambria" panose="02040503050406030204" pitchFamily="18" charset="0"/>
              </a:rPr>
              <a:t> pada </a:t>
            </a:r>
            <a:r>
              <a:rPr lang="en-US" altLang="ko-KR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hasil</a:t>
            </a:r>
            <a:r>
              <a:rPr lang="en-US" altLang="ko-KR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konkret</a:t>
            </a:r>
            <a:r>
              <a:rPr lang="en-US" altLang="ko-KR" sz="2000" dirty="0"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US" altLang="ko-KR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ingin</a:t>
            </a:r>
            <a:r>
              <a:rPr lang="en-US" altLang="ko-KR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dicapai</a:t>
            </a:r>
            <a:r>
              <a:rPr lang="en-US" altLang="ko-KR" sz="2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ko-KR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seperti</a:t>
            </a:r>
            <a:r>
              <a:rPr lang="en-US" altLang="ko-KR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menemukan</a:t>
            </a:r>
            <a:r>
              <a:rPr lang="en-US" altLang="ko-KR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solusi</a:t>
            </a:r>
            <a:r>
              <a:rPr lang="en-US" altLang="ko-KR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atas</a:t>
            </a:r>
            <a:r>
              <a:rPr lang="en-US" altLang="ko-KR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masalah</a:t>
            </a:r>
            <a:r>
              <a:rPr lang="en-US" altLang="ko-KR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tertentu</a:t>
            </a:r>
            <a:r>
              <a:rPr lang="en-US" altLang="ko-KR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atau</a:t>
            </a:r>
            <a:r>
              <a:rPr lang="en-US" altLang="ko-KR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menguji</a:t>
            </a:r>
            <a:r>
              <a:rPr lang="en-US" altLang="ko-KR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hipotesis</a:t>
            </a:r>
            <a:r>
              <a:rPr lang="en-US" altLang="ko-KR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tertentu</a:t>
            </a:r>
            <a:r>
              <a:rPr lang="en-US" altLang="ko-KR" sz="18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ko-KR" altLang="en-US" sz="1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07609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solidFill>
                  <a:srgbClr val="FF0000"/>
                </a:solidFill>
              </a:rPr>
              <a:t>1. Tujuan Penelitian 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1043608" y="555526"/>
            <a:ext cx="7992888" cy="2995737"/>
          </a:xfrm>
        </p:spPr>
        <p:txBody>
          <a:bodyPr/>
          <a:lstStyle/>
          <a:p>
            <a:pPr algn="just"/>
            <a:endParaRPr lang="en-US" altLang="ko-KR" sz="1800" dirty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altLang="ko-KR" sz="2000" dirty="0">
                <a:latin typeface="Arial" pitchFamily="34" charset="0"/>
                <a:cs typeface="Arial" pitchFamily="34" charset="0"/>
              </a:rPr>
              <a:t>Tujuan </a:t>
            </a:r>
            <a:r>
              <a:rPr lang="en-US" altLang="ko-KR" sz="2000" dirty="0" err="1">
                <a:latin typeface="Arial" pitchFamily="34" charset="0"/>
                <a:cs typeface="Arial" pitchFamily="34" charset="0"/>
              </a:rPr>
              <a:t>penelitian</a:t>
            </a:r>
            <a:r>
              <a:rPr lang="en-US" altLang="ko-K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000" dirty="0" err="1">
                <a:latin typeface="Arial" pitchFamily="34" charset="0"/>
                <a:cs typeface="Arial" pitchFamily="34" charset="0"/>
              </a:rPr>
              <a:t>harus</a:t>
            </a:r>
            <a:r>
              <a:rPr lang="en-US" altLang="ko-K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000" dirty="0" err="1">
                <a:latin typeface="Arial" pitchFamily="34" charset="0"/>
                <a:cs typeface="Arial" pitchFamily="34" charset="0"/>
              </a:rPr>
              <a:t>dirumuskan</a:t>
            </a:r>
            <a:r>
              <a:rPr lang="en-US" altLang="ko-K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000" dirty="0" err="1">
                <a:latin typeface="Arial" pitchFamily="34" charset="0"/>
                <a:cs typeface="Arial" pitchFamily="34" charset="0"/>
              </a:rPr>
              <a:t>secara</a:t>
            </a:r>
            <a:r>
              <a:rPr lang="en-US" altLang="ko-K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000" dirty="0" err="1">
                <a:latin typeface="Arial" pitchFamily="34" charset="0"/>
                <a:cs typeface="Arial" pitchFamily="34" charset="0"/>
              </a:rPr>
              <a:t>jelas</a:t>
            </a:r>
            <a:r>
              <a:rPr lang="en-US" altLang="ko-KR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ko-KR" sz="2000" dirty="0" err="1">
                <a:latin typeface="Arial" pitchFamily="34" charset="0"/>
                <a:cs typeface="Arial" pitchFamily="34" charset="0"/>
              </a:rPr>
              <a:t>realistis</a:t>
            </a:r>
            <a:r>
              <a:rPr lang="en-US" altLang="ko-KR" sz="2000" dirty="0">
                <a:latin typeface="Arial" pitchFamily="34" charset="0"/>
                <a:cs typeface="Arial" pitchFamily="34" charset="0"/>
              </a:rPr>
              <a:t>, dan </a:t>
            </a:r>
            <a:r>
              <a:rPr lang="en-US" altLang="ko-KR" sz="2000" dirty="0" err="1">
                <a:latin typeface="Arial" pitchFamily="34" charset="0"/>
                <a:cs typeface="Arial" pitchFamily="34" charset="0"/>
              </a:rPr>
              <a:t>terukur</a:t>
            </a:r>
            <a:r>
              <a:rPr lang="en-US" altLang="ko-KR" sz="2000" dirty="0">
                <a:latin typeface="Arial" pitchFamily="34" charset="0"/>
                <a:cs typeface="Arial" pitchFamily="34" charset="0"/>
              </a:rPr>
              <a:t> agar </a:t>
            </a:r>
            <a:r>
              <a:rPr lang="en-US" altLang="ko-KR" sz="2000" dirty="0" err="1">
                <a:latin typeface="Arial" pitchFamily="34" charset="0"/>
                <a:cs typeface="Arial" pitchFamily="34" charset="0"/>
              </a:rPr>
              <a:t>dapat</a:t>
            </a:r>
            <a:r>
              <a:rPr lang="en-US" altLang="ko-K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000" dirty="0" err="1">
                <a:latin typeface="Arial" pitchFamily="34" charset="0"/>
                <a:cs typeface="Arial" pitchFamily="34" charset="0"/>
              </a:rPr>
              <a:t>menjadi</a:t>
            </a:r>
            <a:r>
              <a:rPr lang="en-US" altLang="ko-K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000" dirty="0" err="1">
                <a:latin typeface="Arial" pitchFamily="34" charset="0"/>
                <a:cs typeface="Arial" pitchFamily="34" charset="0"/>
              </a:rPr>
              <a:t>pedoman</a:t>
            </a:r>
            <a:r>
              <a:rPr lang="en-US" altLang="ko-K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000" dirty="0" err="1">
                <a:latin typeface="Arial" pitchFamily="34" charset="0"/>
                <a:cs typeface="Arial" pitchFamily="34" charset="0"/>
              </a:rPr>
              <a:t>dalam</a:t>
            </a:r>
            <a:r>
              <a:rPr lang="en-US" altLang="ko-K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000" dirty="0" err="1">
                <a:latin typeface="Arial" pitchFamily="34" charset="0"/>
                <a:cs typeface="Arial" pitchFamily="34" charset="0"/>
              </a:rPr>
              <a:t>setiap</a:t>
            </a:r>
            <a:r>
              <a:rPr lang="en-US" altLang="ko-K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000" dirty="0" err="1">
                <a:latin typeface="Arial" pitchFamily="34" charset="0"/>
                <a:cs typeface="Arial" pitchFamily="34" charset="0"/>
              </a:rPr>
              <a:t>tahap</a:t>
            </a:r>
            <a:r>
              <a:rPr lang="en-US" altLang="ko-K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000" dirty="0" err="1">
                <a:latin typeface="Arial" pitchFamily="34" charset="0"/>
                <a:cs typeface="Arial" pitchFamily="34" charset="0"/>
              </a:rPr>
              <a:t>penelitian</a:t>
            </a:r>
            <a:r>
              <a:rPr lang="en-US" altLang="ko-KR" sz="2000" dirty="0">
                <a:latin typeface="Arial" pitchFamily="34" charset="0"/>
                <a:cs typeface="Arial" pitchFamily="34" charset="0"/>
              </a:rPr>
              <a:t>. 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altLang="ko-KR" sz="2000" dirty="0" err="1">
                <a:latin typeface="Arial" pitchFamily="34" charset="0"/>
                <a:cs typeface="Arial" pitchFamily="34" charset="0"/>
              </a:rPr>
              <a:t>Penetapan</a:t>
            </a:r>
            <a:r>
              <a:rPr lang="en-US" altLang="ko-K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000" dirty="0" err="1">
                <a:latin typeface="Arial" pitchFamily="34" charset="0"/>
                <a:cs typeface="Arial" pitchFamily="34" charset="0"/>
              </a:rPr>
              <a:t>tujuan</a:t>
            </a:r>
            <a:r>
              <a:rPr lang="en-US" altLang="ko-KR" sz="20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altLang="ko-KR" sz="2000" dirty="0" err="1">
                <a:latin typeface="Arial" pitchFamily="34" charset="0"/>
                <a:cs typeface="Arial" pitchFamily="34" charset="0"/>
              </a:rPr>
              <a:t>baik</a:t>
            </a:r>
            <a:r>
              <a:rPr lang="en-US" altLang="ko-K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000" dirty="0" err="1">
                <a:latin typeface="Arial" pitchFamily="34" charset="0"/>
                <a:cs typeface="Arial" pitchFamily="34" charset="0"/>
              </a:rPr>
              <a:t>membantu</a:t>
            </a:r>
            <a:r>
              <a:rPr lang="en-US" altLang="ko-K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000" dirty="0" err="1">
                <a:latin typeface="Arial" pitchFamily="34" charset="0"/>
                <a:cs typeface="Arial" pitchFamily="34" charset="0"/>
              </a:rPr>
              <a:t>peneliti</a:t>
            </a:r>
            <a:r>
              <a:rPr lang="en-US" altLang="ko-K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000" dirty="0" err="1">
                <a:latin typeface="Arial" pitchFamily="34" charset="0"/>
                <a:cs typeface="Arial" pitchFamily="34" charset="0"/>
              </a:rPr>
              <a:t>menentukan</a:t>
            </a:r>
            <a:r>
              <a:rPr lang="en-US" altLang="ko-K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000" dirty="0" err="1">
                <a:latin typeface="Arial" pitchFamily="34" charset="0"/>
                <a:cs typeface="Arial" pitchFamily="34" charset="0"/>
              </a:rPr>
              <a:t>metode</a:t>
            </a:r>
            <a:r>
              <a:rPr lang="en-US" altLang="ko-KR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ko-KR" sz="2000" dirty="0" err="1">
                <a:latin typeface="Arial" pitchFamily="34" charset="0"/>
                <a:cs typeface="Arial" pitchFamily="34" charset="0"/>
              </a:rPr>
              <a:t>alat</a:t>
            </a:r>
            <a:r>
              <a:rPr lang="en-US" altLang="ko-KR" sz="2000" dirty="0">
                <a:latin typeface="Arial" pitchFamily="34" charset="0"/>
                <a:cs typeface="Arial" pitchFamily="34" charset="0"/>
              </a:rPr>
              <a:t>, dan strategi </a:t>
            </a:r>
            <a:r>
              <a:rPr lang="en-US" altLang="ko-KR" sz="2000" dirty="0" err="1">
                <a:latin typeface="Arial" pitchFamily="34" charset="0"/>
                <a:cs typeface="Arial" pitchFamily="34" charset="0"/>
              </a:rPr>
              <a:t>analisis</a:t>
            </a:r>
            <a:r>
              <a:rPr lang="en-US" altLang="ko-KR" sz="20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altLang="ko-KR" sz="2000" dirty="0" err="1">
                <a:latin typeface="Arial" pitchFamily="34" charset="0"/>
                <a:cs typeface="Arial" pitchFamily="34" charset="0"/>
              </a:rPr>
              <a:t>tepat</a:t>
            </a:r>
            <a:r>
              <a:rPr lang="en-US" altLang="ko-KR" sz="2000" dirty="0">
                <a:latin typeface="Arial" pitchFamily="34" charset="0"/>
                <a:cs typeface="Arial" pitchFamily="34" charset="0"/>
              </a:rPr>
              <a:t>. Selain </a:t>
            </a:r>
            <a:r>
              <a:rPr lang="en-US" altLang="ko-KR" sz="2000" dirty="0" err="1">
                <a:latin typeface="Arial" pitchFamily="34" charset="0"/>
                <a:cs typeface="Arial" pitchFamily="34" charset="0"/>
              </a:rPr>
              <a:t>itu</a:t>
            </a:r>
            <a:r>
              <a:rPr lang="en-US" altLang="ko-KR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ko-KR" sz="2000" dirty="0" err="1">
                <a:latin typeface="Arial" pitchFamily="34" charset="0"/>
                <a:cs typeface="Arial" pitchFamily="34" charset="0"/>
              </a:rPr>
              <a:t>tujuan</a:t>
            </a:r>
            <a:r>
              <a:rPr lang="en-US" altLang="ko-K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000" dirty="0" err="1">
                <a:latin typeface="Arial" pitchFamily="34" charset="0"/>
                <a:cs typeface="Arial" pitchFamily="34" charset="0"/>
              </a:rPr>
              <a:t>penelitian</a:t>
            </a:r>
            <a:r>
              <a:rPr lang="en-US" altLang="ko-KR" sz="2000" dirty="0">
                <a:latin typeface="Arial" pitchFamily="34" charset="0"/>
                <a:cs typeface="Arial" pitchFamily="34" charset="0"/>
              </a:rPr>
              <a:t> juga </a:t>
            </a:r>
            <a:r>
              <a:rPr lang="en-US" altLang="ko-KR" sz="2000" dirty="0" err="1">
                <a:latin typeface="Arial" pitchFamily="34" charset="0"/>
                <a:cs typeface="Arial" pitchFamily="34" charset="0"/>
              </a:rPr>
              <a:t>menjadi</a:t>
            </a:r>
            <a:r>
              <a:rPr lang="en-US" altLang="ko-K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000" dirty="0" err="1">
                <a:latin typeface="Arial" pitchFamily="34" charset="0"/>
                <a:cs typeface="Arial" pitchFamily="34" charset="0"/>
              </a:rPr>
              <a:t>dasar</a:t>
            </a:r>
            <a:r>
              <a:rPr lang="en-US" altLang="ko-K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000" dirty="0" err="1">
                <a:latin typeface="Arial" pitchFamily="34" charset="0"/>
                <a:cs typeface="Arial" pitchFamily="34" charset="0"/>
              </a:rPr>
              <a:t>dalam</a:t>
            </a:r>
            <a:r>
              <a:rPr lang="en-US" altLang="ko-K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000" dirty="0" err="1">
                <a:latin typeface="Arial" pitchFamily="34" charset="0"/>
                <a:cs typeface="Arial" pitchFamily="34" charset="0"/>
              </a:rPr>
              <a:t>menyusun</a:t>
            </a:r>
            <a:r>
              <a:rPr lang="en-US" altLang="ko-K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000" dirty="0" err="1">
                <a:latin typeface="Arial" pitchFamily="34" charset="0"/>
                <a:cs typeface="Arial" pitchFamily="34" charset="0"/>
              </a:rPr>
              <a:t>kerangka</a:t>
            </a:r>
            <a:r>
              <a:rPr lang="en-US" altLang="ko-K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000" dirty="0" err="1">
                <a:latin typeface="Arial" pitchFamily="34" charset="0"/>
                <a:cs typeface="Arial" pitchFamily="34" charset="0"/>
              </a:rPr>
              <a:t>teori</a:t>
            </a:r>
            <a:r>
              <a:rPr lang="en-US" altLang="ko-KR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ko-KR" sz="2000" dirty="0" err="1">
                <a:latin typeface="Arial" pitchFamily="34" charset="0"/>
                <a:cs typeface="Arial" pitchFamily="34" charset="0"/>
              </a:rPr>
              <a:t>menentukan</a:t>
            </a:r>
            <a:r>
              <a:rPr lang="en-US" altLang="ko-K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000" dirty="0" err="1">
                <a:latin typeface="Arial" pitchFamily="34" charset="0"/>
                <a:cs typeface="Arial" pitchFamily="34" charset="0"/>
              </a:rPr>
              <a:t>variabel</a:t>
            </a:r>
            <a:r>
              <a:rPr lang="en-US" altLang="ko-KR" sz="20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altLang="ko-KR" sz="2000" dirty="0" err="1">
                <a:latin typeface="Arial" pitchFamily="34" charset="0"/>
                <a:cs typeface="Arial" pitchFamily="34" charset="0"/>
              </a:rPr>
              <a:t>akan</a:t>
            </a:r>
            <a:r>
              <a:rPr lang="en-US" altLang="ko-K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000" dirty="0" err="1">
                <a:latin typeface="Arial" pitchFamily="34" charset="0"/>
                <a:cs typeface="Arial" pitchFamily="34" charset="0"/>
              </a:rPr>
              <a:t>dikaji</a:t>
            </a:r>
            <a:r>
              <a:rPr lang="en-US" altLang="ko-KR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ko-KR" sz="2000" dirty="0" err="1">
                <a:latin typeface="Arial" pitchFamily="34" charset="0"/>
                <a:cs typeface="Arial" pitchFamily="34" charset="0"/>
              </a:rPr>
              <a:t>serta</a:t>
            </a:r>
            <a:r>
              <a:rPr lang="en-US" altLang="ko-K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000" dirty="0" err="1">
                <a:latin typeface="Arial" pitchFamily="34" charset="0"/>
                <a:cs typeface="Arial" pitchFamily="34" charset="0"/>
              </a:rPr>
              <a:t>menjelaskan</a:t>
            </a:r>
            <a:r>
              <a:rPr lang="en-US" altLang="ko-K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000" dirty="0" err="1">
                <a:latin typeface="Arial" pitchFamily="34" charset="0"/>
                <a:cs typeface="Arial" pitchFamily="34" charset="0"/>
              </a:rPr>
              <a:t>manfaat</a:t>
            </a:r>
            <a:r>
              <a:rPr lang="en-US" altLang="ko-K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000" dirty="0" err="1">
                <a:latin typeface="Arial" pitchFamily="34" charset="0"/>
                <a:cs typeface="Arial" pitchFamily="34" charset="0"/>
              </a:rPr>
              <a:t>praktis</a:t>
            </a:r>
            <a:r>
              <a:rPr lang="en-US" altLang="ko-K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000" dirty="0" err="1">
                <a:latin typeface="Arial" pitchFamily="34" charset="0"/>
                <a:cs typeface="Arial" pitchFamily="34" charset="0"/>
              </a:rPr>
              <a:t>maupun</a:t>
            </a:r>
            <a:r>
              <a:rPr lang="en-US" altLang="ko-K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000" dirty="0" err="1">
                <a:latin typeface="Arial" pitchFamily="34" charset="0"/>
                <a:cs typeface="Arial" pitchFamily="34" charset="0"/>
              </a:rPr>
              <a:t>teoretis</a:t>
            </a:r>
            <a:r>
              <a:rPr lang="en-US" altLang="ko-K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000" dirty="0" err="1">
                <a:latin typeface="Arial" pitchFamily="34" charset="0"/>
                <a:cs typeface="Arial" pitchFamily="34" charset="0"/>
              </a:rPr>
              <a:t>dari</a:t>
            </a:r>
            <a:r>
              <a:rPr lang="en-US" altLang="ko-K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000" dirty="0" err="1">
                <a:latin typeface="Arial" pitchFamily="34" charset="0"/>
                <a:cs typeface="Arial" pitchFamily="34" charset="0"/>
              </a:rPr>
              <a:t>penelitian</a:t>
            </a:r>
            <a:r>
              <a:rPr lang="en-US" altLang="ko-KR" sz="20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altLang="ko-KR" sz="2000" dirty="0" err="1">
                <a:latin typeface="Arial" pitchFamily="34" charset="0"/>
                <a:cs typeface="Arial" pitchFamily="34" charset="0"/>
              </a:rPr>
              <a:t>dilakukan</a:t>
            </a:r>
            <a:r>
              <a:rPr lang="en-US" altLang="ko-KR" sz="2000" dirty="0">
                <a:latin typeface="Arial" pitchFamily="34" charset="0"/>
                <a:cs typeface="Arial" pitchFamily="34" charset="0"/>
              </a:rPr>
              <a:t>. 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altLang="ko-KR" sz="2000" dirty="0"/>
              <a:t>T</a:t>
            </a:r>
            <a:r>
              <a:rPr lang="en-US" altLang="ko-KR" sz="2000" dirty="0">
                <a:latin typeface="Arial" pitchFamily="34" charset="0"/>
                <a:cs typeface="Arial" pitchFamily="34" charset="0"/>
              </a:rPr>
              <a:t>ujuan </a:t>
            </a:r>
            <a:r>
              <a:rPr lang="en-US" altLang="ko-KR" sz="2000" dirty="0" err="1">
                <a:latin typeface="Arial" pitchFamily="34" charset="0"/>
                <a:cs typeface="Arial" pitchFamily="34" charset="0"/>
              </a:rPr>
              <a:t>penelitian</a:t>
            </a:r>
            <a:r>
              <a:rPr lang="en-US" altLang="ko-K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000" dirty="0" err="1">
                <a:latin typeface="Arial" pitchFamily="34" charset="0"/>
                <a:cs typeface="Arial" pitchFamily="34" charset="0"/>
              </a:rPr>
              <a:t>merupakan</a:t>
            </a:r>
            <a:r>
              <a:rPr lang="en-US" altLang="ko-K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000" dirty="0" err="1">
                <a:latin typeface="Arial" pitchFamily="34" charset="0"/>
                <a:cs typeface="Arial" pitchFamily="34" charset="0"/>
              </a:rPr>
              <a:t>fondasi</a:t>
            </a:r>
            <a:r>
              <a:rPr lang="en-US" altLang="ko-K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000" dirty="0" err="1">
                <a:latin typeface="Arial" pitchFamily="34" charset="0"/>
                <a:cs typeface="Arial" pitchFamily="34" charset="0"/>
              </a:rPr>
              <a:t>utama</a:t>
            </a:r>
            <a:r>
              <a:rPr lang="en-US" altLang="ko-K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000" dirty="0" err="1">
                <a:latin typeface="Arial" pitchFamily="34" charset="0"/>
                <a:cs typeface="Arial" pitchFamily="34" charset="0"/>
              </a:rPr>
              <a:t>dalam</a:t>
            </a:r>
            <a:r>
              <a:rPr lang="en-US" altLang="ko-K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000" dirty="0" err="1">
                <a:latin typeface="Arial" pitchFamily="34" charset="0"/>
                <a:cs typeface="Arial" pitchFamily="34" charset="0"/>
              </a:rPr>
              <a:t>membangun</a:t>
            </a:r>
            <a:r>
              <a:rPr lang="en-US" altLang="ko-K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000" dirty="0" err="1">
                <a:latin typeface="Arial" pitchFamily="34" charset="0"/>
                <a:cs typeface="Arial" pitchFamily="34" charset="0"/>
              </a:rPr>
              <a:t>keseluruhan</a:t>
            </a:r>
            <a:r>
              <a:rPr lang="en-US" altLang="ko-KR" sz="2000" dirty="0">
                <a:latin typeface="Arial" pitchFamily="34" charset="0"/>
                <a:cs typeface="Arial" pitchFamily="34" charset="0"/>
              </a:rPr>
              <a:t> proses </a:t>
            </a:r>
            <a:r>
              <a:rPr lang="en-US" altLang="ko-KR" sz="2000" dirty="0" err="1">
                <a:latin typeface="Arial" pitchFamily="34" charset="0"/>
                <a:cs typeface="Arial" pitchFamily="34" charset="0"/>
              </a:rPr>
              <a:t>ilmiah</a:t>
            </a:r>
            <a:r>
              <a:rPr lang="en-US" altLang="ko-KR" sz="2000" dirty="0">
                <a:latin typeface="Arial" pitchFamily="34" charset="0"/>
                <a:cs typeface="Arial" pitchFamily="34" charset="0"/>
              </a:rPr>
              <a:t> agar </a:t>
            </a:r>
            <a:r>
              <a:rPr lang="en-US" altLang="ko-KR" sz="2000" dirty="0" err="1">
                <a:latin typeface="Arial" pitchFamily="34" charset="0"/>
                <a:cs typeface="Arial" pitchFamily="34" charset="0"/>
              </a:rPr>
              <a:t>hasilnya</a:t>
            </a:r>
            <a:r>
              <a:rPr lang="en-US" altLang="ko-K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000" dirty="0" err="1">
                <a:latin typeface="Arial" pitchFamily="34" charset="0"/>
                <a:cs typeface="Arial" pitchFamily="34" charset="0"/>
              </a:rPr>
              <a:t>relevan</a:t>
            </a:r>
            <a:r>
              <a:rPr lang="en-US" altLang="ko-KR" sz="2000" dirty="0">
                <a:latin typeface="Arial" pitchFamily="34" charset="0"/>
                <a:cs typeface="Arial" pitchFamily="34" charset="0"/>
              </a:rPr>
              <a:t>, valid, dan </a:t>
            </a:r>
            <a:r>
              <a:rPr lang="en-US" altLang="ko-KR" sz="2000" dirty="0" err="1">
                <a:latin typeface="Arial" pitchFamily="34" charset="0"/>
                <a:cs typeface="Arial" pitchFamily="34" charset="0"/>
              </a:rPr>
              <a:t>bermanfaat</a:t>
            </a:r>
            <a:r>
              <a:rPr lang="en-US" altLang="ko-K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000" dirty="0" err="1">
                <a:latin typeface="Arial" pitchFamily="34" charset="0"/>
                <a:cs typeface="Arial" pitchFamily="34" charset="0"/>
              </a:rPr>
              <a:t>bagi</a:t>
            </a:r>
            <a:r>
              <a:rPr lang="en-US" altLang="ko-K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000" dirty="0" err="1">
                <a:latin typeface="Arial" pitchFamily="34" charset="0"/>
                <a:cs typeface="Arial" pitchFamily="34" charset="0"/>
              </a:rPr>
              <a:t>perkembangan</a:t>
            </a:r>
            <a:r>
              <a:rPr lang="en-US" altLang="ko-K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000" dirty="0" err="1">
                <a:latin typeface="Arial" pitchFamily="34" charset="0"/>
                <a:cs typeface="Arial" pitchFamily="34" charset="0"/>
              </a:rPr>
              <a:t>ilmu</a:t>
            </a:r>
            <a:r>
              <a:rPr lang="en-US" altLang="ko-K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000" dirty="0" err="1">
                <a:latin typeface="Arial" pitchFamily="34" charset="0"/>
                <a:cs typeface="Arial" pitchFamily="34" charset="0"/>
              </a:rPr>
              <a:t>maupun</a:t>
            </a:r>
            <a:r>
              <a:rPr lang="en-US" altLang="ko-K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000" dirty="0" err="1">
                <a:latin typeface="Arial" pitchFamily="34" charset="0"/>
                <a:cs typeface="Arial" pitchFamily="34" charset="0"/>
              </a:rPr>
              <a:t>kebutuhan</a:t>
            </a:r>
            <a:r>
              <a:rPr lang="en-US" altLang="ko-K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000" dirty="0" err="1">
                <a:latin typeface="Arial" pitchFamily="34" charset="0"/>
                <a:cs typeface="Arial" pitchFamily="34" charset="0"/>
              </a:rPr>
              <a:t>masyarakat</a:t>
            </a:r>
            <a:r>
              <a:rPr lang="en-US" altLang="ko-KR" sz="20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791076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277D91-11FF-C28C-43A3-468815AB4C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5FACDFB-5A2E-AC4E-CB59-2BC2981EF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-236562"/>
            <a:ext cx="7920880" cy="884466"/>
          </a:xfrm>
        </p:spPr>
        <p:txBody>
          <a:bodyPr/>
          <a:lstStyle/>
          <a:p>
            <a:r>
              <a:rPr lang="fi-FI" altLang="ko-KR" sz="28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Tujuan penelitian dalam bidang teknik kimia </a:t>
            </a:r>
            <a:endParaRPr lang="ko-KR" altLang="en-US" sz="28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4056ADA-8AF5-61A7-7B4B-80893770FA31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259632" y="555526"/>
            <a:ext cx="7632848" cy="2995737"/>
          </a:xfrm>
        </p:spPr>
        <p:txBody>
          <a:bodyPr/>
          <a:lstStyle/>
          <a:p>
            <a:pPr marL="285750" indent="-285750" algn="just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Tujuan </a:t>
            </a: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penelitian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dalam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bidang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teknik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kimia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berfungsi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sebagai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panduan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utama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dalam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merancang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percobaan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dan </a:t>
            </a: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analisis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ilmiah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yang </a:t>
            </a: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berorientasi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pada </a:t>
            </a: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peningkatan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efisiensi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proses, </a:t>
            </a: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pengembangan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material </a:t>
            </a: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baru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atau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penerapan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teknologi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ramah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lingkungan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marL="285750" indent="-285750" algn="just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Tujuan </a:t>
            </a: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umum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biasanya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berkaitan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dengan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pengembangan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ilmu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dan </a:t>
            </a: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teknologi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proses </a:t>
            </a: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kimia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seperti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meningkatkan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efisiensi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konversi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energi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atau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menurunkan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emisi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karbon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marL="285750" indent="-285750" algn="just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altLang="ko-KR" sz="1800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Contoh</a:t>
            </a:r>
            <a:r>
              <a:rPr lang="en-US" altLang="ko-KR" sz="18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dirty="0">
                <a:solidFill>
                  <a:srgbClr val="7030A0"/>
                </a:solidFill>
              </a:rPr>
              <a:t> : </a:t>
            </a:r>
          </a:p>
          <a:p>
            <a:pPr marL="342900" indent="-342900" algn="just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altLang="ko-KR" sz="18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dirty="0">
                <a:solidFill>
                  <a:srgbClr val="7030A0"/>
                </a:solidFill>
              </a:rPr>
              <a:t>T</a:t>
            </a:r>
            <a:r>
              <a:rPr lang="en-US" altLang="ko-KR" sz="18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ujuan </a:t>
            </a:r>
            <a:r>
              <a:rPr lang="en-US" altLang="ko-KR" sz="1800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umum</a:t>
            </a:r>
            <a:r>
              <a:rPr lang="en-US" altLang="ko-KR" sz="18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dirty="0">
                <a:solidFill>
                  <a:srgbClr val="7030A0"/>
                </a:solidFill>
              </a:rPr>
              <a:t>: </a:t>
            </a:r>
            <a:r>
              <a:rPr lang="en-US" altLang="ko-KR" sz="1800" dirty="0" err="1">
                <a:solidFill>
                  <a:srgbClr val="7030A0"/>
                </a:solidFill>
              </a:rPr>
              <a:t>Untuk</a:t>
            </a:r>
            <a:r>
              <a:rPr lang="en-US" altLang="ko-KR" sz="1800" dirty="0">
                <a:solidFill>
                  <a:srgbClr val="7030A0"/>
                </a:solidFill>
              </a:rPr>
              <a:t> </a:t>
            </a:r>
            <a:r>
              <a:rPr lang="en-US" altLang="ko-KR" sz="1800" dirty="0" err="1">
                <a:solidFill>
                  <a:srgbClr val="7030A0"/>
                </a:solidFill>
              </a:rPr>
              <a:t>meningkatkan</a:t>
            </a:r>
            <a:r>
              <a:rPr lang="en-US" altLang="ko-KR" sz="1800" dirty="0">
                <a:solidFill>
                  <a:srgbClr val="7030A0"/>
                </a:solidFill>
              </a:rPr>
              <a:t> </a:t>
            </a:r>
            <a:r>
              <a:rPr lang="en-US" altLang="ko-KR" sz="1800" dirty="0" err="1">
                <a:solidFill>
                  <a:srgbClr val="7030A0"/>
                </a:solidFill>
              </a:rPr>
              <a:t>produksi</a:t>
            </a:r>
            <a:r>
              <a:rPr lang="en-US" altLang="ko-KR" sz="1800" dirty="0">
                <a:solidFill>
                  <a:srgbClr val="7030A0"/>
                </a:solidFill>
              </a:rPr>
              <a:t> biodiesel </a:t>
            </a:r>
            <a:r>
              <a:rPr lang="en-US" altLang="ko-KR" sz="1800" dirty="0" err="1">
                <a:solidFill>
                  <a:srgbClr val="7030A0"/>
                </a:solidFill>
              </a:rPr>
              <a:t>dari</a:t>
            </a:r>
            <a:r>
              <a:rPr lang="en-US" altLang="ko-KR" sz="1800" dirty="0">
                <a:solidFill>
                  <a:srgbClr val="7030A0"/>
                </a:solidFill>
              </a:rPr>
              <a:t> </a:t>
            </a:r>
            <a:r>
              <a:rPr lang="en-US" altLang="ko-KR" sz="1800" dirty="0" err="1">
                <a:solidFill>
                  <a:srgbClr val="7030A0"/>
                </a:solidFill>
              </a:rPr>
              <a:t>minyak</a:t>
            </a:r>
            <a:r>
              <a:rPr lang="en-US" altLang="ko-KR" sz="1800" dirty="0">
                <a:solidFill>
                  <a:srgbClr val="7030A0"/>
                </a:solidFill>
              </a:rPr>
              <a:t> </a:t>
            </a:r>
            <a:r>
              <a:rPr lang="en-US" altLang="ko-KR" sz="1800" dirty="0" err="1">
                <a:solidFill>
                  <a:srgbClr val="7030A0"/>
                </a:solidFill>
              </a:rPr>
              <a:t>jelantah</a:t>
            </a:r>
            <a:r>
              <a:rPr lang="en-US" altLang="ko-KR" sz="1800" dirty="0">
                <a:solidFill>
                  <a:srgbClr val="7030A0"/>
                </a:solidFill>
              </a:rPr>
              <a:t> </a:t>
            </a:r>
            <a:r>
              <a:rPr lang="en-US" altLang="ko-KR" sz="1800" dirty="0" err="1">
                <a:solidFill>
                  <a:srgbClr val="7030A0"/>
                </a:solidFill>
              </a:rPr>
              <a:t>dengan</a:t>
            </a:r>
            <a:r>
              <a:rPr lang="en-US" altLang="ko-KR" sz="1800" dirty="0">
                <a:solidFill>
                  <a:srgbClr val="7030A0"/>
                </a:solidFill>
              </a:rPr>
              <a:t> </a:t>
            </a:r>
            <a:r>
              <a:rPr lang="en-US" altLang="ko-KR" sz="1800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mengoptimalkan</a:t>
            </a:r>
            <a:r>
              <a:rPr lang="en-US" altLang="ko-KR" sz="18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reaksi</a:t>
            </a:r>
            <a:r>
              <a:rPr lang="en-US" altLang="ko-KR" sz="18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transesterifikasi</a:t>
            </a:r>
            <a:endParaRPr lang="en-US" altLang="ko-KR" sz="18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altLang="ko-KR" sz="18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Tujuan </a:t>
            </a:r>
            <a:r>
              <a:rPr lang="en-US" altLang="ko-KR" sz="1800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khusus</a:t>
            </a:r>
            <a:r>
              <a:rPr lang="en-US" altLang="ko-KR" sz="18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: </a:t>
            </a:r>
          </a:p>
          <a:p>
            <a:pPr marL="342900" indent="-342900" algn="just">
              <a:spcBef>
                <a:spcPts val="0"/>
              </a:spcBef>
              <a:buFont typeface="+mj-lt"/>
              <a:buAutoNum type="alphaLcParenR"/>
            </a:pPr>
            <a:r>
              <a:rPr lang="en-US" altLang="ko-KR" sz="1800" dirty="0" err="1">
                <a:solidFill>
                  <a:srgbClr val="7030A0"/>
                </a:solidFill>
              </a:rPr>
              <a:t>U</a:t>
            </a:r>
            <a:r>
              <a:rPr lang="en-US" altLang="ko-KR" sz="1800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ntuk</a:t>
            </a:r>
            <a:r>
              <a:rPr lang="en-US" altLang="ko-KR" sz="18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menentukan</a:t>
            </a:r>
            <a:r>
              <a:rPr lang="en-US" altLang="ko-KR" sz="18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pengaruh </a:t>
            </a:r>
            <a:r>
              <a:rPr lang="en-US" altLang="ko-KR" sz="1800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suhu</a:t>
            </a:r>
            <a:r>
              <a:rPr lang="en-US" altLang="ko-KR" sz="18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reaksi</a:t>
            </a:r>
            <a:r>
              <a:rPr lang="en-US" altLang="ko-KR" sz="18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terhadap</a:t>
            </a:r>
            <a:r>
              <a:rPr lang="en-US" altLang="ko-KR" sz="18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rendemen</a:t>
            </a:r>
            <a:r>
              <a:rPr lang="en-US" altLang="ko-KR" sz="18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biodiesel </a:t>
            </a:r>
          </a:p>
          <a:p>
            <a:pPr marL="342900" indent="-342900" algn="just">
              <a:spcBef>
                <a:spcPts val="0"/>
              </a:spcBef>
              <a:buFont typeface="+mj-lt"/>
              <a:buAutoNum type="alphaLcParenR"/>
            </a:pPr>
            <a:r>
              <a:rPr lang="en-US" altLang="ko-KR" sz="1800" dirty="0" err="1">
                <a:solidFill>
                  <a:srgbClr val="7030A0"/>
                </a:solidFill>
              </a:rPr>
              <a:t>Untuk</a:t>
            </a:r>
            <a:r>
              <a:rPr lang="en-US" altLang="ko-KR" sz="1800" dirty="0">
                <a:solidFill>
                  <a:srgbClr val="7030A0"/>
                </a:solidFill>
              </a:rPr>
              <a:t> </a:t>
            </a:r>
            <a:r>
              <a:rPr lang="en-US" altLang="ko-KR" sz="1800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mengembangkan</a:t>
            </a:r>
            <a:r>
              <a:rPr lang="en-US" altLang="ko-KR" sz="18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katalis</a:t>
            </a:r>
            <a:r>
              <a:rPr lang="en-US" altLang="ko-KR" sz="18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heterogen</a:t>
            </a:r>
            <a:r>
              <a:rPr lang="en-US" altLang="ko-KR" sz="18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murah</a:t>
            </a:r>
            <a:r>
              <a:rPr lang="en-US" altLang="ko-KR" sz="18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berbasis</a:t>
            </a:r>
            <a:r>
              <a:rPr lang="en-US" altLang="ko-KR" sz="18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zeolit</a:t>
            </a:r>
            <a:r>
              <a:rPr lang="en-US" altLang="ko-KR" sz="18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alam</a:t>
            </a:r>
            <a:r>
              <a:rPr lang="en-US" altLang="ko-KR" sz="18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agar </a:t>
            </a:r>
            <a:r>
              <a:rPr lang="en-US" altLang="ko-KR" sz="1800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produksi</a:t>
            </a:r>
            <a:r>
              <a:rPr lang="en-US" altLang="ko-KR" sz="18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biodiesel </a:t>
            </a:r>
            <a:r>
              <a:rPr lang="en-US" altLang="ko-KR" sz="1800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lebih</a:t>
            </a:r>
            <a:r>
              <a:rPr lang="en-US" altLang="ko-KR" sz="18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efisien</a:t>
            </a:r>
            <a:r>
              <a:rPr lang="en-US" altLang="ko-KR" sz="18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dan </a:t>
            </a:r>
            <a:r>
              <a:rPr lang="en-US" altLang="ko-KR" sz="1800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berkelanjutan</a:t>
            </a:r>
            <a:r>
              <a:rPr lang="en-US" altLang="ko-KR" sz="18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825161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0EC286-5E08-317D-1697-8B467AD204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EB5436C-E49D-AEEC-49A8-58243DAC0E59}"/>
              </a:ext>
            </a:extLst>
          </p:cNvPr>
          <p:cNvSpPr txBox="1"/>
          <p:nvPr/>
        </p:nvSpPr>
        <p:spPr bwMode="auto">
          <a:xfrm>
            <a:off x="3491880" y="1563638"/>
            <a:ext cx="4926510" cy="707886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II . </a:t>
            </a:r>
            <a:r>
              <a:rPr lang="en-US" altLang="ko-KR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Jenis</a:t>
            </a:r>
            <a:r>
              <a:rPr kumimoji="0" lang="en-US" altLang="ko-KR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altLang="ko-KR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P</a:t>
            </a:r>
            <a:r>
              <a:rPr kumimoji="0" lang="en-US" altLang="ko-KR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enelitian</a:t>
            </a:r>
            <a:endParaRPr kumimoji="0" lang="ko-KR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anose="02040503050406030204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6671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B41AE8-3DB3-0870-9F99-4460299D2B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B8F52-010F-990E-AD8A-B28BDAB5E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9429" y="0"/>
            <a:ext cx="7524328" cy="884466"/>
          </a:xfrm>
        </p:spPr>
        <p:txBody>
          <a:bodyPr/>
          <a:lstStyle/>
          <a:p>
            <a:r>
              <a:rPr lang="en-US" sz="3000" dirty="0">
                <a:solidFill>
                  <a:srgbClr val="FF0000"/>
                </a:solidFill>
              </a:rPr>
              <a:t>2. Jenis </a:t>
            </a:r>
            <a:r>
              <a:rPr lang="en-US" sz="3000" dirty="0" err="1">
                <a:solidFill>
                  <a:srgbClr val="FF0000"/>
                </a:solidFill>
              </a:rPr>
              <a:t>penelitian</a:t>
            </a:r>
            <a:r>
              <a:rPr lang="en-US" sz="30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22A590-469E-A4D7-696C-B5C5E13372B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187624" y="987574"/>
            <a:ext cx="8064896" cy="2956842"/>
          </a:xfrm>
        </p:spPr>
        <p:txBody>
          <a:bodyPr/>
          <a:lstStyle/>
          <a:p>
            <a:pPr algn="just"/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Jenis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penelitian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dapat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dikategorikan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berdasarkan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457200" indent="-457200" algn="just">
              <a:buFont typeface="+mj-lt"/>
              <a:buAutoNum type="arabicParenR"/>
            </a:pP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tujuan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</a:p>
          <a:p>
            <a:pPr marL="457200" indent="-457200" algn="just">
              <a:buFont typeface="+mj-lt"/>
              <a:buAutoNum type="arabicParenR"/>
            </a:pP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pendekatan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</a:p>
          <a:p>
            <a:pPr marL="457200" indent="-457200" algn="just">
              <a:buFont typeface="+mj-lt"/>
              <a:buAutoNum type="arabicParenR"/>
            </a:pP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tingkat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eksplanasi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</a:p>
          <a:p>
            <a:pPr marL="457200" indent="-457200" algn="just">
              <a:buFont typeface="+mj-lt"/>
              <a:buAutoNum type="arabicParenR"/>
            </a:pP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waktu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pelaksanaan</a:t>
            </a:r>
          </a:p>
        </p:txBody>
      </p:sp>
    </p:spTree>
    <p:extLst>
      <p:ext uri="{BB962C8B-B14F-4D97-AF65-F5344CB8AC3E}">
        <p14:creationId xmlns:p14="http://schemas.microsoft.com/office/powerpoint/2010/main" val="8051678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F0CCCA-2A68-C568-02F0-B2D4AB36E6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20D9A65-A91F-0B54-2CA2-37F23B71D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-236562"/>
            <a:ext cx="7920880" cy="884466"/>
          </a:xfrm>
        </p:spPr>
        <p:txBody>
          <a:bodyPr/>
          <a:lstStyle/>
          <a:p>
            <a:r>
              <a:rPr lang="fi-FI" altLang="ko-KR" sz="20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I.  Klasifikasi berdasarkan tujuan</a:t>
            </a:r>
            <a:endParaRPr lang="ko-KR" altLang="en-US" sz="20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6D6A8B8-7A92-5D1E-88BB-9B48FD01AB37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115616" y="411510"/>
            <a:ext cx="7848872" cy="2995737"/>
          </a:xfrm>
        </p:spPr>
        <p:txBody>
          <a:bodyPr/>
          <a:lstStyle/>
          <a:p>
            <a:pPr algn="just">
              <a:spcBef>
                <a:spcPts val="0"/>
              </a:spcBef>
            </a:pP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Berdasarkan </a:t>
            </a: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pendekatan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tujuan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penelitian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dapat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dibedakan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menjadi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tiga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kategori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besar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yaitu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algn="just">
              <a:spcBef>
                <a:spcPts val="0"/>
              </a:spcBef>
            </a:pPr>
            <a:r>
              <a:rPr lang="en-US" altLang="ko-KR" sz="1800" dirty="0">
                <a:solidFill>
                  <a:schemeClr val="tx1"/>
                </a:solidFill>
                <a:highlight>
                  <a:srgbClr val="FFFF00"/>
                </a:highlight>
                <a:latin typeface="Arial" pitchFamily="34" charset="0"/>
                <a:cs typeface="Arial" pitchFamily="34" charset="0"/>
              </a:rPr>
              <a:t>1). Penelitian Dasar (Basic Research / Fundamental Research)</a:t>
            </a:r>
          </a:p>
          <a:p>
            <a:pPr marL="285750" indent="-285750" algn="just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altLang="ko-KR" sz="1800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Penelitian </a:t>
            </a:r>
            <a:r>
              <a:rPr lang="en-US" altLang="ko-KR" sz="1800" u="sng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dasar</a:t>
            </a:r>
            <a:r>
              <a:rPr lang="en-US" altLang="ko-KR" sz="1800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u="sng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adalah</a:t>
            </a:r>
            <a:r>
              <a:rPr lang="en-US" altLang="ko-KR" sz="1800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u="sng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penelitian</a:t>
            </a:r>
            <a:r>
              <a:rPr lang="en-US" altLang="ko-KR" sz="1800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yang </a:t>
            </a:r>
            <a:r>
              <a:rPr lang="en-US" altLang="ko-KR" sz="1800" u="sng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dilakukan</a:t>
            </a:r>
            <a:r>
              <a:rPr lang="en-US" altLang="ko-KR" sz="1800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u="sng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untuk</a:t>
            </a:r>
            <a:r>
              <a:rPr lang="en-US" altLang="ko-KR" sz="1800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u="sng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memperluas</a:t>
            </a:r>
            <a:r>
              <a:rPr lang="en-US" altLang="ko-KR" sz="1800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u="sng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pengetahuan</a:t>
            </a:r>
            <a:r>
              <a:rPr lang="en-US" altLang="ko-KR" sz="1800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u="sng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teoretis</a:t>
            </a:r>
            <a:r>
              <a:rPr lang="en-US" altLang="ko-KR" sz="1800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u="sng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tanpa</a:t>
            </a:r>
            <a:r>
              <a:rPr lang="en-US" altLang="ko-KR" sz="1800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u="sng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mempertimbangkan</a:t>
            </a:r>
            <a:r>
              <a:rPr lang="en-US" altLang="ko-KR" sz="1800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u="sng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secara</a:t>
            </a:r>
            <a:r>
              <a:rPr lang="en-US" altLang="ko-KR" sz="1800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u="sng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langsung</a:t>
            </a:r>
            <a:r>
              <a:rPr lang="en-US" altLang="ko-KR" sz="1800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u="sng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aplikasi</a:t>
            </a:r>
            <a:r>
              <a:rPr lang="en-US" altLang="ko-KR" sz="1800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u="sng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praktisnya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Tujuannya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adalah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menemukan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prinsip-prinsip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umum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teori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baru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atau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penjelasan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ilmiah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terhadap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suatu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fenomena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alam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285750" indent="-285750" algn="just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Dalam </a:t>
            </a: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bidang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teknik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kimia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penelitian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dasar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dapat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berupa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studi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tentang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mekanisme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reaksi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kimia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kinetika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katalisis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termodinamika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sistem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multikomponen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atau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sifat-sifat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molekul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baru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Penelitian </a:t>
            </a: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ini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biasanya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dilakukan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di </a:t>
            </a: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laboratorium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dengan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kondisi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terkendali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dan </a:t>
            </a: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hasilnya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digunakan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untuk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memperkuat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dasar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ilmiah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yang </a:t>
            </a: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akan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mendukung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penelitian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terapan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di masa </a:t>
            </a:r>
            <a:r>
              <a:rPr lang="en-US" altLang="ko-K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depan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altLang="ko-KR" sz="1800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Contoh</a:t>
            </a:r>
            <a:r>
              <a:rPr lang="en-US" altLang="ko-KR" sz="18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  <a:br>
              <a:rPr lang="en-US" altLang="ko-KR" sz="18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altLang="ko-KR" sz="18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Studi </a:t>
            </a:r>
            <a:r>
              <a:rPr lang="en-US" altLang="ko-KR" sz="1800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mengenai</a:t>
            </a:r>
            <a:r>
              <a:rPr lang="en-US" altLang="ko-KR" sz="18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kinetika</a:t>
            </a:r>
            <a:r>
              <a:rPr lang="en-US" altLang="ko-KR" sz="18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reaksi</a:t>
            </a:r>
            <a:r>
              <a:rPr lang="en-US" altLang="ko-KR" sz="18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dehidrogenasi</a:t>
            </a:r>
            <a:r>
              <a:rPr lang="en-US" altLang="ko-KR" sz="18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etanol</a:t>
            </a:r>
            <a:r>
              <a:rPr lang="en-US" altLang="ko-KR" sz="18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pada </a:t>
            </a:r>
            <a:r>
              <a:rPr lang="en-US" altLang="ko-KR" sz="1800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katalis</a:t>
            </a:r>
            <a:r>
              <a:rPr lang="en-US" altLang="ko-KR" sz="18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Cu/</a:t>
            </a:r>
            <a:r>
              <a:rPr lang="en-US" altLang="ko-KR" sz="1800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ZnO</a:t>
            </a:r>
            <a:r>
              <a:rPr lang="en-US" altLang="ko-KR" sz="18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en-US" altLang="ko-KR" sz="1800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Al₂O</a:t>
            </a:r>
            <a:r>
              <a:rPr lang="en-US" altLang="ko-KR" sz="18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₃ </a:t>
            </a:r>
            <a:r>
              <a:rPr lang="en-US" altLang="ko-KR" sz="1800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untuk</a:t>
            </a:r>
            <a:r>
              <a:rPr lang="en-US" altLang="ko-KR" sz="18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memahami</a:t>
            </a:r>
            <a:r>
              <a:rPr lang="en-US" altLang="ko-KR" sz="18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mekanisme</a:t>
            </a:r>
            <a:r>
              <a:rPr lang="en-US" altLang="ko-KR" sz="18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pembentukan</a:t>
            </a:r>
            <a:r>
              <a:rPr lang="en-US" altLang="ko-KR" sz="18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asetaldehida</a:t>
            </a:r>
            <a:r>
              <a:rPr lang="en-US" altLang="ko-KR" sz="18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pada </a:t>
            </a:r>
            <a:r>
              <a:rPr lang="en-US" altLang="ko-KR" sz="1800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berbagai</a:t>
            </a:r>
            <a:r>
              <a:rPr lang="en-US" altLang="ko-KR" sz="18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suhu</a:t>
            </a:r>
            <a:r>
              <a:rPr lang="en-US" altLang="ko-KR" sz="18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791727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ontents Slide Master">
  <a:themeElements>
    <a:clrScheme name="Custom 1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7ACFD"/>
      </a:accent1>
      <a:accent2>
        <a:srgbClr val="27ACFD"/>
      </a:accent2>
      <a:accent3>
        <a:srgbClr val="27ACFD"/>
      </a:accent3>
      <a:accent4>
        <a:srgbClr val="27ACFD"/>
      </a:accent4>
      <a:accent5>
        <a:srgbClr val="27ACFD"/>
      </a:accent5>
      <a:accent6>
        <a:srgbClr val="27ACFD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880</TotalTime>
  <Words>2370</Words>
  <Application>Microsoft Office PowerPoint</Application>
  <PresentationFormat>On-screen Show (16:9)</PresentationFormat>
  <Paragraphs>239</Paragraphs>
  <Slides>32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Arial</vt:lpstr>
      <vt:lpstr>Calibri</vt:lpstr>
      <vt:lpstr>Cambria</vt:lpstr>
      <vt:lpstr>Wingdings</vt:lpstr>
      <vt:lpstr>Office Theme</vt:lpstr>
      <vt:lpstr>Custom Design</vt:lpstr>
      <vt:lpstr>Contents Slide Master</vt:lpstr>
      <vt:lpstr>PowerPoint Presentation</vt:lpstr>
      <vt:lpstr>PowerPoint Presentation</vt:lpstr>
      <vt:lpstr>PowerPoint Presentation</vt:lpstr>
      <vt:lpstr>1 .Tujuan Penelitian </vt:lpstr>
      <vt:lpstr>1. Tujuan Penelitian </vt:lpstr>
      <vt:lpstr>Tujuan penelitian dalam bidang teknik kimia </vt:lpstr>
      <vt:lpstr>PowerPoint Presentation</vt:lpstr>
      <vt:lpstr>2. Jenis penelitian </vt:lpstr>
      <vt:lpstr>I.  Klasifikasi berdasarkan tujuan</vt:lpstr>
      <vt:lpstr>I.  Klasifikasi berdasarkan tujuan</vt:lpstr>
      <vt:lpstr>I.  Klasifikasi berdasarkan tujuan</vt:lpstr>
      <vt:lpstr>II,  Klasifikasi berdasarkan Pendekatan Penelitian</vt:lpstr>
      <vt:lpstr>II.  Klasifikasi berdasarkan Pendekatan Penelitian</vt:lpstr>
      <vt:lpstr>II.  Klasifikasi berdasarkan Pendekatan Penelitian</vt:lpstr>
      <vt:lpstr>II.  Klasifikasi berdasarkan Pendekatan Penelitian</vt:lpstr>
      <vt:lpstr>III.  Klasifikasi berdasarkan Tingkat Eksplanasi</vt:lpstr>
      <vt:lpstr>III.  Klasifikasi berdasarkan Tingkat Eksplanasi</vt:lpstr>
      <vt:lpstr>IV.  Klasifikasi Berdasarkan Waktu Pelaksanaan </vt:lpstr>
      <vt:lpstr>PowerPoint Presentation</vt:lpstr>
      <vt:lpstr> 3. Metodologi vs Metode Penelitian</vt:lpstr>
      <vt:lpstr>Metodologi Kualitatif vs Kuantitatif</vt:lpstr>
      <vt:lpstr> 3. Metodologi vs Metode Penelitian</vt:lpstr>
      <vt:lpstr> 3. Metodologi vs Metode Penelitian</vt:lpstr>
      <vt:lpstr>PowerPoint Presentation</vt:lpstr>
      <vt:lpstr> 4. Langkah-langkah Penelitian </vt:lpstr>
      <vt:lpstr> 4. Langkah-langkah Penelitian </vt:lpstr>
      <vt:lpstr> 4. Langkah-langkah Penelitian </vt:lpstr>
      <vt:lpstr>5. Kriteria Penelitian yang Baik dalam Teknik Kimia </vt:lpstr>
      <vt:lpstr> Pertanyaan  ?</vt:lpstr>
      <vt:lpstr>Kesimpulan</vt:lpstr>
      <vt:lpstr>Daftar Pustaka</vt:lpstr>
      <vt:lpstr> TERIMAKASIH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Rinette Visca</cp:lastModifiedBy>
  <cp:revision>38</cp:revision>
  <dcterms:created xsi:type="dcterms:W3CDTF">2014-04-01T16:27:38Z</dcterms:created>
  <dcterms:modified xsi:type="dcterms:W3CDTF">2025-10-28T04:33:48Z</dcterms:modified>
</cp:coreProperties>
</file>