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35" r:id="rId3"/>
    <p:sldId id="257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23394-0ECD-9466-EF09-6B53184D46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2D29FA-4F33-6D72-F2FC-419B3D6BB3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A5EB4D-D47C-0C39-E1B1-0840C8D5F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F52D-A12B-4766-AB10-E1D99F9DA53D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41C7-B803-BB1E-A6EF-A6F024998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80306-F4CD-9C08-79F4-032D26B5C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9306-7BD6-4E39-A908-95ECCC1A8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767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B4825-FC9C-C65E-BDFA-9D3B2689C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A01066-2999-2034-6A61-FC6B00304E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E4CBD4-9EF4-EF7B-0121-7F1EF47DB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F52D-A12B-4766-AB10-E1D99F9DA53D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B4071-7A3F-AFFC-A685-7952B3CF2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C4DD83-83EF-08B1-AF6F-F2157E861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9306-7BD6-4E39-A908-95ECCC1A8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44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5F2946-B49B-10EC-2F3A-05BA9E0C19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0A5F82-5A19-31DC-2203-254D8EF38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017C8-C054-4A24-73CF-A404244A4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F52D-A12B-4766-AB10-E1D99F9DA53D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3A850-D36A-9DFE-E214-DA0FB1029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B9A4B-33F1-7866-43E6-B7F63FE7B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9306-7BD6-4E39-A908-95ECCC1A8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92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5198203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8731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48946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am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EF70765A-4598-4D75-8EBE-B820808F65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Our Team LAYOUT</a:t>
            </a:r>
          </a:p>
        </p:txBody>
      </p:sp>
      <p:sp>
        <p:nvSpPr>
          <p:cNvPr id="4" name="Rounded Rectangle 4">
            <a:extLst>
              <a:ext uri="{FF2B5EF4-FFF2-40B4-BE49-F238E27FC236}">
                <a16:creationId xmlns:a16="http://schemas.microsoft.com/office/drawing/2014/main" id="{13950174-3026-49A7-9425-B00B2A3E9EA6}"/>
              </a:ext>
            </a:extLst>
          </p:cNvPr>
          <p:cNvSpPr/>
          <p:nvPr userDrawn="1"/>
        </p:nvSpPr>
        <p:spPr>
          <a:xfrm>
            <a:off x="714000" y="1560384"/>
            <a:ext cx="10764000" cy="3276000"/>
          </a:xfrm>
          <a:prstGeom prst="roundRect">
            <a:avLst>
              <a:gd name="adj" fmla="val 899"/>
            </a:avLst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ko-KR" altLang="en-US" dirty="0">
              <a:solidFill>
                <a:schemeClr val="lt1"/>
              </a:solidFill>
            </a:endParaRPr>
          </a:p>
        </p:txBody>
      </p:sp>
      <p:sp>
        <p:nvSpPr>
          <p:cNvPr id="5" name="그림 개체 틀 6">
            <a:extLst>
              <a:ext uri="{FF2B5EF4-FFF2-40B4-BE49-F238E27FC236}">
                <a16:creationId xmlns:a16="http://schemas.microsoft.com/office/drawing/2014/main" id="{161C13C6-8983-4005-A3D9-1A368D3D4E9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93359" y="1741253"/>
            <a:ext cx="1908000" cy="25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576000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ko-KR" altLang="en-US" sz="1200" baseline="0">
                <a:latin typeface="+mn-lt"/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dirty="0"/>
              <a:t>Insert Your Image</a:t>
            </a:r>
            <a:endParaRPr lang="ko-KR" altLang="en-US" dirty="0"/>
          </a:p>
          <a:p>
            <a:pPr marL="0" lvl="0" indent="0" algn="ctr">
              <a:buNone/>
            </a:pPr>
            <a:endParaRPr lang="ko-KR" altLang="en-US" dirty="0"/>
          </a:p>
        </p:txBody>
      </p:sp>
      <p:sp>
        <p:nvSpPr>
          <p:cNvPr id="6" name="그림 개체 틀 6">
            <a:extLst>
              <a:ext uri="{FF2B5EF4-FFF2-40B4-BE49-F238E27FC236}">
                <a16:creationId xmlns:a16="http://schemas.microsoft.com/office/drawing/2014/main" id="{E8CDE116-1F40-4043-9530-E9DD99C3C72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018201" y="1741253"/>
            <a:ext cx="1908000" cy="25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576000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ko-KR" altLang="en-US" sz="1200" baseline="0">
                <a:latin typeface="+mn-lt"/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dirty="0"/>
              <a:t>Insert Your Image</a:t>
            </a:r>
            <a:endParaRPr lang="ko-KR" altLang="en-US" dirty="0"/>
          </a:p>
          <a:p>
            <a:pPr marL="0" lvl="0" indent="0" algn="ctr">
              <a:buNone/>
            </a:pPr>
            <a:endParaRPr lang="ko-KR" altLang="en-US" dirty="0"/>
          </a:p>
        </p:txBody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6EEE52ED-6ED8-4B16-9DC4-7322E037AE9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43043" y="1741253"/>
            <a:ext cx="1908000" cy="25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576000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ko-KR" altLang="en-US" sz="1200" baseline="0">
                <a:latin typeface="+mn-lt"/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dirty="0"/>
              <a:t>Insert Your Image</a:t>
            </a:r>
            <a:endParaRPr lang="ko-KR" altLang="en-US" dirty="0"/>
          </a:p>
          <a:p>
            <a:pPr marL="0" lvl="0" indent="0" algn="ctr">
              <a:buNone/>
            </a:pPr>
            <a:endParaRPr lang="ko-KR" altLang="en-US" dirty="0"/>
          </a:p>
        </p:txBody>
      </p:sp>
      <p:sp>
        <p:nvSpPr>
          <p:cNvPr id="8" name="그림 개체 틀 6">
            <a:extLst>
              <a:ext uri="{FF2B5EF4-FFF2-40B4-BE49-F238E27FC236}">
                <a16:creationId xmlns:a16="http://schemas.microsoft.com/office/drawing/2014/main" id="{8D1EE6CC-5B39-473C-97F8-518EC78B683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67884" y="1741253"/>
            <a:ext cx="1908000" cy="25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576000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ko-KR" altLang="en-US" sz="1200" baseline="0">
                <a:latin typeface="+mn-lt"/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dirty="0"/>
              <a:t>Insert Your Image</a:t>
            </a:r>
            <a:endParaRPr lang="ko-KR" altLang="en-US" dirty="0"/>
          </a:p>
          <a:p>
            <a:pPr marL="0" lvl="0" indent="0" algn="ctr">
              <a:buNone/>
            </a:pPr>
            <a:endParaRPr lang="ko-KR" altLang="en-US" dirty="0"/>
          </a:p>
        </p:txBody>
      </p:sp>
      <p:sp>
        <p:nvSpPr>
          <p:cNvPr id="9" name="그림 개체 틀 6">
            <a:extLst>
              <a:ext uri="{FF2B5EF4-FFF2-40B4-BE49-F238E27FC236}">
                <a16:creationId xmlns:a16="http://schemas.microsoft.com/office/drawing/2014/main" id="{8E02732D-3B55-422D-9996-957FAF0AA63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392725" y="1741253"/>
            <a:ext cx="1908000" cy="25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576000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ko-KR" altLang="en-US" sz="1200" baseline="0">
                <a:latin typeface="+mn-lt"/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dirty="0"/>
              <a:t>Insert Your Image</a:t>
            </a:r>
            <a:endParaRPr lang="ko-KR" altLang="en-US" dirty="0"/>
          </a:p>
          <a:p>
            <a:pPr marL="0" lvl="0" indent="0" algn="ctr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479497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6A44D55-097E-422E-A0B3-604835A6742A}"/>
              </a:ext>
            </a:extLst>
          </p:cNvPr>
          <p:cNvSpPr/>
          <p:nvPr userDrawn="1"/>
        </p:nvSpPr>
        <p:spPr>
          <a:xfrm>
            <a:off x="0" y="2303253"/>
            <a:ext cx="12192000" cy="225149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>
              <a:cs typeface="Arial" pitchFamily="34" charset="0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C925C01-FEE1-492E-8512-B10BDB521E39}"/>
              </a:ext>
            </a:extLst>
          </p:cNvPr>
          <p:cNvSpPr/>
          <p:nvPr userDrawn="1"/>
        </p:nvSpPr>
        <p:spPr>
          <a:xfrm>
            <a:off x="0" y="4592128"/>
            <a:ext cx="12192000" cy="1035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9FAACAB-F737-49F9-BFB3-F3E4D0C18877}"/>
              </a:ext>
            </a:extLst>
          </p:cNvPr>
          <p:cNvSpPr/>
          <p:nvPr userDrawn="1"/>
        </p:nvSpPr>
        <p:spPr>
          <a:xfrm>
            <a:off x="0" y="2162355"/>
            <a:ext cx="12192000" cy="1035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11">
            <a:extLst>
              <a:ext uri="{FF2B5EF4-FFF2-40B4-BE49-F238E27FC236}">
                <a16:creationId xmlns:a16="http://schemas.microsoft.com/office/drawing/2014/main" id="{744B90A8-112D-45DE-B6E9-528ECD4703F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61516" y="573702"/>
            <a:ext cx="4468483" cy="5710596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037785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5440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E7B8CC01-B908-43C1-923F-D50CBD291B6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504010" cy="6858000"/>
          </a:xfrm>
          <a:custGeom>
            <a:avLst/>
            <a:gdLst>
              <a:gd name="connsiteX0" fmla="*/ 2612170 w 6504010"/>
              <a:gd name="connsiteY0" fmla="*/ 0 h 6858000"/>
              <a:gd name="connsiteX1" fmla="*/ 4486354 w 6504010"/>
              <a:gd name="connsiteY1" fmla="*/ 0 h 6858000"/>
              <a:gd name="connsiteX2" fmla="*/ 6504010 w 6504010"/>
              <a:gd name="connsiteY2" fmla="*/ 4666806 h 6858000"/>
              <a:gd name="connsiteX3" fmla="*/ 1435812 w 6504010"/>
              <a:gd name="connsiteY3" fmla="*/ 6858000 h 6858000"/>
              <a:gd name="connsiteX4" fmla="*/ 1101944 w 6504010"/>
              <a:gd name="connsiteY4" fmla="*/ 6858000 h 6858000"/>
              <a:gd name="connsiteX5" fmla="*/ 0 w 6504010"/>
              <a:gd name="connsiteY5" fmla="*/ 4309223 h 6858000"/>
              <a:gd name="connsiteX6" fmla="*/ 0 w 6504010"/>
              <a:gd name="connsiteY6" fmla="*/ 112935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04010" h="6858000">
                <a:moveTo>
                  <a:pt x="2612170" y="0"/>
                </a:moveTo>
                <a:lnTo>
                  <a:pt x="4486354" y="0"/>
                </a:lnTo>
                <a:lnTo>
                  <a:pt x="6504010" y="4666806"/>
                </a:lnTo>
                <a:lnTo>
                  <a:pt x="1435812" y="6858000"/>
                </a:lnTo>
                <a:lnTo>
                  <a:pt x="1101944" y="6858000"/>
                </a:lnTo>
                <a:lnTo>
                  <a:pt x="0" y="4309223"/>
                </a:lnTo>
                <a:lnTo>
                  <a:pt x="0" y="11293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300512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7563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C5A65-2B7D-7800-8782-0ACBFE4C9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E4B70-7D79-9819-46CD-4AE57BD5B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CB07D-410F-77EF-DDDD-E0DF20E16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F52D-A12B-4766-AB10-E1D99F9DA53D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C513D-1C6B-7B53-3F0E-3F792E600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78A810-46A2-C93F-103D-F9049ECC7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9306-7BD6-4E39-A908-95ECCC1A8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178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액자 12">
            <a:extLst>
              <a:ext uri="{FF2B5EF4-FFF2-40B4-BE49-F238E27FC236}">
                <a16:creationId xmlns:a16="http://schemas.microsoft.com/office/drawing/2014/main" id="{BB349F8A-D3D6-4420-A053-2F749AF60E06}"/>
              </a:ext>
            </a:extLst>
          </p:cNvPr>
          <p:cNvSpPr/>
          <p:nvPr userDrawn="1"/>
        </p:nvSpPr>
        <p:spPr>
          <a:xfrm>
            <a:off x="547181" y="1761846"/>
            <a:ext cx="11097638" cy="3334311"/>
          </a:xfrm>
          <a:prstGeom prst="frame">
            <a:avLst>
              <a:gd name="adj1" fmla="val 241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691762B-49EB-48A3-A86B-198F2A9709B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10352" y="569068"/>
            <a:ext cx="3661647" cy="5719864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50526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7568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014370B4-3C13-45C0-A952-B00548121584}"/>
              </a:ext>
            </a:extLst>
          </p:cNvPr>
          <p:cNvSpPr/>
          <p:nvPr userDrawn="1"/>
        </p:nvSpPr>
        <p:spPr>
          <a:xfrm>
            <a:off x="1" y="0"/>
            <a:ext cx="388402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grpSp>
        <p:nvGrpSpPr>
          <p:cNvPr id="3" name="Group 5">
            <a:extLst>
              <a:ext uri="{FF2B5EF4-FFF2-40B4-BE49-F238E27FC236}">
                <a16:creationId xmlns:a16="http://schemas.microsoft.com/office/drawing/2014/main" id="{9E4B51B4-EE18-4819-8088-68502663D7B7}"/>
              </a:ext>
            </a:extLst>
          </p:cNvPr>
          <p:cNvGrpSpPr/>
          <p:nvPr userDrawn="1"/>
        </p:nvGrpSpPr>
        <p:grpSpPr>
          <a:xfrm>
            <a:off x="4484680" y="2679371"/>
            <a:ext cx="2029599" cy="3505672"/>
            <a:chOff x="1438761" y="2033015"/>
            <a:chExt cx="1980000" cy="3420000"/>
          </a:xfrm>
        </p:grpSpPr>
        <p:sp>
          <p:nvSpPr>
            <p:cNvPr id="4" name="Rounded Rectangle 41">
              <a:extLst>
                <a:ext uri="{FF2B5EF4-FFF2-40B4-BE49-F238E27FC236}">
                  <a16:creationId xmlns:a16="http://schemas.microsoft.com/office/drawing/2014/main" id="{C9356105-17CA-4587-B47D-ABD55F0030F2}"/>
                </a:ext>
              </a:extLst>
            </p:cNvPr>
            <p:cNvSpPr/>
            <p:nvPr userDrawn="1"/>
          </p:nvSpPr>
          <p:spPr>
            <a:xfrm>
              <a:off x="1438761" y="2033015"/>
              <a:ext cx="1980000" cy="342000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" name="Rectangle 42">
              <a:extLst>
                <a:ext uri="{FF2B5EF4-FFF2-40B4-BE49-F238E27FC236}">
                  <a16:creationId xmlns:a16="http://schemas.microsoft.com/office/drawing/2014/main" id="{98DE00C6-A201-4607-947A-9B6A7FB91E56}"/>
                </a:ext>
              </a:extLst>
            </p:cNvPr>
            <p:cNvSpPr/>
            <p:nvPr userDrawn="1"/>
          </p:nvSpPr>
          <p:spPr>
            <a:xfrm>
              <a:off x="2310398" y="2205587"/>
              <a:ext cx="236725" cy="45719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02E1FF0A-C482-45AA-BBA3-9B4078609158}"/>
                </a:ext>
              </a:extLst>
            </p:cNvPr>
            <p:cNvGrpSpPr/>
            <p:nvPr userDrawn="1"/>
          </p:nvGrpSpPr>
          <p:grpSpPr>
            <a:xfrm>
              <a:off x="2332851" y="5138854"/>
              <a:ext cx="191820" cy="211002"/>
              <a:chOff x="2453209" y="5151638"/>
              <a:chExt cx="191820" cy="211002"/>
            </a:xfrm>
          </p:grpSpPr>
          <p:sp>
            <p:nvSpPr>
              <p:cNvPr id="7" name="Oval 44">
                <a:extLst>
                  <a:ext uri="{FF2B5EF4-FFF2-40B4-BE49-F238E27FC236}">
                    <a16:creationId xmlns:a16="http://schemas.microsoft.com/office/drawing/2014/main" id="{A02E90A4-46B5-4BA7-9477-F169F8CD3F13}"/>
                  </a:ext>
                </a:extLst>
              </p:cNvPr>
              <p:cNvSpPr/>
              <p:nvPr userDrawn="1"/>
            </p:nvSpPr>
            <p:spPr>
              <a:xfrm>
                <a:off x="2453209" y="5151638"/>
                <a:ext cx="191820" cy="211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" name="Rounded Rectangle 45">
                <a:extLst>
                  <a:ext uri="{FF2B5EF4-FFF2-40B4-BE49-F238E27FC236}">
                    <a16:creationId xmlns:a16="http://schemas.microsoft.com/office/drawing/2014/main" id="{ED43A757-B80F-4F70-B31F-9A2BEB28CAD4}"/>
                  </a:ext>
                </a:extLst>
              </p:cNvPr>
              <p:cNvSpPr/>
              <p:nvPr userDrawn="1"/>
            </p:nvSpPr>
            <p:spPr>
              <a:xfrm>
                <a:off x="2505251" y="5208531"/>
                <a:ext cx="87734" cy="97215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9" name="Group 5">
            <a:extLst>
              <a:ext uri="{FF2B5EF4-FFF2-40B4-BE49-F238E27FC236}">
                <a16:creationId xmlns:a16="http://schemas.microsoft.com/office/drawing/2014/main" id="{C8576216-C640-4674-AC56-2890C67BD9E5}"/>
              </a:ext>
            </a:extLst>
          </p:cNvPr>
          <p:cNvGrpSpPr/>
          <p:nvPr userDrawn="1"/>
        </p:nvGrpSpPr>
        <p:grpSpPr>
          <a:xfrm>
            <a:off x="6976147" y="2717584"/>
            <a:ext cx="2029599" cy="3505672"/>
            <a:chOff x="1438761" y="2033015"/>
            <a:chExt cx="1980000" cy="3420000"/>
          </a:xfrm>
        </p:grpSpPr>
        <p:sp>
          <p:nvSpPr>
            <p:cNvPr id="10" name="Rounded Rectangle 41">
              <a:extLst>
                <a:ext uri="{FF2B5EF4-FFF2-40B4-BE49-F238E27FC236}">
                  <a16:creationId xmlns:a16="http://schemas.microsoft.com/office/drawing/2014/main" id="{4F04F9F0-E35F-4AC4-8AEB-5B346C93BDE8}"/>
                </a:ext>
              </a:extLst>
            </p:cNvPr>
            <p:cNvSpPr/>
            <p:nvPr userDrawn="1"/>
          </p:nvSpPr>
          <p:spPr>
            <a:xfrm>
              <a:off x="1438761" y="2033015"/>
              <a:ext cx="1980000" cy="342000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1" name="Rectangle 42">
              <a:extLst>
                <a:ext uri="{FF2B5EF4-FFF2-40B4-BE49-F238E27FC236}">
                  <a16:creationId xmlns:a16="http://schemas.microsoft.com/office/drawing/2014/main" id="{A0F1F4A1-65E1-495C-B229-251EFD3FB253}"/>
                </a:ext>
              </a:extLst>
            </p:cNvPr>
            <p:cNvSpPr/>
            <p:nvPr userDrawn="1"/>
          </p:nvSpPr>
          <p:spPr>
            <a:xfrm>
              <a:off x="2310398" y="2205587"/>
              <a:ext cx="236725" cy="45719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12" name="Group 6">
              <a:extLst>
                <a:ext uri="{FF2B5EF4-FFF2-40B4-BE49-F238E27FC236}">
                  <a16:creationId xmlns:a16="http://schemas.microsoft.com/office/drawing/2014/main" id="{02AB1FDC-BB35-4273-948F-D269A59ED959}"/>
                </a:ext>
              </a:extLst>
            </p:cNvPr>
            <p:cNvGrpSpPr/>
            <p:nvPr userDrawn="1"/>
          </p:nvGrpSpPr>
          <p:grpSpPr>
            <a:xfrm>
              <a:off x="2332851" y="5138854"/>
              <a:ext cx="191820" cy="211002"/>
              <a:chOff x="2453209" y="5151638"/>
              <a:chExt cx="191820" cy="211002"/>
            </a:xfrm>
          </p:grpSpPr>
          <p:sp>
            <p:nvSpPr>
              <p:cNvPr id="13" name="Oval 44">
                <a:extLst>
                  <a:ext uri="{FF2B5EF4-FFF2-40B4-BE49-F238E27FC236}">
                    <a16:creationId xmlns:a16="http://schemas.microsoft.com/office/drawing/2014/main" id="{00BBB89C-B084-4AC1-BED6-BC1DC17D5220}"/>
                  </a:ext>
                </a:extLst>
              </p:cNvPr>
              <p:cNvSpPr/>
              <p:nvPr userDrawn="1"/>
            </p:nvSpPr>
            <p:spPr>
              <a:xfrm>
                <a:off x="2453209" y="5151638"/>
                <a:ext cx="191820" cy="211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" name="Rounded Rectangle 45">
                <a:extLst>
                  <a:ext uri="{FF2B5EF4-FFF2-40B4-BE49-F238E27FC236}">
                    <a16:creationId xmlns:a16="http://schemas.microsoft.com/office/drawing/2014/main" id="{5982A1AE-2C2E-448E-9F4B-BC9CCDEA1A4E}"/>
                  </a:ext>
                </a:extLst>
              </p:cNvPr>
              <p:cNvSpPr/>
              <p:nvPr userDrawn="1"/>
            </p:nvSpPr>
            <p:spPr>
              <a:xfrm>
                <a:off x="2505251" y="5208531"/>
                <a:ext cx="87734" cy="97215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15" name="Group 5">
            <a:extLst>
              <a:ext uri="{FF2B5EF4-FFF2-40B4-BE49-F238E27FC236}">
                <a16:creationId xmlns:a16="http://schemas.microsoft.com/office/drawing/2014/main" id="{3A368425-7072-4F51-8EE5-01E1BFEB50EB}"/>
              </a:ext>
            </a:extLst>
          </p:cNvPr>
          <p:cNvGrpSpPr/>
          <p:nvPr userDrawn="1"/>
        </p:nvGrpSpPr>
        <p:grpSpPr>
          <a:xfrm>
            <a:off x="9467615" y="2727858"/>
            <a:ext cx="2029599" cy="3505672"/>
            <a:chOff x="1438761" y="2033015"/>
            <a:chExt cx="1980000" cy="3420000"/>
          </a:xfrm>
        </p:grpSpPr>
        <p:sp>
          <p:nvSpPr>
            <p:cNvPr id="16" name="Rounded Rectangle 41">
              <a:extLst>
                <a:ext uri="{FF2B5EF4-FFF2-40B4-BE49-F238E27FC236}">
                  <a16:creationId xmlns:a16="http://schemas.microsoft.com/office/drawing/2014/main" id="{54A602E3-D4AC-44ED-A99F-190A1CDB8BD5}"/>
                </a:ext>
              </a:extLst>
            </p:cNvPr>
            <p:cNvSpPr/>
            <p:nvPr userDrawn="1"/>
          </p:nvSpPr>
          <p:spPr>
            <a:xfrm>
              <a:off x="1438761" y="2033015"/>
              <a:ext cx="1980000" cy="342000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7" name="Rectangle 42">
              <a:extLst>
                <a:ext uri="{FF2B5EF4-FFF2-40B4-BE49-F238E27FC236}">
                  <a16:creationId xmlns:a16="http://schemas.microsoft.com/office/drawing/2014/main" id="{F63D52AB-F36A-46A1-848A-8D7692D3CC68}"/>
                </a:ext>
              </a:extLst>
            </p:cNvPr>
            <p:cNvSpPr/>
            <p:nvPr userDrawn="1"/>
          </p:nvSpPr>
          <p:spPr>
            <a:xfrm>
              <a:off x="2310398" y="2205587"/>
              <a:ext cx="236725" cy="45719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18" name="Group 6">
              <a:extLst>
                <a:ext uri="{FF2B5EF4-FFF2-40B4-BE49-F238E27FC236}">
                  <a16:creationId xmlns:a16="http://schemas.microsoft.com/office/drawing/2014/main" id="{04D310C5-4BF6-4703-AB41-9C3406E92015}"/>
                </a:ext>
              </a:extLst>
            </p:cNvPr>
            <p:cNvGrpSpPr/>
            <p:nvPr userDrawn="1"/>
          </p:nvGrpSpPr>
          <p:grpSpPr>
            <a:xfrm>
              <a:off x="2332851" y="5138854"/>
              <a:ext cx="191820" cy="211002"/>
              <a:chOff x="2453209" y="5151638"/>
              <a:chExt cx="191820" cy="211002"/>
            </a:xfrm>
          </p:grpSpPr>
          <p:sp>
            <p:nvSpPr>
              <p:cNvPr id="19" name="Oval 44">
                <a:extLst>
                  <a:ext uri="{FF2B5EF4-FFF2-40B4-BE49-F238E27FC236}">
                    <a16:creationId xmlns:a16="http://schemas.microsoft.com/office/drawing/2014/main" id="{30DA0AB5-96D5-49C1-9953-DD88116AAD83}"/>
                  </a:ext>
                </a:extLst>
              </p:cNvPr>
              <p:cNvSpPr/>
              <p:nvPr userDrawn="1"/>
            </p:nvSpPr>
            <p:spPr>
              <a:xfrm>
                <a:off x="2453209" y="5151638"/>
                <a:ext cx="191820" cy="211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" name="Rounded Rectangle 45">
                <a:extLst>
                  <a:ext uri="{FF2B5EF4-FFF2-40B4-BE49-F238E27FC236}">
                    <a16:creationId xmlns:a16="http://schemas.microsoft.com/office/drawing/2014/main" id="{763C3B04-1D32-454A-9E00-E56FD5E22D27}"/>
                  </a:ext>
                </a:extLst>
              </p:cNvPr>
              <p:cNvSpPr/>
              <p:nvPr userDrawn="1"/>
            </p:nvSpPr>
            <p:spPr>
              <a:xfrm>
                <a:off x="2505251" y="5208531"/>
                <a:ext cx="87734" cy="97215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8422095-435B-47AA-9CCA-322F366DB3C8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4602823" y="3009935"/>
            <a:ext cx="1797978" cy="2794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4E14DFC6-4271-494B-82A9-1FCC7226F65C}"/>
              </a:ext>
            </a:extLst>
          </p:cNvPr>
          <p:cNvSpPr>
            <a:spLocks noGrp="1"/>
          </p:cNvSpPr>
          <p:nvPr>
            <p:ph type="pic" idx="17" hasCustomPrompt="1"/>
          </p:nvPr>
        </p:nvSpPr>
        <p:spPr>
          <a:xfrm>
            <a:off x="7094290" y="3009935"/>
            <a:ext cx="1797978" cy="2794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A3772017-7DA7-4FE0-A85B-FD49517CE8C0}"/>
              </a:ext>
            </a:extLst>
          </p:cNvPr>
          <p:cNvSpPr>
            <a:spLocks noGrp="1"/>
          </p:cNvSpPr>
          <p:nvPr>
            <p:ph type="pic" idx="18" hasCustomPrompt="1"/>
          </p:nvPr>
        </p:nvSpPr>
        <p:spPr>
          <a:xfrm>
            <a:off x="9585758" y="3009935"/>
            <a:ext cx="1797978" cy="2794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4" name="Oval 11">
            <a:extLst>
              <a:ext uri="{FF2B5EF4-FFF2-40B4-BE49-F238E27FC236}">
                <a16:creationId xmlns:a16="http://schemas.microsoft.com/office/drawing/2014/main" id="{99F1FA95-725F-4570-B40D-43A61D68A90A}"/>
              </a:ext>
            </a:extLst>
          </p:cNvPr>
          <p:cNvSpPr/>
          <p:nvPr userDrawn="1"/>
        </p:nvSpPr>
        <p:spPr>
          <a:xfrm>
            <a:off x="6000620" y="5764092"/>
            <a:ext cx="6959602" cy="50405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</p:spTree>
    <p:extLst>
      <p:ext uri="{BB962C8B-B14F-4D97-AF65-F5344CB8AC3E}">
        <p14:creationId xmlns:p14="http://schemas.microsoft.com/office/powerpoint/2010/main" val="33991405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03225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27E9E532-B52F-4195-9769-854E30154B5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092000" y="0"/>
            <a:ext cx="8100000" cy="39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4B0386-33B4-4AE2-946E-6347B22040BB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0" y="3960000"/>
            <a:ext cx="4092000" cy="289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2F70AE-AA28-47B8-ADF1-78729B8D0C2E}"/>
              </a:ext>
            </a:extLst>
          </p:cNvPr>
          <p:cNvSpPr/>
          <p:nvPr userDrawn="1"/>
        </p:nvSpPr>
        <p:spPr>
          <a:xfrm>
            <a:off x="4200000" y="4050000"/>
            <a:ext cx="7992000" cy="2808000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51075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41050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1">
            <a:extLst>
              <a:ext uri="{FF2B5EF4-FFF2-40B4-BE49-F238E27FC236}">
                <a16:creationId xmlns:a16="http://schemas.microsoft.com/office/drawing/2014/main" id="{D984738B-46DB-4E68-8584-37E420407CAF}"/>
              </a:ext>
            </a:extLst>
          </p:cNvPr>
          <p:cNvSpPr/>
          <p:nvPr userDrawn="1"/>
        </p:nvSpPr>
        <p:spPr>
          <a:xfrm>
            <a:off x="6000620" y="5764092"/>
            <a:ext cx="6959602" cy="50405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" name="Oval 11">
            <a:extLst>
              <a:ext uri="{FF2B5EF4-FFF2-40B4-BE49-F238E27FC236}">
                <a16:creationId xmlns:a16="http://schemas.microsoft.com/office/drawing/2014/main" id="{1EF47FAD-E9FE-4655-9C18-2281F00609C6}"/>
              </a:ext>
            </a:extLst>
          </p:cNvPr>
          <p:cNvSpPr/>
          <p:nvPr userDrawn="1"/>
        </p:nvSpPr>
        <p:spPr>
          <a:xfrm>
            <a:off x="6000620" y="2958188"/>
            <a:ext cx="6959602" cy="50405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4" name="Group 12">
            <a:extLst>
              <a:ext uri="{FF2B5EF4-FFF2-40B4-BE49-F238E27FC236}">
                <a16:creationId xmlns:a16="http://schemas.microsoft.com/office/drawing/2014/main" id="{69D03589-94E1-4EF8-85A4-3C81F0DA1CBB}"/>
              </a:ext>
            </a:extLst>
          </p:cNvPr>
          <p:cNvGrpSpPr/>
          <p:nvPr userDrawn="1"/>
        </p:nvGrpSpPr>
        <p:grpSpPr>
          <a:xfrm>
            <a:off x="7397562" y="792688"/>
            <a:ext cx="4157729" cy="2426868"/>
            <a:chOff x="-548507" y="477868"/>
            <a:chExt cx="11570449" cy="6357177"/>
          </a:xfrm>
        </p:grpSpPr>
        <p:sp>
          <p:nvSpPr>
            <p:cNvPr id="5" name="Freeform: Shape 21">
              <a:extLst>
                <a:ext uri="{FF2B5EF4-FFF2-40B4-BE49-F238E27FC236}">
                  <a16:creationId xmlns:a16="http://schemas.microsoft.com/office/drawing/2014/main" id="{B8912ED9-1F51-4F24-86AA-66A8A2FAC133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22">
              <a:extLst>
                <a:ext uri="{FF2B5EF4-FFF2-40B4-BE49-F238E27FC236}">
                  <a16:creationId xmlns:a16="http://schemas.microsoft.com/office/drawing/2014/main" id="{39CCC3E3-83BF-4615-B176-D600377138AB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23">
              <a:extLst>
                <a:ext uri="{FF2B5EF4-FFF2-40B4-BE49-F238E27FC236}">
                  <a16:creationId xmlns:a16="http://schemas.microsoft.com/office/drawing/2014/main" id="{1BB4B631-0793-4EC4-948F-DBB77F89F32E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24">
              <a:extLst>
                <a:ext uri="{FF2B5EF4-FFF2-40B4-BE49-F238E27FC236}">
                  <a16:creationId xmlns:a16="http://schemas.microsoft.com/office/drawing/2014/main" id="{46901BAE-5177-4F15-8882-8A866D8919C6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" name="Freeform: Shape 25">
              <a:extLst>
                <a:ext uri="{FF2B5EF4-FFF2-40B4-BE49-F238E27FC236}">
                  <a16:creationId xmlns:a16="http://schemas.microsoft.com/office/drawing/2014/main" id="{EF305665-F54D-429D-A14B-170A9B1B6E24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0" name="Group 26">
              <a:extLst>
                <a:ext uri="{FF2B5EF4-FFF2-40B4-BE49-F238E27FC236}">
                  <a16:creationId xmlns:a16="http://schemas.microsoft.com/office/drawing/2014/main" id="{4D1C3DB9-35EC-4484-B208-3868E5CD398B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5" name="Rectangle: Rounded Corners 31">
                <a:extLst>
                  <a:ext uri="{FF2B5EF4-FFF2-40B4-BE49-F238E27FC236}">
                    <a16:creationId xmlns:a16="http://schemas.microsoft.com/office/drawing/2014/main" id="{D15A82CB-BC0F-459D-B41B-8A1BFCA8060F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: Rounded Corners 32">
                <a:extLst>
                  <a:ext uri="{FF2B5EF4-FFF2-40B4-BE49-F238E27FC236}">
                    <a16:creationId xmlns:a16="http://schemas.microsoft.com/office/drawing/2014/main" id="{BE22D75E-CD88-4E0B-9C14-762EBFC7231A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27">
              <a:extLst>
                <a:ext uri="{FF2B5EF4-FFF2-40B4-BE49-F238E27FC236}">
                  <a16:creationId xmlns:a16="http://schemas.microsoft.com/office/drawing/2014/main" id="{572FD46C-CB8F-4974-B0C2-810E3C9A8418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3" name="Rectangle: Rounded Corners 29">
                <a:extLst>
                  <a:ext uri="{FF2B5EF4-FFF2-40B4-BE49-F238E27FC236}">
                    <a16:creationId xmlns:a16="http://schemas.microsoft.com/office/drawing/2014/main" id="{7672D1E1-BFB8-4023-BB75-A4F701F1093E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: Rounded Corners 30">
                <a:extLst>
                  <a:ext uri="{FF2B5EF4-FFF2-40B4-BE49-F238E27FC236}">
                    <a16:creationId xmlns:a16="http://schemas.microsoft.com/office/drawing/2014/main" id="{8DDB581F-7D4E-45C3-9A6C-92C141A2ACB1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" name="Freeform: Shape 28">
              <a:extLst>
                <a:ext uri="{FF2B5EF4-FFF2-40B4-BE49-F238E27FC236}">
                  <a16:creationId xmlns:a16="http://schemas.microsoft.com/office/drawing/2014/main" id="{BEFC7E2A-B774-4752-AACD-0911CCE5FBCA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7" name="Group 12">
            <a:extLst>
              <a:ext uri="{FF2B5EF4-FFF2-40B4-BE49-F238E27FC236}">
                <a16:creationId xmlns:a16="http://schemas.microsoft.com/office/drawing/2014/main" id="{CBCAAE18-DC02-4BAB-A31F-FB0F77C5EB8F}"/>
              </a:ext>
            </a:extLst>
          </p:cNvPr>
          <p:cNvGrpSpPr/>
          <p:nvPr userDrawn="1"/>
        </p:nvGrpSpPr>
        <p:grpSpPr>
          <a:xfrm>
            <a:off x="7397562" y="3619369"/>
            <a:ext cx="4157729" cy="2426868"/>
            <a:chOff x="-548507" y="477868"/>
            <a:chExt cx="11570449" cy="6357177"/>
          </a:xfrm>
        </p:grpSpPr>
        <p:sp>
          <p:nvSpPr>
            <p:cNvPr id="18" name="Freeform: Shape 21">
              <a:extLst>
                <a:ext uri="{FF2B5EF4-FFF2-40B4-BE49-F238E27FC236}">
                  <a16:creationId xmlns:a16="http://schemas.microsoft.com/office/drawing/2014/main" id="{55BDDAA0-6882-4B7F-9F51-479405880209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22">
              <a:extLst>
                <a:ext uri="{FF2B5EF4-FFF2-40B4-BE49-F238E27FC236}">
                  <a16:creationId xmlns:a16="http://schemas.microsoft.com/office/drawing/2014/main" id="{32CEF7DE-E805-4F48-8F87-F86553A0A1B0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23">
              <a:extLst>
                <a:ext uri="{FF2B5EF4-FFF2-40B4-BE49-F238E27FC236}">
                  <a16:creationId xmlns:a16="http://schemas.microsoft.com/office/drawing/2014/main" id="{E3104BB3-45A0-42A7-9B66-73473F9789F5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4">
              <a:extLst>
                <a:ext uri="{FF2B5EF4-FFF2-40B4-BE49-F238E27FC236}">
                  <a16:creationId xmlns:a16="http://schemas.microsoft.com/office/drawing/2014/main" id="{2916E959-0FE4-4F7A-AA5A-08CE113BD11E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" name="Freeform: Shape 25">
              <a:extLst>
                <a:ext uri="{FF2B5EF4-FFF2-40B4-BE49-F238E27FC236}">
                  <a16:creationId xmlns:a16="http://schemas.microsoft.com/office/drawing/2014/main" id="{7FAB6DCA-2E73-4B66-AC8F-065EBB67F22D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3" name="Group 26">
              <a:extLst>
                <a:ext uri="{FF2B5EF4-FFF2-40B4-BE49-F238E27FC236}">
                  <a16:creationId xmlns:a16="http://schemas.microsoft.com/office/drawing/2014/main" id="{A05A6A03-4FCE-4EEB-97E6-EDF24C40B283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28" name="Rectangle: Rounded Corners 31">
                <a:extLst>
                  <a:ext uri="{FF2B5EF4-FFF2-40B4-BE49-F238E27FC236}">
                    <a16:creationId xmlns:a16="http://schemas.microsoft.com/office/drawing/2014/main" id="{623E5D8D-D903-46AB-9A18-D321FBFAAB91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: Rounded Corners 32">
                <a:extLst>
                  <a:ext uri="{FF2B5EF4-FFF2-40B4-BE49-F238E27FC236}">
                    <a16:creationId xmlns:a16="http://schemas.microsoft.com/office/drawing/2014/main" id="{6D8C28F1-E5D8-4AD4-9B4B-0C4E1153377C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" name="Group 27">
              <a:extLst>
                <a:ext uri="{FF2B5EF4-FFF2-40B4-BE49-F238E27FC236}">
                  <a16:creationId xmlns:a16="http://schemas.microsoft.com/office/drawing/2014/main" id="{FC2E83F7-7058-4885-8E50-6F034C626C2E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26" name="Rectangle: Rounded Corners 29">
                <a:extLst>
                  <a:ext uri="{FF2B5EF4-FFF2-40B4-BE49-F238E27FC236}">
                    <a16:creationId xmlns:a16="http://schemas.microsoft.com/office/drawing/2014/main" id="{5235E700-1028-4DBF-9621-D7B197B804BE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: Rounded Corners 30">
                <a:extLst>
                  <a:ext uri="{FF2B5EF4-FFF2-40B4-BE49-F238E27FC236}">
                    <a16:creationId xmlns:a16="http://schemas.microsoft.com/office/drawing/2014/main" id="{886D99FE-DB04-42AB-A9A6-0F85D3ABD63D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5" name="Freeform: Shape 28">
              <a:extLst>
                <a:ext uri="{FF2B5EF4-FFF2-40B4-BE49-F238E27FC236}">
                  <a16:creationId xmlns:a16="http://schemas.microsoft.com/office/drawing/2014/main" id="{CA3EF5C2-CFEE-4DD1-B3E2-7B7811C98864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0" name="Picture Placeholder 2">
            <a:extLst>
              <a:ext uri="{FF2B5EF4-FFF2-40B4-BE49-F238E27FC236}">
                <a16:creationId xmlns:a16="http://schemas.microsoft.com/office/drawing/2014/main" id="{6AB6C515-FEFB-413A-8CDA-B20F305507DE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7997791" y="898584"/>
            <a:ext cx="2976555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1" name="Picture Placeholder 2">
            <a:extLst>
              <a:ext uri="{FF2B5EF4-FFF2-40B4-BE49-F238E27FC236}">
                <a16:creationId xmlns:a16="http://schemas.microsoft.com/office/drawing/2014/main" id="{16DD4884-A7A8-42BD-944C-F3D414CF00CB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7997791" y="3732552"/>
            <a:ext cx="2976555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158659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83449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99741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&amp; Shapes Layout</a:t>
            </a:r>
          </a:p>
        </p:txBody>
      </p:sp>
    </p:spTree>
    <p:extLst>
      <p:ext uri="{BB962C8B-B14F-4D97-AF65-F5344CB8AC3E}">
        <p14:creationId xmlns:p14="http://schemas.microsoft.com/office/powerpoint/2010/main" val="2459537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B32F4-26C1-762F-A18E-31A4043B1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A8313-4667-9F54-C06E-90EBE1498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3273E-9043-6594-29EC-1E6E0EB7D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F52D-A12B-4766-AB10-E1D99F9DA53D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27ED7-9855-DE59-3B64-BCAFE05BC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BFBFE-3481-6BF4-4253-6136ACD65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9306-7BD6-4E39-A908-95ECCC1A8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4026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0" y="1131591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3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7" y="1276653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7463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8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2241068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78C4A-B591-07E3-E0BD-EFBD9CCFC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85B59-5A7F-5307-09C9-DB64BEECCA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177720-AF13-BF9E-073C-8E326F5AF8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C1DF4F-495A-9FEC-61D0-80FF63BD9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F52D-A12B-4766-AB10-E1D99F9DA53D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4369C-6D51-5D7B-B98E-091D12F7B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B42AC-F4A7-4FBA-BA20-E77FAAE9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9306-7BD6-4E39-A908-95ECCC1A8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90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345C6-19D7-3128-068B-29A149AF9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487A80-F5E0-1968-EA5A-E9B0CFD68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7D75CD-F2C7-B1AA-28E2-FD63393B7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12307C-8D66-F893-5230-70CCF9B076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97458A-2585-6CD0-2D80-A9094C7A96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85F19-133A-60FF-D68D-A191C35E2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F52D-A12B-4766-AB10-E1D99F9DA53D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3182FA-F5E4-7148-C517-3660A3A71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33A3E3-F713-262D-4705-17E20AB8B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9306-7BD6-4E39-A908-95ECCC1A8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07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BF91B-B5CC-6E2A-3173-E4ED89CE5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9BE4BD-4E74-2D83-7080-CEDCF63DA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F52D-A12B-4766-AB10-E1D99F9DA53D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C4ADE9-D4D3-EF07-A622-B22499D4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66C793-5A7D-D671-1AF4-29B37DE10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9306-7BD6-4E39-A908-95ECCC1A8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38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571CB5-C207-7549-2D32-5887C77B0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F52D-A12B-4766-AB10-E1D99F9DA53D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36A778-4AF6-934B-D146-12C52CDCD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82A0C3-3733-6A8F-E953-F3A3D98AC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9306-7BD6-4E39-A908-95ECCC1A8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18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3069B-C82D-A258-6C8B-9B34DFA39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3F3D6-8446-1FFC-A042-5360A71C5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32E9E2-1BBE-6A08-A47B-11066BD91D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58117-6852-21CB-D81D-71C9480A1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F52D-A12B-4766-AB10-E1D99F9DA53D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AD2C26-06E4-C9D3-A647-67F6C34D1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761434-C7AF-0328-1AA2-632944E71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9306-7BD6-4E39-A908-95ECCC1A8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56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74CF2-C6A7-6F23-AE26-5C7E8503E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174B91-6262-E766-6FD7-2F75B73379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BD7BDF-2AF9-E5C2-5E0E-789F144D8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91FFD8-EE49-C5E4-A64F-DE327E2A8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F52D-A12B-4766-AB10-E1D99F9DA53D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75A964-BF2A-3094-7FFA-BA56A9753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0308D7-3FD4-F458-B9A3-F4E887BEB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9306-7BD6-4E39-A908-95ECCC1A8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96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9DDEA2-6895-ADDF-94C1-C013E2816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06A57A-E50D-E17E-D25B-531338926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AC873-1397-5896-2A63-F2BB6C81C7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5F52D-A12B-4766-AB10-E1D99F9DA53D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0E34D-6093-238A-C097-5A5EA329CD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D8255-8CBD-23BF-E0EA-ADBCD1DE52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89306-7BD6-4E39-A908-95ECCC1A8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15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0249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84ECA11-3956-4F84-BFF1-3464538625A5}"/>
              </a:ext>
            </a:extLst>
          </p:cNvPr>
          <p:cNvSpPr txBox="1"/>
          <p:nvPr/>
        </p:nvSpPr>
        <p:spPr>
          <a:xfrm>
            <a:off x="553044" y="643219"/>
            <a:ext cx="9794916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cs typeface="Arial" pitchFamily="34" charset="0"/>
              </a:rPr>
              <a:t>Klasifikasi </a:t>
            </a:r>
            <a:r>
              <a:rPr kumimoji="0" lang="en-US" altLang="ko-KR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cs typeface="Arial" pitchFamily="34" charset="0"/>
              </a:rPr>
              <a:t>Komposit</a:t>
            </a:r>
            <a:r>
              <a:rPr kumimoji="0" lang="en-US" altLang="ko-KR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cs typeface="Arial" pitchFamily="34" charset="0"/>
              </a:rPr>
              <a:t> </a:t>
            </a:r>
            <a:r>
              <a:rPr kumimoji="0" lang="en-US" altLang="ko-KR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cs typeface="Arial" pitchFamily="34" charset="0"/>
              </a:rPr>
              <a:t>Berdasarkan</a:t>
            </a:r>
            <a:r>
              <a:rPr kumimoji="0" lang="en-US" altLang="ko-KR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cs typeface="Arial" pitchFamily="34" charset="0"/>
              </a:rPr>
              <a:t> </a:t>
            </a:r>
            <a:r>
              <a:rPr kumimoji="0" lang="en-US" altLang="ko-KR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cs typeface="Arial" pitchFamily="34" charset="0"/>
              </a:rPr>
              <a:t>Matriks</a:t>
            </a:r>
            <a:endParaRPr kumimoji="0" lang="ko-KR" alt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/>
              <a:cs typeface="Arial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741558-6C6A-41CA-A0C6-04D866149357}"/>
              </a:ext>
            </a:extLst>
          </p:cNvPr>
          <p:cNvSpPr txBox="1"/>
          <p:nvPr/>
        </p:nvSpPr>
        <p:spPr>
          <a:xfrm>
            <a:off x="620587" y="337064"/>
            <a:ext cx="73651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/>
              </a:rPr>
              <a:t>Pertemuan</a:t>
            </a:r>
            <a:r>
              <a:rPr lang="en-US" altLang="ko-KR" sz="1600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/>
              </a:rPr>
              <a:t> 4 </a:t>
            </a:r>
            <a:r>
              <a:rPr lang="en-US" altLang="ko-KR" sz="16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/>
              </a:rPr>
              <a:t>Teknologi</a:t>
            </a:r>
            <a:r>
              <a:rPr lang="en-US" altLang="ko-KR" sz="1600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/>
              </a:rPr>
              <a:t> </a:t>
            </a:r>
            <a:r>
              <a:rPr lang="en-US" altLang="ko-KR" sz="16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/>
              </a:rPr>
              <a:t>Komposit</a:t>
            </a:r>
            <a:r>
              <a:rPr lang="en-US" altLang="ko-KR" sz="1600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/>
              </a:rPr>
              <a:t> dan Material Maju</a:t>
            </a:r>
            <a:endParaRPr kumimoji="0" lang="en-US" altLang="ko-KR" sz="1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3369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9CFDC-0B14-7DE4-D924-9DE72947B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Komposit</a:t>
            </a:r>
            <a:r>
              <a:rPr lang="en-US" b="1" dirty="0"/>
              <a:t> </a:t>
            </a:r>
            <a:r>
              <a:rPr lang="en-US" b="1" dirty="0" err="1"/>
              <a:t>Hibrida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A9ACD-BF85-B72B-C4CB-CA6AFE8625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dirty="0" err="1"/>
              <a:t>Komposit</a:t>
            </a:r>
            <a:r>
              <a:rPr lang="en-US" dirty="0"/>
              <a:t> </a:t>
            </a:r>
            <a:r>
              <a:rPr lang="en-US" dirty="0" err="1"/>
              <a:t>hibrida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penguat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(mis.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 +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kaca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polimer</a:t>
            </a:r>
            <a:r>
              <a:rPr lang="en-US" dirty="0"/>
              <a:t> di lapis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logam</a:t>
            </a:r>
            <a:r>
              <a:rPr lang="en-US" dirty="0"/>
              <a:t>). Tujuan </a:t>
            </a:r>
            <a:r>
              <a:rPr lang="en-US" dirty="0" err="1"/>
              <a:t>hibridisasi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keunggulan</a:t>
            </a:r>
            <a:r>
              <a:rPr lang="en-US" dirty="0"/>
              <a:t> masing-masing </a:t>
            </a:r>
            <a:r>
              <a:rPr lang="en-US" dirty="0" err="1"/>
              <a:t>komponen</a:t>
            </a:r>
            <a:r>
              <a:rPr lang="en-US" dirty="0"/>
              <a:t> — 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kaca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CFRP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kejut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penguat</a:t>
            </a:r>
            <a:r>
              <a:rPr lang="en-US" dirty="0"/>
              <a:t> nano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kontinu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antarmuka</a:t>
            </a:r>
            <a:r>
              <a:rPr lang="en-US" dirty="0"/>
              <a:t> dan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. Studi </a:t>
            </a:r>
            <a:r>
              <a:rPr lang="en-US" dirty="0" err="1"/>
              <a:t>hibrida</a:t>
            </a:r>
            <a:r>
              <a:rPr lang="en-US" dirty="0"/>
              <a:t> juga </a:t>
            </a:r>
            <a:r>
              <a:rPr lang="en-US" dirty="0" err="1"/>
              <a:t>menyoroti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sinergis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antagonis</a:t>
            </a:r>
            <a:r>
              <a:rPr lang="en-US" dirty="0"/>
              <a:t> </a:t>
            </a:r>
            <a:r>
              <a:rPr lang="en-US" dirty="0" err="1"/>
              <a:t>antar-penguat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mikromechanic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yang </a:t>
            </a:r>
            <a:r>
              <a:rPr lang="en-US" dirty="0" err="1"/>
              <a:t>efekti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909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865F9-4367-CEA9-6648-CEC2FFF64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880" y="2331720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TERIMAKASIH</a:t>
            </a:r>
          </a:p>
        </p:txBody>
      </p:sp>
    </p:spTree>
    <p:extLst>
      <p:ext uri="{BB962C8B-B14F-4D97-AF65-F5344CB8AC3E}">
        <p14:creationId xmlns:p14="http://schemas.microsoft.com/office/powerpoint/2010/main" val="1480322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19E6B-BAA0-0C35-FF57-C0E58F634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Klasifikasi </a:t>
            </a:r>
            <a:r>
              <a:rPr lang="en-US" dirty="0" err="1"/>
              <a:t>Komposit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Matriks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423D8-DA05-5AAA-554C-0DDD95FA3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/>
              <a:t>klasifikasi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memisahkan</a:t>
            </a:r>
            <a:r>
              <a:rPr lang="en-US" dirty="0"/>
              <a:t> </a:t>
            </a:r>
            <a:r>
              <a:rPr lang="en-US" dirty="0" err="1"/>
              <a:t>komposit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: PMCs, MMCs, dan CMCs.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subklasifikasi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(</a:t>
            </a:r>
            <a:r>
              <a:rPr lang="en-US" dirty="0" err="1"/>
              <a:t>termoplastik</a:t>
            </a:r>
            <a:r>
              <a:rPr lang="en-US" dirty="0"/>
              <a:t> vs </a:t>
            </a:r>
            <a:r>
              <a:rPr lang="en-US" dirty="0" err="1"/>
              <a:t>termoset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PMCs),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paduan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logam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(</a:t>
            </a:r>
            <a:r>
              <a:rPr lang="en-US" dirty="0" err="1"/>
              <a:t>aluminium</a:t>
            </a:r>
            <a:r>
              <a:rPr lang="en-US" dirty="0"/>
              <a:t>, magnesium, titanium, </a:t>
            </a:r>
            <a:r>
              <a:rPr lang="en-US" dirty="0" err="1"/>
              <a:t>tembaga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MMCs),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keramik</a:t>
            </a:r>
            <a:r>
              <a:rPr lang="en-US" dirty="0"/>
              <a:t> (</a:t>
            </a:r>
            <a:r>
              <a:rPr lang="en-US" dirty="0" err="1"/>
              <a:t>oksida</a:t>
            </a:r>
            <a:r>
              <a:rPr lang="en-US" dirty="0"/>
              <a:t>, non-</a:t>
            </a:r>
            <a:r>
              <a:rPr lang="en-US" dirty="0" err="1"/>
              <a:t>oksida</a:t>
            </a:r>
            <a:r>
              <a:rPr lang="en-US" dirty="0"/>
              <a:t>, </a:t>
            </a:r>
            <a:r>
              <a:rPr lang="en-US" dirty="0" err="1"/>
              <a:t>silikon-karbida</a:t>
            </a:r>
            <a:r>
              <a:rPr lang="en-US" dirty="0"/>
              <a:t>, alumina, </a:t>
            </a:r>
            <a:r>
              <a:rPr lang="en-US" dirty="0" err="1"/>
              <a:t>dsb</a:t>
            </a:r>
            <a:r>
              <a:rPr lang="en-US" dirty="0"/>
              <a:t>., </a:t>
            </a:r>
            <a:r>
              <a:rPr lang="en-US" dirty="0" err="1"/>
              <a:t>untuk</a:t>
            </a:r>
            <a:r>
              <a:rPr lang="en-US" dirty="0"/>
              <a:t> CMCs). Selain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modern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komposit</a:t>
            </a:r>
            <a:r>
              <a:rPr lang="en-US" dirty="0"/>
              <a:t> multifunctional (mis. </a:t>
            </a:r>
            <a:r>
              <a:rPr lang="en-US" dirty="0" err="1"/>
              <a:t>konduktivitas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ditambahkan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penguat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 nano) dan </a:t>
            </a:r>
            <a:r>
              <a:rPr lang="en-US" dirty="0" err="1"/>
              <a:t>komposit</a:t>
            </a:r>
            <a:r>
              <a:rPr lang="en-US" dirty="0"/>
              <a:t> </a:t>
            </a:r>
            <a:r>
              <a:rPr lang="en-US" dirty="0" err="1"/>
              <a:t>hibrida</a:t>
            </a:r>
            <a:r>
              <a:rPr lang="en-US" dirty="0"/>
              <a:t> (</a:t>
            </a:r>
            <a:r>
              <a:rPr lang="en-US" dirty="0" err="1"/>
              <a:t>gabungan</a:t>
            </a:r>
            <a:r>
              <a:rPr lang="en-US" dirty="0"/>
              <a:t> dua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penguat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dua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) yang </a:t>
            </a:r>
            <a:r>
              <a:rPr lang="en-US" dirty="0" err="1"/>
              <a:t>melintasi</a:t>
            </a:r>
            <a:r>
              <a:rPr lang="en-US" dirty="0"/>
              <a:t> batas-batas </a:t>
            </a:r>
            <a:r>
              <a:rPr lang="en-US" dirty="0" err="1"/>
              <a:t>tradisional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201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F5056-528E-41BD-79F0-EC7073B7B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Komposit</a:t>
            </a:r>
            <a:r>
              <a:rPr lang="en-US" b="1" dirty="0"/>
              <a:t> </a:t>
            </a:r>
            <a:r>
              <a:rPr lang="en-US" b="1" dirty="0" err="1"/>
              <a:t>Matriks</a:t>
            </a:r>
            <a:r>
              <a:rPr lang="en-US" b="1" dirty="0"/>
              <a:t> </a:t>
            </a:r>
            <a:r>
              <a:rPr lang="en-US" b="1" dirty="0" err="1"/>
              <a:t>Polimer</a:t>
            </a:r>
            <a:r>
              <a:rPr lang="en-US" b="1" dirty="0"/>
              <a:t> (Polymer Matrix Composites — PMCs)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34960-D62D-CCDA-144B-51922CA44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b="1" dirty="0"/>
              <a:t>Karakteristik Umum dan </a:t>
            </a:r>
            <a:r>
              <a:rPr lang="en-US" b="1" dirty="0" err="1"/>
              <a:t>Subklasifikasi</a:t>
            </a:r>
            <a:endParaRPr lang="en-US" b="1" dirty="0"/>
          </a:p>
          <a:p>
            <a:pPr algn="just">
              <a:buNone/>
            </a:pPr>
            <a:r>
              <a:rPr lang="en-US" dirty="0" err="1"/>
              <a:t>Komposit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polimer</a:t>
            </a:r>
            <a:r>
              <a:rPr lang="en-US" dirty="0"/>
              <a:t> (PMCs)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komposit</a:t>
            </a:r>
            <a:r>
              <a:rPr lang="en-US" dirty="0"/>
              <a:t> yang paling </a:t>
            </a:r>
            <a:r>
              <a:rPr lang="en-US" dirty="0" err="1"/>
              <a:t>luas</a:t>
            </a:r>
            <a:r>
              <a:rPr lang="en-US" dirty="0"/>
              <a:t> dan paling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komersial</a:t>
            </a:r>
            <a:r>
              <a:rPr lang="en-US" dirty="0"/>
              <a:t>.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polimer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b="1" dirty="0" err="1"/>
              <a:t>termoset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epoksi</a:t>
            </a:r>
            <a:r>
              <a:rPr lang="en-US" dirty="0"/>
              <a:t>, polyester, vinyl ester)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b="1" dirty="0" err="1"/>
              <a:t>termoplastik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 PEEK, PEI, PP) —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berimplikasi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pada proses </a:t>
            </a:r>
            <a:r>
              <a:rPr lang="en-US" dirty="0" err="1"/>
              <a:t>manufaktur</a:t>
            </a:r>
            <a:r>
              <a:rPr lang="en-US" dirty="0"/>
              <a:t>,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dan </a:t>
            </a:r>
            <a:r>
              <a:rPr lang="en-US" dirty="0" err="1"/>
              <a:t>penguat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didaur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(Sharma, 2022). </a:t>
            </a:r>
            <a:r>
              <a:rPr lang="en-US" dirty="0" err="1">
                <a:highlight>
                  <a:srgbClr val="FFFF00"/>
                </a:highlight>
              </a:rPr>
              <a:t>Termoset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umumnya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menawarkan</a:t>
            </a:r>
            <a:r>
              <a:rPr lang="en-US" dirty="0">
                <a:highlight>
                  <a:srgbClr val="FFFF00"/>
                </a:highlight>
              </a:rPr>
              <a:t> modulus dan </a:t>
            </a:r>
            <a:r>
              <a:rPr lang="en-US" dirty="0" err="1">
                <a:highlight>
                  <a:srgbClr val="FFFF00"/>
                </a:highlight>
              </a:rPr>
              <a:t>ketahanan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kimia</a:t>
            </a:r>
            <a:r>
              <a:rPr lang="en-US" dirty="0">
                <a:highlight>
                  <a:srgbClr val="FFFF00"/>
                </a:highlight>
              </a:rPr>
              <a:t> yang </a:t>
            </a:r>
            <a:r>
              <a:rPr lang="en-US" dirty="0" err="1">
                <a:highlight>
                  <a:srgbClr val="FFFF00"/>
                </a:highlight>
              </a:rPr>
              <a:t>baik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tetapi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sulit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untuk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didaur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ulang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karena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ikatan</a:t>
            </a:r>
            <a:r>
              <a:rPr lang="en-US" dirty="0">
                <a:highlight>
                  <a:srgbClr val="FFFF00"/>
                </a:highlight>
              </a:rPr>
              <a:t> cross-linked; </a:t>
            </a:r>
            <a:r>
              <a:rPr lang="en-US" dirty="0" err="1">
                <a:highlight>
                  <a:srgbClr val="FFFF00"/>
                </a:highlight>
              </a:rPr>
              <a:t>termoplastik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menawarkan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ketangguhan</a:t>
            </a:r>
            <a:r>
              <a:rPr lang="en-US" dirty="0">
                <a:highlight>
                  <a:srgbClr val="FFFF00"/>
                </a:highlight>
              </a:rPr>
              <a:t> dan </a:t>
            </a:r>
            <a:r>
              <a:rPr lang="en-US" dirty="0" err="1">
                <a:highlight>
                  <a:srgbClr val="FFFF00"/>
                </a:highlight>
              </a:rPr>
              <a:t>kemampuan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pemrosesan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ulang</a:t>
            </a:r>
            <a:r>
              <a:rPr lang="en-US" dirty="0">
                <a:highlight>
                  <a:srgbClr val="FFFF00"/>
                </a:highlight>
              </a:rPr>
              <a:t> (remelting) yang </a:t>
            </a:r>
            <a:r>
              <a:rPr lang="en-US" dirty="0" err="1">
                <a:highlight>
                  <a:srgbClr val="FFFF00"/>
                </a:highlight>
              </a:rPr>
              <a:t>lebih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baik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namun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sering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memerlukan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temperatur</a:t>
            </a:r>
            <a:r>
              <a:rPr lang="en-US" dirty="0">
                <a:highlight>
                  <a:srgbClr val="FFFF00"/>
                </a:highlight>
              </a:rPr>
              <a:t> proses yang </a:t>
            </a:r>
            <a:r>
              <a:rPr lang="en-US" dirty="0" err="1">
                <a:highlight>
                  <a:srgbClr val="FFFF00"/>
                </a:highlight>
              </a:rPr>
              <a:t>lebih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tinggi</a:t>
            </a:r>
            <a:r>
              <a:rPr lang="en-US" dirty="0">
                <a:highlight>
                  <a:srgbClr val="FFFF00"/>
                </a:highlight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2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DCE9E-4519-AAE5-7D98-BB71D53AC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F50C3-9FB6-5903-C0BB-0D5FE2269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Komposit</a:t>
            </a:r>
            <a:r>
              <a:rPr lang="en-US" b="1" dirty="0"/>
              <a:t> </a:t>
            </a:r>
            <a:r>
              <a:rPr lang="en-US" b="1" dirty="0" err="1"/>
              <a:t>Matriks</a:t>
            </a:r>
            <a:r>
              <a:rPr lang="en-US" b="1" dirty="0"/>
              <a:t> </a:t>
            </a:r>
            <a:r>
              <a:rPr lang="en-US" b="1" dirty="0" err="1"/>
              <a:t>Polimer</a:t>
            </a:r>
            <a:r>
              <a:rPr lang="en-US" b="1" dirty="0"/>
              <a:t> (Polymer Matrix Composites — PMCs)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5411D-BD3F-1A0B-5BBA-6605CFDFA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b="1" dirty="0"/>
              <a:t>Penguat dan </a:t>
            </a:r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Mikro</a:t>
            </a:r>
            <a:endParaRPr lang="en-US" b="1" dirty="0"/>
          </a:p>
          <a:p>
            <a:pPr algn="just">
              <a:buNone/>
            </a:pPr>
            <a:r>
              <a:rPr lang="en-US" dirty="0"/>
              <a:t>Penguat </a:t>
            </a:r>
            <a:r>
              <a:rPr lang="en-US" dirty="0" err="1"/>
              <a:t>dalam</a:t>
            </a:r>
            <a:r>
              <a:rPr lang="en-US" dirty="0"/>
              <a:t> PMCs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kontinu</a:t>
            </a:r>
            <a:r>
              <a:rPr lang="en-US" dirty="0"/>
              <a:t> (continuous fibers —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kaca</a:t>
            </a:r>
            <a:r>
              <a:rPr lang="en-US" dirty="0"/>
              <a:t>,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, aramid),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/</a:t>
            </a:r>
            <a:r>
              <a:rPr lang="en-US" dirty="0" err="1"/>
              <a:t>acak</a:t>
            </a:r>
            <a:r>
              <a:rPr lang="en-US" dirty="0"/>
              <a:t> (short fibers), </a:t>
            </a:r>
            <a:r>
              <a:rPr lang="en-US" dirty="0" err="1"/>
              <a:t>partikel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penguat</a:t>
            </a:r>
            <a:r>
              <a:rPr lang="en-US" dirty="0"/>
              <a:t> nano (carbon nanotubes — CNT, graphene, </a:t>
            </a:r>
            <a:r>
              <a:rPr lang="en-US" dirty="0" err="1"/>
              <a:t>nanopartikel</a:t>
            </a:r>
            <a:r>
              <a:rPr lang="en-US" dirty="0"/>
              <a:t>).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kontinu</a:t>
            </a:r>
            <a:r>
              <a:rPr lang="en-US" dirty="0"/>
              <a:t>—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—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performa</a:t>
            </a:r>
            <a:r>
              <a:rPr lang="en-US" dirty="0"/>
              <a:t> </a:t>
            </a:r>
            <a:r>
              <a:rPr lang="en-US" dirty="0" err="1"/>
              <a:t>mekanik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per </a:t>
            </a:r>
            <a:r>
              <a:rPr lang="en-US" dirty="0" err="1"/>
              <a:t>berat</a:t>
            </a:r>
            <a:r>
              <a:rPr lang="en-US" dirty="0"/>
              <a:t> (high specific strength and stiffness) dan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pada </a:t>
            </a:r>
            <a:r>
              <a:rPr lang="en-US" dirty="0" err="1"/>
              <a:t>aplikasi</a:t>
            </a:r>
            <a:r>
              <a:rPr lang="en-US" dirty="0"/>
              <a:t> aerospace dan high-end sports equipment (Sayam et al., 2022). Penguat nano, </a:t>
            </a:r>
            <a:r>
              <a:rPr lang="en-US" dirty="0" err="1"/>
              <a:t>seperti</a:t>
            </a:r>
            <a:r>
              <a:rPr lang="en-US" dirty="0"/>
              <a:t> CNT dan graphene,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(</a:t>
            </a:r>
            <a:r>
              <a:rPr lang="en-US" dirty="0" err="1"/>
              <a:t>elektromekanis</a:t>
            </a:r>
            <a:r>
              <a:rPr lang="en-US" dirty="0"/>
              <a:t>, </a:t>
            </a:r>
            <a:r>
              <a:rPr lang="en-US" dirty="0" err="1"/>
              <a:t>konduktivitas</a:t>
            </a:r>
            <a:r>
              <a:rPr lang="en-US" dirty="0"/>
              <a:t>, sensing)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dispersi</a:t>
            </a:r>
            <a:r>
              <a:rPr lang="en-US" dirty="0"/>
              <a:t> dan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antarmuka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tantangan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42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F0859-2F0B-C6E6-F9FA-1680DA5C5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EA008-0985-E556-66C9-33683A954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Komposit</a:t>
            </a:r>
            <a:r>
              <a:rPr lang="en-US" b="1" dirty="0"/>
              <a:t> </a:t>
            </a:r>
            <a:r>
              <a:rPr lang="en-US" b="1" dirty="0" err="1"/>
              <a:t>Matriks</a:t>
            </a:r>
            <a:r>
              <a:rPr lang="en-US" b="1" dirty="0"/>
              <a:t> </a:t>
            </a:r>
            <a:r>
              <a:rPr lang="en-US" b="1" dirty="0" err="1"/>
              <a:t>Polimer</a:t>
            </a:r>
            <a:r>
              <a:rPr lang="en-US" b="1" dirty="0"/>
              <a:t> (Polymer Matrix Composites — PMCs)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AE900-D529-F0A8-4FF6-7232F79ED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b="1" dirty="0"/>
              <a:t>Penguat dan </a:t>
            </a:r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Mikro</a:t>
            </a:r>
            <a:endParaRPr lang="en-US" b="1" dirty="0"/>
          </a:p>
          <a:p>
            <a:pPr algn="just">
              <a:buNone/>
            </a:pPr>
            <a:r>
              <a:rPr lang="en-US" dirty="0"/>
              <a:t>Penguat </a:t>
            </a:r>
            <a:r>
              <a:rPr lang="en-US" dirty="0" err="1"/>
              <a:t>dalam</a:t>
            </a:r>
            <a:r>
              <a:rPr lang="en-US" dirty="0"/>
              <a:t> PMCs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kontinu</a:t>
            </a:r>
            <a:r>
              <a:rPr lang="en-US" dirty="0"/>
              <a:t> (continuous fibers —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kaca</a:t>
            </a:r>
            <a:r>
              <a:rPr lang="en-US" dirty="0"/>
              <a:t>,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, aramid),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/</a:t>
            </a:r>
            <a:r>
              <a:rPr lang="en-US" dirty="0" err="1"/>
              <a:t>acak</a:t>
            </a:r>
            <a:r>
              <a:rPr lang="en-US" dirty="0"/>
              <a:t> (short fibers), </a:t>
            </a:r>
            <a:r>
              <a:rPr lang="en-US" dirty="0" err="1"/>
              <a:t>partikel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penguat</a:t>
            </a:r>
            <a:r>
              <a:rPr lang="en-US" dirty="0"/>
              <a:t> nano (carbon nanotubes — CNT, graphene, </a:t>
            </a:r>
            <a:r>
              <a:rPr lang="en-US" dirty="0" err="1"/>
              <a:t>nanopartikel</a:t>
            </a:r>
            <a:r>
              <a:rPr lang="en-US" dirty="0"/>
              <a:t>).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kontinu</a:t>
            </a:r>
            <a:r>
              <a:rPr lang="en-US" dirty="0"/>
              <a:t>—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—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performa</a:t>
            </a:r>
            <a:r>
              <a:rPr lang="en-US" dirty="0"/>
              <a:t> </a:t>
            </a:r>
            <a:r>
              <a:rPr lang="en-US" dirty="0" err="1"/>
              <a:t>mekanik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per </a:t>
            </a:r>
            <a:r>
              <a:rPr lang="en-US" dirty="0" err="1"/>
              <a:t>berat</a:t>
            </a:r>
            <a:r>
              <a:rPr lang="en-US" dirty="0"/>
              <a:t> (high specific strength and stiffness) dan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pada </a:t>
            </a:r>
            <a:r>
              <a:rPr lang="en-US" dirty="0" err="1"/>
              <a:t>aplikasi</a:t>
            </a:r>
            <a:r>
              <a:rPr lang="en-US" dirty="0"/>
              <a:t> aerospace dan high-end sports equipment (Sayam et al., 2022). Penguat nano, </a:t>
            </a:r>
            <a:r>
              <a:rPr lang="en-US" dirty="0" err="1"/>
              <a:t>seperti</a:t>
            </a:r>
            <a:r>
              <a:rPr lang="en-US" dirty="0"/>
              <a:t> CNT dan graphene,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(</a:t>
            </a:r>
            <a:r>
              <a:rPr lang="en-US" dirty="0" err="1"/>
              <a:t>elektromekanis</a:t>
            </a:r>
            <a:r>
              <a:rPr lang="en-US" dirty="0"/>
              <a:t>, </a:t>
            </a:r>
            <a:r>
              <a:rPr lang="en-US" dirty="0" err="1"/>
              <a:t>konduktivitas</a:t>
            </a:r>
            <a:r>
              <a:rPr lang="en-US" dirty="0"/>
              <a:t>, sensing)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dispersi</a:t>
            </a:r>
            <a:r>
              <a:rPr lang="en-US" dirty="0"/>
              <a:t> dan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antarmuka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tantangan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499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8AD26-799C-9B29-D54B-D2BCFA195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3B77F-46F2-A832-CE4B-83FD8A1E4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Komposit</a:t>
            </a:r>
            <a:r>
              <a:rPr lang="en-US" b="1" dirty="0"/>
              <a:t> </a:t>
            </a:r>
            <a:r>
              <a:rPr lang="en-US" b="1" dirty="0" err="1"/>
              <a:t>Matriks</a:t>
            </a:r>
            <a:r>
              <a:rPr lang="en-US" b="1" dirty="0"/>
              <a:t> </a:t>
            </a:r>
            <a:r>
              <a:rPr lang="en-US" b="1" dirty="0" err="1"/>
              <a:t>Polimer</a:t>
            </a:r>
            <a:r>
              <a:rPr lang="en-US" b="1" dirty="0"/>
              <a:t> (Polymer Matrix Composites — PMCs)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3250D-F2E3-93B7-A172-FCC5E0A60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/>
              <a:t>Aplikasi dan Tren Riset </a:t>
            </a:r>
            <a:r>
              <a:rPr lang="en-US" b="1" dirty="0" err="1"/>
              <a:t>Mutakhir</a:t>
            </a:r>
            <a:endParaRPr lang="en-US" b="1" dirty="0"/>
          </a:p>
          <a:p>
            <a:pPr>
              <a:buNone/>
            </a:pPr>
            <a:r>
              <a:rPr lang="en-US" dirty="0"/>
              <a:t>PMCs </a:t>
            </a:r>
            <a:r>
              <a:rPr lang="en-US" dirty="0" err="1"/>
              <a:t>mendominasi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di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otomotif</a:t>
            </a:r>
            <a:r>
              <a:rPr lang="en-US" dirty="0"/>
              <a:t>, </a:t>
            </a:r>
            <a:r>
              <a:rPr lang="en-US" dirty="0" err="1"/>
              <a:t>dirgantara</a:t>
            </a:r>
            <a:r>
              <a:rPr lang="en-US" dirty="0"/>
              <a:t> (aerospace),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angin</a:t>
            </a:r>
            <a:r>
              <a:rPr lang="en-US" dirty="0"/>
              <a:t> (</a:t>
            </a:r>
            <a:r>
              <a:rPr lang="en-US" dirty="0" err="1"/>
              <a:t>blad</a:t>
            </a:r>
            <a:r>
              <a:rPr lang="en-US" dirty="0"/>
              <a:t> </a:t>
            </a:r>
            <a:r>
              <a:rPr lang="en-US" dirty="0" err="1"/>
              <a:t>turbin</a:t>
            </a:r>
            <a:r>
              <a:rPr lang="en-US" dirty="0"/>
              <a:t>), </a:t>
            </a:r>
            <a:r>
              <a:rPr lang="en-US" dirty="0" err="1"/>
              <a:t>olahraga</a:t>
            </a:r>
            <a:r>
              <a:rPr lang="en-US" dirty="0"/>
              <a:t>, dan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ringan</a:t>
            </a:r>
            <a:r>
              <a:rPr lang="en-US" dirty="0"/>
              <a:t>. Tren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terkini</a:t>
            </a:r>
            <a:r>
              <a:rPr lang="en-US" dirty="0"/>
              <a:t> (</a:t>
            </a:r>
            <a:r>
              <a:rPr lang="en-US" dirty="0" err="1"/>
              <a:t>tahun</a:t>
            </a:r>
            <a:r>
              <a:rPr lang="en-US" dirty="0"/>
              <a:t> 2018–2024) </a:t>
            </a:r>
            <a:r>
              <a:rPr lang="en-US" dirty="0" err="1"/>
              <a:t>menonjolkan</a:t>
            </a:r>
            <a:r>
              <a:rPr lang="en-US" dirty="0"/>
              <a:t>: </a:t>
            </a:r>
          </a:p>
          <a:p>
            <a:pPr marL="514350" indent="-514350">
              <a:buAutoNum type="arabicParenBoth"/>
            </a:pP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komposit</a:t>
            </a:r>
            <a:r>
              <a:rPr lang="en-US" dirty="0"/>
              <a:t> multifunctional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 sensor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; </a:t>
            </a:r>
          </a:p>
          <a:p>
            <a:pPr marL="514350" indent="-514350">
              <a:buAutoNum type="arabicParenBoth"/>
            </a:pPr>
            <a:r>
              <a:rPr lang="en-US" dirty="0"/>
              <a:t>(2)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penguat</a:t>
            </a:r>
            <a:r>
              <a:rPr lang="en-US" dirty="0"/>
              <a:t> nano (CNT, graphene)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antarmuka</a:t>
            </a:r>
            <a:r>
              <a:rPr lang="en-US" dirty="0"/>
              <a:t> </a:t>
            </a:r>
          </a:p>
          <a:p>
            <a:pPr marL="514350" indent="-514350">
              <a:buAutoNum type="arabicParenBoth"/>
            </a:pPr>
            <a:r>
              <a:rPr lang="en-US" dirty="0"/>
              <a:t>dan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konduktivitas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/</a:t>
            </a:r>
            <a:r>
              <a:rPr lang="en-US" dirty="0" err="1"/>
              <a:t>termal</a:t>
            </a:r>
            <a:r>
              <a:rPr lang="en-US" dirty="0"/>
              <a:t>; (3) </a:t>
            </a:r>
            <a:r>
              <a:rPr lang="en-US" dirty="0" err="1"/>
              <a:t>transisi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termoplastik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performa</a:t>
            </a:r>
            <a:r>
              <a:rPr lang="en-US" dirty="0"/>
              <a:t> (mis. PEEK)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yang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termal</a:t>
            </a:r>
            <a:r>
              <a:rPr lang="en-US" dirty="0"/>
              <a:t> dan </a:t>
            </a:r>
            <a:r>
              <a:rPr lang="en-US" dirty="0" err="1"/>
              <a:t>daur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;</a:t>
            </a:r>
          </a:p>
          <a:p>
            <a:pPr marL="514350" indent="-514350">
              <a:buAutoNum type="arabicParenBoth"/>
            </a:pPr>
            <a:r>
              <a:rPr lang="en-US" dirty="0"/>
              <a:t> (4) </a:t>
            </a:r>
            <a:r>
              <a:rPr lang="en-US" dirty="0" err="1"/>
              <a:t>rekayasa</a:t>
            </a:r>
            <a:r>
              <a:rPr lang="en-US" dirty="0"/>
              <a:t> interphase (coatings, sizing, chemical functionalization)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transfer </a:t>
            </a:r>
            <a:r>
              <a:rPr lang="en-US" dirty="0" err="1"/>
              <a:t>beban</a:t>
            </a:r>
            <a:r>
              <a:rPr lang="en-US" dirty="0"/>
              <a:t> dan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 Studi-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ulasan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menegaskan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dan </a:t>
            </a:r>
            <a:r>
              <a:rPr lang="en-US" dirty="0" err="1"/>
              <a:t>menyoroti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dispersi</a:t>
            </a:r>
            <a:r>
              <a:rPr lang="en-US" dirty="0"/>
              <a:t>, </a:t>
            </a:r>
            <a:r>
              <a:rPr lang="en-US" dirty="0" err="1"/>
              <a:t>skalabilitas</a:t>
            </a:r>
            <a:r>
              <a:rPr lang="en-US" dirty="0"/>
              <a:t> proses, dan </a:t>
            </a:r>
            <a:r>
              <a:rPr lang="en-US" dirty="0" err="1"/>
              <a:t>keberlanjutan</a:t>
            </a:r>
            <a:r>
              <a:rPr lang="en-US" dirty="0"/>
              <a:t> (</a:t>
            </a:r>
            <a:r>
              <a:rPr lang="en-US" dirty="0" err="1"/>
              <a:t>Seydibeyoğlu</a:t>
            </a:r>
            <a:r>
              <a:rPr lang="en-US" dirty="0"/>
              <a:t> et al., 2023; Sayam et al., 2022).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369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9DCA8-8EFD-46ED-28FD-89145BCB8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57B57-33C5-D7FC-A3A1-86BADEBED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Komposit</a:t>
            </a:r>
            <a:r>
              <a:rPr lang="en-US" b="1" dirty="0"/>
              <a:t> </a:t>
            </a:r>
            <a:r>
              <a:rPr lang="en-US" b="1" dirty="0" err="1"/>
              <a:t>Matriks</a:t>
            </a:r>
            <a:r>
              <a:rPr lang="en-US" b="1" dirty="0"/>
              <a:t> </a:t>
            </a:r>
            <a:r>
              <a:rPr lang="en-US" b="1" dirty="0" err="1"/>
              <a:t>Logam</a:t>
            </a:r>
            <a:r>
              <a:rPr lang="en-US" b="1" dirty="0"/>
              <a:t> (Metal Matrix Composites — MMCs)</a:t>
            </a: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943B9-B729-17A6-3560-B0995F757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err="1"/>
              <a:t>Motivasi</a:t>
            </a:r>
            <a:r>
              <a:rPr lang="en-US" b="1" dirty="0"/>
              <a:t> dan </a:t>
            </a:r>
            <a:r>
              <a:rPr lang="en-US" b="1" dirty="0" err="1"/>
              <a:t>Keunggulan</a:t>
            </a:r>
            <a:endParaRPr lang="en-US" b="1" dirty="0"/>
          </a:p>
          <a:p>
            <a:pPr algn="just">
              <a:buNone/>
            </a:pPr>
            <a:r>
              <a:rPr lang="en-US" dirty="0"/>
              <a:t>MMCs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logam</a:t>
            </a:r>
            <a:r>
              <a:rPr lang="en-US" dirty="0"/>
              <a:t> (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aluminium</a:t>
            </a:r>
            <a:r>
              <a:rPr lang="en-US" dirty="0"/>
              <a:t>, magnesium, titanium, </a:t>
            </a:r>
            <a:r>
              <a:rPr lang="en-US" dirty="0" err="1"/>
              <a:t>tembaga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penguat</a:t>
            </a:r>
            <a:r>
              <a:rPr lang="en-US" dirty="0"/>
              <a:t> (</a:t>
            </a:r>
            <a:r>
              <a:rPr lang="en-US" dirty="0" err="1"/>
              <a:t>serat</a:t>
            </a:r>
            <a:r>
              <a:rPr lang="en-US" dirty="0"/>
              <a:t>, </a:t>
            </a:r>
            <a:r>
              <a:rPr lang="en-US" dirty="0" err="1"/>
              <a:t>partikel</a:t>
            </a:r>
            <a:r>
              <a:rPr lang="en-US" dirty="0"/>
              <a:t>, whiskers)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mekanik</a:t>
            </a:r>
            <a:r>
              <a:rPr lang="en-US" dirty="0"/>
              <a:t>,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aus</a:t>
            </a:r>
            <a:r>
              <a:rPr lang="en-US" dirty="0"/>
              <a:t>, dan </a:t>
            </a:r>
            <a:r>
              <a:rPr lang="en-US" dirty="0" err="1"/>
              <a:t>konduktivitas</a:t>
            </a:r>
            <a:r>
              <a:rPr lang="en-US" dirty="0"/>
              <a:t> </a:t>
            </a:r>
            <a:r>
              <a:rPr lang="en-US" dirty="0" err="1"/>
              <a:t>termal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baja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paduan</a:t>
            </a:r>
            <a:r>
              <a:rPr lang="en-US" dirty="0"/>
              <a:t> </a:t>
            </a:r>
            <a:r>
              <a:rPr lang="en-US" dirty="0" err="1"/>
              <a:t>monolitik</a:t>
            </a:r>
            <a:r>
              <a:rPr lang="en-US" dirty="0"/>
              <a:t> pada </a:t>
            </a:r>
            <a:r>
              <a:rPr lang="en-US" dirty="0" err="1"/>
              <a:t>rentang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(Velmurugan, 2022). </a:t>
            </a:r>
            <a:r>
              <a:rPr lang="en-US" dirty="0" err="1"/>
              <a:t>Keunggulan</a:t>
            </a:r>
            <a:r>
              <a:rPr lang="en-US" dirty="0"/>
              <a:t> MMC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kekakuan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per unit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dibanding</a:t>
            </a:r>
            <a:r>
              <a:rPr lang="en-US" dirty="0"/>
              <a:t> </a:t>
            </a:r>
            <a:r>
              <a:rPr lang="en-US" dirty="0" err="1"/>
              <a:t>logam</a:t>
            </a:r>
            <a:r>
              <a:rPr lang="en-US" dirty="0"/>
              <a:t> </a:t>
            </a:r>
            <a:r>
              <a:rPr lang="en-US" dirty="0" err="1"/>
              <a:t>murni</a:t>
            </a:r>
            <a:r>
              <a:rPr lang="en-US" dirty="0"/>
              <a:t>, </a:t>
            </a:r>
            <a:r>
              <a:rPr lang="en-US" dirty="0" err="1"/>
              <a:t>koefisien</a:t>
            </a:r>
            <a:r>
              <a:rPr lang="en-US" dirty="0"/>
              <a:t> </a:t>
            </a:r>
            <a:r>
              <a:rPr lang="en-US" dirty="0" err="1"/>
              <a:t>ekspansi</a:t>
            </a:r>
            <a:r>
              <a:rPr lang="en-US" dirty="0"/>
              <a:t> </a:t>
            </a:r>
            <a:r>
              <a:rPr lang="en-US" dirty="0" err="1"/>
              <a:t>termal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diturunkan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superioritas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gesek</a:t>
            </a:r>
            <a:r>
              <a:rPr lang="en-US" dirty="0"/>
              <a:t>/</a:t>
            </a:r>
            <a:r>
              <a:rPr lang="en-US" dirty="0" err="1"/>
              <a:t>aus</a:t>
            </a:r>
            <a:r>
              <a:rPr lang="en-US" dirty="0"/>
              <a:t> (pada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komposisi</a:t>
            </a:r>
            <a:r>
              <a:rPr lang="en-US" dirty="0"/>
              <a:t>). MMC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dicari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yang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mekanik</a:t>
            </a:r>
            <a:r>
              <a:rPr lang="en-US" dirty="0"/>
              <a:t> dan </a:t>
            </a:r>
            <a:r>
              <a:rPr lang="en-US" dirty="0" err="1"/>
              <a:t>konduktivitas</a:t>
            </a:r>
            <a:r>
              <a:rPr lang="en-US" dirty="0"/>
              <a:t> </a:t>
            </a:r>
            <a:r>
              <a:rPr lang="en-US" dirty="0" err="1"/>
              <a:t>termal</a:t>
            </a:r>
            <a:r>
              <a:rPr lang="en-US" dirty="0"/>
              <a:t> —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rem,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yang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dissipasi</a:t>
            </a:r>
            <a:r>
              <a:rPr lang="en-US" dirty="0"/>
              <a:t> </a:t>
            </a:r>
            <a:r>
              <a:rPr lang="en-US" dirty="0" err="1"/>
              <a:t>panas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kendaraan</a:t>
            </a:r>
            <a:r>
              <a:rPr lang="en-US" dirty="0"/>
              <a:t> dan </a:t>
            </a:r>
            <a:r>
              <a:rPr lang="en-US" dirty="0" err="1"/>
              <a:t>pesawat</a:t>
            </a:r>
            <a:r>
              <a:rPr lang="en-US" dirty="0"/>
              <a:t> yang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performa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pada </a:t>
            </a: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batas </a:t>
            </a:r>
            <a:r>
              <a:rPr lang="en-US" dirty="0" err="1"/>
              <a:t>polimer</a:t>
            </a:r>
            <a:r>
              <a:rPr lang="en-US" dirty="0"/>
              <a:t>. 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3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86019-C7D4-5930-1CBC-82AFD3A54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Komposit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Keramik</a:t>
            </a:r>
            <a:r>
              <a:rPr lang="en-US" dirty="0"/>
              <a:t> (Ceramic Matrix Composites  — CMCs)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9558F-F84C-32E7-304C-032506932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Latar dan </a:t>
            </a:r>
            <a:r>
              <a:rPr lang="en-US" dirty="0" err="1"/>
              <a:t>KeistimewaanCMCs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keramik</a:t>
            </a:r>
            <a:r>
              <a:rPr lang="en-US" dirty="0"/>
              <a:t> </a:t>
            </a:r>
            <a:r>
              <a:rPr lang="en-US" dirty="0" err="1"/>
              <a:t>monolitik</a:t>
            </a:r>
            <a:r>
              <a:rPr lang="en-US" dirty="0"/>
              <a:t> (</a:t>
            </a:r>
            <a:r>
              <a:rPr lang="en-US" dirty="0" err="1"/>
              <a:t>rapuh</a:t>
            </a:r>
            <a:r>
              <a:rPr lang="en-US" dirty="0"/>
              <a:t>, </a:t>
            </a:r>
            <a:r>
              <a:rPr lang="en-US" dirty="0" err="1"/>
              <a:t>rentan</a:t>
            </a:r>
            <a:r>
              <a:rPr lang="en-US" dirty="0"/>
              <a:t> </a:t>
            </a:r>
            <a:r>
              <a:rPr lang="en-US" dirty="0" err="1"/>
              <a:t>retak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memperkenalkan</a:t>
            </a:r>
            <a:r>
              <a:rPr lang="en-US" dirty="0"/>
              <a:t> </a:t>
            </a:r>
            <a:r>
              <a:rPr lang="en-US" dirty="0" err="1"/>
              <a:t>penguat</a:t>
            </a:r>
            <a:r>
              <a:rPr lang="en-US" dirty="0"/>
              <a:t>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whisker </a:t>
            </a:r>
            <a:r>
              <a:rPr lang="en-US" dirty="0" err="1"/>
              <a:t>sehingga</a:t>
            </a:r>
            <a:r>
              <a:rPr lang="en-US" dirty="0"/>
              <a:t> material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khas</a:t>
            </a:r>
            <a:r>
              <a:rPr lang="en-US" dirty="0"/>
              <a:t> </a:t>
            </a:r>
            <a:r>
              <a:rPr lang="en-US" dirty="0" err="1"/>
              <a:t>keramik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tangen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patah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(damage tolerance). CMC </a:t>
            </a:r>
            <a:r>
              <a:rPr lang="en-US" dirty="0" err="1"/>
              <a:t>unggul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sangat </a:t>
            </a:r>
            <a:r>
              <a:rPr lang="en-US" dirty="0" err="1"/>
              <a:t>tinggi</a:t>
            </a:r>
            <a:r>
              <a:rPr lang="en-US" dirty="0"/>
              <a:t> (mis.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turbin</a:t>
            </a:r>
            <a:r>
              <a:rPr lang="en-US" dirty="0"/>
              <a:t> gas, </a:t>
            </a:r>
            <a:r>
              <a:rPr lang="en-US" dirty="0" err="1"/>
              <a:t>kendaraan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angkasa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proteksi</a:t>
            </a:r>
            <a:r>
              <a:rPr lang="en-US" dirty="0"/>
              <a:t> </a:t>
            </a:r>
            <a:r>
              <a:rPr lang="en-US" dirty="0" err="1"/>
              <a:t>termal</a:t>
            </a:r>
            <a:r>
              <a:rPr lang="en-US" dirty="0"/>
              <a:t>)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oksidasi</a:t>
            </a:r>
            <a:r>
              <a:rPr lang="en-US" dirty="0"/>
              <a:t> dan 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termal</a:t>
            </a:r>
            <a:r>
              <a:rPr lang="en-US" dirty="0"/>
              <a:t> yang superior </a:t>
            </a:r>
            <a:r>
              <a:rPr lang="en-US" dirty="0" err="1"/>
              <a:t>dibanding</a:t>
            </a:r>
            <a:r>
              <a:rPr lang="en-US" dirty="0"/>
              <a:t> </a:t>
            </a:r>
            <a:r>
              <a:rPr lang="en-US" dirty="0" err="1"/>
              <a:t>logam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polimer</a:t>
            </a:r>
            <a:r>
              <a:rPr lang="en-US" dirty="0"/>
              <a:t> (Karadimas et al., 2023; Rashid, 2024). MDPI+1Tipe </a:t>
            </a:r>
            <a:r>
              <a:rPr lang="en-US" dirty="0" err="1"/>
              <a:t>Matriks</a:t>
            </a:r>
            <a:r>
              <a:rPr lang="en-US" dirty="0"/>
              <a:t> dan </a:t>
            </a:r>
            <a:r>
              <a:rPr lang="en-US" dirty="0" err="1"/>
              <a:t>PenguatMatriks</a:t>
            </a:r>
            <a:r>
              <a:rPr lang="en-US" dirty="0"/>
              <a:t> CMC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oksida</a:t>
            </a:r>
            <a:r>
              <a:rPr lang="en-US" dirty="0"/>
              <a:t> (mis. alumina), non-</a:t>
            </a:r>
            <a:r>
              <a:rPr lang="en-US" dirty="0" err="1"/>
              <a:t>oksida</a:t>
            </a:r>
            <a:r>
              <a:rPr lang="en-US" dirty="0"/>
              <a:t> (mis. </a:t>
            </a:r>
            <a:r>
              <a:rPr lang="en-US" dirty="0" err="1"/>
              <a:t>SiC</a:t>
            </a:r>
            <a:r>
              <a:rPr lang="en-US" dirty="0"/>
              <a:t>),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silikon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Penguatnya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keramik</a:t>
            </a:r>
            <a:r>
              <a:rPr lang="en-US" dirty="0"/>
              <a:t> </a:t>
            </a:r>
            <a:r>
              <a:rPr lang="en-US" dirty="0" err="1"/>
              <a:t>kontinu</a:t>
            </a:r>
            <a:r>
              <a:rPr lang="en-US" dirty="0"/>
              <a:t> (mis. </a:t>
            </a:r>
            <a:r>
              <a:rPr lang="en-US" dirty="0" err="1"/>
              <a:t>SiC</a:t>
            </a:r>
            <a:r>
              <a:rPr lang="en-US" dirty="0"/>
              <a:t> fibers, alumina fibers) yang </a:t>
            </a:r>
            <a:r>
              <a:rPr lang="en-US" dirty="0" err="1"/>
              <a:t>tahan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.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serat</a:t>
            </a:r>
            <a:r>
              <a:rPr lang="en-US" dirty="0"/>
              <a:t> dan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pada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: 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SiC</a:t>
            </a:r>
            <a:r>
              <a:rPr lang="en-US" dirty="0"/>
              <a:t>/</a:t>
            </a:r>
            <a:r>
              <a:rPr lang="en-US" dirty="0" err="1"/>
              <a:t>SiC</a:t>
            </a:r>
            <a:r>
              <a:rPr lang="en-US" dirty="0"/>
              <a:t> CMC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turbin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oksidasi</a:t>
            </a:r>
            <a:r>
              <a:rPr lang="en-US" dirty="0"/>
              <a:t> dan modulus pada </a:t>
            </a: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oksida</a:t>
            </a:r>
            <a:r>
              <a:rPr lang="en-US" dirty="0"/>
              <a:t> </a:t>
            </a:r>
            <a:r>
              <a:rPr lang="en-US" dirty="0" err="1"/>
              <a:t>dipertimbangkan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yang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oksidatif</a:t>
            </a:r>
            <a:r>
              <a:rPr lang="en-US" dirty="0"/>
              <a:t> </a:t>
            </a:r>
            <a:r>
              <a:rPr lang="en-US" dirty="0" err="1"/>
              <a:t>ekstrem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8192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99792-33A9-1234-A008-47C4EA25B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Komposit</a:t>
            </a:r>
            <a:r>
              <a:rPr lang="en-US" b="1" dirty="0"/>
              <a:t> </a:t>
            </a:r>
            <a:r>
              <a:rPr lang="en-US" b="1" dirty="0" err="1"/>
              <a:t>Berbasis</a:t>
            </a:r>
            <a:r>
              <a:rPr lang="en-US" b="1" dirty="0"/>
              <a:t> Karbon dan Material </a:t>
            </a:r>
            <a:r>
              <a:rPr lang="en-US" b="1" dirty="0" err="1"/>
              <a:t>Hibrida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A42B1-0B2F-4366-C73D-991A801E9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Peran Karbon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Komposit</a:t>
            </a:r>
            <a:endParaRPr lang="en-US" b="1" dirty="0"/>
          </a:p>
          <a:p>
            <a:pPr>
              <a:buNone/>
            </a:pPr>
            <a:r>
              <a:rPr lang="en-US" dirty="0"/>
              <a:t>“Karbon”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penguat</a:t>
            </a:r>
            <a:r>
              <a:rPr lang="en-US" dirty="0"/>
              <a:t> </a:t>
            </a:r>
            <a:r>
              <a:rPr lang="en-US" dirty="0" err="1"/>
              <a:t>hadir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: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 </a:t>
            </a:r>
            <a:r>
              <a:rPr lang="en-US" dirty="0" err="1"/>
              <a:t>kontinu</a:t>
            </a:r>
            <a:r>
              <a:rPr lang="en-US" dirty="0"/>
              <a:t> (CF), carbon nanotubes (CNT), graphene, dan </a:t>
            </a:r>
            <a:r>
              <a:rPr lang="en-US" dirty="0" err="1"/>
              <a:t>serat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 short/long. Karbon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 modulus </a:t>
            </a:r>
            <a:r>
              <a:rPr lang="en-US" dirty="0" err="1"/>
              <a:t>tinggi</a:t>
            </a:r>
            <a:r>
              <a:rPr lang="en-US" dirty="0"/>
              <a:t>, </a:t>
            </a:r>
            <a:r>
              <a:rPr lang="en-US" dirty="0" err="1"/>
              <a:t>densitas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konduktivitas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dan </a:t>
            </a:r>
            <a:r>
              <a:rPr lang="en-US" dirty="0" err="1"/>
              <a:t>termal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(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dan </a:t>
            </a:r>
            <a:r>
              <a:rPr lang="en-US" dirty="0" err="1"/>
              <a:t>orientasi</a:t>
            </a:r>
            <a:r>
              <a:rPr lang="en-US" dirty="0"/>
              <a:t>).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penguat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polimer</a:t>
            </a:r>
            <a:r>
              <a:rPr lang="en-US" dirty="0"/>
              <a:t>, </a:t>
            </a:r>
            <a:r>
              <a:rPr lang="en-US" dirty="0" err="1"/>
              <a:t>logam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keramik</a:t>
            </a:r>
            <a:r>
              <a:rPr lang="en-US" dirty="0"/>
              <a:t> —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“</a:t>
            </a:r>
            <a:r>
              <a:rPr lang="en-US" dirty="0" err="1"/>
              <a:t>komposit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”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menandakan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penguat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(Sayam et al., 2022; </a:t>
            </a:r>
            <a:r>
              <a:rPr lang="en-US" dirty="0" err="1"/>
              <a:t>Ramachandrarao</a:t>
            </a:r>
            <a:r>
              <a:rPr lang="en-US" dirty="0"/>
              <a:t>, 2024).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606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6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BDFB"/>
      </a:accent1>
      <a:accent2>
        <a:srgbClr val="1ED0A6"/>
      </a:accent2>
      <a:accent3>
        <a:srgbClr val="1C82FF"/>
      </a:accent3>
      <a:accent4>
        <a:srgbClr val="595959"/>
      </a:accent4>
      <a:accent5>
        <a:srgbClr val="00BDFB"/>
      </a:accent5>
      <a:accent6>
        <a:srgbClr val="1ED0A6"/>
      </a:accent6>
      <a:hlink>
        <a:srgbClr val="262626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1196</Words>
  <Application>Microsoft Office PowerPoint</Application>
  <PresentationFormat>Widescreen</PresentationFormat>
  <Paragraphs>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Contents Slide Master</vt:lpstr>
      <vt:lpstr>PowerPoint Presentation</vt:lpstr>
      <vt:lpstr>Klasifikasi Komposit Berdasarkan Matriks </vt:lpstr>
      <vt:lpstr>Komposit Matriks Polimer (Polymer Matrix Composites — PMCs) </vt:lpstr>
      <vt:lpstr>Komposit Matriks Polimer (Polymer Matrix Composites — PMCs) </vt:lpstr>
      <vt:lpstr>Komposit Matriks Polimer (Polymer Matrix Composites — PMCs) </vt:lpstr>
      <vt:lpstr>Komposit Matriks Polimer (Polymer Matrix Composites — PMCs) </vt:lpstr>
      <vt:lpstr>Komposit Matriks Logam (Metal Matrix Composites — MMCs)   </vt:lpstr>
      <vt:lpstr>Komposit Matriks Keramik (Ceramic Matrix Composites  — CMCs) </vt:lpstr>
      <vt:lpstr>Komposit Berbasis Karbon dan Material Hibrida </vt:lpstr>
      <vt:lpstr>Komposit Hibrida </vt:lpstr>
      <vt:lpstr>TERIMAKASIH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Rinette Visca</dc:creator>
  <cp:lastModifiedBy>Rinette Visca</cp:lastModifiedBy>
  <cp:revision>4</cp:revision>
  <dcterms:created xsi:type="dcterms:W3CDTF">2025-10-20T11:23:20Z</dcterms:created>
  <dcterms:modified xsi:type="dcterms:W3CDTF">2025-10-28T06:40:47Z</dcterms:modified>
</cp:coreProperties>
</file>