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92" r:id="rId4"/>
    <p:sldId id="295" r:id="rId5"/>
    <p:sldId id="299" r:id="rId6"/>
    <p:sldId id="301" r:id="rId7"/>
    <p:sldId id="302" r:id="rId8"/>
    <p:sldId id="303" r:id="rId9"/>
    <p:sldId id="305" r:id="rId10"/>
    <p:sldId id="304" r:id="rId11"/>
    <p:sldId id="298" r:id="rId12"/>
    <p:sldId id="291" r:id="rId13"/>
    <p:sldId id="294" r:id="rId14"/>
    <p:sldId id="293" r:id="rId15"/>
    <p:sldId id="297" r:id="rId16"/>
    <p:sldId id="296" r:id="rId17"/>
    <p:sldId id="308" r:id="rId18"/>
    <p:sldId id="309" r:id="rId19"/>
    <p:sldId id="310" r:id="rId20"/>
    <p:sldId id="306" r:id="rId21"/>
    <p:sldId id="307" r:id="rId22"/>
    <p:sldId id="311" r:id="rId23"/>
    <p:sldId id="313" r:id="rId24"/>
    <p:sldId id="312" r:id="rId25"/>
    <p:sldId id="319" r:id="rId26"/>
    <p:sldId id="318" r:id="rId27"/>
    <p:sldId id="314" r:id="rId28"/>
    <p:sldId id="315" r:id="rId29"/>
    <p:sldId id="317" r:id="rId30"/>
    <p:sldId id="3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C4A1-25FC-E919-2B56-0B7C6FC32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91B06-4DAA-852F-CF34-2E340E532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3A2FD-99E1-CAB1-7C77-836A9816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A6B26-6AFC-CEE2-03CA-F1FF9A26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0CF1-E3A3-335B-1783-AD503859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97C-2E2D-3E39-3A07-F8AA56DE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A4204-DA02-B2E6-3044-9B2FB6968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B897-E309-4FF4-DCD1-9E3F0491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EA11-356E-B5FB-C3B5-F77964C3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ABAC-FB32-A7EA-5902-CF318D8B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9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FD523-76AA-0B65-3BA1-0C9F7A8D3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C8E53-8368-A23E-D111-CDB163EC7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D1ED9-387E-ABE0-F35A-8A8C2138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63D50-F28E-8664-8B99-E1E661EF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1039-A43F-3C59-7478-6C47F3A7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5455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8751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54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96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2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97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460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9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39D4-DC9D-CC6D-EC42-13F1C8BD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706D-2D00-31DC-C7FA-90361872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56CF2-68C7-19BE-A060-4D71649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CF183-ECD7-8056-91D0-8F48F5DB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988A-071F-5188-ACAA-75E6F09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5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65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7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04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2111B-4149-4F74-A528-F9A9F026224E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196ABA7-4967-43DB-B637-4096C7F410AD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A44A3C2-2F05-41EA-99DC-3FDC02C71C84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D9FA29E-B589-48E7-8F8D-14E9A554C870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67222C87-0C98-4F8D-9F8D-A576DFC34BD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0E973565-8155-4AB2-BF75-962639BF96EE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B2FABD6D-6151-43AA-B670-252AADB21C8C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1B89234-BFB8-4604-B609-77D5889BFB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17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17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A0E67F-084B-4E5D-A984-CC478FC645C6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4847C-0B32-45AD-96C1-F8EFF8B48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1764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FC4CB35-4D17-4712-BCEE-7F01F38F3221}"/>
              </a:ext>
            </a:extLst>
          </p:cNvPr>
          <p:cNvSpPr/>
          <p:nvPr userDrawn="1"/>
        </p:nvSpPr>
        <p:spPr>
          <a:xfrm flipH="1">
            <a:off x="4588937" y="0"/>
            <a:ext cx="7349067" cy="6858000"/>
          </a:xfrm>
          <a:prstGeom prst="parallelogram">
            <a:avLst>
              <a:gd name="adj" fmla="val 93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A92879-879F-4E48-B3D7-603847C486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7182" y="3429000"/>
            <a:ext cx="6434667" cy="3429000"/>
          </a:xfrm>
          <a:custGeom>
            <a:avLst/>
            <a:gdLst>
              <a:gd name="connsiteX0" fmla="*/ 3234514 w 6434667"/>
              <a:gd name="connsiteY0" fmla="*/ 0 h 3429000"/>
              <a:gd name="connsiteX1" fmla="*/ 6434667 w 6434667"/>
              <a:gd name="connsiteY1" fmla="*/ 3429000 h 3429000"/>
              <a:gd name="connsiteX2" fmla="*/ 0 w 6434667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67" h="3429000">
                <a:moveTo>
                  <a:pt x="3234514" y="0"/>
                </a:moveTo>
                <a:lnTo>
                  <a:pt x="643466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3AB8E-01B7-479C-B79B-4BEE1DA0B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8812" y="0"/>
            <a:ext cx="7173188" cy="6858000"/>
          </a:xfrm>
          <a:custGeom>
            <a:avLst/>
            <a:gdLst>
              <a:gd name="connsiteX0" fmla="*/ 0 w 7173188"/>
              <a:gd name="connsiteY0" fmla="*/ 0 h 6858000"/>
              <a:gd name="connsiteX1" fmla="*/ 7173188 w 7173188"/>
              <a:gd name="connsiteY1" fmla="*/ 0 h 6858000"/>
              <a:gd name="connsiteX2" fmla="*/ 7173188 w 7173188"/>
              <a:gd name="connsiteY2" fmla="*/ 6858000 h 6858000"/>
              <a:gd name="connsiteX3" fmla="*/ 6393092 w 7173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188" h="6858000">
                <a:moveTo>
                  <a:pt x="0" y="0"/>
                </a:moveTo>
                <a:lnTo>
                  <a:pt x="7173188" y="0"/>
                </a:lnTo>
                <a:lnTo>
                  <a:pt x="7173188" y="6858000"/>
                </a:lnTo>
                <a:lnTo>
                  <a:pt x="6393092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688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186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6D93E0-70A3-4AE2-BE88-F757D52EF1AF}"/>
              </a:ext>
            </a:extLst>
          </p:cNvPr>
          <p:cNvGrpSpPr/>
          <p:nvPr userDrawn="1"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9" name="Right Triangle 8"/>
            <p:cNvSpPr/>
            <p:nvPr userDrawn="1"/>
          </p:nvSpPr>
          <p:spPr>
            <a:xfrm>
              <a:off x="0" y="1458000"/>
              <a:ext cx="5400000" cy="540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ight Triangle 9"/>
            <p:cNvSpPr/>
            <p:nvPr userDrawn="1"/>
          </p:nvSpPr>
          <p:spPr>
            <a:xfrm rot="10800000">
              <a:off x="7152000" y="1"/>
              <a:ext cx="5040000" cy="50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76000" y="568506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0" y="3501295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840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624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3C4A-3373-22A8-4C8A-1B00409C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65D03-E4C2-379C-8D93-47ED433AA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CFDDD-36FA-3D86-0E18-86F93C34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4C247-7ECA-6AA7-AFED-4B2DE5F6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0F7CF-2941-A045-3375-E6C6B0FD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61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975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3965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A197-C9A0-42CA-B16F-F772F5B9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3F32-AC7D-6219-E730-CD8CAA44A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8C0F2-8542-3753-F8F8-A120353A6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A1229-72C1-2943-48B9-A5845A9A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F731A-2952-2494-A845-B2C103D3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1E616-8A8B-B59F-B377-221DFF65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92CB-6D28-CA14-4F8A-E980159A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E32F7-30EE-6934-C74B-F143B1C5A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27801-D45E-9926-66FC-DEFA75AAE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188A-9901-0913-E813-CDDD90492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1BD27-40E3-6B25-357F-73E68CC7A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F7D44-0F5F-810A-37DE-243D1162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FDAD2-99BB-5152-1EA1-2A8C69C9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89945-9205-87AF-E3A7-1C26048A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5698-30A1-FC12-B44D-E2C492C9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5B408-EA5B-2949-734D-A1784EC7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A1F22-D983-C525-64B9-CDE98E14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A0006-369A-8DD8-A316-2242A828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65DAC-9CE1-D254-D1B9-707F2487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3C775-5F79-3303-9912-1E1D9F61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3426B-EC65-5804-75A8-C16861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35AA-90AB-3E41-03AF-618F91DA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7EF3-04F8-FA61-A189-1DC49D44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C3B5-E2CE-9EE9-07C2-00959102D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81D93-A5D0-412A-D38A-140A484D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DB682-60C7-6D32-791D-330D072A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D6CC8-6399-0EF3-FF45-A9787E91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6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4260-9F95-5E0A-9F77-45FF63DF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67F09-FA56-8897-793D-0164AB8BB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9CFB7-85C1-97FB-1C71-B06B0C6B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E69F0-00C5-9A88-47C0-C70BF778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87383-B593-2061-6E7C-412845FA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E752C-96CF-E02F-372D-54CC0AAB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8A891-4E54-6575-67FD-784E4B5D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D7235-BCD0-9043-4506-8755BA3C9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54043-7B57-068D-90A2-7E74D3B90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74D1-3088-4FFB-B774-D9C8FC1DB31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FAC9-E9F7-9721-A1C6-29F817D9E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3B92-721B-C48F-ABB8-0B9B11A61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B928D-B384-406D-B042-3B2ADADE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9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sic-sisic.com/id/news/differences-between-silicon-carbide-ceramics-and-silicon-nitride-ceramics/" TargetMode="External"/><Relationship Id="rId2" Type="http://schemas.openxmlformats.org/officeDocument/2006/relationships/hyperlink" Target="https://www.mascera-tec.com/news/classification-and-application-of-advanced-ceram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gsceramic.com/id/industri/kedirgantaraan" TargetMode="External"/><Relationship Id="rId4" Type="http://schemas.openxmlformats.org/officeDocument/2006/relationships/hyperlink" Target="https://www.pans-cnc.com/materials_nowledge/classification-of-advanced-ceramic-material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d.scribd.com/document/441009205/Kelompok-7-Material-Keramik" TargetMode="External"/><Relationship Id="rId2" Type="http://schemas.openxmlformats.org/officeDocument/2006/relationships/hyperlink" Target="https://lisani.staff.unja.ac.id/wp-content/uploads/sites/155/2019/10/91011.-KERAMIK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ibd.com/doc/268642659/Bahan-Teknik-Advanced-Ceramics-1" TargetMode="External"/><Relationship Id="rId5" Type="http://schemas.openxmlformats.org/officeDocument/2006/relationships/hyperlink" Target="https://ggsceramic.com/id/berita/sifat-dan-aplikasi-keramik" TargetMode="External"/><Relationship Id="rId4" Type="http://schemas.openxmlformats.org/officeDocument/2006/relationships/hyperlink" Target="https://ggsceramic.com/id/berita/jenis-keramik-fitur-dan-kegunaanny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atuji.com/kategori/202/rockwell-hardness-tester-portable-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6164-8440-527A-CAE5-5F0C26CB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958" y="365125"/>
            <a:ext cx="3749842" cy="21759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6D88D-5048-8A4D-3D00-8C39BD7A2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047" y="0"/>
            <a:ext cx="12482094" cy="6940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66658-53DA-1558-A08B-411473A2E9AB}"/>
              </a:ext>
            </a:extLst>
          </p:cNvPr>
          <p:cNvSpPr txBox="1"/>
          <p:nvPr/>
        </p:nvSpPr>
        <p:spPr>
          <a:xfrm>
            <a:off x="4708398" y="3788242"/>
            <a:ext cx="71147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b="1" dirty="0"/>
              <a:t>1</a:t>
            </a: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Pengertian &amp; sifat keramik </a:t>
            </a:r>
          </a:p>
          <a:p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Bahan penyusun keramik teknik </a:t>
            </a:r>
          </a:p>
          <a:p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Klasifikasi bahan keramik teknik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E7118-B592-F144-D320-F79B86ECBC13}"/>
              </a:ext>
            </a:extLst>
          </p:cNvPr>
          <p:cNvSpPr txBox="1"/>
          <p:nvPr/>
        </p:nvSpPr>
        <p:spPr>
          <a:xfrm>
            <a:off x="6992546" y="64008"/>
            <a:ext cx="546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Pertemuan</a:t>
            </a:r>
            <a:r>
              <a:rPr lang="en-US" dirty="0">
                <a:solidFill>
                  <a:srgbClr val="0070C0"/>
                </a:solidFill>
              </a:rPr>
              <a:t> ke-12 </a:t>
            </a:r>
            <a:r>
              <a:rPr lang="en-US" dirty="0" err="1">
                <a:solidFill>
                  <a:srgbClr val="0070C0"/>
                </a:solidFill>
              </a:rPr>
              <a:t>Teknologi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Komposit</a:t>
            </a:r>
            <a:r>
              <a:rPr lang="en-US" dirty="0">
                <a:solidFill>
                  <a:srgbClr val="0070C0"/>
                </a:solidFill>
              </a:rPr>
              <a:t> dan Material Maju</a:t>
            </a:r>
          </a:p>
        </p:txBody>
      </p:sp>
    </p:spTree>
    <p:extLst>
      <p:ext uri="{BB962C8B-B14F-4D97-AF65-F5344CB8AC3E}">
        <p14:creationId xmlns:p14="http://schemas.microsoft.com/office/powerpoint/2010/main" val="11537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D7655-D643-18AC-1368-5DD090A2A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13E7-F755-5BE5-E25F-99F17E34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sz="27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Penyusun</a:t>
            </a: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Teknik</a:t>
            </a:r>
            <a:b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E2673-B023-1063-BF37-F3576F10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795528"/>
            <a:ext cx="10750296" cy="538143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penyusun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berasal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oksida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₂,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Al₂O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₃ &gt;99%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kemurnian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karbida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SiC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nitrida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Si₃N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₄),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aditif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Y₂O₃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stabilisasi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fase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Tanah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(kaolin: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Al₂O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₃·2SiO₂·2H₂O),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kuarsa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₂), dan feldspar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KAlSi₃O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₈-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NaAlSi₃O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₈)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dicampur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slip casting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spray drying.​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6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B632A9-B1FE-2B5C-4F80-8323CDA4C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8" y="1093184"/>
            <a:ext cx="11987784" cy="46716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91E407-6FF2-6DE5-B928-F081D555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0" y="246253"/>
            <a:ext cx="12283440" cy="3846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Flowsheet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pembuatan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lantai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keramik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jalur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dengan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proses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basah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8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A04E9-1880-92BA-239F-ADCCAB556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68C8-E1EE-D3F9-4449-9F614619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2" y="205735"/>
            <a:ext cx="11353800" cy="23888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Flowsheet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pembuatan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 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lantai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keramik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jalur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dengan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proses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basah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CFA3-118F-7A69-045A-DBA9DC51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654341"/>
            <a:ext cx="10850461" cy="552262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persiapan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slurry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baku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(feldspar,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lempung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pasir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dll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dicampur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unit wet milling (ball mill)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digiling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ukuran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partikel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homogen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slurry/slip.​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pada 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fase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(slurry),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terdispersi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serbuk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pPr algn="just">
              <a:buNone/>
            </a:pP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Spray drying dan </a:t>
            </a: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pembentukan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powder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Slurry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wet milling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dipompa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spray dryer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diatomisasikan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droplet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hot gas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cepat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menguap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butiran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serbuk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granula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kadar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terkontrol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5–7%).​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 flowsheet,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slurry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fase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berubah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(powder),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sementara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membawa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output gas + water vapor;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direcycle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kembali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hot gas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spray dryer.​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0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36F3-96E6-F44F-A3B0-8DE914B7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2" y="205735"/>
            <a:ext cx="11353800" cy="23888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Flowsheet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pembuatan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 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lantai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porcelain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jalur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basah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dengan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proses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basah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48D72-DE41-E66F-832E-444172C2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654340"/>
            <a:ext cx="10850461" cy="586390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0" i="0" dirty="0" err="1">
                <a:effectLst/>
                <a:latin typeface="fkGrotesk"/>
              </a:rPr>
              <a:t>Penyimpanan</a:t>
            </a:r>
            <a:r>
              <a:rPr lang="en-US" b="0" i="0" dirty="0">
                <a:effectLst/>
                <a:latin typeface="fkGrotesk"/>
              </a:rPr>
              <a:t> dan pressing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fkGroteskNeue"/>
              </a:rPr>
              <a:t>Serbuk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hasil</a:t>
            </a:r>
            <a:r>
              <a:rPr lang="en-US" b="0" i="0" dirty="0">
                <a:effectLst/>
                <a:latin typeface="fkGroteskNeue"/>
              </a:rPr>
              <a:t> spray drying </a:t>
            </a:r>
            <a:r>
              <a:rPr lang="en-US" b="0" i="0" dirty="0" err="1">
                <a:effectLst/>
                <a:latin typeface="fkGroteskNeue"/>
              </a:rPr>
              <a:t>ditransfer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</a:t>
            </a:r>
            <a:r>
              <a:rPr lang="en-US" b="0" i="0" dirty="0">
                <a:effectLst/>
                <a:latin typeface="fkGroteskNeue"/>
              </a:rPr>
              <a:t> silo/Storage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homogenisasi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kelembapan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penyanggaan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kapasitas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aliran</a:t>
            </a:r>
            <a:r>
              <a:rPr lang="en-US" b="0" i="0" dirty="0">
                <a:effectLst/>
                <a:latin typeface="fkGroteskNeue"/>
              </a:rPr>
              <a:t> di </a:t>
            </a:r>
            <a:r>
              <a:rPr lang="en-US" b="0" i="0" dirty="0" err="1">
                <a:effectLst/>
                <a:latin typeface="fkGroteskNeue"/>
              </a:rPr>
              <a:t>sini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berada</a:t>
            </a:r>
            <a:r>
              <a:rPr lang="en-US" b="0" i="0" dirty="0">
                <a:effectLst/>
                <a:latin typeface="fkGroteskNeue"/>
              </a:rPr>
              <a:t> pada </a:t>
            </a:r>
            <a:r>
              <a:rPr lang="en-US" b="0" i="0" dirty="0" err="1">
                <a:effectLst/>
                <a:latin typeface="fkGroteskNeue"/>
              </a:rPr>
              <a:t>fase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padat</a:t>
            </a:r>
            <a:r>
              <a:rPr lang="en-US" b="0" i="0" dirty="0">
                <a:effectLst/>
                <a:latin typeface="fkGroteskNeue"/>
              </a:rPr>
              <a:t>.​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Dari storage, powder </a:t>
            </a:r>
            <a:r>
              <a:rPr lang="en-US" b="0" i="0" dirty="0" err="1">
                <a:effectLst/>
                <a:latin typeface="fkGroteskNeue"/>
              </a:rPr>
              <a:t>dialirkan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mesin</a:t>
            </a:r>
            <a:r>
              <a:rPr lang="en-US" b="0" i="0" dirty="0">
                <a:effectLst/>
                <a:latin typeface="fkGroteskNeue"/>
              </a:rPr>
              <a:t> Pressing (isostatic/roller press)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dikompaksi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menjadi</a:t>
            </a:r>
            <a:r>
              <a:rPr lang="en-US" b="0" i="0" dirty="0">
                <a:effectLst/>
                <a:latin typeface="fkGroteskNeue"/>
              </a:rPr>
              <a:t> green tile </a:t>
            </a:r>
            <a:r>
              <a:rPr lang="en-US" b="0" i="0" dirty="0" err="1">
                <a:effectLst/>
                <a:latin typeface="fkGroteskNeue"/>
              </a:rPr>
              <a:t>dengan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tekanan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tinggi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biasanya</a:t>
            </a:r>
            <a:r>
              <a:rPr lang="en-US" b="0" i="0" dirty="0">
                <a:effectLst/>
                <a:latin typeface="fkGroteskNeue"/>
              </a:rPr>
              <a:t> 30–50 MPa, </a:t>
            </a:r>
            <a:r>
              <a:rPr lang="en-US" b="0" i="0" dirty="0" err="1">
                <a:effectLst/>
                <a:latin typeface="fkGroteskNeue"/>
              </a:rPr>
              <a:t>sehingga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densitas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kekuatan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mekanik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awal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cukup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ditangani</a:t>
            </a:r>
            <a:r>
              <a:rPr lang="en-US" b="0" i="0" dirty="0">
                <a:effectLst/>
                <a:latin typeface="fkGroteskNeue"/>
              </a:rPr>
              <a:t>.​</a:t>
            </a:r>
          </a:p>
          <a:p>
            <a:pPr algn="just">
              <a:buNone/>
            </a:pPr>
            <a:r>
              <a:rPr lang="en-US" b="0" i="0" dirty="0" err="1">
                <a:effectLst/>
                <a:latin typeface="fkGrotesk"/>
              </a:rPr>
              <a:t>Pengeringan</a:t>
            </a:r>
            <a:r>
              <a:rPr lang="en-US" b="0" i="0" dirty="0">
                <a:effectLst/>
                <a:latin typeface="fkGrotesk"/>
              </a:rPr>
              <a:t> dan sintering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Green tile </a:t>
            </a:r>
            <a:r>
              <a:rPr lang="en-US" b="0" i="0" dirty="0" err="1">
                <a:effectLst/>
                <a:latin typeface="fkGroteskNeue"/>
              </a:rPr>
              <a:t>selanjutnya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masuk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</a:t>
            </a:r>
            <a:r>
              <a:rPr lang="en-US" b="0" i="0" dirty="0">
                <a:effectLst/>
                <a:latin typeface="fkGroteskNeue"/>
              </a:rPr>
              <a:t> unit Drying (</a:t>
            </a:r>
            <a:r>
              <a:rPr lang="en-US" b="0" i="0" dirty="0" err="1">
                <a:effectLst/>
                <a:latin typeface="fkGroteskNeue"/>
              </a:rPr>
              <a:t>biasanya</a:t>
            </a:r>
            <a:r>
              <a:rPr lang="en-US" b="0" i="0" dirty="0">
                <a:effectLst/>
                <a:latin typeface="fkGroteskNeue"/>
              </a:rPr>
              <a:t> dryer </a:t>
            </a:r>
            <a:r>
              <a:rPr lang="en-US" b="0" i="0" dirty="0" err="1">
                <a:effectLst/>
                <a:latin typeface="fkGroteskNeue"/>
              </a:rPr>
              <a:t>terowongan</a:t>
            </a:r>
            <a:r>
              <a:rPr lang="en-US" b="0" i="0" dirty="0">
                <a:effectLst/>
                <a:latin typeface="fkGroteskNeue"/>
              </a:rPr>
              <a:t>)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menurunkan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kadar</a:t>
            </a:r>
            <a:r>
              <a:rPr lang="en-US" b="0" i="0" dirty="0">
                <a:effectLst/>
                <a:latin typeface="fkGroteskNeue"/>
              </a:rPr>
              <a:t> air </a:t>
            </a:r>
            <a:r>
              <a:rPr lang="en-US" b="0" i="0" dirty="0" err="1">
                <a:effectLst/>
                <a:latin typeface="fkGroteskNeue"/>
              </a:rPr>
              <a:t>bebas</a:t>
            </a:r>
            <a:r>
              <a:rPr lang="en-US" b="0" i="0" dirty="0">
                <a:effectLst/>
                <a:latin typeface="fkGroteskNeue"/>
              </a:rPr>
              <a:t> agar </a:t>
            </a:r>
            <a:r>
              <a:rPr lang="en-US" b="0" i="0" dirty="0" err="1">
                <a:effectLst/>
                <a:latin typeface="fkGroteskNeue"/>
              </a:rPr>
              <a:t>tidak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terjadi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retak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saat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pembakaran</a:t>
            </a:r>
            <a:r>
              <a:rPr lang="en-US" b="0" i="0" dirty="0">
                <a:effectLst/>
                <a:latin typeface="fkGroteskNeue"/>
              </a:rPr>
              <a:t>; </a:t>
            </a:r>
            <a:r>
              <a:rPr lang="en-US" b="0" i="0" dirty="0" err="1">
                <a:effectLst/>
                <a:latin typeface="fkGroteskNeue"/>
              </a:rPr>
              <a:t>udara</a:t>
            </a:r>
            <a:r>
              <a:rPr lang="en-US" b="0" i="0" dirty="0">
                <a:effectLst/>
                <a:latin typeface="fkGroteskNeue"/>
              </a:rPr>
              <a:t>/gas </a:t>
            </a:r>
            <a:r>
              <a:rPr lang="en-US" b="0" i="0" dirty="0" err="1">
                <a:effectLst/>
                <a:latin typeface="fkGroteskNeue"/>
              </a:rPr>
              <a:t>panas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mengalir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searah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atau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berlawanan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arus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produk</a:t>
            </a:r>
            <a:r>
              <a:rPr lang="en-US" b="0" i="0" dirty="0">
                <a:effectLst/>
                <a:latin typeface="fkGroteskNeue"/>
              </a:rPr>
              <a:t>.​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fkGroteskNeue"/>
              </a:rPr>
              <a:t>Setelah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kering</a:t>
            </a:r>
            <a:r>
              <a:rPr lang="en-US" b="0" i="0" dirty="0">
                <a:effectLst/>
                <a:latin typeface="fkGroteskNeue"/>
              </a:rPr>
              <a:t>, tile </a:t>
            </a:r>
            <a:r>
              <a:rPr lang="en-US" b="0" i="0" dirty="0" err="1">
                <a:effectLst/>
                <a:latin typeface="fkGroteskNeue"/>
              </a:rPr>
              <a:t>masuk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tungku</a:t>
            </a:r>
            <a:r>
              <a:rPr lang="en-US" b="0" i="0" dirty="0">
                <a:effectLst/>
                <a:latin typeface="fkGroteskNeue"/>
              </a:rPr>
              <a:t> Sintering (roller kiln) yang </a:t>
            </a:r>
            <a:r>
              <a:rPr lang="en-US" b="0" i="0" dirty="0" err="1">
                <a:effectLst/>
                <a:latin typeface="fkGroteskNeue"/>
              </a:rPr>
              <a:t>dipanaskan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dengan</a:t>
            </a:r>
            <a:r>
              <a:rPr lang="en-US" b="0" i="0" dirty="0">
                <a:effectLst/>
                <a:latin typeface="fkGroteskNeue"/>
              </a:rPr>
              <a:t> hot gas; di </a:t>
            </a:r>
            <a:r>
              <a:rPr lang="en-US" b="0" i="0" dirty="0" err="1">
                <a:effectLst/>
                <a:latin typeface="fkGroteskNeue"/>
              </a:rPr>
              <a:t>sini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terjadi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vitrifikasi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pembentukan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fasa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gelas</a:t>
            </a:r>
            <a:r>
              <a:rPr lang="en-US" b="0" i="0" dirty="0">
                <a:effectLst/>
                <a:latin typeface="fkGroteskNeue"/>
              </a:rPr>
              <a:t>, dan </a:t>
            </a:r>
            <a:r>
              <a:rPr lang="en-US" b="0" i="0" dirty="0" err="1">
                <a:effectLst/>
                <a:latin typeface="fkGroteskNeue"/>
              </a:rPr>
              <a:t>pemadatan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mikrostruktur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hingga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diperoleh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sifat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mekanik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penyerapan</a:t>
            </a:r>
            <a:r>
              <a:rPr lang="en-US" b="0" i="0" dirty="0">
                <a:effectLst/>
                <a:latin typeface="fkGroteskNeue"/>
              </a:rPr>
              <a:t> air yang sangat </a:t>
            </a:r>
            <a:r>
              <a:rPr lang="en-US" b="0" i="0" dirty="0" err="1">
                <a:effectLst/>
                <a:latin typeface="fkGroteskNeue"/>
              </a:rPr>
              <a:t>rendah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khas</a:t>
            </a:r>
            <a:r>
              <a:rPr lang="en-US" b="0" i="0" dirty="0">
                <a:effectLst/>
                <a:latin typeface="fkGroteskNeue"/>
              </a:rPr>
              <a:t> porcelain tile.​</a:t>
            </a:r>
          </a:p>
          <a:p>
            <a:pPr algn="just">
              <a:buNone/>
            </a:pPr>
            <a:r>
              <a:rPr lang="en-US" b="0" i="0" dirty="0">
                <a:effectLst/>
                <a:latin typeface="fkGrotesk"/>
              </a:rPr>
              <a:t>Jalur gas, </a:t>
            </a:r>
            <a:r>
              <a:rPr lang="en-US" b="0" i="0" dirty="0" err="1">
                <a:effectLst/>
                <a:latin typeface="fkGrotesk"/>
              </a:rPr>
              <a:t>resirkulasi</a:t>
            </a:r>
            <a:r>
              <a:rPr lang="en-US" b="0" i="0" dirty="0">
                <a:effectLst/>
                <a:latin typeface="fkGrotesk"/>
              </a:rPr>
              <a:t>, dan cooling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Pada flowsheet </a:t>
            </a:r>
            <a:r>
              <a:rPr lang="en-US" b="0" i="0" dirty="0" err="1">
                <a:effectLst/>
                <a:latin typeface="fkGroteskNeue"/>
              </a:rPr>
              <a:t>tampak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jalur</a:t>
            </a:r>
            <a:r>
              <a:rPr lang="en-US" b="0" i="0" dirty="0">
                <a:effectLst/>
                <a:latin typeface="fkGroteskNeue"/>
              </a:rPr>
              <a:t> gas phase (garis </a:t>
            </a:r>
            <a:r>
              <a:rPr lang="en-US" b="0" i="0" dirty="0" err="1">
                <a:effectLst/>
                <a:latin typeface="fkGroteskNeue"/>
              </a:rPr>
              <a:t>biru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muda</a:t>
            </a:r>
            <a:r>
              <a:rPr lang="en-US" b="0" i="0" dirty="0">
                <a:effectLst/>
                <a:latin typeface="fkGroteskNeue"/>
              </a:rPr>
              <a:t>) </a:t>
            </a:r>
            <a:r>
              <a:rPr lang="en-US" b="0" i="0" dirty="0" err="1">
                <a:effectLst/>
                <a:latin typeface="fkGroteskNeue"/>
              </a:rPr>
              <a:t>berupa</a:t>
            </a:r>
            <a:r>
              <a:rPr lang="en-US" b="0" i="0" dirty="0">
                <a:effectLst/>
                <a:latin typeface="fkGroteskNeue"/>
              </a:rPr>
              <a:t> hot gas yang </a:t>
            </a:r>
            <a:r>
              <a:rPr lang="en-US" b="0" i="0" dirty="0" err="1">
                <a:effectLst/>
                <a:latin typeface="fkGroteskNeue"/>
              </a:rPr>
              <a:t>memasuki</a:t>
            </a:r>
            <a:r>
              <a:rPr lang="en-US" b="0" i="0" dirty="0">
                <a:effectLst/>
                <a:latin typeface="fkGroteskNeue"/>
              </a:rPr>
              <a:t> spray dryer, dryer, dan kiln, </a:t>
            </a:r>
            <a:r>
              <a:rPr lang="en-US" b="0" i="0" dirty="0" err="1">
                <a:effectLst/>
                <a:latin typeface="fkGroteskNeue"/>
              </a:rPr>
              <a:t>kemudian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keluar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sebagai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campuran</a:t>
            </a:r>
            <a:r>
              <a:rPr lang="en-US" b="0" i="0" dirty="0">
                <a:effectLst/>
                <a:latin typeface="fkGroteskNeue"/>
              </a:rPr>
              <a:t> gas </a:t>
            </a:r>
            <a:r>
              <a:rPr lang="en-US" b="0" i="0" dirty="0" err="1">
                <a:effectLst/>
                <a:latin typeface="fkGroteskNeue"/>
              </a:rPr>
              <a:t>buang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uap</a:t>
            </a:r>
            <a:r>
              <a:rPr lang="en-US" b="0" i="0" dirty="0">
                <a:effectLst/>
                <a:latin typeface="fkGroteskNeue"/>
              </a:rPr>
              <a:t> air di </a:t>
            </a:r>
            <a:r>
              <a:rPr lang="en-US" b="0" i="0" dirty="0" err="1">
                <a:effectLst/>
                <a:latin typeface="fkGroteskNeue"/>
              </a:rPr>
              <a:t>bagian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atas</a:t>
            </a:r>
            <a:r>
              <a:rPr lang="en-US" b="0" i="0" dirty="0">
                <a:effectLst/>
                <a:latin typeface="fkGroteskNeue"/>
              </a:rPr>
              <a:t> diagram.​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Sebagian gas </a:t>
            </a:r>
            <a:r>
              <a:rPr lang="en-US" b="0" i="0" dirty="0" err="1">
                <a:effectLst/>
                <a:latin typeface="fkGroteskNeue"/>
              </a:rPr>
              <a:t>panas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ini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direcycle</a:t>
            </a:r>
            <a:r>
              <a:rPr lang="en-US" b="0" i="0" dirty="0">
                <a:effectLst/>
                <a:latin typeface="fkGroteskNeue"/>
              </a:rPr>
              <a:t> (garis </a:t>
            </a:r>
            <a:r>
              <a:rPr lang="en-US" b="0" i="0" dirty="0" err="1">
                <a:effectLst/>
                <a:latin typeface="fkGroteskNeue"/>
              </a:rPr>
              <a:t>putus-putus</a:t>
            </a:r>
            <a:r>
              <a:rPr lang="en-US" b="0" i="0" dirty="0">
                <a:effectLst/>
                <a:latin typeface="fkGroteskNeue"/>
              </a:rPr>
              <a:t>)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meningkatkan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efisiensi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energi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sedangkan</a:t>
            </a:r>
            <a:r>
              <a:rPr lang="en-US" b="0" i="0" dirty="0">
                <a:effectLst/>
                <a:latin typeface="fkGroteskNeue"/>
              </a:rPr>
              <a:t> di </a:t>
            </a:r>
            <a:r>
              <a:rPr lang="en-US" b="0" i="0" dirty="0" err="1">
                <a:effectLst/>
                <a:latin typeface="fkGroteskNeue"/>
              </a:rPr>
              <a:t>akhir</a:t>
            </a:r>
            <a:r>
              <a:rPr lang="en-US" b="0" i="0" dirty="0">
                <a:effectLst/>
                <a:latin typeface="fkGroteskNeue"/>
              </a:rPr>
              <a:t> kiln </a:t>
            </a:r>
            <a:r>
              <a:rPr lang="en-US" b="0" i="0" dirty="0" err="1">
                <a:effectLst/>
                <a:latin typeface="fkGroteskNeue"/>
              </a:rPr>
              <a:t>disediakan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aliran</a:t>
            </a:r>
            <a:r>
              <a:rPr lang="en-US" b="0" i="0" dirty="0">
                <a:effectLst/>
                <a:latin typeface="fkGroteskNeue"/>
              </a:rPr>
              <a:t> cooling gas yang </a:t>
            </a:r>
            <a:r>
              <a:rPr lang="en-US" b="0" i="0" dirty="0" err="1">
                <a:effectLst/>
                <a:latin typeface="fkGroteskNeue"/>
              </a:rPr>
              <a:t>mendinginkan</a:t>
            </a:r>
            <a:r>
              <a:rPr lang="en-US" b="0" i="0" dirty="0">
                <a:effectLst/>
                <a:latin typeface="fkGroteskNeue"/>
              </a:rPr>
              <a:t> tile </a:t>
            </a:r>
            <a:r>
              <a:rPr lang="en-US" b="0" i="0" dirty="0" err="1">
                <a:effectLst/>
                <a:latin typeface="fkGroteskNeue"/>
              </a:rPr>
              <a:t>sebelum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keluar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sebagai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produk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akhir</a:t>
            </a:r>
            <a:r>
              <a:rPr lang="en-US" b="0" i="0" dirty="0">
                <a:effectLst/>
                <a:latin typeface="fkGroteskNeue"/>
              </a:rPr>
              <a:t> porcelain tile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1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AE3DB-2E52-97EC-962F-EBBF79A3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6C20-403F-C5D2-E03A-BFE7F2AD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2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Stress (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Tegangan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5F039-C079-AFD2-37BF-640462574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72" y="594360"/>
                <a:ext cx="11192256" cy="6263640"/>
              </a:xfrm>
            </p:spPr>
            <p:txBody>
              <a:bodyPr>
                <a:normAutofit fontScale="85000" lnSpcReduction="20000"/>
              </a:bodyPr>
              <a:lstStyle/>
              <a:p>
                <a:pPr algn="l">
                  <a:buNone/>
                </a:pPr>
                <a:r>
                  <a:rPr lang="en-US" b="0" i="0" dirty="0">
                    <a:effectLst/>
                    <a:latin typeface="fkGroteskNeue"/>
                  </a:rPr>
                  <a:t>Tegangan normal </a:t>
                </a:r>
                <a:r>
                  <a:rPr lang="en-US" b="0" i="0" dirty="0" err="1">
                    <a:effectLst/>
                    <a:latin typeface="fkGroteskNeue"/>
                  </a:rPr>
                  <a:t>didefinisikan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sebagai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gaya</a:t>
                </a:r>
                <a:r>
                  <a:rPr lang="en-US" b="0" i="0" dirty="0">
                    <a:effectLst/>
                    <a:latin typeface="fkGroteskNeue"/>
                  </a:rPr>
                  <a:t> per </a:t>
                </a:r>
                <a:r>
                  <a:rPr lang="en-US" b="0" i="0" dirty="0" err="1">
                    <a:effectLst/>
                    <a:latin typeface="fkGroteskNeue"/>
                  </a:rPr>
                  <a:t>satuan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luas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penampang</a:t>
                </a:r>
                <a:endParaRPr lang="en-US" dirty="0">
                  <a:latin typeface="fkGroteskNeue"/>
                </a:endParaRPr>
              </a:p>
              <a:p>
                <a:pPr algn="l">
                  <a:buNone/>
                </a:pPr>
                <a:endParaRPr lang="en-US" b="0" i="0" dirty="0">
                  <a:effectLst/>
                  <a:latin typeface="fkGroteskNeue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ar-AE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endParaRPr lang="ar-AE" dirty="0"/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ar-AE" b="0" i="0" dirty="0">
                    <a:effectLst/>
                    <a:latin typeface="fkGroteskNeue"/>
                  </a:rPr>
                  <a:t> = </a:t>
                </a:r>
                <a:r>
                  <a:rPr lang="en-US" b="0" i="0" dirty="0">
                    <a:effectLst/>
                    <a:latin typeface="fkGroteskNeue"/>
                  </a:rPr>
                  <a:t>stress (</a:t>
                </a:r>
                <a:r>
                  <a:rPr lang="en-US" b="0" i="0" dirty="0" err="1">
                    <a:effectLst/>
                    <a:latin typeface="fkGroteskNeue"/>
                  </a:rPr>
                  <a:t>tegangan</a:t>
                </a:r>
                <a:r>
                  <a:rPr lang="en-US" b="0" i="0" dirty="0">
                    <a:effectLst/>
                    <a:latin typeface="fkGroteskNeue"/>
                  </a:rPr>
                  <a:t>), </a:t>
                </a:r>
                <a:r>
                  <a:rPr lang="en-US" b="0" i="0" dirty="0" err="1">
                    <a:effectLst/>
                    <a:latin typeface="fkGroteskNeue"/>
                  </a:rPr>
                  <a:t>satuan</a:t>
                </a:r>
                <a:r>
                  <a:rPr lang="en-US" b="0" i="0" dirty="0">
                    <a:effectLst/>
                    <a:latin typeface="fkGroteskNeue"/>
                  </a:rPr>
                  <a:t>: Pa </a:t>
                </a:r>
                <a:r>
                  <a:rPr lang="en-US" b="0" i="0" dirty="0" err="1">
                    <a:effectLst/>
                    <a:latin typeface="fkGroteskNeue"/>
                  </a:rPr>
                  <a:t>atau</a:t>
                </a:r>
                <a:r>
                  <a:rPr lang="en-US" b="0" i="0" dirty="0">
                    <a:effectLst/>
                    <a:latin typeface="fkGroteskNeue"/>
                  </a:rPr>
                  <a:t> MPa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i="0" dirty="0">
                    <a:effectLst/>
                    <a:latin typeface="fkGroteskNeue"/>
                  </a:rPr>
                  <a:t> = </a:t>
                </a:r>
                <a:r>
                  <a:rPr lang="en-US" b="0" i="0" dirty="0" err="1">
                    <a:effectLst/>
                    <a:latin typeface="fkGroteskNeue"/>
                  </a:rPr>
                  <a:t>gaya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aksial</a:t>
                </a:r>
                <a:r>
                  <a:rPr lang="en-US" b="0" i="0" dirty="0">
                    <a:effectLst/>
                    <a:latin typeface="fkGroteskNeue"/>
                  </a:rPr>
                  <a:t> yang </a:t>
                </a:r>
                <a:r>
                  <a:rPr lang="en-US" b="0" i="0" dirty="0" err="1">
                    <a:effectLst/>
                    <a:latin typeface="fkGroteskNeue"/>
                  </a:rPr>
                  <a:t>bekerja</a:t>
                </a:r>
                <a:r>
                  <a:rPr lang="en-US" b="0" i="0" dirty="0">
                    <a:effectLst/>
                    <a:latin typeface="fkGroteskNeue"/>
                  </a:rPr>
                  <a:t> (N)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i="0" dirty="0">
                    <a:effectLst/>
                    <a:latin typeface="fkGroteskNeue"/>
                  </a:rPr>
                  <a:t> = </a:t>
                </a:r>
                <a:r>
                  <a:rPr lang="en-US" b="0" i="0" dirty="0" err="1">
                    <a:effectLst/>
                    <a:latin typeface="fkGroteskNeue"/>
                  </a:rPr>
                  <a:t>luas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penampang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mula‑mula</a:t>
                </a:r>
                <a:r>
                  <a:rPr lang="en-US" b="0" i="0" dirty="0">
                    <a:effectLst/>
                    <a:latin typeface="fkGroteskNeue"/>
                  </a:rPr>
                  <a:t> (m²)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endParaRPr lang="en-US" b="0" i="0" dirty="0">
                  <a:effectLst/>
                  <a:latin typeface="fkGroteskNeue"/>
                </a:endParaRPr>
              </a:p>
              <a:p>
                <a:pPr algn="l">
                  <a:buNone/>
                </a:pPr>
                <a:r>
                  <a:rPr lang="en-US" b="0" i="0" dirty="0" err="1">
                    <a:effectLst/>
                    <a:latin typeface="fkGroteskNeue"/>
                  </a:rPr>
                  <a:t>Tegangan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geser</a:t>
                </a:r>
                <a:r>
                  <a:rPr lang="en-US" b="0" i="0" dirty="0">
                    <a:effectLst/>
                    <a:latin typeface="fkGroteskNeue"/>
                  </a:rPr>
                  <a:t> (shear stress) </a:t>
                </a:r>
                <a:r>
                  <a:rPr lang="en-US" b="0" i="0" dirty="0" err="1">
                    <a:effectLst/>
                    <a:latin typeface="fkGroteskNeue"/>
                  </a:rPr>
                  <a:t>serupa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bentuknya</a:t>
                </a:r>
                <a:r>
                  <a:rPr lang="en-US" b="0" i="0" dirty="0">
                    <a:effectLst/>
                    <a:latin typeface="fkGroteskNeue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ar-AE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𝒔𝒉𝒆𝒂𝒓</m:t>
                              </m:r>
                            </m:sub>
                          </m:sSub>
                        </m:num>
                        <m:den>
                          <m:r>
                            <a:rPr lang="ar-AE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>
                  <a:buNone/>
                </a:pPr>
                <a:endParaRPr lang="ar-AE" b="1" dirty="0"/>
              </a:p>
              <a:p>
                <a:pPr algn="l">
                  <a:buNone/>
                </a:pP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Dalam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konteks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mekanika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bahan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/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teknik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material: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l-GR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σ 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dibaca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: “sigma” →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biasanya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menyatakan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 </a:t>
                </a:r>
                <a:r>
                  <a:rPr lang="en-US" b="0" i="1" dirty="0">
                    <a:effectLst/>
                    <a:highlight>
                      <a:srgbClr val="FFFF00"/>
                    </a:highlight>
                    <a:latin typeface="fkGroteskNeue"/>
                  </a:rPr>
                  <a:t>stress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 (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tegangan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).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l-GR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τ 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dibaca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: “tau” →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biasanya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menyatakan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 </a:t>
                </a:r>
                <a:r>
                  <a:rPr lang="en-US" b="0" i="1" dirty="0">
                    <a:effectLst/>
                    <a:highlight>
                      <a:srgbClr val="FFFF00"/>
                    </a:highlight>
                    <a:latin typeface="fkGroteskNeue"/>
                  </a:rPr>
                  <a:t>shear stress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 (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tegangan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geser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).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l-GR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ε 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dibaca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: “epsilon” →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biasanya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menyatakan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 </a:t>
                </a:r>
                <a:r>
                  <a:rPr lang="en-US" b="0" i="1" dirty="0">
                    <a:effectLst/>
                    <a:highlight>
                      <a:srgbClr val="FFFF00"/>
                    </a:highlight>
                    <a:latin typeface="fkGroteskNeue"/>
                  </a:rPr>
                  <a:t>strain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 (</a:t>
                </a:r>
                <a:r>
                  <a:rPr lang="en-US" b="0" i="0" dirty="0" err="1">
                    <a:effectLst/>
                    <a:highlight>
                      <a:srgbClr val="FFFF00"/>
                    </a:highlight>
                    <a:latin typeface="fkGroteskNeue"/>
                  </a:rPr>
                  <a:t>regangan</a:t>
                </a:r>
                <a:r>
                  <a:rPr lang="en-US" b="0" i="0" dirty="0">
                    <a:effectLst/>
                    <a:highlight>
                      <a:srgbClr val="FFFF00"/>
                    </a:highlight>
                    <a:latin typeface="fkGroteskNeue"/>
                  </a:rPr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5F039-C079-AFD2-37BF-640462574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72" y="594360"/>
                <a:ext cx="11192256" cy="6263640"/>
              </a:xfrm>
              <a:blipFill>
                <a:blip r:embed="rId2"/>
                <a:stretch>
                  <a:fillRect l="-871" t="-2240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5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709B-BC95-3857-C4AF-9A2D2BAC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Strain (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Regangan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en-US" dirty="0">
                <a:latin typeface="fkGrotesk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E3831-7BAC-8942-42CC-EA38F06C15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813816"/>
                <a:ext cx="10805160" cy="5363147"/>
              </a:xfrm>
            </p:spPr>
            <p:txBody>
              <a:bodyPr>
                <a:normAutofit lnSpcReduction="10000"/>
              </a:bodyPr>
              <a:lstStyle/>
              <a:p>
                <a:pPr algn="l">
                  <a:buNone/>
                </a:pPr>
                <a:endParaRPr lang="ar-AE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Regangan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aksial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didefinisikan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sebagai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perubahan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panjang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relatif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ar-AE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latin typeface="Cambria" panose="02040503050406030204" pitchFamily="18" charset="0"/>
                </a:endParaRPr>
              </a:p>
              <a:p>
                <a:pPr>
                  <a:buNone/>
                </a:pPr>
                <a:endParaRPr lang="ar-AE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AE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strain (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regangan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),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bersatuan</a:t>
                </a:r>
                <a:endParaRPr lang="en-US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pertambahan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panjang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ar-AE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panjang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awal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endParaRPr lang="en-US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regangan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geser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ar-AE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buNone/>
                </a:pPr>
                <a:r>
                  <a:rPr lang="ar-AE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diukur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radian,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sudut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kecil</a:t>
                </a:r>
                <a:r>
                  <a:rPr lang="en-US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E3831-7BAC-8942-42CC-EA38F06C15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813816"/>
                <a:ext cx="10805160" cy="5363147"/>
              </a:xfrm>
              <a:blipFill>
                <a:blip r:embed="rId2"/>
                <a:stretch>
                  <a:fillRect l="-1184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71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04B7C-9B90-F4B2-3E12-7A8936F9D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E5A5F-8B0A-6C75-8325-9D94BC86B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256032"/>
                <a:ext cx="10805160" cy="5920931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20000"/>
                  </a:lnSpc>
                  <a:buNone/>
                </a:pPr>
                <a:r>
                  <a:rPr lang="en-US" sz="3600" b="0" i="0" dirty="0">
                    <a:solidFill>
                      <a:srgbClr val="7030A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Rumus kekerasan Vickers</a:t>
                </a:r>
              </a:p>
              <a:p>
                <a:pPr algn="ctr">
                  <a:lnSpc>
                    <a:spcPct val="120000"/>
                  </a:lnSpc>
                  <a:buNone/>
                </a:pPr>
                <a:endParaRPr lang="en-US" sz="3600" b="0" i="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𝑯𝑽</m:t>
                      </m:r>
                      <m:r>
                        <a:rPr lang="en-US" sz="3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3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AE" sz="3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3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𝟖𝟓𝟒</m:t>
                          </m:r>
                          <m:r>
                            <m:rPr>
                              <m:nor/>
                            </m:rPr>
                            <a:rPr lang="ar-AE" sz="3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 </m:t>
                          </m:r>
                          <m:r>
                            <a:rPr lang="ar-AE" sz="3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p>
                            <m:sSupPr>
                              <m:ctrlPr>
                                <a:rPr lang="ar-AE" sz="3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3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ar-AE" sz="3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AE" sz="3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 = Beban (N)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 = Rata‑rata diagonal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jejak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endParaRPr lang="en-US" sz="3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E5A5F-8B0A-6C75-8325-9D94BC86B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256032"/>
                <a:ext cx="10805160" cy="5920931"/>
              </a:xfrm>
              <a:blipFill>
                <a:blip r:embed="rId2"/>
                <a:stretch>
                  <a:fillRect l="-733" t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5E884-C8A7-E523-8E46-3A379961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12231-C041-0A6E-D850-003D253AA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2296"/>
                <a:ext cx="11676888" cy="6565392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20000"/>
                  </a:lnSpc>
                  <a:buNone/>
                </a:pP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Rockwell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𝑯𝑹𝑪</m:t>
                      </m:r>
                      <m:r>
                        <a:rPr lang="en-US" sz="64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4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64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6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ar-AE" sz="64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AE" sz="64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64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𝟎𝟎𝟐</m:t>
                          </m:r>
                        </m:den>
                      </m:f>
                    </m:oMath>
                  </m:oMathPara>
                </a14:m>
                <a:endParaRPr lang="en-US" sz="6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None/>
                </a:pPr>
                <a:endParaRPr lang="ar-AE" sz="6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3600" dirty="0"/>
                  <a:t>   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6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:r>
                  <a:rPr lang="en-US" sz="36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36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tambahan</a:t>
                </a:r>
                <a:r>
                  <a:rPr lang="en-US" sz="36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(mm).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12231-C041-0A6E-D850-003D253AA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2296"/>
                <a:ext cx="11676888" cy="6565392"/>
              </a:xfrm>
              <a:blipFill>
                <a:blip r:embed="rId2"/>
                <a:stretch>
                  <a:fillRect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47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F1B2-6307-7C8D-8408-9DDD4676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 SOAL KEKERASAN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VICKERS DAN ROCKWELL</a:t>
            </a:r>
          </a:p>
        </p:txBody>
      </p:sp>
    </p:spTree>
    <p:extLst>
      <p:ext uri="{BB962C8B-B14F-4D97-AF65-F5344CB8AC3E}">
        <p14:creationId xmlns:p14="http://schemas.microsoft.com/office/powerpoint/2010/main" val="62737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43BEF-6A89-6D8C-5EDA-D753A41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A1792-0A3F-3EBA-0D02-529B0B5FD1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256032"/>
                <a:ext cx="10805160" cy="5920931"/>
              </a:xfrm>
            </p:spPr>
            <p:txBody>
              <a:bodyPr>
                <a:normAutofit fontScale="62500" lnSpcReduction="20000"/>
              </a:bodyPr>
              <a:lstStyle/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Vickers (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panjang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diagonal)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Pada uji Vickers, yang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diukur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sebenarnya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panjang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diagonal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jejak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indentasi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tetapi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jejak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berkaitan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langsung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diagonal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semakin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besar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→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semakin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).​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Data uji:</a:t>
                </a:r>
              </a:p>
              <a:p>
                <a:pPr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Beban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kgf</a:t>
                </a:r>
                <a:endParaRPr lang="en-US" sz="2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Rata‑rata diagonal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jejak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mm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kekerasan Vickers (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pendekatan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praktis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𝑯𝑽</m:t>
                      </m:r>
                      <m:r>
                        <a:rPr lang="en-US" sz="2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AE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𝟖𝟓𝟒</m:t>
                          </m:r>
                          <m:r>
                            <m:rPr>
                              <m:nor/>
                            </m:rPr>
                            <a:rPr lang="ar-AE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 </m:t>
                          </m:r>
                          <m:r>
                            <a:rPr lang="ar-AE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p>
                            <m:sSupPr>
                              <m:ctrlPr>
                                <a:rPr lang="ar-AE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ar-AE" sz="24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AE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Perhitungan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𝐻𝑉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854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 i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ar-AE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55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04</m:t>
                          </m:r>
                        </m:den>
                      </m:f>
                      <m:r>
                        <a:rPr lang="ar-AE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1390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ar-AE" sz="2400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 </m:t>
                      </m:r>
                      <m:r>
                        <a:rPr lang="ar-AE" sz="2400" b="0" i="1">
                          <a:latin typeface="Cambria Math" panose="02040503050406030204" pitchFamily="18" charset="0"/>
                        </a:rPr>
                        <m:t>𝐻𝑉</m:t>
                      </m:r>
                    </m:oMath>
                  </m:oMathPara>
                </a14:m>
                <a:endParaRPr lang="ar-AE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Artinya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diagonal (dan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jejak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kecil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diperoleh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kekerasan sangat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tinggi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sekitar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1390 HV,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tipikal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keramik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teknik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baja sangat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keras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Jika pada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beban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sama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diagonalnya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besar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misal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mm: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𝐻𝑉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854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sSup>
                            <m:sSup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55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ar-AE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348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ar-AE" sz="2400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 </m:t>
                      </m:r>
                      <m:r>
                        <a:rPr lang="ar-AE" sz="2400" b="0" i="1">
                          <a:latin typeface="Cambria Math" panose="02040503050406030204" pitchFamily="18" charset="0"/>
                        </a:rPr>
                        <m:t>𝐻𝑉</m:t>
                      </m:r>
                    </m:oMath>
                  </m:oMathPara>
                </a14:m>
                <a:endParaRPr lang="ar-AE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Diagonal dua kali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besar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indentasi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→ kekerasan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turun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jadi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sekitar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349 HV (material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jauh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lunak</a:t>
                </a:r>
                <a:r>
                  <a:rPr lang="en-US" sz="2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).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endParaRPr lang="en-US" sz="3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A1792-0A3F-3EBA-0D02-529B0B5FD1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256032"/>
                <a:ext cx="10805160" cy="5920931"/>
              </a:xfrm>
              <a:blipFill>
                <a:blip r:embed="rId2"/>
                <a:stretch>
                  <a:fillRect l="-226" t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37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1DAC-26C6-1D66-6CE4-9C89619D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Sifat </a:t>
            </a:r>
            <a:r>
              <a:rPr lang="en-US" sz="27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Teknik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B61DF-08EF-F03D-D820-CCD26CAC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795528"/>
            <a:ext cx="10750296" cy="538143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advanced ceramics,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didefinisikan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material non-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anorganik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diproses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sintering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senyawa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sintetis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mineral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murni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kristalin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signifikan</a:t>
            </a:r>
            <a:r>
              <a:rPr lang="en-US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tradisional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dirancang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rekayasa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ekstrem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korosi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presisi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oksida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Al₂O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₃,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ZrO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₂).​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Sifat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mencakup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kekerasan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(Vickers &gt;1000 HV) </a:t>
            </a:r>
          </a:p>
          <a:p>
            <a:pPr marL="514350" indent="-514350" algn="just">
              <a:buAutoNum type="arabicPeriod"/>
            </a:pP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superior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4000 MPa),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kerapuhan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(fracture toughness KIC 3-5 MPa  m)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ionik-kovalen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membatasi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deformasi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plastis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Sifat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konduktivitas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(2-30 W/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&gt;1500°C, </a:t>
            </a:r>
          </a:p>
          <a:p>
            <a:pPr marL="514350" indent="-514350" algn="just">
              <a:buAutoNum type="arabicPeriod"/>
            </a:pP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kestabilan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oksidasi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2000°C.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8B015-0298-C4FF-EB1E-F6C3BD00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8" y="4093464"/>
            <a:ext cx="457200" cy="5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A1D75-7C0B-273F-57C5-DAB436A3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A169E-DEFA-A024-6B3E-880512E48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2296"/>
                <a:ext cx="11676888" cy="6565392"/>
              </a:xfrm>
            </p:spPr>
            <p:txBody>
              <a:bodyPr>
                <a:normAutofit fontScale="25000" lnSpcReduction="20000"/>
              </a:bodyPr>
              <a:lstStyle/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Rockwell C (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langsung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Pada Rockwell C,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kekerasan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diturunkan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langsung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indentasi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.​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Konsep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dasar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skala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HRC:</a:t>
                </a:r>
              </a:p>
              <a:p>
                <a:pPr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Beban minor </a:t>
                </a:r>
                <a14:m>
                  <m:oMath xmlns:m="http://schemas.openxmlformats.org/officeDocument/2006/math">
                    <m:r>
                      <a:rPr lang="en-US" sz="64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kgf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lalu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beban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mayor </a:t>
                </a:r>
                <a14:m>
                  <m:oMath xmlns:m="http://schemas.openxmlformats.org/officeDocument/2006/math">
                    <m:r>
                      <a:rPr lang="en-US" sz="6400"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kgf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referensi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 (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ada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penetrasi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tambahan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).</a:t>
                </a:r>
              </a:p>
              <a:p>
                <a:pPr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Setiap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0,002 mm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tambahan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setara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skala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HRC.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pendekatan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𝑯𝑹𝑪</m:t>
                      </m:r>
                      <m:r>
                        <a:rPr lang="en-US" sz="64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4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64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6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ar-AE" sz="64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ar-AE" sz="64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64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𝟎𝟎𝟐</m:t>
                          </m:r>
                        </m:den>
                      </m:f>
                    </m:oMath>
                  </m:oMathPara>
                </a14:m>
                <a:endParaRPr lang="ar-AE" sz="6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tambahan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(mm).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(material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keras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):</a:t>
                </a:r>
                <a:b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tambahan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terukur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06</m:t>
                    </m:r>
                  </m:oMath>
                </a14:m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mm.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𝐻𝑅𝐶</m:t>
                      </m:r>
                      <m:r>
                        <a:rPr lang="en-US" sz="6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400" i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6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06</m:t>
                          </m:r>
                        </m:num>
                        <m:den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002</m:t>
                          </m:r>
                        </m:den>
                      </m:f>
                      <m:r>
                        <a:rPr lang="ar-AE" sz="6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70</m:t>
                      </m:r>
                      <m:r>
                        <m:rPr>
                          <m:nor/>
                        </m:rPr>
                        <a:rPr lang="ar-AE" sz="6400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 </m:t>
                      </m:r>
                      <m:r>
                        <a:rPr lang="ar-AE" sz="6400" b="0" i="1">
                          <a:latin typeface="Cambria Math" panose="02040503050406030204" pitchFamily="18" charset="0"/>
                        </a:rPr>
                        <m:t>𝐻𝑅𝐶</m:t>
                      </m:r>
                    </m:oMath>
                  </m:oMathPara>
                </a14:m>
                <a:endParaRPr lang="ar-AE" sz="6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HRC 70 → sangat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keras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indentasi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relatif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dangkal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(material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lunak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):</a:t>
                </a:r>
                <a:b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Jika 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400" i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mm: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𝐻𝑅𝐶</m:t>
                      </m:r>
                      <m:r>
                        <a:rPr lang="en-US" sz="6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400" i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6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6400" i="0">
                              <a:latin typeface="Cambria Math" panose="02040503050406030204" pitchFamily="18" charset="0"/>
                            </a:rPr>
                            <m:t>002</m:t>
                          </m:r>
                        </m:den>
                      </m:f>
                      <m:r>
                        <a:rPr lang="ar-AE" sz="6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6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ar-AE" sz="6400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 </m:t>
                      </m:r>
                      <m:r>
                        <a:rPr lang="ar-AE" sz="6400" b="0" i="1">
                          <a:latin typeface="Cambria Math" panose="02040503050406030204" pitchFamily="18" charset="0"/>
                        </a:rPr>
                        <m:t>𝐻𝑅𝐶</m:t>
                      </m:r>
                    </m:oMath>
                  </m:oMathPara>
                </a14:m>
                <a:endParaRPr lang="ar-AE" sz="6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jauh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besar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→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skala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HRC → material sangat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lunak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l">
                  <a:lnSpc>
                    <a:spcPct val="120000"/>
                  </a:lnSpc>
                  <a:buNone/>
                </a:pP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Dari dua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terlihat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hubungan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kedalaman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/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ukuran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indentasi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naik →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kekerasan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turun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indentasi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semakin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dangkal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→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kekerasan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semakin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400" b="0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tinggi</a:t>
                </a:r>
                <a:r>
                  <a:rPr lang="en-US" sz="6400" b="0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A169E-DEFA-A024-6B3E-880512E48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2296"/>
                <a:ext cx="11676888" cy="6565392"/>
              </a:xfrm>
              <a:blipFill>
                <a:blip r:embed="rId2"/>
                <a:stretch>
                  <a:fillRect l="-313" t="-371" b="-1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77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5BC-CDD5-62C3-7F1B-A2BD5FBE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Klasifikasi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Bahan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Teknik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9783FC-1A6B-4FEF-2A40-039CE7C23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18887"/>
              </p:ext>
            </p:extLst>
          </p:nvPr>
        </p:nvGraphicFramePr>
        <p:xfrm>
          <a:off x="838200" y="1051560"/>
          <a:ext cx="10515600" cy="429702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107345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312096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782228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20551340"/>
                    </a:ext>
                  </a:extLst>
                </a:gridCol>
              </a:tblGrid>
              <a:tr h="6446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Klasifikasi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Contoh Material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Sifat Utama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Aplikasi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690479081"/>
                  </a:ext>
                </a:extLst>
              </a:tr>
              <a:tr h="111500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Oksida Struktural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Al₂O₃, ZrO₂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Kekerasan tinggi, tahan korosi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Cutting tools, implants </a:t>
                      </a:r>
                      <a:r>
                        <a:rPr lang="en-US" sz="2000" b="1">
                          <a:effectLst/>
                          <a:hlinkClick r:id="rId2"/>
                        </a:rPr>
                        <a:t>mascera-tec</a:t>
                      </a:r>
                      <a:r>
                        <a:rPr lang="en-US" sz="2000" b="1">
                          <a:effectLst/>
                        </a:rPr>
                        <a:t>​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416225613"/>
                  </a:ext>
                </a:extLst>
              </a:tr>
              <a:tr h="111500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Non-Oksida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Si₃N₄, SiC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Ketangguhan termal, konduktivitas panas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Turbin, heat exchanger </a:t>
                      </a:r>
                      <a:r>
                        <a:rPr lang="en-US" sz="2000" b="1">
                          <a:effectLst/>
                          <a:hlinkClick r:id="rId3"/>
                        </a:rPr>
                        <a:t>rbsic-sisic</a:t>
                      </a:r>
                      <a:r>
                        <a:rPr lang="en-US" sz="2000" b="1">
                          <a:effectLst/>
                        </a:rPr>
                        <a:t>​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17498637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Fungsional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BaTiO₃, ZnO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Dielektrik tinggi, sensorik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Kapasitor, piezo </a:t>
                      </a:r>
                      <a:r>
                        <a:rPr lang="en-US" sz="2000" b="1">
                          <a:effectLst/>
                          <a:hlinkClick r:id="rId4"/>
                        </a:rPr>
                        <a:t>pans-cnc</a:t>
                      </a:r>
                      <a:r>
                        <a:rPr lang="en-US" sz="2000" b="1">
                          <a:effectLst/>
                        </a:rPr>
                        <a:t>​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023647066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Komposit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SiC/SiC CMC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Ketangguhan patah tinggi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 dirty="0">
                          <a:effectLst/>
                        </a:rPr>
                        <a:t>Engine blades </a:t>
                      </a:r>
                      <a:r>
                        <a:rPr lang="en-US" sz="2000" b="1" dirty="0" err="1">
                          <a:effectLst/>
                          <a:hlinkClick r:id="rId5"/>
                        </a:rPr>
                        <a:t>ggsceramic</a:t>
                      </a:r>
                      <a:r>
                        <a:rPr lang="en-US" sz="2000" b="1" dirty="0">
                          <a:effectLst/>
                        </a:rPr>
                        <a:t>​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3059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81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A3DAB-6FDF-18C6-9673-F8DFE734D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A6D8-801E-3902-576C-EF9F3901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Klasifikasi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Bahan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Teknik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CA1EC2-10AE-BC7D-6E84-C061510E3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Bahan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keramik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bubuk</a:t>
            </a:r>
            <a:r>
              <a:rPr lang="en-US" dirty="0"/>
              <a:t> </a:t>
            </a:r>
            <a:r>
              <a:rPr lang="en-US" dirty="0" err="1"/>
              <a:t>sintetis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kemurnian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(&gt;99%)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yang </a:t>
            </a:r>
            <a:r>
              <a:rPr lang="en-US" dirty="0" err="1"/>
              <a:t>konsisten</a:t>
            </a:r>
            <a:r>
              <a:rPr lang="en-US" dirty="0"/>
              <a:t>.</a:t>
            </a:r>
          </a:p>
          <a:p>
            <a:r>
              <a:rPr lang="en-US" dirty="0"/>
              <a:t>2.1 </a:t>
            </a:r>
            <a:r>
              <a:rPr lang="en-US" dirty="0" err="1"/>
              <a:t>Oksida</a:t>
            </a:r>
            <a:endParaRPr lang="en-US" dirty="0"/>
          </a:p>
          <a:p>
            <a:r>
              <a:rPr lang="en-US" dirty="0"/>
              <a:t>Bahan yang paling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ketersediaannya</a:t>
            </a:r>
            <a:r>
              <a:rPr lang="en-US" dirty="0"/>
              <a:t> dan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oksidasinya.Alumina</a:t>
            </a:r>
            <a:r>
              <a:rPr lang="en-US" dirty="0"/>
              <a:t> ($Al_2O_3$):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isolator </a:t>
            </a:r>
            <a:r>
              <a:rPr lang="en-US" dirty="0" err="1"/>
              <a:t>listrik</a:t>
            </a:r>
            <a:r>
              <a:rPr lang="en-US" dirty="0"/>
              <a:t> dan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potong.Zirkonia</a:t>
            </a:r>
            <a:r>
              <a:rPr lang="en-US" dirty="0"/>
              <a:t> ($ZrO_2$):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"transformation toughening"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ketangguhan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r>
              <a:rPr lang="en-US" dirty="0"/>
              <a:t>2.2 Non-</a:t>
            </a:r>
            <a:r>
              <a:rPr lang="en-US" dirty="0" err="1"/>
              <a:t>Oksida</a:t>
            </a:r>
            <a:endParaRPr lang="en-US" dirty="0"/>
          </a:p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ekstrem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mekanis</a:t>
            </a:r>
            <a:r>
              <a:rPr lang="en-US" dirty="0"/>
              <a:t> yang </a:t>
            </a:r>
            <a:r>
              <a:rPr lang="en-US" dirty="0" err="1"/>
              <a:t>berat.Silikon</a:t>
            </a:r>
            <a:r>
              <a:rPr lang="en-US" dirty="0"/>
              <a:t> </a:t>
            </a:r>
            <a:r>
              <a:rPr lang="en-US" dirty="0" err="1"/>
              <a:t>Karbida</a:t>
            </a:r>
            <a:r>
              <a:rPr lang="en-US" dirty="0"/>
              <a:t> ($</a:t>
            </a:r>
            <a:r>
              <a:rPr lang="en-US" dirty="0" err="1"/>
              <a:t>SiC</a:t>
            </a:r>
            <a:r>
              <a:rPr lang="en-US" dirty="0"/>
              <a:t>$): Sangat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segel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dan </a:t>
            </a:r>
            <a:r>
              <a:rPr lang="en-US" dirty="0" err="1"/>
              <a:t>rompi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peluru.Silikon</a:t>
            </a:r>
            <a:r>
              <a:rPr lang="en-US" dirty="0"/>
              <a:t> </a:t>
            </a:r>
            <a:r>
              <a:rPr lang="en-US" dirty="0" err="1"/>
              <a:t>Nitrida</a:t>
            </a:r>
            <a:r>
              <a:rPr lang="en-US" dirty="0"/>
              <a:t> ($Si_3N_4$):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kejut</a:t>
            </a:r>
            <a:r>
              <a:rPr lang="en-US" dirty="0"/>
              <a:t> </a:t>
            </a:r>
            <a:r>
              <a:rPr lang="en-US" dirty="0" err="1"/>
              <a:t>termal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jet.</a:t>
            </a:r>
          </a:p>
        </p:txBody>
      </p:sp>
    </p:spTree>
    <p:extLst>
      <p:ext uri="{BB962C8B-B14F-4D97-AF65-F5344CB8AC3E}">
        <p14:creationId xmlns:p14="http://schemas.microsoft.com/office/powerpoint/2010/main" val="614188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4936-58AF-2F40-E9DC-9C0FAC0F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90805"/>
            <a:ext cx="9396984" cy="457835"/>
          </a:xfrm>
        </p:spPr>
        <p:txBody>
          <a:bodyPr>
            <a:normAutofit fontScale="90000"/>
          </a:bodyPr>
          <a:lstStyle/>
          <a:p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 Utama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&amp;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Fungsinya</a:t>
            </a:r>
            <a:b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2E3262-3D10-DEC7-A35A-7C0873F02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013485"/>
              </p:ext>
            </p:extLst>
          </p:nvPr>
        </p:nvGraphicFramePr>
        <p:xfrm>
          <a:off x="179831" y="420189"/>
          <a:ext cx="11832337" cy="55539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3117495902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465965628"/>
                    </a:ext>
                  </a:extLst>
                </a:gridCol>
                <a:gridCol w="5779008">
                  <a:extLst>
                    <a:ext uri="{9D8B030D-6E8A-4147-A177-3AD203B41FA5}">
                      <a16:colId xmlns:a16="http://schemas.microsoft.com/office/drawing/2014/main" val="1835363002"/>
                    </a:ext>
                  </a:extLst>
                </a:gridCol>
                <a:gridCol w="2414017">
                  <a:extLst>
                    <a:ext uri="{9D8B030D-6E8A-4147-A177-3AD203B41FA5}">
                      <a16:colId xmlns:a16="http://schemas.microsoft.com/office/drawing/2014/main" val="1053799949"/>
                    </a:ext>
                  </a:extLst>
                </a:gridCol>
              </a:tblGrid>
              <a:tr h="2717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Bahan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Komposisi Kimia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Fungsi Utama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Contoh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Penggunaan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2078537512"/>
                  </a:ext>
                </a:extLst>
              </a:tr>
              <a:tr h="99538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Kaolin/Tanah Liat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Al₂O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₃·2SiO₂·2H₂O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Plastisitas tinggi untuk pembentukan (slip casting/extrusion); sumber Al₂O₃/SiO₂ murah; binder sementara hilang saat sintering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2"/>
                        </a:rPr>
                        <a:t>lisani.staff.unja+1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Matriks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dasar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Al₂O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₃ ceramics (40-60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wt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%)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180432049"/>
                  </a:ext>
                </a:extLst>
              </a:tr>
              <a:tr h="6171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Feldspar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KAlSi₃O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₈/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NaAlSi₃O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₈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Fluks: turunkan suhu sintering (1200-1400°C) via fase kaca; pengikat partikel; kurangi viskositas melt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3"/>
                        </a:rPr>
                        <a:t>scribd+1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Triaxial body (20 wt%): porselen teknik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796726305"/>
                  </a:ext>
                </a:extLst>
              </a:tr>
              <a:tr h="73756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Kuarsa/Silika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SiO₂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Pengisi non-plastis: kurangi penyusutan kering/bakar (hindari retak); tingkatkan kekerasan termal; stabilkan struktur kristalin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2"/>
                        </a:rPr>
                        <a:t>lisani.staff.unja+1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Filler 20-30 wt% di oksida ceramics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2034394232"/>
                  </a:ext>
                </a:extLst>
              </a:tr>
              <a:tr h="6171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Alumina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Al₂O₃ (&gt;99%)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Pengeras utama: kekerasan Vickers &gt;1500 HV, tahan korosi/aus; sumber alumina murni post-dehidrasi kaolin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4"/>
                        </a:rPr>
                        <a:t>ggsceramic+1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Cutting tools, substrates (70-90 wt%)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2166407300"/>
                  </a:ext>
                </a:extLst>
              </a:tr>
              <a:tr h="6171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Zirkonia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ZrO₂ (stabil Y₂O₃)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Tingkatkan ketangguhan patah (toughening via transformasi fase); stabilisasi kubik/tetragonal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5"/>
                        </a:rPr>
                        <a:t>ggsceramic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Implants medis, valve (10-30 wt%)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2111137984"/>
                  </a:ext>
                </a:extLst>
              </a:tr>
              <a:tr h="6171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Silikon Karbida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SiC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Konduktivitas termal tinggi (100-270 W/mK); tahan oksidasi/suhu ekstrem (&gt;1600°C); abrasi rendah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4"/>
                        </a:rPr>
                        <a:t>ggsceramic+1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Heat exchanger, armor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1037789817"/>
                  </a:ext>
                </a:extLst>
              </a:tr>
              <a:tr h="4967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Silikon Nitrida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Si₃N₄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Ketangguhan tinggi (K_IC &gt;6 MPa√m); tahan guncangan termal; self-lubricating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6"/>
                        </a:rPr>
                        <a:t>scribd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Turbin blades, bearings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4116457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Aditif Yttria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Y₂O₃ (3-8 mol%)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Stabilisasi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fase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ZrO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₂ (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hindari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transformasi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monoklinik→retak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); doping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untuk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piezoelektrik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5"/>
                        </a:rPr>
                        <a:t>ggsceramic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​</a:t>
                      </a:r>
                    </a:p>
                  </a:txBody>
                  <a:tcPr marL="17391" marR="17391" marT="17391" marB="1739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YSZ ceramics</a:t>
                      </a:r>
                    </a:p>
                  </a:txBody>
                  <a:tcPr marL="17391" marR="17391" marT="17391" marB="17391" anchor="ctr"/>
                </a:tc>
                <a:extLst>
                  <a:ext uri="{0D108BD9-81ED-4DB2-BD59-A6C34878D82A}">
                    <a16:rowId xmlns:a16="http://schemas.microsoft.com/office/drawing/2014/main" val="35711886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1833CE-B5F9-BEA3-61E8-3D89E89CF644}"/>
              </a:ext>
            </a:extLst>
          </p:cNvPr>
          <p:cNvSpPr txBox="1"/>
          <p:nvPr/>
        </p:nvSpPr>
        <p:spPr>
          <a:xfrm>
            <a:off x="179831" y="6022312"/>
            <a:ext cx="116342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Y₂O₃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dibaca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“yttrium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oksida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Inggris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yttrium oxide,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disingkat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yttria),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Indonesia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unsur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itrium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oksida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itrium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 YSZ ‘yttria-stabilized zirconia ceramics”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Indonesia “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zirkonia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distabilkan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55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2B10-651A-2774-E06F-E007B2C10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ECE3-F6BB-84EA-3394-5E9BDC4D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23" y="163291"/>
            <a:ext cx="11574077" cy="2431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MEMBRAN KERAMIK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FCB27-4C37-7369-0DE7-ADAE12D0C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white piece of paper&#10;&#10;AI-generated content may be incorrect.">
            <a:extLst>
              <a:ext uri="{FF2B5EF4-FFF2-40B4-BE49-F238E27FC236}">
                <a16:creationId xmlns:a16="http://schemas.microsoft.com/office/drawing/2014/main" id="{8E467165-11AA-4291-1E8F-986445E5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068" y="1152205"/>
            <a:ext cx="12340135" cy="4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37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90B2-FBA4-B158-9759-30D72CB9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23" y="163291"/>
            <a:ext cx="11574077" cy="2431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PEMBUATAN MEMBRAN KERAMIK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CA07B4-8518-AFF1-1F06-45049560C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72537"/>
              </p:ext>
            </p:extLst>
          </p:nvPr>
        </p:nvGraphicFramePr>
        <p:xfrm>
          <a:off x="421597" y="532414"/>
          <a:ext cx="11348806" cy="579317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35623">
                  <a:extLst>
                    <a:ext uri="{9D8B030D-6E8A-4147-A177-3AD203B41FA5}">
                      <a16:colId xmlns:a16="http://schemas.microsoft.com/office/drawing/2014/main" val="1339047239"/>
                    </a:ext>
                  </a:extLst>
                </a:gridCol>
                <a:gridCol w="3601069">
                  <a:extLst>
                    <a:ext uri="{9D8B030D-6E8A-4147-A177-3AD203B41FA5}">
                      <a16:colId xmlns:a16="http://schemas.microsoft.com/office/drawing/2014/main" val="1304108274"/>
                    </a:ext>
                  </a:extLst>
                </a:gridCol>
                <a:gridCol w="2556057">
                  <a:extLst>
                    <a:ext uri="{9D8B030D-6E8A-4147-A177-3AD203B41FA5}">
                      <a16:colId xmlns:a16="http://schemas.microsoft.com/office/drawing/2014/main" val="1023473846"/>
                    </a:ext>
                  </a:extLst>
                </a:gridCol>
                <a:gridCol w="2556057">
                  <a:extLst>
                    <a:ext uri="{9D8B030D-6E8A-4147-A177-3AD203B41FA5}">
                      <a16:colId xmlns:a16="http://schemas.microsoft.com/office/drawing/2014/main" val="266649181"/>
                    </a:ext>
                  </a:extLst>
                </a:gridCol>
              </a:tblGrid>
              <a:tr h="2884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Tahapan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Deskripsi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Suhu/Teknik Utama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Tujuan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extLst>
                  <a:ext uri="{0D108BD9-81ED-4DB2-BD59-A6C34878D82A}">
                    <a16:rowId xmlns:a16="http://schemas.microsoft.com/office/drawing/2014/main" val="802028021"/>
                  </a:ext>
                </a:extLst>
              </a:tr>
              <a:tr h="106584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Persiapan</a:t>
                      </a:r>
                      <a:r>
                        <a:rPr lang="en-US" sz="1800" dirty="0">
                          <a:effectLst/>
                        </a:rPr>
                        <a:t> Bahan Baku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Campur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bubuk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keramik</a:t>
                      </a:r>
                      <a:r>
                        <a:rPr lang="en-US" sz="1800" dirty="0">
                          <a:effectLst/>
                        </a:rPr>
                        <a:t> (alumina, </a:t>
                      </a:r>
                      <a:r>
                        <a:rPr lang="en-US" sz="1800" dirty="0" err="1">
                          <a:effectLst/>
                        </a:rPr>
                        <a:t>silika</a:t>
                      </a:r>
                      <a:r>
                        <a:rPr lang="en-US" sz="1800" dirty="0">
                          <a:effectLst/>
                        </a:rPr>
                        <a:t>, zirconia) </a:t>
                      </a:r>
                      <a:r>
                        <a:rPr lang="en-US" sz="1800" dirty="0" err="1">
                          <a:effectLst/>
                        </a:rPr>
                        <a:t>dengan</a:t>
                      </a:r>
                      <a:r>
                        <a:rPr lang="en-US" sz="1800" dirty="0">
                          <a:effectLst/>
                        </a:rPr>
                        <a:t> air, </a:t>
                      </a:r>
                      <a:r>
                        <a:rPr lang="en-US" sz="1800" dirty="0" err="1">
                          <a:effectLst/>
                        </a:rPr>
                        <a:t>pengikat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organik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dispersan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membentuk</a:t>
                      </a:r>
                      <a:r>
                        <a:rPr lang="en-US" sz="1800" dirty="0">
                          <a:effectLst/>
                        </a:rPr>
                        <a:t> slurry/</a:t>
                      </a:r>
                      <a:r>
                        <a:rPr lang="en-US" sz="1800" dirty="0" err="1">
                          <a:effectLst/>
                        </a:rPr>
                        <a:t>suspensi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homogen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Pengadukan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mekanik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viskositas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terkendali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Membentuk pasta siap cetak untuk struktur pori awal.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extLst>
                  <a:ext uri="{0D108BD9-81ED-4DB2-BD59-A6C34878D82A}">
                    <a16:rowId xmlns:a16="http://schemas.microsoft.com/office/drawing/2014/main" val="934992349"/>
                  </a:ext>
                </a:extLst>
              </a:tr>
              <a:tr h="10249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Pembentukan Bentuk (Shaping)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Gunakan</a:t>
                      </a:r>
                      <a:r>
                        <a:rPr lang="en-US" sz="1800" dirty="0">
                          <a:effectLst/>
                        </a:rPr>
                        <a:t> extrusion (tubular), slip/tape casting (flat sheet), </a:t>
                      </a:r>
                      <a:r>
                        <a:rPr lang="en-US" sz="1800" dirty="0" err="1">
                          <a:effectLst/>
                        </a:rPr>
                        <a:t>atau</a:t>
                      </a:r>
                      <a:r>
                        <a:rPr lang="en-US" sz="1800" dirty="0">
                          <a:effectLst/>
                        </a:rPr>
                        <a:t> pressing </a:t>
                      </a:r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membentuk</a:t>
                      </a:r>
                      <a:r>
                        <a:rPr lang="en-US" sz="1800" dirty="0">
                          <a:effectLst/>
                        </a:rPr>
                        <a:t> support </a:t>
                      </a:r>
                      <a:r>
                        <a:rPr lang="en-US" sz="1800" dirty="0" err="1">
                          <a:effectLst/>
                        </a:rPr>
                        <a:t>pori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kasar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Tekanan</a:t>
                      </a:r>
                      <a:r>
                        <a:rPr lang="en-US" sz="1800" dirty="0">
                          <a:effectLst/>
                        </a:rPr>
                        <a:t> &gt;100 MPa </a:t>
                      </a:r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pressing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Menentukan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geometri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membran</a:t>
                      </a:r>
                      <a:r>
                        <a:rPr lang="en-US" sz="1800" dirty="0">
                          <a:effectLst/>
                        </a:rPr>
                        <a:t> (disk, tubular, monolith).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extLst>
                  <a:ext uri="{0D108BD9-81ED-4DB2-BD59-A6C34878D82A}">
                    <a16:rowId xmlns:a16="http://schemas.microsoft.com/office/drawing/2014/main" val="668564063"/>
                  </a:ext>
                </a:extLst>
              </a:tr>
              <a:tr h="7794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Pengeringan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Hilangkan</a:t>
                      </a:r>
                      <a:r>
                        <a:rPr lang="en-US" sz="1800" dirty="0">
                          <a:effectLst/>
                        </a:rPr>
                        <a:t> air </a:t>
                      </a:r>
                      <a:r>
                        <a:rPr lang="en-US" sz="1800" dirty="0" err="1">
                          <a:effectLst/>
                        </a:rPr>
                        <a:t>secara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perlahan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hindari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retak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sering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bertahap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80-350°C, kelembaban terkendali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1800" dirty="0">
                          <a:effectLst/>
                        </a:rPr>
                        <a:t>Stabilkan bentuk prekursor sebelum sintering.</a:t>
                      </a:r>
                      <a:endParaRPr lang="sv-S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extLst>
                  <a:ext uri="{0D108BD9-81ED-4DB2-BD59-A6C34878D82A}">
                    <a16:rowId xmlns:a16="http://schemas.microsoft.com/office/drawing/2014/main" val="1253879302"/>
                  </a:ext>
                </a:extLst>
              </a:tr>
              <a:tr h="7794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Sintering/Pembakaran Awal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Panaskan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ikat </a:t>
                      </a:r>
                      <a:r>
                        <a:rPr lang="en-US" sz="1800" dirty="0" err="1">
                          <a:effectLst/>
                        </a:rPr>
                        <a:t>partikel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bentuk</a:t>
                      </a:r>
                      <a:r>
                        <a:rPr lang="en-US" sz="1800" dirty="0">
                          <a:effectLst/>
                        </a:rPr>
                        <a:t> neck-formation dan </a:t>
                      </a:r>
                      <a:r>
                        <a:rPr lang="en-US" sz="1800" dirty="0" err="1">
                          <a:effectLst/>
                        </a:rPr>
                        <a:t>pori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permanen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1800" dirty="0">
                          <a:effectLst/>
                        </a:rPr>
                        <a:t>1000-2000°C, pemanasan &lt;5°C/min</a:t>
                      </a:r>
                      <a:endParaRPr lang="sv-S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Tingkatkan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kekuatan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mekanik</a:t>
                      </a:r>
                      <a:r>
                        <a:rPr lang="en-US" sz="1800" dirty="0">
                          <a:effectLst/>
                        </a:rPr>
                        <a:t> dan </a:t>
                      </a:r>
                      <a:r>
                        <a:rPr lang="en-US" sz="1800" dirty="0" err="1">
                          <a:effectLst/>
                        </a:rPr>
                        <a:t>permeabilitas</a:t>
                      </a:r>
                      <a:r>
                        <a:rPr lang="en-US" sz="1800" dirty="0">
                          <a:effectLst/>
                        </a:rPr>
                        <a:t> support.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extLst>
                  <a:ext uri="{0D108BD9-81ED-4DB2-BD59-A6C34878D82A}">
                    <a16:rowId xmlns:a16="http://schemas.microsoft.com/office/drawing/2014/main" val="4279623005"/>
                  </a:ext>
                </a:extLst>
              </a:tr>
              <a:tr h="7794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Coating Lapisan Aktif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1800" dirty="0">
                          <a:effectLst/>
                        </a:rPr>
                        <a:t>Aplikasikan lapisan tipis (dip-coating, sol-gel, CVD) untuk pori selektif (UF/MF/RO). </a:t>
                      </a:r>
                      <a:endParaRPr lang="sv-S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Slip coating berulang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800" dirty="0">
                          <a:effectLst/>
                        </a:rPr>
                        <a:t>Tingkatkan selektivitas pemisahan tanpa kurangi fluks.</a:t>
                      </a:r>
                      <a:endParaRPr lang="fi-FI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extLst>
                  <a:ext uri="{0D108BD9-81ED-4DB2-BD59-A6C34878D82A}">
                    <a16:rowId xmlns:a16="http://schemas.microsoft.com/office/drawing/2014/main" val="230943812"/>
                  </a:ext>
                </a:extLst>
              </a:tr>
              <a:tr h="7794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Sintering Akhir &amp; Finishing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</a:rPr>
                        <a:t>Bakar </a:t>
                      </a:r>
                      <a:r>
                        <a:rPr lang="en-US" sz="1800" dirty="0" err="1">
                          <a:effectLst/>
                        </a:rPr>
                        <a:t>ulang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lapisan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potong</a:t>
                      </a:r>
                      <a:r>
                        <a:rPr lang="en-US" sz="1800" dirty="0">
                          <a:effectLst/>
                        </a:rPr>
                        <a:t>, poles, uji </a:t>
                      </a:r>
                      <a:r>
                        <a:rPr lang="en-US" sz="1800" dirty="0" err="1">
                          <a:effectLst/>
                        </a:rPr>
                        <a:t>permeabilitas</a:t>
                      </a:r>
                      <a:r>
                        <a:rPr lang="en-US" sz="1800" dirty="0">
                          <a:effectLst/>
                        </a:rPr>
                        <a:t> dan </a:t>
                      </a:r>
                      <a:r>
                        <a:rPr lang="en-US" sz="1800" dirty="0" err="1">
                          <a:effectLst/>
                        </a:rPr>
                        <a:t>kekuatan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800" dirty="0">
                          <a:effectLst/>
                        </a:rPr>
                        <a:t>&gt;2000°C untuk SiC, kalsinasi</a:t>
                      </a:r>
                      <a:endParaRPr lang="fi-FI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 err="1">
                          <a:effectLst/>
                        </a:rPr>
                        <a:t>Selesaikan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mikrostruktur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siap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pakai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industri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988" marR="23988" marT="23988" marB="23988" anchor="ctr"/>
                </a:tc>
                <a:extLst>
                  <a:ext uri="{0D108BD9-81ED-4DB2-BD59-A6C34878D82A}">
                    <a16:rowId xmlns:a16="http://schemas.microsoft.com/office/drawing/2014/main" val="37143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817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BDA7-E15D-4D9D-47CB-287BECB0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 Kasus: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Implementasi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Maju</a:t>
            </a:r>
            <a:b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95DF0-979A-2A83-027A-4309319A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6" y="1079862"/>
            <a:ext cx="10596154" cy="5778137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Kasus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Zirkonia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(ZrO2 )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Implan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Medis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mengalami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korosi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pelepasan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ion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tubuh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Solusi: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Yttria-stabilized Zirconia (YSZ)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sendi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panggul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buatan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Sifat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biokompatibel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keausan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yang sangat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masa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pakai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implan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Kasus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Silikon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Nitrida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(Si3N4) pada Bearing Turbocharger</a:t>
            </a:r>
          </a:p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Bearing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gagal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kecepatan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putar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Solusi: Bola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$Si_3N_4$ yang 60%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baja. Ini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sentrifugal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gesekan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memungkinkan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turbocharger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bekerja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efisien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Kasus 3: Barium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Titanat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($BaTiO_3$)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Industri Elektronik</a:t>
            </a:r>
          </a:p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kapasitor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berukuran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kapasitas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penyimpanan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muatan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Solusi: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dielektrik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$BaTiO_3$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memungkinkan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Multi-Layer Ceramic Capacitors (MLCC) yang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esensial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smartphone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IoT modern.</a:t>
            </a:r>
          </a:p>
        </p:txBody>
      </p:sp>
    </p:spTree>
    <p:extLst>
      <p:ext uri="{BB962C8B-B14F-4D97-AF65-F5344CB8AC3E}">
        <p14:creationId xmlns:p14="http://schemas.microsoft.com/office/powerpoint/2010/main" val="825227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5330C-60A9-E142-E353-F06FA83EE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73D2-6854-0E01-EC7C-390F6D78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 Kasus: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Implementasi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Maju</a:t>
            </a:r>
            <a:b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2287-F2A8-8E6C-FF33-F3EB7B5D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4" y="1419498"/>
            <a:ext cx="10998926" cy="49577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Kasus 4: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Silikon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Karbida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($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$)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Pengereman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Mobil Sport</a:t>
            </a:r>
          </a:p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Rem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cakram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mengalami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fading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cengkram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Solusi: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Cakram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($C/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$). Material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mempertahankan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koefisien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gesek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stabil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cakram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berpijar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Kasus 5: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Alumina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Isolator Busi (Spark Plug)</a:t>
            </a:r>
          </a:p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Diperlukan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material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tegangan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ribuan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sekaligus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Solusi: Alumina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kemurnian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isolasi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sempurna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ekspansi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siklus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pembakaran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mesin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540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0714-0CB1-44A3-C099-7DD82B92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8" y="224617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PERTANYAAN  ?</a:t>
            </a:r>
          </a:p>
        </p:txBody>
      </p:sp>
    </p:spTree>
    <p:extLst>
      <p:ext uri="{BB962C8B-B14F-4D97-AF65-F5344CB8AC3E}">
        <p14:creationId xmlns:p14="http://schemas.microsoft.com/office/powerpoint/2010/main" val="4193186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DDC-1E2D-7ED1-426E-DB593B3D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Daftar Pustaka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7705-DD6F-FCE8-5826-EEF83650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US" b="1" dirty="0"/>
              <a:t>Callister, W. D., &amp; Rethwisch, D. G. (2018).</a:t>
            </a:r>
            <a:r>
              <a:rPr lang="en-US" dirty="0"/>
              <a:t> </a:t>
            </a:r>
            <a:r>
              <a:rPr lang="en-US" i="1" dirty="0"/>
              <a:t>Materials Science and Engineering: An Introduction</a:t>
            </a:r>
            <a:r>
              <a:rPr lang="en-US" dirty="0"/>
              <a:t>. Wiley. </a:t>
            </a:r>
          </a:p>
          <a:p>
            <a:pPr algn="just">
              <a:buFont typeface="+mj-lt"/>
              <a:buAutoNum type="arabicPeriod"/>
            </a:pPr>
            <a:r>
              <a:rPr lang="en-US" b="1" dirty="0"/>
              <a:t>Barsoum, M. W. (2019).</a:t>
            </a:r>
            <a:r>
              <a:rPr lang="en-US" dirty="0"/>
              <a:t> </a:t>
            </a:r>
            <a:r>
              <a:rPr lang="en-US" i="1" dirty="0"/>
              <a:t>Fundamentals of Ceramics</a:t>
            </a:r>
            <a:r>
              <a:rPr lang="en-US" dirty="0"/>
              <a:t>. CRC Press. </a:t>
            </a:r>
          </a:p>
          <a:p>
            <a:pPr algn="just">
              <a:buFont typeface="+mj-lt"/>
              <a:buAutoNum type="arabicPeriod"/>
            </a:pPr>
            <a:r>
              <a:rPr lang="en-US" b="1" dirty="0"/>
              <a:t>Carter, C. B., &amp; Norton, M. G. (2013).</a:t>
            </a:r>
            <a:r>
              <a:rPr lang="en-US" dirty="0"/>
              <a:t> </a:t>
            </a:r>
            <a:r>
              <a:rPr lang="en-US" i="1" dirty="0"/>
              <a:t>Ceramic Materials: Science and Engineering</a:t>
            </a:r>
            <a:r>
              <a:rPr lang="en-US" dirty="0"/>
              <a:t>. Springer. </a:t>
            </a:r>
          </a:p>
          <a:p>
            <a:pPr algn="just">
              <a:buFont typeface="+mj-lt"/>
              <a:buAutoNum type="arabicPeriod"/>
            </a:pPr>
            <a:r>
              <a:rPr lang="en-US" b="1" dirty="0"/>
              <a:t>Rahaman, M. N. (2017).</a:t>
            </a:r>
            <a:r>
              <a:rPr lang="en-US" dirty="0"/>
              <a:t> </a:t>
            </a:r>
            <a:r>
              <a:rPr lang="en-US" i="1" dirty="0"/>
              <a:t>Ceramic Processing</a:t>
            </a:r>
            <a:r>
              <a:rPr lang="en-US" dirty="0"/>
              <a:t>. CRC Press.</a:t>
            </a:r>
          </a:p>
          <a:p>
            <a:pPr algn="just">
              <a:buFont typeface="+mj-lt"/>
              <a:buAutoNum type="arabicPeriod"/>
            </a:pPr>
            <a:r>
              <a:rPr lang="en-US" b="1" dirty="0"/>
              <a:t>Journal of the European Ceramic Society.</a:t>
            </a:r>
            <a:r>
              <a:rPr lang="en-US" dirty="0"/>
              <a:t> "Advances in Structural and Functional Ceramics". </a:t>
            </a:r>
          </a:p>
        </p:txBody>
      </p:sp>
    </p:spTree>
    <p:extLst>
      <p:ext uri="{BB962C8B-B14F-4D97-AF65-F5344CB8AC3E}">
        <p14:creationId xmlns:p14="http://schemas.microsoft.com/office/powerpoint/2010/main" val="238380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DC64-F428-14BC-7040-DC606076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33" y="292152"/>
            <a:ext cx="10515600" cy="315912"/>
          </a:xfrm>
        </p:spPr>
        <p:txBody>
          <a:bodyPr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KIC  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“C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ritical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stress intensity”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BEDEB-3E44-D333-ADDB-855678E9A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208" y="1271016"/>
                <a:ext cx="10841736" cy="542715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i="1" dirty="0">
                    <a:latin typeface="fkGroteskNeue"/>
                  </a:rPr>
                  <a:t>C</a:t>
                </a:r>
                <a:r>
                  <a:rPr lang="en-US" b="0" i="1" dirty="0">
                    <a:effectLst/>
                    <a:latin typeface="fkGroteskNeue"/>
                  </a:rPr>
                  <a:t>ritical stress intensity factor</a:t>
                </a:r>
                <a:r>
                  <a:rPr lang="en-US" b="0" i="0" dirty="0">
                    <a:effectLst/>
                    <a:latin typeface="fkGroteskNeue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𝐼𝐶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>
                    <a:effectLst/>
                    <a:latin typeface="fkGroteskNeue"/>
                  </a:rPr>
                  <a:t>menyatakan </a:t>
                </a:r>
                <a:r>
                  <a:rPr lang="en-US" b="1" i="0" dirty="0" err="1">
                    <a:effectLst/>
                    <a:latin typeface="fkGroteskNeue"/>
                  </a:rPr>
                  <a:t>ketangguhan</a:t>
                </a:r>
                <a:r>
                  <a:rPr lang="en-US" b="1" i="0" dirty="0"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effectLst/>
                    <a:latin typeface="fkGroteskNeue"/>
                  </a:rPr>
                  <a:t>retak</a:t>
                </a:r>
                <a:r>
                  <a:rPr lang="en-US" b="1" i="0" dirty="0"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effectLst/>
                    <a:latin typeface="fkGroteskNeue"/>
                  </a:rPr>
                  <a:t>kritis</a:t>
                </a:r>
                <a:r>
                  <a:rPr lang="en-US" b="1" i="0" dirty="0">
                    <a:effectLst/>
                    <a:latin typeface="fkGroteskNeue"/>
                  </a:rPr>
                  <a:t> material pada </a:t>
                </a:r>
                <a:r>
                  <a:rPr lang="en-US" b="1" i="0" dirty="0" err="1">
                    <a:effectLst/>
                    <a:latin typeface="fkGroteskNeue"/>
                  </a:rPr>
                  <a:t>kondisi</a:t>
                </a:r>
                <a:r>
                  <a:rPr lang="en-US" b="1" i="0" dirty="0"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effectLst/>
                    <a:latin typeface="fkGroteskNeue"/>
                  </a:rPr>
                  <a:t>bidang-regang</a:t>
                </a:r>
                <a:r>
                  <a:rPr lang="en-US" b="1" i="0" dirty="0">
                    <a:effectLst/>
                    <a:latin typeface="fkGroteskNeue"/>
                  </a:rPr>
                  <a:t> (plane strain), </a:t>
                </a:r>
                <a:r>
                  <a:rPr lang="en-US" b="0" i="0" dirty="0" err="1">
                    <a:effectLst/>
                    <a:latin typeface="fkGroteskNeue"/>
                  </a:rPr>
                  <a:t>biasanya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dinyatakan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dalam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satuan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1" i="0" dirty="0">
                    <a:effectLst/>
                    <a:latin typeface="fkGroteskNeue"/>
                  </a:rPr>
                  <a:t>MPa</a:t>
                </a:r>
                <a:r>
                  <a:rPr lang="ar-AE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(megapascal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akar</a:t>
                </a:r>
                <a:r>
                  <a:rPr lang="en-US" b="1" dirty="0">
                    <a:solidFill>
                      <a:prstClr val="black"/>
                    </a:solidFill>
                  </a:rPr>
                  <a:t> meter)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b="0" i="0" dirty="0">
                    <a:effectLst/>
                    <a:latin typeface="fkGroteskNeue"/>
                  </a:rPr>
                  <a:t>Fracture toughness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𝐼𝐶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ar-AE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MPa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ar-AE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rad>
                  </m:oMath>
                </a14:m>
                <a:r>
                  <a:rPr lang="en-US" b="0" i="0" dirty="0">
                    <a:effectLst/>
                    <a:latin typeface="fkGroteskNeue"/>
                  </a:rPr>
                  <a:t>. Nilai </a:t>
                </a:r>
                <a:r>
                  <a:rPr lang="en-US" b="0" i="0" dirty="0" err="1">
                    <a:effectLst/>
                    <a:latin typeface="fkGroteskNeue"/>
                  </a:rPr>
                  <a:t>ini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menyatakan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kemampuan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keramik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menahan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perambatan</a:t>
                </a:r>
                <a:r>
                  <a:rPr lang="en-US" b="0" i="0" dirty="0">
                    <a:effectLst/>
                    <a:latin typeface="fkGroteskNeue"/>
                  </a:rPr>
                  <a:t> </a:t>
                </a:r>
                <a:r>
                  <a:rPr lang="en-US" b="0" i="0" dirty="0" err="1">
                    <a:effectLst/>
                    <a:latin typeface="fkGroteskNeue"/>
                  </a:rPr>
                  <a:t>retak</a:t>
                </a:r>
                <a:r>
                  <a:rPr lang="en-US" b="0" i="0" dirty="0">
                    <a:effectLst/>
                    <a:latin typeface="fkGroteskNeue"/>
                  </a:rPr>
                  <a:t>: 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makin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besar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ar-AE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𝑰𝑪</m:t>
                        </m:r>
                      </m:sub>
                    </m:sSub>
                  </m:oMath>
                </a14:m>
                <a:r>
                  <a:rPr lang="ar-AE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,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makin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sulit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retak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kecil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berkembang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menjadi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patah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total,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sehingga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material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lebih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 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tangguh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 dan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tidak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mudah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</a:t>
                </a:r>
                <a:r>
                  <a:rPr lang="en-US" b="1" i="0" dirty="0" err="1">
                    <a:solidFill>
                      <a:srgbClr val="0070C0"/>
                    </a:solidFill>
                    <a:effectLst/>
                    <a:latin typeface="fkGroteskNeue"/>
                  </a:rPr>
                  <a:t>pecah</a:t>
                </a:r>
                <a:r>
                  <a:rPr lang="en-US" b="1" i="0" dirty="0">
                    <a:solidFill>
                      <a:srgbClr val="0070C0"/>
                    </a:solidFill>
                    <a:effectLst/>
                    <a:latin typeface="fkGroteskNeue"/>
                  </a:rPr>
                  <a:t> getas.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BEDEB-3E44-D333-ADDB-855678E9A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208" y="1271016"/>
                <a:ext cx="10841736" cy="5427155"/>
              </a:xfrm>
              <a:blipFill>
                <a:blip r:embed="rId2"/>
                <a:stretch>
                  <a:fillRect l="-1012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3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9CBC1-B723-3BD0-E77D-3E0175535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597F-C40A-1A1F-DF39-D526349A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ISTILAH</a:t>
            </a:r>
            <a:b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8589C-C762-60EE-5DC0-CAF3A451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795528"/>
            <a:ext cx="10750296" cy="581558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Arti sintering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Sintering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pemadatan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serbuk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dipanaskan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di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utamanya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partikel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berikatan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terbentuk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leher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antarpartikel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mengecil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butir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tumbuh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naik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drastis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Tujuan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sintering: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stabil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dimensional,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porositas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serendah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Arti slip casting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Slip casting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pembentukan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(forming)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suspensi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“slip” (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campuran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serbuk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+ air +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aditif</a:t>
            </a:r>
            <a:r>
              <a:rPr lang="en-US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Slip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dituangkan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berpori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gipsum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Air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terserap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partikel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menempel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cangkir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tabung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crucible,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dll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ketebalan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tercapai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slip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dituang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“green body”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dilepas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dikeringkan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sintering.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0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DB4B4-D983-B76A-7049-DA0D309DA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2E4-239C-C03B-F1E6-5F618DB6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ISTILAH</a:t>
            </a:r>
            <a:b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52F0-1F2F-E6EF-DDA8-24CBB845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795528"/>
            <a:ext cx="10750296" cy="58155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  <a:latin typeface="fkGroteskNeue"/>
              </a:rPr>
              <a:t>Kekerasan </a:t>
            </a:r>
            <a:r>
              <a:rPr lang="en-US" b="0" i="0" dirty="0" err="1">
                <a:effectLst/>
                <a:latin typeface="fkGroteskNeue"/>
              </a:rPr>
              <a:t>tinggi</a:t>
            </a:r>
            <a:r>
              <a:rPr lang="en-US" b="0" i="0" dirty="0">
                <a:effectLst/>
                <a:latin typeface="fkGroteskNeue"/>
              </a:rPr>
              <a:t>  (Vickers &gt;1000 HV )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b="0" i="0" dirty="0" err="1">
                <a:effectLst/>
                <a:latin typeface="fkGroteskNeue"/>
              </a:rPr>
              <a:t>Diukur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dengan</a:t>
            </a:r>
            <a:r>
              <a:rPr lang="en-US" b="0" i="0" dirty="0">
                <a:effectLst/>
                <a:latin typeface="fkGroteskNeue"/>
              </a:rPr>
              <a:t> uji kekerasan Vickers: </a:t>
            </a:r>
            <a:r>
              <a:rPr lang="en-US" b="0" i="0" dirty="0" err="1">
                <a:effectLst/>
                <a:latin typeface="fkGroteskNeue"/>
              </a:rPr>
              <a:t>intan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berbentuk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piramida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kecil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ditekan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permukaan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beban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tertentu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lalu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ukuran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jejaknya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diukur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b="0" i="0" dirty="0">
                <a:effectLst/>
                <a:latin typeface="fkGroteskNeue"/>
              </a:rPr>
              <a:t>Nilai &gt;1000 HV </a:t>
            </a:r>
            <a:r>
              <a:rPr lang="en-US" b="0" i="0" dirty="0" err="1">
                <a:effectLst/>
                <a:latin typeface="fkGroteskNeue"/>
              </a:rPr>
              <a:t>artinya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permukaan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keramik</a:t>
            </a:r>
            <a:r>
              <a:rPr lang="en-US" b="0" i="0" dirty="0">
                <a:effectLst/>
                <a:latin typeface="fkGroteskNeue"/>
              </a:rPr>
              <a:t> sangat </a:t>
            </a:r>
            <a:r>
              <a:rPr lang="en-US" b="0" i="0" dirty="0" err="1">
                <a:effectLst/>
                <a:latin typeface="fkGroteskNeue"/>
              </a:rPr>
              <a:t>keras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sulit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tergores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atau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aus</a:t>
            </a:r>
            <a:r>
              <a:rPr lang="en-US" b="0" i="0" dirty="0">
                <a:effectLst/>
                <a:latin typeface="fkGroteskNeue"/>
              </a:rPr>
              <a:t>; </a:t>
            </a:r>
            <a:r>
              <a:rPr lang="en-US" b="0" i="0" dirty="0" err="1">
                <a:effectLst/>
                <a:latin typeface="fkGroteskNeue"/>
              </a:rPr>
              <a:t>sebagai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perbandingan</a:t>
            </a:r>
            <a:r>
              <a:rPr lang="en-US" b="0" i="0" dirty="0">
                <a:effectLst/>
                <a:latin typeface="fkGroteskNeue"/>
              </a:rPr>
              <a:t>, baja </a:t>
            </a:r>
            <a:r>
              <a:rPr lang="en-US" b="0" i="0" dirty="0" err="1">
                <a:effectLst/>
                <a:latin typeface="fkGroteskNeue"/>
              </a:rPr>
              <a:t>struktural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biasa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hanya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sekitar</a:t>
            </a:r>
            <a:r>
              <a:rPr lang="en-US" b="0" i="0" dirty="0">
                <a:effectLst/>
                <a:latin typeface="fkGroteskNeue"/>
              </a:rPr>
              <a:t> 150–300 HV, baja </a:t>
            </a:r>
            <a:r>
              <a:rPr lang="en-US" b="0" i="0" dirty="0" err="1">
                <a:effectLst/>
                <a:latin typeface="fkGroteskNeue"/>
              </a:rPr>
              <a:t>alat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keras</a:t>
            </a:r>
            <a:r>
              <a:rPr lang="en-US" b="0" i="0" dirty="0">
                <a:effectLst/>
                <a:latin typeface="fkGroteskNeue"/>
              </a:rPr>
              <a:t> 700–800 HV, </a:t>
            </a:r>
            <a:r>
              <a:rPr lang="en-US" b="0" i="0" dirty="0" err="1">
                <a:effectLst/>
                <a:latin typeface="fkGroteskNeue"/>
              </a:rPr>
              <a:t>sehingga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keramik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teknik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bisa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jauh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lebih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tahan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aus.</a:t>
            </a:r>
            <a:endParaRPr lang="en-US" sz="2800" dirty="0">
              <a:latin typeface="fkGroteskNeue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HV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singkatan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 Hardness Vickers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kGroteskNeue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Vickers Hardness.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Artinya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angka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diikuti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satuan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HV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menunjukkan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kekerasan material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diukur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metode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uji kekerasan Vickers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indentor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intan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berbentuk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piramida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ditekan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permukaan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spesimen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5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715CD-12B5-14DD-530B-F89AD3AF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CBE-78C8-0D70-6ADB-D738BAE7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Uji kekerasan Rockwell </a:t>
            </a:r>
            <a:b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CB81-E537-8C7C-7D95-9D557C43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523082"/>
            <a:ext cx="11713464" cy="56557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Indentasi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lekukan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jejak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yang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terbentuk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ketika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indentor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penekan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bola baja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piramida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ditekan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 uji kekerasan,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ukuran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kedalaman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lekukan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inilah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menghitung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kekerasan: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makin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dangkal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indentasi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materialnya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makin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b="0" i="0" u="none" strike="noStrike" dirty="0">
              <a:solidFill>
                <a:srgbClr val="337AB7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b="0" i="0" u="none" strike="noStrike" dirty="0">
                <a:solidFill>
                  <a:srgbClr val="337AB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Uji kekerasan Rockwell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memperhitungkan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kedalaman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indestasi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keadaan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konstan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penentu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kekerasan.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specimen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dibebani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minor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kg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kecenderungan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ridging dan sinking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Sesudah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minor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specimen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mayor.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Kedalaman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terkonvensi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skala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nilainya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membaca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dial gage pada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Dial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masing-masing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mempresentasikan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presentasi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0,0002 mm. dial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disesuaikan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sedemikian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rupa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kekerasan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berkorelasi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penetrasi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70000"/>
              </a:lnSpc>
              <a:buNone/>
            </a:pPr>
            <a:br>
              <a:rPr lang="en-US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771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80D1-DD2D-37AA-67DE-F660E569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259B-8F2B-F7D8-7F0C-376BDD05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ISTILAH</a:t>
            </a:r>
            <a:b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E9A7-5D2E-8507-9333-84839C48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282" y="677290"/>
            <a:ext cx="10750296" cy="58155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fkGroteskNeue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ndentor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intan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berbentuk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piramida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ditekan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permukaan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spesimen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kGroteskNeue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pic>
        <p:nvPicPr>
          <p:cNvPr id="1026" name="Picture 2" descr="ilustrasi gambar prinsip kerja hardness tester">
            <a:extLst>
              <a:ext uri="{FF2B5EF4-FFF2-40B4-BE49-F238E27FC236}">
                <a16:creationId xmlns:a16="http://schemas.microsoft.com/office/drawing/2014/main" id="{F9A57984-F7BB-2453-5C36-652A8DBE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 b="-11244"/>
          <a:stretch>
            <a:fillRect/>
          </a:stretch>
        </p:blipFill>
        <p:spPr bwMode="auto">
          <a:xfrm>
            <a:off x="1011900" y="1344168"/>
            <a:ext cx="9802368" cy="55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2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0B0ED-7D71-82FE-2D04-61AB98C2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586B-F78A-4D86-3A7E-54C557BC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Uji kekerasan Rockwell </a:t>
            </a:r>
            <a:b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4C02-721A-04C9-51BE-36180DA3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66" y="523082"/>
            <a:ext cx="7223760" cy="56466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7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Jenis – </a:t>
            </a:r>
            <a:r>
              <a:rPr lang="en-US" sz="7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7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kekerasan Rockwell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</a:t>
            </a:r>
            <a:b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Rockwell A</a:t>
            </a:r>
            <a:b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Indentor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kerucut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pembeban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 kg.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sangat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Rockwell B</a:t>
            </a:r>
            <a:b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Indentor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bola baja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diameter 1,6 mm dan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pembeban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100 kg.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pada material yang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Rockwell C</a:t>
            </a:r>
            <a:b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Indentor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kerucut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pembeban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150 kg.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logam-logam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diperkeras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pemanasan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en-US" sz="7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 uji kekerasan,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penekan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indentor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diberi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menekan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uji, 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Jika material 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penekan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kedalaman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lekukannya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nilainya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kekerasannya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sz="7200" b="0" i="0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Jika material 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penekan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sulit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menembus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lekukan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terbentuk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dangkal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kekerasannya</a:t>
            </a:r>
            <a:r>
              <a:rPr lang="en-US" sz="7200" b="0" i="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0" i="0" dirty="0" err="1"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7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Jadi,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kedalaman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indentasi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berbanding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terbalik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kekerasan: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lekukan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deformasi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lokal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material sangat </a:t>
            </a:r>
            <a:r>
              <a:rPr lang="en-US" sz="72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sz="7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sz="7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E3545-18DE-7BAA-93FB-3228A702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326" y="962982"/>
            <a:ext cx="4291956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06420-41E5-BDB4-884D-63B6BFA60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86D1-F9C7-FEA2-4D70-A85250CF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ISTILAH</a:t>
            </a:r>
            <a:b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ED15-F378-AAAA-B5AF-D0F6492A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795528"/>
            <a:ext cx="10750296" cy="58155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0" i="0" dirty="0">
                <a:effectLst/>
                <a:latin typeface="fkGroteskNeue"/>
              </a:rPr>
              <a:t>Kekuatan </a:t>
            </a:r>
            <a:r>
              <a:rPr lang="en-US" b="0" i="0" dirty="0" err="1">
                <a:effectLst/>
                <a:latin typeface="fkGroteskNeue"/>
              </a:rPr>
              <a:t>tekan</a:t>
            </a:r>
            <a:r>
              <a:rPr lang="en-US" b="0" i="0" dirty="0">
                <a:effectLst/>
                <a:latin typeface="fkGroteskNeue"/>
              </a:rPr>
              <a:t> superior (</a:t>
            </a:r>
            <a:r>
              <a:rPr lang="en-US" b="0" i="0" dirty="0" err="1">
                <a:effectLst/>
                <a:latin typeface="fkGroteskNeue"/>
              </a:rPr>
              <a:t>hingga</a:t>
            </a:r>
            <a:r>
              <a:rPr lang="en-US" b="0" i="0" dirty="0">
                <a:effectLst/>
                <a:latin typeface="fkGroteskNeue"/>
              </a:rPr>
              <a:t> 4000 MPa)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Kekuatan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tekan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adalah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tegangan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maksimum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yang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bisa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ditahan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material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ketika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ditekan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sebelum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fkGroteskNeue"/>
              </a:rPr>
              <a:t>hancur</a:t>
            </a:r>
            <a:r>
              <a:rPr lang="en-US" b="0" i="0" dirty="0">
                <a:effectLst/>
                <a:highlight>
                  <a:srgbClr val="FFFF00"/>
                </a:highlight>
                <a:latin typeface="fkGroteskNeue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Nilai </a:t>
            </a:r>
            <a:r>
              <a:rPr lang="en-US" b="0" i="0" dirty="0" err="1">
                <a:effectLst/>
                <a:latin typeface="fkGroteskNeue"/>
              </a:rPr>
              <a:t>hingga</a:t>
            </a:r>
            <a:r>
              <a:rPr lang="en-US" b="0" i="0" dirty="0">
                <a:effectLst/>
                <a:latin typeface="fkGroteskNeue"/>
              </a:rPr>
              <a:t> 4000 MPa </a:t>
            </a:r>
            <a:r>
              <a:rPr lang="en-US" b="0" i="0" dirty="0" err="1">
                <a:effectLst/>
                <a:latin typeface="fkGroteskNeue"/>
              </a:rPr>
              <a:t>berarti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keramik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mampu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menahan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tekanan</a:t>
            </a:r>
            <a:r>
              <a:rPr lang="en-US" b="0" i="0" dirty="0">
                <a:effectLst/>
                <a:latin typeface="fkGroteskNeue"/>
              </a:rPr>
              <a:t> sangat </a:t>
            </a:r>
            <a:r>
              <a:rPr lang="en-US" b="0" i="0" dirty="0" err="1">
                <a:effectLst/>
                <a:latin typeface="fkGroteskNeue"/>
              </a:rPr>
              <a:t>besar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bila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ditekan</a:t>
            </a:r>
            <a:r>
              <a:rPr lang="en-US" b="0" i="0" dirty="0">
                <a:effectLst/>
                <a:latin typeface="fkGroteskNeue"/>
              </a:rPr>
              <a:t> (4.000 N </a:t>
            </a:r>
            <a:r>
              <a:rPr lang="en-US" b="0" i="0" dirty="0" err="1">
                <a:effectLst/>
                <a:latin typeface="fkGroteskNeue"/>
              </a:rPr>
              <a:t>tiap</a:t>
            </a:r>
            <a:r>
              <a:rPr lang="en-US" b="0" i="0" dirty="0">
                <a:effectLst/>
                <a:latin typeface="fkGroteskNeue"/>
              </a:rPr>
              <a:t> mm²) </a:t>
            </a:r>
            <a:r>
              <a:rPr lang="en-US" b="0" i="0" dirty="0" err="1">
                <a:effectLst/>
                <a:latin typeface="fkGroteskNeue"/>
              </a:rPr>
              <a:t>tanpa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runtuh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jauh</a:t>
            </a:r>
            <a:r>
              <a:rPr lang="en-US" b="0" i="0" dirty="0">
                <a:effectLst/>
                <a:latin typeface="fkGroteskNeue"/>
              </a:rPr>
              <a:t> di </a:t>
            </a:r>
            <a:r>
              <a:rPr lang="en-US" b="0" i="0" dirty="0" err="1">
                <a:effectLst/>
                <a:latin typeface="fkGroteskNeue"/>
              </a:rPr>
              <a:t>atas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banyak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logam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struktural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 err="1">
                <a:effectLst/>
                <a:latin typeface="fkGroteskNeue"/>
              </a:rPr>
              <a:t>Namun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meskipun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kuat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tekan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keramik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tetap</a:t>
            </a:r>
            <a:r>
              <a:rPr lang="en-US" b="0" i="0" dirty="0">
                <a:effectLst/>
                <a:latin typeface="fkGroteskNeue"/>
              </a:rPr>
              <a:t> getas </a:t>
            </a:r>
            <a:r>
              <a:rPr lang="en-US" b="0" i="0" dirty="0" err="1">
                <a:effectLst/>
                <a:latin typeface="fkGroteskNeue"/>
              </a:rPr>
              <a:t>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tarik</a:t>
            </a:r>
            <a:r>
              <a:rPr lang="en-US" b="0" i="0" dirty="0">
                <a:effectLst/>
                <a:latin typeface="fkGroteskNeue"/>
              </a:rPr>
              <a:t>/</a:t>
            </a:r>
            <a:r>
              <a:rPr lang="en-US" b="0" i="0" dirty="0" err="1">
                <a:effectLst/>
                <a:latin typeface="fkGroteskNeue"/>
              </a:rPr>
              <a:t>lentur</a:t>
            </a:r>
            <a:r>
              <a:rPr lang="en-US" b="0" i="0" dirty="0">
                <a:effectLst/>
                <a:latin typeface="fkGroteskNeue"/>
              </a:rPr>
              <a:t>; </a:t>
            </a:r>
            <a:r>
              <a:rPr lang="en-US" b="0" i="0" dirty="0" err="1">
                <a:effectLst/>
                <a:latin typeface="fkGroteskNeue"/>
              </a:rPr>
              <a:t>jadi</a:t>
            </a:r>
            <a:r>
              <a:rPr lang="en-US" b="0" i="0" dirty="0">
                <a:effectLst/>
                <a:latin typeface="fkGroteskNeue"/>
              </a:rPr>
              <a:t> sangat </a:t>
            </a:r>
            <a:r>
              <a:rPr lang="en-US" b="0" i="0" dirty="0" err="1">
                <a:effectLst/>
                <a:latin typeface="fkGroteskNeue"/>
              </a:rPr>
              <a:t>bagus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komponen</a:t>
            </a:r>
            <a:r>
              <a:rPr lang="en-US" b="0" i="0" dirty="0">
                <a:effectLst/>
                <a:latin typeface="fkGroteskNeue"/>
              </a:rPr>
              <a:t> yang </a:t>
            </a:r>
            <a:r>
              <a:rPr lang="en-US" b="0" i="0" dirty="0" err="1">
                <a:effectLst/>
                <a:latin typeface="fkGroteskNeue"/>
              </a:rPr>
              <a:t>dominan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menerima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beban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tekan</a:t>
            </a:r>
            <a:r>
              <a:rPr lang="en-US" b="0" i="0" dirty="0">
                <a:effectLst/>
                <a:latin typeface="fkGroteskNeue"/>
              </a:rPr>
              <a:t> (</a:t>
            </a:r>
            <a:r>
              <a:rPr lang="en-US" b="0" i="0" dirty="0" err="1">
                <a:effectLst/>
                <a:latin typeface="fkGroteskNeue"/>
              </a:rPr>
              <a:t>misalnya</a:t>
            </a:r>
            <a:r>
              <a:rPr lang="en-US" b="0" i="0" dirty="0">
                <a:effectLst/>
                <a:latin typeface="fkGroteskNeue"/>
              </a:rPr>
              <a:t> bearing </a:t>
            </a:r>
            <a:r>
              <a:rPr lang="en-US" b="0" i="0" dirty="0" err="1">
                <a:effectLst/>
                <a:latin typeface="fkGroteskNeue"/>
              </a:rPr>
              <a:t>keramik</a:t>
            </a:r>
            <a:r>
              <a:rPr lang="en-US" b="0" i="0" dirty="0">
                <a:effectLst/>
                <a:latin typeface="fkGroteskNeue"/>
              </a:rPr>
              <a:t>, bata </a:t>
            </a:r>
            <a:r>
              <a:rPr lang="en-US" b="0" i="0" dirty="0" err="1">
                <a:effectLst/>
                <a:latin typeface="fkGroteskNeue"/>
              </a:rPr>
              <a:t>tahan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api</a:t>
            </a:r>
            <a:r>
              <a:rPr lang="en-US" b="0" i="0" dirty="0">
                <a:effectLst/>
                <a:latin typeface="fkGroteskNeue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3167</Words>
  <Application>Microsoft Office PowerPoint</Application>
  <PresentationFormat>Widescreen</PresentationFormat>
  <Paragraphs>266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Cambria Math</vt:lpstr>
      <vt:lpstr>fkGrotesk</vt:lpstr>
      <vt:lpstr>fkGroteskNeue</vt:lpstr>
      <vt:lpstr>Wingdings</vt:lpstr>
      <vt:lpstr>Office Theme</vt:lpstr>
      <vt:lpstr>Contents Slide Master</vt:lpstr>
      <vt:lpstr>PowerPoint Presentation</vt:lpstr>
      <vt:lpstr>Pengertian &amp; Sifat Keramik Teknik </vt:lpstr>
      <vt:lpstr> KIC   “Critical stress intensity” </vt:lpstr>
      <vt:lpstr>ISTILAH   </vt:lpstr>
      <vt:lpstr>ISTILAH   </vt:lpstr>
      <vt:lpstr>Uji kekerasan Rockwell    </vt:lpstr>
      <vt:lpstr>ISTILAH   </vt:lpstr>
      <vt:lpstr>Uji kekerasan Rockwell    </vt:lpstr>
      <vt:lpstr>ISTILAH   </vt:lpstr>
      <vt:lpstr>Bahan Penyusun Keramik Teknik   </vt:lpstr>
      <vt:lpstr>Flowsheet pembuatan lantai keramik jalur dengan proses basah</vt:lpstr>
      <vt:lpstr>Flowsheet pembuatan lantai keramik jalur dengan proses basah</vt:lpstr>
      <vt:lpstr>Flowsheet pembuatan lantai porcelain jalur basah dengan proses basah</vt:lpstr>
      <vt:lpstr>Rumus Stress (Tegangan) </vt:lpstr>
      <vt:lpstr>Rumus Strain (Regangan) </vt:lpstr>
      <vt:lpstr>PowerPoint Presentation</vt:lpstr>
      <vt:lpstr>PowerPoint Presentation</vt:lpstr>
      <vt:lpstr>CONTOH SOAL KEKERASAN  VICKERS DAN ROCKWELL</vt:lpstr>
      <vt:lpstr>PowerPoint Presentation</vt:lpstr>
      <vt:lpstr>PowerPoint Presentation</vt:lpstr>
      <vt:lpstr>Klasifikasi Bahan Keramik Teknik</vt:lpstr>
      <vt:lpstr>Klasifikasi Bahan Keramik Teknik</vt:lpstr>
      <vt:lpstr>Bahan Utama Keramik  &amp; Fungsinya </vt:lpstr>
      <vt:lpstr>MEMBRAN KERAMIK </vt:lpstr>
      <vt:lpstr>PROSES PEMBUATAN MEMBRAN KERAMIK </vt:lpstr>
      <vt:lpstr>Studi Kasus: Implementasi Keramik Maju </vt:lpstr>
      <vt:lpstr>Studi Kasus: Implementasi Keramik Maju </vt:lpstr>
      <vt:lpstr>PERTANYAAN  ?</vt:lpstr>
      <vt:lpstr>Daftar Pustaka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7</cp:revision>
  <dcterms:created xsi:type="dcterms:W3CDTF">2025-11-10T06:53:55Z</dcterms:created>
  <dcterms:modified xsi:type="dcterms:W3CDTF">2025-12-23T10:45:49Z</dcterms:modified>
</cp:coreProperties>
</file>