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60" r:id="rId5"/>
    <p:sldId id="263" r:id="rId6"/>
    <p:sldId id="261" r:id="rId7"/>
    <p:sldId id="262" r:id="rId8"/>
    <p:sldId id="275" r:id="rId9"/>
    <p:sldId id="264" r:id="rId10"/>
    <p:sldId id="265" r:id="rId11"/>
    <p:sldId id="267" r:id="rId12"/>
    <p:sldId id="266" r:id="rId13"/>
    <p:sldId id="276" r:id="rId14"/>
    <p:sldId id="268" r:id="rId15"/>
    <p:sldId id="269" r:id="rId16"/>
    <p:sldId id="270" r:id="rId17"/>
    <p:sldId id="274" r:id="rId18"/>
    <p:sldId id="272" r:id="rId19"/>
    <p:sldId id="273"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ED3"/>
    <a:srgbClr val="EF2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3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2848" y="1122363"/>
            <a:ext cx="7554352"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4332848" y="3602038"/>
            <a:ext cx="75543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6D79ED-3FA7-4EF8-964B-EB8BCFAB02F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D79ED-3FA7-4EF8-964B-EB8BCFAB02F8}"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789611"/>
            <a:ext cx="10515600" cy="4387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icrosoft YaHei" charset="-122"/>
                <a:ea typeface="Microsoft YaHei" charset="-122"/>
                <a:cs typeface="Microsoft YaHei" charset="-122"/>
              </a:defRPr>
            </a:lvl1pPr>
          </a:lstStyle>
          <a:p>
            <a:fld id="{276D79ED-3FA7-4EF8-964B-EB8BCFAB02F8}" type="datetimeFigureOut">
              <a:rPr lang="en-US" smtClean="0"/>
              <a:pPr/>
              <a:t>10/21/2025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icrosoft YaHei" charset="-122"/>
                <a:ea typeface="Microsoft YaHei" charset="-122"/>
                <a:cs typeface="Microsoft YaHei" charset="-122"/>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icrosoft YaHei" charset="-122"/>
                <a:ea typeface="Microsoft YaHei" charset="-122"/>
                <a:cs typeface="Microsoft YaHei" charset="-122"/>
              </a:defRPr>
            </a:lvl1pPr>
          </a:lstStyle>
          <a:p>
            <a:fld id="{C6F12CB2-7F2C-47B9-AE70-22A94B49F233}" type="slidenum">
              <a:rPr lang="en-US" smtClean="0"/>
              <a:pPr/>
              <a:t>‹#›</a:t>
            </a:fld>
            <a:endParaRPr lang="en-US"/>
          </a:p>
        </p:txBody>
      </p:sp>
      <p:sp>
        <p:nvSpPr>
          <p:cNvPr id="9" name="Round Same Side Corner Rectangle 8">
            <a:extLst>
              <a:ext uri="{FF2B5EF4-FFF2-40B4-BE49-F238E27FC236}">
                <a16:creationId xmlns:a16="http://schemas.microsoft.com/office/drawing/2014/main" id="{3D54DDF3-844B-DA42-8399-8B4F5A82F210}"/>
              </a:ext>
            </a:extLst>
          </p:cNvPr>
          <p:cNvSpPr/>
          <p:nvPr userDrawn="1"/>
        </p:nvSpPr>
        <p:spPr>
          <a:xfrm rot="16200000">
            <a:off x="-1582150" y="1912322"/>
            <a:ext cx="2770465" cy="393524"/>
          </a:xfrm>
          <a:prstGeom prst="round2SameRect">
            <a:avLst>
              <a:gd name="adj1" fmla="val 50000"/>
              <a:gd name="adj2" fmla="val 0"/>
            </a:avLst>
          </a:prstGeom>
          <a:solidFill>
            <a:srgbClr val="EF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0" name="TextBox 9">
            <a:extLst>
              <a:ext uri="{FF2B5EF4-FFF2-40B4-BE49-F238E27FC236}">
                <a16:creationId xmlns:a16="http://schemas.microsoft.com/office/drawing/2014/main" id="{F90F6A78-DE14-094C-8850-D331F3227FD0}"/>
              </a:ext>
            </a:extLst>
          </p:cNvPr>
          <p:cNvSpPr txBox="1"/>
          <p:nvPr userDrawn="1"/>
        </p:nvSpPr>
        <p:spPr>
          <a:xfrm rot="16200000">
            <a:off x="-1540625" y="1952496"/>
            <a:ext cx="2688775" cy="307777"/>
          </a:xfrm>
          <a:prstGeom prst="rect">
            <a:avLst/>
          </a:prstGeom>
          <a:noFill/>
        </p:spPr>
        <p:txBody>
          <a:bodyPr wrap="square" rtlCol="0" anchor="ctr">
            <a:spAutoFit/>
          </a:bodyPr>
          <a:lstStyle/>
          <a:p>
            <a:pPr algn="ctr"/>
            <a:r>
              <a:rPr lang="bs-Latn-BA" sz="1400" b="1" baseline="0" dirty="0">
                <a:solidFill>
                  <a:schemeClr val="bg1"/>
                </a:solidFill>
                <a:latin typeface="Microsoft YaHei" charset="-122"/>
                <a:ea typeface="Microsoft YaHei" charset="-122"/>
                <a:cs typeface="Microsoft YaHei" charset="-122"/>
              </a:rPr>
              <a:t>free-ppt-templates.com</a:t>
            </a:r>
            <a:endParaRPr lang="en-US" sz="1400" b="1" dirty="0">
              <a:solidFill>
                <a:schemeClr val="bg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4FBED3"/>
          </a:solidFill>
          <a:latin typeface="Microsoft YaHei" charset="-122"/>
          <a:ea typeface="Microsoft YaHei" charset="-122"/>
          <a:cs typeface="Microsoft YaHei"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charset="-122"/>
          <a:ea typeface="Microsoft YaHei" charset="-122"/>
          <a:cs typeface="Microsoft YaHei"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charset="-122"/>
          <a:ea typeface="Microsoft YaHei" charset="-122"/>
          <a:cs typeface="Microsoft YaHei"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charset="-122"/>
          <a:ea typeface="Microsoft YaHei" charset="-122"/>
          <a:cs typeface="Microsoft YaHei"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charset="-122"/>
          <a:ea typeface="Microsoft YaHei" charset="-122"/>
          <a:cs typeface="Microsoft YaHei"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charset="-122"/>
          <a:ea typeface="Microsoft YaHei" charset="-122"/>
          <a:cs typeface="Microsoft YaHei"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2516" y="1731963"/>
            <a:ext cx="7554352" cy="2387600"/>
          </a:xfrm>
        </p:spPr>
        <p:txBody>
          <a:bodyPr>
            <a:noAutofit/>
          </a:bodyPr>
          <a:lstStyle/>
          <a:p>
            <a:pPr algn="l">
              <a:lnSpc>
                <a:spcPct val="150000"/>
              </a:lnSpc>
            </a:pPr>
            <a:r>
              <a:rPr lang="en-US" sz="4400" dirty="0">
                <a:effectLst>
                  <a:outerShdw blurRad="38100" dist="38100" dir="2700000" algn="tl">
                    <a:srgbClr val="000000">
                      <a:alpha val="43137"/>
                    </a:srgbClr>
                  </a:outerShdw>
                </a:effectLst>
              </a:rPr>
              <a:t>PENGERTIAN KOMPOSIT KLASIFIKASI KOMPOSIT</a:t>
            </a:r>
          </a:p>
        </p:txBody>
      </p:sp>
      <p:sp>
        <p:nvSpPr>
          <p:cNvPr id="3" name="Subtitle 2"/>
          <p:cNvSpPr>
            <a:spLocks noGrp="1"/>
          </p:cNvSpPr>
          <p:nvPr>
            <p:ph type="subTitle" idx="1"/>
          </p:nvPr>
        </p:nvSpPr>
        <p:spPr>
          <a:xfrm>
            <a:off x="4637648" y="318907"/>
            <a:ext cx="7554352" cy="1655762"/>
          </a:xfrm>
        </p:spPr>
        <p:txBody>
          <a:bodyPr>
            <a:normAutofit/>
          </a:bodyPr>
          <a:lstStyle/>
          <a:p>
            <a:r>
              <a:rPr lang="en-US" sz="2000" i="1" dirty="0">
                <a:solidFill>
                  <a:schemeClr val="accent5">
                    <a:lumMod val="75000"/>
                  </a:schemeClr>
                </a:solidFill>
                <a:latin typeface="Cambria" panose="02040503050406030204" pitchFamily="18" charset="0"/>
                <a:ea typeface="Cambria" panose="02040503050406030204" pitchFamily="18" charset="0"/>
              </a:rPr>
              <a:t>Pertemuan </a:t>
            </a:r>
            <a:r>
              <a:rPr lang="en-US" sz="2000" i="1" dirty="0" err="1">
                <a:solidFill>
                  <a:schemeClr val="accent5">
                    <a:lumMod val="75000"/>
                  </a:schemeClr>
                </a:solidFill>
                <a:latin typeface="Cambria" panose="02040503050406030204" pitchFamily="18" charset="0"/>
                <a:ea typeface="Cambria" panose="02040503050406030204" pitchFamily="18" charset="0"/>
              </a:rPr>
              <a:t>Ketiga</a:t>
            </a:r>
            <a:r>
              <a:rPr lang="en-US" sz="2000" i="1" dirty="0">
                <a:solidFill>
                  <a:schemeClr val="accent5">
                    <a:lumMod val="75000"/>
                  </a:schemeClr>
                </a:solidFill>
                <a:latin typeface="Cambria" panose="02040503050406030204" pitchFamily="18" charset="0"/>
                <a:ea typeface="Cambria" panose="02040503050406030204" pitchFamily="18" charset="0"/>
              </a:rPr>
              <a:t> </a:t>
            </a:r>
            <a:r>
              <a:rPr lang="en-US" sz="2000" i="1" dirty="0" err="1">
                <a:solidFill>
                  <a:schemeClr val="accent5">
                    <a:lumMod val="75000"/>
                  </a:schemeClr>
                </a:solidFill>
                <a:latin typeface="Cambria" panose="02040503050406030204" pitchFamily="18" charset="0"/>
                <a:ea typeface="Cambria" panose="02040503050406030204" pitchFamily="18" charset="0"/>
              </a:rPr>
              <a:t>Teknologi</a:t>
            </a:r>
            <a:r>
              <a:rPr lang="en-US" sz="2000" i="1" dirty="0">
                <a:solidFill>
                  <a:schemeClr val="accent5">
                    <a:lumMod val="75000"/>
                  </a:schemeClr>
                </a:solidFill>
                <a:latin typeface="Cambria" panose="02040503050406030204" pitchFamily="18" charset="0"/>
                <a:ea typeface="Cambria" panose="02040503050406030204" pitchFamily="18" charset="0"/>
              </a:rPr>
              <a:t> Material Maju</a:t>
            </a:r>
          </a:p>
        </p:txBody>
      </p:sp>
      <p:sp>
        <p:nvSpPr>
          <p:cNvPr id="4" name="Text Placeholder 2">
            <a:extLst>
              <a:ext uri="{FF2B5EF4-FFF2-40B4-BE49-F238E27FC236}">
                <a16:creationId xmlns:a16="http://schemas.microsoft.com/office/drawing/2014/main" id="{E0EA21AF-E9B4-CBC8-9A82-E16ED344E238}"/>
              </a:ext>
            </a:extLst>
          </p:cNvPr>
          <p:cNvSpPr txBox="1">
            <a:spLocks/>
          </p:cNvSpPr>
          <p:nvPr/>
        </p:nvSpPr>
        <p:spPr>
          <a:xfrm>
            <a:off x="2921892" y="5948000"/>
            <a:ext cx="10515600"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icrosoft YaHei" charset="-122"/>
                <a:ea typeface="Microsoft YaHei" charset="-122"/>
                <a:cs typeface="Microsoft YaHei" charset="-122"/>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icrosoft YaHei" charset="-122"/>
                <a:ea typeface="Microsoft YaHei" charset="-122"/>
                <a:cs typeface="Microsoft YaHei" charset="-122"/>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icrosoft YaHei" charset="-122"/>
                <a:ea typeface="Microsoft YaHei" charset="-122"/>
                <a:cs typeface="Microsoft YaHei" charset="-122"/>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icrosoft YaHei" charset="-122"/>
                <a:ea typeface="Microsoft YaHei" charset="-122"/>
                <a:cs typeface="Microsoft YaHei" charset="-122"/>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icrosoft YaHei" charset="-122"/>
                <a:ea typeface="Microsoft YaHei" charset="-122"/>
                <a:cs typeface="Microsoft YaHei" charset="-122"/>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i="1" dirty="0">
                <a:solidFill>
                  <a:schemeClr val="accent5">
                    <a:lumMod val="75000"/>
                  </a:schemeClr>
                </a:solidFill>
                <a:latin typeface="Cambria" panose="02040503050406030204" pitchFamily="18" charset="0"/>
                <a:ea typeface="Cambria" panose="02040503050406030204" pitchFamily="18" charset="0"/>
              </a:rPr>
              <a:t>Rinette Visca</a:t>
            </a:r>
            <a:endParaRPr lang="bs-Latn-BA" sz="1800" i="1" dirty="0">
              <a:solidFill>
                <a:schemeClr val="accent5">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92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93502-814C-ED2F-9C7D-414336CC5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80D22-C5FB-51E8-DBC0-93E3CF8D72BC}"/>
              </a:ext>
            </a:extLst>
          </p:cNvPr>
          <p:cNvSpPr>
            <a:spLocks noGrp="1"/>
          </p:cNvSpPr>
          <p:nvPr>
            <p:ph type="title"/>
          </p:nvPr>
        </p:nvSpPr>
        <p:spPr>
          <a:xfrm>
            <a:off x="-264715" y="-123323"/>
            <a:ext cx="10515600" cy="1114052"/>
          </a:xfrm>
        </p:spPr>
        <p:txBody>
          <a:bodyPr>
            <a:normAutofit/>
          </a:bodyPr>
          <a:lstStyle/>
          <a:p>
            <a:r>
              <a:rPr lang="hr-HR" sz="3200" dirty="0">
                <a:latin typeface="Cambria" panose="02040503050406030204" pitchFamily="18" charset="0"/>
                <a:ea typeface="Cambria" panose="02040503050406030204" pitchFamily="18" charset="0"/>
              </a:rPr>
              <a:t>Komponen Penyusun Material Komposit</a:t>
            </a:r>
            <a:r>
              <a:rPr lang="en-US" sz="3200" dirty="0">
                <a:latin typeface="Cambria" panose="02040503050406030204" pitchFamily="18" charset="0"/>
                <a:ea typeface="Cambria" panose="02040503050406030204" pitchFamily="18" charset="0"/>
              </a:rPr>
              <a: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6527C88-948F-2F1D-ACD3-BDF1998844E6}"/>
              </a:ext>
            </a:extLst>
          </p:cNvPr>
          <p:cNvSpPr>
            <a:spLocks noGrp="1"/>
          </p:cNvSpPr>
          <p:nvPr>
            <p:ph idx="1"/>
          </p:nvPr>
        </p:nvSpPr>
        <p:spPr>
          <a:xfrm>
            <a:off x="400595" y="842683"/>
            <a:ext cx="9316890" cy="6427694"/>
          </a:xfrm>
        </p:spPr>
        <p:txBody>
          <a:bodyPr>
            <a:normAutofit/>
          </a:bodyPr>
          <a:lstStyle/>
          <a:p>
            <a:pPr marL="0" indent="0" algn="just">
              <a:lnSpc>
                <a:spcPct val="100000"/>
              </a:lnSpc>
              <a:buNone/>
            </a:pPr>
            <a:r>
              <a:rPr lang="hr-HR" sz="2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hr-HR" sz="2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Fase Penguat</a:t>
            </a:r>
            <a:r>
              <a:rPr lang="en-US" sz="2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(Reinforcement)</a:t>
            </a:r>
          </a:p>
          <a:p>
            <a:pPr marL="0" indent="0" algn="just">
              <a:lnSpc>
                <a:spcPct val="100000"/>
              </a:lnSpc>
              <a:buNone/>
            </a:pPr>
            <a:r>
              <a:rPr lang="hr-HR" sz="2000" dirty="0">
                <a:latin typeface="Cambria" panose="02040503050406030204" pitchFamily="18" charset="0"/>
                <a:ea typeface="Cambria" panose="02040503050406030204" pitchFamily="18" charset="0"/>
              </a:rPr>
              <a:t>Fase penguat dapat berupa serat, partikel, atau flake (lembaran tipis). </a:t>
            </a:r>
            <a:r>
              <a:rPr lang="hr-HR" sz="2000" dirty="0">
                <a:highlight>
                  <a:srgbClr val="FFFF00"/>
                </a:highlight>
                <a:latin typeface="Cambria" panose="02040503050406030204" pitchFamily="18" charset="0"/>
                <a:ea typeface="Cambria" panose="02040503050406030204" pitchFamily="18" charset="0"/>
              </a:rPr>
              <a:t>Fungsi utamanya adalah meningkatkan sifat mekanik komposit.</a:t>
            </a:r>
            <a:endParaRPr lang="en-US" sz="2000" dirty="0">
              <a:highlight>
                <a:srgbClr val="FFFF00"/>
              </a:highlight>
              <a:latin typeface="Cambria" panose="02040503050406030204" pitchFamily="18" charset="0"/>
              <a:ea typeface="Cambria" panose="02040503050406030204" pitchFamily="18" charset="0"/>
            </a:endParaRPr>
          </a:p>
          <a:p>
            <a:pPr marL="0" indent="0" algn="just">
              <a:lnSpc>
                <a:spcPct val="100000"/>
              </a:lnSpc>
              <a:buNone/>
            </a:pPr>
            <a:r>
              <a:rPr lang="hr-HR" sz="2000" dirty="0">
                <a:latin typeface="Cambria" panose="02040503050406030204" pitchFamily="18" charset="0"/>
                <a:ea typeface="Cambria" panose="02040503050406030204" pitchFamily="18" charset="0"/>
              </a:rPr>
              <a:t>Jenis penguat antara lain:</a:t>
            </a:r>
            <a:r>
              <a:rPr lang="en-US" sz="2000" dirty="0">
                <a:latin typeface="Cambria" panose="02040503050406030204" pitchFamily="18" charset="0"/>
                <a:ea typeface="Cambria" panose="02040503050406030204" pitchFamily="18" charset="0"/>
              </a:rPr>
              <a:t> </a:t>
            </a:r>
          </a:p>
          <a:p>
            <a:pPr marL="457200" indent="-457200" algn="just">
              <a:lnSpc>
                <a:spcPct val="100000"/>
              </a:lnSpc>
              <a:buFont typeface="+mj-lt"/>
              <a:buAutoNum type="alphaLcParenR"/>
            </a:pPr>
            <a:r>
              <a:rPr lang="hr-HR" sz="2000" dirty="0">
                <a:latin typeface="Cambria" panose="02040503050406030204" pitchFamily="18" charset="0"/>
                <a:ea typeface="Cambria" panose="02040503050406030204" pitchFamily="18" charset="0"/>
              </a:rPr>
              <a:t>Serat panjang (continuous fibers): karbon, aramid (Kevlar), kaca.</a:t>
            </a:r>
            <a:endParaRPr lang="en-US" sz="2000" dirty="0">
              <a:latin typeface="Cambria" panose="02040503050406030204" pitchFamily="18" charset="0"/>
              <a:ea typeface="Cambria" panose="02040503050406030204" pitchFamily="18" charset="0"/>
            </a:endParaRPr>
          </a:p>
          <a:p>
            <a:pPr marL="457200" indent="-457200" algn="just">
              <a:lnSpc>
                <a:spcPct val="100000"/>
              </a:lnSpc>
              <a:buFont typeface="+mj-lt"/>
              <a:buAutoNum type="alphaLcParenR"/>
            </a:pPr>
            <a:r>
              <a:rPr lang="hr-HR" sz="2000" dirty="0">
                <a:latin typeface="Cambria" panose="02040503050406030204" pitchFamily="18" charset="0"/>
                <a:ea typeface="Cambria" panose="02040503050406030204" pitchFamily="18" charset="0"/>
              </a:rPr>
              <a:t>Serat pendek (discontinuous fibers): wollastonite, selulosa, basalt.</a:t>
            </a:r>
            <a:endParaRPr lang="en-US" sz="2000" dirty="0">
              <a:latin typeface="Cambria" panose="02040503050406030204" pitchFamily="18" charset="0"/>
              <a:ea typeface="Cambria" panose="02040503050406030204" pitchFamily="18" charset="0"/>
            </a:endParaRPr>
          </a:p>
          <a:p>
            <a:pPr marL="457200" indent="-457200" algn="just">
              <a:lnSpc>
                <a:spcPct val="100000"/>
              </a:lnSpc>
              <a:buFont typeface="+mj-lt"/>
              <a:buAutoNum type="alphaLcParenR"/>
            </a:pPr>
            <a:r>
              <a:rPr lang="hr-HR" sz="2000" dirty="0">
                <a:latin typeface="Cambria" panose="02040503050406030204" pitchFamily="18" charset="0"/>
                <a:ea typeface="Cambria" panose="02040503050406030204" pitchFamily="18" charset="0"/>
              </a:rPr>
              <a:t>Partikel: SiO₂, Al₂O₃, TiO₂, grafit.</a:t>
            </a:r>
            <a:endParaRPr lang="en-US" sz="2000" dirty="0">
              <a:latin typeface="Cambria" panose="02040503050406030204" pitchFamily="18" charset="0"/>
              <a:ea typeface="Cambria" panose="02040503050406030204" pitchFamily="18" charset="0"/>
            </a:endParaRPr>
          </a:p>
          <a:p>
            <a:pPr marL="457200" indent="-457200" algn="just">
              <a:lnSpc>
                <a:spcPct val="100000"/>
              </a:lnSpc>
              <a:buFont typeface="+mj-lt"/>
              <a:buAutoNum type="alphaLcParenR"/>
            </a:pPr>
            <a:r>
              <a:rPr lang="hr-HR" sz="2000" dirty="0">
                <a:latin typeface="Cambria" panose="02040503050406030204" pitchFamily="18" charset="0"/>
                <a:ea typeface="Cambria" panose="02040503050406030204" pitchFamily="18" charset="0"/>
              </a:rPr>
              <a:t>Nanopartikel: graphene, carbon nanotube, nanosilika.</a:t>
            </a:r>
            <a:endParaRPr lang="en-US" sz="2000" dirty="0">
              <a:latin typeface="Cambria" panose="02040503050406030204" pitchFamily="18" charset="0"/>
              <a:ea typeface="Cambria" panose="02040503050406030204" pitchFamily="18" charset="0"/>
            </a:endParaRPr>
          </a:p>
          <a:p>
            <a:pPr marL="0" indent="0" algn="just">
              <a:lnSpc>
                <a:spcPct val="100000"/>
              </a:lnSpc>
              <a:buNone/>
            </a:pPr>
            <a:endParaRPr lang="en-US" sz="2000" dirty="0">
              <a:latin typeface="Cambria" panose="02040503050406030204" pitchFamily="18" charset="0"/>
              <a:ea typeface="Cambria" panose="02040503050406030204" pitchFamily="18" charset="0"/>
            </a:endParaRPr>
          </a:p>
          <a:p>
            <a:pPr marL="0" indent="0" algn="just">
              <a:lnSpc>
                <a:spcPct val="100000"/>
              </a:lnSpc>
              <a:buNone/>
            </a:pPr>
            <a:r>
              <a:rPr lang="hr-HR" sz="2000" dirty="0">
                <a:latin typeface="Cambria" panose="02040503050406030204" pitchFamily="18" charset="0"/>
                <a:ea typeface="Cambria" panose="02040503050406030204" pitchFamily="18" charset="0"/>
              </a:rPr>
              <a:t>Efektivitas penguat tergantung pada:</a:t>
            </a:r>
            <a:endParaRPr lang="en-US" sz="2000" dirty="0">
              <a:latin typeface="Cambria" panose="02040503050406030204" pitchFamily="18" charset="0"/>
              <a:ea typeface="Cambria" panose="02040503050406030204" pitchFamily="18" charset="0"/>
            </a:endParaRPr>
          </a:p>
          <a:p>
            <a:pPr algn="just">
              <a:lnSpc>
                <a:spcPct val="100000"/>
              </a:lnSpc>
              <a:buFont typeface="Wingdings" panose="05000000000000000000" pitchFamily="2" charset="2"/>
              <a:buChar char="v"/>
            </a:pPr>
            <a:r>
              <a:rPr lang="hr-HR" sz="2000" dirty="0">
                <a:latin typeface="Cambria" panose="02040503050406030204" pitchFamily="18" charset="0"/>
                <a:ea typeface="Cambria" panose="02040503050406030204" pitchFamily="18" charset="0"/>
              </a:rPr>
              <a:t>Distribusi dan orientasi serat.</a:t>
            </a:r>
            <a:endParaRPr lang="en-US" sz="2000" dirty="0">
              <a:latin typeface="Cambria" panose="02040503050406030204" pitchFamily="18" charset="0"/>
              <a:ea typeface="Cambria" panose="02040503050406030204" pitchFamily="18" charset="0"/>
            </a:endParaRPr>
          </a:p>
          <a:p>
            <a:pPr algn="just">
              <a:lnSpc>
                <a:spcPct val="100000"/>
              </a:lnSpc>
              <a:buFont typeface="Wingdings" panose="05000000000000000000" pitchFamily="2" charset="2"/>
              <a:buChar char="v"/>
            </a:pPr>
            <a:r>
              <a:rPr lang="hr-HR" sz="2000" dirty="0">
                <a:latin typeface="Cambria" panose="02040503050406030204" pitchFamily="18" charset="0"/>
                <a:ea typeface="Cambria" panose="02040503050406030204" pitchFamily="18" charset="0"/>
              </a:rPr>
              <a:t>Ikatan antar muka (interfacial bonding) antara matriks dan penguat.</a:t>
            </a:r>
            <a:endParaRPr lang="en-US" sz="2000" dirty="0">
              <a:latin typeface="Cambria" panose="02040503050406030204" pitchFamily="18" charset="0"/>
              <a:ea typeface="Cambria" panose="02040503050406030204" pitchFamily="18" charset="0"/>
            </a:endParaRPr>
          </a:p>
          <a:p>
            <a:pPr algn="just">
              <a:lnSpc>
                <a:spcPct val="100000"/>
              </a:lnSpc>
              <a:buFont typeface="Wingdings" panose="05000000000000000000" pitchFamily="2" charset="2"/>
              <a:buChar char="v"/>
            </a:pPr>
            <a:r>
              <a:rPr lang="hr-HR" sz="2000" dirty="0">
                <a:latin typeface="Cambria" panose="02040503050406030204" pitchFamily="18" charset="0"/>
                <a:ea typeface="Cambria" panose="02040503050406030204" pitchFamily="18" charset="0"/>
              </a:rPr>
              <a:t>Rasio volume penguat terhadap matriks.</a:t>
            </a:r>
            <a:endParaRPr lang="en-US" dirty="0">
              <a:highlight>
                <a:srgbClr val="FFFF00"/>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212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147A-41BA-FD2F-105F-CDA8F10A0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4DE08-9D50-2D11-9E2C-B7B214FF2935}"/>
              </a:ext>
            </a:extLst>
          </p:cNvPr>
          <p:cNvSpPr>
            <a:spLocks noGrp="1"/>
          </p:cNvSpPr>
          <p:nvPr>
            <p:ph type="title"/>
          </p:nvPr>
        </p:nvSpPr>
        <p:spPr>
          <a:xfrm>
            <a:off x="838200" y="0"/>
            <a:ext cx="10515600" cy="2852737"/>
          </a:xfrm>
        </p:spPr>
        <p:txBody>
          <a:bodyPr/>
          <a:lstStyle/>
          <a:p>
            <a:r>
              <a:rPr lang="en-US" dirty="0">
                <a:solidFill>
                  <a:schemeClr val="accent5">
                    <a:lumMod val="75000"/>
                  </a:schemeClr>
                </a:solidFill>
                <a:effectLst>
                  <a:outerShdw blurRad="38100" dist="38100" dir="2700000" algn="tl">
                    <a:srgbClr val="000000">
                      <a:alpha val="43137"/>
                    </a:srgbClr>
                  </a:outerShdw>
                </a:effectLst>
              </a:rPr>
              <a:t>Klasifikasi Komposit </a:t>
            </a:r>
            <a:endParaRPr lang="bs-Latn-BA"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30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F658-905B-95E7-77D6-EBAA3748B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BE756-AB73-F33D-2B55-C6B8539F5484}"/>
              </a:ext>
            </a:extLst>
          </p:cNvPr>
          <p:cNvSpPr>
            <a:spLocks noGrp="1"/>
          </p:cNvSpPr>
          <p:nvPr>
            <p:ph type="title"/>
          </p:nvPr>
        </p:nvSpPr>
        <p:spPr>
          <a:xfrm>
            <a:off x="-264715" y="-123323"/>
            <a:ext cx="10515600" cy="1114052"/>
          </a:xfrm>
        </p:spPr>
        <p:txBody>
          <a:bodyPr>
            <a:normAutofit/>
          </a:bodyPr>
          <a:lstStyle/>
          <a:p>
            <a:r>
              <a:rPr lang="en-US" sz="3200" dirty="0">
                <a:latin typeface="Cambria" panose="02040503050406030204" pitchFamily="18" charset="0"/>
                <a:ea typeface="Cambria" panose="02040503050406030204" pitchFamily="18" charset="0"/>
              </a:rPr>
              <a:t> Klasifikasi Material Komposit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68B9E8F-7347-87F5-8F3E-F0BB11F8E849}"/>
              </a:ext>
            </a:extLst>
          </p:cNvPr>
          <p:cNvSpPr>
            <a:spLocks noGrp="1"/>
          </p:cNvSpPr>
          <p:nvPr>
            <p:ph idx="1"/>
          </p:nvPr>
        </p:nvSpPr>
        <p:spPr>
          <a:xfrm>
            <a:off x="334640" y="651094"/>
            <a:ext cx="11517726" cy="6427694"/>
          </a:xfrm>
        </p:spPr>
        <p:txBody>
          <a:bodyPr>
            <a:normAutofit fontScale="92500" lnSpcReduction="20000"/>
          </a:bodyPr>
          <a:lstStyle/>
          <a:p>
            <a:pPr marL="0" indent="0" algn="just">
              <a:lnSpc>
                <a:spcPct val="120000"/>
              </a:lnSpc>
              <a:buNone/>
            </a:pPr>
            <a:r>
              <a:rPr lang="en-US" sz="2000" dirty="0">
                <a:highlight>
                  <a:srgbClr val="FFFF00"/>
                </a:highlight>
                <a:latin typeface="Cambria" panose="02040503050406030204" pitchFamily="18" charset="0"/>
                <a:ea typeface="Cambria" panose="02040503050406030204" pitchFamily="18" charset="0"/>
              </a:rPr>
              <a:t>Komposit </a:t>
            </a:r>
            <a:r>
              <a:rPr lang="en-US" sz="2000" dirty="0" err="1">
                <a:highlight>
                  <a:srgbClr val="FFFF00"/>
                </a:highlight>
                <a:latin typeface="Cambria" panose="02040503050406030204" pitchFamily="18" charset="0"/>
                <a:ea typeface="Cambria" panose="02040503050406030204" pitchFamily="18" charset="0"/>
              </a:rPr>
              <a:t>dapat</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diklasifikasikan</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berdasarkan</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berbagai</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pendekatan</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antara</a:t>
            </a:r>
            <a:r>
              <a:rPr lang="en-US" sz="2000" dirty="0">
                <a:highlight>
                  <a:srgbClr val="FFFF00"/>
                </a:highlight>
                <a:latin typeface="Cambria" panose="02040503050406030204" pitchFamily="18" charset="0"/>
                <a:ea typeface="Cambria" panose="02040503050406030204" pitchFamily="18" charset="0"/>
              </a:rPr>
              <a:t> lain </a:t>
            </a:r>
            <a:r>
              <a:rPr lang="en-US" sz="2000" dirty="0" err="1">
                <a:highlight>
                  <a:srgbClr val="FFFF00"/>
                </a:highlight>
                <a:latin typeface="Cambria" panose="02040503050406030204" pitchFamily="18" charset="0"/>
                <a:ea typeface="Cambria" panose="02040503050406030204" pitchFamily="18" charset="0"/>
              </a:rPr>
              <a:t>berdasarkan</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jenis</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matriks</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bentuk</a:t>
            </a:r>
            <a:r>
              <a:rPr lang="en-US" sz="2000" dirty="0">
                <a:highlight>
                  <a:srgbClr val="FFFF00"/>
                </a:highlight>
                <a:latin typeface="Cambria" panose="02040503050406030204" pitchFamily="18" charset="0"/>
                <a:ea typeface="Cambria" panose="02040503050406030204" pitchFamily="18" charset="0"/>
              </a:rPr>
              <a:t> </a:t>
            </a:r>
            <a:r>
              <a:rPr lang="en-US" sz="2000" dirty="0" err="1">
                <a:highlight>
                  <a:srgbClr val="FFFF00"/>
                </a:highlight>
                <a:latin typeface="Cambria" panose="02040503050406030204" pitchFamily="18" charset="0"/>
                <a:ea typeface="Cambria" panose="02040503050406030204" pitchFamily="18" charset="0"/>
              </a:rPr>
              <a:t>penguat</a:t>
            </a:r>
            <a:r>
              <a:rPr lang="en-US" sz="2000" dirty="0">
                <a:highlight>
                  <a:srgbClr val="FFFF00"/>
                </a:highlight>
                <a:latin typeface="Cambria" panose="02040503050406030204" pitchFamily="18" charset="0"/>
                <a:ea typeface="Cambria" panose="02040503050406030204" pitchFamily="18" charset="0"/>
              </a:rPr>
              <a:t> (reinforcement), </a:t>
            </a:r>
            <a:r>
              <a:rPr lang="en-US" sz="2000" dirty="0" err="1">
                <a:highlight>
                  <a:srgbClr val="FFFF00"/>
                </a:highlight>
                <a:latin typeface="Cambria" panose="02040503050406030204" pitchFamily="18" charset="0"/>
                <a:ea typeface="Cambria" panose="02040503050406030204" pitchFamily="18" charset="0"/>
              </a:rPr>
              <a:t>struktur</a:t>
            </a:r>
            <a:r>
              <a:rPr lang="en-US" sz="2000" dirty="0">
                <a:highlight>
                  <a:srgbClr val="FFFF00"/>
                </a:highlight>
                <a:latin typeface="Cambria" panose="02040503050406030204" pitchFamily="18" charset="0"/>
                <a:ea typeface="Cambria" panose="02040503050406030204" pitchFamily="18" charset="0"/>
              </a:rPr>
              <a:t>, dan </a:t>
            </a:r>
            <a:r>
              <a:rPr lang="en-US" sz="2000" dirty="0" err="1">
                <a:highlight>
                  <a:srgbClr val="FFFF00"/>
                </a:highlight>
                <a:latin typeface="Cambria" panose="02040503050406030204" pitchFamily="18" charset="0"/>
                <a:ea typeface="Cambria" panose="02040503050406030204" pitchFamily="18" charset="0"/>
              </a:rPr>
              <a:t>fungsi</a:t>
            </a:r>
            <a:r>
              <a:rPr lang="en-US" sz="2000" dirty="0">
                <a:highlight>
                  <a:srgbClr val="FFFF00"/>
                </a:highlight>
                <a:latin typeface="Cambria" panose="02040503050406030204" pitchFamily="18" charset="0"/>
                <a:ea typeface="Cambria" panose="02040503050406030204" pitchFamily="18" charset="0"/>
              </a:rPr>
              <a:t>.</a:t>
            </a:r>
          </a:p>
          <a:p>
            <a:pPr marL="0" indent="0" algn="just">
              <a:lnSpc>
                <a:spcPct val="120000"/>
              </a:lnSpc>
              <a:buNone/>
            </a:pPr>
            <a:r>
              <a:rPr lang="en-US" sz="2000" b="1" dirty="0">
                <a:solidFill>
                  <a:srgbClr val="00B050"/>
                </a:solidFill>
                <a:latin typeface="Cambria" panose="02040503050406030204" pitchFamily="18" charset="0"/>
                <a:ea typeface="Cambria" panose="02040503050406030204" pitchFamily="18" charset="0"/>
              </a:rPr>
              <a:t>I. </a:t>
            </a:r>
            <a:r>
              <a:rPr lang="hr-HR" sz="2000" b="1" dirty="0">
                <a:solidFill>
                  <a:srgbClr val="00B050"/>
                </a:solidFill>
                <a:latin typeface="Cambria" panose="02040503050406030204" pitchFamily="18" charset="0"/>
                <a:ea typeface="Cambria" panose="02040503050406030204" pitchFamily="18" charset="0"/>
              </a:rPr>
              <a:t>Berdasarkan Jenis Matriks</a:t>
            </a:r>
            <a:r>
              <a:rPr lang="en-US" sz="2000" b="1" dirty="0">
                <a:solidFill>
                  <a:srgbClr val="00B050"/>
                </a:solidFill>
                <a:latin typeface="Cambria" panose="02040503050406030204" pitchFamily="18" charset="0"/>
                <a:ea typeface="Cambria" panose="02040503050406030204" pitchFamily="18" charset="0"/>
              </a:rPr>
              <a:t> </a:t>
            </a:r>
          </a:p>
          <a:p>
            <a:pPr marL="0" indent="0" algn="just">
              <a:lnSpc>
                <a:spcPct val="120000"/>
              </a:lnSpc>
              <a:buNone/>
            </a:pPr>
            <a:r>
              <a:rPr lang="en-US" sz="2000" dirty="0">
                <a:solidFill>
                  <a:srgbClr val="00B050"/>
                </a:solidFill>
                <a:latin typeface="Cambria" panose="02040503050406030204" pitchFamily="18" charset="0"/>
                <a:ea typeface="Cambria" panose="02040503050406030204" pitchFamily="18" charset="0"/>
              </a:rPr>
              <a:t>a) </a:t>
            </a:r>
            <a:r>
              <a:rPr lang="hr-HR" sz="2000" dirty="0">
                <a:solidFill>
                  <a:srgbClr val="00B050"/>
                </a:solidFill>
                <a:latin typeface="Cambria" panose="02040503050406030204" pitchFamily="18" charset="0"/>
                <a:ea typeface="Cambria" panose="02040503050406030204" pitchFamily="18" charset="0"/>
              </a:rPr>
              <a:t>Komposit Matriks Polimer (Polymer Matrix Composites – PMC)</a:t>
            </a:r>
            <a:endParaRPr lang="en-US" sz="2000" dirty="0">
              <a:solidFill>
                <a:srgbClr val="00B050"/>
              </a:solidFill>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Paling umum digunakan karena ringan, tahan korosi, dan mudah diproses.</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Contoh: Glass Fiber Reinforced Polymer (GFRP) untuk tangki kimia.</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Aplikasi di teknik kimia: pembuatan pipa transportasi fluida asam.</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en-US" sz="2000" dirty="0">
                <a:solidFill>
                  <a:srgbClr val="00B050"/>
                </a:solidFill>
                <a:latin typeface="Cambria" panose="02040503050406030204" pitchFamily="18" charset="0"/>
                <a:ea typeface="Cambria" panose="02040503050406030204" pitchFamily="18" charset="0"/>
              </a:rPr>
              <a:t>b) </a:t>
            </a:r>
            <a:r>
              <a:rPr lang="hr-HR" sz="2000" dirty="0">
                <a:solidFill>
                  <a:srgbClr val="00B050"/>
                </a:solidFill>
                <a:latin typeface="Cambria" panose="02040503050406030204" pitchFamily="18" charset="0"/>
                <a:ea typeface="Cambria" panose="02040503050406030204" pitchFamily="18" charset="0"/>
              </a:rPr>
              <a:t>Komposit Matriks Logam (Metal Matrix Composites – MMC)</a:t>
            </a:r>
            <a:endParaRPr lang="en-US" sz="2000" dirty="0">
              <a:solidFill>
                <a:srgbClr val="00B050"/>
              </a:solidFill>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Menggunakan logam sebagai matriks dengan penguat</a:t>
            </a:r>
            <a:r>
              <a:rPr lang="en-US" sz="2000" dirty="0">
                <a:latin typeface="Cambria" panose="02040503050406030204" pitchFamily="18" charset="0"/>
                <a:ea typeface="Cambria" panose="02040503050406030204" pitchFamily="18" charset="0"/>
              </a:rPr>
              <a:t> </a:t>
            </a:r>
            <a:r>
              <a:rPr lang="hr-HR" sz="2000" dirty="0">
                <a:latin typeface="Cambria" panose="02040503050406030204" pitchFamily="18" charset="0"/>
                <a:ea typeface="Cambria" panose="02040503050406030204" pitchFamily="18" charset="0"/>
              </a:rPr>
              <a:t>serat karbon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dsb</a:t>
            </a:r>
            <a:r>
              <a:rPr lang="hr-HR"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Contoh: Al–SiC digunakan untuk bagian pompa </a:t>
            </a:r>
            <a:r>
              <a:rPr lang="en-US" sz="2000" dirty="0">
                <a:latin typeface="Cambria" panose="02040503050406030204" pitchFamily="18" charset="0"/>
                <a:ea typeface="Cambria" panose="02040503050406030204" pitchFamily="18" charset="0"/>
              </a:rPr>
              <a:t>yang </a:t>
            </a:r>
            <a:r>
              <a:rPr lang="hr-HR" sz="2000" dirty="0">
                <a:latin typeface="Cambria" panose="02040503050406030204" pitchFamily="18" charset="0"/>
                <a:ea typeface="Cambria" panose="02040503050406030204" pitchFamily="18" charset="0"/>
              </a:rPr>
              <a:t>berputar cepat.</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Kelebihan: stabilitas suhu tinggi, konduktivitas termal tinggi.</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en-US" sz="2000" dirty="0">
                <a:solidFill>
                  <a:srgbClr val="00B050"/>
                </a:solidFill>
                <a:latin typeface="Cambria" panose="02040503050406030204" pitchFamily="18" charset="0"/>
                <a:ea typeface="Cambria" panose="02040503050406030204" pitchFamily="18" charset="0"/>
              </a:rPr>
              <a:t>c) </a:t>
            </a:r>
            <a:r>
              <a:rPr lang="hr-HR" sz="2000" dirty="0">
                <a:solidFill>
                  <a:srgbClr val="00B050"/>
                </a:solidFill>
                <a:latin typeface="Cambria" panose="02040503050406030204" pitchFamily="18" charset="0"/>
                <a:ea typeface="Cambria" panose="02040503050406030204" pitchFamily="18" charset="0"/>
              </a:rPr>
              <a:t>Komposit Matriks Keramik (Ceramic Matrix Composites – CMC)</a:t>
            </a:r>
            <a:endParaRPr lang="en-US" sz="2000" dirty="0">
              <a:solidFill>
                <a:srgbClr val="00B050"/>
              </a:solidFill>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Digunakan untuk aplikasi suhu sangat tinggi.</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Contoh: SiC–SiC pada sistem pembakaran reaktor atau furnace.</a:t>
            </a:r>
            <a:endParaRPr lang="en-US" sz="2000" dirty="0">
              <a:latin typeface="Cambria" panose="02040503050406030204" pitchFamily="18" charset="0"/>
              <a:ea typeface="Cambria" panose="02040503050406030204" pitchFamily="18" charset="0"/>
            </a:endParaRPr>
          </a:p>
          <a:p>
            <a:pPr marL="0" indent="0" algn="just">
              <a:lnSpc>
                <a:spcPct val="120000"/>
              </a:lnSpc>
              <a:buNone/>
            </a:pPr>
            <a:r>
              <a:rPr lang="hr-HR" sz="2000" dirty="0">
                <a:latin typeface="Cambria" panose="02040503050406030204" pitchFamily="18" charset="0"/>
                <a:ea typeface="Cambria" panose="02040503050406030204" pitchFamily="18" charset="0"/>
              </a:rPr>
              <a:t>Kekurangan: proses fabrikasi kompleks dan mahal.</a:t>
            </a:r>
            <a:endParaRPr lang="en-US" dirty="0">
              <a:highlight>
                <a:srgbClr val="FFFF00"/>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160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F8D6-9740-8A97-52D3-CD409A213D01}"/>
              </a:ext>
            </a:extLst>
          </p:cNvPr>
          <p:cNvSpPr>
            <a:spLocks noGrp="1"/>
          </p:cNvSpPr>
          <p:nvPr>
            <p:ph type="title"/>
          </p:nvPr>
        </p:nvSpPr>
        <p:spPr>
          <a:xfrm>
            <a:off x="1336963" y="198871"/>
            <a:ext cx="10515600" cy="399646"/>
          </a:xfrm>
        </p:spPr>
        <p:txBody>
          <a:bodyPr>
            <a:noAutofit/>
          </a:bodyPr>
          <a:lstStyle/>
          <a:p>
            <a:r>
              <a:rPr lang="en-US" sz="3200" dirty="0"/>
              <a:t>Membran </a:t>
            </a:r>
            <a:r>
              <a:rPr lang="en-US" sz="3200" dirty="0" err="1"/>
              <a:t>nanokomposit</a:t>
            </a:r>
            <a:r>
              <a:rPr lang="en-US" sz="3200" dirty="0"/>
              <a:t> </a:t>
            </a:r>
            <a:r>
              <a:rPr lang="en-US" sz="3200" dirty="0" err="1"/>
              <a:t>untuk</a:t>
            </a:r>
            <a:r>
              <a:rPr lang="en-US" sz="3200" dirty="0"/>
              <a:t> </a:t>
            </a:r>
            <a:r>
              <a:rPr lang="en-US" sz="3200" dirty="0" err="1"/>
              <a:t>pemisahan</a:t>
            </a:r>
            <a:r>
              <a:rPr lang="en-US" sz="3200" dirty="0"/>
              <a:t> gas</a:t>
            </a:r>
          </a:p>
        </p:txBody>
      </p:sp>
      <p:pic>
        <p:nvPicPr>
          <p:cNvPr id="4" name="Content Placeholder 3">
            <a:extLst>
              <a:ext uri="{FF2B5EF4-FFF2-40B4-BE49-F238E27FC236}">
                <a16:creationId xmlns:a16="http://schemas.microsoft.com/office/drawing/2014/main" id="{84A997D9-1EEB-00E3-3936-09AE9BAEC610}"/>
              </a:ext>
            </a:extLst>
          </p:cNvPr>
          <p:cNvPicPr>
            <a:picLocks noGrp="1" noChangeAspect="1"/>
          </p:cNvPicPr>
          <p:nvPr>
            <p:ph idx="1"/>
          </p:nvPr>
        </p:nvPicPr>
        <p:blipFill>
          <a:blip r:embed="rId2"/>
          <a:stretch>
            <a:fillRect/>
          </a:stretch>
        </p:blipFill>
        <p:spPr>
          <a:xfrm>
            <a:off x="2668874" y="3572288"/>
            <a:ext cx="9523126" cy="3285712"/>
          </a:xfrm>
          <a:prstGeom prst="rect">
            <a:avLst/>
          </a:prstGeom>
        </p:spPr>
      </p:pic>
      <p:pic>
        <p:nvPicPr>
          <p:cNvPr id="5" name="Picture 4">
            <a:extLst>
              <a:ext uri="{FF2B5EF4-FFF2-40B4-BE49-F238E27FC236}">
                <a16:creationId xmlns:a16="http://schemas.microsoft.com/office/drawing/2014/main" id="{02068ED8-87E5-2E85-959D-31016CF389A9}"/>
              </a:ext>
            </a:extLst>
          </p:cNvPr>
          <p:cNvPicPr>
            <a:picLocks noChangeAspect="1"/>
          </p:cNvPicPr>
          <p:nvPr/>
        </p:nvPicPr>
        <p:blipFill>
          <a:blip r:embed="rId3"/>
          <a:stretch>
            <a:fillRect/>
          </a:stretch>
        </p:blipFill>
        <p:spPr>
          <a:xfrm>
            <a:off x="60002" y="895590"/>
            <a:ext cx="2969992" cy="2533410"/>
          </a:xfrm>
          <a:prstGeom prst="rect">
            <a:avLst/>
          </a:prstGeom>
        </p:spPr>
      </p:pic>
      <p:sp>
        <p:nvSpPr>
          <p:cNvPr id="7" name="TextBox 6">
            <a:extLst>
              <a:ext uri="{FF2B5EF4-FFF2-40B4-BE49-F238E27FC236}">
                <a16:creationId xmlns:a16="http://schemas.microsoft.com/office/drawing/2014/main" id="{17F3EBFC-76E5-D0F5-9247-5882FE01634C}"/>
              </a:ext>
            </a:extLst>
          </p:cNvPr>
          <p:cNvSpPr txBox="1"/>
          <p:nvPr/>
        </p:nvSpPr>
        <p:spPr>
          <a:xfrm>
            <a:off x="4080162" y="1841036"/>
            <a:ext cx="6535189" cy="923330"/>
          </a:xfrm>
          <a:prstGeom prst="rect">
            <a:avLst/>
          </a:prstGeom>
          <a:noFill/>
        </p:spPr>
        <p:txBody>
          <a:bodyPr wrap="square">
            <a:spAutoFit/>
          </a:bodyPr>
          <a:lstStyle/>
          <a:p>
            <a:pPr algn="just"/>
            <a:r>
              <a:rPr lang="en-US" dirty="0"/>
              <a:t>Material membran </a:t>
            </a:r>
            <a:r>
              <a:rPr lang="en-US" dirty="0" err="1"/>
              <a:t>berupa</a:t>
            </a:r>
            <a:r>
              <a:rPr lang="en-US" dirty="0"/>
              <a:t> cellulose acetate, polyimides (PI</a:t>
            </a:r>
            <a:r>
              <a:rPr lang="en-US"/>
              <a:t>), polyamides (PA), </a:t>
            </a:r>
            <a:r>
              <a:rPr lang="en-US" dirty="0" err="1"/>
              <a:t>polysulfone</a:t>
            </a:r>
            <a:r>
              <a:rPr lang="en-US" dirty="0"/>
              <a:t> (PS), polycarbonates (PC), dan polyetherimide (PE), poly phenylene  oxide (PPO), </a:t>
            </a:r>
            <a:r>
              <a:rPr lang="en-US" dirty="0" err="1"/>
              <a:t>dsb</a:t>
            </a:r>
            <a:endParaRPr lang="en-US" dirty="0"/>
          </a:p>
        </p:txBody>
      </p:sp>
    </p:spTree>
    <p:extLst>
      <p:ext uri="{BB962C8B-B14F-4D97-AF65-F5344CB8AC3E}">
        <p14:creationId xmlns:p14="http://schemas.microsoft.com/office/powerpoint/2010/main" val="261809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2107-85EC-3DA9-E364-FC97371CB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EBA9C-C458-08A0-431D-5EE2B9229841}"/>
              </a:ext>
            </a:extLst>
          </p:cNvPr>
          <p:cNvSpPr>
            <a:spLocks noGrp="1"/>
          </p:cNvSpPr>
          <p:nvPr>
            <p:ph type="title"/>
          </p:nvPr>
        </p:nvSpPr>
        <p:spPr>
          <a:xfrm>
            <a:off x="-374443" y="-392434"/>
            <a:ext cx="10515600" cy="1114052"/>
          </a:xfrm>
        </p:spPr>
        <p:txBody>
          <a:bodyPr>
            <a:normAutofit/>
          </a:bodyPr>
          <a:lstStyle/>
          <a:p>
            <a:br>
              <a:rPr lang="en-US" sz="3200" dirty="0">
                <a:highlight>
                  <a:srgbClr val="FFFF00"/>
                </a:highlight>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Klasifikasi Material Komposit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AC3BD94-6A4B-C0F3-62D5-AB88E3667E8D}"/>
              </a:ext>
            </a:extLst>
          </p:cNvPr>
          <p:cNvSpPr>
            <a:spLocks noGrp="1"/>
          </p:cNvSpPr>
          <p:nvPr>
            <p:ph idx="1"/>
          </p:nvPr>
        </p:nvSpPr>
        <p:spPr>
          <a:xfrm>
            <a:off x="337137" y="990729"/>
            <a:ext cx="11517726" cy="6427694"/>
          </a:xfrm>
        </p:spPr>
        <p:txBody>
          <a:bodyPr>
            <a:normAutofit/>
          </a:bodyPr>
          <a:lstStyle/>
          <a:p>
            <a:pPr marL="0" indent="0" algn="just">
              <a:lnSpc>
                <a:spcPct val="100000"/>
              </a:lnSpc>
              <a:buNone/>
            </a:pPr>
            <a:r>
              <a:rPr lang="en-US" sz="1800" b="1" dirty="0">
                <a:solidFill>
                  <a:srgbClr val="00B050"/>
                </a:solidFill>
                <a:latin typeface="Cambria" panose="02040503050406030204" pitchFamily="18" charset="0"/>
                <a:ea typeface="Cambria" panose="02040503050406030204" pitchFamily="18" charset="0"/>
              </a:rPr>
              <a:t>II.</a:t>
            </a:r>
            <a:r>
              <a:rPr lang="en-US" sz="1800" dirty="0">
                <a:latin typeface="Cambria" panose="02040503050406030204" pitchFamily="18" charset="0"/>
                <a:ea typeface="Cambria" panose="02040503050406030204" pitchFamily="18" charset="0"/>
              </a:rPr>
              <a:t> </a:t>
            </a:r>
            <a:r>
              <a:rPr lang="en-US" sz="1800" b="1" dirty="0">
                <a:solidFill>
                  <a:srgbClr val="00B050"/>
                </a:solidFill>
                <a:latin typeface="Cambria" panose="02040503050406030204" pitchFamily="18" charset="0"/>
                <a:ea typeface="Cambria" panose="02040503050406030204" pitchFamily="18" charset="0"/>
              </a:rPr>
              <a:t>Berdasarkan </a:t>
            </a:r>
            <a:r>
              <a:rPr lang="en-US" sz="1800" b="1" dirty="0" err="1">
                <a:solidFill>
                  <a:srgbClr val="00B050"/>
                </a:solidFill>
                <a:latin typeface="Cambria" panose="02040503050406030204" pitchFamily="18" charset="0"/>
                <a:ea typeface="Cambria" panose="02040503050406030204" pitchFamily="18" charset="0"/>
              </a:rPr>
              <a:t>Bentuk</a:t>
            </a:r>
            <a:r>
              <a:rPr lang="en-US" sz="1800" b="1" dirty="0">
                <a:solidFill>
                  <a:srgbClr val="00B050"/>
                </a:solidFill>
                <a:latin typeface="Cambria" panose="02040503050406030204" pitchFamily="18" charset="0"/>
                <a:ea typeface="Cambria" panose="02040503050406030204" pitchFamily="18" charset="0"/>
              </a:rPr>
              <a:t> </a:t>
            </a:r>
            <a:r>
              <a:rPr lang="en-US" sz="1800" b="1" dirty="0" err="1">
                <a:solidFill>
                  <a:srgbClr val="00B050"/>
                </a:solidFill>
                <a:latin typeface="Cambria" panose="02040503050406030204" pitchFamily="18" charset="0"/>
                <a:ea typeface="Cambria" panose="02040503050406030204" pitchFamily="18" charset="0"/>
              </a:rPr>
              <a:t>Penguat</a:t>
            </a:r>
            <a:r>
              <a:rPr lang="en-US" sz="1800" b="1" dirty="0">
                <a:solidFill>
                  <a:srgbClr val="00B050"/>
                </a:solidFill>
                <a:latin typeface="Cambria" panose="02040503050406030204" pitchFamily="18" charset="0"/>
                <a:ea typeface="Cambria" panose="02040503050406030204" pitchFamily="18" charset="0"/>
              </a:rPr>
              <a:t> (Reinforcement) </a:t>
            </a:r>
          </a:p>
          <a:p>
            <a:pPr marL="0" indent="0" algn="just">
              <a:lnSpc>
                <a:spcPct val="100000"/>
              </a:lnSpc>
              <a:buNone/>
            </a:pPr>
            <a:r>
              <a:rPr lang="en-US" sz="1800" dirty="0">
                <a:solidFill>
                  <a:schemeClr val="accent6">
                    <a:lumMod val="75000"/>
                  </a:schemeClr>
                </a:solidFill>
                <a:latin typeface="Cambria" panose="02040503050406030204" pitchFamily="18" charset="0"/>
                <a:ea typeface="Cambria" panose="02040503050406030204" pitchFamily="18" charset="0"/>
              </a:rPr>
              <a:t>a) Komposit Serat (Fiber Reinforced Composites)</a:t>
            </a:r>
          </a:p>
          <a:p>
            <a:pPr algn="just">
              <a:lnSpc>
                <a:spcPct val="100000"/>
              </a:lnSpc>
            </a:pPr>
            <a:r>
              <a:rPr lang="en-US" sz="1800" dirty="0">
                <a:latin typeface="Cambria" panose="02040503050406030204" pitchFamily="18" charset="0"/>
                <a:ea typeface="Cambria" panose="02040503050406030204" pitchFamily="18" charset="0"/>
              </a:rPr>
              <a:t>Serat </a:t>
            </a:r>
            <a:r>
              <a:rPr lang="en-US" sz="1800" dirty="0" err="1">
                <a:latin typeface="Cambria" panose="02040503050406030204" pitchFamily="18" charset="0"/>
                <a:ea typeface="Cambria" panose="02040503050406030204" pitchFamily="18" charset="0"/>
              </a:rPr>
              <a:t>panjang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atau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pendek</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digunakan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untuk</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meningkatkan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kekuatan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tarik</a:t>
            </a:r>
            <a:r>
              <a:rPr lang="en-US" sz="1800" dirty="0">
                <a:latin typeface="Cambria" panose="02040503050406030204" pitchFamily="18" charset="0"/>
                <a:ea typeface="Cambria" panose="02040503050406030204" pitchFamily="18" charset="0"/>
              </a:rPr>
              <a:t> dan </a:t>
            </a:r>
            <a:r>
              <a:rPr lang="en-US" sz="1800" dirty="0" err="1">
                <a:latin typeface="Cambria" panose="02040503050406030204" pitchFamily="18" charset="0"/>
                <a:ea typeface="Cambria" panose="02040503050406030204" pitchFamily="18" charset="0"/>
              </a:rPr>
              <a:t>impak</a:t>
            </a:r>
            <a:r>
              <a:rPr lang="en-US" sz="1800" dirty="0">
                <a:latin typeface="Cambria" panose="02040503050406030204" pitchFamily="18" charset="0"/>
                <a:ea typeface="Cambria" panose="02040503050406030204" pitchFamily="18" charset="0"/>
              </a:rPr>
              <a:t>.</a:t>
            </a:r>
          </a:p>
          <a:p>
            <a:pPr algn="just">
              <a:lnSpc>
                <a:spcPct val="100000"/>
              </a:lnSpc>
            </a:pPr>
            <a:r>
              <a:rPr lang="en-US" sz="1800" dirty="0" err="1">
                <a:latin typeface="Cambria" panose="02040503050406030204" pitchFamily="18" charset="0"/>
                <a:ea typeface="Cambria" panose="02040503050406030204" pitchFamily="18" charset="0"/>
              </a:rPr>
              <a:t>Contoh</a:t>
            </a:r>
            <a:r>
              <a:rPr lang="en-US" sz="1800" dirty="0">
                <a:latin typeface="Cambria" panose="02040503050406030204" pitchFamily="18" charset="0"/>
                <a:ea typeface="Cambria" panose="02040503050406030204" pitchFamily="18" charset="0"/>
              </a:rPr>
              <a:t>: tangki FRP </a:t>
            </a:r>
            <a:r>
              <a:rPr lang="en-US" sz="1800" dirty="0" err="1">
                <a:latin typeface="Cambria" panose="02040503050406030204" pitchFamily="18" charset="0"/>
                <a:ea typeface="Cambria" panose="02040503050406030204" pitchFamily="18" charset="0"/>
              </a:rPr>
              <a:t>dengan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serat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kaca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berorientasi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heliks</a:t>
            </a:r>
            <a:r>
              <a:rPr lang="en-US" sz="1800" dirty="0">
                <a:latin typeface="Cambria" panose="02040503050406030204" pitchFamily="18" charset="0"/>
                <a:ea typeface="Cambria" panose="02040503050406030204" pitchFamily="18" charset="0"/>
              </a:rPr>
              <a:t>.</a:t>
            </a:r>
          </a:p>
          <a:p>
            <a:pPr marL="0" indent="0" algn="just">
              <a:lnSpc>
                <a:spcPct val="100000"/>
              </a:lnSpc>
              <a:buNone/>
            </a:pPr>
            <a:r>
              <a:rPr lang="en-US" sz="1800" dirty="0">
                <a:solidFill>
                  <a:schemeClr val="accent6">
                    <a:lumMod val="75000"/>
                  </a:schemeClr>
                </a:solidFill>
                <a:latin typeface="Cambria" panose="02040503050406030204" pitchFamily="18" charset="0"/>
                <a:ea typeface="Cambria" panose="02040503050406030204" pitchFamily="18" charset="0"/>
              </a:rPr>
              <a:t>b) Komposit </a:t>
            </a:r>
            <a:r>
              <a:rPr lang="en-US" sz="1800" dirty="0" err="1">
                <a:solidFill>
                  <a:schemeClr val="accent6">
                    <a:lumMod val="75000"/>
                  </a:schemeClr>
                </a:solidFill>
                <a:latin typeface="Cambria" panose="02040503050406030204" pitchFamily="18" charset="0"/>
                <a:ea typeface="Cambria" panose="02040503050406030204" pitchFamily="18" charset="0"/>
              </a:rPr>
              <a:t>Partikulat</a:t>
            </a:r>
            <a:r>
              <a:rPr lang="en-US" sz="1800" dirty="0">
                <a:solidFill>
                  <a:schemeClr val="accent6">
                    <a:lumMod val="75000"/>
                  </a:schemeClr>
                </a:solidFill>
                <a:latin typeface="Cambria" panose="02040503050406030204" pitchFamily="18" charset="0"/>
                <a:ea typeface="Cambria" panose="02040503050406030204" pitchFamily="18" charset="0"/>
              </a:rPr>
              <a:t> (Particulate Composite)</a:t>
            </a:r>
          </a:p>
          <a:p>
            <a:pPr algn="just">
              <a:lnSpc>
                <a:spcPct val="100000"/>
              </a:lnSpc>
            </a:pPr>
            <a:r>
              <a:rPr lang="en-US" sz="1800" dirty="0">
                <a:latin typeface="Cambria" panose="02040503050406030204" pitchFamily="18" charset="0"/>
                <a:ea typeface="Cambria" panose="02040503050406030204" pitchFamily="18" charset="0"/>
              </a:rPr>
              <a:t>Fase </a:t>
            </a:r>
            <a:r>
              <a:rPr lang="en-US" sz="1800" dirty="0" err="1">
                <a:latin typeface="Cambria" panose="02040503050406030204" pitchFamily="18" charset="0"/>
                <a:ea typeface="Cambria" panose="02040503050406030204" pitchFamily="18" charset="0"/>
              </a:rPr>
              <a:t>penguat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berupa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partikel</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halus</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tersebar</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merata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dalam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matriks</a:t>
            </a:r>
            <a:r>
              <a:rPr lang="en-US" sz="1800" dirty="0">
                <a:latin typeface="Cambria" panose="02040503050406030204" pitchFamily="18" charset="0"/>
                <a:ea typeface="Cambria" panose="02040503050406030204" pitchFamily="18" charset="0"/>
              </a:rPr>
              <a:t>.</a:t>
            </a:r>
          </a:p>
          <a:p>
            <a:pPr algn="just">
              <a:lnSpc>
                <a:spcPct val="100000"/>
              </a:lnSpc>
            </a:pPr>
            <a:r>
              <a:rPr lang="en-US" sz="1800" dirty="0" err="1">
                <a:latin typeface="Cambria" panose="02040503050406030204" pitchFamily="18" charset="0"/>
                <a:ea typeface="Cambria" panose="02040503050406030204" pitchFamily="18" charset="0"/>
              </a:rPr>
              <a:t>Contoh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komposit</a:t>
            </a:r>
            <a:r>
              <a:rPr lang="en-US" sz="1800" dirty="0">
                <a:latin typeface="Cambria" panose="02040503050406030204" pitchFamily="18" charset="0"/>
                <a:ea typeface="Cambria" panose="02040503050406030204" pitchFamily="18" charset="0"/>
              </a:rPr>
              <a:t> PTFE-</a:t>
            </a:r>
            <a:r>
              <a:rPr lang="en-US" sz="1800" dirty="0" err="1">
                <a:latin typeface="Cambria" panose="02040503050406030204" pitchFamily="18" charset="0"/>
                <a:ea typeface="Cambria" panose="02040503050406030204" pitchFamily="18" charset="0"/>
              </a:rPr>
              <a:t>grafit</a:t>
            </a:r>
            <a:r>
              <a:rPr lang="en-US" sz="1800" dirty="0">
                <a:latin typeface="Cambria" panose="02040503050406030204" pitchFamily="18" charset="0"/>
                <a:ea typeface="Cambria" panose="02040503050406030204" pitchFamily="18" charset="0"/>
              </a:rPr>
              <a:t>-PFA </a:t>
            </a:r>
            <a:r>
              <a:rPr lang="en-US" sz="1800" dirty="0" err="1">
                <a:latin typeface="Cambria" panose="02040503050406030204" pitchFamily="18" charset="0"/>
                <a:ea typeface="Cambria" panose="02040503050406030204" pitchFamily="18" charset="0"/>
              </a:rPr>
              <a:t>untuk</a:t>
            </a:r>
            <a:r>
              <a:rPr lang="en-US" sz="1800" dirty="0">
                <a:latin typeface="Cambria" panose="02040503050406030204" pitchFamily="18" charset="0"/>
                <a:ea typeface="Cambria" panose="02040503050406030204" pitchFamily="18" charset="0"/>
              </a:rPr>
              <a:t> gasket </a:t>
            </a:r>
            <a:r>
              <a:rPr lang="en-US" sz="1800" dirty="0" err="1">
                <a:latin typeface="Cambria" panose="02040503050406030204" pitchFamily="18" charset="0"/>
                <a:ea typeface="Cambria" panose="02040503050406030204" pitchFamily="18" charset="0"/>
              </a:rPr>
              <a:t>tahan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panas</a:t>
            </a:r>
            <a:r>
              <a:rPr lang="en-US" sz="1800" dirty="0">
                <a:latin typeface="Cambria" panose="02040503050406030204" pitchFamily="18" charset="0"/>
                <a:ea typeface="Cambria" panose="02040503050406030204" pitchFamily="18" charset="0"/>
              </a:rPr>
              <a:t>.</a:t>
            </a:r>
          </a:p>
          <a:p>
            <a:pPr marL="0" indent="0" algn="just">
              <a:lnSpc>
                <a:spcPct val="100000"/>
              </a:lnSpc>
              <a:buNone/>
            </a:pPr>
            <a:r>
              <a:rPr lang="en-US" sz="1800" dirty="0">
                <a:solidFill>
                  <a:schemeClr val="accent6">
                    <a:lumMod val="75000"/>
                  </a:schemeClr>
                </a:solidFill>
                <a:latin typeface="Cambria" panose="02040503050406030204" pitchFamily="18" charset="0"/>
                <a:ea typeface="Cambria" panose="02040503050406030204" pitchFamily="18" charset="0"/>
              </a:rPr>
              <a:t>c) Komposit </a:t>
            </a:r>
            <a:r>
              <a:rPr lang="en-US" sz="1800" dirty="0" err="1">
                <a:solidFill>
                  <a:schemeClr val="accent6">
                    <a:lumMod val="75000"/>
                  </a:schemeClr>
                </a:solidFill>
                <a:latin typeface="Cambria" panose="02040503050406030204" pitchFamily="18" charset="0"/>
                <a:ea typeface="Cambria" panose="02040503050406030204" pitchFamily="18" charset="0"/>
              </a:rPr>
              <a:t>Laminat</a:t>
            </a:r>
            <a:r>
              <a:rPr lang="en-US" sz="1800" dirty="0">
                <a:solidFill>
                  <a:schemeClr val="accent6">
                    <a:lumMod val="75000"/>
                  </a:schemeClr>
                </a:solidFill>
                <a:latin typeface="Cambria" panose="02040503050406030204" pitchFamily="18" charset="0"/>
                <a:ea typeface="Cambria" panose="02040503050406030204" pitchFamily="18" charset="0"/>
              </a:rPr>
              <a:t> (Laminated Composites)</a:t>
            </a:r>
          </a:p>
          <a:p>
            <a:pPr algn="just">
              <a:lnSpc>
                <a:spcPct val="100000"/>
              </a:lnSpc>
            </a:pPr>
            <a:r>
              <a:rPr lang="en-US" sz="1800" dirty="0" err="1">
                <a:latin typeface="Cambria" panose="02040503050406030204" pitchFamily="18" charset="0"/>
                <a:ea typeface="Cambria" panose="02040503050406030204" pitchFamily="18" charset="0"/>
              </a:rPr>
              <a:t>Tersusun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dari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lapisan-lapisan</a:t>
            </a:r>
            <a:r>
              <a:rPr lang="en-US" sz="1800" dirty="0">
                <a:latin typeface="Cambria" panose="02040503050406030204" pitchFamily="18" charset="0"/>
                <a:ea typeface="Cambria" panose="02040503050406030204" pitchFamily="18" charset="0"/>
              </a:rPr>
              <a:t> material </a:t>
            </a:r>
            <a:r>
              <a:rPr lang="en-US" sz="1800" dirty="0" err="1">
                <a:latin typeface="Cambria" panose="02040503050406030204" pitchFamily="18" charset="0"/>
                <a:ea typeface="Cambria" panose="02040503050406030204" pitchFamily="18" charset="0"/>
              </a:rPr>
              <a:t>berbeda</a:t>
            </a:r>
            <a:r>
              <a:rPr lang="en-US" sz="1800" dirty="0">
                <a:latin typeface="Cambria" panose="02040503050406030204" pitchFamily="18" charset="0"/>
                <a:ea typeface="Cambria" panose="02040503050406030204" pitchFamily="18" charset="0"/>
              </a:rPr>
              <a:t>.</a:t>
            </a:r>
          </a:p>
          <a:p>
            <a:pPr algn="just">
              <a:lnSpc>
                <a:spcPct val="100000"/>
              </a:lnSpc>
            </a:pPr>
            <a:r>
              <a:rPr lang="en-US" sz="1800" dirty="0" err="1">
                <a:latin typeface="Cambria" panose="02040503050406030204" pitchFamily="18" charset="0"/>
                <a:ea typeface="Cambria" panose="02040503050406030204" pitchFamily="18" charset="0"/>
              </a:rPr>
              <a:t>Contoh</a:t>
            </a:r>
            <a:r>
              <a:rPr lang="en-US" sz="1800" dirty="0">
                <a:latin typeface="Cambria" panose="02040503050406030204" pitchFamily="18" charset="0"/>
                <a:ea typeface="Cambria" panose="02040503050406030204" pitchFamily="18" charset="0"/>
              </a:rPr>
              <a:t>: pipa </a:t>
            </a:r>
            <a:r>
              <a:rPr lang="en-US" sz="1800" dirty="0" err="1">
                <a:latin typeface="Cambria" panose="02040503050406030204" pitchFamily="18" charset="0"/>
                <a:ea typeface="Cambria" panose="02040503050406030204" pitchFamily="18" charset="0"/>
              </a:rPr>
              <a:t>berlapis</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polimer-logam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untuk</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mengatasi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tekanan</a:t>
            </a:r>
            <a:r>
              <a:rPr lang="en-US" sz="1800" dirty="0">
                <a:latin typeface="Cambria" panose="02040503050406030204" pitchFamily="18" charset="0"/>
                <a:ea typeface="Cambria" panose="02040503050406030204" pitchFamily="18" charset="0"/>
              </a:rPr>
              <a:t> dan </a:t>
            </a:r>
            <a:r>
              <a:rPr lang="en-US" sz="1800" dirty="0" err="1">
                <a:latin typeface="Cambria" panose="02040503050406030204" pitchFamily="18" charset="0"/>
                <a:ea typeface="Cambria" panose="02040503050406030204" pitchFamily="18" charset="0"/>
              </a:rPr>
              <a:t>korosi</a:t>
            </a:r>
            <a:r>
              <a:rPr lang="en-US" sz="1800" dirty="0">
                <a:latin typeface="Cambria" panose="02040503050406030204" pitchFamily="18" charset="0"/>
                <a:ea typeface="Cambria" panose="02040503050406030204" pitchFamily="18" charset="0"/>
              </a:rPr>
              <a:t>.</a:t>
            </a:r>
          </a:p>
          <a:p>
            <a:pPr marL="0" indent="0" algn="just">
              <a:lnSpc>
                <a:spcPct val="100000"/>
              </a:lnSpc>
              <a:buNone/>
            </a:pPr>
            <a:r>
              <a:rPr lang="en-US" sz="1800" dirty="0">
                <a:solidFill>
                  <a:schemeClr val="accent6">
                    <a:lumMod val="75000"/>
                  </a:schemeClr>
                </a:solidFill>
                <a:latin typeface="Cambria" panose="02040503050406030204" pitchFamily="18" charset="0"/>
                <a:ea typeface="Cambria" panose="02040503050406030204" pitchFamily="18" charset="0"/>
              </a:rPr>
              <a:t>d) Komposit Hybrid (Hybrid Composites)</a:t>
            </a:r>
          </a:p>
          <a:p>
            <a:pPr algn="just">
              <a:lnSpc>
                <a:spcPct val="100000"/>
              </a:lnSpc>
              <a:buFont typeface="Wingdings" panose="05000000000000000000" pitchFamily="2" charset="2"/>
              <a:buChar char="v"/>
            </a:pPr>
            <a:r>
              <a:rPr lang="en-US" sz="1800" dirty="0" err="1">
                <a:latin typeface="Cambria" panose="02040503050406030204" pitchFamily="18" charset="0"/>
                <a:ea typeface="Cambria" panose="02040503050406030204" pitchFamily="18" charset="0"/>
              </a:rPr>
              <a:t>Menggabungkan</a:t>
            </a:r>
            <a:r>
              <a:rPr lang="en-US" sz="1800" dirty="0">
                <a:latin typeface="Cambria" panose="02040503050406030204" pitchFamily="18" charset="0"/>
                <a:ea typeface="Cambria" panose="02040503050406030204" pitchFamily="18" charset="0"/>
              </a:rPr>
              <a:t> dua </a:t>
            </a:r>
            <a:r>
              <a:rPr lang="en-US" sz="1800" dirty="0" err="1">
                <a:latin typeface="Cambria" panose="02040503050406030204" pitchFamily="18" charset="0"/>
                <a:ea typeface="Cambria" panose="02040503050406030204" pitchFamily="18" charset="0"/>
              </a:rPr>
              <a:t>atau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lebih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jenis</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penguat</a:t>
            </a:r>
            <a:r>
              <a:rPr lang="en-US" sz="1800" dirty="0">
                <a:latin typeface="Cambria" panose="02040503050406030204" pitchFamily="18" charset="0"/>
                <a:ea typeface="Cambria" panose="02040503050406030204" pitchFamily="18" charset="0"/>
              </a:rPr>
              <a:t>.</a:t>
            </a:r>
          </a:p>
          <a:p>
            <a:pPr algn="just">
              <a:lnSpc>
                <a:spcPct val="100000"/>
              </a:lnSpc>
              <a:buFont typeface="Wingdings" panose="05000000000000000000" pitchFamily="2" charset="2"/>
              <a:buChar char="v"/>
            </a:pPr>
            <a:r>
              <a:rPr lang="en-US" sz="1800" dirty="0" err="1">
                <a:latin typeface="Cambria" panose="02040503050406030204" pitchFamily="18" charset="0"/>
                <a:ea typeface="Cambria" panose="02040503050406030204" pitchFamily="18" charset="0"/>
              </a:rPr>
              <a:t>Contoh</a:t>
            </a:r>
            <a:r>
              <a:rPr lang="en-US" sz="1800" dirty="0">
                <a:latin typeface="Cambria" panose="02040503050406030204" pitchFamily="18" charset="0"/>
                <a:ea typeface="Cambria" panose="02040503050406030204" pitchFamily="18" charset="0"/>
              </a:rPr>
              <a:t>: FRP </a:t>
            </a:r>
            <a:r>
              <a:rPr lang="en-US" sz="1800" dirty="0" err="1">
                <a:latin typeface="Cambria" panose="02040503050406030204" pitchFamily="18" charset="0"/>
                <a:ea typeface="Cambria" panose="02040503050406030204" pitchFamily="18" charset="0"/>
              </a:rPr>
              <a:t>dengan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campuran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serat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kaca</a:t>
            </a:r>
            <a:r>
              <a:rPr lang="en-US" sz="1800" dirty="0">
                <a:latin typeface="Cambria" panose="02040503050406030204" pitchFamily="18" charset="0"/>
                <a:ea typeface="Cambria" panose="02040503050406030204" pitchFamily="18" charset="0"/>
              </a:rPr>
              <a:t> dan </a:t>
            </a:r>
            <a:r>
              <a:rPr lang="en-US" sz="1800" dirty="0" err="1">
                <a:latin typeface="Cambria" panose="02040503050406030204" pitchFamily="18" charset="0"/>
                <a:ea typeface="Cambria" panose="02040503050406030204" pitchFamily="18" charset="0"/>
              </a:rPr>
              <a:t>serat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karbon</a:t>
            </a:r>
            <a:endParaRPr lang="en-US" sz="1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139DCEB-A0DB-0844-10A3-0295E81D0ECE}"/>
              </a:ext>
            </a:extLst>
          </p:cNvPr>
          <p:cNvPicPr>
            <a:picLocks noChangeAspect="1"/>
          </p:cNvPicPr>
          <p:nvPr/>
        </p:nvPicPr>
        <p:blipFill>
          <a:blip r:embed="rId2"/>
          <a:stretch>
            <a:fillRect/>
          </a:stretch>
        </p:blipFill>
        <p:spPr>
          <a:xfrm>
            <a:off x="8382000" y="3208713"/>
            <a:ext cx="3788917" cy="3485804"/>
          </a:xfrm>
          <a:prstGeom prst="rect">
            <a:avLst/>
          </a:prstGeom>
        </p:spPr>
      </p:pic>
    </p:spTree>
    <p:extLst>
      <p:ext uri="{BB962C8B-B14F-4D97-AF65-F5344CB8AC3E}">
        <p14:creationId xmlns:p14="http://schemas.microsoft.com/office/powerpoint/2010/main" val="67026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B948-47CC-CFE3-280C-36AC05438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569C9-9995-4D65-5F2A-49AABD5C389C}"/>
              </a:ext>
            </a:extLst>
          </p:cNvPr>
          <p:cNvSpPr>
            <a:spLocks noGrp="1"/>
          </p:cNvSpPr>
          <p:nvPr>
            <p:ph type="title"/>
          </p:nvPr>
        </p:nvSpPr>
        <p:spPr>
          <a:xfrm>
            <a:off x="-374443" y="-392434"/>
            <a:ext cx="10515600" cy="1114052"/>
          </a:xfrm>
        </p:spPr>
        <p:txBody>
          <a:bodyPr>
            <a:normAutofit/>
          </a:bodyPr>
          <a:lstStyle/>
          <a:p>
            <a:br>
              <a:rPr lang="en-US" sz="3200" dirty="0">
                <a:highlight>
                  <a:srgbClr val="FFFF00"/>
                </a:highlight>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Klasifikasi Material Komposit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81191FD-F76E-5A2B-34B0-C382EA6BA4F3}"/>
              </a:ext>
            </a:extLst>
          </p:cNvPr>
          <p:cNvSpPr>
            <a:spLocks noGrp="1"/>
          </p:cNvSpPr>
          <p:nvPr>
            <p:ph idx="1"/>
          </p:nvPr>
        </p:nvSpPr>
        <p:spPr>
          <a:xfrm>
            <a:off x="337137" y="990729"/>
            <a:ext cx="11517726" cy="6427694"/>
          </a:xfrm>
        </p:spPr>
        <p:txBody>
          <a:bodyPr>
            <a:normAutofit/>
          </a:bodyPr>
          <a:lstStyle/>
          <a:p>
            <a:pPr marL="0" indent="0" algn="just">
              <a:lnSpc>
                <a:spcPct val="150000"/>
              </a:lnSpc>
              <a:buNone/>
            </a:pPr>
            <a:r>
              <a:rPr lang="en-US" sz="2400" b="1" dirty="0">
                <a:solidFill>
                  <a:srgbClr val="00B050"/>
                </a:solidFill>
                <a:latin typeface="Cambria" panose="02040503050406030204" pitchFamily="18" charset="0"/>
                <a:ea typeface="Cambria" panose="02040503050406030204" pitchFamily="18" charset="0"/>
              </a:rPr>
              <a:t>III. Berdasarkan </a:t>
            </a:r>
            <a:r>
              <a:rPr lang="en-US" sz="2400" b="1" dirty="0" err="1">
                <a:solidFill>
                  <a:srgbClr val="00B050"/>
                </a:solidFill>
                <a:latin typeface="Cambria" panose="02040503050406030204" pitchFamily="18" charset="0"/>
                <a:ea typeface="Cambria" panose="02040503050406030204" pitchFamily="18" charset="0"/>
              </a:rPr>
              <a:t>Struktur</a:t>
            </a:r>
            <a:r>
              <a:rPr lang="en-US" sz="2400" b="1" dirty="0">
                <a:solidFill>
                  <a:srgbClr val="00B050"/>
                </a:solidFill>
                <a:latin typeface="Cambria" panose="02040503050406030204" pitchFamily="18" charset="0"/>
                <a:ea typeface="Cambria" panose="02040503050406030204" pitchFamily="18" charset="0"/>
              </a:rPr>
              <a:t> Internal</a:t>
            </a:r>
            <a:endParaRPr lang="en-US" sz="2000" b="1" dirty="0">
              <a:solidFill>
                <a:srgbClr val="00B050"/>
              </a:solidFill>
              <a:latin typeface="Cambria" panose="02040503050406030204" pitchFamily="18" charset="0"/>
              <a:ea typeface="Cambria" panose="02040503050406030204" pitchFamily="18" charset="0"/>
            </a:endParaRPr>
          </a:p>
          <a:p>
            <a:pPr marL="342900" indent="-342900" algn="just">
              <a:lnSpc>
                <a:spcPct val="150000"/>
              </a:lnSpc>
              <a:buFont typeface="+mj-lt"/>
              <a:buAutoNum type="alphaLcParenR"/>
            </a:pPr>
            <a:r>
              <a:rPr lang="en-US" sz="2000" dirty="0">
                <a:latin typeface="Cambria" panose="02040503050406030204" pitchFamily="18" charset="0"/>
                <a:ea typeface="Cambria" panose="02040503050406030204" pitchFamily="18" charset="0"/>
              </a:rPr>
              <a:t>Komposit </a:t>
            </a:r>
            <a:r>
              <a:rPr lang="en-US" sz="2000" dirty="0" err="1">
                <a:latin typeface="Cambria" panose="02040503050406030204" pitchFamily="18" charset="0"/>
                <a:ea typeface="Cambria" panose="02040503050406030204" pitchFamily="18" charset="0"/>
              </a:rPr>
              <a:t>berlapis</a:t>
            </a:r>
            <a:r>
              <a:rPr lang="en-US" sz="2000" dirty="0">
                <a:latin typeface="Cambria" panose="02040503050406030204" pitchFamily="18" charset="0"/>
                <a:ea typeface="Cambria" panose="02040503050406030204" pitchFamily="18" charset="0"/>
              </a:rPr>
              <a:t> (laminar): </a:t>
            </a:r>
            <a:r>
              <a:rPr lang="en-US" sz="2000" dirty="0" err="1">
                <a:latin typeface="Cambria" panose="02040503050406030204" pitchFamily="18" charset="0"/>
                <a:ea typeface="Cambria" panose="02040503050406030204" pitchFamily="18" charset="0"/>
              </a:rPr>
              <a:t>terdiri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atas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lapisan-lapisan</a:t>
            </a:r>
            <a:r>
              <a:rPr lang="en-US" sz="2000" dirty="0">
                <a:latin typeface="Cambria" panose="02040503050406030204" pitchFamily="18" charset="0"/>
                <a:ea typeface="Cambria" panose="02040503050406030204" pitchFamily="18" charset="0"/>
              </a:rPr>
              <a:t> tipis material </a:t>
            </a:r>
            <a:r>
              <a:rPr lang="en-US" sz="2000" dirty="0" err="1">
                <a:latin typeface="Cambria" panose="02040503050406030204" pitchFamily="18" charset="0"/>
                <a:ea typeface="Cambria" panose="02040503050406030204" pitchFamily="18" charset="0"/>
              </a:rPr>
              <a:t>dengan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orientasi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berbeda</a:t>
            </a:r>
            <a:r>
              <a:rPr lang="en-US" sz="2000" dirty="0">
                <a:latin typeface="Cambria" panose="02040503050406030204" pitchFamily="18" charset="0"/>
                <a:ea typeface="Cambria" panose="02040503050406030204" pitchFamily="18" charset="0"/>
              </a:rPr>
              <a:t>.</a:t>
            </a:r>
          </a:p>
          <a:p>
            <a:pPr marL="342900" indent="-342900" algn="just">
              <a:lnSpc>
                <a:spcPct val="150000"/>
              </a:lnSpc>
              <a:buFont typeface="+mj-lt"/>
              <a:buAutoNum type="alphaLcParenR"/>
            </a:pPr>
            <a:r>
              <a:rPr lang="en-US" sz="2000" dirty="0">
                <a:latin typeface="Cambria" panose="02040503050406030204" pitchFamily="18" charset="0"/>
                <a:ea typeface="Cambria" panose="02040503050406030204" pitchFamily="18" charset="0"/>
              </a:rPr>
              <a:t>Komposit </a:t>
            </a:r>
            <a:r>
              <a:rPr lang="en-US" sz="2000" dirty="0" err="1">
                <a:latin typeface="Cambria" panose="02040503050406030204" pitchFamily="18" charset="0"/>
                <a:ea typeface="Cambria" panose="02040503050406030204" pitchFamily="18" charset="0"/>
              </a:rPr>
              <a:t>berpartikel</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penguat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berbentuk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partikel</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tersebar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merata</a:t>
            </a:r>
            <a:r>
              <a:rPr lang="en-US" sz="2000" dirty="0">
                <a:latin typeface="Cambria" panose="02040503050406030204" pitchFamily="18" charset="0"/>
                <a:ea typeface="Cambria" panose="02040503050406030204" pitchFamily="18" charset="0"/>
              </a:rPr>
              <a:t>.</a:t>
            </a:r>
          </a:p>
          <a:p>
            <a:pPr marL="342900" indent="-342900" algn="just">
              <a:lnSpc>
                <a:spcPct val="150000"/>
              </a:lnSpc>
              <a:buFont typeface="+mj-lt"/>
              <a:buAutoNum type="alphaLcParenR"/>
            </a:pPr>
            <a:r>
              <a:rPr lang="en-US" sz="2000" dirty="0">
                <a:latin typeface="Cambria" panose="02040503050406030204" pitchFamily="18" charset="0"/>
                <a:ea typeface="Cambria" panose="02040503050406030204" pitchFamily="18" charset="0"/>
              </a:rPr>
              <a:t>Komposit </a:t>
            </a:r>
            <a:r>
              <a:rPr lang="en-US" sz="2000" dirty="0" err="1">
                <a:latin typeface="Cambria" panose="02040503050406030204" pitchFamily="18" charset="0"/>
                <a:ea typeface="Cambria" panose="02040503050406030204" pitchFamily="18" charset="0"/>
              </a:rPr>
              <a:t>berorientasi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acak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penguat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tersebar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tanpa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orientasi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tertentu</a:t>
            </a:r>
            <a:r>
              <a:rPr lang="en-US" sz="2000" dirty="0">
                <a:latin typeface="Cambria" panose="02040503050406030204" pitchFamily="18" charset="0"/>
                <a:ea typeface="Cambria" panose="02040503050406030204" pitchFamily="18" charset="0"/>
              </a:rPr>
              <a:t>.</a:t>
            </a:r>
          </a:p>
          <a:p>
            <a:pPr marL="342900" indent="-342900" algn="just">
              <a:lnSpc>
                <a:spcPct val="150000"/>
              </a:lnSpc>
              <a:buFont typeface="+mj-lt"/>
              <a:buAutoNum type="alphaLcParenR"/>
            </a:pPr>
            <a:r>
              <a:rPr lang="en-US" sz="2000" dirty="0">
                <a:latin typeface="Cambria" panose="02040503050406030204" pitchFamily="18" charset="0"/>
                <a:ea typeface="Cambria" panose="02040503050406030204" pitchFamily="18" charset="0"/>
              </a:rPr>
              <a:t>Komposit sandwich: </a:t>
            </a:r>
            <a:r>
              <a:rPr lang="en-US" sz="2000" dirty="0" err="1">
                <a:latin typeface="Cambria" panose="02040503050406030204" pitchFamily="18" charset="0"/>
                <a:ea typeface="Cambria" panose="02040503050406030204" pitchFamily="18" charset="0"/>
              </a:rPr>
              <a:t>memiliki</a:t>
            </a:r>
            <a:r>
              <a:rPr lang="en-US" sz="2000" dirty="0">
                <a:latin typeface="Cambria" panose="02040503050406030204" pitchFamily="18" charset="0"/>
                <a:ea typeface="Cambria" panose="02040503050406030204" pitchFamily="18" charset="0"/>
              </a:rPr>
              <a:t> inti </a:t>
            </a:r>
            <a:r>
              <a:rPr lang="en-US" sz="2000" dirty="0" err="1">
                <a:latin typeface="Cambria" panose="02040503050406030204" pitchFamily="18" charset="0"/>
                <a:ea typeface="Cambria" panose="02040503050406030204" pitchFamily="18" charset="0"/>
              </a:rPr>
              <a:t>ringan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diapit</a:t>
            </a:r>
            <a:r>
              <a:rPr lang="en-US" sz="2000" dirty="0">
                <a:latin typeface="Cambria" panose="02040503050406030204" pitchFamily="18" charset="0"/>
                <a:ea typeface="Cambria" panose="02040503050406030204" pitchFamily="18" charset="0"/>
              </a:rPr>
              <a:t> oleh </a:t>
            </a:r>
            <a:r>
              <a:rPr lang="en-US" sz="2000" dirty="0" err="1">
                <a:latin typeface="Cambria" panose="02040503050406030204" pitchFamily="18" charset="0"/>
                <a:ea typeface="Cambria" panose="02040503050406030204" pitchFamily="18" charset="0"/>
              </a:rPr>
              <a:t>lapisan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luar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kuat</a:t>
            </a:r>
            <a:r>
              <a:rPr lang="en-US" sz="2000" dirty="0">
                <a:latin typeface="Cambria" panose="02040503050406030204" pitchFamily="18" charset="0"/>
                <a:ea typeface="Cambria" panose="02040503050406030204" pitchFamily="18" charset="0"/>
              </a:rPr>
              <a:t>.</a:t>
            </a:r>
          </a:p>
          <a:p>
            <a:pPr marL="0" indent="0" algn="just">
              <a:lnSpc>
                <a:spcPct val="150000"/>
              </a:lnSpc>
              <a:buNone/>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Contoh</a:t>
            </a:r>
            <a:r>
              <a:rPr lang="en-US" sz="2000" dirty="0">
                <a:latin typeface="Cambria" panose="02040503050406030204" pitchFamily="18" charset="0"/>
                <a:ea typeface="Cambria" panose="02040503050406030204" pitchFamily="18" charset="0"/>
              </a:rPr>
              <a:t>: panel </a:t>
            </a:r>
            <a:r>
              <a:rPr lang="en-US" sz="2000" dirty="0" err="1">
                <a:latin typeface="Cambria" panose="02040503050406030204" pitchFamily="18" charset="0"/>
                <a:ea typeface="Cambria" panose="02040503050406030204" pitchFamily="18" charset="0"/>
              </a:rPr>
              <a:t>truk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berbahan</a:t>
            </a:r>
            <a:r>
              <a:rPr lang="en-US" sz="2000" dirty="0">
                <a:latin typeface="Cambria" panose="02040503050406030204" pitchFamily="18" charset="0"/>
                <a:ea typeface="Cambria" panose="02040503050406030204" pitchFamily="18" charset="0"/>
              </a:rPr>
              <a:t> honeycomb-core FRP.</a:t>
            </a:r>
          </a:p>
        </p:txBody>
      </p:sp>
      <p:pic>
        <p:nvPicPr>
          <p:cNvPr id="5" name="Picture 4">
            <a:extLst>
              <a:ext uri="{FF2B5EF4-FFF2-40B4-BE49-F238E27FC236}">
                <a16:creationId xmlns:a16="http://schemas.microsoft.com/office/drawing/2014/main" id="{D89847DA-2D03-CA6F-1F86-F2B16490C04A}"/>
              </a:ext>
            </a:extLst>
          </p:cNvPr>
          <p:cNvPicPr>
            <a:picLocks noChangeAspect="1"/>
          </p:cNvPicPr>
          <p:nvPr/>
        </p:nvPicPr>
        <p:blipFill>
          <a:blip r:embed="rId2"/>
          <a:stretch>
            <a:fillRect/>
          </a:stretch>
        </p:blipFill>
        <p:spPr>
          <a:xfrm>
            <a:off x="8011887" y="4025444"/>
            <a:ext cx="3979816" cy="2644308"/>
          </a:xfrm>
          <a:prstGeom prst="rect">
            <a:avLst/>
          </a:prstGeom>
        </p:spPr>
      </p:pic>
      <p:pic>
        <p:nvPicPr>
          <p:cNvPr id="4" name="Picture 3">
            <a:extLst>
              <a:ext uri="{FF2B5EF4-FFF2-40B4-BE49-F238E27FC236}">
                <a16:creationId xmlns:a16="http://schemas.microsoft.com/office/drawing/2014/main" id="{3F675797-C16C-5387-0611-B6B420C9EAE6}"/>
              </a:ext>
            </a:extLst>
          </p:cNvPr>
          <p:cNvPicPr>
            <a:picLocks noChangeAspect="1"/>
          </p:cNvPicPr>
          <p:nvPr/>
        </p:nvPicPr>
        <p:blipFill>
          <a:blip r:embed="rId3"/>
          <a:stretch>
            <a:fillRect/>
          </a:stretch>
        </p:blipFill>
        <p:spPr>
          <a:xfrm>
            <a:off x="4846384" y="4720888"/>
            <a:ext cx="2418940" cy="1815861"/>
          </a:xfrm>
          <a:prstGeom prst="rect">
            <a:avLst/>
          </a:prstGeom>
        </p:spPr>
      </p:pic>
      <p:cxnSp>
        <p:nvCxnSpPr>
          <p:cNvPr id="9" name="Straight Arrow Connector 8">
            <a:extLst>
              <a:ext uri="{FF2B5EF4-FFF2-40B4-BE49-F238E27FC236}">
                <a16:creationId xmlns:a16="http://schemas.microsoft.com/office/drawing/2014/main" id="{679315DD-AD90-93D7-439B-280F441A7D7F}"/>
              </a:ext>
            </a:extLst>
          </p:cNvPr>
          <p:cNvCxnSpPr/>
          <p:nvPr/>
        </p:nvCxnSpPr>
        <p:spPr>
          <a:xfrm>
            <a:off x="7265324" y="5554237"/>
            <a:ext cx="74656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3857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A52B3-D69F-86C8-11CF-07EA9B9E2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22A20-7088-D358-A836-FF4B5EF8C024}"/>
              </a:ext>
            </a:extLst>
          </p:cNvPr>
          <p:cNvSpPr>
            <a:spLocks noGrp="1"/>
          </p:cNvSpPr>
          <p:nvPr>
            <p:ph type="title"/>
          </p:nvPr>
        </p:nvSpPr>
        <p:spPr>
          <a:xfrm>
            <a:off x="-374443" y="-392434"/>
            <a:ext cx="10515600" cy="1114052"/>
          </a:xfrm>
        </p:spPr>
        <p:txBody>
          <a:bodyPr>
            <a:normAutofit/>
          </a:bodyPr>
          <a:lstStyle/>
          <a:p>
            <a:br>
              <a:rPr lang="en-US" sz="3200" dirty="0">
                <a:highlight>
                  <a:srgbClr val="FFFF00"/>
                </a:highlight>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Klasifikasi Material Komposit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867723F-58BB-8314-3CAF-62D61747346B}"/>
              </a:ext>
            </a:extLst>
          </p:cNvPr>
          <p:cNvSpPr>
            <a:spLocks noGrp="1"/>
          </p:cNvSpPr>
          <p:nvPr>
            <p:ph idx="1"/>
          </p:nvPr>
        </p:nvSpPr>
        <p:spPr>
          <a:xfrm>
            <a:off x="337137" y="990729"/>
            <a:ext cx="9102954" cy="6427694"/>
          </a:xfrm>
        </p:spPr>
        <p:txBody>
          <a:bodyPr>
            <a:normAutofit/>
          </a:bodyPr>
          <a:lstStyle/>
          <a:p>
            <a:pPr marL="0" indent="0" algn="just">
              <a:lnSpc>
                <a:spcPct val="100000"/>
              </a:lnSpc>
              <a:buNone/>
            </a:pPr>
            <a:r>
              <a:rPr lang="en-US" sz="2400" b="1" dirty="0">
                <a:solidFill>
                  <a:srgbClr val="00B050"/>
                </a:solidFill>
                <a:latin typeface="Cambria" panose="02040503050406030204" pitchFamily="18" charset="0"/>
                <a:ea typeface="Cambria" panose="02040503050406030204" pitchFamily="18" charset="0"/>
              </a:rPr>
              <a:t>IV. </a:t>
            </a:r>
            <a:r>
              <a:rPr lang="en-US" sz="2400" b="1" dirty="0" err="1">
                <a:solidFill>
                  <a:srgbClr val="00B050"/>
                </a:solidFill>
                <a:latin typeface="Cambria" panose="02040503050406030204" pitchFamily="18" charset="0"/>
                <a:ea typeface="Cambria" panose="02040503050406030204" pitchFamily="18" charset="0"/>
              </a:rPr>
              <a:t>Berdasarkan</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Fungsinya</a:t>
            </a:r>
            <a:endParaRPr lang="en-US" sz="2400" b="1" dirty="0">
              <a:solidFill>
                <a:srgbClr val="00B050"/>
              </a:solidFill>
              <a:latin typeface="Cambria" panose="02040503050406030204" pitchFamily="18" charset="0"/>
              <a:ea typeface="Cambria" panose="02040503050406030204" pitchFamily="18" charset="0"/>
            </a:endParaRPr>
          </a:p>
          <a:p>
            <a:pPr marL="0" indent="0" algn="just">
              <a:lnSpc>
                <a:spcPct val="100000"/>
              </a:lnSpc>
              <a:buNone/>
            </a:pPr>
            <a:endParaRPr lang="en-US" sz="2400" dirty="0">
              <a:latin typeface="Cambria" panose="02040503050406030204" pitchFamily="18" charset="0"/>
              <a:ea typeface="Cambria" panose="02040503050406030204" pitchFamily="18" charset="0"/>
            </a:endParaRPr>
          </a:p>
          <a:p>
            <a:pPr marL="342900" indent="-342900" algn="just">
              <a:lnSpc>
                <a:spcPct val="150000"/>
              </a:lnSpc>
              <a:buFont typeface="+mj-lt"/>
              <a:buAutoNum type="alphaLcParenR"/>
            </a:pPr>
            <a:r>
              <a:rPr lang="en-US" sz="2400" dirty="0">
                <a:latin typeface="Cambria" panose="02040503050406030204" pitchFamily="18" charset="0"/>
                <a:ea typeface="Cambria" panose="02040503050406030204" pitchFamily="18" charset="0"/>
              </a:rPr>
              <a:t>Komposit </a:t>
            </a:r>
            <a:r>
              <a:rPr lang="en-US" sz="2400" dirty="0" err="1">
                <a:latin typeface="Cambria" panose="02040503050406030204" pitchFamily="18" charset="0"/>
                <a:ea typeface="Cambria" panose="02040503050406030204" pitchFamily="18" charset="0"/>
              </a:rPr>
              <a:t>Struktural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dirancang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menahan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beban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mekanik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Contoh</a:t>
            </a:r>
            <a:r>
              <a:rPr lang="en-US" sz="2400" dirty="0">
                <a:latin typeface="Cambria" panose="02040503050406030204" pitchFamily="18" charset="0"/>
                <a:ea typeface="Cambria" panose="02040503050406030204" pitchFamily="18" charset="0"/>
              </a:rPr>
              <a:t>: tangki, pipa, baling-baling, panel </a:t>
            </a:r>
            <a:r>
              <a:rPr lang="en-US" sz="2400" dirty="0" err="1">
                <a:latin typeface="Cambria" panose="02040503050406030204" pitchFamily="18" charset="0"/>
                <a:ea typeface="Cambria" panose="02040503050406030204" pitchFamily="18" charset="0"/>
              </a:rPr>
              <a:t>reaktor</a:t>
            </a:r>
            <a:r>
              <a:rPr lang="en-US" sz="2400" dirty="0">
                <a:latin typeface="Cambria" panose="02040503050406030204" pitchFamily="18" charset="0"/>
                <a:ea typeface="Cambria" panose="02040503050406030204" pitchFamily="18" charset="0"/>
              </a:rPr>
              <a:t>.</a:t>
            </a:r>
          </a:p>
          <a:p>
            <a:pPr marL="0" indent="0" algn="just">
              <a:lnSpc>
                <a:spcPct val="150000"/>
              </a:lnSpc>
              <a:buNone/>
            </a:pPr>
            <a:endParaRPr lang="en-US" sz="2400" dirty="0">
              <a:latin typeface="Cambria" panose="02040503050406030204" pitchFamily="18" charset="0"/>
              <a:ea typeface="Cambria" panose="02040503050406030204" pitchFamily="18" charset="0"/>
            </a:endParaRPr>
          </a:p>
          <a:p>
            <a:pPr marL="342900" indent="-342900" algn="just">
              <a:lnSpc>
                <a:spcPct val="150000"/>
              </a:lnSpc>
              <a:buFont typeface="+mj-lt"/>
              <a:buAutoNum type="alphaLcParenR"/>
            </a:pPr>
            <a:r>
              <a:rPr lang="en-US" sz="2400" dirty="0">
                <a:latin typeface="Cambria" panose="02040503050406030204" pitchFamily="18" charset="0"/>
                <a:ea typeface="Cambria" panose="02040503050406030204" pitchFamily="18" charset="0"/>
              </a:rPr>
              <a:t>Komposit </a:t>
            </a:r>
            <a:r>
              <a:rPr lang="en-US" sz="2400" dirty="0" err="1">
                <a:latin typeface="Cambria" panose="02040503050406030204" pitchFamily="18" charset="0"/>
                <a:ea typeface="Cambria" panose="02040503050406030204" pitchFamily="18" charset="0"/>
              </a:rPr>
              <a:t>Fungsional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memiliki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sifat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khusus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seperti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konduktivitas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listrik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sifat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katalitik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atau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permeabilitas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selektif</a:t>
            </a:r>
            <a:r>
              <a:rPr lang="en-US" sz="2400" dirty="0">
                <a:latin typeface="Cambria" panose="02040503050406030204" pitchFamily="18" charset="0"/>
                <a:ea typeface="Cambria" panose="02040503050406030204" pitchFamily="18" charset="0"/>
              </a:rPr>
              <a:t>. </a:t>
            </a:r>
          </a:p>
          <a:p>
            <a:pPr marL="0" indent="0" algn="just">
              <a:lnSpc>
                <a:spcPct val="150000"/>
              </a:lnSpc>
              <a:buNone/>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Contoh</a:t>
            </a:r>
            <a:r>
              <a:rPr lang="en-US" sz="2400" dirty="0">
                <a:latin typeface="Cambria" panose="02040503050406030204" pitchFamily="18" charset="0"/>
                <a:ea typeface="Cambria" panose="02040503050406030204" pitchFamily="18" charset="0"/>
              </a:rPr>
              <a:t>: membran </a:t>
            </a:r>
            <a:r>
              <a:rPr lang="en-US" sz="2400" dirty="0" err="1">
                <a:latin typeface="Cambria" panose="02040503050406030204" pitchFamily="18" charset="0"/>
                <a:ea typeface="Cambria" panose="02040503050406030204" pitchFamily="18" charset="0"/>
              </a:rPr>
              <a:t>nanokomposit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pemisahan</a:t>
            </a:r>
            <a:r>
              <a:rPr lang="en-US" sz="2400" dirty="0">
                <a:latin typeface="Cambria" panose="02040503050406030204" pitchFamily="18" charset="0"/>
                <a:ea typeface="Cambria" panose="02040503050406030204" pitchFamily="18" charset="0"/>
              </a:rPr>
              <a:t> gas.</a:t>
            </a:r>
          </a:p>
        </p:txBody>
      </p:sp>
    </p:spTree>
    <p:extLst>
      <p:ext uri="{BB962C8B-B14F-4D97-AF65-F5344CB8AC3E}">
        <p14:creationId xmlns:p14="http://schemas.microsoft.com/office/powerpoint/2010/main" val="321854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725C5-0DEB-998E-9F8C-605FD8DF1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5A032-6F23-8D6F-52A6-F4623CE503CA}"/>
              </a:ext>
            </a:extLst>
          </p:cNvPr>
          <p:cNvSpPr>
            <a:spLocks noGrp="1"/>
          </p:cNvSpPr>
          <p:nvPr>
            <p:ph type="ctrTitle"/>
          </p:nvPr>
        </p:nvSpPr>
        <p:spPr/>
        <p:txBody>
          <a:bodyPr/>
          <a:lstStyle/>
          <a:p>
            <a:r>
              <a:rPr lang="en-US" dirty="0"/>
              <a:t>PERTANYAAN ?</a:t>
            </a:r>
          </a:p>
        </p:txBody>
      </p:sp>
    </p:spTree>
    <p:extLst>
      <p:ext uri="{BB962C8B-B14F-4D97-AF65-F5344CB8AC3E}">
        <p14:creationId xmlns:p14="http://schemas.microsoft.com/office/powerpoint/2010/main" val="237771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E52FD-4E87-1629-EC84-F423327AE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0C769-57E1-105B-AE0D-EC656AA41879}"/>
              </a:ext>
            </a:extLst>
          </p:cNvPr>
          <p:cNvSpPr>
            <a:spLocks noGrp="1"/>
          </p:cNvSpPr>
          <p:nvPr>
            <p:ph type="title"/>
          </p:nvPr>
        </p:nvSpPr>
        <p:spPr>
          <a:xfrm>
            <a:off x="-575611" y="0"/>
            <a:ext cx="10515600" cy="1114052"/>
          </a:xfrm>
        </p:spPr>
        <p:txBody>
          <a:bodyPr>
            <a:normAutofit/>
          </a:bodyPr>
          <a:lstStyle/>
          <a:p>
            <a:r>
              <a:rPr lang="en-US" sz="3200" dirty="0">
                <a:latin typeface="Cambria" panose="02040503050406030204" pitchFamily="18" charset="0"/>
                <a:ea typeface="Cambria" panose="02040503050406030204" pitchFamily="18" charset="0"/>
              </a:rPr>
              <a:t>  Kesimpulan </a:t>
            </a:r>
            <a:br>
              <a:rPr lang="en-US" sz="3200" dirty="0">
                <a:latin typeface="Cambria" panose="02040503050406030204" pitchFamily="18" charset="0"/>
                <a:ea typeface="Cambria" panose="02040503050406030204" pitchFamily="18" charset="0"/>
              </a:rPr>
            </a:b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9C187FA-DEAF-3EE6-FE69-3DCF5DBE1C82}"/>
              </a:ext>
            </a:extLst>
          </p:cNvPr>
          <p:cNvSpPr>
            <a:spLocks noGrp="1"/>
          </p:cNvSpPr>
          <p:nvPr>
            <p:ph idx="1"/>
          </p:nvPr>
        </p:nvSpPr>
        <p:spPr>
          <a:xfrm>
            <a:off x="485183" y="430306"/>
            <a:ext cx="9102954" cy="6427694"/>
          </a:xfrm>
        </p:spPr>
        <p:txBody>
          <a:bodyPr>
            <a:normAutofit/>
          </a:bodyPr>
          <a:lstStyle/>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Komposit </a:t>
            </a:r>
            <a:r>
              <a:rPr lang="en-US" sz="2400" dirty="0" err="1">
                <a:latin typeface="Cambria" panose="02040503050406030204" pitchFamily="18" charset="0"/>
                <a:ea typeface="Cambria" panose="02040503050406030204" pitchFamily="18" charset="0"/>
              </a:rPr>
              <a:t>didefinisikan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sebagai</a:t>
            </a:r>
            <a:r>
              <a:rPr lang="en-US" sz="2400" dirty="0">
                <a:latin typeface="Cambria" panose="02040503050406030204" pitchFamily="18" charset="0"/>
                <a:ea typeface="Cambria" panose="02040503050406030204" pitchFamily="18" charset="0"/>
              </a:rPr>
              <a:t> material yang </a:t>
            </a:r>
            <a:r>
              <a:rPr lang="en-US" sz="2400" dirty="0" err="1">
                <a:latin typeface="Cambria" panose="02040503050406030204" pitchFamily="18" charset="0"/>
                <a:ea typeface="Cambria" panose="02040503050406030204" pitchFamily="18" charset="0"/>
              </a:rPr>
              <a:t>terdiri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atas</a:t>
            </a:r>
            <a:r>
              <a:rPr lang="en-US" sz="2400" dirty="0">
                <a:latin typeface="Cambria" panose="02040503050406030204" pitchFamily="18" charset="0"/>
                <a:ea typeface="Cambria" panose="02040503050406030204" pitchFamily="18" charset="0"/>
              </a:rPr>
              <a:t> dua </a:t>
            </a:r>
            <a:r>
              <a:rPr lang="en-US" sz="2400" dirty="0" err="1">
                <a:latin typeface="Cambria" panose="02040503050406030204" pitchFamily="18" charset="0"/>
                <a:ea typeface="Cambria" panose="02040503050406030204" pitchFamily="18" charset="0"/>
              </a:rPr>
              <a:t>atau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lebih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penyusun</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berbeda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fisik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atau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kimia</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digabungkan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menghasilkan</a:t>
            </a:r>
            <a:r>
              <a:rPr lang="en-US" sz="2400" dirty="0">
                <a:latin typeface="Cambria" panose="02040503050406030204" pitchFamily="18" charset="0"/>
                <a:ea typeface="Cambria" panose="02040503050406030204" pitchFamily="18" charset="0"/>
              </a:rPr>
              <a:t> material yang </a:t>
            </a:r>
            <a:r>
              <a:rPr lang="en-US" sz="2400" dirty="0" err="1">
                <a:latin typeface="Cambria" panose="02040503050406030204" pitchFamily="18" charset="0"/>
                <a:ea typeface="Cambria" panose="02040503050406030204" pitchFamily="18" charset="0"/>
              </a:rPr>
              <a:t>lebih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unggul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dibandingkan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sifat</a:t>
            </a:r>
            <a:r>
              <a:rPr lang="en-US" sz="2400" dirty="0">
                <a:latin typeface="Cambria" panose="02040503050406030204" pitchFamily="18" charset="0"/>
                <a:ea typeface="Cambria" panose="02040503050406030204" pitchFamily="18" charset="0"/>
              </a:rPr>
              <a:t> masing-masing </a:t>
            </a:r>
            <a:r>
              <a:rPr lang="en-US" sz="2400" dirty="0" err="1">
                <a:latin typeface="Cambria" panose="02040503050406030204" pitchFamily="18" charset="0"/>
                <a:ea typeface="Cambria" panose="02040503050406030204" pitchFamily="18" charset="0"/>
              </a:rPr>
              <a:t>komponennya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terpisah</a:t>
            </a:r>
            <a:endParaRPr lang="en-US" sz="2400" dirty="0">
              <a:latin typeface="Cambria" panose="02040503050406030204" pitchFamily="18" charset="0"/>
              <a:ea typeface="Cambria" panose="02040503050406030204" pitchFamily="18" charset="0"/>
            </a:endParaRP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Dalam </a:t>
            </a:r>
            <a:r>
              <a:rPr lang="en-US" sz="2400" dirty="0" err="1">
                <a:latin typeface="Cambria" panose="02040503050406030204" pitchFamily="18" charset="0"/>
                <a:ea typeface="Cambria" panose="02040503050406030204" pitchFamily="18" charset="0"/>
              </a:rPr>
              <a:t>konteks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teknik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kimia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komposit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memegang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peranan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penting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peningkatan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efisiensi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keandalan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serta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ketahanan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alat</a:t>
            </a:r>
            <a:r>
              <a:rPr lang="en-US" sz="2400" dirty="0">
                <a:latin typeface="Cambria" panose="02040503050406030204" pitchFamily="18" charset="0"/>
                <a:ea typeface="Cambria" panose="02040503050406030204" pitchFamily="18" charset="0"/>
              </a:rPr>
              <a:t> proses </a:t>
            </a:r>
            <a:r>
              <a:rPr lang="en-US" sz="2400" dirty="0" err="1">
                <a:latin typeface="Cambria" panose="02040503050406030204" pitchFamily="18" charset="0"/>
                <a:ea typeface="Cambria" panose="02040503050406030204" pitchFamily="18" charset="0"/>
              </a:rPr>
              <a:t>terhadap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lingkungan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ekstrem</a:t>
            </a:r>
            <a:r>
              <a:rPr lang="en-US" sz="2400" dirty="0">
                <a:latin typeface="Cambria" panose="02040503050406030204" pitchFamily="18" charset="0"/>
                <a:ea typeface="Cambria" panose="02040503050406030204" pitchFamily="18" charset="0"/>
              </a:rPr>
              <a:t>. </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Dua </a:t>
            </a:r>
            <a:r>
              <a:rPr lang="en-US" sz="2400" dirty="0" err="1">
                <a:latin typeface="Cambria" panose="02040503050406030204" pitchFamily="18" charset="0"/>
                <a:ea typeface="Cambria" panose="02040503050406030204" pitchFamily="18" charset="0"/>
              </a:rPr>
              <a:t>fase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utama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komposit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adalah</a:t>
            </a:r>
            <a:r>
              <a:rPr lang="en-US" sz="2400" dirty="0">
                <a:latin typeface="Cambria" panose="02040503050406030204" pitchFamily="18" charset="0"/>
                <a:ea typeface="Cambria" panose="02040503050406030204" pitchFamily="18" charset="0"/>
              </a:rPr>
              <a:t>: a) </a:t>
            </a:r>
            <a:r>
              <a:rPr lang="en-US" sz="2400" dirty="0" err="1">
                <a:latin typeface="Cambria" panose="02040503050406030204" pitchFamily="18" charset="0"/>
                <a:ea typeface="Cambria" panose="02040503050406030204" pitchFamily="18" charset="0"/>
              </a:rPr>
              <a:t>Matriks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yaitu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kontinu</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berfungsi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sebagai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pengikat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pendukung</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pelindung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terhadap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penguat</a:t>
            </a:r>
            <a:r>
              <a:rPr lang="en-US" sz="2400" dirty="0">
                <a:latin typeface="Cambria" panose="02040503050406030204" pitchFamily="18" charset="0"/>
                <a:ea typeface="Cambria" panose="02040503050406030204" pitchFamily="18" charset="0"/>
              </a:rPr>
              <a:t>; b) Fase </a:t>
            </a:r>
            <a:r>
              <a:rPr lang="en-US" sz="2400" dirty="0" err="1">
                <a:latin typeface="Cambria" panose="02040503050406030204" pitchFamily="18" charset="0"/>
                <a:ea typeface="Cambria" panose="02040503050406030204" pitchFamily="18" charset="0"/>
              </a:rPr>
              <a:t>penguat</a:t>
            </a:r>
            <a:r>
              <a:rPr lang="en-US" sz="2400" dirty="0">
                <a:latin typeface="Cambria" panose="02040503050406030204" pitchFamily="18" charset="0"/>
                <a:ea typeface="Cambria" panose="02040503050406030204" pitchFamily="18" charset="0"/>
              </a:rPr>
              <a:t> (reinforcement), </a:t>
            </a:r>
            <a:r>
              <a:rPr lang="en-US" sz="2400" dirty="0" err="1">
                <a:latin typeface="Cambria" panose="02040503050406030204" pitchFamily="18" charset="0"/>
                <a:ea typeface="Cambria" panose="02040503050406030204" pitchFamily="18" charset="0"/>
              </a:rPr>
              <a:t>yaitu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diskontinu</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berperan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meningkatkan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kekuatan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kekakuan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sifat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mekanik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lainnya</a:t>
            </a:r>
            <a:r>
              <a:rPr lang="en-US" sz="2400" dirty="0">
                <a:latin typeface="Cambria" panose="02040503050406030204" pitchFamily="18" charset="0"/>
                <a:ea typeface="Cambria" panose="02040503050406030204" pitchFamily="18" charset="0"/>
              </a:rPr>
              <a:t>.</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Komposit </a:t>
            </a:r>
            <a:r>
              <a:rPr lang="en-US" sz="2400" dirty="0" err="1">
                <a:latin typeface="Cambria" panose="02040503050406030204" pitchFamily="18" charset="0"/>
                <a:ea typeface="Cambria" panose="02040503050406030204" pitchFamily="18" charset="0"/>
              </a:rPr>
              <a:t>dapat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diklasifikasikan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berdasarkan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berbagai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pendekatan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antara</a:t>
            </a:r>
            <a:r>
              <a:rPr lang="en-US" sz="2400" dirty="0">
                <a:latin typeface="Cambria" panose="02040503050406030204" pitchFamily="18" charset="0"/>
                <a:ea typeface="Cambria" panose="02040503050406030204" pitchFamily="18" charset="0"/>
              </a:rPr>
              <a:t> lain </a:t>
            </a:r>
            <a:r>
              <a:rPr lang="en-US" sz="2400" dirty="0" err="1">
                <a:latin typeface="Cambria" panose="02040503050406030204" pitchFamily="18" charset="0"/>
                <a:ea typeface="Cambria" panose="02040503050406030204" pitchFamily="18" charset="0"/>
              </a:rPr>
              <a:t>berdasarkan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jenis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matriks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penguat</a:t>
            </a:r>
            <a:r>
              <a:rPr lang="en-US" sz="2400" dirty="0">
                <a:latin typeface="Cambria" panose="02040503050406030204" pitchFamily="18" charset="0"/>
                <a:ea typeface="Cambria" panose="02040503050406030204" pitchFamily="18" charset="0"/>
              </a:rPr>
              <a:t> (reinforcement), </a:t>
            </a:r>
            <a:r>
              <a:rPr lang="en-US" sz="2400" dirty="0" err="1">
                <a:latin typeface="Cambria" panose="02040503050406030204" pitchFamily="18" charset="0"/>
                <a:ea typeface="Cambria" panose="02040503050406030204" pitchFamily="18" charset="0"/>
              </a:rPr>
              <a:t>struktur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fungsi</a:t>
            </a:r>
            <a:r>
              <a:rPr lang="en-US" sz="2400" dirty="0">
                <a:latin typeface="Cambria" panose="02040503050406030204" pitchFamily="18" charset="0"/>
                <a:ea typeface="Cambria" panose="02040503050406030204" pitchFamily="18" charset="0"/>
              </a:rPr>
              <a:t>.</a:t>
            </a:r>
          </a:p>
          <a:p>
            <a:pPr marL="457200" indent="-457200" algn="just">
              <a:lnSpc>
                <a:spcPct val="100000"/>
              </a:lnSpc>
              <a:buFont typeface="+mj-lt"/>
              <a:buAutoNum type="arabicPeriod"/>
            </a:pPr>
            <a:endParaRPr lang="en-US" sz="2400" dirty="0">
              <a:latin typeface="Cambria" panose="02040503050406030204" pitchFamily="18" charset="0"/>
              <a:ea typeface="Cambria" panose="02040503050406030204" pitchFamily="18" charset="0"/>
            </a:endParaRPr>
          </a:p>
          <a:p>
            <a:pPr marL="457200" indent="-457200" algn="just">
              <a:lnSpc>
                <a:spcPct val="100000"/>
              </a:lnSpc>
              <a:buFont typeface="+mj-lt"/>
              <a:buAutoNum type="arabicPeriod"/>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73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5B5F7-EED9-0AC8-4922-F95DF51D5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70830-3873-2FC5-C495-D48BED257C72}"/>
              </a:ext>
            </a:extLst>
          </p:cNvPr>
          <p:cNvSpPr>
            <a:spLocks noGrp="1"/>
          </p:cNvSpPr>
          <p:nvPr>
            <p:ph type="title"/>
          </p:nvPr>
        </p:nvSpPr>
        <p:spPr>
          <a:xfrm>
            <a:off x="-575611" y="0"/>
            <a:ext cx="10515600" cy="1114052"/>
          </a:xfrm>
        </p:spPr>
        <p:txBody>
          <a:bodyPr>
            <a:norm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Referensi</a:t>
            </a:r>
            <a:r>
              <a:rPr lang="en-US" sz="3200" dirty="0">
                <a:latin typeface="Cambria" panose="02040503050406030204" pitchFamily="18" charset="0"/>
                <a:ea typeface="Cambria" panose="02040503050406030204" pitchFamily="18" charset="0"/>
              </a:rPr>
              <a:t>  </a:t>
            </a:r>
            <a:br>
              <a:rPr lang="en-US" sz="3200" dirty="0">
                <a:latin typeface="Cambria" panose="02040503050406030204" pitchFamily="18" charset="0"/>
                <a:ea typeface="Cambria" panose="02040503050406030204" pitchFamily="18" charset="0"/>
              </a:rPr>
            </a:b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F3D9356-FDBE-5D4F-0AC3-5F52D614DA2C}"/>
              </a:ext>
            </a:extLst>
          </p:cNvPr>
          <p:cNvSpPr>
            <a:spLocks noGrp="1"/>
          </p:cNvSpPr>
          <p:nvPr>
            <p:ph idx="1"/>
          </p:nvPr>
        </p:nvSpPr>
        <p:spPr>
          <a:xfrm>
            <a:off x="293594" y="557026"/>
            <a:ext cx="9102954" cy="6427694"/>
          </a:xfrm>
        </p:spPr>
        <p:txBody>
          <a:bodyPr>
            <a:normAutofit fontScale="92500"/>
          </a:bodyPr>
          <a:lstStyle/>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Callister, W. D., &amp; Rethwisch, D. G. (2020). Materials Science and Engineering: An Introduction. Wiley.</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Jones, R. M. (2018). Mechanics of Composite Materials. Taylor &amp; Francis.</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Agarwal, B. D., </a:t>
            </a:r>
            <a:r>
              <a:rPr lang="en-US" sz="2400" dirty="0" err="1">
                <a:latin typeface="Cambria" panose="02040503050406030204" pitchFamily="18" charset="0"/>
                <a:ea typeface="Cambria" panose="02040503050406030204" pitchFamily="18" charset="0"/>
              </a:rPr>
              <a:t>Broutman</a:t>
            </a:r>
            <a:r>
              <a:rPr lang="en-US" sz="2400" dirty="0">
                <a:latin typeface="Cambria" panose="02040503050406030204" pitchFamily="18" charset="0"/>
                <a:ea typeface="Cambria" panose="02040503050406030204" pitchFamily="18" charset="0"/>
              </a:rPr>
              <a:t>, L. J., &amp; </a:t>
            </a:r>
            <a:r>
              <a:rPr lang="en-US" sz="2400" dirty="0" err="1">
                <a:latin typeface="Cambria" panose="02040503050406030204" pitchFamily="18" charset="0"/>
                <a:ea typeface="Cambria" panose="02040503050406030204" pitchFamily="18" charset="0"/>
              </a:rPr>
              <a:t>Chandrashekhara</a:t>
            </a:r>
            <a:r>
              <a:rPr lang="en-US" sz="2400" dirty="0">
                <a:latin typeface="Cambria" panose="02040503050406030204" pitchFamily="18" charset="0"/>
                <a:ea typeface="Cambria" panose="02040503050406030204" pitchFamily="18" charset="0"/>
              </a:rPr>
              <a:t>, K. (2017). Analysis and Performance of Fiber Composites. John Wiley &amp; Sons.</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Mallick, P. K. (2010). Fiber-Reinforced Composites: Materials, Manufacturing, and Design. CRC Press.</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Strong, A. B. (2008). Fundamentals of Composites Manufacturing. SME.</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Matthews, F. L., &amp; Rawlings, R. D. (2004). Composite Materials: Engineering and Science. CRC Press.</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Gibson, R. F. (2016). Principles of Composite Material Mechanics. CRC Press.</a:t>
            </a:r>
          </a:p>
          <a:p>
            <a:pPr marL="457200" indent="-457200" algn="just">
              <a:lnSpc>
                <a:spcPct val="100000"/>
              </a:lnSpc>
              <a:buFont typeface="+mj-lt"/>
              <a:buAutoNum type="arabicPeriod"/>
            </a:pPr>
            <a:r>
              <a:rPr lang="en-US" sz="2400" dirty="0">
                <a:latin typeface="Cambria" panose="02040503050406030204" pitchFamily="18" charset="0"/>
                <a:ea typeface="Cambria" panose="02040503050406030204" pitchFamily="18" charset="0"/>
              </a:rPr>
              <a:t>Morsi, K., et al. (2015). “Metal Matrix Composites in Chemical Processing Equipment.” Journal of Materials Engineering and Performance.</a:t>
            </a:r>
          </a:p>
        </p:txBody>
      </p:sp>
    </p:spTree>
    <p:extLst>
      <p:ext uri="{BB962C8B-B14F-4D97-AF65-F5344CB8AC3E}">
        <p14:creationId xmlns:p14="http://schemas.microsoft.com/office/powerpoint/2010/main" val="399744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2A9B-6413-484F-9622-95EC46DD2BC6}"/>
              </a:ext>
            </a:extLst>
          </p:cNvPr>
          <p:cNvSpPr>
            <a:spLocks noGrp="1"/>
          </p:cNvSpPr>
          <p:nvPr>
            <p:ph type="title"/>
          </p:nvPr>
        </p:nvSpPr>
        <p:spPr>
          <a:xfrm>
            <a:off x="925286" y="-244566"/>
            <a:ext cx="10515600" cy="2852737"/>
          </a:xfrm>
        </p:spPr>
        <p:txBody>
          <a:bodyPr/>
          <a:lstStyle/>
          <a:p>
            <a:r>
              <a:rPr lang="en-US" dirty="0">
                <a:solidFill>
                  <a:schemeClr val="accent5">
                    <a:lumMod val="75000"/>
                  </a:schemeClr>
                </a:solidFill>
                <a:effectLst>
                  <a:outerShdw blurRad="38100" dist="38100" dir="2700000" algn="tl">
                    <a:srgbClr val="000000">
                      <a:alpha val="43137"/>
                    </a:srgbClr>
                  </a:outerShdw>
                </a:effectLst>
              </a:rPr>
              <a:t>Pengertian Komposit </a:t>
            </a:r>
            <a:endParaRPr lang="bs-Latn-BA"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694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3A62-622F-0019-75C4-5FE1315C4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00550-F8E3-DDF7-FD4C-1B47137759D6}"/>
              </a:ext>
            </a:extLst>
          </p:cNvPr>
          <p:cNvSpPr>
            <a:spLocks noGrp="1"/>
          </p:cNvSpPr>
          <p:nvPr>
            <p:ph type="ctrTitle"/>
          </p:nvPr>
        </p:nvSpPr>
        <p:spPr/>
        <p:txBody>
          <a:bodyPr/>
          <a:lstStyle/>
          <a:p>
            <a:r>
              <a:rPr lang="en-US" dirty="0"/>
              <a:t>TERIMA KASIH</a:t>
            </a:r>
          </a:p>
        </p:txBody>
      </p:sp>
    </p:spTree>
    <p:extLst>
      <p:ext uri="{BB962C8B-B14F-4D97-AF65-F5344CB8AC3E}">
        <p14:creationId xmlns:p14="http://schemas.microsoft.com/office/powerpoint/2010/main" val="71297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5187E-B9FC-D81C-82E8-274B61C78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6DEA3-8E8B-67F6-B6B1-0442AB60CA0C}"/>
              </a:ext>
            </a:extLst>
          </p:cNvPr>
          <p:cNvSpPr>
            <a:spLocks noGrp="1"/>
          </p:cNvSpPr>
          <p:nvPr>
            <p:ph type="title"/>
          </p:nvPr>
        </p:nvSpPr>
        <p:spPr>
          <a:xfrm>
            <a:off x="-121920" y="-392434"/>
            <a:ext cx="10515600" cy="1114052"/>
          </a:xfrm>
        </p:spPr>
        <p:txBody>
          <a:bodyPr>
            <a:normAutofit fontScale="90000"/>
          </a:bodyPr>
          <a:lstStyle/>
          <a:p>
            <a:br>
              <a:rPr lang="en-US" sz="3200" dirty="0">
                <a:highlight>
                  <a:srgbClr val="FFFF00"/>
                </a:highlight>
                <a:latin typeface="Cambria" panose="02040503050406030204" pitchFamily="18" charset="0"/>
                <a:ea typeface="Cambria" panose="02040503050406030204" pitchFamily="18" charset="0"/>
              </a:rPr>
            </a:br>
            <a:r>
              <a:rPr lang="en-US" sz="3200" dirty="0">
                <a:solidFill>
                  <a:schemeClr val="accent1"/>
                </a:solidFill>
                <a:latin typeface="Cambria" panose="02040503050406030204" pitchFamily="18" charset="0"/>
                <a:ea typeface="Cambria" panose="02040503050406030204" pitchFamily="18" charset="0"/>
              </a:rPr>
              <a:t>Manfaat / </a:t>
            </a:r>
            <a:r>
              <a:rPr lang="en-US" sz="3200" dirty="0" err="1">
                <a:solidFill>
                  <a:schemeClr val="accent1"/>
                </a:solidFill>
                <a:latin typeface="Cambria" panose="02040503050406030204" pitchFamily="18" charset="0"/>
                <a:ea typeface="Cambria" panose="02040503050406030204" pitchFamily="18" charset="0"/>
              </a:rPr>
              <a:t>Aplikasi</a:t>
            </a:r>
            <a:r>
              <a:rPr lang="en-US" sz="3200" dirty="0">
                <a:solidFill>
                  <a:schemeClr val="accent1"/>
                </a:solidFill>
                <a:latin typeface="Cambria" panose="02040503050406030204" pitchFamily="18" charset="0"/>
                <a:ea typeface="Cambria" panose="02040503050406030204" pitchFamily="18" charset="0"/>
              </a:rPr>
              <a:t>  Komposit </a:t>
            </a:r>
            <a:r>
              <a:rPr lang="en-US" sz="3200" dirty="0" err="1">
                <a:solidFill>
                  <a:schemeClr val="accent1"/>
                </a:solidFill>
                <a:latin typeface="Cambria" panose="02040503050406030204" pitchFamily="18" charset="0"/>
                <a:ea typeface="Cambria" panose="02040503050406030204" pitchFamily="18" charset="0"/>
              </a:rPr>
              <a:t>dalam</a:t>
            </a:r>
            <a:r>
              <a:rPr lang="en-US" sz="3200" dirty="0">
                <a:solidFill>
                  <a:schemeClr val="accent1"/>
                </a:solidFill>
                <a:latin typeface="Cambria" panose="02040503050406030204" pitchFamily="18" charset="0"/>
                <a:ea typeface="Cambria" panose="02040503050406030204" pitchFamily="18" charset="0"/>
              </a:rPr>
              <a:t> </a:t>
            </a:r>
            <a:r>
              <a:rPr lang="en-US" sz="3200" dirty="0" err="1">
                <a:solidFill>
                  <a:schemeClr val="accent1"/>
                </a:solidFill>
                <a:latin typeface="Cambria" panose="02040503050406030204" pitchFamily="18" charset="0"/>
                <a:ea typeface="Cambria" panose="02040503050406030204" pitchFamily="18" charset="0"/>
              </a:rPr>
              <a:t>Bidang</a:t>
            </a:r>
            <a:r>
              <a:rPr lang="en-US" sz="3200" dirty="0">
                <a:solidFill>
                  <a:schemeClr val="accent1"/>
                </a:solidFill>
                <a:latin typeface="Cambria" panose="02040503050406030204" pitchFamily="18" charset="0"/>
                <a:ea typeface="Cambria" panose="02040503050406030204" pitchFamily="18" charset="0"/>
              </a:rPr>
              <a:t> Teknik Kimia </a:t>
            </a:r>
            <a:r>
              <a:rPr lang="en-US" sz="3200" dirty="0">
                <a:latin typeface="Cambria" panose="02040503050406030204" pitchFamily="18" charset="0"/>
                <a:ea typeface="Cambria" panose="02040503050406030204" pitchFamily="18" charset="0"/>
              </a:rPr>
              <a: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9008368-1781-09CC-BA80-13467C2CDE99}"/>
              </a:ext>
            </a:extLst>
          </p:cNvPr>
          <p:cNvSpPr>
            <a:spLocks noGrp="1"/>
          </p:cNvSpPr>
          <p:nvPr>
            <p:ph idx="1"/>
          </p:nvPr>
        </p:nvSpPr>
        <p:spPr>
          <a:xfrm>
            <a:off x="284885" y="721618"/>
            <a:ext cx="9355503" cy="6427694"/>
          </a:xfrm>
        </p:spPr>
        <p:txBody>
          <a:bodyPr>
            <a:normAutofit fontScale="92500" lnSpcReduction="10000"/>
          </a:bodyPr>
          <a:lstStyle/>
          <a:p>
            <a:pPr marL="457200" indent="-457200" algn="just">
              <a:lnSpc>
                <a:spcPct val="100000"/>
              </a:lnSpc>
              <a:buFont typeface="+mj-lt"/>
              <a:buAutoNum type="arabicParenR"/>
            </a:pPr>
            <a:r>
              <a:rPr lang="en-US" sz="2400" dirty="0">
                <a:latin typeface="Cambria" panose="02040503050406030204" pitchFamily="18" charset="0"/>
                <a:ea typeface="Cambria" panose="02040503050406030204" pitchFamily="18" charset="0"/>
              </a:rPr>
              <a:t>Pipa FRP (Fiber Reinforced Plastic)</a:t>
            </a:r>
          </a:p>
          <a:p>
            <a:pPr marL="0" indent="0" algn="just">
              <a:lnSpc>
                <a:spcPct val="100000"/>
              </a:lnSpc>
              <a:buNone/>
            </a:pPr>
            <a:r>
              <a:rPr lang="en-US" sz="2400" dirty="0" err="1">
                <a:latin typeface="Cambria" panose="02040503050406030204" pitchFamily="18" charset="0"/>
                <a:ea typeface="Cambria" panose="02040503050406030204" pitchFamily="18" charset="0"/>
              </a:rPr>
              <a:t>Digunakan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sistem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distribusi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asam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basa</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pelarut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organik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karena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tahan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korosi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ringan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mudah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dipasang</a:t>
            </a:r>
            <a:r>
              <a:rPr lang="en-US" sz="2400" dirty="0">
                <a:latin typeface="Cambria" panose="02040503050406030204" pitchFamily="18" charset="0"/>
                <a:ea typeface="Cambria" panose="02040503050406030204" pitchFamily="18" charset="0"/>
              </a:rPr>
              <a:t>.</a:t>
            </a:r>
          </a:p>
          <a:p>
            <a:pPr marL="0" indent="0" algn="just">
              <a:lnSpc>
                <a:spcPct val="100000"/>
              </a:lnSpc>
              <a:buNone/>
            </a:pPr>
            <a:r>
              <a:rPr lang="en-US" sz="2400" dirty="0">
                <a:latin typeface="Cambria" panose="02040503050406030204" pitchFamily="18" charset="0"/>
                <a:ea typeface="Cambria" panose="02040503050406030204" pitchFamily="18" charset="0"/>
              </a:rPr>
              <a:t>2) Tangki </a:t>
            </a:r>
            <a:r>
              <a:rPr lang="en-US" sz="2400" dirty="0" err="1">
                <a:latin typeface="Cambria" panose="02040503050406030204" pitchFamily="18" charset="0"/>
                <a:ea typeface="Cambria" panose="02040503050406030204" pitchFamily="18" charset="0"/>
              </a:rPr>
              <a:t>Penyimpanan</a:t>
            </a:r>
            <a:r>
              <a:rPr lang="en-US" sz="2400" dirty="0">
                <a:latin typeface="Cambria" panose="02040503050406030204" pitchFamily="18" charset="0"/>
                <a:ea typeface="Cambria" panose="02040503050406030204" pitchFamily="18" charset="0"/>
              </a:rPr>
              <a:t> Bahan Kimia</a:t>
            </a:r>
          </a:p>
          <a:p>
            <a:pPr marL="0" indent="0" algn="just">
              <a:lnSpc>
                <a:spcPct val="100000"/>
              </a:lnSpc>
              <a:buNone/>
            </a:pPr>
            <a:r>
              <a:rPr lang="en-US" sz="2400" dirty="0" err="1">
                <a:latin typeface="Cambria" panose="02040503050406030204" pitchFamily="18" charset="0"/>
                <a:ea typeface="Cambria" panose="02040503050406030204" pitchFamily="18" charset="0"/>
              </a:rPr>
              <a:t>Terbuat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dari</a:t>
            </a:r>
            <a:r>
              <a:rPr lang="en-US" sz="2400" dirty="0">
                <a:latin typeface="Cambria" panose="02040503050406030204" pitchFamily="18" charset="0"/>
                <a:ea typeface="Cambria" panose="02040503050406030204" pitchFamily="18" charset="0"/>
              </a:rPr>
              <a:t> GFRP </a:t>
            </a:r>
            <a:r>
              <a:rPr lang="en-US" sz="2400" dirty="0" err="1">
                <a:latin typeface="Cambria" panose="02040503050406030204" pitchFamily="18" charset="0"/>
                <a:ea typeface="Cambria" panose="02040503050406030204" pitchFamily="18" charset="0"/>
              </a:rPr>
              <a:t>atau</a:t>
            </a:r>
            <a:r>
              <a:rPr lang="en-US" sz="2400" dirty="0">
                <a:latin typeface="Cambria" panose="02040503050406030204" pitchFamily="18" charset="0"/>
                <a:ea typeface="Cambria" panose="02040503050406030204" pitchFamily="18" charset="0"/>
              </a:rPr>
              <a:t> CFRP, </a:t>
            </a:r>
            <a:r>
              <a:rPr lang="en-US" sz="2400" dirty="0" err="1">
                <a:latin typeface="Cambria" panose="02040503050406030204" pitchFamily="18" charset="0"/>
                <a:ea typeface="Cambria" panose="02040503050406030204" pitchFamily="18" charset="0"/>
              </a:rPr>
              <a:t>memberikan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ketahanan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kimia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tinggi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serta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mencegah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kontaminasi</a:t>
            </a:r>
            <a:r>
              <a:rPr lang="en-US" sz="2400" dirty="0">
                <a:latin typeface="Cambria" panose="02040503050406030204" pitchFamily="18" charset="0"/>
                <a:ea typeface="Cambria" panose="02040503050406030204" pitchFamily="18" charset="0"/>
              </a:rPr>
              <a:t>.</a:t>
            </a:r>
          </a:p>
          <a:p>
            <a:pPr marL="0" indent="0" algn="just">
              <a:lnSpc>
                <a:spcPct val="100000"/>
              </a:lnSpc>
              <a:buNone/>
            </a:pPr>
            <a:r>
              <a:rPr lang="en-US" sz="2400" dirty="0">
                <a:latin typeface="Cambria" panose="02040503050406030204" pitchFamily="18" charset="0"/>
                <a:ea typeface="Cambria" panose="02040503050406030204" pitchFamily="18" charset="0"/>
              </a:rPr>
              <a:t>3) Gasket PTFE-</a:t>
            </a:r>
            <a:r>
              <a:rPr lang="en-US" sz="2400" dirty="0" err="1">
                <a:latin typeface="Cambria" panose="02040503050406030204" pitchFamily="18" charset="0"/>
                <a:ea typeface="Cambria" panose="02040503050406030204" pitchFamily="18" charset="0"/>
              </a:rPr>
              <a:t>Grafit</a:t>
            </a:r>
            <a:r>
              <a:rPr lang="en-US" sz="2400" dirty="0">
                <a:latin typeface="Cambria" panose="02040503050406030204" pitchFamily="18" charset="0"/>
                <a:ea typeface="Cambria" panose="02040503050406030204" pitchFamily="18" charset="0"/>
              </a:rPr>
              <a:t>-PFA</a:t>
            </a:r>
          </a:p>
          <a:p>
            <a:pPr marL="0" indent="0" algn="just">
              <a:lnSpc>
                <a:spcPct val="100000"/>
              </a:lnSpc>
              <a:buNone/>
            </a:pPr>
            <a:r>
              <a:rPr lang="en-US" sz="2400" dirty="0" err="1">
                <a:latin typeface="Cambria" panose="02040503050406030204" pitchFamily="18" charset="0"/>
                <a:ea typeface="Cambria" panose="02040503050406030204" pitchFamily="18" charset="0"/>
              </a:rPr>
              <a:t>Merupakan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komposit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polimer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partikel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penguat</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meningkatkan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ketahanan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panas</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tekanan</a:t>
            </a:r>
            <a:r>
              <a:rPr lang="en-US" sz="2400" dirty="0">
                <a:latin typeface="Cambria" panose="02040503050406030204" pitchFamily="18" charset="0"/>
                <a:ea typeface="Cambria" panose="02040503050406030204" pitchFamily="18" charset="0"/>
              </a:rPr>
              <a:t>.</a:t>
            </a:r>
          </a:p>
          <a:p>
            <a:pPr marL="0" indent="0" algn="just">
              <a:lnSpc>
                <a:spcPct val="100000"/>
              </a:lnSpc>
              <a:buNone/>
            </a:pPr>
            <a:r>
              <a:rPr lang="en-US" sz="2400" dirty="0">
                <a:latin typeface="Cambria" panose="02040503050406030204" pitchFamily="18" charset="0"/>
                <a:ea typeface="Cambria" panose="02040503050406030204" pitchFamily="18" charset="0"/>
              </a:rPr>
              <a:t>4) Membran </a:t>
            </a:r>
            <a:r>
              <a:rPr lang="en-US" sz="2400" dirty="0" err="1">
                <a:latin typeface="Cambria" panose="02040503050406030204" pitchFamily="18" charset="0"/>
                <a:ea typeface="Cambria" panose="02040503050406030204" pitchFamily="18" charset="0"/>
              </a:rPr>
              <a:t>Nanokomposit</a:t>
            </a:r>
            <a:endParaRPr lang="en-US" sz="2400" dirty="0">
              <a:latin typeface="Cambria" panose="02040503050406030204" pitchFamily="18" charset="0"/>
              <a:ea typeface="Cambria" panose="02040503050406030204" pitchFamily="18" charset="0"/>
            </a:endParaRPr>
          </a:p>
          <a:p>
            <a:pPr marL="0" indent="0" algn="just">
              <a:lnSpc>
                <a:spcPct val="100000"/>
              </a:lnSpc>
              <a:buNone/>
            </a:pPr>
            <a:r>
              <a:rPr lang="en-US" sz="2400" dirty="0" err="1">
                <a:latin typeface="Cambria" panose="02040503050406030204" pitchFamily="18" charset="0"/>
                <a:ea typeface="Cambria" panose="02040503050406030204" pitchFamily="18" charset="0"/>
              </a:rPr>
              <a:t>Diterapkan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teknologi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pemisahan</a:t>
            </a:r>
            <a:r>
              <a:rPr lang="en-US" sz="2400" dirty="0">
                <a:latin typeface="Cambria" panose="02040503050406030204" pitchFamily="18" charset="0"/>
                <a:ea typeface="Cambria" panose="02040503050406030204" pitchFamily="18" charset="0"/>
              </a:rPr>
              <a:t> gas, </a:t>
            </a:r>
            <a:r>
              <a:rPr lang="en-US" sz="2400" dirty="0" err="1">
                <a:latin typeface="Cambria" panose="02040503050406030204" pitchFamily="18" charset="0"/>
                <a:ea typeface="Cambria" panose="02040503050406030204" pitchFamily="18" charset="0"/>
              </a:rPr>
              <a:t>desalinasi</a:t>
            </a:r>
            <a:r>
              <a:rPr lang="en-US" sz="2400" dirty="0">
                <a:latin typeface="Cambria" panose="02040503050406030204" pitchFamily="18" charset="0"/>
                <a:ea typeface="Cambria" panose="02040503050406030204" pitchFamily="18" charset="0"/>
              </a:rPr>
              <a:t>, dan pervaporation. </a:t>
            </a:r>
            <a:r>
              <a:rPr lang="en-US" sz="2400" dirty="0" err="1">
                <a:latin typeface="Cambria" panose="02040503050406030204" pitchFamily="18" charset="0"/>
                <a:ea typeface="Cambria" panose="02040503050406030204" pitchFamily="18" charset="0"/>
              </a:rPr>
              <a:t>Kombinasi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polimer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nanopartikel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silika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atau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grafena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meningkatkan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selektivitas</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fluks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permeasi</a:t>
            </a:r>
            <a:r>
              <a:rPr lang="en-US" sz="2400" dirty="0">
                <a:latin typeface="Cambria" panose="02040503050406030204" pitchFamily="18" charset="0"/>
                <a:ea typeface="Cambria" panose="02040503050406030204" pitchFamily="18" charset="0"/>
              </a:rPr>
              <a:t>.</a:t>
            </a:r>
          </a:p>
          <a:p>
            <a:pPr marL="0" indent="0" algn="just">
              <a:lnSpc>
                <a:spcPct val="100000"/>
              </a:lnSpc>
              <a:buNone/>
            </a:pPr>
            <a:r>
              <a:rPr lang="en-US" sz="2400" dirty="0">
                <a:latin typeface="Cambria" panose="02040503050406030204" pitchFamily="18" charset="0"/>
                <a:ea typeface="Cambria" panose="02040503050406030204" pitchFamily="18" charset="0"/>
              </a:rPr>
              <a:t>5) </a:t>
            </a:r>
            <a:r>
              <a:rPr lang="en-US" sz="2400" dirty="0" err="1">
                <a:latin typeface="Cambria" panose="02040503050406030204" pitchFamily="18" charset="0"/>
                <a:ea typeface="Cambria" panose="02040503050406030204" pitchFamily="18" charset="0"/>
              </a:rPr>
              <a:t>Katalis</a:t>
            </a:r>
            <a:r>
              <a:rPr lang="en-US" sz="2400" dirty="0">
                <a:latin typeface="Cambria" panose="02040503050406030204" pitchFamily="18" charset="0"/>
                <a:ea typeface="Cambria" panose="02040503050406030204" pitchFamily="18" charset="0"/>
              </a:rPr>
              <a:t> Komposit </a:t>
            </a:r>
            <a:r>
              <a:rPr lang="en-US" sz="2400" dirty="0" err="1">
                <a:latin typeface="Cambria" panose="02040503050406030204" pitchFamily="18" charset="0"/>
                <a:ea typeface="Cambria" panose="02040503050406030204" pitchFamily="18" charset="0"/>
              </a:rPr>
              <a:t>Logam-Keramik</a:t>
            </a:r>
            <a:endParaRPr lang="en-US" sz="2400" dirty="0">
              <a:latin typeface="Cambria" panose="02040503050406030204" pitchFamily="18" charset="0"/>
              <a:ea typeface="Cambria" panose="02040503050406030204" pitchFamily="18" charset="0"/>
            </a:endParaRPr>
          </a:p>
          <a:p>
            <a:pPr marL="0" indent="0" algn="just">
              <a:lnSpc>
                <a:spcPct val="100000"/>
              </a:lnSpc>
              <a:buNone/>
            </a:pPr>
            <a:r>
              <a:rPr lang="en-US" sz="2400" dirty="0" err="1">
                <a:latin typeface="Cambria" panose="02040503050406030204" pitchFamily="18" charset="0"/>
                <a:ea typeface="Cambria" panose="02040503050406030204" pitchFamily="18" charset="0"/>
              </a:rPr>
              <a:t>Digunakan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reaktor</a:t>
            </a:r>
            <a:r>
              <a:rPr lang="en-US" sz="2400" dirty="0">
                <a:latin typeface="Cambria" panose="02040503050406030204" pitchFamily="18" charset="0"/>
                <a:ea typeface="Cambria" panose="02040503050406030204" pitchFamily="18" charset="0"/>
              </a:rPr>
              <a:t> reforming, </a:t>
            </a:r>
            <a:r>
              <a:rPr lang="en-US" sz="2400" dirty="0" err="1">
                <a:latin typeface="Cambria" panose="02040503050406030204" pitchFamily="18" charset="0"/>
                <a:ea typeface="Cambria" panose="02040503050406030204" pitchFamily="18" charset="0"/>
              </a:rPr>
              <a:t>dehidrogenasi</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oksidasi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selektif</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karena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kestabilan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termal</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baik</a:t>
            </a:r>
            <a:r>
              <a:rPr lang="en-US" sz="24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1755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9C485-A5D4-F902-73AD-1D9C0B300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AD2DB-192D-C938-CCC9-9146A1CEF097}"/>
              </a:ext>
            </a:extLst>
          </p:cNvPr>
          <p:cNvSpPr>
            <a:spLocks noGrp="1"/>
          </p:cNvSpPr>
          <p:nvPr>
            <p:ph type="title"/>
          </p:nvPr>
        </p:nvSpPr>
        <p:spPr>
          <a:xfrm>
            <a:off x="-273423" y="-271369"/>
            <a:ext cx="10515600" cy="1114052"/>
          </a:xfrm>
        </p:spPr>
        <p:txBody>
          <a:bodyPr>
            <a:normAutofit/>
          </a:bodyPr>
          <a:lstStyle/>
          <a:p>
            <a:r>
              <a:rPr lang="en-US" sz="3200" dirty="0"/>
              <a:t>Komposit </a:t>
            </a:r>
            <a:r>
              <a:rPr lang="en-US" sz="3200" dirty="0" err="1"/>
              <a:t>dalam</a:t>
            </a:r>
            <a:r>
              <a:rPr lang="en-US" sz="3200" dirty="0"/>
              <a:t> Teknik Kimia</a:t>
            </a:r>
          </a:p>
        </p:txBody>
      </p:sp>
      <p:sp>
        <p:nvSpPr>
          <p:cNvPr id="3" name="Content Placeholder 2">
            <a:extLst>
              <a:ext uri="{FF2B5EF4-FFF2-40B4-BE49-F238E27FC236}">
                <a16:creationId xmlns:a16="http://schemas.microsoft.com/office/drawing/2014/main" id="{4C231F9A-DD75-80BD-7883-9F923087B005}"/>
              </a:ext>
            </a:extLst>
          </p:cNvPr>
          <p:cNvSpPr>
            <a:spLocks noGrp="1"/>
          </p:cNvSpPr>
          <p:nvPr>
            <p:ph idx="1"/>
          </p:nvPr>
        </p:nvSpPr>
        <p:spPr>
          <a:xfrm>
            <a:off x="391886" y="493059"/>
            <a:ext cx="9316890" cy="6427694"/>
          </a:xfrm>
        </p:spPr>
        <p:txBody>
          <a:bodyPr>
            <a:normAutofit fontScale="70000" lnSpcReduction="20000"/>
          </a:bodyPr>
          <a:lstStyle/>
          <a:p>
            <a:pPr marL="0" indent="0" algn="just">
              <a:lnSpc>
                <a:spcPct val="170000"/>
              </a:lnSpc>
              <a:buNone/>
            </a:pPr>
            <a:r>
              <a:rPr lang="en-US" dirty="0">
                <a:latin typeface="Cambria" panose="02040503050406030204" pitchFamily="18" charset="0"/>
                <a:ea typeface="Cambria" panose="02040503050406030204" pitchFamily="18" charset="0"/>
              </a:rPr>
              <a:t>K</a:t>
            </a:r>
            <a:r>
              <a:rPr lang="hr-HR" dirty="0">
                <a:latin typeface="Cambria" panose="02040503050406030204" pitchFamily="18" charset="0"/>
                <a:ea typeface="Cambria" panose="02040503050406030204" pitchFamily="18" charset="0"/>
              </a:rPr>
              <a:t>omposit menjadi salah satu topik utama dalam teknologi material maju karena kemampuannya memadukan kekuatan mekanik, ketahanan kimia, ketahanan termal, serta massa jenis rendah secara bersamaan. Dalam konteks industri kimia, material komposit memiliki peran strategis, misalnya untuk </a:t>
            </a:r>
            <a:r>
              <a:rPr lang="hr-HR" dirty="0">
                <a:highlight>
                  <a:srgbClr val="FFFF00"/>
                </a:highlight>
                <a:latin typeface="Cambria" panose="02040503050406030204" pitchFamily="18" charset="0"/>
                <a:ea typeface="Cambria" panose="02040503050406030204" pitchFamily="18" charset="0"/>
              </a:rPr>
              <a:t>pembuatan pipa tahan korosi, tangki penyimpanan bahan kimia, membran filtrasi, katalis pendukung (catalyst support), serta komponen reaktor bertekanan tinggi</a:t>
            </a:r>
            <a:r>
              <a:rPr lang="hr-HR"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0" indent="0" algn="just">
              <a:lnSpc>
                <a:spcPct val="170000"/>
              </a:lnSpc>
              <a:buNone/>
            </a:pPr>
            <a:r>
              <a:rPr lang="hr-HR" dirty="0">
                <a:latin typeface="Cambria" panose="02040503050406030204" pitchFamily="18" charset="0"/>
                <a:ea typeface="Cambria" panose="02040503050406030204" pitchFamily="18" charset="0"/>
              </a:rPr>
              <a:t>Kajian tentang komposit tidak hanya terbatas pada aspek struktur dan sifat mekaniknya, melainkan juga mencakup hubungan antara mikrostruktur, jenis penguat, serta metode pembuatannya. Oleh karena itu, </a:t>
            </a:r>
            <a:r>
              <a:rPr lang="hr-HR" dirty="0">
                <a:highlight>
                  <a:srgbClr val="00FFFF"/>
                </a:highlight>
                <a:latin typeface="Cambria" panose="02040503050406030204" pitchFamily="18" charset="0"/>
                <a:ea typeface="Cambria" panose="02040503050406030204" pitchFamily="18" charset="0"/>
              </a:rPr>
              <a:t>pemahaman mendalam tentang pengertian dan klasifikasi komposit sangat penting bagi mahasiswa teknik kimia sebagai dasar dalam merancang dan memilih material yang tepat untuk aplikasi proses industri</a:t>
            </a:r>
            <a:endParaRPr lang="en-US" dirty="0">
              <a:highlight>
                <a:srgbClr val="00FFFF"/>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559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174E2-8D9C-AC96-C651-5BE0AEE0E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EE809-BD0E-5440-E39C-2D9D36999A27}"/>
              </a:ext>
            </a:extLst>
          </p:cNvPr>
          <p:cNvSpPr>
            <a:spLocks noGrp="1"/>
          </p:cNvSpPr>
          <p:nvPr>
            <p:ph type="title"/>
          </p:nvPr>
        </p:nvSpPr>
        <p:spPr>
          <a:xfrm>
            <a:off x="-264715" y="-123323"/>
            <a:ext cx="10515600" cy="1114052"/>
          </a:xfrm>
        </p:spPr>
        <p:txBody>
          <a:bodyPr>
            <a:normAutofit/>
          </a:bodyPr>
          <a:lstStyle/>
          <a:p>
            <a:r>
              <a:rPr lang="hr-HR"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Pengertian dan Konsep Dasar Material Komposit</a:t>
            </a:r>
            <a:r>
              <a:rPr lang="en-U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B7BDD5A-7FD5-AB52-19E3-7E4A2A585C0D}"/>
              </a:ext>
            </a:extLst>
          </p:cNvPr>
          <p:cNvSpPr>
            <a:spLocks noGrp="1"/>
          </p:cNvSpPr>
          <p:nvPr>
            <p:ph idx="1"/>
          </p:nvPr>
        </p:nvSpPr>
        <p:spPr>
          <a:xfrm>
            <a:off x="400595" y="842683"/>
            <a:ext cx="9316890" cy="6427694"/>
          </a:xfrm>
        </p:spPr>
        <p:txBody>
          <a:bodyPr>
            <a:normAutofit/>
          </a:bodyPr>
          <a:lstStyle/>
          <a:p>
            <a:pPr marL="0" indent="0" algn="just">
              <a:lnSpc>
                <a:spcPct val="110000"/>
              </a:lnSpc>
              <a:buNone/>
            </a:pPr>
            <a:r>
              <a:rPr lang="hr-HR" sz="1800" dirty="0">
                <a:latin typeface="Cambria" panose="02040503050406030204" pitchFamily="18" charset="0"/>
                <a:ea typeface="Cambria" panose="02040503050406030204" pitchFamily="18" charset="0"/>
              </a:rPr>
              <a:t>Perkembangan dan Signifikansi Komposit dalam Rekayasa MaterialKomposit bukanlah material baru sepenuhnya. Sejak zaman Mesir kuno, manusia telah membuat bahan bangunan dari campuran jerami dan lumpur yang dikenal sebagai mud brick composite. Namun, perkembangan komposit modern baru dimulai setelah ditemukannya polimer sintetis dan serat kaca pada abad ke-20.</a:t>
            </a:r>
            <a:r>
              <a:rPr lang="en-US" sz="1800" dirty="0">
                <a:latin typeface="Cambria" panose="02040503050406030204" pitchFamily="18" charset="0"/>
                <a:ea typeface="Cambria" panose="02040503050406030204" pitchFamily="18" charset="0"/>
              </a:rPr>
              <a:t> </a:t>
            </a:r>
            <a:r>
              <a:rPr lang="hr-HR" sz="1800" dirty="0">
                <a:latin typeface="Cambria" panose="02040503050406030204" pitchFamily="18" charset="0"/>
                <a:ea typeface="Cambria" panose="02040503050406030204" pitchFamily="18" charset="0"/>
              </a:rPr>
              <a:t>Dalam era modern, perkembangan teknologi material telah melahirkan berbagai jenis komposit canggih, seperti:</a:t>
            </a:r>
            <a:r>
              <a:rPr lang="en-US" sz="1800" dirty="0">
                <a:latin typeface="Cambria" panose="02040503050406030204" pitchFamily="18" charset="0"/>
                <a:ea typeface="Cambria" panose="02040503050406030204" pitchFamily="18" charset="0"/>
              </a:rPr>
              <a:t> </a:t>
            </a:r>
            <a:r>
              <a:rPr lang="hr-HR" sz="1800" dirty="0">
                <a:latin typeface="Cambria" panose="02040503050406030204" pitchFamily="18" charset="0"/>
                <a:ea typeface="Cambria" panose="02040503050406030204" pitchFamily="18" charset="0"/>
              </a:rPr>
              <a:t>Komposit serat karbon (CFRP) untuk pesawat dan otomotif</a:t>
            </a:r>
            <a:r>
              <a:rPr lang="en-US" sz="1800" dirty="0">
                <a:latin typeface="Cambria" panose="02040503050406030204" pitchFamily="18" charset="0"/>
                <a:ea typeface="Cambria" panose="02040503050406030204" pitchFamily="18" charset="0"/>
              </a:rPr>
              <a:t>; </a:t>
            </a:r>
            <a:r>
              <a:rPr lang="hr-HR" sz="1800" dirty="0">
                <a:latin typeface="Cambria" panose="02040503050406030204" pitchFamily="18" charset="0"/>
                <a:ea typeface="Cambria" panose="02040503050406030204" pitchFamily="18" charset="0"/>
              </a:rPr>
              <a:t>Komposit berbasis keramik (CMC) untuk komponen turbin gas dan sistem pembakaran</a:t>
            </a:r>
            <a:r>
              <a:rPr lang="en-US" sz="1800" dirty="0">
                <a:latin typeface="Cambria" panose="02040503050406030204" pitchFamily="18" charset="0"/>
                <a:ea typeface="Cambria" panose="02040503050406030204" pitchFamily="18" charset="0"/>
              </a:rPr>
              <a:t> ; </a:t>
            </a:r>
            <a:r>
              <a:rPr lang="hr-HR" sz="1800" dirty="0">
                <a:latin typeface="Cambria" panose="02040503050406030204" pitchFamily="18" charset="0"/>
                <a:ea typeface="Cambria" panose="02040503050406030204" pitchFamily="18" charset="0"/>
              </a:rPr>
              <a:t>Komposit polimernanopartikel (nanocomposite) untuk aplikasi membran, sensor, dan material fungsional.</a:t>
            </a:r>
            <a:endParaRPr lang="en-US" sz="1800" dirty="0">
              <a:latin typeface="Cambria" panose="02040503050406030204" pitchFamily="18" charset="0"/>
              <a:ea typeface="Cambria" panose="02040503050406030204" pitchFamily="18" charset="0"/>
            </a:endParaRPr>
          </a:p>
          <a:p>
            <a:pPr marL="0" indent="0" algn="just">
              <a:lnSpc>
                <a:spcPct val="110000"/>
              </a:lnSpc>
              <a:buNone/>
            </a:pPr>
            <a:r>
              <a:rPr lang="hr-HR" sz="1800" dirty="0">
                <a:latin typeface="Cambria" panose="02040503050406030204" pitchFamily="18" charset="0"/>
                <a:ea typeface="Cambria" panose="02040503050406030204" pitchFamily="18" charset="0"/>
              </a:rPr>
              <a:t>Dalam konteks </a:t>
            </a:r>
            <a:r>
              <a:rPr lang="hr-HR" sz="1800" dirty="0">
                <a:highlight>
                  <a:srgbClr val="00FFFF"/>
                </a:highlight>
                <a:latin typeface="Cambria" panose="02040503050406030204" pitchFamily="18" charset="0"/>
                <a:ea typeface="Cambria" panose="02040503050406030204" pitchFamily="18" charset="0"/>
              </a:rPr>
              <a:t>industri kimia</a:t>
            </a:r>
            <a:r>
              <a:rPr lang="hr-HR" sz="1800" dirty="0">
                <a:latin typeface="Cambria" panose="02040503050406030204" pitchFamily="18" charset="0"/>
                <a:ea typeface="Cambria" panose="02040503050406030204" pitchFamily="18" charset="0"/>
              </a:rPr>
              <a:t>, komposit memainkan peran penting dalam peningkatan efisiensi, keamanan, dan umur pakai peralatan proses. Misalnya:</a:t>
            </a:r>
            <a:endParaRPr lang="en-US" sz="1800" dirty="0">
              <a:latin typeface="Cambria" panose="02040503050406030204" pitchFamily="18" charset="0"/>
              <a:ea typeface="Cambria" panose="02040503050406030204" pitchFamily="18" charset="0"/>
            </a:endParaRPr>
          </a:p>
          <a:p>
            <a:pPr marL="514350" indent="-514350" algn="just">
              <a:lnSpc>
                <a:spcPct val="110000"/>
              </a:lnSpc>
              <a:buFont typeface="+mj-lt"/>
              <a:buAutoNum type="arabicPeriod"/>
            </a:pPr>
            <a:r>
              <a:rPr lang="hr-HR" sz="1800" dirty="0">
                <a:latin typeface="Cambria" panose="02040503050406030204" pitchFamily="18" charset="0"/>
                <a:ea typeface="Cambria" panose="02040503050406030204" pitchFamily="18" charset="0"/>
              </a:rPr>
              <a:t>Tangki reaktor FRP (Fiber Reinforced Polymer) tahan terhadap asam kuat seperti HCl dan H₂SO₄.</a:t>
            </a:r>
            <a:endParaRPr lang="en-US" sz="1800" dirty="0">
              <a:latin typeface="Cambria" panose="02040503050406030204" pitchFamily="18" charset="0"/>
              <a:ea typeface="Cambria" panose="02040503050406030204" pitchFamily="18" charset="0"/>
            </a:endParaRPr>
          </a:p>
          <a:p>
            <a:pPr marL="514350" indent="-514350" algn="just">
              <a:lnSpc>
                <a:spcPct val="110000"/>
              </a:lnSpc>
              <a:buFont typeface="+mj-lt"/>
              <a:buAutoNum type="arabicPeriod"/>
            </a:pPr>
            <a:r>
              <a:rPr lang="hr-HR" sz="1800" dirty="0">
                <a:latin typeface="Cambria" panose="02040503050406030204" pitchFamily="18" charset="0"/>
                <a:ea typeface="Cambria" panose="02040503050406030204" pitchFamily="18" charset="0"/>
              </a:rPr>
              <a:t>Membran nanokomposit berbasis polimer-silika digunakan untuk pemisahan gas CO₂ dari aliran proses.</a:t>
            </a:r>
            <a:endParaRPr lang="en-US" sz="1800" dirty="0">
              <a:latin typeface="Cambria" panose="02040503050406030204" pitchFamily="18" charset="0"/>
              <a:ea typeface="Cambria" panose="02040503050406030204" pitchFamily="18" charset="0"/>
            </a:endParaRPr>
          </a:p>
          <a:p>
            <a:pPr marL="514350" indent="-514350" algn="just">
              <a:lnSpc>
                <a:spcPct val="110000"/>
              </a:lnSpc>
              <a:buFont typeface="+mj-lt"/>
              <a:buAutoNum type="arabicPeriod"/>
            </a:pPr>
            <a:r>
              <a:rPr lang="hr-HR" sz="1800" dirty="0">
                <a:latin typeface="Cambria" panose="02040503050406030204" pitchFamily="18" charset="0"/>
                <a:ea typeface="Cambria" panose="02040503050406030204" pitchFamily="18" charset="0"/>
              </a:rPr>
              <a:t>Katalis berbasis komposit logam-keramik digunakan untuk mempercepat reaksi kimia dengan stabilitas termal tinggi.</a:t>
            </a:r>
            <a:endParaRPr lang="en-US" sz="1800" dirty="0">
              <a:highlight>
                <a:srgbClr val="FFFF00"/>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356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9FF9-BCF0-EB18-3DAA-17DD268A0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E2AF0-89C1-F5EC-858B-8DAE0FA03FC2}"/>
              </a:ext>
            </a:extLst>
          </p:cNvPr>
          <p:cNvSpPr>
            <a:spLocks noGrp="1"/>
          </p:cNvSpPr>
          <p:nvPr>
            <p:ph type="title"/>
          </p:nvPr>
        </p:nvSpPr>
        <p:spPr>
          <a:xfrm>
            <a:off x="-264715" y="-123323"/>
            <a:ext cx="10515600" cy="888094"/>
          </a:xfrm>
        </p:spPr>
        <p:txBody>
          <a:bodyPr>
            <a:normAutofit/>
          </a:bodyPr>
          <a:lstStyle/>
          <a:p>
            <a:r>
              <a:rPr lang="hr-HR" sz="32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Pengertian dan Konsep Dasar Material Komposit</a:t>
            </a:r>
            <a:r>
              <a:rPr lang="en-US" sz="32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3200" dirty="0">
              <a:solidFill>
                <a:srgbClr val="7030A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2430043-37B0-6FDB-30AC-C61300879E9B}"/>
              </a:ext>
            </a:extLst>
          </p:cNvPr>
          <p:cNvSpPr>
            <a:spLocks noGrp="1"/>
          </p:cNvSpPr>
          <p:nvPr>
            <p:ph idx="1"/>
          </p:nvPr>
        </p:nvSpPr>
        <p:spPr>
          <a:xfrm>
            <a:off x="400595" y="676428"/>
            <a:ext cx="8942910" cy="6427694"/>
          </a:xfrm>
        </p:spPr>
        <p:txBody>
          <a:bodyPr>
            <a:normAutofit fontScale="77500" lnSpcReduction="20000"/>
          </a:bodyPr>
          <a:lstStyle/>
          <a:p>
            <a:pPr marL="0" indent="0" algn="just">
              <a:lnSpc>
                <a:spcPct val="170000"/>
              </a:lnSpc>
              <a:buNone/>
            </a:pPr>
            <a:r>
              <a:rPr lang="hr-HR" dirty="0">
                <a:latin typeface="Cambria" panose="02040503050406030204" pitchFamily="18" charset="0"/>
                <a:ea typeface="Cambria" panose="02040503050406030204" pitchFamily="18" charset="0"/>
              </a:rPr>
              <a:t>Secara umum, material </a:t>
            </a:r>
            <a:r>
              <a:rPr lang="hr-HR" dirty="0">
                <a:highlight>
                  <a:srgbClr val="FFFF00"/>
                </a:highlight>
                <a:latin typeface="Cambria" panose="02040503050406030204" pitchFamily="18" charset="0"/>
                <a:ea typeface="Cambria" panose="02040503050406030204" pitchFamily="18" charset="0"/>
              </a:rPr>
              <a:t>Komposit didefinisikan sebagai material yang terdiri atas dua atau lebih fase penyusun yang berbeda secara fisik atau kimia, yang digabungkan untuk menghasilkan material yang lebih unggul dibandingkan dengan sifat masing-masing komponennya secara terpisah</a:t>
            </a:r>
            <a:r>
              <a:rPr lang="hr-HR"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pPr marL="0" indent="0" algn="just">
              <a:lnSpc>
                <a:spcPct val="170000"/>
              </a:lnSpc>
              <a:buNone/>
            </a:pPr>
            <a:r>
              <a:rPr lang="hr-HR" dirty="0">
                <a:latin typeface="Cambria" panose="02040503050406030204" pitchFamily="18" charset="0"/>
                <a:ea typeface="Cambria" panose="02040503050406030204" pitchFamily="18" charset="0"/>
              </a:rPr>
              <a:t>Istilah “</a:t>
            </a:r>
            <a:r>
              <a:rPr lang="hr-HR" dirty="0">
                <a:solidFill>
                  <a:srgbClr val="FF0000"/>
                </a:solidFill>
                <a:latin typeface="Cambria" panose="02040503050406030204" pitchFamily="18" charset="0"/>
                <a:ea typeface="Cambria" panose="02040503050406030204" pitchFamily="18" charset="0"/>
              </a:rPr>
              <a:t>komposit” berasal dari kata “compose” </a:t>
            </a:r>
            <a:r>
              <a:rPr lang="hr-HR" dirty="0">
                <a:latin typeface="Cambria" panose="02040503050406030204" pitchFamily="18" charset="0"/>
                <a:ea typeface="Cambria" panose="02040503050406030204" pitchFamily="18" charset="0"/>
              </a:rPr>
              <a:t>yang berarti </a:t>
            </a:r>
            <a:r>
              <a:rPr lang="hr-HR" dirty="0">
                <a:solidFill>
                  <a:srgbClr val="FF0000"/>
                </a:solidFill>
                <a:latin typeface="Cambria" panose="02040503050406030204" pitchFamily="18" charset="0"/>
                <a:ea typeface="Cambria" panose="02040503050406030204" pitchFamily="18" charset="0"/>
              </a:rPr>
              <a:t>menyusun atau menggabungkan.</a:t>
            </a:r>
            <a:r>
              <a:rPr lang="en-US" dirty="0">
                <a:solidFill>
                  <a:srgbClr val="FF0000"/>
                </a:solidFill>
                <a:latin typeface="Cambria" panose="02040503050406030204" pitchFamily="18" charset="0"/>
                <a:ea typeface="Cambria" panose="02040503050406030204" pitchFamily="18" charset="0"/>
              </a:rPr>
              <a:t> </a:t>
            </a:r>
          </a:p>
          <a:p>
            <a:pPr marL="0" indent="0" algn="just">
              <a:lnSpc>
                <a:spcPct val="170000"/>
              </a:lnSpc>
              <a:buNone/>
            </a:pPr>
            <a:r>
              <a:rPr lang="hr-HR" dirty="0">
                <a:latin typeface="Cambria" panose="02040503050406030204" pitchFamily="18" charset="0"/>
                <a:ea typeface="Cambria" panose="02040503050406030204" pitchFamily="18" charset="0"/>
              </a:rPr>
              <a:t>Dua fase utama dalam komposit adalah:</a:t>
            </a:r>
            <a:endParaRPr lang="en-US" dirty="0">
              <a:latin typeface="Cambria" panose="02040503050406030204" pitchFamily="18" charset="0"/>
              <a:ea typeface="Cambria" panose="02040503050406030204" pitchFamily="18" charset="0"/>
            </a:endParaRPr>
          </a:p>
          <a:p>
            <a:pPr marL="514350" indent="-514350" algn="just">
              <a:lnSpc>
                <a:spcPct val="170000"/>
              </a:lnSpc>
              <a:buAutoNum type="arabicPeriod"/>
            </a:pPr>
            <a:r>
              <a:rPr lang="hr-HR" dirty="0">
                <a:highlight>
                  <a:srgbClr val="FFFF00"/>
                </a:highlight>
                <a:latin typeface="Cambria" panose="02040503050406030204" pitchFamily="18" charset="0"/>
                <a:ea typeface="Cambria" panose="02040503050406030204" pitchFamily="18" charset="0"/>
              </a:rPr>
              <a:t>Matriks, </a:t>
            </a:r>
            <a:r>
              <a:rPr lang="hr-HR" dirty="0">
                <a:latin typeface="Cambria" panose="02040503050406030204" pitchFamily="18" charset="0"/>
                <a:ea typeface="Cambria" panose="02040503050406030204" pitchFamily="18" charset="0"/>
              </a:rPr>
              <a:t>yaitu fase kontinu yang berfungsi sebagai pengikat, pendukung, dan pelindung terhadap fase penguat.</a:t>
            </a:r>
            <a:endParaRPr lang="en-US" dirty="0">
              <a:latin typeface="Cambria" panose="02040503050406030204" pitchFamily="18" charset="0"/>
              <a:ea typeface="Cambria" panose="02040503050406030204" pitchFamily="18" charset="0"/>
            </a:endParaRPr>
          </a:p>
          <a:p>
            <a:pPr marL="514350" indent="-514350" algn="just">
              <a:lnSpc>
                <a:spcPct val="170000"/>
              </a:lnSpc>
              <a:buAutoNum type="arabicPeriod"/>
            </a:pPr>
            <a:r>
              <a:rPr lang="hr-HR" dirty="0">
                <a:highlight>
                  <a:srgbClr val="FFFF00"/>
                </a:highlight>
                <a:latin typeface="Cambria" panose="02040503050406030204" pitchFamily="18" charset="0"/>
                <a:ea typeface="Cambria" panose="02040503050406030204" pitchFamily="18" charset="0"/>
              </a:rPr>
              <a:t>Fase penguat (reinforcement</a:t>
            </a:r>
            <a:r>
              <a:rPr lang="hr-HR" dirty="0">
                <a:latin typeface="Cambria" panose="02040503050406030204" pitchFamily="18" charset="0"/>
                <a:ea typeface="Cambria" panose="02040503050406030204" pitchFamily="18" charset="0"/>
              </a:rPr>
              <a:t>), yaitu fase diskontinu yang berperan meningkatkan kekuatan, kekakuan, dan sifat mekanik lainnya.</a:t>
            </a:r>
            <a:endParaRPr lang="en-US" dirty="0">
              <a:highlight>
                <a:srgbClr val="FFFF00"/>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2463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3FB8-C662-4CF6-FD00-EC08E3987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65BC7-57A6-5E00-9711-5C3C585B69F8}"/>
              </a:ext>
            </a:extLst>
          </p:cNvPr>
          <p:cNvSpPr>
            <a:spLocks noGrp="1"/>
          </p:cNvSpPr>
          <p:nvPr>
            <p:ph type="title"/>
          </p:nvPr>
        </p:nvSpPr>
        <p:spPr>
          <a:xfrm>
            <a:off x="-264715" y="-123323"/>
            <a:ext cx="10515600" cy="1114052"/>
          </a:xfrm>
        </p:spPr>
        <p:txBody>
          <a:bodyPr>
            <a:normAutofit/>
          </a:bodyPr>
          <a:lstStyle/>
          <a:p>
            <a:r>
              <a:rPr lang="hr-HR" sz="3200" dirty="0">
                <a:latin typeface="Cambria" panose="02040503050406030204" pitchFamily="18" charset="0"/>
                <a:ea typeface="Cambria" panose="02040503050406030204" pitchFamily="18" charset="0"/>
              </a:rPr>
              <a:t>Tujuan Pembuatan Material Komposit</a:t>
            </a:r>
            <a:r>
              <a:rPr lang="en-US" sz="3200" dirty="0">
                <a:latin typeface="Cambria" panose="02040503050406030204" pitchFamily="18" charset="0"/>
                <a:ea typeface="Cambria" panose="02040503050406030204" pitchFamily="18" charset="0"/>
              </a:rPr>
              <a: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31776EC-A33A-383B-6C37-823AD75A5CE9}"/>
              </a:ext>
            </a:extLst>
          </p:cNvPr>
          <p:cNvSpPr>
            <a:spLocks noGrp="1"/>
          </p:cNvSpPr>
          <p:nvPr>
            <p:ph idx="1"/>
          </p:nvPr>
        </p:nvSpPr>
        <p:spPr>
          <a:xfrm>
            <a:off x="334640" y="624969"/>
            <a:ext cx="9055745" cy="6427694"/>
          </a:xfrm>
        </p:spPr>
        <p:txBody>
          <a:bodyPr>
            <a:normAutofit fontScale="92500" lnSpcReduction="10000"/>
          </a:bodyPr>
          <a:lstStyle/>
          <a:p>
            <a:pPr marL="0" indent="0" algn="just">
              <a:lnSpc>
                <a:spcPct val="120000"/>
              </a:lnSpc>
              <a:buNone/>
            </a:pPr>
            <a:r>
              <a:rPr lang="hr-HR" dirty="0">
                <a:latin typeface="Cambria" panose="02040503050406030204" pitchFamily="18" charset="0"/>
                <a:ea typeface="Cambria" panose="02040503050406030204" pitchFamily="18" charset="0"/>
              </a:rPr>
              <a:t>Tujuan utama penggabungan material dalam bentuk komposit antara lain:</a:t>
            </a:r>
            <a:r>
              <a:rPr lang="en-US" dirty="0">
                <a:latin typeface="Cambria" panose="02040503050406030204" pitchFamily="18" charset="0"/>
                <a:ea typeface="Cambria" panose="02040503050406030204" pitchFamily="18" charset="0"/>
              </a:rPr>
              <a:t> </a:t>
            </a:r>
          </a:p>
          <a:p>
            <a:pPr algn="just">
              <a:lnSpc>
                <a:spcPct val="120000"/>
              </a:lnSpc>
              <a:buFont typeface="Wingdings" panose="05000000000000000000" pitchFamily="2" charset="2"/>
              <a:buChar char="v"/>
            </a:pPr>
            <a:r>
              <a:rPr lang="hr-HR" sz="2400" dirty="0">
                <a:latin typeface="Cambria" panose="02040503050406030204" pitchFamily="18" charset="0"/>
                <a:ea typeface="Cambria" panose="02040503050406030204" pitchFamily="18" charset="0"/>
              </a:rPr>
              <a:t>Meningkatkan rasio kekuatan terhadap berat (strength-to-weight ratio).</a:t>
            </a:r>
            <a:endParaRPr lang="en-US" sz="2400"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v"/>
            </a:pPr>
            <a:r>
              <a:rPr lang="hr-HR" sz="2400" dirty="0">
                <a:latin typeface="Cambria" panose="02040503050406030204" pitchFamily="18" charset="0"/>
                <a:ea typeface="Cambria" panose="02040503050406030204" pitchFamily="18" charset="0"/>
              </a:rPr>
              <a:t>Memperbaiki ketahanan terhadap kelelahan, keausan, dan korosi.</a:t>
            </a:r>
            <a:endParaRPr lang="en-US" sz="2400"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v"/>
            </a:pPr>
            <a:r>
              <a:rPr lang="hr-HR" sz="2400" dirty="0">
                <a:latin typeface="Cambria" panose="02040503050406030204" pitchFamily="18" charset="0"/>
                <a:ea typeface="Cambria" panose="02040503050406030204" pitchFamily="18" charset="0"/>
              </a:rPr>
              <a:t>Menurunkan densitas material untuk aplikasi ringan.</a:t>
            </a:r>
            <a:endParaRPr lang="en-US" sz="2400"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v"/>
            </a:pPr>
            <a:r>
              <a:rPr lang="hr-HR" sz="2400" dirty="0">
                <a:latin typeface="Cambria" panose="02040503050406030204" pitchFamily="18" charset="0"/>
                <a:ea typeface="Cambria" panose="02040503050406030204" pitchFamily="18" charset="0"/>
              </a:rPr>
              <a:t>Menyesuaikan sifat konduktivitas listrik dan termal.</a:t>
            </a:r>
            <a:endParaRPr lang="en-US" sz="2400"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v"/>
            </a:pPr>
            <a:r>
              <a:rPr lang="hr-HR" sz="2400" dirty="0">
                <a:latin typeface="Cambria" panose="02040503050406030204" pitchFamily="18" charset="0"/>
                <a:ea typeface="Cambria" panose="02040503050406030204" pitchFamily="18" charset="0"/>
              </a:rPr>
              <a:t>Mengoptimalkan stabilitas dimensi dan sifat mekanik pada suhu tinggi.</a:t>
            </a:r>
            <a:endParaRPr lang="en-US" sz="2400" dirty="0">
              <a:latin typeface="Cambria" panose="02040503050406030204" pitchFamily="18" charset="0"/>
              <a:ea typeface="Cambria" panose="02040503050406030204" pitchFamily="18" charset="0"/>
            </a:endParaRPr>
          </a:p>
          <a:p>
            <a:pPr marL="0" indent="0" algn="just">
              <a:lnSpc>
                <a:spcPct val="120000"/>
              </a:lnSpc>
              <a:buNone/>
            </a:pPr>
            <a:r>
              <a:rPr lang="hr-HR" dirty="0">
                <a:latin typeface="Cambria" panose="02040503050406030204" pitchFamily="18" charset="0"/>
                <a:ea typeface="Cambria" panose="02040503050406030204" pitchFamily="18" charset="0"/>
              </a:rPr>
              <a:t>Dalam bidang </a:t>
            </a:r>
            <a:r>
              <a:rPr lang="hr-HR" dirty="0">
                <a:highlight>
                  <a:srgbClr val="00FFFF"/>
                </a:highlight>
                <a:latin typeface="Cambria" panose="02040503050406030204" pitchFamily="18" charset="0"/>
                <a:ea typeface="Cambria" panose="02040503050406030204" pitchFamily="18" charset="0"/>
              </a:rPr>
              <a:t>teknik kimia</a:t>
            </a:r>
            <a:r>
              <a:rPr lang="hr-HR" dirty="0">
                <a:latin typeface="Cambria" panose="02040503050406030204" pitchFamily="18" charset="0"/>
                <a:ea typeface="Cambria" panose="02040503050406030204" pitchFamily="18" charset="0"/>
              </a:rPr>
              <a:t>, keunggulan ini penting karena banyak alat proses bekerja pada kondisi ekstrem (temperatur tinggi, tekanan besar, dan lingkungan korosif). Misalnya, pipa fiberglass (Fiber Reinforced Plastic – FRP) digunakan untuk menyalurkan asam atau basa kuat tanpa risiko korosi seperti yang terjadi pada baja karbon.</a:t>
            </a:r>
            <a:endParaRPr lang="en-US" dirty="0">
              <a:highlight>
                <a:srgbClr val="FFFF00"/>
              </a:highligh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56CC684-1723-68F2-213C-9B735CE2A961}"/>
              </a:ext>
            </a:extLst>
          </p:cNvPr>
          <p:cNvPicPr>
            <a:picLocks noChangeAspect="1"/>
          </p:cNvPicPr>
          <p:nvPr/>
        </p:nvPicPr>
        <p:blipFill>
          <a:blip r:embed="rId2"/>
          <a:stretch>
            <a:fillRect/>
          </a:stretch>
        </p:blipFill>
        <p:spPr>
          <a:xfrm>
            <a:off x="9625517" y="1249921"/>
            <a:ext cx="2466975" cy="1847850"/>
          </a:xfrm>
          <a:prstGeom prst="rect">
            <a:avLst/>
          </a:prstGeom>
        </p:spPr>
      </p:pic>
      <p:sp>
        <p:nvSpPr>
          <p:cNvPr id="6" name="TextBox 5">
            <a:extLst>
              <a:ext uri="{FF2B5EF4-FFF2-40B4-BE49-F238E27FC236}">
                <a16:creationId xmlns:a16="http://schemas.microsoft.com/office/drawing/2014/main" id="{AB3C08BB-0976-FB93-C6D1-B8C6C389072D}"/>
              </a:ext>
            </a:extLst>
          </p:cNvPr>
          <p:cNvSpPr txBox="1"/>
          <p:nvPr/>
        </p:nvSpPr>
        <p:spPr>
          <a:xfrm>
            <a:off x="9989740" y="3244334"/>
            <a:ext cx="2688771" cy="369332"/>
          </a:xfrm>
          <a:prstGeom prst="rect">
            <a:avLst/>
          </a:prstGeom>
          <a:noFill/>
        </p:spPr>
        <p:txBody>
          <a:bodyPr wrap="square">
            <a:spAutoFit/>
          </a:bodyPr>
          <a:lstStyle/>
          <a:p>
            <a:r>
              <a:rPr lang="en-US" i="1" dirty="0">
                <a:solidFill>
                  <a:schemeClr val="accent5">
                    <a:lumMod val="75000"/>
                  </a:schemeClr>
                </a:solidFill>
              </a:rPr>
              <a:t>pipa fiberglass </a:t>
            </a:r>
          </a:p>
        </p:txBody>
      </p:sp>
    </p:spTree>
    <p:extLst>
      <p:ext uri="{BB962C8B-B14F-4D97-AF65-F5344CB8AC3E}">
        <p14:creationId xmlns:p14="http://schemas.microsoft.com/office/powerpoint/2010/main" val="94421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05A7-EF45-68F1-110D-D87AADA44EF0}"/>
              </a:ext>
            </a:extLst>
          </p:cNvPr>
          <p:cNvSpPr>
            <a:spLocks noGrp="1"/>
          </p:cNvSpPr>
          <p:nvPr>
            <p:ph type="title"/>
          </p:nvPr>
        </p:nvSpPr>
        <p:spPr>
          <a:xfrm>
            <a:off x="-304800" y="221192"/>
            <a:ext cx="10515600" cy="1325563"/>
          </a:xfrm>
        </p:spPr>
        <p:txBody>
          <a:bodyPr/>
          <a:lstStyle/>
          <a:p>
            <a:r>
              <a:rPr lang="en-US" dirty="0"/>
              <a:t>Istilah </a:t>
            </a:r>
            <a:r>
              <a:rPr lang="en-US" dirty="0" err="1"/>
              <a:t>dalam</a:t>
            </a:r>
            <a:r>
              <a:rPr lang="en-US" dirty="0"/>
              <a:t> Teknik Material</a:t>
            </a:r>
          </a:p>
        </p:txBody>
      </p:sp>
      <p:sp>
        <p:nvSpPr>
          <p:cNvPr id="3" name="Content Placeholder 2">
            <a:extLst>
              <a:ext uri="{FF2B5EF4-FFF2-40B4-BE49-F238E27FC236}">
                <a16:creationId xmlns:a16="http://schemas.microsoft.com/office/drawing/2014/main" id="{F3A6356D-443A-5492-F632-0B5BDE30D43A}"/>
              </a:ext>
            </a:extLst>
          </p:cNvPr>
          <p:cNvSpPr>
            <a:spLocks noGrp="1"/>
          </p:cNvSpPr>
          <p:nvPr>
            <p:ph idx="1"/>
          </p:nvPr>
        </p:nvSpPr>
        <p:spPr>
          <a:xfrm>
            <a:off x="838200" y="1789611"/>
            <a:ext cx="8517467" cy="4387352"/>
          </a:xfrm>
        </p:spPr>
        <p:txBody>
          <a:bodyPr>
            <a:normAutofit fontScale="77500" lnSpcReduction="20000"/>
          </a:bodyPr>
          <a:lstStyle/>
          <a:p>
            <a:pPr algn="just"/>
            <a:endParaRPr lang="en-US" dirty="0"/>
          </a:p>
          <a:p>
            <a:pPr algn="just"/>
            <a:r>
              <a:rPr lang="en-US" dirty="0"/>
              <a:t>Ketahanan / </a:t>
            </a:r>
            <a:r>
              <a:rPr lang="en-US" dirty="0" err="1"/>
              <a:t>resiliensi</a:t>
            </a:r>
            <a:r>
              <a:rPr lang="en-US" dirty="0"/>
              <a:t> </a:t>
            </a:r>
            <a:r>
              <a:rPr lang="en-US" dirty="0" err="1"/>
              <a:t>adalah</a:t>
            </a:r>
            <a:r>
              <a:rPr lang="en-US" dirty="0"/>
              <a:t> </a:t>
            </a:r>
            <a:r>
              <a:rPr lang="en-US" dirty="0" err="1"/>
              <a:t>kemampuan</a:t>
            </a:r>
            <a:r>
              <a:rPr lang="en-US" dirty="0"/>
              <a:t> </a:t>
            </a:r>
            <a:r>
              <a:rPr lang="en-US" dirty="0" err="1"/>
              <a:t>suatu</a:t>
            </a:r>
            <a:r>
              <a:rPr lang="en-US" dirty="0"/>
              <a:t> material </a:t>
            </a:r>
            <a:r>
              <a:rPr lang="en-US" dirty="0" err="1"/>
              <a:t>untuk</a:t>
            </a:r>
            <a:r>
              <a:rPr lang="en-US" dirty="0"/>
              <a:t> </a:t>
            </a:r>
            <a:r>
              <a:rPr lang="en-US" dirty="0" err="1"/>
              <a:t>menyerap</a:t>
            </a:r>
            <a:r>
              <a:rPr lang="en-US" dirty="0"/>
              <a:t> </a:t>
            </a:r>
            <a:r>
              <a:rPr lang="en-US" dirty="0" err="1"/>
              <a:t>energi</a:t>
            </a:r>
            <a:r>
              <a:rPr lang="en-US" dirty="0"/>
              <a:t> </a:t>
            </a:r>
            <a:r>
              <a:rPr lang="en-US" dirty="0" err="1"/>
              <a:t>ketika</a:t>
            </a:r>
            <a:r>
              <a:rPr lang="en-US" dirty="0"/>
              <a:t> </a:t>
            </a:r>
            <a:r>
              <a:rPr lang="en-US" dirty="0" err="1"/>
              <a:t>mengalami</a:t>
            </a:r>
            <a:r>
              <a:rPr lang="en-US" dirty="0"/>
              <a:t> </a:t>
            </a:r>
            <a:r>
              <a:rPr lang="en-US" dirty="0" err="1"/>
              <a:t>deformasi</a:t>
            </a:r>
            <a:r>
              <a:rPr lang="en-US" dirty="0"/>
              <a:t> </a:t>
            </a:r>
            <a:r>
              <a:rPr lang="en-US" dirty="0" err="1"/>
              <a:t>elastis</a:t>
            </a:r>
            <a:r>
              <a:rPr lang="en-US" dirty="0"/>
              <a:t>, dan </a:t>
            </a:r>
            <a:r>
              <a:rPr lang="en-US" dirty="0" err="1"/>
              <a:t>melepaskan</a:t>
            </a:r>
            <a:r>
              <a:rPr lang="en-US" dirty="0"/>
              <a:t> </a:t>
            </a:r>
            <a:r>
              <a:rPr lang="en-US" dirty="0" err="1"/>
              <a:t>energi</a:t>
            </a:r>
            <a:r>
              <a:rPr lang="en-US" dirty="0"/>
              <a:t> </a:t>
            </a:r>
            <a:r>
              <a:rPr lang="en-US" dirty="0" err="1"/>
              <a:t>tersebut</a:t>
            </a:r>
            <a:r>
              <a:rPr lang="en-US" dirty="0"/>
              <a:t> </a:t>
            </a:r>
            <a:r>
              <a:rPr lang="en-US" dirty="0" err="1"/>
              <a:t>ketika</a:t>
            </a:r>
            <a:r>
              <a:rPr lang="en-US" dirty="0"/>
              <a:t> </a:t>
            </a:r>
            <a:r>
              <a:rPr lang="en-US" dirty="0" err="1"/>
              <a:t>beban</a:t>
            </a:r>
            <a:r>
              <a:rPr lang="en-US" dirty="0"/>
              <a:t> </a:t>
            </a:r>
            <a:r>
              <a:rPr lang="en-US" dirty="0" err="1"/>
              <a:t>diturunkan</a:t>
            </a:r>
            <a:r>
              <a:rPr lang="en-US" dirty="0"/>
              <a:t> . </a:t>
            </a:r>
            <a:r>
              <a:rPr lang="en-US" dirty="0" err="1"/>
              <a:t>Resiliensi</a:t>
            </a:r>
            <a:r>
              <a:rPr lang="en-US" dirty="0"/>
              <a:t> </a:t>
            </a:r>
            <a:r>
              <a:rPr lang="en-US" dirty="0" err="1"/>
              <a:t>pembuktian</a:t>
            </a:r>
            <a:r>
              <a:rPr lang="en-US" dirty="0"/>
              <a:t> </a:t>
            </a:r>
            <a:r>
              <a:rPr lang="en-US" dirty="0" err="1"/>
              <a:t>didefinisikan</a:t>
            </a:r>
            <a:r>
              <a:rPr lang="en-US" dirty="0"/>
              <a:t> </a:t>
            </a:r>
            <a:r>
              <a:rPr lang="en-US" dirty="0" err="1"/>
              <a:t>sebagai</a:t>
            </a:r>
            <a:r>
              <a:rPr lang="en-US" dirty="0"/>
              <a:t> </a:t>
            </a:r>
            <a:r>
              <a:rPr lang="en-US" dirty="0" err="1"/>
              <a:t>energi</a:t>
            </a:r>
            <a:r>
              <a:rPr lang="en-US" dirty="0"/>
              <a:t> </a:t>
            </a:r>
            <a:r>
              <a:rPr lang="en-US" dirty="0" err="1"/>
              <a:t>maksimum</a:t>
            </a:r>
            <a:r>
              <a:rPr lang="en-US" dirty="0"/>
              <a:t> yang </a:t>
            </a:r>
            <a:r>
              <a:rPr lang="en-US" dirty="0" err="1"/>
              <a:t>dapat</a:t>
            </a:r>
            <a:r>
              <a:rPr lang="en-US" dirty="0"/>
              <a:t> </a:t>
            </a:r>
            <a:r>
              <a:rPr lang="en-US" dirty="0" err="1"/>
              <a:t>diserap</a:t>
            </a:r>
            <a:r>
              <a:rPr lang="en-US" dirty="0"/>
              <a:t> </a:t>
            </a:r>
            <a:r>
              <a:rPr lang="en-US" dirty="0" err="1"/>
              <a:t>hingga</a:t>
            </a:r>
            <a:r>
              <a:rPr lang="en-US" dirty="0"/>
              <a:t> batas </a:t>
            </a:r>
            <a:r>
              <a:rPr lang="en-US" dirty="0" err="1"/>
              <a:t>elastis</a:t>
            </a:r>
            <a:r>
              <a:rPr lang="en-US" dirty="0"/>
              <a:t>, </a:t>
            </a:r>
            <a:r>
              <a:rPr lang="en-US" dirty="0" err="1"/>
              <a:t>tanpa</a:t>
            </a:r>
            <a:r>
              <a:rPr lang="en-US" dirty="0"/>
              <a:t> </a:t>
            </a:r>
            <a:r>
              <a:rPr lang="en-US" dirty="0" err="1"/>
              <a:t>menimbulkan</a:t>
            </a:r>
            <a:r>
              <a:rPr lang="en-US" dirty="0"/>
              <a:t> </a:t>
            </a:r>
            <a:r>
              <a:rPr lang="en-US" dirty="0" err="1"/>
              <a:t>distorsi</a:t>
            </a:r>
            <a:r>
              <a:rPr lang="en-US" dirty="0"/>
              <a:t> </a:t>
            </a:r>
            <a:r>
              <a:rPr lang="en-US" dirty="0" err="1"/>
              <a:t>permanen</a:t>
            </a:r>
            <a:r>
              <a:rPr lang="en-US" dirty="0"/>
              <a:t>.</a:t>
            </a:r>
          </a:p>
          <a:p>
            <a:pPr algn="just"/>
            <a:r>
              <a:rPr lang="en-US" dirty="0" err="1"/>
              <a:t>Kekuatan</a:t>
            </a:r>
            <a:r>
              <a:rPr lang="en-US" dirty="0"/>
              <a:t> material </a:t>
            </a:r>
            <a:r>
              <a:rPr lang="en-US" dirty="0" err="1"/>
              <a:t>adalah</a:t>
            </a:r>
            <a:r>
              <a:rPr lang="en-US" dirty="0"/>
              <a:t> </a:t>
            </a:r>
            <a:r>
              <a:rPr lang="en-US" dirty="0" err="1"/>
              <a:t>kemampuan</a:t>
            </a:r>
            <a:r>
              <a:rPr lang="en-US" dirty="0"/>
              <a:t> material </a:t>
            </a:r>
            <a:r>
              <a:rPr lang="en-US" dirty="0" err="1"/>
              <a:t>untuk</a:t>
            </a:r>
            <a:r>
              <a:rPr lang="en-US" dirty="0"/>
              <a:t> </a:t>
            </a:r>
            <a:r>
              <a:rPr lang="en-US" dirty="0" err="1"/>
              <a:t>menahan</a:t>
            </a:r>
            <a:r>
              <a:rPr lang="en-US" dirty="0"/>
              <a:t> </a:t>
            </a:r>
            <a:r>
              <a:rPr lang="en-US" dirty="0" err="1"/>
              <a:t>gaya</a:t>
            </a:r>
            <a:r>
              <a:rPr lang="en-US" dirty="0"/>
              <a:t> </a:t>
            </a:r>
            <a:r>
              <a:rPr lang="en-US" dirty="0" err="1"/>
              <a:t>mekanis</a:t>
            </a:r>
            <a:r>
              <a:rPr lang="en-US" dirty="0"/>
              <a:t> </a:t>
            </a:r>
            <a:r>
              <a:rPr lang="en-US" dirty="0" err="1"/>
              <a:t>saat</a:t>
            </a:r>
            <a:r>
              <a:rPr lang="en-US" dirty="0"/>
              <a:t> </a:t>
            </a:r>
            <a:r>
              <a:rPr lang="en-US" dirty="0" err="1"/>
              <a:t>digunakan</a:t>
            </a:r>
            <a:r>
              <a:rPr lang="en-US" dirty="0"/>
              <a:t> . </a:t>
            </a:r>
          </a:p>
          <a:p>
            <a:pPr algn="just"/>
            <a:r>
              <a:rPr lang="en-US" dirty="0" err="1"/>
              <a:t>Keausan</a:t>
            </a:r>
            <a:r>
              <a:rPr lang="en-US" dirty="0"/>
              <a:t> </a:t>
            </a:r>
            <a:r>
              <a:rPr lang="en-US" dirty="0" err="1"/>
              <a:t>adalah</a:t>
            </a:r>
            <a:r>
              <a:rPr lang="en-US" dirty="0"/>
              <a:t> </a:t>
            </a:r>
            <a:r>
              <a:rPr lang="en-US" dirty="0" err="1"/>
              <a:t>hilangnya</a:t>
            </a:r>
            <a:r>
              <a:rPr lang="en-US" dirty="0"/>
              <a:t> </a:t>
            </a:r>
            <a:r>
              <a:rPr lang="en-US" dirty="0" err="1"/>
              <a:t>sejumlah</a:t>
            </a:r>
            <a:r>
              <a:rPr lang="en-US" dirty="0"/>
              <a:t> </a:t>
            </a:r>
            <a:r>
              <a:rPr lang="en-US" dirty="0" err="1"/>
              <a:t>lapisan</a:t>
            </a:r>
            <a:r>
              <a:rPr lang="en-US" dirty="0"/>
              <a:t> </a:t>
            </a:r>
            <a:r>
              <a:rPr lang="en-US" dirty="0" err="1"/>
              <a:t>permukaan</a:t>
            </a:r>
            <a:r>
              <a:rPr lang="en-US" dirty="0"/>
              <a:t> material </a:t>
            </a:r>
            <a:r>
              <a:rPr lang="en-US" dirty="0" err="1"/>
              <a:t>karena</a:t>
            </a:r>
            <a:r>
              <a:rPr lang="en-US" dirty="0"/>
              <a:t> </a:t>
            </a:r>
            <a:r>
              <a:rPr lang="en-US" dirty="0" err="1"/>
              <a:t>adnya</a:t>
            </a:r>
            <a:r>
              <a:rPr lang="en-US" dirty="0"/>
              <a:t> </a:t>
            </a:r>
            <a:r>
              <a:rPr lang="en-US" dirty="0" err="1"/>
              <a:t>gesekan</a:t>
            </a:r>
            <a:r>
              <a:rPr lang="en-US" dirty="0"/>
              <a:t> </a:t>
            </a:r>
            <a:r>
              <a:rPr lang="en-US" dirty="0" err="1"/>
              <a:t>antara</a:t>
            </a:r>
            <a:r>
              <a:rPr lang="en-US" dirty="0"/>
              <a:t> </a:t>
            </a:r>
            <a:r>
              <a:rPr lang="en-US" dirty="0" err="1"/>
              <a:t>permukaan</a:t>
            </a:r>
            <a:r>
              <a:rPr lang="en-US" dirty="0"/>
              <a:t> </a:t>
            </a:r>
            <a:r>
              <a:rPr lang="en-US" dirty="0" err="1"/>
              <a:t>padatan</a:t>
            </a:r>
            <a:r>
              <a:rPr lang="en-US" dirty="0"/>
              <a:t> </a:t>
            </a:r>
            <a:r>
              <a:rPr lang="en-US" dirty="0" err="1"/>
              <a:t>dengan</a:t>
            </a:r>
            <a:r>
              <a:rPr lang="en-US" dirty="0"/>
              <a:t> </a:t>
            </a:r>
            <a:r>
              <a:rPr lang="en-US" dirty="0" err="1"/>
              <a:t>benda</a:t>
            </a:r>
            <a:r>
              <a:rPr lang="en-US" dirty="0"/>
              <a:t> lain</a:t>
            </a:r>
          </a:p>
          <a:p>
            <a:pPr algn="just"/>
            <a:r>
              <a:rPr lang="en-US" dirty="0"/>
              <a:t>Korosi </a:t>
            </a:r>
            <a:r>
              <a:rPr lang="en-US" dirty="0" err="1"/>
              <a:t>adalah</a:t>
            </a:r>
            <a:r>
              <a:rPr lang="en-US" dirty="0"/>
              <a:t> </a:t>
            </a:r>
            <a:r>
              <a:rPr lang="en-US" dirty="0" err="1"/>
              <a:t>kerusakan</a:t>
            </a:r>
            <a:r>
              <a:rPr lang="en-US" dirty="0"/>
              <a:t> </a:t>
            </a:r>
            <a:r>
              <a:rPr lang="en-US" dirty="0" err="1"/>
              <a:t>atau</a:t>
            </a:r>
            <a:r>
              <a:rPr lang="en-US" dirty="0"/>
              <a:t> </a:t>
            </a:r>
            <a:r>
              <a:rPr lang="en-US" dirty="0" err="1"/>
              <a:t>kehancuran</a:t>
            </a:r>
            <a:r>
              <a:rPr lang="en-US" dirty="0"/>
              <a:t> material </a:t>
            </a:r>
            <a:r>
              <a:rPr lang="en-US" dirty="0" err="1"/>
              <a:t>akibat</a:t>
            </a:r>
            <a:r>
              <a:rPr lang="en-US" dirty="0"/>
              <a:t> </a:t>
            </a:r>
            <a:r>
              <a:rPr lang="en-US" dirty="0" err="1"/>
              <a:t>adanya</a:t>
            </a:r>
            <a:r>
              <a:rPr lang="en-US" dirty="0"/>
              <a:t> </a:t>
            </a:r>
            <a:r>
              <a:rPr lang="en-US" dirty="0" err="1"/>
              <a:t>reaksi</a:t>
            </a:r>
            <a:r>
              <a:rPr lang="en-US" dirty="0"/>
              <a:t> </a:t>
            </a:r>
            <a:r>
              <a:rPr lang="en-US" dirty="0" err="1"/>
              <a:t>kimia</a:t>
            </a:r>
            <a:r>
              <a:rPr lang="en-US" dirty="0"/>
              <a:t> di </a:t>
            </a:r>
            <a:r>
              <a:rPr lang="en-US" dirty="0" err="1"/>
              <a:t>sekitar</a:t>
            </a:r>
            <a:r>
              <a:rPr lang="en-US" dirty="0"/>
              <a:t> </a:t>
            </a:r>
            <a:r>
              <a:rPr lang="en-US" dirty="0" err="1"/>
              <a:t>lingkungannya</a:t>
            </a:r>
            <a:endParaRPr lang="en-US" dirty="0"/>
          </a:p>
        </p:txBody>
      </p:sp>
    </p:spTree>
    <p:extLst>
      <p:ext uri="{BB962C8B-B14F-4D97-AF65-F5344CB8AC3E}">
        <p14:creationId xmlns:p14="http://schemas.microsoft.com/office/powerpoint/2010/main" val="109229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7F27-3572-0B8E-A962-27BC736EA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45279-8C2A-305D-C66E-65E9CD4C8B2F}"/>
              </a:ext>
            </a:extLst>
          </p:cNvPr>
          <p:cNvSpPr>
            <a:spLocks noGrp="1"/>
          </p:cNvSpPr>
          <p:nvPr>
            <p:ph type="title"/>
          </p:nvPr>
        </p:nvSpPr>
        <p:spPr>
          <a:xfrm>
            <a:off x="-264715" y="-123323"/>
            <a:ext cx="10515600" cy="1114052"/>
          </a:xfrm>
        </p:spPr>
        <p:txBody>
          <a:bodyPr>
            <a:normAutofit/>
          </a:bodyPr>
          <a:lstStyle/>
          <a:p>
            <a:r>
              <a:rPr lang="hr-HR" sz="3200" dirty="0">
                <a:latin typeface="Cambria" panose="02040503050406030204" pitchFamily="18" charset="0"/>
                <a:ea typeface="Cambria" panose="02040503050406030204" pitchFamily="18" charset="0"/>
              </a:rPr>
              <a:t>Komponen Penyusun Material Komposit</a:t>
            </a:r>
            <a:r>
              <a:rPr lang="en-US" sz="3200" dirty="0">
                <a:latin typeface="Cambria" panose="02040503050406030204" pitchFamily="18" charset="0"/>
                <a:ea typeface="Cambria" panose="02040503050406030204" pitchFamily="18" charset="0"/>
              </a:rPr>
              <a:t> </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5F89CCF-7833-F883-8B52-F1A646F61D5C}"/>
              </a:ext>
            </a:extLst>
          </p:cNvPr>
          <p:cNvSpPr>
            <a:spLocks noGrp="1"/>
          </p:cNvSpPr>
          <p:nvPr>
            <p:ph idx="1"/>
          </p:nvPr>
        </p:nvSpPr>
        <p:spPr>
          <a:xfrm>
            <a:off x="400595" y="842683"/>
            <a:ext cx="9316890" cy="6427694"/>
          </a:xfrm>
        </p:spPr>
        <p:txBody>
          <a:bodyPr>
            <a:normAutofit fontScale="70000" lnSpcReduction="20000"/>
          </a:bodyPr>
          <a:lstStyle/>
          <a:p>
            <a:pPr marL="0" indent="0" algn="just">
              <a:lnSpc>
                <a:spcPct val="120000"/>
              </a:lnSpc>
              <a:buNone/>
            </a:pPr>
            <a:r>
              <a:rPr lang="hr-HR" dirty="0">
                <a:latin typeface="Cambria" panose="02040503050406030204" pitchFamily="18" charset="0"/>
                <a:ea typeface="Cambria" panose="02040503050406030204" pitchFamily="18" charset="0"/>
              </a:rPr>
              <a:t>Setiap material komposit terdiri atas dua komponen utama:</a:t>
            </a:r>
            <a:endParaRPr lang="en-US" dirty="0">
              <a:latin typeface="Cambria" panose="02040503050406030204" pitchFamily="18" charset="0"/>
              <a:ea typeface="Cambria" panose="02040503050406030204" pitchFamily="18" charset="0"/>
            </a:endParaRPr>
          </a:p>
          <a:p>
            <a:pPr marL="0" indent="0" algn="just">
              <a:lnSpc>
                <a:spcPct val="120000"/>
              </a:lnSpc>
              <a:buNone/>
            </a:pPr>
            <a:r>
              <a:rPr lang="hr-HR"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hr-HR"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Fase Matriks</a:t>
            </a:r>
            <a:endParaRPr lang="en-US"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lgn="just">
              <a:lnSpc>
                <a:spcPct val="120000"/>
              </a:lnSpc>
              <a:buNone/>
            </a:pPr>
            <a:r>
              <a:rPr lang="hr-HR" dirty="0">
                <a:latin typeface="Cambria" panose="02040503050406030204" pitchFamily="18" charset="0"/>
                <a:ea typeface="Cambria" panose="02040503050406030204" pitchFamily="18" charset="0"/>
              </a:rPr>
              <a:t>Matriks merupakan fase yang bersifat kontinu dan berfungsi untuk:</a:t>
            </a:r>
            <a:endParaRPr lang="en-US"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q"/>
            </a:pPr>
            <a:r>
              <a:rPr lang="hr-HR" dirty="0">
                <a:latin typeface="Cambria" panose="02040503050406030204" pitchFamily="18" charset="0"/>
                <a:ea typeface="Cambria" panose="02040503050406030204" pitchFamily="18" charset="0"/>
              </a:rPr>
              <a:t>Menjaga posisi fase penguat tetap pada tempatnya.</a:t>
            </a:r>
            <a:endParaRPr lang="en-US"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q"/>
            </a:pPr>
            <a:r>
              <a:rPr lang="hr-HR" dirty="0">
                <a:latin typeface="Cambria" panose="02040503050406030204" pitchFamily="18" charset="0"/>
                <a:ea typeface="Cambria" panose="02040503050406030204" pitchFamily="18" charset="0"/>
              </a:rPr>
              <a:t>Mendistribusikan beban ke seluruh struktur.</a:t>
            </a:r>
            <a:endParaRPr lang="en-US"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q"/>
            </a:pPr>
            <a:r>
              <a:rPr lang="hr-HR" dirty="0">
                <a:latin typeface="Cambria" panose="02040503050406030204" pitchFamily="18" charset="0"/>
                <a:ea typeface="Cambria" panose="02040503050406030204" pitchFamily="18" charset="0"/>
              </a:rPr>
              <a:t>Melindungi penguat dari kerusakan mekanik dan kimia.</a:t>
            </a:r>
            <a:endParaRPr lang="en-US" dirty="0">
              <a:latin typeface="Cambria" panose="02040503050406030204" pitchFamily="18" charset="0"/>
              <a:ea typeface="Cambria" panose="02040503050406030204" pitchFamily="18" charset="0"/>
            </a:endParaRPr>
          </a:p>
          <a:p>
            <a:pPr algn="just">
              <a:lnSpc>
                <a:spcPct val="120000"/>
              </a:lnSpc>
              <a:buFont typeface="Wingdings" panose="05000000000000000000" pitchFamily="2" charset="2"/>
              <a:buChar char="q"/>
            </a:pPr>
            <a:r>
              <a:rPr lang="hr-HR" dirty="0">
                <a:latin typeface="Cambria" panose="02040503050406030204" pitchFamily="18" charset="0"/>
                <a:ea typeface="Cambria" panose="02040503050406030204" pitchFamily="18" charset="0"/>
              </a:rPr>
              <a:t>Menentukan sifat permukaan dan ketahanan terhadap lingkungan.</a:t>
            </a:r>
            <a:endParaRPr lang="en-US" dirty="0">
              <a:latin typeface="Cambria" panose="02040503050406030204" pitchFamily="18" charset="0"/>
              <a:ea typeface="Cambria" panose="02040503050406030204" pitchFamily="18" charset="0"/>
            </a:endParaRPr>
          </a:p>
          <a:p>
            <a:pPr marL="0" indent="0" algn="just">
              <a:lnSpc>
                <a:spcPct val="120000"/>
              </a:lnSpc>
              <a:buNone/>
            </a:pPr>
            <a:endParaRPr lang="en-US" dirty="0">
              <a:latin typeface="Cambria" panose="02040503050406030204" pitchFamily="18" charset="0"/>
              <a:ea typeface="Cambria" panose="02040503050406030204" pitchFamily="18" charset="0"/>
            </a:endParaRPr>
          </a:p>
          <a:p>
            <a:pPr marL="0" indent="0" algn="just">
              <a:lnSpc>
                <a:spcPct val="120000"/>
              </a:lnSpc>
              <a:buNone/>
            </a:pPr>
            <a:r>
              <a:rPr lang="hr-HR" dirty="0">
                <a:latin typeface="Cambria" panose="02040503050406030204" pitchFamily="18" charset="0"/>
                <a:ea typeface="Cambria" panose="02040503050406030204" pitchFamily="18" charset="0"/>
              </a:rPr>
              <a:t>Berdasarkan jenisnya, matriks dapat diklasifikasikan menjadi tiga kelompok utama:</a:t>
            </a:r>
            <a:endParaRPr lang="en-US" dirty="0">
              <a:latin typeface="Cambria" panose="02040503050406030204" pitchFamily="18" charset="0"/>
              <a:ea typeface="Cambria" panose="02040503050406030204" pitchFamily="18" charset="0"/>
            </a:endParaRPr>
          </a:p>
          <a:p>
            <a:pPr marL="514350" indent="-514350" algn="just">
              <a:lnSpc>
                <a:spcPct val="120000"/>
              </a:lnSpc>
              <a:buFont typeface="+mj-lt"/>
              <a:buAutoNum type="alphaLcParenR"/>
            </a:pPr>
            <a:r>
              <a:rPr lang="hr-HR" dirty="0">
                <a:latin typeface="Cambria" panose="02040503050406030204" pitchFamily="18" charset="0"/>
                <a:ea typeface="Cambria" panose="02040503050406030204" pitchFamily="18" charset="0"/>
              </a:rPr>
              <a:t>Matriks polimer – ringan, mudah dibentuk, dan tahan korosi. Contoh: epoksi, poliester, nilon.</a:t>
            </a:r>
            <a:endParaRPr lang="en-US" dirty="0">
              <a:latin typeface="Cambria" panose="02040503050406030204" pitchFamily="18" charset="0"/>
              <a:ea typeface="Cambria" panose="02040503050406030204" pitchFamily="18" charset="0"/>
            </a:endParaRPr>
          </a:p>
          <a:p>
            <a:pPr marL="514350" indent="-514350" algn="just">
              <a:lnSpc>
                <a:spcPct val="120000"/>
              </a:lnSpc>
              <a:buFont typeface="+mj-lt"/>
              <a:buAutoNum type="alphaLcParenR"/>
            </a:pPr>
            <a:r>
              <a:rPr lang="hr-HR" dirty="0">
                <a:latin typeface="Cambria" panose="02040503050406030204" pitchFamily="18" charset="0"/>
                <a:ea typeface="Cambria" panose="02040503050406030204" pitchFamily="18" charset="0"/>
              </a:rPr>
              <a:t>Matriks logam – kuat pada suhu tinggi, namun lebih berat. Contoh: aluminium, titanium.</a:t>
            </a:r>
            <a:endParaRPr lang="en-US" dirty="0">
              <a:latin typeface="Cambria" panose="02040503050406030204" pitchFamily="18" charset="0"/>
              <a:ea typeface="Cambria" panose="02040503050406030204" pitchFamily="18" charset="0"/>
            </a:endParaRPr>
          </a:p>
          <a:p>
            <a:pPr marL="514350" indent="-514350" algn="just">
              <a:lnSpc>
                <a:spcPct val="120000"/>
              </a:lnSpc>
              <a:buFont typeface="+mj-lt"/>
              <a:buAutoNum type="alphaLcParenR"/>
            </a:pPr>
            <a:r>
              <a:rPr lang="hr-HR" dirty="0">
                <a:latin typeface="Cambria" panose="02040503050406030204" pitchFamily="18" charset="0"/>
                <a:ea typeface="Cambria" panose="02040503050406030204" pitchFamily="18" charset="0"/>
              </a:rPr>
              <a:t>Matriks keramik – tahan suhu dan oksidasi tinggi, tetapi rapuh. Contoh: alumina (Al₂O₃), silikon karbida (SiC).</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3692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A884D26-164F-2249-996E-32A2E6C090F9}" vid="{80238997-C73A-C74C-8B9C-0EB53FF83A5A}"/>
    </a:ext>
  </a:extLst>
</a:theme>
</file>

<file path=docProps/app.xml><?xml version="1.0" encoding="utf-8"?>
<Properties xmlns="http://schemas.openxmlformats.org/officeDocument/2006/extended-properties" xmlns:vt="http://schemas.openxmlformats.org/officeDocument/2006/docPropsVTypes">
  <Template>Molecule-PowerPoint-Template</Template>
  <TotalTime>260</TotalTime>
  <Words>1770</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Microsoft YaHei</vt:lpstr>
      <vt:lpstr>Arial</vt:lpstr>
      <vt:lpstr>Cambria</vt:lpstr>
      <vt:lpstr>Trebuchet MS</vt:lpstr>
      <vt:lpstr>Wingdings</vt:lpstr>
      <vt:lpstr>Office Theme</vt:lpstr>
      <vt:lpstr>PENGERTIAN KOMPOSIT KLASIFIKASI KOMPOSIT</vt:lpstr>
      <vt:lpstr>Pengertian Komposit </vt:lpstr>
      <vt:lpstr> Manfaat / Aplikasi  Komposit dalam Bidang Teknik Kimia   </vt:lpstr>
      <vt:lpstr>Komposit dalam Teknik Kimia</vt:lpstr>
      <vt:lpstr>Pengertian dan Konsep Dasar Material Komposit </vt:lpstr>
      <vt:lpstr>Pengertian dan Konsep Dasar Material Komposit </vt:lpstr>
      <vt:lpstr>Tujuan Pembuatan Material Komposit </vt:lpstr>
      <vt:lpstr>Istilah dalam Teknik Material</vt:lpstr>
      <vt:lpstr>Komponen Penyusun Material Komposit </vt:lpstr>
      <vt:lpstr>Komponen Penyusun Material Komposit </vt:lpstr>
      <vt:lpstr>Klasifikasi Komposit </vt:lpstr>
      <vt:lpstr> Klasifikasi Material Komposit </vt:lpstr>
      <vt:lpstr>Membran nanokomposit untuk pemisahan gas</vt:lpstr>
      <vt:lpstr> Klasifikasi Material Komposit  </vt:lpstr>
      <vt:lpstr> Klasifikasi Material Komposit  </vt:lpstr>
      <vt:lpstr> Klasifikasi Material Komposit  </vt:lpstr>
      <vt:lpstr>PERTANYAAN ?</vt:lpstr>
      <vt:lpstr>  Kesimpulan  </vt:lpstr>
      <vt:lpstr>  Referensi   </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Rinette Visca</dc:creator>
  <cp:lastModifiedBy>Rinette Visca</cp:lastModifiedBy>
  <cp:revision>9</cp:revision>
  <dcterms:created xsi:type="dcterms:W3CDTF">2025-10-20T10:34:09Z</dcterms:created>
  <dcterms:modified xsi:type="dcterms:W3CDTF">2025-10-21T14:05:59Z</dcterms:modified>
</cp:coreProperties>
</file>