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2" r:id="rId3"/>
    <p:sldMasterId id="2147483685" r:id="rId4"/>
    <p:sldMasterId id="2147483697" r:id="rId5"/>
    <p:sldMasterId id="2147483710" r:id="rId6"/>
  </p:sldMasterIdLst>
  <p:notesMasterIdLst>
    <p:notesMasterId r:id="rId83"/>
  </p:notesMasterIdLst>
  <p:sldIdLst>
    <p:sldId id="259" r:id="rId7"/>
    <p:sldId id="385" r:id="rId8"/>
    <p:sldId id="261" r:id="rId9"/>
    <p:sldId id="455" r:id="rId10"/>
    <p:sldId id="456" r:id="rId11"/>
    <p:sldId id="457" r:id="rId12"/>
    <p:sldId id="458" r:id="rId13"/>
    <p:sldId id="459" r:id="rId14"/>
    <p:sldId id="461" r:id="rId15"/>
    <p:sldId id="467" r:id="rId16"/>
    <p:sldId id="470" r:id="rId17"/>
    <p:sldId id="468" r:id="rId18"/>
    <p:sldId id="367" r:id="rId19"/>
    <p:sldId id="362" r:id="rId20"/>
    <p:sldId id="473" r:id="rId21"/>
    <p:sldId id="474" r:id="rId22"/>
    <p:sldId id="492" r:id="rId23"/>
    <p:sldId id="496" r:id="rId24"/>
    <p:sldId id="497" r:id="rId25"/>
    <p:sldId id="442" r:id="rId26"/>
    <p:sldId id="493" r:id="rId27"/>
    <p:sldId id="494" r:id="rId28"/>
    <p:sldId id="495" r:id="rId29"/>
    <p:sldId id="487" r:id="rId30"/>
    <p:sldId id="504" r:id="rId31"/>
    <p:sldId id="505" r:id="rId32"/>
    <p:sldId id="506" r:id="rId33"/>
    <p:sldId id="507" r:id="rId34"/>
    <p:sldId id="501" r:id="rId35"/>
    <p:sldId id="476" r:id="rId36"/>
    <p:sldId id="427" r:id="rId37"/>
    <p:sldId id="514" r:id="rId38"/>
    <p:sldId id="515" r:id="rId39"/>
    <p:sldId id="508" r:id="rId40"/>
    <p:sldId id="509" r:id="rId41"/>
    <p:sldId id="510" r:id="rId42"/>
    <p:sldId id="511" r:id="rId43"/>
    <p:sldId id="512" r:id="rId44"/>
    <p:sldId id="513" r:id="rId45"/>
    <p:sldId id="502" r:id="rId46"/>
    <p:sldId id="491" r:id="rId47"/>
    <p:sldId id="322" r:id="rId48"/>
    <p:sldId id="516" r:id="rId49"/>
    <p:sldId id="345" r:id="rId50"/>
    <p:sldId id="346" r:id="rId51"/>
    <p:sldId id="517" r:id="rId52"/>
    <p:sldId id="518" r:id="rId53"/>
    <p:sldId id="481" r:id="rId54"/>
    <p:sldId id="483" r:id="rId55"/>
    <p:sldId id="484" r:id="rId56"/>
    <p:sldId id="434" r:id="rId57"/>
    <p:sldId id="419" r:id="rId58"/>
    <p:sldId id="420" r:id="rId59"/>
    <p:sldId id="421" r:id="rId60"/>
    <p:sldId id="353" r:id="rId61"/>
    <p:sldId id="423" r:id="rId62"/>
    <p:sldId id="424" r:id="rId63"/>
    <p:sldId id="425" r:id="rId64"/>
    <p:sldId id="426" r:id="rId65"/>
    <p:sldId id="435" r:id="rId66"/>
    <p:sldId id="436" r:id="rId67"/>
    <p:sldId id="263" r:id="rId68"/>
    <p:sldId id="288" r:id="rId69"/>
    <p:sldId id="287" r:id="rId70"/>
    <p:sldId id="393" r:id="rId71"/>
    <p:sldId id="394" r:id="rId72"/>
    <p:sldId id="301" r:id="rId73"/>
    <p:sldId id="304" r:id="rId74"/>
    <p:sldId id="302" r:id="rId75"/>
    <p:sldId id="303" r:id="rId76"/>
    <p:sldId id="308" r:id="rId77"/>
    <p:sldId id="310" r:id="rId78"/>
    <p:sldId id="309" r:id="rId79"/>
    <p:sldId id="453" r:id="rId80"/>
    <p:sldId id="460" r:id="rId81"/>
    <p:sldId id="260"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7" d="100"/>
          <a:sy n="87" d="100"/>
        </p:scale>
        <p:origin x="273"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90376-1512-4731-808C-33DA4BF858BD}"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07944-98DD-40EA-9D46-92B87EAF5F96}" type="slidenum">
              <a:rPr lang="en-US" smtClean="0"/>
              <a:t>‹#›</a:t>
            </a:fld>
            <a:endParaRPr lang="en-US"/>
          </a:p>
        </p:txBody>
      </p:sp>
    </p:spTree>
    <p:extLst>
      <p:ext uri="{BB962C8B-B14F-4D97-AF65-F5344CB8AC3E}">
        <p14:creationId xmlns:p14="http://schemas.microsoft.com/office/powerpoint/2010/main" val="87555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245B1D-5132-467B-A1C8-8255103A760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294438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9E8990-E012-41E0-AF40-A4ACC7F1D2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127946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E8D267-7CB4-4CE3-85EC-4BD99064F44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352098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1F8264-7F92-45C1-9D1C-E1CD92512E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273446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FF6A2-5AD9-4323-86A6-DCDC9D49046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387778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575685-2C68-486F-86C8-1D030E94238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119801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D7D851-96A4-4ABD-9DE1-8362A03CB48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687201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9CD1D1-5870-4C1A-9C08-9D01CCA9F50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183337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DECE7A-3B53-4B74-A37D-8C0B427BB7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4093484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2EB7A9-67E8-4C9A-8122-7E0A8EB344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111419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7B204-C380-4DDF-8DDA-702892A502F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39084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D63D62-A318-421E-8ED6-6536842CC8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420128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6416E-7D84-48BD-B0E3-5A0EF66DE43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1356399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64F970-48E0-48DF-BEA8-EE768242B92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1045272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972537-C4F9-48DA-87F5-4351D3B7BEB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3212735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CCDEF6-11B7-4716-BFB9-8584423DFD6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3448397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658E9F-2E45-47AD-AFDE-6B46DCA97E1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4048019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C8D504-CCFB-49B2-8D24-E3F1582C5B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566945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2EEC04-A479-40B8-8275-267550E81BE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2816001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43A597-AC0A-473C-88DE-DCCB0EC9DA6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4011990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FE36D1-AC63-44B3-BA9C-94ACCA2731C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4201084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0A9808-0749-4DAD-A83A-20DB9C23CB7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317737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9941BE-C2AA-4640-A68B-8897B7C188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120714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B15912-5099-4D8F-BDE4-F3710566A1D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188722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55B2D4-1636-47E3-9CC0-2BE21EBF5C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175615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6E8C49-536C-4059-B3E6-34EC7614519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251498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D02295-1671-4C99-8C2C-AF65EF67A72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326551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9EB248-348E-4978-A7FC-218AF5FB86E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25779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778A27-57C7-4EA8-990A-D232C50001F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1291317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9BFB55-A802-447E-A910-BBD71F405882}"/>
              </a:ext>
            </a:extLst>
          </p:cNvPr>
          <p:cNvSpPr/>
          <p:nvPr userDrawn="1"/>
        </p:nvSpPr>
        <p:spPr>
          <a:xfrm>
            <a:off x="0" y="0"/>
            <a:ext cx="12192000" cy="685800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6457B7BB-CD07-47C5-9965-2FA032CA8D5B}"/>
              </a:ext>
            </a:extLst>
          </p:cNvPr>
          <p:cNvSpPr/>
          <p:nvPr userDrawn="1"/>
        </p:nvSpPr>
        <p:spPr>
          <a:xfrm flipH="1">
            <a:off x="8052178" y="0"/>
            <a:ext cx="4139819"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B81EF693-46E2-4180-A982-14109E40CB06}"/>
              </a:ext>
            </a:extLst>
          </p:cNvPr>
          <p:cNvSpPr/>
          <p:nvPr userDrawn="1"/>
        </p:nvSpPr>
        <p:spPr>
          <a:xfrm rot="10800000" flipH="1">
            <a:off x="4" y="0"/>
            <a:ext cx="4139819"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53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3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9724905C-0466-437C-B401-0D9138D8404B}"/>
              </a:ext>
            </a:extLst>
          </p:cNvPr>
          <p:cNvSpPr>
            <a:spLocks noGrp="1"/>
          </p:cNvSpPr>
          <p:nvPr>
            <p:ph type="pic" sz="quarter" idx="11" hasCustomPrompt="1"/>
          </p:nvPr>
        </p:nvSpPr>
        <p:spPr>
          <a:xfrm>
            <a:off x="5407010" y="2578730"/>
            <a:ext cx="1786270" cy="178627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 name="Picture Placeholder 13">
            <a:extLst>
              <a:ext uri="{FF2B5EF4-FFF2-40B4-BE49-F238E27FC236}">
                <a16:creationId xmlns:a16="http://schemas.microsoft.com/office/drawing/2014/main" id="{07F0600E-0EC8-4BFF-B37B-C982DE03E9B0}"/>
              </a:ext>
            </a:extLst>
          </p:cNvPr>
          <p:cNvSpPr>
            <a:spLocks noGrp="1"/>
          </p:cNvSpPr>
          <p:nvPr>
            <p:ph type="pic" sz="quarter" idx="12" hasCustomPrompt="1"/>
          </p:nvPr>
        </p:nvSpPr>
        <p:spPr>
          <a:xfrm>
            <a:off x="7584660" y="2578730"/>
            <a:ext cx="1786270" cy="178627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4" name="Picture Placeholder 13">
            <a:extLst>
              <a:ext uri="{FF2B5EF4-FFF2-40B4-BE49-F238E27FC236}">
                <a16:creationId xmlns:a16="http://schemas.microsoft.com/office/drawing/2014/main" id="{D49170B7-DADE-4D0A-8BF8-230A982B746F}"/>
              </a:ext>
            </a:extLst>
          </p:cNvPr>
          <p:cNvSpPr>
            <a:spLocks noGrp="1"/>
          </p:cNvSpPr>
          <p:nvPr>
            <p:ph type="pic" sz="quarter" idx="13" hasCustomPrompt="1"/>
          </p:nvPr>
        </p:nvSpPr>
        <p:spPr>
          <a:xfrm>
            <a:off x="9762309" y="2578730"/>
            <a:ext cx="1786270" cy="178627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2034493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2B6C6-12D5-49A1-B688-91C869139E0E}"/>
              </a:ext>
            </a:extLst>
          </p:cNvPr>
          <p:cNvSpPr/>
          <p:nvPr userDrawn="1"/>
        </p:nvSpPr>
        <p:spPr>
          <a:xfrm>
            <a:off x="0" y="0"/>
            <a:ext cx="12192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KBM-정애\014-Fullppt\PNG이미지\탭.png">
            <a:extLst>
              <a:ext uri="{FF2B5EF4-FFF2-40B4-BE49-F238E27FC236}">
                <a16:creationId xmlns:a16="http://schemas.microsoft.com/office/drawing/2014/main" id="{71CF212A-1782-49B4-8B17-581DC5D7B3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6552" y="1709312"/>
            <a:ext cx="3530683" cy="4348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KBM-정애\014-Fullppt\PNG이미지\핸드폰.png">
            <a:extLst>
              <a:ext uri="{FF2B5EF4-FFF2-40B4-BE49-F238E27FC236}">
                <a16:creationId xmlns:a16="http://schemas.microsoft.com/office/drawing/2014/main" id="{F6F9CC28-F54D-4BAA-BF10-18180D05E3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10310" y="3259539"/>
            <a:ext cx="2660906" cy="3223724"/>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a:extLst>
              <a:ext uri="{FF2B5EF4-FFF2-40B4-BE49-F238E27FC236}">
                <a16:creationId xmlns:a16="http://schemas.microsoft.com/office/drawing/2014/main" id="{510637AE-6F5C-4D3F-9611-7DA2098A8029}"/>
              </a:ext>
            </a:extLst>
          </p:cNvPr>
          <p:cNvSpPr>
            <a:spLocks noGrp="1"/>
          </p:cNvSpPr>
          <p:nvPr>
            <p:ph type="pic" idx="12" hasCustomPrompt="1"/>
          </p:nvPr>
        </p:nvSpPr>
        <p:spPr>
          <a:xfrm>
            <a:off x="8660866" y="2158177"/>
            <a:ext cx="2449154" cy="3125523"/>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
        <p:nvSpPr>
          <p:cNvPr id="6" name="Picture Placeholder 2">
            <a:extLst>
              <a:ext uri="{FF2B5EF4-FFF2-40B4-BE49-F238E27FC236}">
                <a16:creationId xmlns:a16="http://schemas.microsoft.com/office/drawing/2014/main" id="{296F8098-C31E-4554-BACD-2C26FE4D24E9}"/>
              </a:ext>
            </a:extLst>
          </p:cNvPr>
          <p:cNvSpPr>
            <a:spLocks noGrp="1"/>
          </p:cNvSpPr>
          <p:nvPr>
            <p:ph type="pic" idx="13" hasCustomPrompt="1"/>
          </p:nvPr>
        </p:nvSpPr>
        <p:spPr>
          <a:xfrm>
            <a:off x="6886576" y="3403405"/>
            <a:ext cx="1484457" cy="2330645"/>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476177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Basic Layout">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B8A14214-3597-4AAB-AF55-FEBB5D8FD698}"/>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
        <p:nvSpPr>
          <p:cNvPr id="39" name="Right Triangle 38">
            <a:extLst>
              <a:ext uri="{FF2B5EF4-FFF2-40B4-BE49-F238E27FC236}">
                <a16:creationId xmlns:a16="http://schemas.microsoft.com/office/drawing/2014/main" id="{59C2908B-EF34-4DBE-978B-CDE49FAFD52F}"/>
              </a:ext>
            </a:extLst>
          </p:cNvPr>
          <p:cNvSpPr/>
          <p:nvPr userDrawn="1"/>
        </p:nvSpPr>
        <p:spPr>
          <a:xfrm>
            <a:off x="-10152" y="0"/>
            <a:ext cx="1546199" cy="68580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ight Triangle 39">
            <a:extLst>
              <a:ext uri="{FF2B5EF4-FFF2-40B4-BE49-F238E27FC236}">
                <a16:creationId xmlns:a16="http://schemas.microsoft.com/office/drawing/2014/main" id="{C97F2111-7610-4948-BBB5-C217E5C6D28C}"/>
              </a:ext>
            </a:extLst>
          </p:cNvPr>
          <p:cNvSpPr/>
          <p:nvPr userDrawn="1"/>
        </p:nvSpPr>
        <p:spPr>
          <a:xfrm flipH="1" flipV="1">
            <a:off x="11280575" y="7851"/>
            <a:ext cx="911424" cy="68580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9">
            <a:extLst>
              <a:ext uri="{FF2B5EF4-FFF2-40B4-BE49-F238E27FC236}">
                <a16:creationId xmlns:a16="http://schemas.microsoft.com/office/drawing/2014/main" id="{C83338C7-ECF6-4EFC-91D6-98F67A23BD5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6" name="막힌 원호 14">
            <a:extLst>
              <a:ext uri="{FF2B5EF4-FFF2-40B4-BE49-F238E27FC236}">
                <a16:creationId xmlns:a16="http://schemas.microsoft.com/office/drawing/2014/main" id="{539A5EA1-4E21-44E3-A228-3288DE217C72}"/>
              </a:ext>
            </a:extLst>
          </p:cNvPr>
          <p:cNvSpPr/>
          <p:nvPr userDrawn="1"/>
        </p:nvSpPr>
        <p:spPr>
          <a:xfrm>
            <a:off x="4329288" y="1661219"/>
            <a:ext cx="3960000" cy="3960000"/>
          </a:xfrm>
          <a:prstGeom prst="blockArc">
            <a:avLst>
              <a:gd name="adj1" fmla="val 13812800"/>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37" name="그림 12">
            <a:extLst>
              <a:ext uri="{FF2B5EF4-FFF2-40B4-BE49-F238E27FC236}">
                <a16:creationId xmlns:a16="http://schemas.microsoft.com/office/drawing/2014/main" id="{1444ED57-CCCA-4F16-9ED6-C28E39B78D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053" y="2081880"/>
            <a:ext cx="4505652" cy="3937837"/>
          </a:xfrm>
          <a:prstGeom prst="rect">
            <a:avLst/>
          </a:prstGeom>
        </p:spPr>
      </p:pic>
      <p:sp>
        <p:nvSpPr>
          <p:cNvPr id="38" name="그림 개체 틀 2">
            <a:extLst>
              <a:ext uri="{FF2B5EF4-FFF2-40B4-BE49-F238E27FC236}">
                <a16:creationId xmlns:a16="http://schemas.microsoft.com/office/drawing/2014/main" id="{56022160-776B-46D5-93AB-4105F49135C0}"/>
              </a:ext>
            </a:extLst>
          </p:cNvPr>
          <p:cNvSpPr>
            <a:spLocks noGrp="1"/>
          </p:cNvSpPr>
          <p:nvPr>
            <p:ph type="pic" sz="quarter" idx="42" hasCustomPrompt="1"/>
          </p:nvPr>
        </p:nvSpPr>
        <p:spPr>
          <a:xfrm>
            <a:off x="1063434" y="2240518"/>
            <a:ext cx="4198167" cy="2460474"/>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645077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66546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077127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5039883" y="404664"/>
            <a:ext cx="7152117"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 name="제목 1"/>
          <p:cNvSpPr>
            <a:spLocks noGrp="1"/>
          </p:cNvSpPr>
          <p:nvPr>
            <p:ph type="title" hasCustomPrompt="1"/>
          </p:nvPr>
        </p:nvSpPr>
        <p:spPr>
          <a:xfrm>
            <a:off x="5641856" y="733302"/>
            <a:ext cx="5966670" cy="710877"/>
          </a:xfrm>
          <a:prstGeom prst="rect">
            <a:avLst/>
          </a:prstGeom>
        </p:spPr>
        <p:txBody>
          <a:bodyPr anchor="ctr">
            <a:noAutofit/>
          </a:bodyPr>
          <a:lstStyle>
            <a:lvl1pPr algn="l">
              <a:defRPr sz="4000" b="0" baseline="0">
                <a:solidFill>
                  <a:schemeClr val="bg1"/>
                </a:solidFill>
                <a:latin typeface="Arial" pitchFamily="34" charset="0"/>
                <a:cs typeface="Arial" pitchFamily="34" charset="0"/>
              </a:defRPr>
            </a:lvl1pPr>
          </a:lstStyle>
          <a:p>
            <a:r>
              <a:rPr lang="en-US" altLang="ko-KR" dirty="0"/>
              <a:t>Images &amp; Contents</a:t>
            </a:r>
            <a:endParaRPr lang="ko-KR" altLang="en-US" dirty="0"/>
          </a:p>
        </p:txBody>
      </p:sp>
      <p:sp>
        <p:nvSpPr>
          <p:cNvPr id="3" name="그림 개체 틀 2"/>
          <p:cNvSpPr>
            <a:spLocks noGrp="1"/>
          </p:cNvSpPr>
          <p:nvPr>
            <p:ph type="pic" sz="quarter" idx="14" hasCustomPrompt="1"/>
          </p:nvPr>
        </p:nvSpPr>
        <p:spPr>
          <a:xfrm>
            <a:off x="0" y="0"/>
            <a:ext cx="5039883"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Rectangle 4"/>
          <p:cNvSpPr/>
          <p:nvPr userDrawn="1"/>
        </p:nvSpPr>
        <p:spPr>
          <a:xfrm>
            <a:off x="5353824" y="733302"/>
            <a:ext cx="203696" cy="72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9" name="Group 8">
            <a:extLst>
              <a:ext uri="{FF2B5EF4-FFF2-40B4-BE49-F238E27FC236}">
                <a16:creationId xmlns:a16="http://schemas.microsoft.com/office/drawing/2014/main" id="{F98C2D50-3619-48EA-833C-CBFA42C474ED}"/>
              </a:ext>
            </a:extLst>
          </p:cNvPr>
          <p:cNvGrpSpPr/>
          <p:nvPr userDrawn="1"/>
        </p:nvGrpSpPr>
        <p:grpSpPr>
          <a:xfrm rot="10800000" flipH="1" flipV="1">
            <a:off x="5688624" y="5899288"/>
            <a:ext cx="6170002" cy="862288"/>
            <a:chOff x="-711608" y="4905446"/>
            <a:chExt cx="12267395" cy="1714429"/>
          </a:xfrm>
        </p:grpSpPr>
        <p:sp>
          <p:nvSpPr>
            <p:cNvPr id="10" name="Freeform: Shape 9">
              <a:extLst>
                <a:ext uri="{FF2B5EF4-FFF2-40B4-BE49-F238E27FC236}">
                  <a16:creationId xmlns:a16="http://schemas.microsoft.com/office/drawing/2014/main" id="{6BE6F97E-237C-4F49-BF74-07AD0A30E4A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1F3C37DB-B814-413E-B87E-66D173097D3F}"/>
                </a:ext>
              </a:extLst>
            </p:cNvPr>
            <p:cNvGrpSpPr/>
            <p:nvPr/>
          </p:nvGrpSpPr>
          <p:grpSpPr>
            <a:xfrm>
              <a:off x="-711608" y="5658084"/>
              <a:ext cx="655351" cy="517912"/>
              <a:chOff x="5268098" y="5667609"/>
              <a:chExt cx="655351" cy="517912"/>
            </a:xfrm>
          </p:grpSpPr>
          <p:sp>
            <p:nvSpPr>
              <p:cNvPr id="16" name="Freeform: Shape 15">
                <a:extLst>
                  <a:ext uri="{FF2B5EF4-FFF2-40B4-BE49-F238E27FC236}">
                    <a16:creationId xmlns:a16="http://schemas.microsoft.com/office/drawing/2014/main" id="{7EB85841-20E3-4B2B-8973-E00BEF9845D4}"/>
                  </a:ext>
                </a:extLst>
              </p:cNvPr>
              <p:cNvSpPr/>
              <p:nvPr/>
            </p:nvSpPr>
            <p:spPr>
              <a:xfrm>
                <a:off x="5268098" y="5667609"/>
                <a:ext cx="517912"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a:p>
            </p:txBody>
          </p:sp>
          <p:sp>
            <p:nvSpPr>
              <p:cNvPr id="17" name="Rectangle: Rounded Corners 16">
                <a:extLst>
                  <a:ext uri="{FF2B5EF4-FFF2-40B4-BE49-F238E27FC236}">
                    <a16:creationId xmlns:a16="http://schemas.microsoft.com/office/drawing/2014/main" id="{50CB10DD-AABC-4EC4-BAD8-E9E469ADD706}"/>
                  </a:ext>
                </a:extLst>
              </p:cNvPr>
              <p:cNvSpPr/>
              <p:nvPr/>
            </p:nvSpPr>
            <p:spPr>
              <a:xfrm>
                <a:off x="5724922" y="5874289"/>
                <a:ext cx="198527" cy="12946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EB82D89-C9A8-4B16-9538-883DA044007E}"/>
                </a:ext>
              </a:extLst>
            </p:cNvPr>
            <p:cNvSpPr/>
            <p:nvPr/>
          </p:nvSpPr>
          <p:spPr>
            <a:xfrm>
              <a:off x="-343344" y="5898145"/>
              <a:ext cx="7817569" cy="65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35507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455235"/>
            <a:ext cx="12192000" cy="290853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Sent to Back</a:t>
            </a:r>
            <a:endParaRPr lang="ko-KR" altLang="en-US" dirty="0"/>
          </a:p>
          <a:p>
            <a:endParaRPr lang="ko-KR" altLang="en-US" dirty="0"/>
          </a:p>
        </p:txBody>
      </p:sp>
      <p:sp>
        <p:nvSpPr>
          <p:cNvPr id="4" name="Rectangle 3"/>
          <p:cNvSpPr/>
          <p:nvPr userDrawn="1"/>
        </p:nvSpPr>
        <p:spPr>
          <a:xfrm>
            <a:off x="0" y="1255759"/>
            <a:ext cx="12192000" cy="213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t>                     </a:t>
            </a:r>
            <a:endParaRPr lang="ko-KR" altLang="en-US" sz="1800" dirty="0"/>
          </a:p>
        </p:txBody>
      </p:sp>
      <p:sp>
        <p:nvSpPr>
          <p:cNvPr id="11" name="Freeform: Shape 10">
            <a:extLst>
              <a:ext uri="{FF2B5EF4-FFF2-40B4-BE49-F238E27FC236}">
                <a16:creationId xmlns:a16="http://schemas.microsoft.com/office/drawing/2014/main" id="{EDA2D9C9-F129-4617-B03C-AC1669105869}"/>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Tree>
    <p:extLst>
      <p:ext uri="{BB962C8B-B14F-4D97-AF65-F5344CB8AC3E}">
        <p14:creationId xmlns:p14="http://schemas.microsoft.com/office/powerpoint/2010/main" val="333740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72920181-2924-4E1F-891D-E75A99509C25}"/>
              </a:ext>
            </a:extLst>
          </p:cNvPr>
          <p:cNvSpPr/>
          <p:nvPr userDrawn="1"/>
        </p:nvSpPr>
        <p:spPr>
          <a:xfrm>
            <a:off x="-1" y="0"/>
            <a:ext cx="42872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Picture Placeholder 5"/>
          <p:cNvSpPr>
            <a:spLocks noGrp="1"/>
          </p:cNvSpPr>
          <p:nvPr>
            <p:ph type="pic" sz="quarter" idx="10" hasCustomPrompt="1"/>
          </p:nvPr>
        </p:nvSpPr>
        <p:spPr>
          <a:xfrm>
            <a:off x="3205315" y="535021"/>
            <a:ext cx="3889913" cy="3542051"/>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5"/>
          <p:cNvSpPr>
            <a:spLocks noGrp="1"/>
          </p:cNvSpPr>
          <p:nvPr>
            <p:ph type="pic" sz="quarter" idx="12" hasCustomPrompt="1"/>
          </p:nvPr>
        </p:nvSpPr>
        <p:spPr>
          <a:xfrm>
            <a:off x="7244568" y="2025072"/>
            <a:ext cx="2628000" cy="2052000"/>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1" hasCustomPrompt="1"/>
          </p:nvPr>
        </p:nvSpPr>
        <p:spPr>
          <a:xfrm>
            <a:off x="4467228" y="4260714"/>
            <a:ext cx="2628000" cy="2052000"/>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925410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캡션 있는 콘텐츠">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ADD304-27A2-4440-9E8E-8F11D3F9CA18}"/>
              </a:ext>
            </a:extLst>
          </p:cNvPr>
          <p:cNvSpPr>
            <a:spLocks noGrp="1"/>
          </p:cNvSpPr>
          <p:nvPr>
            <p:ph type="pic" idx="16" hasCustomPrompt="1"/>
          </p:nvPr>
        </p:nvSpPr>
        <p:spPr>
          <a:xfrm>
            <a:off x="0" y="0"/>
            <a:ext cx="8265502" cy="6858000"/>
          </a:xfrm>
          <a:custGeom>
            <a:avLst/>
            <a:gdLst>
              <a:gd name="connsiteX0" fmla="*/ 5195456 w 8265502"/>
              <a:gd name="connsiteY0" fmla="*/ 6338077 h 6858000"/>
              <a:gd name="connsiteX1" fmla="*/ 5918072 w 8265502"/>
              <a:gd name="connsiteY1" fmla="*/ 6338077 h 6858000"/>
              <a:gd name="connsiteX2" fmla="*/ 6178034 w 8265502"/>
              <a:gd name="connsiteY2" fmla="*/ 6858000 h 6858000"/>
              <a:gd name="connsiteX3" fmla="*/ 4935495 w 8265502"/>
              <a:gd name="connsiteY3" fmla="*/ 6858000 h 6858000"/>
              <a:gd name="connsiteX4" fmla="*/ 3119745 w 8265502"/>
              <a:gd name="connsiteY4" fmla="*/ 6338077 h 6858000"/>
              <a:gd name="connsiteX5" fmla="*/ 3842362 w 8265502"/>
              <a:gd name="connsiteY5" fmla="*/ 6338077 h 6858000"/>
              <a:gd name="connsiteX6" fmla="*/ 4102323 w 8265502"/>
              <a:gd name="connsiteY6" fmla="*/ 6858000 h 6858000"/>
              <a:gd name="connsiteX7" fmla="*/ 2859785 w 8265502"/>
              <a:gd name="connsiteY7" fmla="*/ 6858000 h 6858000"/>
              <a:gd name="connsiteX8" fmla="*/ 1044037 w 8265502"/>
              <a:gd name="connsiteY8" fmla="*/ 6338077 h 6858000"/>
              <a:gd name="connsiteX9" fmla="*/ 1766653 w 8265502"/>
              <a:gd name="connsiteY9" fmla="*/ 6338077 h 6858000"/>
              <a:gd name="connsiteX10" fmla="*/ 2026615 w 8265502"/>
              <a:gd name="connsiteY10" fmla="*/ 6858000 h 6858000"/>
              <a:gd name="connsiteX11" fmla="*/ 784076 w 8265502"/>
              <a:gd name="connsiteY11" fmla="*/ 6858000 h 6858000"/>
              <a:gd name="connsiteX12" fmla="*/ 3179 w 8265502"/>
              <a:gd name="connsiteY12" fmla="*/ 5766324 h 6858000"/>
              <a:gd name="connsiteX13" fmla="*/ 725796 w 8265502"/>
              <a:gd name="connsiteY13" fmla="*/ 5766324 h 6858000"/>
              <a:gd name="connsiteX14" fmla="*/ 999515 w 8265502"/>
              <a:gd name="connsiteY14" fmla="*/ 6313762 h 6858000"/>
              <a:gd name="connsiteX15" fmla="*/ 727396 w 8265502"/>
              <a:gd name="connsiteY15" fmla="*/ 6858000 h 6858000"/>
              <a:gd name="connsiteX16" fmla="*/ 1580 w 8265502"/>
              <a:gd name="connsiteY16" fmla="*/ 6858000 h 6858000"/>
              <a:gd name="connsiteX17" fmla="*/ 0 w 8265502"/>
              <a:gd name="connsiteY17" fmla="*/ 6854841 h 6858000"/>
              <a:gd name="connsiteX18" fmla="*/ 0 w 8265502"/>
              <a:gd name="connsiteY18" fmla="*/ 5772682 h 6858000"/>
              <a:gd name="connsiteX19" fmla="*/ 6243369 w 8265502"/>
              <a:gd name="connsiteY19" fmla="*/ 5763125 h 6858000"/>
              <a:gd name="connsiteX20" fmla="*/ 6965986 w 8265502"/>
              <a:gd name="connsiteY20" fmla="*/ 5763125 h 6858000"/>
              <a:gd name="connsiteX21" fmla="*/ 7239705 w 8265502"/>
              <a:gd name="connsiteY21" fmla="*/ 6310563 h 6858000"/>
              <a:gd name="connsiteX22" fmla="*/ 6965986 w 8265502"/>
              <a:gd name="connsiteY22" fmla="*/ 6858000 h 6858000"/>
              <a:gd name="connsiteX23" fmla="*/ 6243369 w 8265502"/>
              <a:gd name="connsiteY23" fmla="*/ 6858000 h 6858000"/>
              <a:gd name="connsiteX24" fmla="*/ 5969650 w 8265502"/>
              <a:gd name="connsiteY24" fmla="*/ 6310563 h 6858000"/>
              <a:gd name="connsiteX25" fmla="*/ 4154596 w 8265502"/>
              <a:gd name="connsiteY25" fmla="*/ 5763125 h 6858000"/>
              <a:gd name="connsiteX26" fmla="*/ 4877213 w 8265502"/>
              <a:gd name="connsiteY26" fmla="*/ 5763125 h 6858000"/>
              <a:gd name="connsiteX27" fmla="*/ 5150931 w 8265502"/>
              <a:gd name="connsiteY27" fmla="*/ 6310563 h 6858000"/>
              <a:gd name="connsiteX28" fmla="*/ 4877213 w 8265502"/>
              <a:gd name="connsiteY28" fmla="*/ 6858000 h 6858000"/>
              <a:gd name="connsiteX29" fmla="*/ 4154596 w 8265502"/>
              <a:gd name="connsiteY29" fmla="*/ 6858000 h 6858000"/>
              <a:gd name="connsiteX30" fmla="*/ 3880878 w 8265502"/>
              <a:gd name="connsiteY30" fmla="*/ 6310563 h 6858000"/>
              <a:gd name="connsiteX31" fmla="*/ 2078889 w 8265502"/>
              <a:gd name="connsiteY31" fmla="*/ 5763125 h 6858000"/>
              <a:gd name="connsiteX32" fmla="*/ 2801506 w 8265502"/>
              <a:gd name="connsiteY32" fmla="*/ 5763125 h 6858000"/>
              <a:gd name="connsiteX33" fmla="*/ 3075225 w 8265502"/>
              <a:gd name="connsiteY33" fmla="*/ 6310563 h 6858000"/>
              <a:gd name="connsiteX34" fmla="*/ 2801506 w 8265502"/>
              <a:gd name="connsiteY34" fmla="*/ 6858000 h 6858000"/>
              <a:gd name="connsiteX35" fmla="*/ 2078889 w 8265502"/>
              <a:gd name="connsiteY35" fmla="*/ 6858000 h 6858000"/>
              <a:gd name="connsiteX36" fmla="*/ 1805170 w 8265502"/>
              <a:gd name="connsiteY36" fmla="*/ 6310563 h 6858000"/>
              <a:gd name="connsiteX37" fmla="*/ 3119748 w 8265502"/>
              <a:gd name="connsiteY37" fmla="*/ 5187603 h 6858000"/>
              <a:gd name="connsiteX38" fmla="*/ 3842364 w 8265502"/>
              <a:gd name="connsiteY38" fmla="*/ 5187603 h 6858000"/>
              <a:gd name="connsiteX39" fmla="*/ 4116083 w 8265502"/>
              <a:gd name="connsiteY39" fmla="*/ 5735041 h 6858000"/>
              <a:gd name="connsiteX40" fmla="*/ 3842364 w 8265502"/>
              <a:gd name="connsiteY40" fmla="*/ 6282478 h 6858000"/>
              <a:gd name="connsiteX41" fmla="*/ 3119748 w 8265502"/>
              <a:gd name="connsiteY41" fmla="*/ 6282478 h 6858000"/>
              <a:gd name="connsiteX42" fmla="*/ 2846030 w 8265502"/>
              <a:gd name="connsiteY42" fmla="*/ 5735041 h 6858000"/>
              <a:gd name="connsiteX43" fmla="*/ 1044038 w 8265502"/>
              <a:gd name="connsiteY43" fmla="*/ 5187603 h 6858000"/>
              <a:gd name="connsiteX44" fmla="*/ 1766654 w 8265502"/>
              <a:gd name="connsiteY44" fmla="*/ 5187603 h 6858000"/>
              <a:gd name="connsiteX45" fmla="*/ 2040373 w 8265502"/>
              <a:gd name="connsiteY45" fmla="*/ 5735041 h 6858000"/>
              <a:gd name="connsiteX46" fmla="*/ 1766654 w 8265502"/>
              <a:gd name="connsiteY46" fmla="*/ 6282478 h 6858000"/>
              <a:gd name="connsiteX47" fmla="*/ 1044038 w 8265502"/>
              <a:gd name="connsiteY47" fmla="*/ 6282478 h 6858000"/>
              <a:gd name="connsiteX48" fmla="*/ 770319 w 8265502"/>
              <a:gd name="connsiteY48" fmla="*/ 5735041 h 6858000"/>
              <a:gd name="connsiteX49" fmla="*/ 4159388 w 8265502"/>
              <a:gd name="connsiteY49" fmla="*/ 4628392 h 6858000"/>
              <a:gd name="connsiteX50" fmla="*/ 4877791 w 8265502"/>
              <a:gd name="connsiteY50" fmla="*/ 4628392 h 6858000"/>
              <a:gd name="connsiteX51" fmla="*/ 5149913 w 8265502"/>
              <a:gd name="connsiteY51" fmla="*/ 5172637 h 6858000"/>
              <a:gd name="connsiteX52" fmla="*/ 4877791 w 8265502"/>
              <a:gd name="connsiteY52" fmla="*/ 5716881 h 6858000"/>
              <a:gd name="connsiteX53" fmla="*/ 4159388 w 8265502"/>
              <a:gd name="connsiteY53" fmla="*/ 5716881 h 6858000"/>
              <a:gd name="connsiteX54" fmla="*/ 3887266 w 8265502"/>
              <a:gd name="connsiteY54" fmla="*/ 5172637 h 6858000"/>
              <a:gd name="connsiteX55" fmla="*/ 2078891 w 8265502"/>
              <a:gd name="connsiteY55" fmla="*/ 4612651 h 6858000"/>
              <a:gd name="connsiteX56" fmla="*/ 2801507 w 8265502"/>
              <a:gd name="connsiteY56" fmla="*/ 4612651 h 6858000"/>
              <a:gd name="connsiteX57" fmla="*/ 3075227 w 8265502"/>
              <a:gd name="connsiteY57" fmla="*/ 5160089 h 6858000"/>
              <a:gd name="connsiteX58" fmla="*/ 2801507 w 8265502"/>
              <a:gd name="connsiteY58" fmla="*/ 5707526 h 6858000"/>
              <a:gd name="connsiteX59" fmla="*/ 2078891 w 8265502"/>
              <a:gd name="connsiteY59" fmla="*/ 5707526 h 6858000"/>
              <a:gd name="connsiteX60" fmla="*/ 1805171 w 8265502"/>
              <a:gd name="connsiteY60" fmla="*/ 5160089 h 6858000"/>
              <a:gd name="connsiteX61" fmla="*/ 3182 w 8265502"/>
              <a:gd name="connsiteY61" fmla="*/ 4612651 h 6858000"/>
              <a:gd name="connsiteX62" fmla="*/ 725798 w 8265502"/>
              <a:gd name="connsiteY62" fmla="*/ 4612651 h 6858000"/>
              <a:gd name="connsiteX63" fmla="*/ 999517 w 8265502"/>
              <a:gd name="connsiteY63" fmla="*/ 5160089 h 6858000"/>
              <a:gd name="connsiteX64" fmla="*/ 725798 w 8265502"/>
              <a:gd name="connsiteY64" fmla="*/ 5707526 h 6858000"/>
              <a:gd name="connsiteX65" fmla="*/ 3182 w 8265502"/>
              <a:gd name="connsiteY65" fmla="*/ 5707526 h 6858000"/>
              <a:gd name="connsiteX66" fmla="*/ 0 w 8265502"/>
              <a:gd name="connsiteY66" fmla="*/ 5701162 h 6858000"/>
              <a:gd name="connsiteX67" fmla="*/ 0 w 8265502"/>
              <a:gd name="connsiteY67" fmla="*/ 4619015 h 6858000"/>
              <a:gd name="connsiteX68" fmla="*/ 5195456 w 8265502"/>
              <a:gd name="connsiteY68" fmla="*/ 4037129 h 6858000"/>
              <a:gd name="connsiteX69" fmla="*/ 5918073 w 8265502"/>
              <a:gd name="connsiteY69" fmla="*/ 4037129 h 6858000"/>
              <a:gd name="connsiteX70" fmla="*/ 6191792 w 8265502"/>
              <a:gd name="connsiteY70" fmla="*/ 4584567 h 6858000"/>
              <a:gd name="connsiteX71" fmla="*/ 5918073 w 8265502"/>
              <a:gd name="connsiteY71" fmla="*/ 5132004 h 6858000"/>
              <a:gd name="connsiteX72" fmla="*/ 5195456 w 8265502"/>
              <a:gd name="connsiteY72" fmla="*/ 5132004 h 6858000"/>
              <a:gd name="connsiteX73" fmla="*/ 4921737 w 8265502"/>
              <a:gd name="connsiteY73" fmla="*/ 4584567 h 6858000"/>
              <a:gd name="connsiteX74" fmla="*/ 3119750 w 8265502"/>
              <a:gd name="connsiteY74" fmla="*/ 4037129 h 6858000"/>
              <a:gd name="connsiteX75" fmla="*/ 3842365 w 8265502"/>
              <a:gd name="connsiteY75" fmla="*/ 4037129 h 6858000"/>
              <a:gd name="connsiteX76" fmla="*/ 4116084 w 8265502"/>
              <a:gd name="connsiteY76" fmla="*/ 4584567 h 6858000"/>
              <a:gd name="connsiteX77" fmla="*/ 3842365 w 8265502"/>
              <a:gd name="connsiteY77" fmla="*/ 5132004 h 6858000"/>
              <a:gd name="connsiteX78" fmla="*/ 3119750 w 8265502"/>
              <a:gd name="connsiteY78" fmla="*/ 5132004 h 6858000"/>
              <a:gd name="connsiteX79" fmla="*/ 2846030 w 8265502"/>
              <a:gd name="connsiteY79" fmla="*/ 4584567 h 6858000"/>
              <a:gd name="connsiteX80" fmla="*/ 1044040 w 8265502"/>
              <a:gd name="connsiteY80" fmla="*/ 4037129 h 6858000"/>
              <a:gd name="connsiteX81" fmla="*/ 1766657 w 8265502"/>
              <a:gd name="connsiteY81" fmla="*/ 4037129 h 6858000"/>
              <a:gd name="connsiteX82" fmla="*/ 2040376 w 8265502"/>
              <a:gd name="connsiteY82" fmla="*/ 4584567 h 6858000"/>
              <a:gd name="connsiteX83" fmla="*/ 1766657 w 8265502"/>
              <a:gd name="connsiteY83" fmla="*/ 5132004 h 6858000"/>
              <a:gd name="connsiteX84" fmla="*/ 1044040 w 8265502"/>
              <a:gd name="connsiteY84" fmla="*/ 5132004 h 6858000"/>
              <a:gd name="connsiteX85" fmla="*/ 770321 w 8265502"/>
              <a:gd name="connsiteY85" fmla="*/ 4584567 h 6858000"/>
              <a:gd name="connsiteX86" fmla="*/ 4159387 w 8265502"/>
              <a:gd name="connsiteY86" fmla="*/ 3463221 h 6858000"/>
              <a:gd name="connsiteX87" fmla="*/ 4877790 w 8265502"/>
              <a:gd name="connsiteY87" fmla="*/ 3463221 h 6858000"/>
              <a:gd name="connsiteX88" fmla="*/ 5149912 w 8265502"/>
              <a:gd name="connsiteY88" fmla="*/ 4007466 h 6858000"/>
              <a:gd name="connsiteX89" fmla="*/ 4877790 w 8265502"/>
              <a:gd name="connsiteY89" fmla="*/ 4551710 h 6858000"/>
              <a:gd name="connsiteX90" fmla="*/ 4159387 w 8265502"/>
              <a:gd name="connsiteY90" fmla="*/ 4551710 h 6858000"/>
              <a:gd name="connsiteX91" fmla="*/ 3887265 w 8265502"/>
              <a:gd name="connsiteY91" fmla="*/ 4007466 h 6858000"/>
              <a:gd name="connsiteX92" fmla="*/ 2078891 w 8265502"/>
              <a:gd name="connsiteY92" fmla="*/ 3458978 h 6858000"/>
              <a:gd name="connsiteX93" fmla="*/ 2801507 w 8265502"/>
              <a:gd name="connsiteY93" fmla="*/ 3458978 h 6858000"/>
              <a:gd name="connsiteX94" fmla="*/ 3075227 w 8265502"/>
              <a:gd name="connsiteY94" fmla="*/ 4006416 h 6858000"/>
              <a:gd name="connsiteX95" fmla="*/ 2801507 w 8265502"/>
              <a:gd name="connsiteY95" fmla="*/ 4553853 h 6858000"/>
              <a:gd name="connsiteX96" fmla="*/ 2078891 w 8265502"/>
              <a:gd name="connsiteY96" fmla="*/ 4553853 h 6858000"/>
              <a:gd name="connsiteX97" fmla="*/ 1805171 w 8265502"/>
              <a:gd name="connsiteY97" fmla="*/ 4006416 h 6858000"/>
              <a:gd name="connsiteX98" fmla="*/ 3182 w 8265502"/>
              <a:gd name="connsiteY98" fmla="*/ 3458978 h 6858000"/>
              <a:gd name="connsiteX99" fmla="*/ 725798 w 8265502"/>
              <a:gd name="connsiteY99" fmla="*/ 3458978 h 6858000"/>
              <a:gd name="connsiteX100" fmla="*/ 999517 w 8265502"/>
              <a:gd name="connsiteY100" fmla="*/ 4006416 h 6858000"/>
              <a:gd name="connsiteX101" fmla="*/ 725798 w 8265502"/>
              <a:gd name="connsiteY101" fmla="*/ 4553853 h 6858000"/>
              <a:gd name="connsiteX102" fmla="*/ 3182 w 8265502"/>
              <a:gd name="connsiteY102" fmla="*/ 4553853 h 6858000"/>
              <a:gd name="connsiteX103" fmla="*/ 0 w 8265502"/>
              <a:gd name="connsiteY103" fmla="*/ 4547489 h 6858000"/>
              <a:gd name="connsiteX104" fmla="*/ 0 w 8265502"/>
              <a:gd name="connsiteY104" fmla="*/ 3465342 h 6858000"/>
              <a:gd name="connsiteX105" fmla="*/ 1044040 w 8265502"/>
              <a:gd name="connsiteY105" fmla="*/ 2883459 h 6858000"/>
              <a:gd name="connsiteX106" fmla="*/ 1766657 w 8265502"/>
              <a:gd name="connsiteY106" fmla="*/ 2883459 h 6858000"/>
              <a:gd name="connsiteX107" fmla="*/ 2040376 w 8265502"/>
              <a:gd name="connsiteY107" fmla="*/ 3430894 h 6858000"/>
              <a:gd name="connsiteX108" fmla="*/ 1766657 w 8265502"/>
              <a:gd name="connsiteY108" fmla="*/ 3978331 h 6858000"/>
              <a:gd name="connsiteX109" fmla="*/ 1044040 w 8265502"/>
              <a:gd name="connsiteY109" fmla="*/ 3978331 h 6858000"/>
              <a:gd name="connsiteX110" fmla="*/ 770321 w 8265502"/>
              <a:gd name="connsiteY110" fmla="*/ 3430894 h 6858000"/>
              <a:gd name="connsiteX111" fmla="*/ 3119750 w 8265502"/>
              <a:gd name="connsiteY111" fmla="*/ 2883459 h 6858000"/>
              <a:gd name="connsiteX112" fmla="*/ 3842365 w 8265502"/>
              <a:gd name="connsiteY112" fmla="*/ 2883459 h 6858000"/>
              <a:gd name="connsiteX113" fmla="*/ 4116084 w 8265502"/>
              <a:gd name="connsiteY113" fmla="*/ 3430894 h 6858000"/>
              <a:gd name="connsiteX114" fmla="*/ 3842365 w 8265502"/>
              <a:gd name="connsiteY114" fmla="*/ 3978331 h 6858000"/>
              <a:gd name="connsiteX115" fmla="*/ 3119750 w 8265502"/>
              <a:gd name="connsiteY115" fmla="*/ 3978331 h 6858000"/>
              <a:gd name="connsiteX116" fmla="*/ 2846030 w 8265502"/>
              <a:gd name="connsiteY116" fmla="*/ 3430894 h 6858000"/>
              <a:gd name="connsiteX117" fmla="*/ 3182 w 8265502"/>
              <a:gd name="connsiteY117" fmla="*/ 2305308 h 6858000"/>
              <a:gd name="connsiteX118" fmla="*/ 725799 w 8265502"/>
              <a:gd name="connsiteY118" fmla="*/ 2305308 h 6858000"/>
              <a:gd name="connsiteX119" fmla="*/ 999517 w 8265502"/>
              <a:gd name="connsiteY119" fmla="*/ 2852746 h 6858000"/>
              <a:gd name="connsiteX120" fmla="*/ 725799 w 8265502"/>
              <a:gd name="connsiteY120" fmla="*/ 3400180 h 6858000"/>
              <a:gd name="connsiteX121" fmla="*/ 3182 w 8265502"/>
              <a:gd name="connsiteY121" fmla="*/ 3400180 h 6858000"/>
              <a:gd name="connsiteX122" fmla="*/ 0 w 8265502"/>
              <a:gd name="connsiteY122" fmla="*/ 3393816 h 6858000"/>
              <a:gd name="connsiteX123" fmla="*/ 0 w 8265502"/>
              <a:gd name="connsiteY123" fmla="*/ 2311672 h 6858000"/>
              <a:gd name="connsiteX124" fmla="*/ 2078891 w 8265502"/>
              <a:gd name="connsiteY124" fmla="*/ 2305306 h 6858000"/>
              <a:gd name="connsiteX125" fmla="*/ 2801507 w 8265502"/>
              <a:gd name="connsiteY125" fmla="*/ 2305306 h 6858000"/>
              <a:gd name="connsiteX126" fmla="*/ 3075227 w 8265502"/>
              <a:gd name="connsiteY126" fmla="*/ 2852744 h 6858000"/>
              <a:gd name="connsiteX127" fmla="*/ 2801507 w 8265502"/>
              <a:gd name="connsiteY127" fmla="*/ 3400179 h 6858000"/>
              <a:gd name="connsiteX128" fmla="*/ 2078891 w 8265502"/>
              <a:gd name="connsiteY128" fmla="*/ 3400179 h 6858000"/>
              <a:gd name="connsiteX129" fmla="*/ 1805171 w 8265502"/>
              <a:gd name="connsiteY129" fmla="*/ 2852744 h 6858000"/>
              <a:gd name="connsiteX130" fmla="*/ 4154597 w 8265502"/>
              <a:gd name="connsiteY130" fmla="*/ 2305305 h 6858000"/>
              <a:gd name="connsiteX131" fmla="*/ 4877214 w 8265502"/>
              <a:gd name="connsiteY131" fmla="*/ 2305305 h 6858000"/>
              <a:gd name="connsiteX132" fmla="*/ 5150933 w 8265502"/>
              <a:gd name="connsiteY132" fmla="*/ 2852744 h 6858000"/>
              <a:gd name="connsiteX133" fmla="*/ 4877214 w 8265502"/>
              <a:gd name="connsiteY133" fmla="*/ 3400179 h 6858000"/>
              <a:gd name="connsiteX134" fmla="*/ 4154597 w 8265502"/>
              <a:gd name="connsiteY134" fmla="*/ 3400179 h 6858000"/>
              <a:gd name="connsiteX135" fmla="*/ 3880879 w 8265502"/>
              <a:gd name="connsiteY135" fmla="*/ 2852744 h 6858000"/>
              <a:gd name="connsiteX136" fmla="*/ 5202046 w 8265502"/>
              <a:gd name="connsiteY136" fmla="*/ 1738266 h 6858000"/>
              <a:gd name="connsiteX137" fmla="*/ 5920449 w 8265502"/>
              <a:gd name="connsiteY137" fmla="*/ 1738266 h 6858000"/>
              <a:gd name="connsiteX138" fmla="*/ 6192571 w 8265502"/>
              <a:gd name="connsiteY138" fmla="*/ 2282511 h 6858000"/>
              <a:gd name="connsiteX139" fmla="*/ 5920449 w 8265502"/>
              <a:gd name="connsiteY139" fmla="*/ 2826755 h 6858000"/>
              <a:gd name="connsiteX140" fmla="*/ 5202046 w 8265502"/>
              <a:gd name="connsiteY140" fmla="*/ 2826755 h 6858000"/>
              <a:gd name="connsiteX141" fmla="*/ 4929924 w 8265502"/>
              <a:gd name="connsiteY141" fmla="*/ 2282511 h 6858000"/>
              <a:gd name="connsiteX142" fmla="*/ 1044040 w 8265502"/>
              <a:gd name="connsiteY142" fmla="*/ 1729785 h 6858000"/>
              <a:gd name="connsiteX143" fmla="*/ 1766657 w 8265502"/>
              <a:gd name="connsiteY143" fmla="*/ 1729785 h 6858000"/>
              <a:gd name="connsiteX144" fmla="*/ 2040376 w 8265502"/>
              <a:gd name="connsiteY144" fmla="*/ 2277224 h 6858000"/>
              <a:gd name="connsiteX145" fmla="*/ 1766657 w 8265502"/>
              <a:gd name="connsiteY145" fmla="*/ 2824659 h 6858000"/>
              <a:gd name="connsiteX146" fmla="*/ 1044040 w 8265502"/>
              <a:gd name="connsiteY146" fmla="*/ 2824659 h 6858000"/>
              <a:gd name="connsiteX147" fmla="*/ 770321 w 8265502"/>
              <a:gd name="connsiteY147" fmla="*/ 2277224 h 6858000"/>
              <a:gd name="connsiteX148" fmla="*/ 3119750 w 8265502"/>
              <a:gd name="connsiteY148" fmla="*/ 1729784 h 6858000"/>
              <a:gd name="connsiteX149" fmla="*/ 3842365 w 8265502"/>
              <a:gd name="connsiteY149" fmla="*/ 1729784 h 6858000"/>
              <a:gd name="connsiteX150" fmla="*/ 4116084 w 8265502"/>
              <a:gd name="connsiteY150" fmla="*/ 2277222 h 6858000"/>
              <a:gd name="connsiteX151" fmla="*/ 3842365 w 8265502"/>
              <a:gd name="connsiteY151" fmla="*/ 2824659 h 6858000"/>
              <a:gd name="connsiteX152" fmla="*/ 3119750 w 8265502"/>
              <a:gd name="connsiteY152" fmla="*/ 2824659 h 6858000"/>
              <a:gd name="connsiteX153" fmla="*/ 2846030 w 8265502"/>
              <a:gd name="connsiteY153" fmla="*/ 2277222 h 6858000"/>
              <a:gd name="connsiteX154" fmla="*/ 3182 w 8265502"/>
              <a:gd name="connsiteY154" fmla="*/ 1151633 h 6858000"/>
              <a:gd name="connsiteX155" fmla="*/ 725799 w 8265502"/>
              <a:gd name="connsiteY155" fmla="*/ 1151633 h 6858000"/>
              <a:gd name="connsiteX156" fmla="*/ 999517 w 8265502"/>
              <a:gd name="connsiteY156" fmla="*/ 1699071 h 6858000"/>
              <a:gd name="connsiteX157" fmla="*/ 725799 w 8265502"/>
              <a:gd name="connsiteY157" fmla="*/ 2246508 h 6858000"/>
              <a:gd name="connsiteX158" fmla="*/ 3182 w 8265502"/>
              <a:gd name="connsiteY158" fmla="*/ 2246508 h 6858000"/>
              <a:gd name="connsiteX159" fmla="*/ 0 w 8265502"/>
              <a:gd name="connsiteY159" fmla="*/ 2240144 h 6858000"/>
              <a:gd name="connsiteX160" fmla="*/ 0 w 8265502"/>
              <a:gd name="connsiteY160" fmla="*/ 1157997 h 6858000"/>
              <a:gd name="connsiteX161" fmla="*/ 2078891 w 8265502"/>
              <a:gd name="connsiteY161" fmla="*/ 1151632 h 6858000"/>
              <a:gd name="connsiteX162" fmla="*/ 2801507 w 8265502"/>
              <a:gd name="connsiteY162" fmla="*/ 1151632 h 6858000"/>
              <a:gd name="connsiteX163" fmla="*/ 3075227 w 8265502"/>
              <a:gd name="connsiteY163" fmla="*/ 1699069 h 6858000"/>
              <a:gd name="connsiteX164" fmla="*/ 2801507 w 8265502"/>
              <a:gd name="connsiteY164" fmla="*/ 2246507 h 6858000"/>
              <a:gd name="connsiteX165" fmla="*/ 2078891 w 8265502"/>
              <a:gd name="connsiteY165" fmla="*/ 2246507 h 6858000"/>
              <a:gd name="connsiteX166" fmla="*/ 1805172 w 8265502"/>
              <a:gd name="connsiteY166" fmla="*/ 1699069 h 6858000"/>
              <a:gd name="connsiteX167" fmla="*/ 4154597 w 8265502"/>
              <a:gd name="connsiteY167" fmla="*/ 1151631 h 6858000"/>
              <a:gd name="connsiteX168" fmla="*/ 4877214 w 8265502"/>
              <a:gd name="connsiteY168" fmla="*/ 1151631 h 6858000"/>
              <a:gd name="connsiteX169" fmla="*/ 5150933 w 8265502"/>
              <a:gd name="connsiteY169" fmla="*/ 1699069 h 6858000"/>
              <a:gd name="connsiteX170" fmla="*/ 4877214 w 8265502"/>
              <a:gd name="connsiteY170" fmla="*/ 2246506 h 6858000"/>
              <a:gd name="connsiteX171" fmla="*/ 4154597 w 8265502"/>
              <a:gd name="connsiteY171" fmla="*/ 2246506 h 6858000"/>
              <a:gd name="connsiteX172" fmla="*/ 3880879 w 8265502"/>
              <a:gd name="connsiteY172" fmla="*/ 1699069 h 6858000"/>
              <a:gd name="connsiteX173" fmla="*/ 1044040 w 8265502"/>
              <a:gd name="connsiteY173" fmla="*/ 576110 h 6858000"/>
              <a:gd name="connsiteX174" fmla="*/ 1766657 w 8265502"/>
              <a:gd name="connsiteY174" fmla="*/ 576110 h 6858000"/>
              <a:gd name="connsiteX175" fmla="*/ 2040377 w 8265502"/>
              <a:gd name="connsiteY175" fmla="*/ 1123549 h 6858000"/>
              <a:gd name="connsiteX176" fmla="*/ 1766657 w 8265502"/>
              <a:gd name="connsiteY176" fmla="*/ 1670985 h 6858000"/>
              <a:gd name="connsiteX177" fmla="*/ 1044040 w 8265502"/>
              <a:gd name="connsiteY177" fmla="*/ 1670985 h 6858000"/>
              <a:gd name="connsiteX178" fmla="*/ 770321 w 8265502"/>
              <a:gd name="connsiteY178" fmla="*/ 1123549 h 6858000"/>
              <a:gd name="connsiteX179" fmla="*/ 3119750 w 8265502"/>
              <a:gd name="connsiteY179" fmla="*/ 576109 h 6858000"/>
              <a:gd name="connsiteX180" fmla="*/ 3842365 w 8265502"/>
              <a:gd name="connsiteY180" fmla="*/ 576109 h 6858000"/>
              <a:gd name="connsiteX181" fmla="*/ 4116084 w 8265502"/>
              <a:gd name="connsiteY181" fmla="*/ 1123547 h 6858000"/>
              <a:gd name="connsiteX182" fmla="*/ 3842365 w 8265502"/>
              <a:gd name="connsiteY182" fmla="*/ 1670984 h 6858000"/>
              <a:gd name="connsiteX183" fmla="*/ 3119750 w 8265502"/>
              <a:gd name="connsiteY183" fmla="*/ 1670984 h 6858000"/>
              <a:gd name="connsiteX184" fmla="*/ 2846030 w 8265502"/>
              <a:gd name="connsiteY184" fmla="*/ 1123547 h 6858000"/>
              <a:gd name="connsiteX185" fmla="*/ 5195456 w 8265502"/>
              <a:gd name="connsiteY185" fmla="*/ 576108 h 6858000"/>
              <a:gd name="connsiteX186" fmla="*/ 5918073 w 8265502"/>
              <a:gd name="connsiteY186" fmla="*/ 576108 h 6858000"/>
              <a:gd name="connsiteX187" fmla="*/ 6191792 w 8265502"/>
              <a:gd name="connsiteY187" fmla="*/ 1123546 h 6858000"/>
              <a:gd name="connsiteX188" fmla="*/ 5918073 w 8265502"/>
              <a:gd name="connsiteY188" fmla="*/ 1670983 h 6858000"/>
              <a:gd name="connsiteX189" fmla="*/ 5195456 w 8265502"/>
              <a:gd name="connsiteY189" fmla="*/ 1670983 h 6858000"/>
              <a:gd name="connsiteX190" fmla="*/ 4921737 w 8265502"/>
              <a:gd name="connsiteY190" fmla="*/ 1123546 h 6858000"/>
              <a:gd name="connsiteX191" fmla="*/ 7025576 w 8265502"/>
              <a:gd name="connsiteY191" fmla="*/ 0 h 6858000"/>
              <a:gd name="connsiteX192" fmla="*/ 8265502 w 8265502"/>
              <a:gd name="connsiteY192" fmla="*/ 0 h 6858000"/>
              <a:gd name="connsiteX193" fmla="*/ 8006847 w 8265502"/>
              <a:gd name="connsiteY193" fmla="*/ 517308 h 6858000"/>
              <a:gd name="connsiteX194" fmla="*/ 7284230 w 8265502"/>
              <a:gd name="connsiteY194" fmla="*/ 517308 h 6858000"/>
              <a:gd name="connsiteX195" fmla="*/ 6242345 w 8265502"/>
              <a:gd name="connsiteY195" fmla="*/ 0 h 6858000"/>
              <a:gd name="connsiteX196" fmla="*/ 6967007 w 8265502"/>
              <a:gd name="connsiteY196" fmla="*/ 0 h 6858000"/>
              <a:gd name="connsiteX197" fmla="*/ 7239703 w 8265502"/>
              <a:gd name="connsiteY197" fmla="*/ 545393 h 6858000"/>
              <a:gd name="connsiteX198" fmla="*/ 6965984 w 8265502"/>
              <a:gd name="connsiteY198" fmla="*/ 1092830 h 6858000"/>
              <a:gd name="connsiteX199" fmla="*/ 6243367 w 8265502"/>
              <a:gd name="connsiteY199" fmla="*/ 1092830 h 6858000"/>
              <a:gd name="connsiteX200" fmla="*/ 5969648 w 8265502"/>
              <a:gd name="connsiteY200" fmla="*/ 545393 h 6858000"/>
              <a:gd name="connsiteX201" fmla="*/ 4936801 w 8265502"/>
              <a:gd name="connsiteY201" fmla="*/ 0 h 6858000"/>
              <a:gd name="connsiteX202" fmla="*/ 6176728 w 8265502"/>
              <a:gd name="connsiteY202" fmla="*/ 0 h 6858000"/>
              <a:gd name="connsiteX203" fmla="*/ 5918073 w 8265502"/>
              <a:gd name="connsiteY203" fmla="*/ 517309 h 6858000"/>
              <a:gd name="connsiteX204" fmla="*/ 5195456 w 8265502"/>
              <a:gd name="connsiteY204" fmla="*/ 517309 h 6858000"/>
              <a:gd name="connsiteX205" fmla="*/ 4153576 w 8265502"/>
              <a:gd name="connsiteY205" fmla="*/ 0 h 6858000"/>
              <a:gd name="connsiteX206" fmla="*/ 4878236 w 8265502"/>
              <a:gd name="connsiteY206" fmla="*/ 0 h 6858000"/>
              <a:gd name="connsiteX207" fmla="*/ 5150933 w 8265502"/>
              <a:gd name="connsiteY207" fmla="*/ 545395 h 6858000"/>
              <a:gd name="connsiteX208" fmla="*/ 4877214 w 8265502"/>
              <a:gd name="connsiteY208" fmla="*/ 1092832 h 6858000"/>
              <a:gd name="connsiteX209" fmla="*/ 4154597 w 8265502"/>
              <a:gd name="connsiteY209" fmla="*/ 1092832 h 6858000"/>
              <a:gd name="connsiteX210" fmla="*/ 3880879 w 8265502"/>
              <a:gd name="connsiteY210" fmla="*/ 545395 h 6858000"/>
              <a:gd name="connsiteX211" fmla="*/ 2861095 w 8265502"/>
              <a:gd name="connsiteY211" fmla="*/ 0 h 6858000"/>
              <a:gd name="connsiteX212" fmla="*/ 4101020 w 8265502"/>
              <a:gd name="connsiteY212" fmla="*/ 0 h 6858000"/>
              <a:gd name="connsiteX213" fmla="*/ 3842365 w 8265502"/>
              <a:gd name="connsiteY213" fmla="*/ 517310 h 6858000"/>
              <a:gd name="connsiteX214" fmla="*/ 3119750 w 8265502"/>
              <a:gd name="connsiteY214" fmla="*/ 517310 h 6858000"/>
              <a:gd name="connsiteX215" fmla="*/ 2077870 w 8265502"/>
              <a:gd name="connsiteY215" fmla="*/ 0 h 6858000"/>
              <a:gd name="connsiteX216" fmla="*/ 2802528 w 8265502"/>
              <a:gd name="connsiteY216" fmla="*/ 0 h 6858000"/>
              <a:gd name="connsiteX217" fmla="*/ 3075227 w 8265502"/>
              <a:gd name="connsiteY217" fmla="*/ 545396 h 6858000"/>
              <a:gd name="connsiteX218" fmla="*/ 2801507 w 8265502"/>
              <a:gd name="connsiteY218" fmla="*/ 1092833 h 6858000"/>
              <a:gd name="connsiteX219" fmla="*/ 2078891 w 8265502"/>
              <a:gd name="connsiteY219" fmla="*/ 1092833 h 6858000"/>
              <a:gd name="connsiteX220" fmla="*/ 1805172 w 8265502"/>
              <a:gd name="connsiteY220" fmla="*/ 545396 h 6858000"/>
              <a:gd name="connsiteX221" fmla="*/ 785384 w 8265502"/>
              <a:gd name="connsiteY221" fmla="*/ 0 h 6858000"/>
              <a:gd name="connsiteX222" fmla="*/ 2025315 w 8265502"/>
              <a:gd name="connsiteY222" fmla="*/ 0 h 6858000"/>
              <a:gd name="connsiteX223" fmla="*/ 1766657 w 8265502"/>
              <a:gd name="connsiteY223" fmla="*/ 517311 h 6858000"/>
              <a:gd name="connsiteX224" fmla="*/ 1044040 w 8265502"/>
              <a:gd name="connsiteY224" fmla="*/ 517311 h 6858000"/>
              <a:gd name="connsiteX225" fmla="*/ 2162 w 8265502"/>
              <a:gd name="connsiteY225" fmla="*/ 0 h 6858000"/>
              <a:gd name="connsiteX226" fmla="*/ 726820 w 8265502"/>
              <a:gd name="connsiteY226" fmla="*/ 0 h 6858000"/>
              <a:gd name="connsiteX227" fmla="*/ 999517 w 8265502"/>
              <a:gd name="connsiteY227" fmla="*/ 545397 h 6858000"/>
              <a:gd name="connsiteX228" fmla="*/ 725799 w 8265502"/>
              <a:gd name="connsiteY228" fmla="*/ 1092834 h 6858000"/>
              <a:gd name="connsiteX229" fmla="*/ 3182 w 8265502"/>
              <a:gd name="connsiteY229" fmla="*/ 1092834 h 6858000"/>
              <a:gd name="connsiteX230" fmla="*/ 0 w 8265502"/>
              <a:gd name="connsiteY230" fmla="*/ 1086470 h 6858000"/>
              <a:gd name="connsiteX231" fmla="*/ 0 w 8265502"/>
              <a:gd name="connsiteY231" fmla="*/ 43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8265502" h="6858000">
                <a:moveTo>
                  <a:pt x="5195456" y="6338077"/>
                </a:moveTo>
                <a:lnTo>
                  <a:pt x="5918072" y="6338077"/>
                </a:lnTo>
                <a:lnTo>
                  <a:pt x="6178034" y="6858000"/>
                </a:lnTo>
                <a:lnTo>
                  <a:pt x="4935495" y="6858000"/>
                </a:lnTo>
                <a:close/>
                <a:moveTo>
                  <a:pt x="3119745" y="6338077"/>
                </a:moveTo>
                <a:lnTo>
                  <a:pt x="3842362" y="6338077"/>
                </a:lnTo>
                <a:lnTo>
                  <a:pt x="4102323" y="6858000"/>
                </a:lnTo>
                <a:lnTo>
                  <a:pt x="2859785" y="6858000"/>
                </a:lnTo>
                <a:close/>
                <a:moveTo>
                  <a:pt x="1044037" y="6338077"/>
                </a:moveTo>
                <a:lnTo>
                  <a:pt x="1766653" y="6338077"/>
                </a:lnTo>
                <a:lnTo>
                  <a:pt x="2026615" y="6858000"/>
                </a:lnTo>
                <a:lnTo>
                  <a:pt x="784076" y="6858000"/>
                </a:lnTo>
                <a:close/>
                <a:moveTo>
                  <a:pt x="3179" y="5766324"/>
                </a:moveTo>
                <a:lnTo>
                  <a:pt x="725796" y="5766324"/>
                </a:lnTo>
                <a:lnTo>
                  <a:pt x="999515" y="6313762"/>
                </a:lnTo>
                <a:lnTo>
                  <a:pt x="727396" y="6858000"/>
                </a:lnTo>
                <a:lnTo>
                  <a:pt x="1580" y="6858000"/>
                </a:lnTo>
                <a:lnTo>
                  <a:pt x="0" y="6854841"/>
                </a:lnTo>
                <a:lnTo>
                  <a:pt x="0" y="5772682"/>
                </a:lnTo>
                <a:close/>
                <a:moveTo>
                  <a:pt x="6243369" y="5763125"/>
                </a:moveTo>
                <a:lnTo>
                  <a:pt x="6965986" y="5763125"/>
                </a:lnTo>
                <a:lnTo>
                  <a:pt x="7239705" y="6310563"/>
                </a:lnTo>
                <a:lnTo>
                  <a:pt x="6965986" y="6858000"/>
                </a:lnTo>
                <a:lnTo>
                  <a:pt x="6243369" y="6858000"/>
                </a:lnTo>
                <a:lnTo>
                  <a:pt x="5969650" y="6310563"/>
                </a:lnTo>
                <a:close/>
                <a:moveTo>
                  <a:pt x="4154596" y="5763125"/>
                </a:moveTo>
                <a:lnTo>
                  <a:pt x="4877213" y="5763125"/>
                </a:lnTo>
                <a:lnTo>
                  <a:pt x="5150931" y="6310563"/>
                </a:lnTo>
                <a:lnTo>
                  <a:pt x="4877213" y="6858000"/>
                </a:lnTo>
                <a:lnTo>
                  <a:pt x="4154596" y="6858000"/>
                </a:lnTo>
                <a:lnTo>
                  <a:pt x="3880878" y="6310563"/>
                </a:lnTo>
                <a:close/>
                <a:moveTo>
                  <a:pt x="2078889" y="5763125"/>
                </a:moveTo>
                <a:lnTo>
                  <a:pt x="2801506" y="5763125"/>
                </a:lnTo>
                <a:lnTo>
                  <a:pt x="3075225" y="6310563"/>
                </a:lnTo>
                <a:lnTo>
                  <a:pt x="2801506" y="6858000"/>
                </a:lnTo>
                <a:lnTo>
                  <a:pt x="2078889" y="6858000"/>
                </a:lnTo>
                <a:lnTo>
                  <a:pt x="1805170" y="6310563"/>
                </a:lnTo>
                <a:close/>
                <a:moveTo>
                  <a:pt x="3119748" y="5187603"/>
                </a:moveTo>
                <a:lnTo>
                  <a:pt x="3842364" y="5187603"/>
                </a:lnTo>
                <a:lnTo>
                  <a:pt x="4116083" y="5735041"/>
                </a:lnTo>
                <a:lnTo>
                  <a:pt x="3842364" y="6282478"/>
                </a:lnTo>
                <a:lnTo>
                  <a:pt x="3119748" y="6282478"/>
                </a:lnTo>
                <a:lnTo>
                  <a:pt x="2846030" y="5735041"/>
                </a:lnTo>
                <a:close/>
                <a:moveTo>
                  <a:pt x="1044038" y="5187603"/>
                </a:moveTo>
                <a:lnTo>
                  <a:pt x="1766654" y="5187603"/>
                </a:lnTo>
                <a:lnTo>
                  <a:pt x="2040373" y="5735041"/>
                </a:lnTo>
                <a:lnTo>
                  <a:pt x="1766654" y="6282478"/>
                </a:lnTo>
                <a:lnTo>
                  <a:pt x="1044038" y="6282478"/>
                </a:lnTo>
                <a:lnTo>
                  <a:pt x="770319" y="5735041"/>
                </a:lnTo>
                <a:close/>
                <a:moveTo>
                  <a:pt x="4159388" y="4628392"/>
                </a:moveTo>
                <a:lnTo>
                  <a:pt x="4877791" y="4628392"/>
                </a:lnTo>
                <a:lnTo>
                  <a:pt x="5149913" y="5172637"/>
                </a:lnTo>
                <a:lnTo>
                  <a:pt x="4877791" y="5716881"/>
                </a:lnTo>
                <a:lnTo>
                  <a:pt x="4159388" y="5716881"/>
                </a:lnTo>
                <a:lnTo>
                  <a:pt x="3887266" y="5172637"/>
                </a:lnTo>
                <a:close/>
                <a:moveTo>
                  <a:pt x="2078891" y="4612651"/>
                </a:moveTo>
                <a:lnTo>
                  <a:pt x="2801507" y="4612651"/>
                </a:lnTo>
                <a:lnTo>
                  <a:pt x="3075227" y="5160089"/>
                </a:lnTo>
                <a:lnTo>
                  <a:pt x="2801507" y="5707526"/>
                </a:lnTo>
                <a:lnTo>
                  <a:pt x="2078891" y="5707526"/>
                </a:lnTo>
                <a:lnTo>
                  <a:pt x="1805171" y="5160089"/>
                </a:lnTo>
                <a:close/>
                <a:moveTo>
                  <a:pt x="3182" y="4612651"/>
                </a:moveTo>
                <a:lnTo>
                  <a:pt x="725798" y="4612651"/>
                </a:lnTo>
                <a:lnTo>
                  <a:pt x="999517" y="5160089"/>
                </a:lnTo>
                <a:lnTo>
                  <a:pt x="725798" y="5707526"/>
                </a:lnTo>
                <a:lnTo>
                  <a:pt x="3182" y="5707526"/>
                </a:lnTo>
                <a:lnTo>
                  <a:pt x="0" y="5701162"/>
                </a:lnTo>
                <a:lnTo>
                  <a:pt x="0" y="4619015"/>
                </a:lnTo>
                <a:close/>
                <a:moveTo>
                  <a:pt x="5195456" y="4037129"/>
                </a:moveTo>
                <a:lnTo>
                  <a:pt x="5918073" y="4037129"/>
                </a:lnTo>
                <a:lnTo>
                  <a:pt x="6191792" y="4584567"/>
                </a:lnTo>
                <a:lnTo>
                  <a:pt x="5918073" y="5132004"/>
                </a:lnTo>
                <a:lnTo>
                  <a:pt x="5195456" y="5132004"/>
                </a:lnTo>
                <a:lnTo>
                  <a:pt x="4921737" y="4584567"/>
                </a:lnTo>
                <a:close/>
                <a:moveTo>
                  <a:pt x="3119750" y="4037129"/>
                </a:moveTo>
                <a:lnTo>
                  <a:pt x="3842365" y="4037129"/>
                </a:lnTo>
                <a:lnTo>
                  <a:pt x="4116084" y="4584567"/>
                </a:lnTo>
                <a:lnTo>
                  <a:pt x="3842365" y="5132004"/>
                </a:lnTo>
                <a:lnTo>
                  <a:pt x="3119750" y="5132004"/>
                </a:lnTo>
                <a:lnTo>
                  <a:pt x="2846030" y="4584567"/>
                </a:lnTo>
                <a:close/>
                <a:moveTo>
                  <a:pt x="1044040" y="4037129"/>
                </a:moveTo>
                <a:lnTo>
                  <a:pt x="1766657" y="4037129"/>
                </a:lnTo>
                <a:lnTo>
                  <a:pt x="2040376" y="4584567"/>
                </a:lnTo>
                <a:lnTo>
                  <a:pt x="1766657" y="5132004"/>
                </a:lnTo>
                <a:lnTo>
                  <a:pt x="1044040" y="5132004"/>
                </a:lnTo>
                <a:lnTo>
                  <a:pt x="770321" y="4584567"/>
                </a:lnTo>
                <a:close/>
                <a:moveTo>
                  <a:pt x="4159387" y="3463221"/>
                </a:moveTo>
                <a:lnTo>
                  <a:pt x="4877790" y="3463221"/>
                </a:lnTo>
                <a:lnTo>
                  <a:pt x="5149912" y="4007466"/>
                </a:lnTo>
                <a:lnTo>
                  <a:pt x="4877790" y="4551710"/>
                </a:lnTo>
                <a:lnTo>
                  <a:pt x="4159387" y="4551710"/>
                </a:lnTo>
                <a:lnTo>
                  <a:pt x="3887265" y="4007466"/>
                </a:lnTo>
                <a:close/>
                <a:moveTo>
                  <a:pt x="2078891" y="3458978"/>
                </a:moveTo>
                <a:lnTo>
                  <a:pt x="2801507" y="3458978"/>
                </a:lnTo>
                <a:lnTo>
                  <a:pt x="3075227" y="4006416"/>
                </a:lnTo>
                <a:lnTo>
                  <a:pt x="2801507" y="4553853"/>
                </a:lnTo>
                <a:lnTo>
                  <a:pt x="2078891" y="4553853"/>
                </a:lnTo>
                <a:lnTo>
                  <a:pt x="1805171" y="4006416"/>
                </a:lnTo>
                <a:close/>
                <a:moveTo>
                  <a:pt x="3182" y="3458978"/>
                </a:moveTo>
                <a:lnTo>
                  <a:pt x="725798" y="3458978"/>
                </a:lnTo>
                <a:lnTo>
                  <a:pt x="999517" y="4006416"/>
                </a:lnTo>
                <a:lnTo>
                  <a:pt x="725798" y="4553853"/>
                </a:lnTo>
                <a:lnTo>
                  <a:pt x="3182" y="4553853"/>
                </a:lnTo>
                <a:lnTo>
                  <a:pt x="0" y="4547489"/>
                </a:lnTo>
                <a:lnTo>
                  <a:pt x="0" y="3465342"/>
                </a:lnTo>
                <a:close/>
                <a:moveTo>
                  <a:pt x="1044040" y="2883459"/>
                </a:moveTo>
                <a:lnTo>
                  <a:pt x="1766657" y="2883459"/>
                </a:lnTo>
                <a:lnTo>
                  <a:pt x="2040376" y="3430894"/>
                </a:lnTo>
                <a:lnTo>
                  <a:pt x="1766657" y="3978331"/>
                </a:lnTo>
                <a:lnTo>
                  <a:pt x="1044040" y="3978331"/>
                </a:lnTo>
                <a:lnTo>
                  <a:pt x="770321" y="3430894"/>
                </a:lnTo>
                <a:close/>
                <a:moveTo>
                  <a:pt x="3119750" y="2883459"/>
                </a:moveTo>
                <a:lnTo>
                  <a:pt x="3842365" y="2883459"/>
                </a:lnTo>
                <a:lnTo>
                  <a:pt x="4116084" y="3430894"/>
                </a:lnTo>
                <a:lnTo>
                  <a:pt x="3842365" y="3978331"/>
                </a:lnTo>
                <a:lnTo>
                  <a:pt x="3119750" y="3978331"/>
                </a:lnTo>
                <a:lnTo>
                  <a:pt x="2846030" y="3430894"/>
                </a:lnTo>
                <a:close/>
                <a:moveTo>
                  <a:pt x="3182" y="2305308"/>
                </a:moveTo>
                <a:lnTo>
                  <a:pt x="725799" y="2305308"/>
                </a:lnTo>
                <a:lnTo>
                  <a:pt x="999517" y="2852746"/>
                </a:lnTo>
                <a:lnTo>
                  <a:pt x="725799" y="3400180"/>
                </a:lnTo>
                <a:lnTo>
                  <a:pt x="3182" y="3400180"/>
                </a:lnTo>
                <a:lnTo>
                  <a:pt x="0" y="3393816"/>
                </a:lnTo>
                <a:lnTo>
                  <a:pt x="0" y="2311672"/>
                </a:lnTo>
                <a:close/>
                <a:moveTo>
                  <a:pt x="2078891" y="2305306"/>
                </a:moveTo>
                <a:lnTo>
                  <a:pt x="2801507" y="2305306"/>
                </a:lnTo>
                <a:lnTo>
                  <a:pt x="3075227" y="2852744"/>
                </a:lnTo>
                <a:lnTo>
                  <a:pt x="2801507" y="3400179"/>
                </a:lnTo>
                <a:lnTo>
                  <a:pt x="2078891" y="3400179"/>
                </a:lnTo>
                <a:lnTo>
                  <a:pt x="1805171" y="2852744"/>
                </a:lnTo>
                <a:close/>
                <a:moveTo>
                  <a:pt x="4154597" y="2305305"/>
                </a:moveTo>
                <a:lnTo>
                  <a:pt x="4877214" y="2305305"/>
                </a:lnTo>
                <a:lnTo>
                  <a:pt x="5150933" y="2852744"/>
                </a:lnTo>
                <a:lnTo>
                  <a:pt x="4877214" y="3400179"/>
                </a:lnTo>
                <a:lnTo>
                  <a:pt x="4154597" y="3400179"/>
                </a:lnTo>
                <a:lnTo>
                  <a:pt x="3880879" y="2852744"/>
                </a:lnTo>
                <a:close/>
                <a:moveTo>
                  <a:pt x="5202046" y="1738266"/>
                </a:moveTo>
                <a:lnTo>
                  <a:pt x="5920449" y="1738266"/>
                </a:lnTo>
                <a:lnTo>
                  <a:pt x="6192571" y="2282511"/>
                </a:lnTo>
                <a:lnTo>
                  <a:pt x="5920449" y="2826755"/>
                </a:lnTo>
                <a:lnTo>
                  <a:pt x="5202046" y="2826755"/>
                </a:lnTo>
                <a:lnTo>
                  <a:pt x="4929924" y="2282511"/>
                </a:lnTo>
                <a:close/>
                <a:moveTo>
                  <a:pt x="1044040" y="1729785"/>
                </a:moveTo>
                <a:lnTo>
                  <a:pt x="1766657" y="1729785"/>
                </a:lnTo>
                <a:lnTo>
                  <a:pt x="2040376" y="2277224"/>
                </a:lnTo>
                <a:lnTo>
                  <a:pt x="1766657" y="2824659"/>
                </a:lnTo>
                <a:lnTo>
                  <a:pt x="1044040" y="2824659"/>
                </a:lnTo>
                <a:lnTo>
                  <a:pt x="770321" y="2277224"/>
                </a:lnTo>
                <a:close/>
                <a:moveTo>
                  <a:pt x="3119750" y="1729784"/>
                </a:moveTo>
                <a:lnTo>
                  <a:pt x="3842365" y="1729784"/>
                </a:lnTo>
                <a:lnTo>
                  <a:pt x="4116084" y="2277222"/>
                </a:lnTo>
                <a:lnTo>
                  <a:pt x="3842365" y="2824659"/>
                </a:lnTo>
                <a:lnTo>
                  <a:pt x="3119750" y="2824659"/>
                </a:lnTo>
                <a:lnTo>
                  <a:pt x="2846030" y="2277222"/>
                </a:lnTo>
                <a:close/>
                <a:moveTo>
                  <a:pt x="3182" y="1151633"/>
                </a:moveTo>
                <a:lnTo>
                  <a:pt x="725799" y="1151633"/>
                </a:lnTo>
                <a:lnTo>
                  <a:pt x="999517" y="1699071"/>
                </a:lnTo>
                <a:lnTo>
                  <a:pt x="725799" y="2246508"/>
                </a:lnTo>
                <a:lnTo>
                  <a:pt x="3182" y="2246508"/>
                </a:lnTo>
                <a:lnTo>
                  <a:pt x="0" y="2240144"/>
                </a:lnTo>
                <a:lnTo>
                  <a:pt x="0" y="1157997"/>
                </a:lnTo>
                <a:close/>
                <a:moveTo>
                  <a:pt x="2078891" y="1151632"/>
                </a:moveTo>
                <a:lnTo>
                  <a:pt x="2801507" y="1151632"/>
                </a:lnTo>
                <a:lnTo>
                  <a:pt x="3075227" y="1699069"/>
                </a:lnTo>
                <a:lnTo>
                  <a:pt x="2801507" y="2246507"/>
                </a:lnTo>
                <a:lnTo>
                  <a:pt x="2078891" y="2246507"/>
                </a:lnTo>
                <a:lnTo>
                  <a:pt x="1805172" y="1699069"/>
                </a:lnTo>
                <a:close/>
                <a:moveTo>
                  <a:pt x="4154597" y="1151631"/>
                </a:moveTo>
                <a:lnTo>
                  <a:pt x="4877214" y="1151631"/>
                </a:lnTo>
                <a:lnTo>
                  <a:pt x="5150933" y="1699069"/>
                </a:lnTo>
                <a:lnTo>
                  <a:pt x="4877214" y="2246506"/>
                </a:lnTo>
                <a:lnTo>
                  <a:pt x="4154597" y="2246506"/>
                </a:lnTo>
                <a:lnTo>
                  <a:pt x="3880879" y="1699069"/>
                </a:lnTo>
                <a:close/>
                <a:moveTo>
                  <a:pt x="1044040" y="576110"/>
                </a:moveTo>
                <a:lnTo>
                  <a:pt x="1766657" y="576110"/>
                </a:lnTo>
                <a:lnTo>
                  <a:pt x="2040377" y="1123549"/>
                </a:lnTo>
                <a:lnTo>
                  <a:pt x="1766657" y="1670985"/>
                </a:lnTo>
                <a:lnTo>
                  <a:pt x="1044040" y="1670985"/>
                </a:lnTo>
                <a:lnTo>
                  <a:pt x="770321" y="1123549"/>
                </a:lnTo>
                <a:close/>
                <a:moveTo>
                  <a:pt x="3119750" y="576109"/>
                </a:moveTo>
                <a:lnTo>
                  <a:pt x="3842365" y="576109"/>
                </a:lnTo>
                <a:lnTo>
                  <a:pt x="4116084" y="1123547"/>
                </a:lnTo>
                <a:lnTo>
                  <a:pt x="3842365" y="1670984"/>
                </a:lnTo>
                <a:lnTo>
                  <a:pt x="3119750" y="1670984"/>
                </a:lnTo>
                <a:lnTo>
                  <a:pt x="2846030" y="1123547"/>
                </a:lnTo>
                <a:close/>
                <a:moveTo>
                  <a:pt x="5195456" y="576108"/>
                </a:moveTo>
                <a:lnTo>
                  <a:pt x="5918073" y="576108"/>
                </a:lnTo>
                <a:lnTo>
                  <a:pt x="6191792" y="1123546"/>
                </a:lnTo>
                <a:lnTo>
                  <a:pt x="5918073" y="1670983"/>
                </a:lnTo>
                <a:lnTo>
                  <a:pt x="5195456" y="1670983"/>
                </a:lnTo>
                <a:lnTo>
                  <a:pt x="4921737" y="1123546"/>
                </a:lnTo>
                <a:close/>
                <a:moveTo>
                  <a:pt x="7025576" y="0"/>
                </a:moveTo>
                <a:lnTo>
                  <a:pt x="8265502" y="0"/>
                </a:lnTo>
                <a:lnTo>
                  <a:pt x="8006847" y="517308"/>
                </a:lnTo>
                <a:lnTo>
                  <a:pt x="7284230" y="517308"/>
                </a:lnTo>
                <a:close/>
                <a:moveTo>
                  <a:pt x="6242345" y="0"/>
                </a:moveTo>
                <a:lnTo>
                  <a:pt x="6967007" y="0"/>
                </a:lnTo>
                <a:lnTo>
                  <a:pt x="7239703" y="545393"/>
                </a:lnTo>
                <a:lnTo>
                  <a:pt x="6965984" y="1092830"/>
                </a:lnTo>
                <a:lnTo>
                  <a:pt x="6243367" y="1092830"/>
                </a:lnTo>
                <a:lnTo>
                  <a:pt x="5969648" y="545393"/>
                </a:lnTo>
                <a:close/>
                <a:moveTo>
                  <a:pt x="4936801" y="0"/>
                </a:moveTo>
                <a:lnTo>
                  <a:pt x="6176728" y="0"/>
                </a:lnTo>
                <a:lnTo>
                  <a:pt x="5918073" y="517309"/>
                </a:lnTo>
                <a:lnTo>
                  <a:pt x="5195456" y="517309"/>
                </a:lnTo>
                <a:close/>
                <a:moveTo>
                  <a:pt x="4153576" y="0"/>
                </a:moveTo>
                <a:lnTo>
                  <a:pt x="4878236" y="0"/>
                </a:lnTo>
                <a:lnTo>
                  <a:pt x="5150933" y="545395"/>
                </a:lnTo>
                <a:lnTo>
                  <a:pt x="4877214" y="1092832"/>
                </a:lnTo>
                <a:lnTo>
                  <a:pt x="4154597" y="1092832"/>
                </a:lnTo>
                <a:lnTo>
                  <a:pt x="3880879" y="545395"/>
                </a:lnTo>
                <a:close/>
                <a:moveTo>
                  <a:pt x="2861095" y="0"/>
                </a:moveTo>
                <a:lnTo>
                  <a:pt x="4101020" y="0"/>
                </a:lnTo>
                <a:lnTo>
                  <a:pt x="3842365" y="517310"/>
                </a:lnTo>
                <a:lnTo>
                  <a:pt x="3119750" y="517310"/>
                </a:lnTo>
                <a:close/>
                <a:moveTo>
                  <a:pt x="2077870" y="0"/>
                </a:moveTo>
                <a:lnTo>
                  <a:pt x="2802528" y="0"/>
                </a:lnTo>
                <a:lnTo>
                  <a:pt x="3075227" y="545396"/>
                </a:lnTo>
                <a:lnTo>
                  <a:pt x="2801507" y="1092833"/>
                </a:lnTo>
                <a:lnTo>
                  <a:pt x="2078891" y="1092833"/>
                </a:lnTo>
                <a:lnTo>
                  <a:pt x="1805172" y="545396"/>
                </a:lnTo>
                <a:close/>
                <a:moveTo>
                  <a:pt x="785384" y="0"/>
                </a:moveTo>
                <a:lnTo>
                  <a:pt x="2025315" y="0"/>
                </a:lnTo>
                <a:lnTo>
                  <a:pt x="1766657" y="517311"/>
                </a:lnTo>
                <a:lnTo>
                  <a:pt x="1044040" y="517311"/>
                </a:lnTo>
                <a:close/>
                <a:moveTo>
                  <a:pt x="2162" y="0"/>
                </a:moveTo>
                <a:lnTo>
                  <a:pt x="726820" y="0"/>
                </a:lnTo>
                <a:lnTo>
                  <a:pt x="999517" y="545397"/>
                </a:lnTo>
                <a:lnTo>
                  <a:pt x="725799" y="1092834"/>
                </a:lnTo>
                <a:lnTo>
                  <a:pt x="3182" y="1092834"/>
                </a:lnTo>
                <a:lnTo>
                  <a:pt x="0" y="1086470"/>
                </a:lnTo>
                <a:lnTo>
                  <a:pt x="0" y="432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6258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72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139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3C14E4-3F0C-4833-90B6-642540C373C4}" type="slidenum">
              <a:rPr lang="id-ID" smtClean="0"/>
              <a:pPr/>
              <a:t>‹#›</a:t>
            </a:fld>
            <a:endParaRPr lang="id-ID"/>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79" y="155643"/>
            <a:ext cx="838247" cy="761138"/>
          </a:xfrm>
          <a:prstGeom prst="rect">
            <a:avLst/>
          </a:prstGeom>
        </p:spPr>
      </p:pic>
      <p:sp>
        <p:nvSpPr>
          <p:cNvPr id="10" name="Rectangle 9"/>
          <p:cNvSpPr/>
          <p:nvPr userDrawn="1"/>
        </p:nvSpPr>
        <p:spPr>
          <a:xfrm>
            <a:off x="3471" y="1"/>
            <a:ext cx="10039055" cy="288131"/>
          </a:xfrm>
          <a:prstGeom prst="rect">
            <a:avLst/>
          </a:prstGeom>
          <a:solidFill>
            <a:srgbClr val="006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 name="Rectangle 10"/>
          <p:cNvSpPr/>
          <p:nvPr userDrawn="1"/>
        </p:nvSpPr>
        <p:spPr>
          <a:xfrm>
            <a:off x="11620501" y="1"/>
            <a:ext cx="571500" cy="288131"/>
          </a:xfrm>
          <a:prstGeom prst="rect">
            <a:avLst/>
          </a:prstGeom>
          <a:solidFill>
            <a:srgbClr val="006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cxnSp>
        <p:nvCxnSpPr>
          <p:cNvPr id="15" name="Straight Connector 14"/>
          <p:cNvCxnSpPr/>
          <p:nvPr userDrawn="1"/>
        </p:nvCxnSpPr>
        <p:spPr>
          <a:xfrm flipH="1">
            <a:off x="0" y="332656"/>
            <a:ext cx="100454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0031" y="6353838"/>
            <a:ext cx="3071935" cy="364749"/>
          </a:xfrm>
          <a:prstGeom prst="rect">
            <a:avLst/>
          </a:prstGeom>
        </p:spPr>
      </p:pic>
      <p:cxnSp>
        <p:nvCxnSpPr>
          <p:cNvPr id="19" name="Straight Connector 18"/>
          <p:cNvCxnSpPr/>
          <p:nvPr userDrawn="1"/>
        </p:nvCxnSpPr>
        <p:spPr>
          <a:xfrm flipH="1">
            <a:off x="11620501" y="332656"/>
            <a:ext cx="5680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425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3C14E4-3F0C-4833-90B6-642540C373C4}" type="slidenum">
              <a:rPr lang="id-ID" smtClean="0"/>
              <a:pPr/>
              <a:t>‹#›</a:t>
            </a:fld>
            <a:endParaRPr lang="id-ID"/>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79" y="155643"/>
            <a:ext cx="838247" cy="761138"/>
          </a:xfrm>
          <a:prstGeom prst="rect">
            <a:avLst/>
          </a:prstGeom>
        </p:spPr>
      </p:pic>
      <p:sp>
        <p:nvSpPr>
          <p:cNvPr id="10" name="Rectangle 9"/>
          <p:cNvSpPr/>
          <p:nvPr userDrawn="1"/>
        </p:nvSpPr>
        <p:spPr>
          <a:xfrm>
            <a:off x="3471" y="1"/>
            <a:ext cx="10039055" cy="288131"/>
          </a:xfrm>
          <a:prstGeom prst="rect">
            <a:avLst/>
          </a:prstGeom>
          <a:solidFill>
            <a:srgbClr val="006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 name="Rectangle 10"/>
          <p:cNvSpPr/>
          <p:nvPr userDrawn="1"/>
        </p:nvSpPr>
        <p:spPr>
          <a:xfrm>
            <a:off x="11620501" y="1"/>
            <a:ext cx="571500" cy="288131"/>
          </a:xfrm>
          <a:prstGeom prst="rect">
            <a:avLst/>
          </a:prstGeom>
          <a:solidFill>
            <a:srgbClr val="006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cxnSp>
        <p:nvCxnSpPr>
          <p:cNvPr id="15" name="Straight Connector 14"/>
          <p:cNvCxnSpPr/>
          <p:nvPr userDrawn="1"/>
        </p:nvCxnSpPr>
        <p:spPr>
          <a:xfrm flipH="1">
            <a:off x="0" y="332656"/>
            <a:ext cx="100454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0031" y="6353838"/>
            <a:ext cx="3071935" cy="364749"/>
          </a:xfrm>
          <a:prstGeom prst="rect">
            <a:avLst/>
          </a:prstGeom>
        </p:spPr>
      </p:pic>
      <p:cxnSp>
        <p:nvCxnSpPr>
          <p:cNvPr id="19" name="Straight Connector 18"/>
          <p:cNvCxnSpPr/>
          <p:nvPr userDrawn="1"/>
        </p:nvCxnSpPr>
        <p:spPr>
          <a:xfrm flipH="1">
            <a:off x="11620501" y="332656"/>
            <a:ext cx="5680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890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3C14E4-3F0C-4833-90B6-642540C373C4}" type="slidenum">
              <a:rPr lang="id-ID" smtClean="0"/>
              <a:pPr/>
              <a:t>‹#›</a:t>
            </a:fld>
            <a:endParaRPr lang="id-ID"/>
          </a:p>
        </p:txBody>
      </p:sp>
    </p:spTree>
    <p:extLst>
      <p:ext uri="{BB962C8B-B14F-4D97-AF65-F5344CB8AC3E}">
        <p14:creationId xmlns:p14="http://schemas.microsoft.com/office/powerpoint/2010/main" val="4071313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3C14E4-3F0C-4833-90B6-642540C373C4}" type="slidenum">
              <a:rPr lang="id-ID" smtClean="0"/>
              <a:pPr/>
              <a:t>‹#›</a:t>
            </a:fld>
            <a:endParaRPr lang="id-ID"/>
          </a:p>
        </p:txBody>
      </p:sp>
    </p:spTree>
    <p:extLst>
      <p:ext uri="{BB962C8B-B14F-4D97-AF65-F5344CB8AC3E}">
        <p14:creationId xmlns:p14="http://schemas.microsoft.com/office/powerpoint/2010/main" val="1859170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60400" y="1600203"/>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705600" y="1600203"/>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43C14E4-3F0C-4833-90B6-642540C373C4}" type="slidenum">
              <a:rPr lang="id-ID" smtClean="0"/>
              <a:pPr/>
              <a:t>‹#›</a:t>
            </a:fld>
            <a:endParaRPr lang="id-ID"/>
          </a:p>
        </p:txBody>
      </p:sp>
    </p:spTree>
    <p:extLst>
      <p:ext uri="{BB962C8B-B14F-4D97-AF65-F5344CB8AC3E}">
        <p14:creationId xmlns:p14="http://schemas.microsoft.com/office/powerpoint/2010/main" val="3468982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43C14E4-3F0C-4833-90B6-642540C373C4}" type="slidenum">
              <a:rPr lang="id-ID" smtClean="0"/>
              <a:pPr/>
              <a:t>‹#›</a:t>
            </a:fld>
            <a:endParaRPr lang="id-ID"/>
          </a:p>
        </p:txBody>
      </p:sp>
    </p:spTree>
    <p:extLst>
      <p:ext uri="{BB962C8B-B14F-4D97-AF65-F5344CB8AC3E}">
        <p14:creationId xmlns:p14="http://schemas.microsoft.com/office/powerpoint/2010/main" val="157958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43C14E4-3F0C-4833-90B6-642540C373C4}" type="slidenum">
              <a:rPr lang="id-ID" smtClean="0"/>
              <a:pPr/>
              <a:t>‹#›</a:t>
            </a:fld>
            <a:endParaRPr lang="id-ID"/>
          </a:p>
        </p:txBody>
      </p:sp>
    </p:spTree>
    <p:extLst>
      <p:ext uri="{BB962C8B-B14F-4D97-AF65-F5344CB8AC3E}">
        <p14:creationId xmlns:p14="http://schemas.microsoft.com/office/powerpoint/2010/main" val="240782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4" y="0"/>
            <a:ext cx="12186212" cy="6858000"/>
          </a:xfrm>
          <a:prstGeom prst="rect">
            <a:avLst/>
          </a:prstGeom>
        </p:spPr>
      </p:pic>
      <p:sp>
        <p:nvSpPr>
          <p:cNvPr id="2" name="Date Placeholder 1"/>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43C14E4-3F0C-4833-90B6-642540C373C4}" type="slidenum">
              <a:rPr lang="id-ID" smtClean="0"/>
              <a:pPr/>
              <a:t>‹#›</a:t>
            </a:fld>
            <a:endParaRPr lang="id-ID"/>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5482" y="4116085"/>
            <a:ext cx="1164263" cy="1057164"/>
          </a:xfrm>
          <a:prstGeom prst="rect">
            <a:avLst/>
          </a:prstGeom>
        </p:spPr>
      </p:pic>
    </p:spTree>
    <p:extLst>
      <p:ext uri="{BB962C8B-B14F-4D97-AF65-F5344CB8AC3E}">
        <p14:creationId xmlns:p14="http://schemas.microsoft.com/office/powerpoint/2010/main" val="121159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43C14E4-3F0C-4833-90B6-642540C373C4}" type="slidenum">
              <a:rPr lang="id-ID" smtClean="0"/>
              <a:pPr/>
              <a:t>‹#›</a:t>
            </a:fld>
            <a:endParaRPr lang="id-ID"/>
          </a:p>
        </p:txBody>
      </p:sp>
    </p:spTree>
    <p:extLst>
      <p:ext uri="{BB962C8B-B14F-4D97-AF65-F5344CB8AC3E}">
        <p14:creationId xmlns:p14="http://schemas.microsoft.com/office/powerpoint/2010/main" val="267436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Freeform: Shape 4">
            <a:extLst>
              <a:ext uri="{FF2B5EF4-FFF2-40B4-BE49-F238E27FC236}">
                <a16:creationId xmlns:a16="http://schemas.microsoft.com/office/drawing/2014/main" id="{468F6418-2F54-45D4-A57F-70F7C2212E90}"/>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Tree>
    <p:extLst>
      <p:ext uri="{BB962C8B-B14F-4D97-AF65-F5344CB8AC3E}">
        <p14:creationId xmlns:p14="http://schemas.microsoft.com/office/powerpoint/2010/main" val="2902187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43C14E4-3F0C-4833-90B6-642540C373C4}" type="slidenum">
              <a:rPr lang="id-ID" smtClean="0"/>
              <a:pPr/>
              <a:t>‹#›</a:t>
            </a:fld>
            <a:endParaRPr lang="id-ID"/>
          </a:p>
        </p:txBody>
      </p:sp>
    </p:spTree>
    <p:extLst>
      <p:ext uri="{BB962C8B-B14F-4D97-AF65-F5344CB8AC3E}">
        <p14:creationId xmlns:p14="http://schemas.microsoft.com/office/powerpoint/2010/main" val="3554021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3C14E4-3F0C-4833-90B6-642540C373C4}" type="slidenum">
              <a:rPr lang="id-ID" smtClean="0"/>
              <a:pPr/>
              <a:t>‹#›</a:t>
            </a:fld>
            <a:endParaRPr lang="id-ID"/>
          </a:p>
        </p:txBody>
      </p:sp>
    </p:spTree>
    <p:extLst>
      <p:ext uri="{BB962C8B-B14F-4D97-AF65-F5344CB8AC3E}">
        <p14:creationId xmlns:p14="http://schemas.microsoft.com/office/powerpoint/2010/main" val="3186800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1"/>
            <a:ext cx="29718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60401" y="274641"/>
            <a:ext cx="8712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2CC6541-8600-4C9F-BC9A-224EBE063FB3}" type="datetimeFigureOut">
              <a:rPr lang="id-ID" smtClean="0"/>
              <a:pPr/>
              <a:t>21/10/2025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3C14E4-3F0C-4833-90B6-642540C373C4}" type="slidenum">
              <a:rPr lang="id-ID" smtClean="0"/>
              <a:pPr/>
              <a:t>‹#›</a:t>
            </a:fld>
            <a:endParaRPr lang="id-ID"/>
          </a:p>
        </p:txBody>
      </p:sp>
    </p:spTree>
    <p:extLst>
      <p:ext uri="{BB962C8B-B14F-4D97-AF65-F5344CB8AC3E}">
        <p14:creationId xmlns:p14="http://schemas.microsoft.com/office/powerpoint/2010/main" val="1306721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304800" y="990600"/>
            <a:ext cx="11480800" cy="0"/>
          </a:xfrm>
          <a:prstGeom prst="line">
            <a:avLst/>
          </a:prstGeom>
          <a:noFill/>
          <a:ln w="66675">
            <a:solidFill>
              <a:schemeClr val="tx2"/>
            </a:solidFill>
            <a:round/>
            <a:headEnd/>
            <a:tailEnd/>
          </a:ln>
          <a:effectLst/>
        </p:spPr>
        <p:txBody>
          <a:bodyPr/>
          <a:lstStyle/>
          <a:p>
            <a:pPr>
              <a:defRPr/>
            </a:pPr>
            <a:endParaRPr lang="en-US" sz="1800">
              <a:cs typeface="+mn-cs"/>
            </a:endParaRPr>
          </a:p>
        </p:txBody>
      </p:sp>
      <p:grpSp>
        <p:nvGrpSpPr>
          <p:cNvPr id="5" name="Group 8"/>
          <p:cNvGrpSpPr>
            <a:grpSpLocks/>
          </p:cNvGrpSpPr>
          <p:nvPr/>
        </p:nvGrpSpPr>
        <p:grpSpPr bwMode="auto">
          <a:xfrm>
            <a:off x="304800" y="1447800"/>
            <a:ext cx="3048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defRPr/>
              </a:pPr>
              <a:endParaRPr lang="en-US" sz="1800">
                <a:cs typeface="+mn-cs"/>
              </a:endParaRPr>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defRPr/>
              </a:pPr>
              <a:endParaRPr lang="en-US" sz="1800">
                <a:cs typeface="+mn-cs"/>
              </a:endParaRPr>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defRPr/>
              </a:pPr>
              <a:endParaRPr lang="en-US" sz="1800">
                <a:cs typeface="+mn-cs"/>
              </a:endParaRPr>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defRPr/>
              </a:pPr>
              <a:endParaRPr lang="en-US" sz="1800">
                <a:cs typeface="+mn-cs"/>
              </a:endParaRPr>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defRPr/>
              </a:pPr>
              <a:endParaRPr lang="en-US" sz="1800">
                <a:cs typeface="+mn-cs"/>
              </a:endParaRPr>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defRPr/>
              </a:pPr>
              <a:endParaRPr lang="en-US" sz="1800">
                <a:cs typeface="+mn-cs"/>
              </a:endParaRPr>
            </a:p>
          </p:txBody>
        </p:sp>
      </p:grpSp>
      <p:sp>
        <p:nvSpPr>
          <p:cNvPr id="19" name="Line 22"/>
          <p:cNvSpPr>
            <a:spLocks noChangeShapeType="1"/>
          </p:cNvSpPr>
          <p:nvPr/>
        </p:nvSpPr>
        <p:spPr bwMode="auto">
          <a:xfrm>
            <a:off x="355600" y="6172200"/>
            <a:ext cx="11480800" cy="0"/>
          </a:xfrm>
          <a:prstGeom prst="line">
            <a:avLst/>
          </a:prstGeom>
          <a:noFill/>
          <a:ln w="12700">
            <a:solidFill>
              <a:schemeClr val="tx2"/>
            </a:solidFill>
            <a:round/>
            <a:headEnd/>
            <a:tailEnd/>
          </a:ln>
          <a:effectLst/>
        </p:spPr>
        <p:txBody>
          <a:bodyPr/>
          <a:lstStyle/>
          <a:p>
            <a:pPr>
              <a:defRPr/>
            </a:pPr>
            <a:endParaRPr lang="en-US" sz="1800">
              <a:cs typeface="+mn-cs"/>
            </a:endParaRPr>
          </a:p>
        </p:txBody>
      </p:sp>
      <p:sp>
        <p:nvSpPr>
          <p:cNvPr id="201730" name="Rectangle 2"/>
          <p:cNvSpPr>
            <a:spLocks noGrp="1" noChangeArrowheads="1"/>
          </p:cNvSpPr>
          <p:nvPr>
            <p:ph type="ctrTitle"/>
          </p:nvPr>
        </p:nvSpPr>
        <p:spPr>
          <a:xfrm>
            <a:off x="3860800" y="1371600"/>
            <a:ext cx="7823200" cy="2286000"/>
          </a:xfrm>
        </p:spPr>
        <p:txBody>
          <a:bodyPr/>
          <a:lstStyle>
            <a:lvl1pPr>
              <a:defRPr sz="4500"/>
            </a:lvl1pPr>
          </a:lstStyle>
          <a:p>
            <a:r>
              <a:rPr lang="en-US"/>
              <a:t>Click to edit Master title style</a:t>
            </a:r>
          </a:p>
        </p:txBody>
      </p:sp>
      <p:sp>
        <p:nvSpPr>
          <p:cNvPr id="201731" name="Rectangle 3"/>
          <p:cNvSpPr>
            <a:spLocks noGrp="1" noChangeArrowheads="1"/>
          </p:cNvSpPr>
          <p:nvPr>
            <p:ph type="subTitle" idx="1"/>
          </p:nvPr>
        </p:nvSpPr>
        <p:spPr>
          <a:xfrm>
            <a:off x="3962400" y="4267200"/>
            <a:ext cx="7721600" cy="1447800"/>
          </a:xfrm>
        </p:spPr>
        <p:txBody>
          <a:bodyPr/>
          <a:lstStyle>
            <a:lvl1pPr marL="0" indent="0">
              <a:buFont typeface="Wingdings" pitchFamily="2"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21" name="Rectangle 5"/>
          <p:cNvSpPr>
            <a:spLocks noGrp="1" noChangeArrowheads="1"/>
          </p:cNvSpPr>
          <p:nvPr>
            <p:ph type="ftr" sz="quarter" idx="11"/>
          </p:nvPr>
        </p:nvSpPr>
        <p:spPr/>
        <p:txBody>
          <a:bodyPr/>
          <a:lstStyle>
            <a:lvl1pPr>
              <a:defRPr/>
            </a:lvl1pPr>
          </a:lstStyle>
          <a:p>
            <a:pPr>
              <a:defRPr/>
            </a:pPr>
            <a:endParaRPr lang="en-US"/>
          </a:p>
        </p:txBody>
      </p:sp>
      <p:sp>
        <p:nvSpPr>
          <p:cNvPr id="22" name="Rectangle 6"/>
          <p:cNvSpPr>
            <a:spLocks noGrp="1" noChangeArrowheads="1"/>
          </p:cNvSpPr>
          <p:nvPr>
            <p:ph type="sldNum" sz="quarter" idx="12"/>
          </p:nvPr>
        </p:nvSpPr>
        <p:spPr/>
        <p:txBody>
          <a:bodyPr/>
          <a:lstStyle>
            <a:lvl1pPr>
              <a:defRPr/>
            </a:lvl1pPr>
          </a:lstStyle>
          <a:p>
            <a:pPr>
              <a:defRPr/>
            </a:pPr>
            <a:fld id="{71FA4A4B-109B-49DA-8069-3EF34D713B2E}" type="slidenum">
              <a:rPr lang="en-US"/>
              <a:pPr>
                <a:defRPr/>
              </a:pPr>
              <a:t>‹#›</a:t>
            </a:fld>
            <a:endParaRPr lang="en-US"/>
          </a:p>
        </p:txBody>
      </p:sp>
    </p:spTree>
    <p:extLst>
      <p:ext uri="{BB962C8B-B14F-4D97-AF65-F5344CB8AC3E}">
        <p14:creationId xmlns:p14="http://schemas.microsoft.com/office/powerpoint/2010/main" val="2663787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4DDF45A-6BEB-47E7-841E-B211EF68340D}"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9246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E4D7AF2-CF7A-4482-A281-1786EE586AD9}"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90018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35200" y="19812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9812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4472211-D538-4129-A2E6-33FC0F1453BC}"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3477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0A76E62B-62D5-4E5B-A8DD-EADFD66FE582}" type="slidenum">
              <a:rPr lang="en-US"/>
              <a:pPr>
                <a:defRPr/>
              </a:pPr>
              <a:t>‹#›</a:t>
            </a:fld>
            <a:endParaRPr lang="en-US"/>
          </a:p>
        </p:txBody>
      </p:sp>
      <p:sp>
        <p:nvSpPr>
          <p:cNvPr id="9"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5707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F7205C57-F9D7-49DD-8AED-7A7E85B209F4}" type="slidenum">
              <a:rPr lang="en-US"/>
              <a:pPr>
                <a:defRPr/>
              </a:pPr>
              <a:t>‹#›</a:t>
            </a:fld>
            <a:endParaRPr lang="en-US"/>
          </a:p>
        </p:txBody>
      </p:sp>
      <p:sp>
        <p:nvSpPr>
          <p:cNvPr id="5"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822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0B5A8E3C-750E-499B-803E-861D4964CFFE}" type="slidenum">
              <a:rPr lang="en-US"/>
              <a:pPr>
                <a:defRPr/>
              </a:pPr>
              <a:t>‹#›</a:t>
            </a:fld>
            <a:endParaRPr lang="en-US"/>
          </a:p>
        </p:txBody>
      </p:sp>
      <p:sp>
        <p:nvSpPr>
          <p:cNvPr id="4"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144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6BA95570-ABCA-4EAA-A150-DE9A778788FF}"/>
              </a:ext>
            </a:extLst>
          </p:cNvPr>
          <p:cNvGrpSpPr/>
          <p:nvPr userDrawn="1"/>
        </p:nvGrpSpPr>
        <p:grpSpPr>
          <a:xfrm rot="10800000" flipH="1" flipV="1">
            <a:off x="6286500" y="5899288"/>
            <a:ext cx="5572126" cy="862288"/>
            <a:chOff x="477110" y="4905446"/>
            <a:chExt cx="11078677" cy="1714429"/>
          </a:xfrm>
        </p:grpSpPr>
        <p:sp>
          <p:nvSpPr>
            <p:cNvPr id="6" name="Freeform: Shape 5">
              <a:extLst>
                <a:ext uri="{FF2B5EF4-FFF2-40B4-BE49-F238E27FC236}">
                  <a16:creationId xmlns:a16="http://schemas.microsoft.com/office/drawing/2014/main" id="{46A78A61-879F-457D-9A77-D666DFE521FF}"/>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C36593EB-5869-4A8C-80A1-C05AA0B24BF0}"/>
                </a:ext>
              </a:extLst>
            </p:cNvPr>
            <p:cNvGrpSpPr/>
            <p:nvPr/>
          </p:nvGrpSpPr>
          <p:grpSpPr>
            <a:xfrm>
              <a:off x="477110" y="5658084"/>
              <a:ext cx="655351" cy="517912"/>
              <a:chOff x="6456816" y="5667609"/>
              <a:chExt cx="655351" cy="517912"/>
            </a:xfrm>
          </p:grpSpPr>
          <p:sp>
            <p:nvSpPr>
              <p:cNvPr id="9" name="Freeform: Shape 8">
                <a:extLst>
                  <a:ext uri="{FF2B5EF4-FFF2-40B4-BE49-F238E27FC236}">
                    <a16:creationId xmlns:a16="http://schemas.microsoft.com/office/drawing/2014/main" id="{063A0A4C-2BF4-47D2-AFFF-A22E96B3C12D}"/>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a:p>
            </p:txBody>
          </p:sp>
          <p:sp>
            <p:nvSpPr>
              <p:cNvPr id="10" name="Rectangle: Rounded Corners 9">
                <a:extLst>
                  <a:ext uri="{FF2B5EF4-FFF2-40B4-BE49-F238E27FC236}">
                    <a16:creationId xmlns:a16="http://schemas.microsoft.com/office/drawing/2014/main" id="{C3DAC375-EEBC-4131-8F69-CD653EE61E82}"/>
                  </a:ext>
                </a:extLst>
              </p:cNvPr>
              <p:cNvSpPr/>
              <p:nvPr/>
            </p:nvSpPr>
            <p:spPr>
              <a:xfrm>
                <a:off x="6913640" y="5874290"/>
                <a:ext cx="198527" cy="12946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C9A4658B-18D9-47F9-8999-4B217D15FD5B}"/>
                </a:ext>
              </a:extLst>
            </p:cNvPr>
            <p:cNvSpPr/>
            <p:nvPr/>
          </p:nvSpPr>
          <p:spPr>
            <a:xfrm>
              <a:off x="995023" y="5898145"/>
              <a:ext cx="6479203" cy="65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959607F-C050-4355-908E-D24DD45D9D08}"/>
              </a:ext>
            </a:extLst>
          </p:cNvPr>
          <p:cNvGrpSpPr/>
          <p:nvPr userDrawn="1"/>
        </p:nvGrpSpPr>
        <p:grpSpPr>
          <a:xfrm rot="10800000" flipV="1">
            <a:off x="347501" y="5899288"/>
            <a:ext cx="5572126" cy="862288"/>
            <a:chOff x="477110" y="4905446"/>
            <a:chExt cx="11078677" cy="1714429"/>
          </a:xfrm>
        </p:grpSpPr>
        <p:sp>
          <p:nvSpPr>
            <p:cNvPr id="12" name="Freeform: Shape 11">
              <a:extLst>
                <a:ext uri="{FF2B5EF4-FFF2-40B4-BE49-F238E27FC236}">
                  <a16:creationId xmlns:a16="http://schemas.microsoft.com/office/drawing/2014/main" id="{0EA74116-9898-4A6A-84F3-F61BBB7993C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954DC28B-DA5D-40A5-BF5E-A8C07B13D6FD}"/>
                </a:ext>
              </a:extLst>
            </p:cNvPr>
            <p:cNvGrpSpPr/>
            <p:nvPr/>
          </p:nvGrpSpPr>
          <p:grpSpPr>
            <a:xfrm>
              <a:off x="477110" y="5658084"/>
              <a:ext cx="655351" cy="517912"/>
              <a:chOff x="6456816" y="5667609"/>
              <a:chExt cx="655351" cy="517912"/>
            </a:xfrm>
          </p:grpSpPr>
          <p:sp>
            <p:nvSpPr>
              <p:cNvPr id="15" name="Freeform: Shape 14">
                <a:extLst>
                  <a:ext uri="{FF2B5EF4-FFF2-40B4-BE49-F238E27FC236}">
                    <a16:creationId xmlns:a16="http://schemas.microsoft.com/office/drawing/2014/main" id="{EC1A92E0-BAD3-4804-8CFB-2F36973DF453}"/>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a:p>
            </p:txBody>
          </p:sp>
          <p:sp>
            <p:nvSpPr>
              <p:cNvPr id="16" name="Rectangle: Rounded Corners 15">
                <a:extLst>
                  <a:ext uri="{FF2B5EF4-FFF2-40B4-BE49-F238E27FC236}">
                    <a16:creationId xmlns:a16="http://schemas.microsoft.com/office/drawing/2014/main" id="{4F7FFD43-6FA1-417C-AF01-3A54B1EB3288}"/>
                  </a:ext>
                </a:extLst>
              </p:cNvPr>
              <p:cNvSpPr/>
              <p:nvPr/>
            </p:nvSpPr>
            <p:spPr>
              <a:xfrm>
                <a:off x="6913640" y="5874290"/>
                <a:ext cx="198527" cy="12946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6DB8CE4-378A-4F7B-8401-E84CD0360554}"/>
                </a:ext>
              </a:extLst>
            </p:cNvPr>
            <p:cNvSpPr/>
            <p:nvPr/>
          </p:nvSpPr>
          <p:spPr>
            <a:xfrm>
              <a:off x="995023" y="5898145"/>
              <a:ext cx="6479203" cy="65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1504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86350C9-F09E-4902-8965-E076D8D83FD9}"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1164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8169E63-3053-425E-89A4-C1F396391C66}"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85736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76C1C4A-8425-4FFB-B126-A553F1F7CFD9}"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334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457200"/>
            <a:ext cx="2336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5200" y="457200"/>
            <a:ext cx="6807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F6031C4-02C7-4FD2-8110-8BCC833834A2}"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13031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35200" y="457200"/>
            <a:ext cx="9347200" cy="1295400"/>
          </a:xfrm>
        </p:spPr>
        <p:txBody>
          <a:bodyPr/>
          <a:lstStyle/>
          <a:p>
            <a:r>
              <a:rPr lang="en-US"/>
              <a:t>Click to edit Master title style</a:t>
            </a:r>
          </a:p>
        </p:txBody>
      </p:sp>
      <p:sp>
        <p:nvSpPr>
          <p:cNvPr id="3" name="Table Placeholder 2"/>
          <p:cNvSpPr>
            <a:spLocks noGrp="1"/>
          </p:cNvSpPr>
          <p:nvPr>
            <p:ph type="tbl" idx="1"/>
          </p:nvPr>
        </p:nvSpPr>
        <p:spPr>
          <a:xfrm>
            <a:off x="2235200" y="1981200"/>
            <a:ext cx="9347200" cy="4114800"/>
          </a:xfrm>
        </p:spPr>
        <p:txBody>
          <a:bodyPr/>
          <a:lstStyle/>
          <a:p>
            <a:pPr lvl="0"/>
            <a:endParaRPr lang="en-US" noProof="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6179517-28B0-4D33-AF51-654D8C0DDEFD}"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4241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C69B15-D227-4610-91B0-52B5E5B788A1}" type="slidenum">
              <a:rPr lang="en-US" smtClean="0"/>
              <a:pPr>
                <a:defRPr/>
              </a:pPr>
              <a:t>‹#›</a:t>
            </a:fld>
            <a:endParaRPr lang="en-US"/>
          </a:p>
        </p:txBody>
      </p:sp>
    </p:spTree>
    <p:extLst>
      <p:ext uri="{BB962C8B-B14F-4D97-AF65-F5344CB8AC3E}">
        <p14:creationId xmlns:p14="http://schemas.microsoft.com/office/powerpoint/2010/main" val="1097563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EA3F92-415E-4CC9-B842-77A67582F301}" type="slidenum">
              <a:rPr lang="en-US" smtClean="0"/>
              <a:pPr>
                <a:defRPr/>
              </a:pPr>
              <a:t>‹#›</a:t>
            </a:fld>
            <a:endParaRPr lang="en-US"/>
          </a:p>
        </p:txBody>
      </p:sp>
    </p:spTree>
    <p:extLst>
      <p:ext uri="{BB962C8B-B14F-4D97-AF65-F5344CB8AC3E}">
        <p14:creationId xmlns:p14="http://schemas.microsoft.com/office/powerpoint/2010/main" val="3704404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F847E8-BC58-4E84-889F-75CC75429808}" type="slidenum">
              <a:rPr lang="en-US" smtClean="0"/>
              <a:pPr>
                <a:defRPr/>
              </a:pPr>
              <a:t>‹#›</a:t>
            </a:fld>
            <a:endParaRPr lang="en-US"/>
          </a:p>
        </p:txBody>
      </p:sp>
    </p:spTree>
    <p:extLst>
      <p:ext uri="{BB962C8B-B14F-4D97-AF65-F5344CB8AC3E}">
        <p14:creationId xmlns:p14="http://schemas.microsoft.com/office/powerpoint/2010/main" val="2761135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18806A9-5070-4AD0-AF15-39EA6228A11A}" type="slidenum">
              <a:rPr lang="en-US" smtClean="0"/>
              <a:pPr>
                <a:defRPr/>
              </a:pPr>
              <a:t>‹#›</a:t>
            </a:fld>
            <a:endParaRPr lang="en-US"/>
          </a:p>
        </p:txBody>
      </p:sp>
    </p:spTree>
    <p:extLst>
      <p:ext uri="{BB962C8B-B14F-4D97-AF65-F5344CB8AC3E}">
        <p14:creationId xmlns:p14="http://schemas.microsoft.com/office/powerpoint/2010/main" val="1494320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E986B77-997B-485D-BE9C-6DA833D49D86}" type="slidenum">
              <a:rPr lang="en-US" smtClean="0"/>
              <a:pPr>
                <a:defRPr/>
              </a:pPr>
              <a:t>‹#›</a:t>
            </a:fld>
            <a:endParaRPr lang="en-US"/>
          </a:p>
        </p:txBody>
      </p:sp>
    </p:spTree>
    <p:extLst>
      <p:ext uri="{BB962C8B-B14F-4D97-AF65-F5344CB8AC3E}">
        <p14:creationId xmlns:p14="http://schemas.microsoft.com/office/powerpoint/2010/main" val="221063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802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42521A0F-E904-40AA-AB68-1056A4C20AC6}" type="slidenum">
              <a:rPr lang="en-US" smtClean="0"/>
              <a:pPr>
                <a:defRPr/>
              </a:pPr>
              <a:t>‹#›</a:t>
            </a:fld>
            <a:endParaRPr lang="en-US"/>
          </a:p>
        </p:txBody>
      </p:sp>
    </p:spTree>
    <p:extLst>
      <p:ext uri="{BB962C8B-B14F-4D97-AF65-F5344CB8AC3E}">
        <p14:creationId xmlns:p14="http://schemas.microsoft.com/office/powerpoint/2010/main" val="2228070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66F6A338-2491-4E6B-80C2-B8D754EAE8AE}" type="slidenum">
              <a:rPr lang="en-US" smtClean="0"/>
              <a:pPr>
                <a:defRPr/>
              </a:pPr>
              <a:t>‹#›</a:t>
            </a:fld>
            <a:endParaRPr lang="en-US"/>
          </a:p>
        </p:txBody>
      </p:sp>
    </p:spTree>
    <p:extLst>
      <p:ext uri="{BB962C8B-B14F-4D97-AF65-F5344CB8AC3E}">
        <p14:creationId xmlns:p14="http://schemas.microsoft.com/office/powerpoint/2010/main" val="2874532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5257" y="3129282"/>
            <a:ext cx="3401948"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43E91710-8562-4271-9D65-4B1DF8D15C88}" type="slidenum">
              <a:rPr lang="en-US" smtClean="0"/>
              <a:pPr>
                <a:defRPr/>
              </a:pPr>
              <a:t>‹#›</a:t>
            </a:fld>
            <a:endParaRPr lang="en-US"/>
          </a:p>
        </p:txBody>
      </p:sp>
    </p:spTree>
    <p:extLst>
      <p:ext uri="{BB962C8B-B14F-4D97-AF65-F5344CB8AC3E}">
        <p14:creationId xmlns:p14="http://schemas.microsoft.com/office/powerpoint/2010/main" val="4174328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93163D-65EA-433D-8B31-8080A1E88342}" type="slidenum">
              <a:rPr lang="en-US" smtClean="0"/>
              <a:pPr>
                <a:defRPr/>
              </a:pPr>
              <a:t>‹#›</a:t>
            </a:fld>
            <a:endParaRPr lang="en-US"/>
          </a:p>
        </p:txBody>
      </p:sp>
    </p:spTree>
    <p:extLst>
      <p:ext uri="{BB962C8B-B14F-4D97-AF65-F5344CB8AC3E}">
        <p14:creationId xmlns:p14="http://schemas.microsoft.com/office/powerpoint/2010/main" val="290835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5256" y="685801"/>
            <a:ext cx="8827957"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42513855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12307626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5211" y="1447800"/>
            <a:ext cx="800139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904" y="3771174"/>
            <a:ext cx="7281545"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
        <p:nvSpPr>
          <p:cNvPr id="12" name="TextBox 11"/>
          <p:cNvSpPr txBox="1"/>
          <p:nvPr/>
        </p:nvSpPr>
        <p:spPr>
          <a:xfrm>
            <a:off x="898530" y="971253"/>
            <a:ext cx="80212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2921" y="2613787"/>
            <a:ext cx="80212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078000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6" y="3124201"/>
            <a:ext cx="8827957"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9004236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711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270212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21"/>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2"/>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711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6652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6205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0F6B6B-7F6B-402D-897A-30C0C81F3F45}" type="slidenum">
              <a:rPr lang="en-US" smtClean="0"/>
              <a:pPr>
                <a:defRPr/>
              </a:pPr>
              <a:t>‹#›</a:t>
            </a:fld>
            <a:endParaRPr lang="en-US"/>
          </a:p>
        </p:txBody>
      </p:sp>
    </p:spTree>
    <p:extLst>
      <p:ext uri="{BB962C8B-B14F-4D97-AF65-F5344CB8AC3E}">
        <p14:creationId xmlns:p14="http://schemas.microsoft.com/office/powerpoint/2010/main" val="4113058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FD580C-48C3-4D0C-97A9-D22F45977781}" type="slidenum">
              <a:rPr lang="en-US" smtClean="0"/>
              <a:pPr>
                <a:defRPr/>
              </a:pPr>
              <a:t>‹#›</a:t>
            </a:fld>
            <a:endParaRPr lang="en-US"/>
          </a:p>
        </p:txBody>
      </p:sp>
    </p:spTree>
    <p:extLst>
      <p:ext uri="{BB962C8B-B14F-4D97-AF65-F5344CB8AC3E}">
        <p14:creationId xmlns:p14="http://schemas.microsoft.com/office/powerpoint/2010/main" val="358770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62946D-F2ED-4A3A-AFF2-114E504B5745}"/>
              </a:ext>
            </a:extLst>
          </p:cNvPr>
          <p:cNvSpPr/>
          <p:nvPr userDrawn="1"/>
        </p:nvSpPr>
        <p:spPr>
          <a:xfrm>
            <a:off x="2893325" y="0"/>
            <a:ext cx="8973404"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2B98542A-477C-4DE9-BE76-734F0C55D2E2}"/>
              </a:ext>
            </a:extLst>
          </p:cNvPr>
          <p:cNvSpPr/>
          <p:nvPr userDrawn="1"/>
        </p:nvSpPr>
        <p:spPr>
          <a:xfrm>
            <a:off x="3218596" y="0"/>
            <a:ext cx="8973404"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37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8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391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47831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5044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668586"/>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C6541-8600-4C9F-BC9A-224EBE063FB3}" type="datetimeFigureOut">
              <a:rPr lang="id-ID" smtClean="0"/>
              <a:pPr/>
              <a:t>21/10/2025</a:t>
            </a:fld>
            <a:endParaRPr lang="id-ID"/>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C14E4-3F0C-4833-90B6-642540C373C4}" type="slidenum">
              <a:rPr lang="id-ID" smtClean="0"/>
              <a:pPr/>
              <a:t>‹#›</a:t>
            </a:fld>
            <a:endParaRPr lang="id-ID"/>
          </a:p>
        </p:txBody>
      </p:sp>
    </p:spTree>
    <p:extLst>
      <p:ext uri="{BB962C8B-B14F-4D97-AF65-F5344CB8AC3E}">
        <p14:creationId xmlns:p14="http://schemas.microsoft.com/office/powerpoint/2010/main" val="37369040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35200" y="457200"/>
            <a:ext cx="9347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35200" y="1981200"/>
            <a:ext cx="934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0708" name="Rectangle 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latin typeface="+mn-lt"/>
                <a:cs typeface="+mn-cs"/>
              </a:defRPr>
            </a:lvl1pPr>
          </a:lstStyle>
          <a:p>
            <a:pPr>
              <a:defRPr/>
            </a:pPr>
            <a:endParaRPr lang="en-US"/>
          </a:p>
        </p:txBody>
      </p:sp>
      <p:sp>
        <p:nvSpPr>
          <p:cNvPr id="200709" name="Rectangle 5"/>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mn-lt"/>
                <a:cs typeface="+mn-cs"/>
              </a:defRPr>
            </a:lvl1pPr>
          </a:lstStyle>
          <a:p>
            <a:pPr>
              <a:defRPr/>
            </a:pPr>
            <a:fld id="{4F14FC2F-8BEF-4B54-BFC3-7187F1564ADB}" type="slidenum">
              <a:rPr lang="en-US"/>
              <a:pPr>
                <a:defRPr/>
              </a:pPr>
              <a:t>‹#›</a:t>
            </a:fld>
            <a:endParaRPr lang="en-US"/>
          </a:p>
        </p:txBody>
      </p:sp>
      <p:sp>
        <p:nvSpPr>
          <p:cNvPr id="200710" name="Line 6"/>
          <p:cNvSpPr>
            <a:spLocks noChangeShapeType="1"/>
          </p:cNvSpPr>
          <p:nvPr/>
        </p:nvSpPr>
        <p:spPr bwMode="auto">
          <a:xfrm>
            <a:off x="355600" y="6172200"/>
            <a:ext cx="11480800" cy="0"/>
          </a:xfrm>
          <a:prstGeom prst="line">
            <a:avLst/>
          </a:prstGeom>
          <a:noFill/>
          <a:ln w="12700">
            <a:solidFill>
              <a:schemeClr val="tx2"/>
            </a:solidFill>
            <a:round/>
            <a:headEnd/>
            <a:tailEnd/>
          </a:ln>
          <a:effectLst/>
        </p:spPr>
        <p:txBody>
          <a:bodyPr/>
          <a:lstStyle/>
          <a:p>
            <a:pPr>
              <a:defRPr/>
            </a:pPr>
            <a:endParaRPr lang="en-US" sz="1800">
              <a:cs typeface="+mn-cs"/>
            </a:endParaRPr>
          </a:p>
        </p:txBody>
      </p:sp>
      <p:sp>
        <p:nvSpPr>
          <p:cNvPr id="200711" name="Line 7"/>
          <p:cNvSpPr>
            <a:spLocks noChangeShapeType="1"/>
          </p:cNvSpPr>
          <p:nvPr/>
        </p:nvSpPr>
        <p:spPr bwMode="auto">
          <a:xfrm>
            <a:off x="304800" y="304800"/>
            <a:ext cx="11480800" cy="0"/>
          </a:xfrm>
          <a:prstGeom prst="line">
            <a:avLst/>
          </a:prstGeom>
          <a:noFill/>
          <a:ln w="76200">
            <a:solidFill>
              <a:schemeClr val="tx2"/>
            </a:solidFill>
            <a:round/>
            <a:headEnd/>
            <a:tailEnd/>
          </a:ln>
          <a:effectLst/>
        </p:spPr>
        <p:txBody>
          <a:bodyPr/>
          <a:lstStyle/>
          <a:p>
            <a:pPr>
              <a:defRPr/>
            </a:pPr>
            <a:endParaRPr lang="en-US" sz="1800">
              <a:cs typeface="+mn-cs"/>
            </a:endParaRPr>
          </a:p>
        </p:txBody>
      </p:sp>
      <p:grpSp>
        <p:nvGrpSpPr>
          <p:cNvPr id="1032" name="Group 8"/>
          <p:cNvGrpSpPr>
            <a:grpSpLocks/>
          </p:cNvGrpSpPr>
          <p:nvPr/>
        </p:nvGrpSpPr>
        <p:grpSpPr bwMode="auto">
          <a:xfrm>
            <a:off x="304800" y="457200"/>
            <a:ext cx="1661584" cy="1371600"/>
            <a:chOff x="144" y="288"/>
            <a:chExt cx="785" cy="864"/>
          </a:xfrm>
        </p:grpSpPr>
        <p:sp>
          <p:nvSpPr>
            <p:cNvPr id="200713"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defRPr/>
              </a:pPr>
              <a:endParaRPr lang="en-US" sz="1800">
                <a:cs typeface="+mn-cs"/>
              </a:endParaRPr>
            </a:p>
          </p:txBody>
        </p:sp>
        <p:sp>
          <p:nvSpPr>
            <p:cNvPr id="200714"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200715"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200716"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200717"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200718"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200719"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200720"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defRPr/>
              </a:pPr>
              <a:endParaRPr lang="en-US" sz="1800">
                <a:cs typeface="+mn-cs"/>
              </a:endParaRPr>
            </a:p>
          </p:txBody>
        </p:sp>
        <p:sp>
          <p:nvSpPr>
            <p:cNvPr id="200721"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defRPr/>
              </a:pPr>
              <a:endParaRPr lang="en-US" sz="1800">
                <a:cs typeface="+mn-cs"/>
              </a:endParaRPr>
            </a:p>
          </p:txBody>
        </p:sp>
        <p:sp>
          <p:nvSpPr>
            <p:cNvPr id="200722"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defRPr/>
              </a:pPr>
              <a:endParaRPr lang="en-US" sz="1800">
                <a:cs typeface="+mn-cs"/>
              </a:endParaRPr>
            </a:p>
          </p:txBody>
        </p:sp>
        <p:sp>
          <p:nvSpPr>
            <p:cNvPr id="200723"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defRPr/>
              </a:pPr>
              <a:endParaRPr lang="en-US" sz="1800">
                <a:cs typeface="+mn-cs"/>
              </a:endParaRPr>
            </a:p>
          </p:txBody>
        </p:sp>
        <p:sp>
          <p:nvSpPr>
            <p:cNvPr id="200724"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defRPr/>
              </a:pPr>
              <a:endParaRPr lang="en-US" sz="1800">
                <a:cs typeface="+mn-cs"/>
              </a:endParaRPr>
            </a:p>
          </p:txBody>
        </p:sp>
        <p:sp>
          <p:nvSpPr>
            <p:cNvPr id="200725"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defRPr/>
              </a:pPr>
              <a:endParaRPr lang="en-US" sz="1800">
                <a:cs typeface="+mn-cs"/>
              </a:endParaRPr>
            </a:p>
          </p:txBody>
        </p:sp>
      </p:grpSp>
      <p:sp>
        <p:nvSpPr>
          <p:cNvPr id="200726" name="Rectangle 22"/>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mn-lt"/>
                <a:cs typeface="+mn-cs"/>
              </a:defRPr>
            </a:lvl1pPr>
          </a:lstStyle>
          <a:p>
            <a:pPr>
              <a:defRPr/>
            </a:pPr>
            <a:endParaRPr lang="en-US"/>
          </a:p>
        </p:txBody>
      </p:sp>
    </p:spTree>
    <p:extLst>
      <p:ext uri="{BB962C8B-B14F-4D97-AF65-F5344CB8AC3E}">
        <p14:creationId xmlns:p14="http://schemas.microsoft.com/office/powerpoint/2010/main" val="2897333460"/>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4276808216"/>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www.free-powerpoint-templates-design.com/" TargetMode="Externa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5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5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46.xml"/><Relationship Id="rId4" Type="http://schemas.openxmlformats.org/officeDocument/2006/relationships/image" Target="../media/image5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1.xml"/><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jpeg"/><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6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A0EAB522-1DFF-4B85-8868-4BF984E553F0}"/>
              </a:ext>
            </a:extLst>
          </p:cNvPr>
          <p:cNvGrpSpPr/>
          <p:nvPr/>
        </p:nvGrpSpPr>
        <p:grpSpPr>
          <a:xfrm>
            <a:off x="-491345" y="1200654"/>
            <a:ext cx="10267188" cy="2109978"/>
            <a:chOff x="-491345" y="1077822"/>
            <a:chExt cx="10267188" cy="2109978"/>
          </a:xfrm>
        </p:grpSpPr>
        <p:grpSp>
          <p:nvGrpSpPr>
            <p:cNvPr id="122" name="Group 121">
              <a:extLst>
                <a:ext uri="{FF2B5EF4-FFF2-40B4-BE49-F238E27FC236}">
                  <a16:creationId xmlns:a16="http://schemas.microsoft.com/office/drawing/2014/main" id="{25426AD8-F38A-41A4-A132-B187D44A767E}"/>
                </a:ext>
              </a:extLst>
            </p:cNvPr>
            <p:cNvGrpSpPr/>
            <p:nvPr/>
          </p:nvGrpSpPr>
          <p:grpSpPr>
            <a:xfrm>
              <a:off x="-491345" y="1077822"/>
              <a:ext cx="10267188" cy="2109978"/>
              <a:chOff x="-491345" y="1077822"/>
              <a:chExt cx="10267188" cy="2109978"/>
            </a:xfrm>
          </p:grpSpPr>
          <p:pic>
            <p:nvPicPr>
              <p:cNvPr id="65" name="Picture 64">
                <a:extLst>
                  <a:ext uri="{FF2B5EF4-FFF2-40B4-BE49-F238E27FC236}">
                    <a16:creationId xmlns:a16="http://schemas.microsoft.com/office/drawing/2014/main" id="{8B491B70-93F2-4668-BC1F-5BBC24FCA6B8}"/>
                  </a:ext>
                </a:extLst>
              </p:cNvPr>
              <p:cNvPicPr>
                <a:picLocks noChangeAspect="1"/>
              </p:cNvPicPr>
              <p:nvPr/>
            </p:nvPicPr>
            <p:blipFill>
              <a:blip r:embed="rId2"/>
              <a:stretch>
                <a:fillRect/>
              </a:stretch>
            </p:blipFill>
            <p:spPr>
              <a:xfrm>
                <a:off x="8099443" y="1808913"/>
                <a:ext cx="1676400" cy="495300"/>
              </a:xfrm>
              <a:custGeom>
                <a:avLst/>
                <a:gdLst>
                  <a:gd name="connsiteX0" fmla="*/ 0 w 1676400"/>
                  <a:gd name="connsiteY0" fmla="*/ 0 h 495300"/>
                  <a:gd name="connsiteX1" fmla="*/ 1684782 w 1676400"/>
                  <a:gd name="connsiteY1" fmla="*/ 0 h 495300"/>
                  <a:gd name="connsiteX2" fmla="*/ 1684782 w 1676400"/>
                  <a:gd name="connsiteY2" fmla="*/ 498348 h 495300"/>
                  <a:gd name="connsiteX3" fmla="*/ 0 w 1676400"/>
                  <a:gd name="connsiteY3" fmla="*/ 498348 h 495300"/>
                </a:gdLst>
                <a:ahLst/>
                <a:cxnLst>
                  <a:cxn ang="0">
                    <a:pos x="connsiteX0" y="connsiteY0"/>
                  </a:cxn>
                  <a:cxn ang="0">
                    <a:pos x="connsiteX1" y="connsiteY1"/>
                  </a:cxn>
                  <a:cxn ang="0">
                    <a:pos x="connsiteX2" y="connsiteY2"/>
                  </a:cxn>
                  <a:cxn ang="0">
                    <a:pos x="connsiteX3" y="connsiteY3"/>
                  </a:cxn>
                </a:cxnLst>
                <a:rect l="l" t="t" r="r" b="b"/>
                <a:pathLst>
                  <a:path w="1676400" h="495300">
                    <a:moveTo>
                      <a:pt x="0" y="0"/>
                    </a:moveTo>
                    <a:lnTo>
                      <a:pt x="1684782" y="0"/>
                    </a:lnTo>
                    <a:lnTo>
                      <a:pt x="1684782" y="498348"/>
                    </a:lnTo>
                    <a:lnTo>
                      <a:pt x="0" y="498348"/>
                    </a:lnTo>
                    <a:close/>
                  </a:path>
                </a:pathLst>
              </a:custGeom>
              <a:ln/>
            </p:spPr>
          </p:pic>
          <p:sp>
            <p:nvSpPr>
              <p:cNvPr id="66" name="Freeform: Shape 65">
                <a:extLst>
                  <a:ext uri="{FF2B5EF4-FFF2-40B4-BE49-F238E27FC236}">
                    <a16:creationId xmlns:a16="http://schemas.microsoft.com/office/drawing/2014/main" id="{F7F6D971-A705-4B43-9964-5269154453FE}"/>
                  </a:ext>
                </a:extLst>
              </p:cNvPr>
              <p:cNvSpPr/>
              <p:nvPr/>
            </p:nvSpPr>
            <p:spPr>
              <a:xfrm>
                <a:off x="8125446" y="1833631"/>
                <a:ext cx="1600200" cy="409575"/>
              </a:xfrm>
              <a:custGeom>
                <a:avLst/>
                <a:gdLst>
                  <a:gd name="connsiteX0" fmla="*/ 1578769 w 1600200"/>
                  <a:gd name="connsiteY0" fmla="*/ 285274 h 409575"/>
                  <a:gd name="connsiteX1" fmla="*/ 1285398 w 1600200"/>
                  <a:gd name="connsiteY1" fmla="*/ 285274 h 409575"/>
                  <a:gd name="connsiteX2" fmla="*/ 1257776 w 1600200"/>
                  <a:gd name="connsiteY2" fmla="*/ 323374 h 409575"/>
                  <a:gd name="connsiteX3" fmla="*/ 1217771 w 1600200"/>
                  <a:gd name="connsiteY3" fmla="*/ 153829 h 409575"/>
                  <a:gd name="connsiteX4" fmla="*/ 1181576 w 1600200"/>
                  <a:gd name="connsiteY4" fmla="*/ 285274 h 409575"/>
                  <a:gd name="connsiteX5" fmla="*/ 1093946 w 1600200"/>
                  <a:gd name="connsiteY5" fmla="*/ 285274 h 409575"/>
                  <a:gd name="connsiteX6" fmla="*/ 1080611 w 1600200"/>
                  <a:gd name="connsiteY6" fmla="*/ 335756 h 409575"/>
                  <a:gd name="connsiteX7" fmla="*/ 1056798 w 1600200"/>
                  <a:gd name="connsiteY7" fmla="*/ 277654 h 409575"/>
                  <a:gd name="connsiteX8" fmla="*/ 1032986 w 1600200"/>
                  <a:gd name="connsiteY8" fmla="*/ 322421 h 409575"/>
                  <a:gd name="connsiteX9" fmla="*/ 988219 w 1600200"/>
                  <a:gd name="connsiteY9" fmla="*/ 21431 h 409575"/>
                  <a:gd name="connsiteX10" fmla="*/ 932973 w 1600200"/>
                  <a:gd name="connsiteY10" fmla="*/ 393859 h 409575"/>
                  <a:gd name="connsiteX11" fmla="*/ 912019 w 1600200"/>
                  <a:gd name="connsiteY11" fmla="*/ 285274 h 409575"/>
                  <a:gd name="connsiteX12" fmla="*/ 686276 w 1600200"/>
                  <a:gd name="connsiteY12" fmla="*/ 285274 h 409575"/>
                  <a:gd name="connsiteX13" fmla="*/ 656748 w 1600200"/>
                  <a:gd name="connsiteY13" fmla="*/ 344329 h 409575"/>
                  <a:gd name="connsiteX14" fmla="*/ 621506 w 1600200"/>
                  <a:gd name="connsiteY14" fmla="*/ 150971 h 409575"/>
                  <a:gd name="connsiteX15" fmla="*/ 578644 w 1600200"/>
                  <a:gd name="connsiteY15" fmla="*/ 285274 h 409575"/>
                  <a:gd name="connsiteX16" fmla="*/ 491966 w 1600200"/>
                  <a:gd name="connsiteY16" fmla="*/ 285274 h 409575"/>
                  <a:gd name="connsiteX17" fmla="*/ 467201 w 1600200"/>
                  <a:gd name="connsiteY17" fmla="*/ 322421 h 409575"/>
                  <a:gd name="connsiteX18" fmla="*/ 441484 w 1600200"/>
                  <a:gd name="connsiteY18" fmla="*/ 275749 h 409575"/>
                  <a:gd name="connsiteX19" fmla="*/ 408146 w 1600200"/>
                  <a:gd name="connsiteY19" fmla="*/ 336709 h 409575"/>
                  <a:gd name="connsiteX20" fmla="*/ 376714 w 1600200"/>
                  <a:gd name="connsiteY20" fmla="*/ 72866 h 409575"/>
                  <a:gd name="connsiteX21" fmla="*/ 335756 w 1600200"/>
                  <a:gd name="connsiteY21" fmla="*/ 377666 h 409575"/>
                  <a:gd name="connsiteX22" fmla="*/ 308134 w 1600200"/>
                  <a:gd name="connsiteY22" fmla="*/ 285274 h 409575"/>
                  <a:gd name="connsiteX23" fmla="*/ 238601 w 1600200"/>
                  <a:gd name="connsiteY23" fmla="*/ 285274 h 409575"/>
                  <a:gd name="connsiteX24" fmla="*/ 210026 w 1600200"/>
                  <a:gd name="connsiteY24" fmla="*/ 237649 h 409575"/>
                  <a:gd name="connsiteX25" fmla="*/ 177641 w 1600200"/>
                  <a:gd name="connsiteY25" fmla="*/ 285274 h 409575"/>
                  <a:gd name="connsiteX26" fmla="*/ 21431 w 1600200"/>
                  <a:gd name="connsiteY26" fmla="*/ 28527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noFill/>
              <a:ln w="28575" cap="rnd">
                <a:solidFill>
                  <a:srgbClr val="FFFFFF"/>
                </a:solidFill>
                <a:prstDash val="solid"/>
                <a:round/>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67" name="Picture 66">
                <a:extLst>
                  <a:ext uri="{FF2B5EF4-FFF2-40B4-BE49-F238E27FC236}">
                    <a16:creationId xmlns:a16="http://schemas.microsoft.com/office/drawing/2014/main" id="{32EBC4F2-FDAB-458F-B3D6-C655FBB2CB3A}"/>
                  </a:ext>
                </a:extLst>
              </p:cNvPr>
              <p:cNvPicPr>
                <a:picLocks noChangeAspect="1"/>
              </p:cNvPicPr>
              <p:nvPr/>
            </p:nvPicPr>
            <p:blipFill rotWithShape="1">
              <a:blip r:embed="rId3"/>
              <a:srcRect l="-8934" r="1"/>
              <a:stretch/>
            </p:blipFill>
            <p:spPr>
              <a:xfrm>
                <a:off x="-491345" y="1797483"/>
                <a:ext cx="5676900" cy="495300"/>
              </a:xfrm>
              <a:custGeom>
                <a:avLst/>
                <a:gdLst>
                  <a:gd name="connsiteX0" fmla="*/ 0 w 5676900"/>
                  <a:gd name="connsiteY0" fmla="*/ 0 h 495300"/>
                  <a:gd name="connsiteX1" fmla="*/ 5685282 w 5676900"/>
                  <a:gd name="connsiteY1" fmla="*/ 0 h 495300"/>
                  <a:gd name="connsiteX2" fmla="*/ 5685282 w 5676900"/>
                  <a:gd name="connsiteY2" fmla="*/ 500634 h 495300"/>
                  <a:gd name="connsiteX3" fmla="*/ 0 w 5676900"/>
                  <a:gd name="connsiteY3" fmla="*/ 500634 h 495300"/>
                </a:gdLst>
                <a:ahLst/>
                <a:cxnLst>
                  <a:cxn ang="0">
                    <a:pos x="connsiteX0" y="connsiteY0"/>
                  </a:cxn>
                  <a:cxn ang="0">
                    <a:pos x="connsiteX1" y="connsiteY1"/>
                  </a:cxn>
                  <a:cxn ang="0">
                    <a:pos x="connsiteX2" y="connsiteY2"/>
                  </a:cxn>
                  <a:cxn ang="0">
                    <a:pos x="connsiteX3" y="connsiteY3"/>
                  </a:cxn>
                </a:cxnLst>
                <a:rect l="l" t="t" r="r" b="b"/>
                <a:pathLst>
                  <a:path w="5676900" h="495300">
                    <a:moveTo>
                      <a:pt x="0" y="0"/>
                    </a:moveTo>
                    <a:lnTo>
                      <a:pt x="5685282" y="0"/>
                    </a:lnTo>
                    <a:lnTo>
                      <a:pt x="5685282" y="500634"/>
                    </a:lnTo>
                    <a:lnTo>
                      <a:pt x="0" y="500634"/>
                    </a:lnTo>
                    <a:close/>
                  </a:path>
                </a:pathLst>
              </a:custGeom>
              <a:ln/>
            </p:spPr>
          </p:pic>
          <p:sp>
            <p:nvSpPr>
              <p:cNvPr id="68" name="Freeform: Shape 67">
                <a:extLst>
                  <a:ext uri="{FF2B5EF4-FFF2-40B4-BE49-F238E27FC236}">
                    <a16:creationId xmlns:a16="http://schemas.microsoft.com/office/drawing/2014/main" id="{5653D0CF-464F-41CE-9CC7-5B508C75BCB1}"/>
                  </a:ext>
                </a:extLst>
              </p:cNvPr>
              <p:cNvSpPr/>
              <p:nvPr/>
            </p:nvSpPr>
            <p:spPr>
              <a:xfrm>
                <a:off x="14351" y="1860842"/>
                <a:ext cx="5196891" cy="372428"/>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96891" h="372428">
                    <a:moveTo>
                      <a:pt x="5196891" y="263843"/>
                    </a:moveTo>
                    <a:lnTo>
                      <a:pt x="4903521" y="263843"/>
                    </a:lnTo>
                    <a:lnTo>
                      <a:pt x="4875899" y="301943"/>
                    </a:lnTo>
                    <a:lnTo>
                      <a:pt x="4835893" y="132398"/>
                    </a:lnTo>
                    <a:lnTo>
                      <a:pt x="4799699" y="263843"/>
                    </a:lnTo>
                    <a:lnTo>
                      <a:pt x="4712068" y="263843"/>
                    </a:lnTo>
                    <a:lnTo>
                      <a:pt x="4698733" y="314325"/>
                    </a:lnTo>
                    <a:lnTo>
                      <a:pt x="4674921" y="256223"/>
                    </a:lnTo>
                    <a:lnTo>
                      <a:pt x="4651108" y="300990"/>
                    </a:lnTo>
                    <a:lnTo>
                      <a:pt x="4606341" y="0"/>
                    </a:lnTo>
                    <a:lnTo>
                      <a:pt x="4551096" y="372428"/>
                    </a:lnTo>
                    <a:lnTo>
                      <a:pt x="4530141" y="263843"/>
                    </a:lnTo>
                    <a:lnTo>
                      <a:pt x="4304399" y="263843"/>
                    </a:lnTo>
                    <a:lnTo>
                      <a:pt x="4274871" y="322898"/>
                    </a:lnTo>
                    <a:lnTo>
                      <a:pt x="4239628" y="129540"/>
                    </a:lnTo>
                    <a:lnTo>
                      <a:pt x="4196766" y="263843"/>
                    </a:lnTo>
                    <a:lnTo>
                      <a:pt x="4110088" y="263843"/>
                    </a:lnTo>
                    <a:lnTo>
                      <a:pt x="4085324" y="300990"/>
                    </a:lnTo>
                    <a:lnTo>
                      <a:pt x="4059606" y="254318"/>
                    </a:lnTo>
                    <a:lnTo>
                      <a:pt x="4026268" y="315278"/>
                    </a:lnTo>
                    <a:lnTo>
                      <a:pt x="3994836" y="51435"/>
                    </a:lnTo>
                    <a:lnTo>
                      <a:pt x="3953878" y="356235"/>
                    </a:lnTo>
                    <a:lnTo>
                      <a:pt x="3926256" y="263843"/>
                    </a:lnTo>
                    <a:lnTo>
                      <a:pt x="3856724" y="263843"/>
                    </a:lnTo>
                    <a:lnTo>
                      <a:pt x="3828149" y="216218"/>
                    </a:lnTo>
                    <a:lnTo>
                      <a:pt x="3795763" y="263843"/>
                    </a:lnTo>
                    <a:lnTo>
                      <a:pt x="0" y="263842"/>
                    </a:lnTo>
                  </a:path>
                </a:pathLst>
              </a:custGeom>
              <a:noFill/>
              <a:ln w="28575" cap="rnd">
                <a:solidFill>
                  <a:srgbClr val="FFFFFF"/>
                </a:solidFill>
                <a:prstDash val="solid"/>
                <a:round/>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69" name="Picture 68">
                <a:extLst>
                  <a:ext uri="{FF2B5EF4-FFF2-40B4-BE49-F238E27FC236}">
                    <a16:creationId xmlns:a16="http://schemas.microsoft.com/office/drawing/2014/main" id="{5DEF24CD-3AAD-4FCE-BB30-02BFFC7D05A7}"/>
                  </a:ext>
                </a:extLst>
              </p:cNvPr>
              <p:cNvPicPr>
                <a:picLocks noChangeAspect="1"/>
              </p:cNvPicPr>
              <p:nvPr/>
            </p:nvPicPr>
            <p:blipFill>
              <a:blip r:embed="rId4"/>
              <a:stretch>
                <a:fillRect/>
              </a:stretch>
            </p:blipFill>
            <p:spPr>
              <a:xfrm>
                <a:off x="5082352"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70" name="Freeform: Shape 69">
                <a:extLst>
                  <a:ext uri="{FF2B5EF4-FFF2-40B4-BE49-F238E27FC236}">
                    <a16:creationId xmlns:a16="http://schemas.microsoft.com/office/drawing/2014/main" id="{32FC8001-B8F3-49FB-AF84-BD616B5629B2}"/>
                  </a:ext>
                </a:extLst>
              </p:cNvPr>
              <p:cNvSpPr/>
              <p:nvPr/>
            </p:nvSpPr>
            <p:spPr>
              <a:xfrm>
                <a:off x="5117451" y="1766003"/>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71" name="Picture 70">
                <a:extLst>
                  <a:ext uri="{FF2B5EF4-FFF2-40B4-BE49-F238E27FC236}">
                    <a16:creationId xmlns:a16="http://schemas.microsoft.com/office/drawing/2014/main" id="{94A1CF25-E437-4C2B-B3E8-D51797868892}"/>
                  </a:ext>
                </a:extLst>
              </p:cNvPr>
              <p:cNvPicPr>
                <a:picLocks noChangeAspect="1"/>
              </p:cNvPicPr>
              <p:nvPr/>
            </p:nvPicPr>
            <p:blipFill>
              <a:blip r:embed="rId5"/>
              <a:stretch>
                <a:fillRect/>
              </a:stretch>
            </p:blipFill>
            <p:spPr>
              <a:xfrm>
                <a:off x="5653852" y="2058516"/>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72" name="Freeform: Shape 71">
                <a:extLst>
                  <a:ext uri="{FF2B5EF4-FFF2-40B4-BE49-F238E27FC236}">
                    <a16:creationId xmlns:a16="http://schemas.microsoft.com/office/drawing/2014/main" id="{202212BC-E82C-4073-9C8E-B0E894C02C8A}"/>
                  </a:ext>
                </a:extLst>
              </p:cNvPr>
              <p:cNvSpPr/>
              <p:nvPr/>
            </p:nvSpPr>
            <p:spPr>
              <a:xfrm>
                <a:off x="5688951" y="2092711"/>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73" name="Picture 72">
                <a:extLst>
                  <a:ext uri="{FF2B5EF4-FFF2-40B4-BE49-F238E27FC236}">
                    <a16:creationId xmlns:a16="http://schemas.microsoft.com/office/drawing/2014/main" id="{37C064A4-6E82-470C-BF77-FF3F6357BE81}"/>
                  </a:ext>
                </a:extLst>
              </p:cNvPr>
              <p:cNvPicPr>
                <a:picLocks noChangeAspect="1"/>
              </p:cNvPicPr>
              <p:nvPr/>
            </p:nvPicPr>
            <p:blipFill>
              <a:blip r:embed="rId6"/>
              <a:stretch>
                <a:fillRect/>
              </a:stretch>
            </p:blipFill>
            <p:spPr>
              <a:xfrm>
                <a:off x="5649280" y="140472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74" name="Freeform: Shape 73">
                <a:extLst>
                  <a:ext uri="{FF2B5EF4-FFF2-40B4-BE49-F238E27FC236}">
                    <a16:creationId xmlns:a16="http://schemas.microsoft.com/office/drawing/2014/main" id="{F8ECD751-6127-4DE6-8D9F-40183E34C7AE}"/>
                  </a:ext>
                </a:extLst>
              </p:cNvPr>
              <p:cNvSpPr/>
              <p:nvPr/>
            </p:nvSpPr>
            <p:spPr>
              <a:xfrm>
                <a:off x="5685141" y="1437391"/>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75" name="Picture 74">
                <a:extLst>
                  <a:ext uri="{FF2B5EF4-FFF2-40B4-BE49-F238E27FC236}">
                    <a16:creationId xmlns:a16="http://schemas.microsoft.com/office/drawing/2014/main" id="{A095F136-6DBD-4EDF-8707-71F0C82E9264}"/>
                  </a:ext>
                </a:extLst>
              </p:cNvPr>
              <p:cNvPicPr>
                <a:picLocks noChangeAspect="1"/>
              </p:cNvPicPr>
              <p:nvPr/>
            </p:nvPicPr>
            <p:blipFill>
              <a:blip r:embed="rId7"/>
              <a:stretch>
                <a:fillRect/>
              </a:stretch>
            </p:blipFill>
            <p:spPr>
              <a:xfrm>
                <a:off x="7354636" y="1731618"/>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76" name="Freeform: Shape 75">
                <a:extLst>
                  <a:ext uri="{FF2B5EF4-FFF2-40B4-BE49-F238E27FC236}">
                    <a16:creationId xmlns:a16="http://schemas.microsoft.com/office/drawing/2014/main" id="{6AE7AB1A-1A18-4A4B-9420-C20A711060D6}"/>
                  </a:ext>
                </a:extLst>
              </p:cNvPr>
              <p:cNvSpPr/>
              <p:nvPr/>
            </p:nvSpPr>
            <p:spPr>
              <a:xfrm>
                <a:off x="7390116" y="1764098"/>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77" name="Picture 76">
                <a:extLst>
                  <a:ext uri="{FF2B5EF4-FFF2-40B4-BE49-F238E27FC236}">
                    <a16:creationId xmlns:a16="http://schemas.microsoft.com/office/drawing/2014/main" id="{47D7980E-90EE-44E0-8175-17619F826AC7}"/>
                  </a:ext>
                </a:extLst>
              </p:cNvPr>
              <p:cNvPicPr>
                <a:picLocks noChangeAspect="1"/>
              </p:cNvPicPr>
              <p:nvPr/>
            </p:nvPicPr>
            <p:blipFill>
              <a:blip r:embed="rId8"/>
              <a:stretch>
                <a:fillRect/>
              </a:stretch>
            </p:blipFill>
            <p:spPr>
              <a:xfrm>
                <a:off x="6218494" y="2387700"/>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78" name="Freeform: Shape 77">
                <a:extLst>
                  <a:ext uri="{FF2B5EF4-FFF2-40B4-BE49-F238E27FC236}">
                    <a16:creationId xmlns:a16="http://schemas.microsoft.com/office/drawing/2014/main" id="{5B87D4CB-9826-46FA-9AB5-6ED8FED6C16A}"/>
                  </a:ext>
                </a:extLst>
              </p:cNvPr>
              <p:cNvSpPr/>
              <p:nvPr/>
            </p:nvSpPr>
            <p:spPr>
              <a:xfrm>
                <a:off x="6252831" y="2421323"/>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79" name="Picture 78">
                <a:extLst>
                  <a:ext uri="{FF2B5EF4-FFF2-40B4-BE49-F238E27FC236}">
                    <a16:creationId xmlns:a16="http://schemas.microsoft.com/office/drawing/2014/main" id="{A9A12785-C9A1-406C-83CA-2579807EC12A}"/>
                  </a:ext>
                </a:extLst>
              </p:cNvPr>
              <p:cNvPicPr>
                <a:picLocks noChangeAspect="1"/>
              </p:cNvPicPr>
              <p:nvPr/>
            </p:nvPicPr>
            <p:blipFill>
              <a:blip r:embed="rId9"/>
              <a:stretch>
                <a:fillRect/>
              </a:stretch>
            </p:blipFill>
            <p:spPr>
              <a:xfrm>
                <a:off x="6218494"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80" name="Freeform: Shape 79">
                <a:extLst>
                  <a:ext uri="{FF2B5EF4-FFF2-40B4-BE49-F238E27FC236}">
                    <a16:creationId xmlns:a16="http://schemas.microsoft.com/office/drawing/2014/main" id="{B1EC3330-2CEB-473D-A022-3EA3BA01ACAE}"/>
                  </a:ext>
                </a:extLst>
              </p:cNvPr>
              <p:cNvSpPr/>
              <p:nvPr/>
            </p:nvSpPr>
            <p:spPr>
              <a:xfrm>
                <a:off x="6252831" y="1766003"/>
                <a:ext cx="800100" cy="695325"/>
              </a:xfrm>
              <a:custGeom>
                <a:avLst/>
                <a:gdLst>
                  <a:gd name="connsiteX0" fmla="*/ 778669 w 800100"/>
                  <a:gd name="connsiteY0" fmla="*/ 349091 h 695325"/>
                  <a:gd name="connsiteX1" fmla="*/ 589122 w 800100"/>
                  <a:gd name="connsiteY1" fmla="*/ 676751 h 695325"/>
                  <a:gd name="connsiteX2" fmla="*/ 210979 w 800100"/>
                  <a:gd name="connsiteY2" fmla="*/ 676751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979" y="676751"/>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81" name="Picture 80">
                <a:extLst>
                  <a:ext uri="{FF2B5EF4-FFF2-40B4-BE49-F238E27FC236}">
                    <a16:creationId xmlns:a16="http://schemas.microsoft.com/office/drawing/2014/main" id="{8E8CD869-3CB8-4111-BBCB-29C5222A5695}"/>
                  </a:ext>
                </a:extLst>
              </p:cNvPr>
              <p:cNvPicPr>
                <a:picLocks noChangeAspect="1"/>
              </p:cNvPicPr>
              <p:nvPr/>
            </p:nvPicPr>
            <p:blipFill>
              <a:blip r:embed="rId10"/>
              <a:stretch>
                <a:fillRect/>
              </a:stretch>
            </p:blipFill>
            <p:spPr>
              <a:xfrm>
                <a:off x="6218494" y="1077822"/>
                <a:ext cx="904875" cy="800100"/>
              </a:xfrm>
              <a:custGeom>
                <a:avLst/>
                <a:gdLst>
                  <a:gd name="connsiteX0" fmla="*/ 0 w 904875"/>
                  <a:gd name="connsiteY0" fmla="*/ 0 h 800100"/>
                  <a:gd name="connsiteX1" fmla="*/ 907542 w 904875"/>
                  <a:gd name="connsiteY1" fmla="*/ 0 h 800100"/>
                  <a:gd name="connsiteX2" fmla="*/ 907542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2386"/>
                    </a:lnTo>
                    <a:lnTo>
                      <a:pt x="0" y="802386"/>
                    </a:lnTo>
                    <a:close/>
                  </a:path>
                </a:pathLst>
              </a:custGeom>
              <a:ln/>
            </p:spPr>
          </p:pic>
          <p:sp>
            <p:nvSpPr>
              <p:cNvPr id="82" name="Freeform: Shape 81">
                <a:extLst>
                  <a:ext uri="{FF2B5EF4-FFF2-40B4-BE49-F238E27FC236}">
                    <a16:creationId xmlns:a16="http://schemas.microsoft.com/office/drawing/2014/main" id="{7DCAB668-9C55-4FB4-A127-3B5E7EF9570B}"/>
                  </a:ext>
                </a:extLst>
              </p:cNvPr>
              <p:cNvSpPr/>
              <p:nvPr/>
            </p:nvSpPr>
            <p:spPr>
              <a:xfrm>
                <a:off x="6252831" y="1109731"/>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83" name="Picture 82">
                <a:extLst>
                  <a:ext uri="{FF2B5EF4-FFF2-40B4-BE49-F238E27FC236}">
                    <a16:creationId xmlns:a16="http://schemas.microsoft.com/office/drawing/2014/main" id="{203AB0EB-1196-4F26-B3C3-FFCD0FF761EE}"/>
                  </a:ext>
                </a:extLst>
              </p:cNvPr>
              <p:cNvPicPr>
                <a:picLocks noChangeAspect="1"/>
              </p:cNvPicPr>
              <p:nvPr/>
            </p:nvPicPr>
            <p:blipFill>
              <a:blip r:embed="rId11"/>
              <a:stretch>
                <a:fillRect/>
              </a:stretch>
            </p:blipFill>
            <p:spPr>
              <a:xfrm>
                <a:off x="6785422" y="1409292"/>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84" name="Freeform: Shape 83">
                <a:extLst>
                  <a:ext uri="{FF2B5EF4-FFF2-40B4-BE49-F238E27FC236}">
                    <a16:creationId xmlns:a16="http://schemas.microsoft.com/office/drawing/2014/main" id="{CDC82CB9-9BDA-45C9-94D9-717A04FB1CDB}"/>
                  </a:ext>
                </a:extLst>
              </p:cNvPr>
              <p:cNvSpPr/>
              <p:nvPr/>
            </p:nvSpPr>
            <p:spPr>
              <a:xfrm>
                <a:off x="6820521" y="1442153"/>
                <a:ext cx="800100" cy="695325"/>
              </a:xfrm>
              <a:custGeom>
                <a:avLst/>
                <a:gdLst>
                  <a:gd name="connsiteX0" fmla="*/ 778669 w 800100"/>
                  <a:gd name="connsiteY0" fmla="*/ 349091 h 695325"/>
                  <a:gd name="connsiteX1" fmla="*/ 589121 w 800100"/>
                  <a:gd name="connsiteY1" fmla="*/ 676751 h 695325"/>
                  <a:gd name="connsiteX2" fmla="*/ 210978 w 800100"/>
                  <a:gd name="connsiteY2" fmla="*/ 676751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6751"/>
                    </a:lnTo>
                    <a:lnTo>
                      <a:pt x="210978" y="676751"/>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85" name="Picture 84">
                <a:extLst>
                  <a:ext uri="{FF2B5EF4-FFF2-40B4-BE49-F238E27FC236}">
                    <a16:creationId xmlns:a16="http://schemas.microsoft.com/office/drawing/2014/main" id="{EC288035-393E-4E82-8D0E-2D38BA726005}"/>
                  </a:ext>
                </a:extLst>
              </p:cNvPr>
              <p:cNvPicPr>
                <a:picLocks noChangeAspect="1"/>
              </p:cNvPicPr>
              <p:nvPr/>
            </p:nvPicPr>
            <p:blipFill>
              <a:blip r:embed="rId12"/>
              <a:stretch>
                <a:fillRect/>
              </a:stretch>
            </p:blipFill>
            <p:spPr>
              <a:xfrm>
                <a:off x="6783136" y="205623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86" name="Freeform: Shape 85">
                <a:extLst>
                  <a:ext uri="{FF2B5EF4-FFF2-40B4-BE49-F238E27FC236}">
                    <a16:creationId xmlns:a16="http://schemas.microsoft.com/office/drawing/2014/main" id="{EE6EEB66-3C31-48A2-94CD-E23DC7686ACA}"/>
                  </a:ext>
                </a:extLst>
              </p:cNvPr>
              <p:cNvSpPr/>
              <p:nvPr/>
            </p:nvSpPr>
            <p:spPr>
              <a:xfrm>
                <a:off x="6818616" y="2088901"/>
                <a:ext cx="800100" cy="695325"/>
              </a:xfrm>
              <a:custGeom>
                <a:avLst/>
                <a:gdLst>
                  <a:gd name="connsiteX0" fmla="*/ 778669 w 800100"/>
                  <a:gd name="connsiteY0" fmla="*/ 349091 h 695325"/>
                  <a:gd name="connsiteX1" fmla="*/ 589121 w 800100"/>
                  <a:gd name="connsiteY1" fmla="*/ 677704 h 695325"/>
                  <a:gd name="connsiteX2" fmla="*/ 210978 w 800100"/>
                  <a:gd name="connsiteY2" fmla="*/ 677704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7704"/>
                    </a:lnTo>
                    <a:lnTo>
                      <a:pt x="210978" y="677704"/>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7" name="Freeform: Shape 86">
                <a:extLst>
                  <a:ext uri="{FF2B5EF4-FFF2-40B4-BE49-F238E27FC236}">
                    <a16:creationId xmlns:a16="http://schemas.microsoft.com/office/drawing/2014/main" id="{6244E1C3-F079-4EFB-803F-40EF14727899}"/>
                  </a:ext>
                </a:extLst>
              </p:cNvPr>
              <p:cNvSpPr/>
              <p:nvPr/>
            </p:nvSpPr>
            <p:spPr>
              <a:xfrm>
                <a:off x="5662281"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8" name="Freeform: Shape 87">
                <a:extLst>
                  <a:ext uri="{FF2B5EF4-FFF2-40B4-BE49-F238E27FC236}">
                    <a16:creationId xmlns:a16="http://schemas.microsoft.com/office/drawing/2014/main" id="{5D2893A2-AFA7-4149-AC8F-D62A458240ED}"/>
                  </a:ext>
                </a:extLst>
              </p:cNvPr>
              <p:cNvSpPr/>
              <p:nvPr/>
            </p:nvSpPr>
            <p:spPr>
              <a:xfrm>
                <a:off x="6411899"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9" name="Freeform: Shape 88">
                <a:extLst>
                  <a:ext uri="{FF2B5EF4-FFF2-40B4-BE49-F238E27FC236}">
                    <a16:creationId xmlns:a16="http://schemas.microsoft.com/office/drawing/2014/main" id="{F2D05D44-5D69-4FF5-87BC-47E408F8F7AC}"/>
                  </a:ext>
                </a:extLst>
              </p:cNvPr>
              <p:cNvSpPr/>
              <p:nvPr/>
            </p:nvSpPr>
            <p:spPr>
              <a:xfrm>
                <a:off x="5087924"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6194"/>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0" name="Freeform: Shape 89">
                <a:extLst>
                  <a:ext uri="{FF2B5EF4-FFF2-40B4-BE49-F238E27FC236}">
                    <a16:creationId xmlns:a16="http://schemas.microsoft.com/office/drawing/2014/main" id="{B95704AB-AFD0-494C-BD0E-E679DF43E381}"/>
                  </a:ext>
                </a:extLst>
              </p:cNvPr>
              <p:cNvSpPr/>
              <p:nvPr/>
            </p:nvSpPr>
            <p:spPr>
              <a:xfrm>
                <a:off x="5836589"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1" name="Freeform: Shape 90">
                <a:extLst>
                  <a:ext uri="{FF2B5EF4-FFF2-40B4-BE49-F238E27FC236}">
                    <a16:creationId xmlns:a16="http://schemas.microsoft.com/office/drawing/2014/main" id="{E4E68002-92C6-479D-8129-2FB73152B8C6}"/>
                  </a:ext>
                </a:extLst>
              </p:cNvPr>
              <p:cNvSpPr/>
              <p:nvPr/>
            </p:nvSpPr>
            <p:spPr>
              <a:xfrm>
                <a:off x="6223304"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7146"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2" name="Freeform: Shape 91">
                <a:extLst>
                  <a:ext uri="{FF2B5EF4-FFF2-40B4-BE49-F238E27FC236}">
                    <a16:creationId xmlns:a16="http://schemas.microsoft.com/office/drawing/2014/main" id="{656B0D46-299F-4250-B618-D70B349F75D6}"/>
                  </a:ext>
                </a:extLst>
              </p:cNvPr>
              <p:cNvSpPr/>
              <p:nvPr/>
            </p:nvSpPr>
            <p:spPr>
              <a:xfrm>
                <a:off x="6971969"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8097"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3" name="Freeform: Shape 92">
                <a:extLst>
                  <a:ext uri="{FF2B5EF4-FFF2-40B4-BE49-F238E27FC236}">
                    <a16:creationId xmlns:a16="http://schemas.microsoft.com/office/drawing/2014/main" id="{54C8D0A7-D41E-422F-A266-191C34F03698}"/>
                  </a:ext>
                </a:extLst>
              </p:cNvPr>
              <p:cNvSpPr/>
              <p:nvPr/>
            </p:nvSpPr>
            <p:spPr>
              <a:xfrm>
                <a:off x="679385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4" name="Freeform: Shape 93">
                <a:extLst>
                  <a:ext uri="{FF2B5EF4-FFF2-40B4-BE49-F238E27FC236}">
                    <a16:creationId xmlns:a16="http://schemas.microsoft.com/office/drawing/2014/main" id="{A2EAAECE-D16A-4907-B3CF-C0C7B96C45A2}"/>
                  </a:ext>
                </a:extLst>
              </p:cNvPr>
              <p:cNvSpPr/>
              <p:nvPr/>
            </p:nvSpPr>
            <p:spPr>
              <a:xfrm>
                <a:off x="7543469"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5" name="Freeform: Shape 94">
                <a:extLst>
                  <a:ext uri="{FF2B5EF4-FFF2-40B4-BE49-F238E27FC236}">
                    <a16:creationId xmlns:a16="http://schemas.microsoft.com/office/drawing/2014/main" id="{39AB52FB-64FE-49AC-8AD8-9934EA894A7B}"/>
                  </a:ext>
                </a:extLst>
              </p:cNvPr>
              <p:cNvSpPr/>
              <p:nvPr/>
            </p:nvSpPr>
            <p:spPr>
              <a:xfrm>
                <a:off x="6237591"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6" name="Freeform: Shape 95">
                <a:extLst>
                  <a:ext uri="{FF2B5EF4-FFF2-40B4-BE49-F238E27FC236}">
                    <a16:creationId xmlns:a16="http://schemas.microsoft.com/office/drawing/2014/main" id="{1AE41194-B771-4BBF-976F-957B556E252B}"/>
                  </a:ext>
                </a:extLst>
              </p:cNvPr>
              <p:cNvSpPr/>
              <p:nvPr/>
            </p:nvSpPr>
            <p:spPr>
              <a:xfrm>
                <a:off x="6986256"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7" name="Freeform: Shape 96">
                <a:extLst>
                  <a:ext uri="{FF2B5EF4-FFF2-40B4-BE49-F238E27FC236}">
                    <a16:creationId xmlns:a16="http://schemas.microsoft.com/office/drawing/2014/main" id="{46348478-C452-48FE-A7B5-B73A70870EF0}"/>
                  </a:ext>
                </a:extLst>
              </p:cNvPr>
              <p:cNvSpPr/>
              <p:nvPr/>
            </p:nvSpPr>
            <p:spPr>
              <a:xfrm>
                <a:off x="6405231" y="10802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8" name="Freeform: Shape 97">
                <a:extLst>
                  <a:ext uri="{FF2B5EF4-FFF2-40B4-BE49-F238E27FC236}">
                    <a16:creationId xmlns:a16="http://schemas.microsoft.com/office/drawing/2014/main" id="{FA32F7C6-0721-4EEF-B405-AA5C8A7627AB}"/>
                  </a:ext>
                </a:extLst>
              </p:cNvPr>
              <p:cNvSpPr/>
              <p:nvPr/>
            </p:nvSpPr>
            <p:spPr>
              <a:xfrm>
                <a:off x="528128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9" name="Freeform: Shape 98">
                <a:extLst>
                  <a:ext uri="{FF2B5EF4-FFF2-40B4-BE49-F238E27FC236}">
                    <a16:creationId xmlns:a16="http://schemas.microsoft.com/office/drawing/2014/main" id="{7A206452-003C-42C5-960B-445240E81A6D}"/>
                  </a:ext>
                </a:extLst>
              </p:cNvPr>
              <p:cNvSpPr/>
              <p:nvPr/>
            </p:nvSpPr>
            <p:spPr>
              <a:xfrm>
                <a:off x="5281281" y="23908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0" name="Freeform: Shape 99">
                <a:extLst>
                  <a:ext uri="{FF2B5EF4-FFF2-40B4-BE49-F238E27FC236}">
                    <a16:creationId xmlns:a16="http://schemas.microsoft.com/office/drawing/2014/main" id="{5C686EB5-C8FE-4891-8076-9D71FD8063BB}"/>
                  </a:ext>
                </a:extLst>
              </p:cNvPr>
              <p:cNvSpPr/>
              <p:nvPr/>
            </p:nvSpPr>
            <p:spPr>
              <a:xfrm>
                <a:off x="7928279" y="173266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1" name="Freeform: Shape 100">
                <a:extLst>
                  <a:ext uri="{FF2B5EF4-FFF2-40B4-BE49-F238E27FC236}">
                    <a16:creationId xmlns:a16="http://schemas.microsoft.com/office/drawing/2014/main" id="{BD9BD41B-5859-4C58-8446-F43E90AECA36}"/>
                  </a:ext>
                </a:extLst>
              </p:cNvPr>
              <p:cNvSpPr/>
              <p:nvPr/>
            </p:nvSpPr>
            <p:spPr>
              <a:xfrm>
                <a:off x="7919706" y="23860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2" name="Freeform: Shape 101">
                <a:extLst>
                  <a:ext uri="{FF2B5EF4-FFF2-40B4-BE49-F238E27FC236}">
                    <a16:creationId xmlns:a16="http://schemas.microsoft.com/office/drawing/2014/main" id="{D6E7957D-FB68-4176-A09E-3A9F54E216DF}"/>
                  </a:ext>
                </a:extLst>
              </p:cNvPr>
              <p:cNvSpPr/>
              <p:nvPr/>
            </p:nvSpPr>
            <p:spPr>
              <a:xfrm>
                <a:off x="5852781" y="272421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3" name="Freeform: Shape 102">
                <a:extLst>
                  <a:ext uri="{FF2B5EF4-FFF2-40B4-BE49-F238E27FC236}">
                    <a16:creationId xmlns:a16="http://schemas.microsoft.com/office/drawing/2014/main" id="{360B0828-BB2D-4532-AEBF-AAC3020DC0CB}"/>
                  </a:ext>
                </a:extLst>
              </p:cNvPr>
              <p:cNvSpPr/>
              <p:nvPr/>
            </p:nvSpPr>
            <p:spPr>
              <a:xfrm>
                <a:off x="5848019" y="140500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4" name="Freeform: Shape 103">
                <a:extLst>
                  <a:ext uri="{FF2B5EF4-FFF2-40B4-BE49-F238E27FC236}">
                    <a16:creationId xmlns:a16="http://schemas.microsoft.com/office/drawing/2014/main" id="{5471B953-873D-4244-9088-11FA00BE5DBA}"/>
                  </a:ext>
                </a:extLst>
              </p:cNvPr>
              <p:cNvSpPr/>
              <p:nvPr/>
            </p:nvSpPr>
            <p:spPr>
              <a:xfrm>
                <a:off x="6795756" y="10906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5" name="Freeform: Shape 104">
                <a:extLst>
                  <a:ext uri="{FF2B5EF4-FFF2-40B4-BE49-F238E27FC236}">
                    <a16:creationId xmlns:a16="http://schemas.microsoft.com/office/drawing/2014/main" id="{FCECEE60-ABBF-4525-B0C0-1B5711EF7E38}"/>
                  </a:ext>
                </a:extLst>
              </p:cNvPr>
              <p:cNvSpPr/>
              <p:nvPr/>
            </p:nvSpPr>
            <p:spPr>
              <a:xfrm>
                <a:off x="6414756"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6" name="Freeform: Shape 105">
                <a:extLst>
                  <a:ext uri="{FF2B5EF4-FFF2-40B4-BE49-F238E27FC236}">
                    <a16:creationId xmlns:a16="http://schemas.microsoft.com/office/drawing/2014/main" id="{2DD139F9-0FE2-4403-A962-8926F1493492}"/>
                  </a:ext>
                </a:extLst>
              </p:cNvPr>
              <p:cNvSpPr/>
              <p:nvPr/>
            </p:nvSpPr>
            <p:spPr>
              <a:xfrm>
                <a:off x="6809091"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7" name="Freeform: Shape 106">
                <a:extLst>
                  <a:ext uri="{FF2B5EF4-FFF2-40B4-BE49-F238E27FC236}">
                    <a16:creationId xmlns:a16="http://schemas.microsoft.com/office/drawing/2014/main" id="{2B891EFB-7C1F-4500-849D-BEE4D8FD2D77}"/>
                  </a:ext>
                </a:extLst>
              </p:cNvPr>
              <p:cNvSpPr/>
              <p:nvPr/>
            </p:nvSpPr>
            <p:spPr>
              <a:xfrm>
                <a:off x="7357731" y="141834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8" name="Freeform: Shape 107">
                <a:extLst>
                  <a:ext uri="{FF2B5EF4-FFF2-40B4-BE49-F238E27FC236}">
                    <a16:creationId xmlns:a16="http://schemas.microsoft.com/office/drawing/2014/main" id="{4A20E701-FF62-4849-AEFF-3C818DE43037}"/>
                  </a:ext>
                </a:extLst>
              </p:cNvPr>
              <p:cNvSpPr/>
              <p:nvPr/>
            </p:nvSpPr>
            <p:spPr>
              <a:xfrm>
                <a:off x="5656566"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9" name="Freeform: Shape 108">
                <a:extLst>
                  <a:ext uri="{FF2B5EF4-FFF2-40B4-BE49-F238E27FC236}">
                    <a16:creationId xmlns:a16="http://schemas.microsoft.com/office/drawing/2014/main" id="{753CCE51-E41E-4712-910F-3C825D3177F2}"/>
                  </a:ext>
                </a:extLst>
              </p:cNvPr>
              <p:cNvSpPr/>
              <p:nvPr/>
            </p:nvSpPr>
            <p:spPr>
              <a:xfrm>
                <a:off x="6405231"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0" name="Freeform: Shape 109">
                <a:extLst>
                  <a:ext uri="{FF2B5EF4-FFF2-40B4-BE49-F238E27FC236}">
                    <a16:creationId xmlns:a16="http://schemas.microsoft.com/office/drawing/2014/main" id="{A8D70A6F-CDEE-4994-9BC4-75BFE0CA8072}"/>
                  </a:ext>
                </a:extLst>
              </p:cNvPr>
              <p:cNvSpPr/>
              <p:nvPr/>
            </p:nvSpPr>
            <p:spPr>
              <a:xfrm>
                <a:off x="6237591"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1" name="Freeform: Shape 110">
                <a:extLst>
                  <a:ext uri="{FF2B5EF4-FFF2-40B4-BE49-F238E27FC236}">
                    <a16:creationId xmlns:a16="http://schemas.microsoft.com/office/drawing/2014/main" id="{F08A348F-DB67-4712-A703-7C4DDE40F88C}"/>
                  </a:ext>
                </a:extLst>
              </p:cNvPr>
              <p:cNvSpPr/>
              <p:nvPr/>
            </p:nvSpPr>
            <p:spPr>
              <a:xfrm>
                <a:off x="6986256"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2" name="Freeform: Shape 111">
                <a:extLst>
                  <a:ext uri="{FF2B5EF4-FFF2-40B4-BE49-F238E27FC236}">
                    <a16:creationId xmlns:a16="http://schemas.microsoft.com/office/drawing/2014/main" id="{193D0D9D-9844-4580-8D58-7162522A218A}"/>
                  </a:ext>
                </a:extLst>
              </p:cNvPr>
              <p:cNvSpPr/>
              <p:nvPr/>
            </p:nvSpPr>
            <p:spPr>
              <a:xfrm>
                <a:off x="7355826"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3" name="Freeform: Shape 112">
                <a:extLst>
                  <a:ext uri="{FF2B5EF4-FFF2-40B4-BE49-F238E27FC236}">
                    <a16:creationId xmlns:a16="http://schemas.microsoft.com/office/drawing/2014/main" id="{54DF8A19-BB01-4EB8-976D-6BD6EA8E1EC8}"/>
                  </a:ext>
                </a:extLst>
              </p:cNvPr>
              <p:cNvSpPr/>
              <p:nvPr/>
            </p:nvSpPr>
            <p:spPr>
              <a:xfrm>
                <a:off x="8105444"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4" name="Freeform: Shape 113">
                <a:extLst>
                  <a:ext uri="{FF2B5EF4-FFF2-40B4-BE49-F238E27FC236}">
                    <a16:creationId xmlns:a16="http://schemas.microsoft.com/office/drawing/2014/main" id="{E3ED7F1A-2F84-415F-AB29-3F663713BADA}"/>
                  </a:ext>
                </a:extLst>
              </p:cNvPr>
              <p:cNvSpPr/>
              <p:nvPr/>
            </p:nvSpPr>
            <p:spPr>
              <a:xfrm>
                <a:off x="6794804"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5" name="Freeform: Shape 114">
                <a:extLst>
                  <a:ext uri="{FF2B5EF4-FFF2-40B4-BE49-F238E27FC236}">
                    <a16:creationId xmlns:a16="http://schemas.microsoft.com/office/drawing/2014/main" id="{65AB82E7-D434-4AC9-ABFC-12FCAA3A5B1A}"/>
                  </a:ext>
                </a:extLst>
              </p:cNvPr>
              <p:cNvSpPr/>
              <p:nvPr/>
            </p:nvSpPr>
            <p:spPr>
              <a:xfrm>
                <a:off x="7543469"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126" name="Oval 50">
              <a:extLst>
                <a:ext uri="{FF2B5EF4-FFF2-40B4-BE49-F238E27FC236}">
                  <a16:creationId xmlns:a16="http://schemas.microsoft.com/office/drawing/2014/main" id="{169ED708-ADC2-4720-9F63-4407AC91F700}"/>
                </a:ext>
              </a:extLst>
            </p:cNvPr>
            <p:cNvSpPr>
              <a:spLocks noChangeAspect="1"/>
            </p:cNvSpPr>
            <p:nvPr/>
          </p:nvSpPr>
          <p:spPr>
            <a:xfrm>
              <a:off x="6525711" y="1969510"/>
              <a:ext cx="304016" cy="34336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27" name="Heart 17">
              <a:extLst>
                <a:ext uri="{FF2B5EF4-FFF2-40B4-BE49-F238E27FC236}">
                  <a16:creationId xmlns:a16="http://schemas.microsoft.com/office/drawing/2014/main" id="{2EE49FC1-0219-4B4C-9FB8-AD7DD1EE884C}"/>
                </a:ext>
              </a:extLst>
            </p:cNvPr>
            <p:cNvSpPr/>
            <p:nvPr/>
          </p:nvSpPr>
          <p:spPr>
            <a:xfrm>
              <a:off x="7080464" y="1663425"/>
              <a:ext cx="324888" cy="31854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28" name="Rounded Rectangle 25">
              <a:extLst>
                <a:ext uri="{FF2B5EF4-FFF2-40B4-BE49-F238E27FC236}">
                  <a16:creationId xmlns:a16="http://schemas.microsoft.com/office/drawing/2014/main" id="{4345DF51-F8C5-4678-9C98-512CF8A517CB}"/>
                </a:ext>
              </a:extLst>
            </p:cNvPr>
            <p:cNvSpPr/>
            <p:nvPr/>
          </p:nvSpPr>
          <p:spPr>
            <a:xfrm>
              <a:off x="5940450" y="1659330"/>
              <a:ext cx="322534" cy="27183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29" name="Chord 32">
              <a:extLst>
                <a:ext uri="{FF2B5EF4-FFF2-40B4-BE49-F238E27FC236}">
                  <a16:creationId xmlns:a16="http://schemas.microsoft.com/office/drawing/2014/main" id="{2DAF35A8-C677-474E-AD0B-9ACBA6746D57}"/>
                </a:ext>
              </a:extLst>
            </p:cNvPr>
            <p:cNvSpPr/>
            <p:nvPr/>
          </p:nvSpPr>
          <p:spPr>
            <a:xfrm>
              <a:off x="6509664" y="2627883"/>
              <a:ext cx="322534" cy="31970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30" name="Rounded Rectangle 40">
              <a:extLst>
                <a:ext uri="{FF2B5EF4-FFF2-40B4-BE49-F238E27FC236}">
                  <a16:creationId xmlns:a16="http://schemas.microsoft.com/office/drawing/2014/main" id="{D58E3EE1-2360-4C17-B1F0-32E858CB619A}"/>
                </a:ext>
              </a:extLst>
            </p:cNvPr>
            <p:cNvSpPr/>
            <p:nvPr/>
          </p:nvSpPr>
          <p:spPr>
            <a:xfrm rot="2942052">
              <a:off x="6522986" y="1320229"/>
              <a:ext cx="299808" cy="31895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32" name="Rounded Rectangle 17">
              <a:extLst>
                <a:ext uri="{FF2B5EF4-FFF2-40B4-BE49-F238E27FC236}">
                  <a16:creationId xmlns:a16="http://schemas.microsoft.com/office/drawing/2014/main" id="{F296E04D-9E20-4C75-B95A-12826B8B03FB}"/>
                </a:ext>
              </a:extLst>
            </p:cNvPr>
            <p:cNvSpPr>
              <a:spLocks noChangeAspect="1"/>
            </p:cNvSpPr>
            <p:nvPr/>
          </p:nvSpPr>
          <p:spPr>
            <a:xfrm>
              <a:off x="7117850" y="2281894"/>
              <a:ext cx="215808" cy="343366"/>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33" name="Oval 25">
              <a:extLst>
                <a:ext uri="{FF2B5EF4-FFF2-40B4-BE49-F238E27FC236}">
                  <a16:creationId xmlns:a16="http://schemas.microsoft.com/office/drawing/2014/main" id="{B06A24B7-6534-4AA2-98CA-74AF5CB53B42}"/>
                </a:ext>
              </a:extLst>
            </p:cNvPr>
            <p:cNvSpPr>
              <a:spLocks noChangeAspect="1"/>
            </p:cNvSpPr>
            <p:nvPr/>
          </p:nvSpPr>
          <p:spPr>
            <a:xfrm>
              <a:off x="7651283" y="1958406"/>
              <a:ext cx="342900" cy="34336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34" name="Block Arc 20">
              <a:extLst>
                <a:ext uri="{FF2B5EF4-FFF2-40B4-BE49-F238E27FC236}">
                  <a16:creationId xmlns:a16="http://schemas.microsoft.com/office/drawing/2014/main" id="{8FC96FD2-5D5F-404A-915E-586E7FE73A53}"/>
                </a:ext>
              </a:extLst>
            </p:cNvPr>
            <p:cNvSpPr>
              <a:spLocks noChangeAspect="1"/>
            </p:cNvSpPr>
            <p:nvPr/>
          </p:nvSpPr>
          <p:spPr>
            <a:xfrm rot="10800000">
              <a:off x="5913625" y="2280181"/>
              <a:ext cx="355562" cy="38553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135" name="Trapezoid 28">
              <a:extLst>
                <a:ext uri="{FF2B5EF4-FFF2-40B4-BE49-F238E27FC236}">
                  <a16:creationId xmlns:a16="http://schemas.microsoft.com/office/drawing/2014/main" id="{1D60120A-81C6-430F-99C8-17685A96D765}"/>
                </a:ext>
              </a:extLst>
            </p:cNvPr>
            <p:cNvSpPr>
              <a:spLocks noChangeAspect="1"/>
            </p:cNvSpPr>
            <p:nvPr/>
          </p:nvSpPr>
          <p:spPr>
            <a:xfrm>
              <a:off x="5391982" y="1942120"/>
              <a:ext cx="283330" cy="343366"/>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sp>
        <p:nvSpPr>
          <p:cNvPr id="6" name="TextBox 5">
            <a:hlinkClick r:id="rId13"/>
          </p:cNvPr>
          <p:cNvSpPr txBox="1"/>
          <p:nvPr/>
        </p:nvSpPr>
        <p:spPr>
          <a:xfrm>
            <a:off x="752754" y="6346209"/>
            <a:ext cx="5598985" cy="246221"/>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white"/>
                </a:solidFill>
                <a:effectLst/>
                <a:uLnTx/>
                <a:uFillTx/>
                <a:latin typeface="Arial"/>
                <a:cs typeface="Arial" pitchFamily="34" charset="0"/>
              </a:rPr>
              <a:t>Rinette Visca</a:t>
            </a:r>
            <a:endParaRPr kumimoji="0" lang="ko-KR" altLang="en-US" sz="1000" b="0" i="0" u="none" strike="noStrike" kern="1200" cap="none" spc="0" normalizeH="0" baseline="0" noProof="0" dirty="0">
              <a:ln>
                <a:noFill/>
              </a:ln>
              <a:solidFill>
                <a:prstClr val="white"/>
              </a:solidFill>
              <a:effectLst/>
              <a:uLnTx/>
              <a:uFillTx/>
              <a:latin typeface="Arial"/>
              <a:cs typeface="Arial" pitchFamily="34" charset="0"/>
            </a:endParaRPr>
          </a:p>
        </p:txBody>
      </p:sp>
      <p:sp>
        <p:nvSpPr>
          <p:cNvPr id="118" name="TextBox 117">
            <a:extLst>
              <a:ext uri="{FF2B5EF4-FFF2-40B4-BE49-F238E27FC236}">
                <a16:creationId xmlns:a16="http://schemas.microsoft.com/office/drawing/2014/main" id="{826B5D56-D751-4A5B-92B6-A51AB002259A}"/>
              </a:ext>
            </a:extLst>
          </p:cNvPr>
          <p:cNvSpPr txBox="1"/>
          <p:nvPr/>
        </p:nvSpPr>
        <p:spPr>
          <a:xfrm>
            <a:off x="775122" y="-4994"/>
            <a:ext cx="4806061" cy="2092881"/>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3000" b="0" i="0" u="none" strike="noStrike" kern="1200" cap="none" spc="0" normalizeH="0" baseline="0" noProof="0" dirty="0">
                <a:ln>
                  <a:noFill/>
                </a:ln>
                <a:solidFill>
                  <a:prstClr val="white"/>
                </a:solidFill>
                <a:effectLst>
                  <a:outerShdw blurRad="63500" sx="102000" sy="102000" algn="ctr" rotWithShape="0">
                    <a:prstClr val="black">
                      <a:alpha val="40000"/>
                    </a:prstClr>
                  </a:outerShdw>
                </a:effectLst>
                <a:uLnTx/>
                <a:uFillTx/>
                <a:latin typeface="Franklin Gothic Heavy" panose="020B0903020102020204" pitchFamily="34" charset="0"/>
                <a:cs typeface="Aharoni" panose="02010803020104030203" pitchFamily="2" charset="-79"/>
              </a:rPr>
              <a:t>2025</a:t>
            </a:r>
            <a:endParaRPr kumimoji="0" lang="ko-KR" altLang="en-US" sz="13000" b="0" i="0" u="none" strike="noStrike" kern="1200" cap="none" spc="0" normalizeH="0" baseline="0" noProof="0" dirty="0">
              <a:ln>
                <a:noFill/>
              </a:ln>
              <a:solidFill>
                <a:prstClr val="white"/>
              </a:solidFill>
              <a:effectLst>
                <a:outerShdw blurRad="63500" sx="102000" sy="102000" algn="ctr" rotWithShape="0">
                  <a:prstClr val="black">
                    <a:alpha val="40000"/>
                  </a:prstClr>
                </a:outerShdw>
              </a:effectLst>
              <a:uLnTx/>
              <a:uFillTx/>
              <a:latin typeface="Franklin Gothic Heavy" panose="020B0903020102020204" pitchFamily="34" charset="0"/>
              <a:cs typeface="Aharoni" panose="02010803020104030203" pitchFamily="2" charset="-79"/>
            </a:endParaRPr>
          </a:p>
        </p:txBody>
      </p:sp>
      <p:sp>
        <p:nvSpPr>
          <p:cNvPr id="14" name="TextBox 13">
            <a:extLst>
              <a:ext uri="{FF2B5EF4-FFF2-40B4-BE49-F238E27FC236}">
                <a16:creationId xmlns:a16="http://schemas.microsoft.com/office/drawing/2014/main" id="{DF166F6B-B975-4F3C-BCF2-9971086140FB}"/>
              </a:ext>
            </a:extLst>
          </p:cNvPr>
          <p:cNvSpPr txBox="1"/>
          <p:nvPr/>
        </p:nvSpPr>
        <p:spPr>
          <a:xfrm>
            <a:off x="764787" y="5166507"/>
            <a:ext cx="6155104" cy="379656"/>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white"/>
                </a:solidFill>
                <a:effectLst/>
                <a:uLnTx/>
                <a:uFillTx/>
                <a:latin typeface="Arial"/>
                <a:cs typeface="Arial" pitchFamily="34" charset="0"/>
              </a:rPr>
              <a:t>Pertemuan</a:t>
            </a: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 3 K3</a:t>
            </a:r>
            <a:endParaRPr kumimoji="0" lang="ko-KR" altLang="en-US" sz="1800" b="1" i="0" u="none" strike="noStrike" kern="1200" cap="none" spc="0" normalizeH="0" baseline="0" noProof="0" dirty="0">
              <a:ln>
                <a:noFill/>
              </a:ln>
              <a:solidFill>
                <a:prstClr val="white"/>
              </a:solidFill>
              <a:effectLst/>
              <a:uLnTx/>
              <a:uFillTx/>
              <a:latin typeface="Arial"/>
              <a:cs typeface="Arial" pitchFamily="34" charset="0"/>
            </a:endParaRPr>
          </a:p>
        </p:txBody>
      </p:sp>
      <p:grpSp>
        <p:nvGrpSpPr>
          <p:cNvPr id="125" name="Group 124">
            <a:extLst>
              <a:ext uri="{FF2B5EF4-FFF2-40B4-BE49-F238E27FC236}">
                <a16:creationId xmlns:a16="http://schemas.microsoft.com/office/drawing/2014/main" id="{BDA9067F-982E-4172-BF32-E3D940FB16A2}"/>
              </a:ext>
            </a:extLst>
          </p:cNvPr>
          <p:cNvGrpSpPr/>
          <p:nvPr/>
        </p:nvGrpSpPr>
        <p:grpSpPr>
          <a:xfrm>
            <a:off x="764787" y="2446254"/>
            <a:ext cx="6155104" cy="2635059"/>
            <a:chOff x="352045" y="2761104"/>
            <a:chExt cx="6155104" cy="3188424"/>
          </a:xfrm>
        </p:grpSpPr>
        <p:sp>
          <p:nvSpPr>
            <p:cNvPr id="13" name="TextBox 12">
              <a:extLst>
                <a:ext uri="{FF2B5EF4-FFF2-40B4-BE49-F238E27FC236}">
                  <a16:creationId xmlns:a16="http://schemas.microsoft.com/office/drawing/2014/main" id="{C221F751-3C5B-4561-AD14-8637C5B66736}"/>
                </a:ext>
              </a:extLst>
            </p:cNvPr>
            <p:cNvSpPr txBox="1"/>
            <p:nvPr/>
          </p:nvSpPr>
          <p:spPr>
            <a:xfrm>
              <a:off x="352045" y="2761104"/>
              <a:ext cx="6155104" cy="1340678"/>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6600" b="1" i="0" u="none" strike="noStrike" kern="1200" cap="none" spc="0" normalizeH="0" baseline="0" noProof="0" dirty="0">
                  <a:ln>
                    <a:noFill/>
                  </a:ln>
                  <a:solidFill>
                    <a:prstClr val="white"/>
                  </a:solidFill>
                  <a:effectLst/>
                  <a:uLnTx/>
                  <a:uFillTx/>
                  <a:latin typeface="Arial"/>
                  <a:cs typeface="Arial" pitchFamily="34" charset="0"/>
                </a:rPr>
                <a:t>Penyakit</a:t>
              </a:r>
              <a:endParaRPr kumimoji="0" lang="ko-KR" altLang="en-US" sz="66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23" name="TextBox 122">
              <a:extLst>
                <a:ext uri="{FF2B5EF4-FFF2-40B4-BE49-F238E27FC236}">
                  <a16:creationId xmlns:a16="http://schemas.microsoft.com/office/drawing/2014/main" id="{FB70FF2A-CF5C-4C3F-B5C6-A2DDF37295E2}"/>
                </a:ext>
              </a:extLst>
            </p:cNvPr>
            <p:cNvSpPr txBox="1"/>
            <p:nvPr/>
          </p:nvSpPr>
          <p:spPr>
            <a:xfrm>
              <a:off x="352045" y="3691299"/>
              <a:ext cx="6155104" cy="1340676"/>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US" altLang="ko-KR" sz="6600" b="1" dirty="0" err="1">
                  <a:solidFill>
                    <a:prstClr val="white"/>
                  </a:solidFill>
                  <a:latin typeface="Arial"/>
                  <a:cs typeface="Arial" pitchFamily="34" charset="0"/>
                </a:rPr>
                <a:t>Akibat</a:t>
              </a:r>
              <a:endParaRPr kumimoji="0" lang="ko-KR" altLang="en-US" sz="66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24" name="TextBox 123">
              <a:extLst>
                <a:ext uri="{FF2B5EF4-FFF2-40B4-BE49-F238E27FC236}">
                  <a16:creationId xmlns:a16="http://schemas.microsoft.com/office/drawing/2014/main" id="{6CD13B41-09E4-4492-BC7B-6472F68B3511}"/>
                </a:ext>
              </a:extLst>
            </p:cNvPr>
            <p:cNvSpPr txBox="1"/>
            <p:nvPr/>
          </p:nvSpPr>
          <p:spPr>
            <a:xfrm>
              <a:off x="352045" y="4608850"/>
              <a:ext cx="6155104" cy="1340678"/>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6600" b="1" i="0" u="none" strike="noStrike" kern="1200" cap="none" spc="0" normalizeH="0" baseline="0" noProof="0" dirty="0" err="1">
                  <a:ln>
                    <a:noFill/>
                  </a:ln>
                  <a:solidFill>
                    <a:prstClr val="white"/>
                  </a:solidFill>
                  <a:effectLst/>
                  <a:uLnTx/>
                  <a:uFillTx/>
                  <a:latin typeface="Arial"/>
                  <a:cs typeface="Arial" pitchFamily="34" charset="0"/>
                </a:rPr>
                <a:t>Kerja</a:t>
              </a:r>
              <a:endParaRPr kumimoji="0" lang="ko-KR" altLang="en-US" sz="6600" b="1" i="0" u="none" strike="noStrike" kern="1200" cap="none" spc="0" normalizeH="0" baseline="0" noProof="0" dirty="0">
                <a:ln>
                  <a:noFill/>
                </a:ln>
                <a:solidFill>
                  <a:prstClr val="white"/>
                </a:solidFill>
                <a:effectLst/>
                <a:uLnTx/>
                <a:uFillTx/>
                <a:latin typeface="Arial"/>
                <a:cs typeface="Arial" pitchFamily="34" charset="0"/>
              </a:endParaRPr>
            </a:p>
          </p:txBody>
        </p:sp>
      </p:grpSp>
      <p:sp>
        <p:nvSpPr>
          <p:cNvPr id="131" name="Rounded Rectangle 7">
            <a:extLst>
              <a:ext uri="{FF2B5EF4-FFF2-40B4-BE49-F238E27FC236}">
                <a16:creationId xmlns:a16="http://schemas.microsoft.com/office/drawing/2014/main" id="{A8896C18-B44C-42FC-A16F-8669D07A9ED0}"/>
              </a:ext>
            </a:extLst>
          </p:cNvPr>
          <p:cNvSpPr>
            <a:spLocks noChangeAspect="1"/>
          </p:cNvSpPr>
          <p:nvPr/>
        </p:nvSpPr>
        <p:spPr>
          <a:xfrm rot="18924894" flipH="1">
            <a:off x="6345640" y="4734246"/>
            <a:ext cx="132210" cy="517088"/>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pic>
        <p:nvPicPr>
          <p:cNvPr id="7" name="Picture 6">
            <a:extLst>
              <a:ext uri="{FF2B5EF4-FFF2-40B4-BE49-F238E27FC236}">
                <a16:creationId xmlns:a16="http://schemas.microsoft.com/office/drawing/2014/main" id="{79F84D08-ACAC-CB31-501C-3EEDC0F659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7983" y="0"/>
            <a:ext cx="6858000" cy="6858000"/>
          </a:xfrm>
          <a:prstGeom prst="rect">
            <a:avLst/>
          </a:prstGeom>
        </p:spPr>
      </p:pic>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2024064" y="381000"/>
            <a:ext cx="8186737" cy="1219200"/>
          </a:xfrm>
          <a:prstGeom prst="rect">
            <a:avLst/>
          </a:prstGeom>
          <a:noFill/>
          <a:ln w="9525">
            <a:noFill/>
            <a:miter lim="800000"/>
            <a:headEnd/>
            <a:tailEnd/>
          </a:ln>
        </p:spPr>
        <p:txBody>
          <a:bodyPr anchor="ctr"/>
          <a:lstStyle/>
          <a:p>
            <a:pPr algn="ctr" fontAlgn="base">
              <a:spcBef>
                <a:spcPct val="0"/>
              </a:spcBef>
              <a:spcAft>
                <a:spcPct val="0"/>
              </a:spcAft>
            </a:pPr>
            <a:r>
              <a:rPr lang="en-US" sz="3200">
                <a:solidFill>
                  <a:srgbClr val="EBEBEB"/>
                </a:solidFill>
                <a:latin typeface="Comic Sans MS" pitchFamily="66" charset="0"/>
              </a:rPr>
              <a:t>PENYAKIT TERKAIT KERJA </a:t>
            </a:r>
          </a:p>
          <a:p>
            <a:pPr algn="ctr" fontAlgn="base">
              <a:spcBef>
                <a:spcPct val="0"/>
              </a:spcBef>
              <a:spcAft>
                <a:spcPct val="0"/>
              </a:spcAft>
            </a:pPr>
            <a:r>
              <a:rPr lang="en-US" sz="3200">
                <a:solidFill>
                  <a:srgbClr val="EBEBEB"/>
                </a:solidFill>
                <a:latin typeface="Comic Sans MS" pitchFamily="66" charset="0"/>
              </a:rPr>
              <a:t>(Work Related Diseases) :</a:t>
            </a:r>
          </a:p>
        </p:txBody>
      </p:sp>
      <p:sp>
        <p:nvSpPr>
          <p:cNvPr id="304132" name="Rectangle 4"/>
          <p:cNvSpPr>
            <a:spLocks noChangeArrowheads="1"/>
          </p:cNvSpPr>
          <p:nvPr/>
        </p:nvSpPr>
        <p:spPr bwMode="auto">
          <a:xfrm>
            <a:off x="2881290" y="2424122"/>
            <a:ext cx="6500834" cy="2362200"/>
          </a:xfrm>
          <a:prstGeom prst="rect">
            <a:avLst/>
          </a:prstGeom>
          <a:solidFill>
            <a:schemeClr val="bg1"/>
          </a:solidFill>
          <a:ln w="9525">
            <a:solidFill>
              <a:schemeClr val="tx1"/>
            </a:solidFill>
            <a:miter lim="800000"/>
            <a:headEnd/>
            <a:tailEnd/>
          </a:ln>
        </p:spPr>
        <p:txBody>
          <a:bodyPr/>
          <a:lstStyle/>
          <a:p>
            <a:pPr marL="342900" indent="-342900" fontAlgn="base">
              <a:spcBef>
                <a:spcPct val="20000"/>
              </a:spcBef>
              <a:spcAft>
                <a:spcPct val="0"/>
              </a:spcAft>
              <a:buFontTx/>
              <a:buChar char="•"/>
            </a:pPr>
            <a:r>
              <a:rPr lang="en-US" sz="2800" dirty="0" err="1">
                <a:solidFill>
                  <a:srgbClr val="EBEBEB"/>
                </a:solidFill>
                <a:latin typeface="Comic Sans MS" pitchFamily="66" charset="0"/>
              </a:rPr>
              <a:t>Adalah</a:t>
            </a:r>
            <a:r>
              <a:rPr lang="en-US" sz="2800" dirty="0">
                <a:solidFill>
                  <a:srgbClr val="EBEBEB"/>
                </a:solidFill>
                <a:latin typeface="Comic Sans MS" pitchFamily="66" charset="0"/>
              </a:rPr>
              <a:t>  </a:t>
            </a:r>
            <a:r>
              <a:rPr lang="en-US" sz="2800" dirty="0" err="1">
                <a:solidFill>
                  <a:srgbClr val="EBEBEB"/>
                </a:solidFill>
                <a:latin typeface="Comic Sans MS" pitchFamily="66" charset="0"/>
              </a:rPr>
              <a:t>penyakit</a:t>
            </a:r>
            <a:r>
              <a:rPr lang="en-US" sz="2800" dirty="0">
                <a:solidFill>
                  <a:srgbClr val="EBEBEB"/>
                </a:solidFill>
                <a:latin typeface="Comic Sans MS" pitchFamily="66" charset="0"/>
              </a:rPr>
              <a:t> yang </a:t>
            </a:r>
            <a:r>
              <a:rPr lang="en-US" sz="2800" dirty="0" err="1">
                <a:solidFill>
                  <a:srgbClr val="EBEBEB"/>
                </a:solidFill>
                <a:latin typeface="Comic Sans MS" pitchFamily="66" charset="0"/>
              </a:rPr>
              <a:t>dicetuskan</a:t>
            </a:r>
            <a:r>
              <a:rPr lang="en-US" sz="2800" dirty="0">
                <a:solidFill>
                  <a:srgbClr val="EBEBEB"/>
                </a:solidFill>
                <a:latin typeface="Comic Sans MS" pitchFamily="66" charset="0"/>
              </a:rPr>
              <a:t>, </a:t>
            </a:r>
            <a:r>
              <a:rPr lang="en-US" sz="2800" dirty="0" err="1">
                <a:solidFill>
                  <a:srgbClr val="EBEBEB"/>
                </a:solidFill>
                <a:latin typeface="Comic Sans MS" pitchFamily="66" charset="0"/>
              </a:rPr>
              <a:t>dipermudah</a:t>
            </a:r>
            <a:r>
              <a:rPr lang="en-US" sz="2800" dirty="0">
                <a:solidFill>
                  <a:srgbClr val="EBEBEB"/>
                </a:solidFill>
                <a:latin typeface="Comic Sans MS" pitchFamily="66" charset="0"/>
              </a:rPr>
              <a:t> </a:t>
            </a:r>
            <a:r>
              <a:rPr lang="en-US" sz="2800" dirty="0" err="1">
                <a:solidFill>
                  <a:srgbClr val="EBEBEB"/>
                </a:solidFill>
                <a:latin typeface="Comic Sans MS" pitchFamily="66" charset="0"/>
              </a:rPr>
              <a:t>atau</a:t>
            </a:r>
            <a:r>
              <a:rPr lang="en-US" sz="2800" dirty="0">
                <a:solidFill>
                  <a:srgbClr val="EBEBEB"/>
                </a:solidFill>
                <a:latin typeface="Comic Sans MS" pitchFamily="66" charset="0"/>
              </a:rPr>
              <a:t> </a:t>
            </a:r>
            <a:r>
              <a:rPr lang="en-US" sz="2800" dirty="0" err="1">
                <a:solidFill>
                  <a:srgbClr val="EBEBEB"/>
                </a:solidFill>
                <a:latin typeface="Comic Sans MS" pitchFamily="66" charset="0"/>
              </a:rPr>
              <a:t>diperberat</a:t>
            </a:r>
            <a:r>
              <a:rPr lang="en-US" sz="2800" dirty="0">
                <a:solidFill>
                  <a:srgbClr val="EBEBEB"/>
                </a:solidFill>
                <a:latin typeface="Comic Sans MS" pitchFamily="66" charset="0"/>
              </a:rPr>
              <a:t> </a:t>
            </a:r>
            <a:r>
              <a:rPr lang="en-US" sz="2800" dirty="0" err="1">
                <a:solidFill>
                  <a:srgbClr val="EBEBEB"/>
                </a:solidFill>
                <a:latin typeface="Comic Sans MS" pitchFamily="66" charset="0"/>
              </a:rPr>
              <a:t>oleh</a:t>
            </a:r>
            <a:r>
              <a:rPr lang="en-US" sz="2800" dirty="0">
                <a:solidFill>
                  <a:srgbClr val="EBEBEB"/>
                </a:solidFill>
                <a:latin typeface="Comic Sans MS" pitchFamily="66" charset="0"/>
              </a:rPr>
              <a:t> </a:t>
            </a:r>
            <a:r>
              <a:rPr lang="en-US" sz="2800" dirty="0" err="1">
                <a:solidFill>
                  <a:srgbClr val="EBEBEB"/>
                </a:solidFill>
                <a:latin typeface="Comic Sans MS" pitchFamily="66" charset="0"/>
              </a:rPr>
              <a:t>pekerjaan</a:t>
            </a:r>
            <a:r>
              <a:rPr lang="en-US" sz="2800" dirty="0">
                <a:solidFill>
                  <a:srgbClr val="EBEBEB"/>
                </a:solidFill>
                <a:latin typeface="Comic Sans MS" pitchFamily="66" charset="0"/>
              </a:rPr>
              <a:t> </a:t>
            </a:r>
            <a:r>
              <a:rPr lang="en-US" sz="2800" dirty="0">
                <a:solidFill>
                  <a:srgbClr val="EBEBEB"/>
                </a:solidFill>
                <a:latin typeface="Comic Sans MS" pitchFamily="66" charset="0"/>
                <a:sym typeface="Wingdings" pitchFamily="2" charset="2"/>
              </a:rPr>
              <a:t></a:t>
            </a:r>
            <a:r>
              <a:rPr lang="en-US" sz="2800" dirty="0">
                <a:solidFill>
                  <a:srgbClr val="EBEBEB"/>
                </a:solidFill>
                <a:latin typeface="Comic Sans MS" pitchFamily="66" charset="0"/>
              </a:rPr>
              <a:t> </a:t>
            </a:r>
            <a:r>
              <a:rPr lang="en-US" sz="2800" b="1" dirty="0">
                <a:solidFill>
                  <a:srgbClr val="EBEBEB"/>
                </a:solidFill>
                <a:latin typeface="Comic Sans MS" pitchFamily="66" charset="0"/>
              </a:rPr>
              <a:t>BUKAN PAK </a:t>
            </a:r>
            <a:r>
              <a:rPr lang="en-US" sz="2800" b="1" dirty="0">
                <a:solidFill>
                  <a:srgbClr val="EBEBEB"/>
                </a:solidFill>
                <a:latin typeface="Comic Sans MS" pitchFamily="66" charset="0"/>
                <a:sym typeface="Wingdings" pitchFamily="2" charset="2"/>
              </a:rPr>
              <a:t> </a:t>
            </a:r>
            <a:r>
              <a:rPr lang="en-US" sz="2800" b="1" dirty="0" err="1">
                <a:solidFill>
                  <a:srgbClr val="EBEBEB"/>
                </a:solidFill>
                <a:latin typeface="Comic Sans MS" pitchFamily="66" charset="0"/>
                <a:sym typeface="Wingdings" pitchFamily="2" charset="2"/>
              </a:rPr>
              <a:t>uncompensabel</a:t>
            </a:r>
            <a:r>
              <a:rPr lang="en-US" sz="2800" b="1" dirty="0">
                <a:solidFill>
                  <a:srgbClr val="EBEBEB"/>
                </a:solidFill>
                <a:latin typeface="Comic Sans MS" pitchFamily="66" charset="0"/>
                <a:sym typeface="Wingdings" pitchFamily="2" charset="2"/>
              </a:rPr>
              <a:t> </a:t>
            </a:r>
            <a:endParaRPr lang="en-US" sz="2800" b="1" dirty="0">
              <a:solidFill>
                <a:srgbClr val="EBEBEB"/>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4130">
                                            <p:txEl>
                                              <p:pRg st="0" end="0"/>
                                            </p:txEl>
                                          </p:spTgt>
                                        </p:tgtEl>
                                        <p:attrNameLst>
                                          <p:attrName>style.visibility</p:attrName>
                                        </p:attrNameLst>
                                      </p:cBhvr>
                                      <p:to>
                                        <p:strVal val="visible"/>
                                      </p:to>
                                    </p:set>
                                    <p:animEffect transition="in" filter="box(out)">
                                      <p:cBhvr>
                                        <p:cTn id="7" dur="500"/>
                                        <p:tgtEl>
                                          <p:spTgt spid="30413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4130">
                                            <p:txEl>
                                              <p:pRg st="1" end="1"/>
                                            </p:txEl>
                                          </p:spTgt>
                                        </p:tgtEl>
                                        <p:attrNameLst>
                                          <p:attrName>style.visibility</p:attrName>
                                        </p:attrNameLst>
                                      </p:cBhvr>
                                      <p:to>
                                        <p:strVal val="visible"/>
                                      </p:to>
                                    </p:set>
                                    <p:animEffect transition="in" filter="box(out)">
                                      <p:cBhvr>
                                        <p:cTn id="12" dur="500"/>
                                        <p:tgtEl>
                                          <p:spTgt spid="30413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4132">
                                            <p:txEl>
                                              <p:pRg st="0" end="0"/>
                                            </p:txEl>
                                          </p:spTgt>
                                        </p:tgtEl>
                                        <p:attrNameLst>
                                          <p:attrName>style.visibility</p:attrName>
                                        </p:attrNameLst>
                                      </p:cBhvr>
                                      <p:to>
                                        <p:strVal val="visible"/>
                                      </p:to>
                                    </p:set>
                                    <p:animEffect transition="in" filter="wipe(left)">
                                      <p:cBhvr>
                                        <p:cTn id="17" dur="500"/>
                                        <p:tgtEl>
                                          <p:spTgt spid="304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build="p" autoUpdateAnimBg="0"/>
      <p:bldP spid="30413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sz="half" idx="1"/>
          </p:nvPr>
        </p:nvSpPr>
        <p:spPr>
          <a:xfrm>
            <a:off x="1919288" y="1989138"/>
            <a:ext cx="3960812" cy="3797316"/>
          </a:xfrm>
          <a:ln>
            <a:solidFill>
              <a:srgbClr val="FFCC00"/>
            </a:solidFill>
          </a:ln>
        </p:spPr>
        <p:txBody>
          <a:bodyPr>
            <a:normAutofit lnSpcReduction="10000"/>
          </a:bodyPr>
          <a:lstStyle/>
          <a:p>
            <a:r>
              <a:rPr lang="en-US" sz="2000" b="1" dirty="0"/>
              <a:t>Ada </a:t>
            </a:r>
            <a:r>
              <a:rPr lang="en-US" sz="2000" b="1" dirty="0" err="1"/>
              <a:t>causa</a:t>
            </a:r>
            <a:r>
              <a:rPr lang="en-US" sz="2000" b="1" dirty="0"/>
              <a:t> di </a:t>
            </a:r>
            <a:r>
              <a:rPr lang="en-US" sz="2000" b="1" dirty="0" err="1"/>
              <a:t>tempat</a:t>
            </a:r>
            <a:r>
              <a:rPr lang="en-US" sz="2000" b="1" dirty="0"/>
              <a:t> </a:t>
            </a:r>
            <a:r>
              <a:rPr lang="en-US" sz="2000" b="1" dirty="0" err="1"/>
              <a:t>kerja</a:t>
            </a:r>
            <a:endParaRPr lang="en-US" sz="2000" b="1" dirty="0"/>
          </a:p>
          <a:p>
            <a:r>
              <a:rPr lang="en-US" sz="2000" b="1" dirty="0" err="1"/>
              <a:t>Disebabkan</a:t>
            </a:r>
            <a:r>
              <a:rPr lang="en-US" sz="2000" b="1" dirty="0"/>
              <a:t> </a:t>
            </a:r>
            <a:r>
              <a:rPr lang="en-US" sz="2000" b="1" dirty="0" err="1"/>
              <a:t>oleh</a:t>
            </a:r>
            <a:r>
              <a:rPr lang="en-US" sz="2000" b="1" dirty="0"/>
              <a:t> </a:t>
            </a:r>
            <a:r>
              <a:rPr lang="en-US" sz="2000" b="1" dirty="0" err="1"/>
              <a:t>pekerjaan</a:t>
            </a:r>
            <a:r>
              <a:rPr lang="en-US" sz="2000" b="1" dirty="0"/>
              <a:t> </a:t>
            </a:r>
            <a:r>
              <a:rPr lang="en-US" sz="2000" b="1" dirty="0" err="1"/>
              <a:t>dan</a:t>
            </a:r>
            <a:r>
              <a:rPr lang="en-US" sz="2000" b="1" dirty="0"/>
              <a:t>/</a:t>
            </a:r>
            <a:r>
              <a:rPr lang="en-US" sz="2000" b="1" dirty="0" err="1"/>
              <a:t>lingk</a:t>
            </a:r>
            <a:r>
              <a:rPr lang="en-US" sz="2000" b="1" dirty="0"/>
              <a:t>. </a:t>
            </a:r>
            <a:r>
              <a:rPr lang="en-US" sz="2000" b="1" dirty="0" err="1"/>
              <a:t>kerja</a:t>
            </a:r>
            <a:endParaRPr lang="en-US" sz="2000" b="1" dirty="0"/>
          </a:p>
          <a:p>
            <a:r>
              <a:rPr lang="en-US" sz="2000" b="1" dirty="0" err="1"/>
              <a:t>Mendapat</a:t>
            </a:r>
            <a:r>
              <a:rPr lang="en-US" sz="2000" b="1" dirty="0"/>
              <a:t> </a:t>
            </a:r>
            <a:r>
              <a:rPr lang="en-US" sz="2000" b="1" dirty="0" err="1"/>
              <a:t>kompensasi</a:t>
            </a:r>
            <a:r>
              <a:rPr lang="en-US" sz="2000" b="1" dirty="0"/>
              <a:t> (</a:t>
            </a:r>
            <a:r>
              <a:rPr lang="en-US" sz="2000" b="1" dirty="0" err="1">
                <a:solidFill>
                  <a:srgbClr val="C00000"/>
                </a:solidFill>
              </a:rPr>
              <a:t>Compensabel</a:t>
            </a:r>
            <a:r>
              <a:rPr lang="en-US" sz="2000" b="1" dirty="0">
                <a:solidFill>
                  <a:srgbClr val="C00000"/>
                </a:solidFill>
              </a:rPr>
              <a:t>)</a:t>
            </a:r>
          </a:p>
          <a:p>
            <a:r>
              <a:rPr lang="en-US" sz="2000" b="1" dirty="0" err="1"/>
              <a:t>Contoh</a:t>
            </a:r>
            <a:r>
              <a:rPr lang="en-US" sz="2000" b="1" dirty="0"/>
              <a:t> :</a:t>
            </a:r>
          </a:p>
          <a:p>
            <a:pPr lvl="1"/>
            <a:r>
              <a:rPr lang="en-US" sz="2000" b="1" dirty="0" err="1"/>
              <a:t>Tuli</a:t>
            </a:r>
            <a:r>
              <a:rPr lang="en-US" sz="2000" b="1" dirty="0"/>
              <a:t> </a:t>
            </a:r>
            <a:r>
              <a:rPr lang="en-US" sz="2000" b="1" dirty="0" err="1"/>
              <a:t>akibat</a:t>
            </a:r>
            <a:r>
              <a:rPr lang="en-US" sz="2000" b="1" dirty="0"/>
              <a:t> </a:t>
            </a:r>
            <a:r>
              <a:rPr lang="en-US" sz="2000" b="1" dirty="0" err="1"/>
              <a:t>bising</a:t>
            </a:r>
            <a:endParaRPr lang="en-US" sz="2000" b="1" dirty="0"/>
          </a:p>
          <a:p>
            <a:pPr lvl="1"/>
            <a:r>
              <a:rPr lang="en-US" sz="2000" b="1" dirty="0" err="1"/>
              <a:t>Pneumokoniosis</a:t>
            </a:r>
            <a:endParaRPr lang="en-US" sz="2000" b="1" dirty="0"/>
          </a:p>
          <a:p>
            <a:pPr lvl="1"/>
            <a:r>
              <a:rPr lang="en-US" sz="2000" b="1" dirty="0"/>
              <a:t>Leukemia </a:t>
            </a:r>
            <a:r>
              <a:rPr lang="en-US" sz="2000" b="1" dirty="0" err="1"/>
              <a:t>akibat</a:t>
            </a:r>
            <a:r>
              <a:rPr lang="en-US" sz="2000" b="1" dirty="0"/>
              <a:t> </a:t>
            </a:r>
            <a:r>
              <a:rPr lang="en-US" sz="2000" b="1" dirty="0" err="1"/>
              <a:t>benzen</a:t>
            </a:r>
            <a:endParaRPr lang="en-US" sz="2000" b="1" dirty="0"/>
          </a:p>
          <a:p>
            <a:pPr lvl="1">
              <a:buFontTx/>
              <a:buNone/>
            </a:pPr>
            <a:endParaRPr lang="en-US" sz="2000" b="1" dirty="0"/>
          </a:p>
        </p:txBody>
      </p:sp>
      <p:sp>
        <p:nvSpPr>
          <p:cNvPr id="8195" name="Rectangle 3"/>
          <p:cNvSpPr>
            <a:spLocks noGrp="1" noChangeArrowheads="1"/>
          </p:cNvSpPr>
          <p:nvPr>
            <p:ph sz="half" idx="2"/>
          </p:nvPr>
        </p:nvSpPr>
        <p:spPr>
          <a:xfrm>
            <a:off x="6024563" y="1989138"/>
            <a:ext cx="4392612" cy="3797316"/>
          </a:xfrm>
          <a:ln>
            <a:solidFill>
              <a:srgbClr val="FFCC00"/>
            </a:solidFill>
          </a:ln>
        </p:spPr>
        <p:txBody>
          <a:bodyPr>
            <a:normAutofit lnSpcReduction="10000"/>
          </a:bodyPr>
          <a:lstStyle/>
          <a:p>
            <a:r>
              <a:rPr lang="en-US" sz="2000" b="1" dirty="0"/>
              <a:t>Ada </a:t>
            </a:r>
            <a:r>
              <a:rPr lang="en-US" sz="2000" b="1" dirty="0" err="1"/>
              <a:t>triger</a:t>
            </a:r>
            <a:r>
              <a:rPr lang="en-US" sz="2000" b="1" dirty="0"/>
              <a:t> di </a:t>
            </a:r>
            <a:r>
              <a:rPr lang="en-US" sz="2000" b="1" dirty="0" err="1"/>
              <a:t>tempat</a:t>
            </a:r>
            <a:r>
              <a:rPr lang="en-US" sz="2000" b="1" dirty="0"/>
              <a:t> </a:t>
            </a:r>
            <a:r>
              <a:rPr lang="en-US" sz="2000" b="1" dirty="0" err="1"/>
              <a:t>kerja</a:t>
            </a:r>
            <a:endParaRPr lang="en-US" sz="2000" b="1" dirty="0"/>
          </a:p>
          <a:p>
            <a:r>
              <a:rPr lang="en-US" sz="2000" b="1" dirty="0" err="1"/>
              <a:t>Dicetuskan</a:t>
            </a:r>
            <a:r>
              <a:rPr lang="en-US" sz="2000" b="1" dirty="0"/>
              <a:t>, </a:t>
            </a:r>
            <a:r>
              <a:rPr lang="en-US" sz="2000" b="1" dirty="0" err="1"/>
              <a:t>dipermudah</a:t>
            </a:r>
            <a:r>
              <a:rPr lang="en-US" sz="2000" b="1" dirty="0"/>
              <a:t> </a:t>
            </a:r>
            <a:r>
              <a:rPr lang="en-US" sz="2000" b="1" dirty="0" err="1"/>
              <a:t>atau</a:t>
            </a:r>
            <a:r>
              <a:rPr lang="en-US" sz="2000" b="1" dirty="0"/>
              <a:t> </a:t>
            </a:r>
            <a:r>
              <a:rPr lang="en-US" sz="2000" b="1" dirty="0" err="1"/>
              <a:t>diperberat</a:t>
            </a:r>
            <a:r>
              <a:rPr lang="en-US" sz="2000" b="1" dirty="0"/>
              <a:t> </a:t>
            </a:r>
            <a:r>
              <a:rPr lang="en-US" sz="2000" b="1" dirty="0" err="1"/>
              <a:t>oleh</a:t>
            </a:r>
            <a:r>
              <a:rPr lang="en-US" sz="2000" b="1" dirty="0"/>
              <a:t> </a:t>
            </a:r>
            <a:r>
              <a:rPr lang="en-US" sz="2000" b="1" dirty="0" err="1"/>
              <a:t>pekerjaan</a:t>
            </a:r>
            <a:r>
              <a:rPr lang="en-US" sz="2000" b="1" dirty="0"/>
              <a:t> </a:t>
            </a:r>
            <a:r>
              <a:rPr lang="en-US" sz="2000" b="1" dirty="0" err="1"/>
              <a:t>dan</a:t>
            </a:r>
            <a:r>
              <a:rPr lang="en-US" sz="2000" b="1" dirty="0"/>
              <a:t>/</a:t>
            </a:r>
            <a:r>
              <a:rPr lang="en-US" sz="2000" b="1" dirty="0" err="1"/>
              <a:t>lingk</a:t>
            </a:r>
            <a:r>
              <a:rPr lang="en-US" sz="2000" b="1" dirty="0"/>
              <a:t>. </a:t>
            </a:r>
            <a:r>
              <a:rPr lang="en-US" sz="2000" b="1" dirty="0" err="1"/>
              <a:t>kerja</a:t>
            </a:r>
            <a:endParaRPr lang="en-US" sz="2000" b="1" dirty="0"/>
          </a:p>
          <a:p>
            <a:r>
              <a:rPr lang="en-US" sz="2000" b="1" dirty="0" err="1"/>
              <a:t>Tidak</a:t>
            </a:r>
            <a:r>
              <a:rPr lang="en-US" sz="2000" b="1" dirty="0"/>
              <a:t> </a:t>
            </a:r>
            <a:r>
              <a:rPr lang="en-US" sz="2000" b="1" dirty="0" err="1"/>
              <a:t>mendapat</a:t>
            </a:r>
            <a:r>
              <a:rPr lang="en-US" sz="2000" b="1" dirty="0"/>
              <a:t> </a:t>
            </a:r>
            <a:r>
              <a:rPr lang="en-US" sz="2000" b="1" dirty="0" err="1"/>
              <a:t>kompensasi</a:t>
            </a:r>
            <a:endParaRPr lang="en-US" sz="2000" b="1" dirty="0"/>
          </a:p>
          <a:p>
            <a:r>
              <a:rPr lang="en-US" sz="2000" b="1" dirty="0"/>
              <a:t>(</a:t>
            </a:r>
            <a:r>
              <a:rPr lang="en-US" sz="2000" b="1" dirty="0">
                <a:solidFill>
                  <a:srgbClr val="C00000"/>
                </a:solidFill>
              </a:rPr>
              <a:t>Non </a:t>
            </a:r>
            <a:r>
              <a:rPr lang="en-US" sz="2000" b="1" dirty="0" err="1">
                <a:solidFill>
                  <a:srgbClr val="C00000"/>
                </a:solidFill>
              </a:rPr>
              <a:t>Compensabel</a:t>
            </a:r>
            <a:r>
              <a:rPr lang="en-US" sz="2000" b="1" dirty="0"/>
              <a:t>)</a:t>
            </a:r>
          </a:p>
          <a:p>
            <a:r>
              <a:rPr lang="en-US" sz="2000" b="1" dirty="0" err="1"/>
              <a:t>Contoh</a:t>
            </a:r>
            <a:r>
              <a:rPr lang="en-US" sz="2000" b="1" dirty="0"/>
              <a:t> : </a:t>
            </a:r>
          </a:p>
          <a:p>
            <a:pPr lvl="1">
              <a:lnSpc>
                <a:spcPct val="80000"/>
              </a:lnSpc>
            </a:pPr>
            <a:r>
              <a:rPr lang="en-US" sz="2000" b="1" dirty="0"/>
              <a:t>Ambien</a:t>
            </a:r>
          </a:p>
          <a:p>
            <a:pPr lvl="1">
              <a:lnSpc>
                <a:spcPct val="80000"/>
              </a:lnSpc>
            </a:pPr>
            <a:r>
              <a:rPr lang="en-US" sz="2000" b="1" dirty="0"/>
              <a:t>Hernia</a:t>
            </a:r>
          </a:p>
          <a:p>
            <a:pPr lvl="1">
              <a:lnSpc>
                <a:spcPct val="80000"/>
              </a:lnSpc>
            </a:pPr>
            <a:r>
              <a:rPr lang="en-US" sz="2000" b="1" dirty="0" err="1"/>
              <a:t>Asma</a:t>
            </a:r>
            <a:r>
              <a:rPr lang="en-US" sz="2000" b="1" dirty="0"/>
              <a:t> dg </a:t>
            </a:r>
            <a:r>
              <a:rPr lang="en-US" sz="2000" b="1" dirty="0" err="1"/>
              <a:t>riwayat</a:t>
            </a:r>
            <a:r>
              <a:rPr lang="en-US" sz="2000" b="1" dirty="0"/>
              <a:t> </a:t>
            </a:r>
            <a:r>
              <a:rPr lang="en-US" sz="2000" b="1" dirty="0" err="1"/>
              <a:t>keluarga</a:t>
            </a:r>
            <a:r>
              <a:rPr lang="en-US" sz="2000" b="1" dirty="0"/>
              <a:t>/</a:t>
            </a:r>
            <a:r>
              <a:rPr lang="en-US" sz="2000" b="1" dirty="0" err="1"/>
              <a:t>keturunan</a:t>
            </a:r>
            <a:endParaRPr lang="en-US" sz="2000" b="1" dirty="0"/>
          </a:p>
        </p:txBody>
      </p:sp>
      <p:sp>
        <p:nvSpPr>
          <p:cNvPr id="8196" name="Text Box 4"/>
          <p:cNvSpPr txBox="1">
            <a:spLocks noChangeArrowheads="1"/>
          </p:cNvSpPr>
          <p:nvPr/>
        </p:nvSpPr>
        <p:spPr bwMode="auto">
          <a:xfrm>
            <a:off x="1992314" y="836614"/>
            <a:ext cx="3673475" cy="758825"/>
          </a:xfrm>
          <a:prstGeom prst="rect">
            <a:avLst/>
          </a:prstGeom>
          <a:noFill/>
          <a:ln w="9525">
            <a:solidFill>
              <a:srgbClr val="C00000"/>
            </a:solidFill>
            <a:miter lim="800000"/>
            <a:headEnd/>
            <a:tailEnd/>
          </a:ln>
        </p:spPr>
        <p:txBody>
          <a:bodyPr>
            <a:spAutoFit/>
          </a:bodyPr>
          <a:lstStyle/>
          <a:p>
            <a:pPr algn="ctr" fontAlgn="base">
              <a:lnSpc>
                <a:spcPct val="80000"/>
              </a:lnSpc>
              <a:spcBef>
                <a:spcPct val="20000"/>
              </a:spcBef>
              <a:spcAft>
                <a:spcPct val="0"/>
              </a:spcAft>
            </a:pPr>
            <a:r>
              <a:rPr lang="en-US" sz="2400" b="1">
                <a:solidFill>
                  <a:prstClr val="white"/>
                </a:solidFill>
                <a:latin typeface="Arial" pitchFamily="34" charset="0"/>
              </a:rPr>
              <a:t>PAK </a:t>
            </a:r>
          </a:p>
          <a:p>
            <a:pPr algn="ctr" fontAlgn="base">
              <a:lnSpc>
                <a:spcPct val="80000"/>
              </a:lnSpc>
              <a:spcBef>
                <a:spcPct val="20000"/>
              </a:spcBef>
              <a:spcAft>
                <a:spcPct val="0"/>
              </a:spcAft>
            </a:pPr>
            <a:r>
              <a:rPr lang="en-US" sz="2400" b="1">
                <a:solidFill>
                  <a:prstClr val="white"/>
                </a:solidFill>
                <a:latin typeface="Arial" pitchFamily="34" charset="0"/>
              </a:rPr>
              <a:t>(</a:t>
            </a:r>
            <a:r>
              <a:rPr lang="en-US" sz="2400" b="1" i="1">
                <a:solidFill>
                  <a:prstClr val="white"/>
                </a:solidFill>
                <a:latin typeface="Arial" pitchFamily="34" charset="0"/>
              </a:rPr>
              <a:t>Occupational Disease</a:t>
            </a:r>
            <a:r>
              <a:rPr lang="en-US" sz="2400" b="1">
                <a:solidFill>
                  <a:prstClr val="white"/>
                </a:solidFill>
                <a:latin typeface="Arial" pitchFamily="34" charset="0"/>
              </a:rPr>
              <a:t>)</a:t>
            </a:r>
          </a:p>
        </p:txBody>
      </p:sp>
      <p:sp>
        <p:nvSpPr>
          <p:cNvPr id="8197" name="Text Box 5"/>
          <p:cNvSpPr txBox="1">
            <a:spLocks noChangeArrowheads="1"/>
          </p:cNvSpPr>
          <p:nvPr/>
        </p:nvSpPr>
        <p:spPr bwMode="auto">
          <a:xfrm>
            <a:off x="6311901" y="836613"/>
            <a:ext cx="3673475" cy="831850"/>
          </a:xfrm>
          <a:prstGeom prst="rect">
            <a:avLst/>
          </a:prstGeom>
          <a:noFill/>
          <a:ln w="9525">
            <a:solidFill>
              <a:srgbClr val="C00000"/>
            </a:solidFill>
            <a:miter lim="800000"/>
            <a:headEnd/>
            <a:tailEnd/>
          </a:ln>
        </p:spPr>
        <p:txBody>
          <a:bodyPr>
            <a:spAutoFit/>
          </a:bodyPr>
          <a:lstStyle/>
          <a:p>
            <a:pPr fontAlgn="base">
              <a:spcBef>
                <a:spcPct val="50000"/>
              </a:spcBef>
              <a:spcAft>
                <a:spcPct val="0"/>
              </a:spcAft>
            </a:pPr>
            <a:r>
              <a:rPr lang="en-US" sz="2400" b="1">
                <a:solidFill>
                  <a:prstClr val="white"/>
                </a:solidFill>
                <a:latin typeface="Arial" pitchFamily="34" charset="0"/>
              </a:rPr>
              <a:t>Peny. Terkait Kerja (</a:t>
            </a:r>
            <a:r>
              <a:rPr lang="en-US" sz="2400" b="1" i="1">
                <a:solidFill>
                  <a:prstClr val="white"/>
                </a:solidFill>
                <a:latin typeface="Arial" pitchFamily="34" charset="0"/>
              </a:rPr>
              <a:t>Work Related Disease</a:t>
            </a:r>
            <a:r>
              <a:rPr lang="en-US" sz="2400" b="1">
                <a:solidFill>
                  <a:prstClr val="white"/>
                </a:solidFill>
                <a:latin typeface="Arial" pitchFamily="34" charset="0"/>
              </a:rPr>
              <a:t>)</a:t>
            </a:r>
          </a:p>
        </p:txBody>
      </p:sp>
      <p:sp>
        <p:nvSpPr>
          <p:cNvPr id="8198" name="Text Box 6"/>
          <p:cNvSpPr txBox="1">
            <a:spLocks noChangeArrowheads="1"/>
          </p:cNvSpPr>
          <p:nvPr/>
        </p:nvSpPr>
        <p:spPr bwMode="auto">
          <a:xfrm>
            <a:off x="3024166" y="188913"/>
            <a:ext cx="5834062" cy="457200"/>
          </a:xfrm>
          <a:prstGeom prst="rect">
            <a:avLst/>
          </a:prstGeom>
          <a:noFill/>
          <a:ln w="12700">
            <a:noFill/>
            <a:miter lim="800000"/>
            <a:headEnd type="none" w="sm" len="sm"/>
            <a:tailEnd type="none" w="sm" len="sm"/>
          </a:ln>
        </p:spPr>
        <p:txBody>
          <a:bodyPr>
            <a:spAutoFit/>
          </a:bodyPr>
          <a:lstStyle/>
          <a:p>
            <a:pPr algn="ctr" fontAlgn="base">
              <a:spcBef>
                <a:spcPct val="50000"/>
              </a:spcBef>
              <a:spcAft>
                <a:spcPct val="0"/>
              </a:spcAft>
            </a:pPr>
            <a:r>
              <a:rPr lang="en-US" sz="2400" b="1" dirty="0">
                <a:solidFill>
                  <a:prstClr val="white"/>
                </a:solidFill>
                <a:latin typeface="Arial" pitchFamily="34" charset="0"/>
              </a:rPr>
              <a:t>PERLU DIBEDAKAN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1981200" y="1447800"/>
            <a:ext cx="8001000" cy="3657600"/>
          </a:xfrm>
          <a:prstGeom prst="rect">
            <a:avLst/>
          </a:prstGeom>
          <a:noFill/>
          <a:ln w="9525">
            <a:noFill/>
            <a:miter lim="800000"/>
            <a:headEnd/>
            <a:tailEnd/>
          </a:ln>
        </p:spPr>
        <p:txBody>
          <a:bodyPr wrap="none" anchor="ctr"/>
          <a:lstStyle/>
          <a:p>
            <a:pPr fontAlgn="base">
              <a:spcBef>
                <a:spcPct val="0"/>
              </a:spcBef>
              <a:spcAft>
                <a:spcPct val="0"/>
              </a:spcAft>
            </a:pPr>
            <a:endParaRPr lang="en-US" sz="2800" b="1" u="sng">
              <a:solidFill>
                <a:srgbClr val="000099"/>
              </a:solidFill>
              <a:latin typeface="Garamond" pitchFamily="18" charset="0"/>
            </a:endParaRPr>
          </a:p>
          <a:p>
            <a:pPr fontAlgn="base">
              <a:spcBef>
                <a:spcPct val="0"/>
              </a:spcBef>
              <a:spcAft>
                <a:spcPct val="0"/>
              </a:spcAft>
            </a:pPr>
            <a:endParaRPr lang="en-US" b="1">
              <a:solidFill>
                <a:srgbClr val="000099"/>
              </a:solidFill>
              <a:latin typeface="Garamond" pitchFamily="18" charset="0"/>
            </a:endParaRPr>
          </a:p>
          <a:p>
            <a:pPr fontAlgn="base">
              <a:spcBef>
                <a:spcPct val="0"/>
              </a:spcBef>
              <a:spcAft>
                <a:spcPct val="0"/>
              </a:spcAft>
            </a:pPr>
            <a:endParaRPr lang="en-US" b="1">
              <a:solidFill>
                <a:srgbClr val="000099"/>
              </a:solidFill>
              <a:latin typeface="Garamond" pitchFamily="18" charset="0"/>
            </a:endParaRPr>
          </a:p>
        </p:txBody>
      </p:sp>
      <p:sp>
        <p:nvSpPr>
          <p:cNvPr id="246787" name="Text Box 3"/>
          <p:cNvSpPr txBox="1">
            <a:spLocks noChangeArrowheads="1"/>
          </p:cNvSpPr>
          <p:nvPr/>
        </p:nvSpPr>
        <p:spPr bwMode="auto">
          <a:xfrm>
            <a:off x="1919288" y="620713"/>
            <a:ext cx="8443912" cy="54038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177800" indent="-12700" algn="ctr" fontAlgn="base">
              <a:spcBef>
                <a:spcPct val="30000"/>
              </a:spcBef>
              <a:spcAft>
                <a:spcPct val="0"/>
              </a:spcAft>
              <a:defRPr/>
            </a:pPr>
            <a:r>
              <a:rPr lang="en-US" sz="3600" b="1" dirty="0" err="1">
                <a:solidFill>
                  <a:srgbClr val="FFC000"/>
                </a:solidFill>
                <a:latin typeface="Garamond" pitchFamily="18" charset="0"/>
              </a:rPr>
              <a:t>Ruang</a:t>
            </a:r>
            <a:r>
              <a:rPr lang="en-US" sz="3600" b="1" dirty="0">
                <a:solidFill>
                  <a:srgbClr val="FFC000"/>
                </a:solidFill>
                <a:latin typeface="Garamond" pitchFamily="18" charset="0"/>
              </a:rPr>
              <a:t> </a:t>
            </a:r>
            <a:r>
              <a:rPr lang="en-US" sz="3600" b="1" dirty="0" err="1">
                <a:solidFill>
                  <a:srgbClr val="FFC000"/>
                </a:solidFill>
                <a:latin typeface="Garamond" pitchFamily="18" charset="0"/>
              </a:rPr>
              <a:t>Lingkup</a:t>
            </a:r>
            <a:endParaRPr lang="en-US" sz="3600" b="1" dirty="0">
              <a:solidFill>
                <a:srgbClr val="FFC000"/>
              </a:solidFill>
              <a:latin typeface="Garamond" pitchFamily="18" charset="0"/>
            </a:endParaRPr>
          </a:p>
          <a:p>
            <a:pPr marL="177800" indent="-12700" algn="ctr" fontAlgn="base">
              <a:spcBef>
                <a:spcPct val="30000"/>
              </a:spcBef>
              <a:spcAft>
                <a:spcPct val="0"/>
              </a:spcAft>
              <a:defRPr/>
            </a:pPr>
            <a:r>
              <a:rPr lang="en-US" sz="3600" b="1" dirty="0">
                <a:solidFill>
                  <a:srgbClr val="FFC000"/>
                </a:solidFill>
                <a:latin typeface="Garamond" pitchFamily="18" charset="0"/>
              </a:rPr>
              <a:t> KECELAKAAN KERJA &amp; PAK :</a:t>
            </a:r>
            <a:r>
              <a:rPr lang="en-US" sz="2800" b="1" dirty="0">
                <a:solidFill>
                  <a:srgbClr val="FFC000"/>
                </a:solidFill>
                <a:latin typeface="Garamond" pitchFamily="18" charset="0"/>
              </a:rPr>
              <a:t> </a:t>
            </a:r>
          </a:p>
          <a:p>
            <a:pPr marL="177800" indent="-12700" algn="ctr" fontAlgn="base">
              <a:spcBef>
                <a:spcPct val="30000"/>
              </a:spcBef>
              <a:spcAft>
                <a:spcPct val="0"/>
              </a:spcAft>
              <a:defRPr/>
            </a:pPr>
            <a:r>
              <a:rPr lang="en-US" sz="2400" b="1" dirty="0">
                <a:solidFill>
                  <a:srgbClr val="FFC000"/>
                </a:solidFill>
                <a:latin typeface="Garamond" pitchFamily="18" charset="0"/>
                <a:sym typeface="Webdings" pitchFamily="18" charset="2"/>
              </a:rPr>
              <a:t>(</a:t>
            </a:r>
            <a:r>
              <a:rPr lang="en-US" sz="2400" b="1">
                <a:solidFill>
                  <a:srgbClr val="FFC000"/>
                </a:solidFill>
                <a:latin typeface="Century Gothic" panose="020B0502020202020204"/>
                <a:sym typeface="Webdings" pitchFamily="18" charset="2"/>
              </a:rPr>
              <a:t>PP 44/</a:t>
            </a:r>
            <a:r>
              <a:rPr lang="en-US" sz="2400" b="1" dirty="0">
                <a:solidFill>
                  <a:srgbClr val="FFC000"/>
                </a:solidFill>
                <a:latin typeface="Century Gothic" panose="020B0502020202020204"/>
                <a:sym typeface="Webdings" pitchFamily="18" charset="2"/>
              </a:rPr>
              <a:t>2015 </a:t>
            </a:r>
            <a:r>
              <a:rPr lang="en-US" sz="2400" b="1" dirty="0" err="1">
                <a:solidFill>
                  <a:srgbClr val="FFC000"/>
                </a:solidFill>
                <a:latin typeface="Century Gothic" panose="020B0502020202020204"/>
                <a:sym typeface="Webdings" pitchFamily="18" charset="2"/>
              </a:rPr>
              <a:t>ttg</a:t>
            </a:r>
            <a:r>
              <a:rPr lang="en-US" sz="2400" b="1" dirty="0">
                <a:solidFill>
                  <a:srgbClr val="FFC000"/>
                </a:solidFill>
                <a:latin typeface="Century Gothic" panose="020B0502020202020204"/>
                <a:sym typeface="Webdings" pitchFamily="18" charset="2"/>
              </a:rPr>
              <a:t> JKK </a:t>
            </a:r>
            <a:r>
              <a:rPr lang="en-US" sz="2400" b="1" dirty="0" err="1">
                <a:solidFill>
                  <a:srgbClr val="FFC000"/>
                </a:solidFill>
                <a:latin typeface="Century Gothic" panose="020B0502020202020204"/>
                <a:sym typeface="Webdings" pitchFamily="18" charset="2"/>
              </a:rPr>
              <a:t>dan</a:t>
            </a:r>
            <a:r>
              <a:rPr lang="en-US" sz="2400" b="1" dirty="0">
                <a:solidFill>
                  <a:srgbClr val="FFC000"/>
                </a:solidFill>
                <a:latin typeface="Century Gothic" panose="020B0502020202020204"/>
                <a:sym typeface="Webdings" pitchFamily="18" charset="2"/>
              </a:rPr>
              <a:t> JKM) </a:t>
            </a:r>
            <a:endParaRPr lang="id-ID" sz="2400" b="1" dirty="0">
              <a:solidFill>
                <a:srgbClr val="FFC000"/>
              </a:solidFill>
              <a:latin typeface="Century Gothic" panose="020B0502020202020204"/>
              <a:sym typeface="Webdings" pitchFamily="18" charset="2"/>
            </a:endParaRPr>
          </a:p>
          <a:p>
            <a:pPr marL="177800" indent="-12700" algn="ctr" fontAlgn="base">
              <a:spcBef>
                <a:spcPct val="30000"/>
              </a:spcBef>
              <a:spcAft>
                <a:spcPct val="0"/>
              </a:spcAft>
              <a:defRPr/>
            </a:pPr>
            <a:endParaRPr lang="en-US" sz="2400" b="1" dirty="0">
              <a:solidFill>
                <a:srgbClr val="FFC000"/>
              </a:solidFill>
              <a:latin typeface="Traditional Arabic" pitchFamily="2" charset="-78"/>
              <a:sym typeface="Webdings" pitchFamily="18" charset="2"/>
            </a:endParaRPr>
          </a:p>
          <a:p>
            <a:pPr marL="177800" indent="-12700" fontAlgn="base">
              <a:lnSpc>
                <a:spcPct val="85000"/>
              </a:lnSpc>
              <a:spcBef>
                <a:spcPct val="30000"/>
              </a:spcBef>
              <a:spcAft>
                <a:spcPct val="0"/>
              </a:spcAft>
              <a:defRPr/>
            </a:pPr>
            <a:r>
              <a:rPr lang="en-US" sz="3200" b="1" dirty="0" err="1">
                <a:solidFill>
                  <a:srgbClr val="FFC000"/>
                </a:solidFill>
                <a:latin typeface="Garamond" pitchFamily="18" charset="0"/>
                <a:sym typeface="Webdings" pitchFamily="18" charset="2"/>
              </a:rPr>
              <a:t>Kecelakaan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Kerja</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adalah</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kecelakaan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yg</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terjadi</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dalam</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hubungan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kerja</a:t>
            </a:r>
            <a:r>
              <a:rPr lang="en-US" sz="3200" b="1" dirty="0">
                <a:solidFill>
                  <a:srgbClr val="FFC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termasuk</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penyakit</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yg</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timbul</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karena</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hubungan</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kerja</a:t>
            </a:r>
            <a:r>
              <a:rPr lang="en-US" sz="3200" b="1" dirty="0">
                <a:solidFill>
                  <a:srgbClr val="FF0000"/>
                </a:solidFill>
                <a:latin typeface="Garamond" pitchFamily="18" charset="0"/>
                <a:sym typeface="Webdings" pitchFamily="18" charset="2"/>
              </a:rPr>
              <a:t> (PAK), </a:t>
            </a:r>
            <a:r>
              <a:rPr lang="en-US" sz="3200" b="1" dirty="0" err="1">
                <a:solidFill>
                  <a:srgbClr val="FFC000"/>
                </a:solidFill>
                <a:latin typeface="Garamond" pitchFamily="18" charset="0"/>
                <a:sym typeface="Webdings" pitchFamily="18" charset="2"/>
              </a:rPr>
              <a:t>demikian</a:t>
            </a:r>
            <a:r>
              <a:rPr lang="en-US" sz="3200" b="1" dirty="0">
                <a:solidFill>
                  <a:srgbClr val="FFC000"/>
                </a:solidFill>
                <a:latin typeface="Garamond" pitchFamily="18" charset="0"/>
                <a:sym typeface="Webdings" pitchFamily="18" charset="2"/>
              </a:rPr>
              <a:t> pula </a:t>
            </a:r>
            <a:r>
              <a:rPr lang="en-US" sz="3200" b="1" dirty="0" err="1">
                <a:solidFill>
                  <a:srgbClr val="FFC000"/>
                </a:solidFill>
                <a:latin typeface="Garamond" pitchFamily="18" charset="0"/>
                <a:sym typeface="Webdings" pitchFamily="18" charset="2"/>
              </a:rPr>
              <a:t>kecelakaan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yg</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terjadi</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dlm</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perjalanan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berangkat</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dari</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rumah</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menuju</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tempat</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kerja</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dan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pulang</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ke</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rumah</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melalui</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jalan</a:t>
            </a:r>
            <a:r>
              <a:rPr lang="en-US" sz="3200" b="1" dirty="0">
                <a:solidFill>
                  <a:srgbClr val="FFC000"/>
                </a:solidFill>
                <a:latin typeface="Garamond" pitchFamily="18" charset="0"/>
                <a:sym typeface="Webdings" pitchFamily="18" charset="2"/>
              </a:rPr>
              <a:t> yang </a:t>
            </a:r>
            <a:r>
              <a:rPr lang="en-US" sz="3200" b="1" dirty="0" err="1">
                <a:solidFill>
                  <a:srgbClr val="FFC000"/>
                </a:solidFill>
                <a:latin typeface="Garamond" pitchFamily="18" charset="0"/>
                <a:sym typeface="Webdings" pitchFamily="18" charset="2"/>
              </a:rPr>
              <a:t>biasa</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atau</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wajar</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dilalui</a:t>
            </a:r>
            <a:endParaRPr lang="en-US" sz="2400" dirty="0">
              <a:solidFill>
                <a:srgbClr val="FFC000"/>
              </a:solidFill>
              <a:latin typeface="Century Gothic" panose="020B0502020202020204"/>
              <a:sym typeface="Webdings"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46786"/>
                                        </p:tgtEl>
                                        <p:attrNameLst>
                                          <p:attrName>style.visibility</p:attrName>
                                        </p:attrNameLst>
                                      </p:cBhvr>
                                      <p:to>
                                        <p:strVal val="visible"/>
                                      </p:to>
                                    </p:set>
                                    <p:anim to="" calcmode="lin" valueType="num">
                                      <p:cBhvr>
                                        <p:cTn id="7" dur="1" fill="hold"/>
                                        <p:tgtEl>
                                          <p:spTgt spid="24678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6787">
                                            <p:txEl>
                                              <p:pRg st="0" end="0"/>
                                            </p:txEl>
                                          </p:spTgt>
                                        </p:tgtEl>
                                        <p:attrNameLst>
                                          <p:attrName>style.visibility</p:attrName>
                                        </p:attrNameLst>
                                      </p:cBhvr>
                                      <p:to>
                                        <p:strVal val="visible"/>
                                      </p:to>
                                    </p:set>
                                    <p:animEffect transition="in" filter="wipe(left)">
                                      <p:cBhvr>
                                        <p:cTn id="12" dur="500"/>
                                        <p:tgtEl>
                                          <p:spTgt spid="2467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6787">
                                            <p:txEl>
                                              <p:pRg st="1" end="1"/>
                                            </p:txEl>
                                          </p:spTgt>
                                        </p:tgtEl>
                                        <p:attrNameLst>
                                          <p:attrName>style.visibility</p:attrName>
                                        </p:attrNameLst>
                                      </p:cBhvr>
                                      <p:to>
                                        <p:strVal val="visible"/>
                                      </p:to>
                                    </p:set>
                                    <p:animEffect transition="in" filter="wipe(left)">
                                      <p:cBhvr>
                                        <p:cTn id="17" dur="500"/>
                                        <p:tgtEl>
                                          <p:spTgt spid="2467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6787">
                                            <p:txEl>
                                              <p:pRg st="2" end="2"/>
                                            </p:txEl>
                                          </p:spTgt>
                                        </p:tgtEl>
                                        <p:attrNameLst>
                                          <p:attrName>style.visibility</p:attrName>
                                        </p:attrNameLst>
                                      </p:cBhvr>
                                      <p:to>
                                        <p:strVal val="visible"/>
                                      </p:to>
                                    </p:set>
                                    <p:animEffect transition="in" filter="wipe(left)">
                                      <p:cBhvr>
                                        <p:cTn id="22" dur="500"/>
                                        <p:tgtEl>
                                          <p:spTgt spid="2467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6787">
                                            <p:txEl>
                                              <p:pRg st="4" end="4"/>
                                            </p:txEl>
                                          </p:spTgt>
                                        </p:tgtEl>
                                        <p:attrNameLst>
                                          <p:attrName>style.visibility</p:attrName>
                                        </p:attrNameLst>
                                      </p:cBhvr>
                                      <p:to>
                                        <p:strVal val="visible"/>
                                      </p:to>
                                    </p:set>
                                    <p:animEffect transition="in" filter="wipe(left)">
                                      <p:cBhvr>
                                        <p:cTn id="27" dur="500"/>
                                        <p:tgtEl>
                                          <p:spTgt spid="24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autoUpdateAnimBg="0"/>
      <p:bldP spid="24678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AutoShape 2"/>
          <p:cNvSpPr>
            <a:spLocks noGrp="1" noChangeArrowheads="1"/>
          </p:cNvSpPr>
          <p:nvPr>
            <p:ph type="title"/>
          </p:nvPr>
        </p:nvSpPr>
        <p:spPr>
          <a:xfrm>
            <a:off x="2590800" y="381000"/>
            <a:ext cx="7620000" cy="1447800"/>
          </a:xfrm>
          <a:prstGeom prst="downArrowCallout">
            <a:avLst>
              <a:gd name="adj1" fmla="val 131579"/>
              <a:gd name="adj2" fmla="val 131579"/>
              <a:gd name="adj3" fmla="val 16667"/>
              <a:gd name="adj4" fmla="val 66667"/>
            </a:avLst>
          </a:prstGeom>
          <a:solidFill>
            <a:schemeClr val="bg1"/>
          </a:solidFill>
          <a:ln>
            <a:solidFill>
              <a:schemeClr val="tx1"/>
            </a:solidFill>
            <a:headEnd type="none" w="med" len="med"/>
            <a:tailEnd type="none" w="med" len="med"/>
          </a:ln>
        </p:spPr>
        <p:txBody>
          <a:bodyPr>
            <a:normAutofit fontScale="90000"/>
          </a:bodyPr>
          <a:lstStyle/>
          <a:p>
            <a:pPr eaLnBrk="1" hangingPunct="1"/>
            <a:r>
              <a:rPr lang="en-US" sz="3200" dirty="0" err="1">
                <a:solidFill>
                  <a:schemeClr val="tx1"/>
                </a:solidFill>
                <a:latin typeface="Comic Sans MS" pitchFamily="66" charset="0"/>
              </a:rPr>
              <a:t>Permenakertrans</a:t>
            </a:r>
            <a:r>
              <a:rPr lang="en-US" sz="3200" dirty="0">
                <a:solidFill>
                  <a:schemeClr val="tx1"/>
                </a:solidFill>
                <a:latin typeface="Comic Sans MS" pitchFamily="66" charset="0"/>
              </a:rPr>
              <a:t> No. Per. 01/MEN/1981</a:t>
            </a:r>
          </a:p>
        </p:txBody>
      </p:sp>
      <p:sp>
        <p:nvSpPr>
          <p:cNvPr id="145411" name="AutoShape 3"/>
          <p:cNvSpPr>
            <a:spLocks noChangeArrowheads="1"/>
          </p:cNvSpPr>
          <p:nvPr/>
        </p:nvSpPr>
        <p:spPr bwMode="auto">
          <a:xfrm>
            <a:off x="2438400" y="1752600"/>
            <a:ext cx="7848600" cy="1905000"/>
          </a:xfrm>
          <a:prstGeom prst="flowChartPunchedTape">
            <a:avLst/>
          </a:prstGeom>
          <a:noFill/>
          <a:ln w="9525">
            <a:solidFill>
              <a:schemeClr val="tx1"/>
            </a:solidFill>
            <a:miter lim="800000"/>
            <a:headEnd/>
            <a:tailEnd/>
          </a:ln>
        </p:spPr>
        <p:txBody>
          <a:bodyPr/>
          <a:lstStyle/>
          <a:p>
            <a:pPr marL="342900" indent="-342900" algn="ctr" fontAlgn="base">
              <a:spcBef>
                <a:spcPct val="20000"/>
              </a:spcBef>
              <a:spcAft>
                <a:spcPct val="0"/>
              </a:spcAft>
            </a:pPr>
            <a:r>
              <a:rPr lang="en-US" sz="2800" dirty="0" err="1">
                <a:solidFill>
                  <a:prstClr val="white"/>
                </a:solidFill>
                <a:latin typeface="Comic Sans MS" pitchFamily="66" charset="0"/>
              </a:rPr>
              <a:t>Penyakit</a:t>
            </a:r>
            <a:r>
              <a:rPr lang="en-US" sz="2800" dirty="0">
                <a:solidFill>
                  <a:prstClr val="white"/>
                </a:solidFill>
                <a:latin typeface="Comic Sans MS" pitchFamily="66" charset="0"/>
              </a:rPr>
              <a:t> </a:t>
            </a:r>
            <a:r>
              <a:rPr lang="en-US" sz="2800" dirty="0" err="1">
                <a:solidFill>
                  <a:prstClr val="white"/>
                </a:solidFill>
                <a:latin typeface="Comic Sans MS" pitchFamily="66" charset="0"/>
              </a:rPr>
              <a:t>akibat</a:t>
            </a:r>
            <a:r>
              <a:rPr lang="en-US" sz="2800" dirty="0">
                <a:solidFill>
                  <a:prstClr val="white"/>
                </a:solidFill>
                <a:latin typeface="Comic Sans MS" pitchFamily="66" charset="0"/>
              </a:rPr>
              <a:t> </a:t>
            </a:r>
            <a:r>
              <a:rPr lang="en-US" sz="2800" dirty="0" err="1">
                <a:solidFill>
                  <a:prstClr val="white"/>
                </a:solidFill>
                <a:latin typeface="Comic Sans MS" pitchFamily="66" charset="0"/>
              </a:rPr>
              <a:t>kerja</a:t>
            </a:r>
            <a:r>
              <a:rPr lang="en-US" sz="2800" dirty="0">
                <a:solidFill>
                  <a:prstClr val="white"/>
                </a:solidFill>
                <a:latin typeface="Comic Sans MS" pitchFamily="66" charset="0"/>
              </a:rPr>
              <a:t> </a:t>
            </a:r>
            <a:r>
              <a:rPr lang="en-US" sz="2800" dirty="0" err="1">
                <a:solidFill>
                  <a:prstClr val="white"/>
                </a:solidFill>
                <a:latin typeface="Comic Sans MS" pitchFamily="66" charset="0"/>
              </a:rPr>
              <a:t>adalah</a:t>
            </a:r>
            <a:r>
              <a:rPr lang="en-US" sz="2800" dirty="0">
                <a:solidFill>
                  <a:prstClr val="white"/>
                </a:solidFill>
                <a:latin typeface="Comic Sans MS" pitchFamily="66" charset="0"/>
              </a:rPr>
              <a:t> </a:t>
            </a:r>
            <a:r>
              <a:rPr lang="en-US" sz="2800" dirty="0" err="1">
                <a:solidFill>
                  <a:prstClr val="white"/>
                </a:solidFill>
                <a:latin typeface="Comic Sans MS" pitchFamily="66" charset="0"/>
              </a:rPr>
              <a:t>penyakit</a:t>
            </a:r>
            <a:r>
              <a:rPr lang="en-US" sz="2800" dirty="0">
                <a:solidFill>
                  <a:prstClr val="white"/>
                </a:solidFill>
                <a:latin typeface="Comic Sans MS" pitchFamily="66" charset="0"/>
              </a:rPr>
              <a:t> yang </a:t>
            </a:r>
            <a:r>
              <a:rPr lang="en-US" sz="2800" dirty="0" err="1">
                <a:solidFill>
                  <a:prstClr val="white"/>
                </a:solidFill>
                <a:latin typeface="Comic Sans MS" pitchFamily="66" charset="0"/>
              </a:rPr>
              <a:t>disebabkan</a:t>
            </a:r>
            <a:r>
              <a:rPr lang="en-US" sz="2800" dirty="0">
                <a:solidFill>
                  <a:prstClr val="white"/>
                </a:solidFill>
                <a:latin typeface="Comic Sans MS" pitchFamily="66" charset="0"/>
              </a:rPr>
              <a:t> </a:t>
            </a:r>
            <a:r>
              <a:rPr lang="en-US" sz="2800" dirty="0" err="1">
                <a:solidFill>
                  <a:prstClr val="white"/>
                </a:solidFill>
                <a:latin typeface="Comic Sans MS" pitchFamily="66" charset="0"/>
              </a:rPr>
              <a:t>oleh</a:t>
            </a:r>
            <a:r>
              <a:rPr lang="en-US" sz="2800" dirty="0">
                <a:solidFill>
                  <a:prstClr val="white"/>
                </a:solidFill>
                <a:latin typeface="Comic Sans MS" pitchFamily="66" charset="0"/>
              </a:rPr>
              <a:t> </a:t>
            </a:r>
            <a:r>
              <a:rPr lang="en-US" sz="2800" dirty="0" err="1">
                <a:solidFill>
                  <a:prstClr val="white"/>
                </a:solidFill>
                <a:latin typeface="Comic Sans MS" pitchFamily="66" charset="0"/>
              </a:rPr>
              <a:t>pekerjaan</a:t>
            </a:r>
            <a:r>
              <a:rPr lang="en-US" sz="2800" dirty="0">
                <a:solidFill>
                  <a:prstClr val="white"/>
                </a:solidFill>
                <a:latin typeface="Comic Sans MS" pitchFamily="66" charset="0"/>
              </a:rPr>
              <a:t> </a:t>
            </a:r>
            <a:r>
              <a:rPr lang="en-US" sz="2800" dirty="0" err="1">
                <a:solidFill>
                  <a:prstClr val="white"/>
                </a:solidFill>
                <a:latin typeface="Comic Sans MS" pitchFamily="66" charset="0"/>
              </a:rPr>
              <a:t>atau</a:t>
            </a:r>
            <a:r>
              <a:rPr lang="en-US" sz="2800" dirty="0">
                <a:solidFill>
                  <a:prstClr val="white"/>
                </a:solidFill>
                <a:latin typeface="Comic Sans MS" pitchFamily="66" charset="0"/>
              </a:rPr>
              <a:t> </a:t>
            </a:r>
            <a:r>
              <a:rPr lang="en-US" sz="2800" dirty="0" err="1">
                <a:solidFill>
                  <a:prstClr val="white"/>
                </a:solidFill>
                <a:latin typeface="Comic Sans MS" pitchFamily="66" charset="0"/>
              </a:rPr>
              <a:t>lingkungan</a:t>
            </a:r>
            <a:r>
              <a:rPr lang="en-US" sz="2800" dirty="0">
                <a:solidFill>
                  <a:prstClr val="white"/>
                </a:solidFill>
                <a:latin typeface="Comic Sans MS" pitchFamily="66" charset="0"/>
              </a:rPr>
              <a:t> </a:t>
            </a:r>
            <a:r>
              <a:rPr lang="en-US" sz="2800" dirty="0" err="1">
                <a:solidFill>
                  <a:prstClr val="white"/>
                </a:solidFill>
                <a:latin typeface="Comic Sans MS" pitchFamily="66" charset="0"/>
              </a:rPr>
              <a:t>kerja</a:t>
            </a:r>
            <a:endParaRPr lang="en-US" sz="2800" dirty="0">
              <a:solidFill>
                <a:prstClr val="white"/>
              </a:solidFill>
              <a:latin typeface="Comic Sans MS" pitchFamily="66" charset="0"/>
            </a:endParaRPr>
          </a:p>
        </p:txBody>
      </p:sp>
      <p:sp>
        <p:nvSpPr>
          <p:cNvPr id="145412" name="AutoShape 4"/>
          <p:cNvSpPr>
            <a:spLocks noChangeArrowheads="1"/>
          </p:cNvSpPr>
          <p:nvPr/>
        </p:nvSpPr>
        <p:spPr bwMode="auto">
          <a:xfrm>
            <a:off x="2438400" y="3429000"/>
            <a:ext cx="7848600" cy="1600200"/>
          </a:xfrm>
          <a:prstGeom prst="flowChartPunchedTape">
            <a:avLst/>
          </a:prstGeom>
          <a:solidFill>
            <a:schemeClr val="bg1"/>
          </a:solidFill>
          <a:ln w="9525">
            <a:solidFill>
              <a:schemeClr val="tx1"/>
            </a:solidFill>
            <a:miter lim="800000"/>
            <a:headEnd/>
            <a:tailEnd/>
          </a:ln>
        </p:spPr>
        <p:txBody>
          <a:bodyPr/>
          <a:lstStyle/>
          <a:p>
            <a:pPr marL="342900" indent="-342900" algn="ctr" fontAlgn="base">
              <a:spcBef>
                <a:spcPct val="20000"/>
              </a:spcBef>
              <a:spcAft>
                <a:spcPct val="0"/>
              </a:spcAft>
            </a:pPr>
            <a:r>
              <a:rPr lang="en-US" sz="2800">
                <a:solidFill>
                  <a:prstClr val="white"/>
                </a:solidFill>
                <a:latin typeface="Comic Sans MS" pitchFamily="66" charset="0"/>
              </a:rPr>
              <a:t>Pengurus dan Badan yang ditunjuk wajib melaporkan PAK kepada DirjenBinawas</a:t>
            </a:r>
          </a:p>
        </p:txBody>
      </p:sp>
      <p:sp>
        <p:nvSpPr>
          <p:cNvPr id="145413" name="AutoShape 5"/>
          <p:cNvSpPr>
            <a:spLocks noChangeArrowheads="1"/>
          </p:cNvSpPr>
          <p:nvPr/>
        </p:nvSpPr>
        <p:spPr bwMode="auto">
          <a:xfrm>
            <a:off x="2438400" y="4876800"/>
            <a:ext cx="7848600" cy="1447800"/>
          </a:xfrm>
          <a:prstGeom prst="flowChartPunchedTape">
            <a:avLst/>
          </a:prstGeom>
          <a:noFill/>
          <a:ln w="9525">
            <a:solidFill>
              <a:schemeClr val="tx1"/>
            </a:solidFill>
            <a:miter lim="800000"/>
            <a:headEnd/>
            <a:tailEnd/>
          </a:ln>
        </p:spPr>
        <p:txBody>
          <a:bodyPr/>
          <a:lstStyle/>
          <a:p>
            <a:pPr marL="342900" indent="-342900" algn="ctr" fontAlgn="base">
              <a:spcBef>
                <a:spcPct val="20000"/>
              </a:spcBef>
              <a:spcAft>
                <a:spcPct val="0"/>
              </a:spcAft>
            </a:pPr>
            <a:r>
              <a:rPr lang="en-US" sz="2800" dirty="0" err="1">
                <a:solidFill>
                  <a:prstClr val="white"/>
                </a:solidFill>
                <a:latin typeface="Comic Sans MS" pitchFamily="66" charset="0"/>
              </a:rPr>
              <a:t>Laporan</a:t>
            </a:r>
            <a:r>
              <a:rPr lang="en-US" sz="2800" dirty="0">
                <a:solidFill>
                  <a:prstClr val="white"/>
                </a:solidFill>
                <a:latin typeface="Comic Sans MS" pitchFamily="66" charset="0"/>
              </a:rPr>
              <a:t> PAK paling lama 2 x 24 Jam </a:t>
            </a:r>
            <a:r>
              <a:rPr lang="en-US" sz="2800" dirty="0" err="1">
                <a:solidFill>
                  <a:prstClr val="white"/>
                </a:solidFill>
                <a:latin typeface="Comic Sans MS" pitchFamily="66" charset="0"/>
              </a:rPr>
              <a:t>setelah</a:t>
            </a:r>
            <a:r>
              <a:rPr lang="en-US" sz="2800" dirty="0">
                <a:solidFill>
                  <a:prstClr val="white"/>
                </a:solidFill>
                <a:latin typeface="Comic Sans MS" pitchFamily="66" charset="0"/>
              </a:rPr>
              <a:t> </a:t>
            </a:r>
            <a:r>
              <a:rPr lang="en-US" sz="2800" dirty="0" err="1">
                <a:solidFill>
                  <a:prstClr val="white"/>
                </a:solidFill>
                <a:latin typeface="Comic Sans MS" pitchFamily="66" charset="0"/>
              </a:rPr>
              <a:t>dibuat</a:t>
            </a:r>
            <a:r>
              <a:rPr lang="en-US" sz="2800" dirty="0">
                <a:solidFill>
                  <a:prstClr val="white"/>
                </a:solidFill>
                <a:latin typeface="Comic Sans MS" pitchFamily="66" charset="0"/>
              </a:rPr>
              <a:t> </a:t>
            </a:r>
            <a:r>
              <a:rPr lang="en-US" sz="2800" dirty="0" err="1">
                <a:solidFill>
                  <a:prstClr val="white"/>
                </a:solidFill>
                <a:latin typeface="Comic Sans MS" pitchFamily="66" charset="0"/>
              </a:rPr>
              <a:t>diagnosa</a:t>
            </a:r>
            <a:endParaRPr lang="en-US" sz="2800" dirty="0">
              <a:solidFill>
                <a:prstClr val="white"/>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Effect transition="in" filter="box(out)">
                                      <p:cBhvr>
                                        <p:cTn id="7" dur="500"/>
                                        <p:tgtEl>
                                          <p:spTgt spid="1454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145411">
                                            <p:txEl>
                                              <p:pRg st="0" end="0"/>
                                            </p:txEl>
                                          </p:spTgt>
                                        </p:tgtEl>
                                        <p:attrNameLst>
                                          <p:attrName>style.visibility</p:attrName>
                                        </p:attrNameLst>
                                      </p:cBhvr>
                                      <p:to>
                                        <p:strVal val="visible"/>
                                      </p:to>
                                    </p:set>
                                    <p:anim calcmode="lin" valueType="num">
                                      <p:cBhvr additive="base">
                                        <p:cTn id="12" dur="3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1454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145412">
                                            <p:txEl>
                                              <p:pRg st="0" end="0"/>
                                            </p:txEl>
                                          </p:spTgt>
                                        </p:tgtEl>
                                        <p:attrNameLst>
                                          <p:attrName>style.visibility</p:attrName>
                                        </p:attrNameLst>
                                      </p:cBhvr>
                                      <p:to>
                                        <p:strVal val="visible"/>
                                      </p:to>
                                    </p:set>
                                    <p:anim calcmode="lin" valueType="num">
                                      <p:cBhvr additive="base">
                                        <p:cTn id="18" dur="3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1454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iterate type="wd">
                                    <p:tmPct val="100000"/>
                                  </p:iterate>
                                  <p:childTnLst>
                                    <p:set>
                                      <p:cBhvr>
                                        <p:cTn id="23" dur="1" fill="hold">
                                          <p:stCondLst>
                                            <p:cond delay="0"/>
                                          </p:stCondLst>
                                        </p:cTn>
                                        <p:tgtEl>
                                          <p:spTgt spid="145413">
                                            <p:txEl>
                                              <p:pRg st="0" end="0"/>
                                            </p:txEl>
                                          </p:spTgt>
                                        </p:tgtEl>
                                        <p:attrNameLst>
                                          <p:attrName>style.visibility</p:attrName>
                                        </p:attrNameLst>
                                      </p:cBhvr>
                                      <p:to>
                                        <p:strVal val="visible"/>
                                      </p:to>
                                    </p:set>
                                    <p:anim calcmode="lin" valueType="num">
                                      <p:cBhvr additive="base">
                                        <p:cTn id="24" dur="300" fill="hold"/>
                                        <p:tgtEl>
                                          <p:spTgt spid="145413">
                                            <p:txEl>
                                              <p:pRg st="0" end="0"/>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1454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autoUpdateAnimBg="0"/>
      <p:bldP spid="145411" grpId="0" build="p" autoUpdateAnimBg="0"/>
      <p:bldP spid="145412" grpId="0" build="p" autoUpdateAnimBg="0"/>
      <p:bldP spid="14541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2452662" y="228600"/>
            <a:ext cx="7543800" cy="2133600"/>
          </a:xfrm>
          <a:prstGeom prst="downArrowCallout">
            <a:avLst>
              <a:gd name="adj1" fmla="val 88393"/>
              <a:gd name="adj2" fmla="val 88393"/>
              <a:gd name="adj3" fmla="val 16667"/>
              <a:gd name="adj4" fmla="val 66667"/>
            </a:avLst>
          </a:prstGeom>
          <a:noFill/>
          <a:ln>
            <a:solidFill>
              <a:schemeClr val="tx1"/>
            </a:solidFill>
            <a:headEnd type="none" w="med" len="med"/>
            <a:tailEnd type="none" w="med" len="med"/>
          </a:ln>
        </p:spPr>
        <p:txBody>
          <a:bodyPr>
            <a:normAutofit/>
          </a:bodyPr>
          <a:lstStyle/>
          <a:p>
            <a:pPr eaLnBrk="1" hangingPunct="1"/>
            <a:r>
              <a:rPr lang="en-US" sz="3200" dirty="0" err="1">
                <a:latin typeface="Comic Sans MS" pitchFamily="66" charset="0"/>
              </a:rPr>
              <a:t>Kepm</a:t>
            </a:r>
            <a:r>
              <a:rPr lang="id-ID" sz="3200" dirty="0">
                <a:latin typeface="Comic Sans MS" pitchFamily="66" charset="0"/>
              </a:rPr>
              <a:t>e</a:t>
            </a:r>
            <a:r>
              <a:rPr lang="en-US" sz="3200" dirty="0" err="1">
                <a:latin typeface="Comic Sans MS" pitchFamily="66" charset="0"/>
              </a:rPr>
              <a:t>naker</a:t>
            </a:r>
            <a:r>
              <a:rPr lang="en-US" sz="3200" dirty="0">
                <a:latin typeface="Comic Sans MS" pitchFamily="66" charset="0"/>
              </a:rPr>
              <a:t> No. </a:t>
            </a:r>
            <a:r>
              <a:rPr lang="en-US" sz="3200" dirty="0" err="1">
                <a:latin typeface="Comic Sans MS" pitchFamily="66" charset="0"/>
              </a:rPr>
              <a:t>Kepts</a:t>
            </a:r>
            <a:r>
              <a:rPr lang="en-US" sz="3200" dirty="0">
                <a:latin typeface="Comic Sans MS" pitchFamily="66" charset="0"/>
              </a:rPr>
              <a:t>. 333/Men/1989 </a:t>
            </a:r>
            <a:r>
              <a:rPr lang="en-US" sz="3200" dirty="0" err="1">
                <a:latin typeface="Comic Sans MS" pitchFamily="66" charset="0"/>
              </a:rPr>
              <a:t>tentang</a:t>
            </a:r>
            <a:r>
              <a:rPr lang="en-US" sz="3200" dirty="0">
                <a:latin typeface="Comic Sans MS" pitchFamily="66" charset="0"/>
              </a:rPr>
              <a:t> Diagnosis </a:t>
            </a:r>
            <a:r>
              <a:rPr lang="en-US" sz="3200" dirty="0" err="1">
                <a:latin typeface="Comic Sans MS" pitchFamily="66" charset="0"/>
              </a:rPr>
              <a:t>dan</a:t>
            </a:r>
            <a:r>
              <a:rPr lang="en-US" sz="3200" dirty="0">
                <a:latin typeface="Comic Sans MS" pitchFamily="66" charset="0"/>
              </a:rPr>
              <a:t> </a:t>
            </a:r>
            <a:r>
              <a:rPr lang="en-US" sz="3200" dirty="0" err="1">
                <a:latin typeface="Comic Sans MS" pitchFamily="66" charset="0"/>
              </a:rPr>
              <a:t>Pelaporan</a:t>
            </a:r>
            <a:r>
              <a:rPr lang="en-US" sz="3200" dirty="0">
                <a:latin typeface="Comic Sans MS" pitchFamily="66" charset="0"/>
              </a:rPr>
              <a:t> PAK</a:t>
            </a:r>
          </a:p>
        </p:txBody>
      </p:sp>
      <p:sp>
        <p:nvSpPr>
          <p:cNvPr id="11267" name="AutoShape 3"/>
          <p:cNvSpPr>
            <a:spLocks noGrp="1" noChangeArrowheads="1"/>
          </p:cNvSpPr>
          <p:nvPr>
            <p:ph idx="1"/>
          </p:nvPr>
        </p:nvSpPr>
        <p:spPr>
          <a:xfrm>
            <a:off x="2452662" y="2270126"/>
            <a:ext cx="7543824" cy="1509713"/>
          </a:xfrm>
          <a:prstGeom prst="flowChartPunchedTape">
            <a:avLst/>
          </a:prstGeom>
          <a:solidFill>
            <a:schemeClr val="bg1"/>
          </a:solidFill>
          <a:ln>
            <a:solidFill>
              <a:schemeClr val="tx1"/>
            </a:solidFill>
            <a:headEnd type="none" w="med" len="med"/>
            <a:tailEnd type="none" w="med" len="med"/>
          </a:ln>
        </p:spPr>
        <p:txBody>
          <a:bodyPr/>
          <a:lstStyle/>
          <a:p>
            <a:pPr marL="0" indent="0" algn="ctr">
              <a:buNone/>
            </a:pPr>
            <a:r>
              <a:rPr lang="en-US" sz="2400" dirty="0" err="1">
                <a:latin typeface="Comic Sans MS" pitchFamily="66" charset="0"/>
              </a:rPr>
              <a:t>Setelah</a:t>
            </a:r>
            <a:r>
              <a:rPr lang="en-US" sz="2400" dirty="0">
                <a:latin typeface="Comic Sans MS" pitchFamily="66" charset="0"/>
              </a:rPr>
              <a:t> </a:t>
            </a:r>
            <a:r>
              <a:rPr lang="en-US" sz="2400" dirty="0" err="1">
                <a:latin typeface="Comic Sans MS" pitchFamily="66" charset="0"/>
              </a:rPr>
              <a:t>ditegakkan</a:t>
            </a:r>
            <a:r>
              <a:rPr lang="en-US" sz="2400" dirty="0">
                <a:latin typeface="Comic Sans MS" pitchFamily="66" charset="0"/>
              </a:rPr>
              <a:t> diagnosis PAK, </a:t>
            </a:r>
            <a:r>
              <a:rPr lang="en-US" sz="2400" dirty="0" err="1">
                <a:latin typeface="Comic Sans MS" pitchFamily="66" charset="0"/>
              </a:rPr>
              <a:t>wajib</a:t>
            </a:r>
            <a:r>
              <a:rPr lang="en-US" sz="2400" dirty="0">
                <a:latin typeface="Comic Sans MS" pitchFamily="66" charset="0"/>
              </a:rPr>
              <a:t> </a:t>
            </a:r>
            <a:r>
              <a:rPr lang="en-US" sz="2400" dirty="0" err="1">
                <a:latin typeface="Comic Sans MS" pitchFamily="66" charset="0"/>
              </a:rPr>
              <a:t>membuat</a:t>
            </a:r>
            <a:r>
              <a:rPr lang="en-US" sz="2400" dirty="0">
                <a:latin typeface="Comic Sans MS" pitchFamily="66" charset="0"/>
              </a:rPr>
              <a:t> </a:t>
            </a:r>
            <a:r>
              <a:rPr lang="en-US" sz="2400" dirty="0" err="1">
                <a:latin typeface="Comic Sans MS" pitchFamily="66" charset="0"/>
              </a:rPr>
              <a:t>laporan</a:t>
            </a:r>
            <a:r>
              <a:rPr lang="en-US" sz="2400" dirty="0">
                <a:latin typeface="Comic Sans MS" pitchFamily="66" charset="0"/>
              </a:rPr>
              <a:t> </a:t>
            </a:r>
            <a:r>
              <a:rPr lang="en-US" sz="2400" dirty="0" err="1">
                <a:latin typeface="Comic Sans MS" pitchFamily="66" charset="0"/>
              </a:rPr>
              <a:t>medik</a:t>
            </a:r>
            <a:endParaRPr lang="en-US" sz="2400" dirty="0">
              <a:latin typeface="Comic Sans MS" pitchFamily="66" charset="0"/>
            </a:endParaRPr>
          </a:p>
        </p:txBody>
      </p:sp>
      <p:sp>
        <p:nvSpPr>
          <p:cNvPr id="11268" name="AutoShape 4"/>
          <p:cNvSpPr>
            <a:spLocks noChangeArrowheads="1"/>
          </p:cNvSpPr>
          <p:nvPr/>
        </p:nvSpPr>
        <p:spPr bwMode="auto">
          <a:xfrm>
            <a:off x="2452662" y="3810000"/>
            <a:ext cx="7572428" cy="765274"/>
          </a:xfrm>
          <a:prstGeom prst="flowChartPunchedTape">
            <a:avLst/>
          </a:prstGeom>
          <a:noFill/>
          <a:ln w="9525">
            <a:solidFill>
              <a:schemeClr val="tx1"/>
            </a:solidFill>
            <a:miter lim="800000"/>
            <a:headEnd/>
            <a:tailEnd/>
          </a:ln>
        </p:spPr>
        <p:txBody>
          <a:bodyPr wrap="square">
            <a:spAutoFit/>
          </a:bodyPr>
          <a:lstStyle/>
          <a:p>
            <a:pPr fontAlgn="base">
              <a:spcBef>
                <a:spcPct val="50000"/>
              </a:spcBef>
              <a:spcAft>
                <a:spcPct val="0"/>
              </a:spcAft>
            </a:pPr>
            <a:r>
              <a:rPr lang="en-US" sz="2400" dirty="0">
                <a:solidFill>
                  <a:prstClr val="white"/>
                </a:solidFill>
                <a:latin typeface="Comic Sans MS" pitchFamily="66" charset="0"/>
              </a:rPr>
              <a:t>PAK </a:t>
            </a:r>
            <a:r>
              <a:rPr lang="en-US" sz="2400" dirty="0" err="1">
                <a:solidFill>
                  <a:prstClr val="white"/>
                </a:solidFill>
                <a:latin typeface="Comic Sans MS" pitchFamily="66" charset="0"/>
              </a:rPr>
              <a:t>dilaporkan</a:t>
            </a:r>
            <a:r>
              <a:rPr lang="en-US" sz="2400" dirty="0">
                <a:solidFill>
                  <a:prstClr val="white"/>
                </a:solidFill>
                <a:latin typeface="Comic Sans MS" pitchFamily="66" charset="0"/>
              </a:rPr>
              <a:t> </a:t>
            </a:r>
            <a:r>
              <a:rPr lang="en-US" sz="2400" dirty="0" err="1">
                <a:solidFill>
                  <a:prstClr val="white"/>
                </a:solidFill>
                <a:latin typeface="Comic Sans MS" pitchFamily="66" charset="0"/>
              </a:rPr>
              <a:t>selambat-lambatnya</a:t>
            </a:r>
            <a:r>
              <a:rPr lang="en-US" sz="2400" dirty="0">
                <a:solidFill>
                  <a:prstClr val="white"/>
                </a:solidFill>
                <a:latin typeface="Comic Sans MS" pitchFamily="66" charset="0"/>
              </a:rPr>
              <a:t> 2 kali 24 jam</a:t>
            </a:r>
          </a:p>
        </p:txBody>
      </p:sp>
      <p:sp>
        <p:nvSpPr>
          <p:cNvPr id="11269" name="AutoShape 5"/>
          <p:cNvSpPr>
            <a:spLocks noChangeArrowheads="1"/>
          </p:cNvSpPr>
          <p:nvPr/>
        </p:nvSpPr>
        <p:spPr bwMode="auto">
          <a:xfrm>
            <a:off x="2452662" y="4718051"/>
            <a:ext cx="7620000" cy="1581567"/>
          </a:xfrm>
          <a:prstGeom prst="flowChartPunchedTape">
            <a:avLst/>
          </a:prstGeom>
          <a:noFill/>
          <a:ln w="9525">
            <a:solidFill>
              <a:schemeClr val="tx1"/>
            </a:solidFill>
            <a:miter lim="800000"/>
            <a:headEnd/>
            <a:tailEnd/>
          </a:ln>
        </p:spPr>
        <p:txBody>
          <a:bodyPr>
            <a:spAutoFit/>
          </a:bodyPr>
          <a:lstStyle/>
          <a:p>
            <a:pPr fontAlgn="base">
              <a:spcBef>
                <a:spcPct val="50000"/>
              </a:spcBef>
              <a:spcAft>
                <a:spcPct val="0"/>
              </a:spcAft>
            </a:pPr>
            <a:r>
              <a:rPr lang="en-US" sz="2800" dirty="0" err="1">
                <a:solidFill>
                  <a:prstClr val="white"/>
                </a:solidFill>
                <a:latin typeface="Comic Sans MS" pitchFamily="66" charset="0"/>
              </a:rPr>
              <a:t>Laporan</a:t>
            </a:r>
            <a:r>
              <a:rPr lang="en-US" sz="2800" dirty="0">
                <a:solidFill>
                  <a:prstClr val="white"/>
                </a:solidFill>
                <a:latin typeface="Comic Sans MS" pitchFamily="66" charset="0"/>
              </a:rPr>
              <a:t> PAK </a:t>
            </a:r>
            <a:r>
              <a:rPr lang="en-US" sz="2800" dirty="0" err="1">
                <a:solidFill>
                  <a:prstClr val="white"/>
                </a:solidFill>
                <a:latin typeface="Comic Sans MS" pitchFamily="66" charset="0"/>
              </a:rPr>
              <a:t>menggunakan</a:t>
            </a:r>
            <a:r>
              <a:rPr lang="en-US" sz="2800" dirty="0">
                <a:solidFill>
                  <a:prstClr val="white"/>
                </a:solidFill>
                <a:latin typeface="Comic Sans MS" pitchFamily="66" charset="0"/>
              </a:rPr>
              <a:t> </a:t>
            </a:r>
            <a:r>
              <a:rPr lang="en-US" sz="2800" dirty="0" err="1">
                <a:solidFill>
                  <a:prstClr val="white"/>
                </a:solidFill>
                <a:latin typeface="Comic Sans MS" pitchFamily="66" charset="0"/>
              </a:rPr>
              <a:t>bentuk</a:t>
            </a:r>
            <a:r>
              <a:rPr lang="en-US" sz="2800" dirty="0">
                <a:solidFill>
                  <a:prstClr val="white"/>
                </a:solidFill>
                <a:latin typeface="Comic Sans MS" pitchFamily="66" charset="0"/>
              </a:rPr>
              <a:t> Form yang </a:t>
            </a:r>
            <a:r>
              <a:rPr lang="en-US" sz="2800" dirty="0" err="1">
                <a:solidFill>
                  <a:prstClr val="white"/>
                </a:solidFill>
                <a:latin typeface="Comic Sans MS" pitchFamily="66" charset="0"/>
              </a:rPr>
              <a:t>telah</a:t>
            </a:r>
            <a:r>
              <a:rPr lang="en-US" sz="2800" dirty="0">
                <a:solidFill>
                  <a:prstClr val="white"/>
                </a:solidFill>
                <a:latin typeface="Comic Sans MS" pitchFamily="66" charset="0"/>
              </a:rPr>
              <a:t> </a:t>
            </a:r>
            <a:r>
              <a:rPr lang="en-US" sz="2800" dirty="0" err="1">
                <a:solidFill>
                  <a:prstClr val="white"/>
                </a:solidFill>
                <a:latin typeface="Comic Sans MS" pitchFamily="66" charset="0"/>
              </a:rPr>
              <a:t>ditentukan</a:t>
            </a:r>
            <a:endParaRPr lang="en-US" dirty="0">
              <a:solidFill>
                <a:prstClr val="white"/>
              </a:solidFill>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2095472" y="2133601"/>
            <a:ext cx="7786742" cy="19462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err="1">
                <a:ln w="12700">
                  <a:solidFill>
                    <a:srgbClr val="3333CC"/>
                  </a:solidFill>
                  <a:miter lim="800000"/>
                  <a:headEnd type="none" w="sm" len="sm"/>
                  <a:tailEnd type="none" w="sm" len="sm"/>
                </a:ln>
                <a:solidFill>
                  <a:srgbClr val="B2B2B2">
                    <a:alpha val="50195"/>
                  </a:srgbClr>
                </a:solidFill>
                <a:effectLst>
                  <a:outerShdw dist="45791" dir="2021404" algn="ctr" rotWithShape="0">
                    <a:srgbClr val="9999FF"/>
                  </a:outerShdw>
                </a:effectLst>
                <a:latin typeface="Arial Black"/>
              </a:rPr>
              <a:t>Kenapa</a:t>
            </a:r>
            <a:r>
              <a:rPr lang="en-US" sz="3600" kern="10" dirty="0">
                <a:ln w="12700">
                  <a:solidFill>
                    <a:srgbClr val="3333CC"/>
                  </a:solidFill>
                  <a:miter lim="800000"/>
                  <a:headEnd type="none" w="sm" len="sm"/>
                  <a:tailEnd type="none" w="sm" len="sm"/>
                </a:ln>
                <a:solidFill>
                  <a:srgbClr val="B2B2B2">
                    <a:alpha val="50195"/>
                  </a:srgbClr>
                </a:solidFill>
                <a:effectLst>
                  <a:outerShdw dist="45791" dir="2021404" algn="ctr" rotWithShape="0">
                    <a:srgbClr val="9999FF"/>
                  </a:outerShdw>
                </a:effectLst>
                <a:latin typeface="Arial Black"/>
              </a:rPr>
              <a:t> </a:t>
            </a:r>
            <a:r>
              <a:rPr lang="en-US" sz="3600" kern="10" dirty="0" err="1">
                <a:ln w="12700">
                  <a:solidFill>
                    <a:srgbClr val="3333CC"/>
                  </a:solidFill>
                  <a:miter lim="800000"/>
                  <a:headEnd type="none" w="sm" len="sm"/>
                  <a:tailEnd type="none" w="sm" len="sm"/>
                </a:ln>
                <a:solidFill>
                  <a:srgbClr val="B2B2B2">
                    <a:alpha val="50195"/>
                  </a:srgbClr>
                </a:solidFill>
                <a:effectLst>
                  <a:outerShdw dist="45791" dir="2021404" algn="ctr" rotWithShape="0">
                    <a:srgbClr val="9999FF"/>
                  </a:outerShdw>
                </a:effectLst>
                <a:latin typeface="Arial Black"/>
              </a:rPr>
              <a:t>Terjadi</a:t>
            </a:r>
            <a:r>
              <a:rPr lang="en-US" sz="3600" kern="10" dirty="0">
                <a:ln w="12700">
                  <a:solidFill>
                    <a:srgbClr val="3333CC"/>
                  </a:solidFill>
                  <a:miter lim="800000"/>
                  <a:headEnd type="none" w="sm" len="sm"/>
                  <a:tailEnd type="none" w="sm" len="sm"/>
                </a:ln>
                <a:solidFill>
                  <a:srgbClr val="B2B2B2">
                    <a:alpha val="50195"/>
                  </a:srgbClr>
                </a:solidFill>
                <a:effectLst>
                  <a:outerShdw dist="45791" dir="2021404" algn="ctr" rotWithShape="0">
                    <a:srgbClr val="9999FF"/>
                  </a:outerShdw>
                </a:effectLst>
                <a:latin typeface="Arial Black"/>
              </a:rPr>
              <a:t> PAK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68706" y="260351"/>
            <a:ext cx="5884880" cy="631825"/>
          </a:xfrm>
        </p:spPr>
        <p:txBody>
          <a:bodyPr>
            <a:normAutofit fontScale="90000"/>
          </a:bodyPr>
          <a:lstStyle/>
          <a:p>
            <a:r>
              <a:rPr lang="en-US" sz="3600" b="1" dirty="0"/>
              <a:t>PENYEBAB </a:t>
            </a:r>
            <a:r>
              <a:rPr lang="id-ID" sz="3600" b="1" dirty="0"/>
              <a:t>terjadinya </a:t>
            </a:r>
            <a:r>
              <a:rPr lang="en-US" sz="3600" b="1" dirty="0"/>
              <a:t>PAK :</a:t>
            </a:r>
          </a:p>
        </p:txBody>
      </p:sp>
      <p:sp>
        <p:nvSpPr>
          <p:cNvPr id="13315" name="Rectangle 3"/>
          <p:cNvSpPr>
            <a:spLocks noGrp="1" noChangeArrowheads="1"/>
          </p:cNvSpPr>
          <p:nvPr>
            <p:ph idx="1"/>
          </p:nvPr>
        </p:nvSpPr>
        <p:spPr>
          <a:xfrm>
            <a:off x="1524000" y="1125538"/>
            <a:ext cx="9144000" cy="5446712"/>
          </a:xfrm>
        </p:spPr>
        <p:txBody>
          <a:bodyPr/>
          <a:lstStyle/>
          <a:p>
            <a:pPr algn="ctr">
              <a:buFont typeface="Wingdings" pitchFamily="2" charset="2"/>
              <a:buNone/>
            </a:pPr>
            <a:r>
              <a:rPr lang="en-US" dirty="0"/>
              <a:t>     </a:t>
            </a:r>
            <a:r>
              <a:rPr lang="en-US" b="1" dirty="0"/>
              <a:t>FAKTOR BAHAYA :</a:t>
            </a:r>
          </a:p>
          <a:p>
            <a:pPr lvl="1" algn="ctr">
              <a:lnSpc>
                <a:spcPct val="65000"/>
              </a:lnSpc>
              <a:buFontTx/>
              <a:buNone/>
            </a:pPr>
            <a:r>
              <a:rPr lang="en-US" sz="3200" dirty="0" err="1"/>
              <a:t>Fisik</a:t>
            </a:r>
            <a:r>
              <a:rPr lang="id-ID" sz="3200" dirty="0"/>
              <a:t>a</a:t>
            </a:r>
            <a:r>
              <a:rPr lang="en-US" sz="3200" dirty="0"/>
              <a:t>, </a:t>
            </a:r>
            <a:r>
              <a:rPr lang="en-US" sz="3200" b="1" dirty="0">
                <a:solidFill>
                  <a:srgbClr val="C00000"/>
                </a:solidFill>
              </a:rPr>
              <a:t>Kimia,</a:t>
            </a:r>
            <a:r>
              <a:rPr lang="en-US" sz="3200" dirty="0">
                <a:solidFill>
                  <a:srgbClr val="C00000"/>
                </a:solidFill>
              </a:rPr>
              <a:t> </a:t>
            </a:r>
            <a:r>
              <a:rPr lang="en-US" sz="3200" dirty="0" err="1"/>
              <a:t>Biologi</a:t>
            </a:r>
            <a:r>
              <a:rPr lang="en-US" sz="3200" dirty="0"/>
              <a:t>, </a:t>
            </a:r>
            <a:r>
              <a:rPr lang="en-US" sz="3200" dirty="0" err="1"/>
              <a:t>Ergonomi</a:t>
            </a:r>
            <a:r>
              <a:rPr lang="en-US" sz="3200" dirty="0"/>
              <a:t>, </a:t>
            </a:r>
            <a:r>
              <a:rPr lang="en-US" sz="3200" dirty="0" err="1"/>
              <a:t>Psikologi</a:t>
            </a:r>
            <a:r>
              <a:rPr lang="en-US" sz="3200" dirty="0"/>
              <a:t> </a:t>
            </a:r>
          </a:p>
        </p:txBody>
      </p:sp>
      <p:sp>
        <p:nvSpPr>
          <p:cNvPr id="13316" name="AutoShape 4"/>
          <p:cNvSpPr>
            <a:spLocks noChangeArrowheads="1"/>
          </p:cNvSpPr>
          <p:nvPr/>
        </p:nvSpPr>
        <p:spPr bwMode="auto">
          <a:xfrm>
            <a:off x="5808664" y="3070225"/>
            <a:ext cx="720725" cy="2216150"/>
          </a:xfrm>
          <a:prstGeom prst="downArrow">
            <a:avLst>
              <a:gd name="adj1" fmla="val 50000"/>
              <a:gd name="adj2" fmla="val 67406"/>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id-ID">
              <a:solidFill>
                <a:prstClr val="white"/>
              </a:solidFill>
              <a:latin typeface="Arial" pitchFamily="34" charset="0"/>
            </a:endParaRPr>
          </a:p>
        </p:txBody>
      </p:sp>
      <p:sp>
        <p:nvSpPr>
          <p:cNvPr id="25605" name="Text Box 5"/>
          <p:cNvSpPr txBox="1">
            <a:spLocks noChangeArrowheads="1"/>
          </p:cNvSpPr>
          <p:nvPr/>
        </p:nvSpPr>
        <p:spPr bwMode="auto">
          <a:xfrm>
            <a:off x="3071814" y="3398838"/>
            <a:ext cx="2663825" cy="830262"/>
          </a:xfrm>
          <a:prstGeom prst="rect">
            <a:avLst/>
          </a:prstGeom>
          <a:solidFill>
            <a:srgbClr val="FFC0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fontAlgn="base" hangingPunct="0">
              <a:spcBef>
                <a:spcPct val="50000"/>
              </a:spcBef>
              <a:spcAft>
                <a:spcPct val="0"/>
              </a:spcAft>
              <a:defRPr/>
            </a:pPr>
            <a:r>
              <a:rPr lang="en-US" sz="2400" b="1" dirty="0">
                <a:solidFill>
                  <a:srgbClr val="E9943A"/>
                </a:solidFill>
                <a:latin typeface="Century Gothic" panose="020B0502020202020204"/>
              </a:rPr>
              <a:t>Unsafe Human Activity</a:t>
            </a:r>
          </a:p>
        </p:txBody>
      </p:sp>
      <p:sp>
        <p:nvSpPr>
          <p:cNvPr id="436230" name="Text Box 6"/>
          <p:cNvSpPr txBox="1">
            <a:spLocks noChangeArrowheads="1"/>
          </p:cNvSpPr>
          <p:nvPr/>
        </p:nvSpPr>
        <p:spPr bwMode="auto">
          <a:xfrm>
            <a:off x="6672264" y="3249614"/>
            <a:ext cx="3024187" cy="708025"/>
          </a:xfrm>
          <a:prstGeom prst="rect">
            <a:avLst/>
          </a:prstGeom>
          <a:solidFill>
            <a:schemeClr val="accent1">
              <a:lumMod val="90000"/>
            </a:schemeClr>
          </a:solidFill>
          <a:ln w="9525">
            <a:noFill/>
            <a:miter lim="800000"/>
            <a:headEnd/>
            <a:tailEnd/>
          </a:ln>
          <a:effectLst/>
        </p:spPr>
        <p:txBody>
          <a:bodyPr>
            <a:spAutoFit/>
          </a:bodyPr>
          <a:lstStyle/>
          <a:p>
            <a:pPr algn="ctr" eaLnBrk="0" fontAlgn="base" hangingPunct="0">
              <a:spcBef>
                <a:spcPct val="50000"/>
              </a:spcBef>
              <a:spcAft>
                <a:spcPct val="0"/>
              </a:spcAft>
              <a:defRPr/>
            </a:pPr>
            <a:r>
              <a:rPr lang="en-US" sz="2000" b="1" dirty="0">
                <a:solidFill>
                  <a:srgbClr val="660066"/>
                </a:solidFill>
                <a:latin typeface="Arial" pitchFamily="34" charset="0"/>
              </a:rPr>
              <a:t>Unsafe Working/</a:t>
            </a:r>
            <a:r>
              <a:rPr lang="en-US" sz="2000" b="1" dirty="0" err="1">
                <a:solidFill>
                  <a:srgbClr val="660066"/>
                </a:solidFill>
                <a:latin typeface="Arial" pitchFamily="34" charset="0"/>
              </a:rPr>
              <a:t>Env</a:t>
            </a:r>
            <a:r>
              <a:rPr lang="en-US" sz="2000" b="1" dirty="0">
                <a:solidFill>
                  <a:srgbClr val="660066"/>
                </a:solidFill>
                <a:latin typeface="Arial" pitchFamily="34" charset="0"/>
              </a:rPr>
              <a:t>. Condition</a:t>
            </a:r>
          </a:p>
        </p:txBody>
      </p:sp>
      <p:sp>
        <p:nvSpPr>
          <p:cNvPr id="13319" name="Text Box 7"/>
          <p:cNvSpPr txBox="1">
            <a:spLocks noChangeArrowheads="1"/>
          </p:cNvSpPr>
          <p:nvPr/>
        </p:nvSpPr>
        <p:spPr bwMode="auto">
          <a:xfrm>
            <a:off x="4667250" y="2500314"/>
            <a:ext cx="3024188" cy="466725"/>
          </a:xfrm>
          <a:prstGeom prst="rect">
            <a:avLst/>
          </a:prstGeom>
          <a:noFill/>
          <a:ln w="9525">
            <a:solidFill>
              <a:srgbClr val="CC3399"/>
            </a:solidFill>
            <a:miter lim="800000"/>
            <a:headEnd/>
            <a:tailEnd/>
          </a:ln>
        </p:spPr>
        <p:txBody>
          <a:bodyPr>
            <a:spAutoFit/>
          </a:bodyPr>
          <a:lstStyle/>
          <a:p>
            <a:pPr fontAlgn="base">
              <a:spcBef>
                <a:spcPct val="50000"/>
              </a:spcBef>
              <a:spcAft>
                <a:spcPct val="0"/>
              </a:spcAft>
            </a:pPr>
            <a:r>
              <a:rPr lang="en-US" sz="2400">
                <a:solidFill>
                  <a:prstClr val="white"/>
                </a:solidFill>
                <a:latin typeface="Arial" pitchFamily="34" charset="0"/>
              </a:rPr>
              <a:t>Mis Managemen K3</a:t>
            </a:r>
          </a:p>
        </p:txBody>
      </p:sp>
      <p:sp>
        <p:nvSpPr>
          <p:cNvPr id="13320" name="Oval 8"/>
          <p:cNvSpPr>
            <a:spLocks noChangeArrowheads="1"/>
          </p:cNvSpPr>
          <p:nvPr/>
        </p:nvSpPr>
        <p:spPr bwMode="auto">
          <a:xfrm>
            <a:off x="4381501" y="5357814"/>
            <a:ext cx="3357563" cy="1285875"/>
          </a:xfrm>
          <a:prstGeom prst="ellipse">
            <a:avLst/>
          </a:prstGeom>
          <a:solidFill>
            <a:schemeClr val="accent1"/>
          </a:solidFill>
          <a:ln w="12700">
            <a:solidFill>
              <a:schemeClr val="tx1"/>
            </a:solidFill>
            <a:miter lim="800000"/>
            <a:headEnd type="none" w="sm" len="sm"/>
            <a:tailEnd type="none" w="sm" len="sm"/>
          </a:ln>
        </p:spPr>
        <p:txBody>
          <a:bodyPr wrap="none" anchor="ctr"/>
          <a:lstStyle/>
          <a:p>
            <a:pPr algn="ctr" fontAlgn="base">
              <a:spcBef>
                <a:spcPct val="0"/>
              </a:spcBef>
              <a:spcAft>
                <a:spcPct val="0"/>
              </a:spcAft>
            </a:pPr>
            <a:r>
              <a:rPr lang="en-US" sz="2800" b="1">
                <a:solidFill>
                  <a:srgbClr val="660066"/>
                </a:solidFill>
                <a:latin typeface="Arial" pitchFamily="34" charset="0"/>
              </a:rPr>
              <a:t>PAK </a:t>
            </a:r>
          </a:p>
          <a:p>
            <a:pPr algn="ctr" fontAlgn="base">
              <a:spcBef>
                <a:spcPct val="0"/>
              </a:spcBef>
              <a:spcAft>
                <a:spcPct val="0"/>
              </a:spcAft>
            </a:pPr>
            <a:r>
              <a:rPr lang="en-US" sz="2400" b="1">
                <a:solidFill>
                  <a:srgbClr val="660066"/>
                </a:solidFill>
                <a:latin typeface="Arial" pitchFamily="34" charset="0"/>
              </a:rPr>
              <a:t>(Occ. Diseases)</a:t>
            </a:r>
          </a:p>
        </p:txBody>
      </p:sp>
      <p:sp>
        <p:nvSpPr>
          <p:cNvPr id="13321" name="Oval 8"/>
          <p:cNvSpPr>
            <a:spLocks noChangeArrowheads="1"/>
          </p:cNvSpPr>
          <p:nvPr/>
        </p:nvSpPr>
        <p:spPr bwMode="auto">
          <a:xfrm>
            <a:off x="3167063" y="4286250"/>
            <a:ext cx="2000250" cy="928688"/>
          </a:xfrm>
          <a:prstGeom prst="ellipse">
            <a:avLst/>
          </a:prstGeom>
          <a:solidFill>
            <a:schemeClr val="accent1"/>
          </a:solidFill>
          <a:ln w="9525" algn="ctr">
            <a:solidFill>
              <a:schemeClr val="tx1"/>
            </a:solidFill>
            <a:miter lim="800000"/>
            <a:headEnd/>
            <a:tailEnd/>
          </a:ln>
        </p:spPr>
        <p:txBody>
          <a:bodyPr wrap="none"/>
          <a:lstStyle/>
          <a:p>
            <a:pPr fontAlgn="base">
              <a:spcBef>
                <a:spcPct val="0"/>
              </a:spcBef>
              <a:spcAft>
                <a:spcPct val="0"/>
              </a:spcAft>
            </a:pPr>
            <a:r>
              <a:rPr lang="id-ID">
                <a:solidFill>
                  <a:prstClr val="white"/>
                </a:solidFill>
                <a:latin typeface="Arial" pitchFamily="34" charset="0"/>
              </a:rPr>
              <a:t>Kerentanan </a:t>
            </a:r>
          </a:p>
          <a:p>
            <a:pPr fontAlgn="base">
              <a:spcBef>
                <a:spcPct val="0"/>
              </a:spcBef>
              <a:spcAft>
                <a:spcPct val="0"/>
              </a:spcAft>
            </a:pPr>
            <a:r>
              <a:rPr lang="id-ID">
                <a:solidFill>
                  <a:prstClr val="white"/>
                </a:solidFill>
                <a:latin typeface="Arial" pitchFamily="34" charset="0"/>
              </a:rPr>
              <a:t>Individu</a:t>
            </a:r>
          </a:p>
        </p:txBody>
      </p:sp>
      <p:sp>
        <p:nvSpPr>
          <p:cNvPr id="10" name="Oval 9"/>
          <p:cNvSpPr/>
          <p:nvPr/>
        </p:nvSpPr>
        <p:spPr bwMode="auto">
          <a:xfrm>
            <a:off x="6881814" y="4071939"/>
            <a:ext cx="3214687" cy="92868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lstStyle/>
          <a:p>
            <a:pPr fontAlgn="base">
              <a:spcBef>
                <a:spcPct val="0"/>
              </a:spcBef>
              <a:spcAft>
                <a:spcPct val="0"/>
              </a:spcAft>
              <a:defRPr/>
            </a:pPr>
            <a:r>
              <a:rPr lang="id-ID" dirty="0">
                <a:solidFill>
                  <a:srgbClr val="FF0000"/>
                </a:solidFill>
                <a:latin typeface="Century Gothic" panose="020B0502020202020204"/>
              </a:rPr>
              <a:t>F. Bahaya Kimia  </a:t>
            </a:r>
          </a:p>
          <a:p>
            <a:pPr fontAlgn="base">
              <a:spcBef>
                <a:spcPct val="0"/>
              </a:spcBef>
              <a:spcAft>
                <a:spcPct val="0"/>
              </a:spcAft>
              <a:defRPr/>
            </a:pPr>
            <a:r>
              <a:rPr lang="id-ID" dirty="0">
                <a:solidFill>
                  <a:srgbClr val="FF0000"/>
                </a:solidFill>
                <a:latin typeface="Century Gothic" panose="020B0502020202020204"/>
              </a:rPr>
              <a:t>tidak terkontrol.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079626" y="428626"/>
            <a:ext cx="8588375" cy="461963"/>
          </a:xfrm>
          <a:prstGeom prst="rect">
            <a:avLst/>
          </a:prstGeom>
          <a:noFill/>
          <a:ln w="12700">
            <a:noFill/>
            <a:miter lim="800000"/>
            <a:headEnd type="none" w="sm" len="sm"/>
            <a:tailEnd type="none" w="sm" len="sm"/>
          </a:ln>
        </p:spPr>
        <p:txBody>
          <a:bodyPr anchor="ctr">
            <a:spAutoFit/>
          </a:bodyPr>
          <a:lstStyle/>
          <a:p>
            <a:pPr fontAlgn="base">
              <a:spcBef>
                <a:spcPct val="0"/>
              </a:spcBef>
              <a:spcAft>
                <a:spcPct val="0"/>
              </a:spcAft>
              <a:tabLst>
                <a:tab pos="-457200" algn="l"/>
              </a:tabLst>
            </a:pPr>
            <a:r>
              <a:rPr lang="sv-SE" sz="2400">
                <a:solidFill>
                  <a:prstClr val="white"/>
                </a:solidFill>
                <a:latin typeface="Arial" pitchFamily="34" charset="0"/>
                <a:ea typeface="Courier" charset="0"/>
                <a:cs typeface="Times New Roman" pitchFamily="18" charset="0"/>
              </a:rPr>
              <a:t>Contoh </a:t>
            </a:r>
            <a:r>
              <a:rPr lang="id-ID" sz="2400">
                <a:solidFill>
                  <a:prstClr val="white"/>
                </a:solidFill>
                <a:latin typeface="Arial" pitchFamily="34" charset="0"/>
                <a:ea typeface="Courier" charset="0"/>
                <a:cs typeface="Times New Roman" pitchFamily="18" charset="0"/>
              </a:rPr>
              <a:t>PAK akibat pekerjaan dengan </a:t>
            </a:r>
            <a:r>
              <a:rPr lang="sv-SE" sz="2400">
                <a:solidFill>
                  <a:prstClr val="white"/>
                </a:solidFill>
                <a:latin typeface="Arial" pitchFamily="34" charset="0"/>
                <a:ea typeface="Courier" charset="0"/>
                <a:cs typeface="Times New Roman" pitchFamily="18" charset="0"/>
              </a:rPr>
              <a:t>faktor bahaya fisik :</a:t>
            </a:r>
            <a:endParaRPr lang="sv-SE" sz="4400">
              <a:solidFill>
                <a:prstClr val="white"/>
              </a:solidFill>
              <a:latin typeface="Arial" pitchFamily="34" charset="0"/>
              <a:ea typeface="Courier" charset="0"/>
              <a:cs typeface="Times New Roman" pitchFamily="18" charset="0"/>
            </a:endParaRPr>
          </a:p>
        </p:txBody>
      </p:sp>
      <p:graphicFrame>
        <p:nvGraphicFramePr>
          <p:cNvPr id="390360" name="Group 216"/>
          <p:cNvGraphicFramePr>
            <a:graphicFrameLocks noGrp="1"/>
          </p:cNvGraphicFramePr>
          <p:nvPr/>
        </p:nvGraphicFramePr>
        <p:xfrm>
          <a:off x="1992314" y="1196975"/>
          <a:ext cx="8567737" cy="5114926"/>
        </p:xfrm>
        <a:graphic>
          <a:graphicData uri="http://schemas.openxmlformats.org/drawingml/2006/table">
            <a:tbl>
              <a:tblPr/>
              <a:tblGrid>
                <a:gridCol w="2374900">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gridCol w="3240087">
                  <a:extLst>
                    <a:ext uri="{9D8B030D-6E8A-4147-A177-3AD203B41FA5}">
                      <a16:colId xmlns:a16="http://schemas.microsoft.com/office/drawing/2014/main" val="20002"/>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dirty="0">
                          <a:ln>
                            <a:noFill/>
                          </a:ln>
                          <a:solidFill>
                            <a:srgbClr val="CCFFCC"/>
                          </a:solidFill>
                          <a:effectLst/>
                          <a:latin typeface="Times New Roman" pitchFamily="18" charset="0"/>
                          <a:ea typeface="Courier" charset="0"/>
                          <a:cs typeface="Times New Roman" pitchFamily="18" charset="0"/>
                        </a:rPr>
                        <a:t>Penyebab</a:t>
                      </a:r>
                      <a:endParaRPr kumimoji="0" lang="sv-SE" sz="4000" b="1" i="0" u="none" strike="noStrike" cap="none" normalizeH="0" baseline="0" dirty="0">
                        <a:ln>
                          <a:noFill/>
                        </a:ln>
                        <a:solidFill>
                          <a:srgbClr val="CCFFCC"/>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rgbClr val="CCFFCC"/>
                          </a:solidFill>
                          <a:effectLst/>
                          <a:latin typeface="Times New Roman" pitchFamily="18" charset="0"/>
                          <a:ea typeface="Courier" charset="0"/>
                          <a:cs typeface="Times New Roman" pitchFamily="18" charset="0"/>
                        </a:rPr>
                        <a:t>Industri/pekerjaan</a:t>
                      </a:r>
                      <a:endParaRPr kumimoji="0" lang="sv-SE" sz="4000" b="1" i="0" u="none" strike="noStrike" cap="none" normalizeH="0" baseline="0">
                        <a:ln>
                          <a:noFill/>
                        </a:ln>
                        <a:solidFill>
                          <a:srgbClr val="CCFFCC"/>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rgbClr val="CCFFCC"/>
                          </a:solidFill>
                          <a:effectLst/>
                          <a:latin typeface="Times New Roman" pitchFamily="18" charset="0"/>
                          <a:ea typeface="Courier" charset="0"/>
                          <a:cs typeface="Times New Roman" pitchFamily="18" charset="0"/>
                        </a:rPr>
                        <a:t>Penyakit yang ditimbulkan</a:t>
                      </a:r>
                      <a:endParaRPr kumimoji="0" lang="sv-SE" sz="4000" b="1" i="0" u="none" strike="noStrike" cap="none" normalizeH="0" baseline="0">
                        <a:ln>
                          <a:noFill/>
                        </a:ln>
                        <a:solidFill>
                          <a:srgbClr val="CCFFCC"/>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extLst>
                  <a:ext uri="{0D108BD9-81ED-4DB2-BD59-A6C34878D82A}">
                    <a16:rowId xmlns:a16="http://schemas.microsoft.com/office/drawing/2014/main" val="10000"/>
                  </a:ext>
                </a:extLst>
              </a:tr>
              <a:tr h="1081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Kebisingan (noise)</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a:ln>
                            <a:noFill/>
                          </a:ln>
                          <a:solidFill>
                            <a:schemeClr val="tx1"/>
                          </a:solidFill>
                          <a:effectLst/>
                          <a:latin typeface="Times New Roman" pitchFamily="18" charset="0"/>
                          <a:ea typeface="Courier" charset="0"/>
                          <a:cs typeface="Times New Roman" pitchFamily="18" charset="0"/>
                        </a:rPr>
                        <a:t>Penggunaan mesin, generator dan peralatan kerja lainnya</a:t>
                      </a:r>
                      <a:endParaRPr kumimoji="0" lang="en-US"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penurunan pendengaran sampai ketulian</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1"/>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Suhu tinggi</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Peleburan logam</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hyperpireksi, heat cramp, heat exhaustion, heat stroke</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Suhu rendah</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Ruang pembekuan (cool storage)</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Fros bite</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3"/>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Tekanan udara yang tinggi</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penyelam</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Caisson's Disease</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4"/>
                  </a:ext>
                </a:extLst>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Sinar infra merah</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Peleburan logam, peralatan fisioterapi dll.</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katarak</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5"/>
                  </a:ext>
                </a:extLst>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Ultra violet</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welder</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conjungtivitis</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6"/>
                  </a:ext>
                </a:extLst>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Getaran/vibrasi</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dirty="0">
                          <a:ln>
                            <a:noFill/>
                          </a:ln>
                          <a:solidFill>
                            <a:schemeClr val="tx1"/>
                          </a:solidFill>
                          <a:effectLst/>
                          <a:latin typeface="Times New Roman" pitchFamily="18" charset="0"/>
                          <a:ea typeface="Courier" charset="0"/>
                          <a:cs typeface="Times New Roman" pitchFamily="18" charset="0"/>
                        </a:rPr>
                        <a:t>Chain Saw, Drilling</a:t>
                      </a:r>
                      <a:endParaRPr kumimoji="0" lang="sv-SE" sz="4000" b="1" i="0" u="none" strike="noStrike" cap="none" normalizeH="0" baseline="0" dirty="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chemeClr val="tx1"/>
                          </a:solidFill>
                          <a:effectLst/>
                          <a:latin typeface="Times New Roman" pitchFamily="18" charset="0"/>
                          <a:ea typeface="Courier" charset="0"/>
                          <a:cs typeface="Times New Roman" pitchFamily="18" charset="0"/>
                        </a:rPr>
                        <a:t>Reynaud's disease</a:t>
                      </a:r>
                      <a:endParaRPr kumimoji="0" lang="sv-SE" sz="40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47850" y="274639"/>
            <a:ext cx="8362950" cy="993775"/>
          </a:xfrm>
        </p:spPr>
        <p:txBody>
          <a:bodyPr>
            <a:normAutofit fontScale="90000"/>
          </a:bodyPr>
          <a:lstStyle/>
          <a:p>
            <a:pPr eaLnBrk="1" hangingPunct="1"/>
            <a:r>
              <a:rPr lang="en-US" sz="3200"/>
              <a:t>Conto</a:t>
            </a:r>
            <a:r>
              <a:rPr lang="en-US" sz="3200">
                <a:cs typeface="Arial" pitchFamily="34" charset="0"/>
              </a:rPr>
              <a:t>h </a:t>
            </a:r>
            <a:r>
              <a:rPr lang="en-US" sz="3200"/>
              <a:t>Penyakit Akibat Kerja</a:t>
            </a:r>
            <a:br>
              <a:rPr lang="en-US" sz="3200"/>
            </a:br>
            <a:r>
              <a:rPr lang="en-US" sz="3200" b="1"/>
              <a:t>Faktor Ergonom</a:t>
            </a:r>
            <a:r>
              <a:rPr lang="id-ID" sz="3200" b="1"/>
              <a:t>i</a:t>
            </a:r>
            <a:endParaRPr lang="en-US" sz="3200"/>
          </a:p>
        </p:txBody>
      </p:sp>
      <p:sp>
        <p:nvSpPr>
          <p:cNvPr id="15363" name="Rectangle 3"/>
          <p:cNvSpPr>
            <a:spLocks noGrp="1" noChangeArrowheads="1"/>
          </p:cNvSpPr>
          <p:nvPr>
            <p:ph sz="half" idx="1"/>
          </p:nvPr>
        </p:nvSpPr>
        <p:spPr>
          <a:xfrm>
            <a:off x="2495550" y="1681164"/>
            <a:ext cx="3917950" cy="4364037"/>
          </a:xfrm>
        </p:spPr>
        <p:txBody>
          <a:bodyPr>
            <a:normAutofit lnSpcReduction="10000"/>
          </a:bodyPr>
          <a:lstStyle/>
          <a:p>
            <a:pPr eaLnBrk="1" hangingPunct="1">
              <a:lnSpc>
                <a:spcPct val="80000"/>
              </a:lnSpc>
              <a:buFontTx/>
              <a:buNone/>
            </a:pPr>
            <a:endParaRPr lang="en-US" b="1"/>
          </a:p>
          <a:p>
            <a:pPr eaLnBrk="1" hangingPunct="1">
              <a:lnSpc>
                <a:spcPct val="80000"/>
              </a:lnSpc>
              <a:buFont typeface="Wingdings" pitchFamily="2" charset="2"/>
              <a:buNone/>
            </a:pPr>
            <a:endParaRPr lang="en-US"/>
          </a:p>
          <a:p>
            <a:pPr lvl="1" eaLnBrk="1" hangingPunct="1">
              <a:lnSpc>
                <a:spcPct val="80000"/>
              </a:lnSpc>
            </a:pPr>
            <a:r>
              <a:rPr lang="en-US" sz="2000"/>
              <a:t>BEBAN ANGKAT</a:t>
            </a:r>
          </a:p>
          <a:p>
            <a:pPr lvl="1" eaLnBrk="1" hangingPunct="1">
              <a:lnSpc>
                <a:spcPct val="80000"/>
              </a:lnSpc>
            </a:pPr>
            <a:r>
              <a:rPr lang="en-US" sz="2000"/>
              <a:t>CARA MENGANGKAT</a:t>
            </a:r>
          </a:p>
          <a:p>
            <a:pPr lvl="1" eaLnBrk="1" hangingPunct="1">
              <a:lnSpc>
                <a:spcPct val="80000"/>
              </a:lnSpc>
            </a:pPr>
            <a:endParaRPr lang="en-US" sz="2000"/>
          </a:p>
          <a:p>
            <a:pPr lvl="1" eaLnBrk="1" hangingPunct="1">
              <a:lnSpc>
                <a:spcPct val="80000"/>
              </a:lnSpc>
            </a:pPr>
            <a:r>
              <a:rPr lang="en-US" sz="2000"/>
              <a:t>POSISI KERJA tidak ergonomis</a:t>
            </a:r>
          </a:p>
          <a:p>
            <a:pPr lvl="1" eaLnBrk="1" hangingPunct="1">
              <a:lnSpc>
                <a:spcPct val="80000"/>
              </a:lnSpc>
              <a:buFontTx/>
              <a:buNone/>
            </a:pPr>
            <a:endParaRPr lang="en-US" sz="2000"/>
          </a:p>
          <a:p>
            <a:pPr lvl="1" eaLnBrk="1" hangingPunct="1">
              <a:lnSpc>
                <a:spcPct val="80000"/>
              </a:lnSpc>
            </a:pPr>
            <a:r>
              <a:rPr lang="en-US" sz="2000"/>
              <a:t>GERAK REPETITIF</a:t>
            </a:r>
          </a:p>
          <a:p>
            <a:pPr lvl="1" eaLnBrk="1" hangingPunct="1">
              <a:lnSpc>
                <a:spcPct val="80000"/>
              </a:lnSpc>
            </a:pPr>
            <a:endParaRPr lang="en-US" sz="2000"/>
          </a:p>
          <a:p>
            <a:pPr lvl="1" eaLnBrk="1" hangingPunct="1">
              <a:lnSpc>
                <a:spcPct val="80000"/>
              </a:lnSpc>
            </a:pPr>
            <a:r>
              <a:rPr lang="en-US" sz="2000"/>
              <a:t>KONTRAKSI STATIS</a:t>
            </a:r>
          </a:p>
          <a:p>
            <a:pPr lvl="1" eaLnBrk="1" hangingPunct="1">
              <a:lnSpc>
                <a:spcPct val="80000"/>
              </a:lnSpc>
            </a:pPr>
            <a:endParaRPr lang="en-US" sz="2000"/>
          </a:p>
          <a:p>
            <a:pPr lvl="1" eaLnBrk="1" hangingPunct="1">
              <a:lnSpc>
                <a:spcPct val="80000"/>
              </a:lnSpc>
              <a:buFont typeface="Wingdings" pitchFamily="2" charset="2"/>
              <a:buNone/>
            </a:pPr>
            <a:r>
              <a:rPr lang="en-US"/>
              <a:t>		</a:t>
            </a:r>
          </a:p>
        </p:txBody>
      </p:sp>
      <p:sp>
        <p:nvSpPr>
          <p:cNvPr id="15364" name="Rectangle 4"/>
          <p:cNvSpPr>
            <a:spLocks noGrp="1" noChangeArrowheads="1"/>
          </p:cNvSpPr>
          <p:nvPr>
            <p:ph sz="half" idx="2"/>
          </p:nvPr>
        </p:nvSpPr>
        <p:spPr>
          <a:xfrm>
            <a:off x="6176964" y="2030414"/>
            <a:ext cx="4033837" cy="3711575"/>
          </a:xfrm>
        </p:spPr>
        <p:txBody>
          <a:bodyPr>
            <a:normAutofit lnSpcReduction="10000"/>
          </a:bodyPr>
          <a:lstStyle/>
          <a:p>
            <a:pPr eaLnBrk="1" hangingPunct="1">
              <a:lnSpc>
                <a:spcPct val="80000"/>
              </a:lnSpc>
            </a:pPr>
            <a:endParaRPr lang="en-US" dirty="0"/>
          </a:p>
          <a:p>
            <a:pPr eaLnBrk="1" hangingPunct="1">
              <a:lnSpc>
                <a:spcPct val="80000"/>
              </a:lnSpc>
              <a:buFont typeface="Wingdings" pitchFamily="2" charset="2"/>
              <a:buChar char="Ø"/>
            </a:pPr>
            <a:r>
              <a:rPr lang="en-US" sz="2400" dirty="0"/>
              <a:t>HNP</a:t>
            </a:r>
            <a:r>
              <a:rPr lang="en-US" sz="2400"/>
              <a:t>,LBP</a:t>
            </a:r>
          </a:p>
          <a:p>
            <a:pPr eaLnBrk="1" hangingPunct="1">
              <a:lnSpc>
                <a:spcPct val="80000"/>
              </a:lnSpc>
              <a:buFont typeface="Wingdings" pitchFamily="2" charset="2"/>
              <a:buChar char="Ø"/>
            </a:pPr>
            <a:r>
              <a:rPr lang="en-US" sz="2400" dirty="0"/>
              <a:t>Trauma </a:t>
            </a:r>
            <a:r>
              <a:rPr lang="en-US" sz="2400" dirty="0" err="1"/>
              <a:t>otot</a:t>
            </a:r>
            <a:r>
              <a:rPr lang="en-US" sz="2400" dirty="0"/>
              <a:t> &amp; </a:t>
            </a:r>
            <a:r>
              <a:rPr lang="en-US" sz="2400" dirty="0" err="1"/>
              <a:t>sendi</a:t>
            </a:r>
            <a:endParaRPr lang="en-US" sz="2400" dirty="0"/>
          </a:p>
          <a:p>
            <a:pPr eaLnBrk="1" hangingPunct="1">
              <a:lnSpc>
                <a:spcPct val="80000"/>
              </a:lnSpc>
              <a:buFont typeface="Wingdings" pitchFamily="2" charset="2"/>
              <a:buNone/>
            </a:pPr>
            <a:endParaRPr lang="en-US" sz="2400" dirty="0"/>
          </a:p>
          <a:p>
            <a:pPr eaLnBrk="1" hangingPunct="1">
              <a:lnSpc>
                <a:spcPct val="80000"/>
              </a:lnSpc>
              <a:buFont typeface="Wingdings" pitchFamily="2" charset="2"/>
              <a:buChar char="Ø"/>
            </a:pPr>
            <a:r>
              <a:rPr lang="en-US" sz="2400" dirty="0" err="1"/>
              <a:t>Peny</a:t>
            </a:r>
            <a:r>
              <a:rPr lang="en-US" sz="2400" dirty="0"/>
              <a:t>. </a:t>
            </a:r>
            <a:r>
              <a:rPr lang="en-US" sz="2400" dirty="0" err="1"/>
              <a:t>muskuluskeletal</a:t>
            </a:r>
            <a:endParaRPr lang="en-US" sz="2400" dirty="0"/>
          </a:p>
          <a:p>
            <a:pPr eaLnBrk="1" hangingPunct="1">
              <a:lnSpc>
                <a:spcPct val="80000"/>
              </a:lnSpc>
              <a:buFont typeface="Wingdings" pitchFamily="2" charset="2"/>
              <a:buChar char="Ø"/>
            </a:pPr>
            <a:endParaRPr lang="en-US" sz="2400" dirty="0"/>
          </a:p>
          <a:p>
            <a:pPr eaLnBrk="1" hangingPunct="1">
              <a:lnSpc>
                <a:spcPct val="80000"/>
              </a:lnSpc>
              <a:buFont typeface="Wingdings" pitchFamily="2" charset="2"/>
              <a:buChar char="Ø"/>
            </a:pPr>
            <a:r>
              <a:rPr lang="en-US" sz="2400" dirty="0"/>
              <a:t>Carpal </a:t>
            </a:r>
            <a:r>
              <a:rPr lang="en-US" sz="2400" dirty="0" err="1"/>
              <a:t>tunel</a:t>
            </a:r>
            <a:r>
              <a:rPr lang="en-US" sz="2400" dirty="0"/>
              <a:t> syndrome</a:t>
            </a:r>
          </a:p>
          <a:p>
            <a:pPr eaLnBrk="1" hangingPunct="1">
              <a:lnSpc>
                <a:spcPct val="80000"/>
              </a:lnSpc>
              <a:buFont typeface="Wingdings" pitchFamily="2" charset="2"/>
              <a:buChar char="Ø"/>
            </a:pPr>
            <a:endParaRPr lang="en-US" sz="2400" dirty="0"/>
          </a:p>
          <a:p>
            <a:pPr eaLnBrk="1" hangingPunct="1">
              <a:lnSpc>
                <a:spcPct val="80000"/>
              </a:lnSpc>
              <a:buFont typeface="Wingdings" pitchFamily="2" charset="2"/>
              <a:buChar char="Ø"/>
            </a:pPr>
            <a:r>
              <a:rPr lang="en-US" sz="2400" dirty="0" err="1"/>
              <a:t>Kelelahan</a:t>
            </a:r>
            <a:r>
              <a:rPr lang="en-US" sz="2400" dirty="0"/>
              <a:t>, </a:t>
            </a:r>
            <a:r>
              <a:rPr lang="en-US" sz="2400" dirty="0" err="1"/>
              <a:t>nyeri</a:t>
            </a:r>
            <a:r>
              <a:rPr lang="en-US" sz="2400" dirty="0"/>
              <a:t> </a:t>
            </a:r>
            <a:r>
              <a:rPr lang="en-US" sz="2400" dirty="0" err="1"/>
              <a:t>otot</a:t>
            </a:r>
            <a:endParaRPr lang="en-US" sz="2400" dirty="0"/>
          </a:p>
          <a:p>
            <a:pPr eaLnBrk="1" hangingPunct="1">
              <a:lnSpc>
                <a:spcPct val="80000"/>
              </a:lnSpc>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828800" y="304800"/>
            <a:ext cx="8382000" cy="990600"/>
          </a:xfrm>
          <a:noFill/>
        </p:spPr>
        <p:txBody>
          <a:bodyPr/>
          <a:lstStyle/>
          <a:p>
            <a:pPr eaLnBrk="1" hangingPunct="1"/>
            <a:r>
              <a:rPr lang="en-US" sz="2800"/>
              <a:t>Conto</a:t>
            </a:r>
            <a:r>
              <a:rPr lang="en-US" sz="2800">
                <a:cs typeface="Arial" pitchFamily="34" charset="0"/>
              </a:rPr>
              <a:t>h </a:t>
            </a:r>
            <a:r>
              <a:rPr lang="en-US" sz="2800"/>
              <a:t>Penyakit Akibat Kerja</a:t>
            </a:r>
            <a:br>
              <a:rPr lang="en-US" sz="2800"/>
            </a:br>
            <a:r>
              <a:rPr lang="en-US" sz="2800" b="1"/>
              <a:t>Faktor B</a:t>
            </a:r>
            <a:r>
              <a:rPr lang="id-ID" sz="2800" b="1"/>
              <a:t>iologi</a:t>
            </a:r>
            <a:endParaRPr lang="en-US" sz="2800">
              <a:latin typeface="Sylfaen" pitchFamily="18" charset="0"/>
            </a:endParaRPr>
          </a:p>
        </p:txBody>
      </p:sp>
      <p:sp>
        <p:nvSpPr>
          <p:cNvPr id="239619" name="Rectangle 3"/>
          <p:cNvSpPr>
            <a:spLocks noGrp="1" noChangeArrowheads="1"/>
          </p:cNvSpPr>
          <p:nvPr>
            <p:ph idx="1"/>
          </p:nvPr>
        </p:nvSpPr>
        <p:spPr>
          <a:xfrm>
            <a:off x="1828800" y="1676400"/>
            <a:ext cx="8382000" cy="4876800"/>
          </a:xfrm>
          <a:noFill/>
        </p:spPr>
        <p:txBody>
          <a:bodyPr/>
          <a:lstStyle/>
          <a:p>
            <a:pPr marL="990600" lvl="1" indent="-533400"/>
            <a:r>
              <a:rPr lang="en-US">
                <a:latin typeface="Sylfaen" pitchFamily="18" charset="0"/>
              </a:rPr>
              <a:t>Viral Diseases : Rabies, Hepatitis</a:t>
            </a:r>
          </a:p>
          <a:p>
            <a:pPr marL="990600" lvl="1" indent="-533400"/>
            <a:r>
              <a:rPr lang="en-US">
                <a:latin typeface="Sylfaen" pitchFamily="18" charset="0"/>
              </a:rPr>
              <a:t>Bakterial Diseases : Anthrax, Leptospirosis, Brucellosis, TBC, Tetanus</a:t>
            </a:r>
          </a:p>
          <a:p>
            <a:pPr marL="990600" lvl="1" indent="-533400"/>
            <a:r>
              <a:rPr lang="en-US">
                <a:latin typeface="Sylfaen" pitchFamily="18" charset="0"/>
              </a:rPr>
              <a:t>Fungal Diseases : Dermatophytoses, Histoplasmosis</a:t>
            </a:r>
          </a:p>
          <a:p>
            <a:pPr marL="990600" lvl="1" indent="-533400"/>
            <a:r>
              <a:rPr lang="en-US">
                <a:latin typeface="Sylfaen" pitchFamily="18" charset="0"/>
              </a:rPr>
              <a:t>Parasitic Diseases : Ancylostomiasis, Schistosomiasis.</a:t>
            </a:r>
            <a:r>
              <a:rPr lang="en-US" sz="2400">
                <a:latin typeface="Sylfaen" pitchFamily="18" charset="0"/>
              </a:rPr>
              <a:t>  </a:t>
            </a:r>
            <a:endParaRPr lang="en-US">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9618">
                                            <p:txEl>
                                              <p:pRg st="0" end="0"/>
                                            </p:txEl>
                                          </p:spTgt>
                                        </p:tgtEl>
                                        <p:attrNameLst>
                                          <p:attrName>style.visibility</p:attrName>
                                        </p:attrNameLst>
                                      </p:cBhvr>
                                      <p:to>
                                        <p:strVal val="visible"/>
                                      </p:to>
                                    </p:set>
                                    <p:animEffect transition="in" filter="box(out)">
                                      <p:cBhvr>
                                        <p:cTn id="7" dur="500"/>
                                        <p:tgtEl>
                                          <p:spTgt spid="2396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19">
                                            <p:txEl>
                                              <p:pRg st="0" end="0"/>
                                            </p:txEl>
                                          </p:spTgt>
                                        </p:tgtEl>
                                        <p:attrNameLst>
                                          <p:attrName>style.visibility</p:attrName>
                                        </p:attrNameLst>
                                      </p:cBhvr>
                                      <p:to>
                                        <p:strVal val="visible"/>
                                      </p:to>
                                    </p:set>
                                    <p:animEffect transition="in" filter="wipe(left)">
                                      <p:cBhvr>
                                        <p:cTn id="12" dur="500"/>
                                        <p:tgtEl>
                                          <p:spTgt spid="23961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9619">
                                            <p:txEl>
                                              <p:pRg st="1" end="1"/>
                                            </p:txEl>
                                          </p:spTgt>
                                        </p:tgtEl>
                                        <p:attrNameLst>
                                          <p:attrName>style.visibility</p:attrName>
                                        </p:attrNameLst>
                                      </p:cBhvr>
                                      <p:to>
                                        <p:strVal val="visible"/>
                                      </p:to>
                                    </p:set>
                                    <p:animEffect transition="in" filter="wipe(left)">
                                      <p:cBhvr>
                                        <p:cTn id="15" dur="500"/>
                                        <p:tgtEl>
                                          <p:spTgt spid="239619">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9619">
                                            <p:txEl>
                                              <p:pRg st="2" end="2"/>
                                            </p:txEl>
                                          </p:spTgt>
                                        </p:tgtEl>
                                        <p:attrNameLst>
                                          <p:attrName>style.visibility</p:attrName>
                                        </p:attrNameLst>
                                      </p:cBhvr>
                                      <p:to>
                                        <p:strVal val="visible"/>
                                      </p:to>
                                    </p:set>
                                    <p:animEffect transition="in" filter="wipe(left)">
                                      <p:cBhvr>
                                        <p:cTn id="18" dur="500"/>
                                        <p:tgtEl>
                                          <p:spTgt spid="239619">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39619">
                                            <p:txEl>
                                              <p:pRg st="3" end="3"/>
                                            </p:txEl>
                                          </p:spTgt>
                                        </p:tgtEl>
                                        <p:attrNameLst>
                                          <p:attrName>style.visibility</p:attrName>
                                        </p:attrNameLst>
                                      </p:cBhvr>
                                      <p:to>
                                        <p:strVal val="visible"/>
                                      </p:to>
                                    </p:set>
                                    <p:animEffect transition="in" filter="wipe(left)">
                                      <p:cBhvr>
                                        <p:cTn id="21" dur="500"/>
                                        <p:tgtEl>
                                          <p:spTgt spid="239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build="p" autoUpdateAnimBg="0"/>
      <p:bldP spid="2396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9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34448" y="405608"/>
            <a:ext cx="6424612" cy="1096962"/>
          </a:xfrm>
          <a:noFill/>
        </p:spPr>
        <p:txBody>
          <a:bodyPr/>
          <a:lstStyle/>
          <a:p>
            <a:pPr eaLnBrk="1" hangingPunct="1"/>
            <a:r>
              <a:rPr lang="en-US" sz="2800" b="1" dirty="0">
                <a:solidFill>
                  <a:schemeClr val="accent5">
                    <a:lumMod val="1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PENYAKIT AKIBAT KERJA</a:t>
            </a:r>
            <a:br>
              <a:rPr lang="en-US" sz="2800" b="1" dirty="0">
                <a:solidFill>
                  <a:schemeClr val="accent5">
                    <a:lumMod val="1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2800" b="1" dirty="0">
                <a:solidFill>
                  <a:schemeClr val="accent5">
                    <a:lumMod val="1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OCCUPATIONAL DISEASES )</a:t>
            </a:r>
          </a:p>
        </p:txBody>
      </p:sp>
      <p:sp>
        <p:nvSpPr>
          <p:cNvPr id="8195" name="AutoShape 3"/>
          <p:cNvSpPr>
            <a:spLocks noChangeArrowheads="1"/>
          </p:cNvSpPr>
          <p:nvPr/>
        </p:nvSpPr>
        <p:spPr bwMode="auto">
          <a:xfrm>
            <a:off x="2667000" y="1828801"/>
            <a:ext cx="4870450" cy="1814513"/>
          </a:xfrm>
          <a:prstGeom prst="rightArrowCallout">
            <a:avLst>
              <a:gd name="adj1" fmla="val 25000"/>
              <a:gd name="adj2" fmla="val 25000"/>
              <a:gd name="adj3" fmla="val 44736"/>
              <a:gd name="adj4" fmla="val 66667"/>
            </a:avLst>
          </a:prstGeom>
          <a:noFill/>
          <a:ln w="9525">
            <a:solidFill>
              <a:schemeClr val="bg1">
                <a:lumMod val="60000"/>
                <a:lumOff val="40000"/>
              </a:schemeClr>
            </a:solidFill>
            <a:miter lim="800000"/>
            <a:headEnd/>
            <a:tailEnd/>
          </a:ln>
        </p:spPr>
        <p:txBody>
          <a:bodyPr wrap="none" anchor="ctr"/>
          <a:lstStyle/>
          <a:p>
            <a:pPr algn="ctr" fontAlgn="base">
              <a:spcBef>
                <a:spcPct val="0"/>
              </a:spcBef>
              <a:spcAft>
                <a:spcPct val="0"/>
              </a:spcAft>
            </a:pPr>
            <a:r>
              <a:rPr lang="en-US" sz="2400" dirty="0">
                <a:solidFill>
                  <a:srgbClr val="7030A0"/>
                </a:solidFill>
                <a:latin typeface="Cambria" panose="02040503050406030204" pitchFamily="18" charset="0"/>
                <a:ea typeface="Cambria" panose="02040503050406030204" pitchFamily="18" charset="0"/>
                <a:cs typeface="Arial" charset="0"/>
              </a:rPr>
              <a:t>Peraturan </a:t>
            </a:r>
            <a:r>
              <a:rPr lang="en-US" sz="2400" dirty="0" err="1">
                <a:solidFill>
                  <a:srgbClr val="7030A0"/>
                </a:solidFill>
                <a:latin typeface="Cambria" panose="02040503050406030204" pitchFamily="18" charset="0"/>
                <a:ea typeface="Cambria" panose="02040503050406030204" pitchFamily="18" charset="0"/>
                <a:cs typeface="Arial" charset="0"/>
              </a:rPr>
              <a:t>Presiden</a:t>
            </a:r>
            <a:r>
              <a:rPr lang="en-US" sz="2400" dirty="0">
                <a:solidFill>
                  <a:srgbClr val="7030A0"/>
                </a:solidFill>
                <a:latin typeface="Cambria" panose="02040503050406030204" pitchFamily="18" charset="0"/>
                <a:ea typeface="Cambria" panose="02040503050406030204" pitchFamily="18" charset="0"/>
                <a:cs typeface="Arial" charset="0"/>
              </a:rPr>
              <a:t> </a:t>
            </a:r>
          </a:p>
          <a:p>
            <a:pPr algn="ctr" fontAlgn="base">
              <a:spcBef>
                <a:spcPct val="0"/>
              </a:spcBef>
              <a:spcAft>
                <a:spcPct val="0"/>
              </a:spcAft>
            </a:pPr>
            <a:r>
              <a:rPr lang="en-US" sz="2400" dirty="0">
                <a:solidFill>
                  <a:srgbClr val="7030A0"/>
                </a:solidFill>
                <a:latin typeface="Cambria" panose="02040503050406030204" pitchFamily="18" charset="0"/>
                <a:ea typeface="Cambria" panose="02040503050406030204" pitchFamily="18" charset="0"/>
                <a:cs typeface="Arial" charset="0"/>
              </a:rPr>
              <a:t>No 7 </a:t>
            </a:r>
            <a:r>
              <a:rPr lang="en-US" sz="2400" dirty="0" err="1">
                <a:solidFill>
                  <a:srgbClr val="7030A0"/>
                </a:solidFill>
                <a:latin typeface="Cambria" panose="02040503050406030204" pitchFamily="18" charset="0"/>
                <a:ea typeface="Cambria" panose="02040503050406030204" pitchFamily="18" charset="0"/>
                <a:cs typeface="Arial" charset="0"/>
              </a:rPr>
              <a:t>tahun</a:t>
            </a:r>
            <a:r>
              <a:rPr lang="en-US" sz="2400" dirty="0">
                <a:solidFill>
                  <a:srgbClr val="7030A0"/>
                </a:solidFill>
                <a:latin typeface="Cambria" panose="02040503050406030204" pitchFamily="18" charset="0"/>
                <a:ea typeface="Cambria" panose="02040503050406030204" pitchFamily="18" charset="0"/>
                <a:cs typeface="Arial" charset="0"/>
              </a:rPr>
              <a:t> 2019</a:t>
            </a:r>
          </a:p>
          <a:p>
            <a:pPr algn="ctr" fontAlgn="base">
              <a:spcBef>
                <a:spcPct val="0"/>
              </a:spcBef>
              <a:spcAft>
                <a:spcPct val="0"/>
              </a:spcAft>
            </a:pPr>
            <a:endParaRPr lang="en-US" sz="2400" dirty="0">
              <a:solidFill>
                <a:srgbClr val="FFFFFF"/>
              </a:solidFill>
              <a:latin typeface="CG Omega" pitchFamily="34" charset="0"/>
              <a:cs typeface="Arial" charset="0"/>
            </a:endParaRPr>
          </a:p>
          <a:p>
            <a:pPr algn="ctr" fontAlgn="base">
              <a:spcBef>
                <a:spcPct val="0"/>
              </a:spcBef>
              <a:spcAft>
                <a:spcPct val="0"/>
              </a:spcAft>
            </a:pPr>
            <a:r>
              <a:rPr lang="en-US" sz="2400" dirty="0">
                <a:solidFill>
                  <a:schemeClr val="accent5">
                    <a:lumMod val="10000"/>
                  </a:schemeClr>
                </a:solidFill>
                <a:latin typeface="CG Omega" pitchFamily="34" charset="0"/>
                <a:cs typeface="Arial" charset="0"/>
              </a:rPr>
              <a:t>Penyakit </a:t>
            </a:r>
            <a:r>
              <a:rPr lang="en-US" sz="2400" dirty="0" err="1">
                <a:solidFill>
                  <a:schemeClr val="accent5">
                    <a:lumMod val="10000"/>
                  </a:schemeClr>
                </a:solidFill>
                <a:latin typeface="CG Omega" pitchFamily="34" charset="0"/>
                <a:cs typeface="Arial" charset="0"/>
              </a:rPr>
              <a:t>Akibat</a:t>
            </a:r>
            <a:r>
              <a:rPr lang="en-US" sz="2400" dirty="0">
                <a:solidFill>
                  <a:schemeClr val="accent5">
                    <a:lumMod val="10000"/>
                  </a:schemeClr>
                </a:solidFill>
                <a:latin typeface="CG Omega" pitchFamily="34" charset="0"/>
                <a:cs typeface="Arial" charset="0"/>
              </a:rPr>
              <a:t> </a:t>
            </a:r>
            <a:r>
              <a:rPr lang="en-US" sz="2400" dirty="0" err="1">
                <a:solidFill>
                  <a:schemeClr val="accent5">
                    <a:lumMod val="10000"/>
                  </a:schemeClr>
                </a:solidFill>
                <a:latin typeface="CG Omega" pitchFamily="34" charset="0"/>
                <a:cs typeface="Arial" charset="0"/>
              </a:rPr>
              <a:t>Kerja</a:t>
            </a:r>
            <a:endParaRPr lang="en-US" sz="2400" dirty="0">
              <a:solidFill>
                <a:schemeClr val="accent5">
                  <a:lumMod val="10000"/>
                </a:schemeClr>
              </a:solidFill>
              <a:latin typeface="CG Omega" pitchFamily="34" charset="0"/>
              <a:cs typeface="Arial" charset="0"/>
            </a:endParaRPr>
          </a:p>
        </p:txBody>
      </p:sp>
      <p:sp>
        <p:nvSpPr>
          <p:cNvPr id="8196" name="AutoShape 4"/>
          <p:cNvSpPr>
            <a:spLocks noChangeArrowheads="1"/>
          </p:cNvSpPr>
          <p:nvPr/>
        </p:nvSpPr>
        <p:spPr bwMode="auto">
          <a:xfrm>
            <a:off x="2678114" y="4038600"/>
            <a:ext cx="4865687" cy="1898650"/>
          </a:xfrm>
          <a:prstGeom prst="rightArrowCallout">
            <a:avLst>
              <a:gd name="adj1" fmla="val 25000"/>
              <a:gd name="adj2" fmla="val 25000"/>
              <a:gd name="adj3" fmla="val 42712"/>
              <a:gd name="adj4" fmla="val 66667"/>
            </a:avLst>
          </a:prstGeom>
          <a:noFill/>
          <a:ln w="9525">
            <a:solidFill>
              <a:schemeClr val="accent1">
                <a:lumMod val="75000"/>
              </a:schemeClr>
            </a:solidFill>
            <a:miter lim="800000"/>
            <a:headEnd/>
            <a:tailEnd/>
          </a:ln>
        </p:spPr>
        <p:txBody>
          <a:bodyPr wrap="none" anchor="ctr"/>
          <a:lstStyle/>
          <a:p>
            <a:pPr algn="ctr" fontAlgn="base">
              <a:spcBef>
                <a:spcPct val="0"/>
              </a:spcBef>
              <a:spcAft>
                <a:spcPct val="0"/>
              </a:spcAft>
            </a:pPr>
            <a:r>
              <a:rPr lang="en-US" sz="2400" dirty="0" err="1">
                <a:solidFill>
                  <a:srgbClr val="7030A0"/>
                </a:solidFill>
                <a:latin typeface="CG Omega" pitchFamily="34" charset="0"/>
                <a:cs typeface="Arial" charset="0"/>
              </a:rPr>
              <a:t>Permenaker</a:t>
            </a:r>
            <a:endParaRPr lang="en-US" sz="2400" dirty="0">
              <a:solidFill>
                <a:srgbClr val="7030A0"/>
              </a:solidFill>
              <a:latin typeface="CG Omega" pitchFamily="34" charset="0"/>
              <a:cs typeface="Arial" charset="0"/>
            </a:endParaRPr>
          </a:p>
          <a:p>
            <a:pPr algn="ctr" fontAlgn="base">
              <a:spcBef>
                <a:spcPct val="0"/>
              </a:spcBef>
              <a:spcAft>
                <a:spcPct val="0"/>
              </a:spcAft>
            </a:pPr>
            <a:r>
              <a:rPr lang="en-US" sz="2400" dirty="0" err="1">
                <a:solidFill>
                  <a:srgbClr val="7030A0"/>
                </a:solidFill>
                <a:latin typeface="CG Omega" pitchFamily="34" charset="0"/>
                <a:cs typeface="Arial" charset="0"/>
              </a:rPr>
              <a:t>Nomor</a:t>
            </a:r>
            <a:r>
              <a:rPr lang="en-US" sz="2400" dirty="0">
                <a:solidFill>
                  <a:srgbClr val="7030A0"/>
                </a:solidFill>
                <a:latin typeface="CG Omega" pitchFamily="34" charset="0"/>
                <a:cs typeface="Arial" charset="0"/>
              </a:rPr>
              <a:t> 5 </a:t>
            </a:r>
            <a:r>
              <a:rPr lang="en-US" sz="2400" dirty="0" err="1">
                <a:solidFill>
                  <a:srgbClr val="7030A0"/>
                </a:solidFill>
                <a:latin typeface="CG Omega" pitchFamily="34" charset="0"/>
                <a:cs typeface="Arial" charset="0"/>
              </a:rPr>
              <a:t>Tahun</a:t>
            </a:r>
            <a:r>
              <a:rPr lang="en-US" sz="2400" dirty="0">
                <a:solidFill>
                  <a:srgbClr val="7030A0"/>
                </a:solidFill>
                <a:latin typeface="CG Omega" pitchFamily="34" charset="0"/>
                <a:cs typeface="Arial" charset="0"/>
              </a:rPr>
              <a:t> 2021</a:t>
            </a:r>
          </a:p>
          <a:p>
            <a:pPr algn="ctr" fontAlgn="base">
              <a:spcBef>
                <a:spcPct val="0"/>
              </a:spcBef>
              <a:spcAft>
                <a:spcPct val="0"/>
              </a:spcAft>
            </a:pPr>
            <a:endParaRPr lang="en-US" sz="2200" dirty="0">
              <a:solidFill>
                <a:srgbClr val="7030A0"/>
              </a:solidFill>
              <a:latin typeface="CG Omega" pitchFamily="34" charset="0"/>
              <a:cs typeface="Arial" charset="0"/>
            </a:endParaRPr>
          </a:p>
          <a:p>
            <a:pPr algn="ctr" fontAlgn="base">
              <a:spcBef>
                <a:spcPct val="0"/>
              </a:spcBef>
              <a:spcAft>
                <a:spcPct val="0"/>
              </a:spcAft>
            </a:pPr>
            <a:r>
              <a:rPr lang="en-US" sz="2200" dirty="0">
                <a:solidFill>
                  <a:schemeClr val="accent5">
                    <a:lumMod val="10000"/>
                  </a:schemeClr>
                </a:solidFill>
                <a:latin typeface="CG Omega" pitchFamily="34" charset="0"/>
                <a:cs typeface="Arial" charset="0"/>
              </a:rPr>
              <a:t> Tata Cara </a:t>
            </a:r>
            <a:r>
              <a:rPr lang="en-US" sz="2200" dirty="0" err="1">
                <a:solidFill>
                  <a:schemeClr val="accent5">
                    <a:lumMod val="10000"/>
                  </a:schemeClr>
                </a:solidFill>
                <a:latin typeface="CG Omega" pitchFamily="34" charset="0"/>
                <a:cs typeface="Arial" charset="0"/>
              </a:rPr>
              <a:t>Penyelenggaraan</a:t>
            </a:r>
            <a:r>
              <a:rPr lang="en-US" sz="2200" dirty="0">
                <a:solidFill>
                  <a:schemeClr val="accent5">
                    <a:lumMod val="10000"/>
                  </a:schemeClr>
                </a:solidFill>
                <a:latin typeface="CG Omega" pitchFamily="34" charset="0"/>
                <a:cs typeface="Arial" charset="0"/>
              </a:rPr>
              <a:t> </a:t>
            </a:r>
          </a:p>
          <a:p>
            <a:pPr algn="ctr" fontAlgn="base">
              <a:spcBef>
                <a:spcPct val="0"/>
              </a:spcBef>
              <a:spcAft>
                <a:spcPct val="0"/>
              </a:spcAft>
            </a:pPr>
            <a:r>
              <a:rPr lang="en-US" sz="2200" dirty="0">
                <a:solidFill>
                  <a:schemeClr val="accent5">
                    <a:lumMod val="10000"/>
                  </a:schemeClr>
                </a:solidFill>
                <a:latin typeface="CG Omega" pitchFamily="34" charset="0"/>
                <a:cs typeface="Arial" charset="0"/>
              </a:rPr>
              <a:t>Program JKK, JKM, JHT</a:t>
            </a:r>
          </a:p>
        </p:txBody>
      </p:sp>
      <p:sp>
        <p:nvSpPr>
          <p:cNvPr id="8197" name="Text Box 5"/>
          <p:cNvSpPr txBox="1">
            <a:spLocks noChangeArrowheads="1"/>
          </p:cNvSpPr>
          <p:nvPr/>
        </p:nvSpPr>
        <p:spPr bwMode="auto">
          <a:xfrm>
            <a:off x="7751764" y="1700213"/>
            <a:ext cx="2592387" cy="4031873"/>
          </a:xfrm>
          <a:prstGeom prst="rect">
            <a:avLst/>
          </a:prstGeom>
          <a:noFill/>
          <a:ln w="9525">
            <a:solidFill>
              <a:srgbClr val="002060"/>
            </a:solidFill>
            <a:miter lim="800000"/>
            <a:headEnd/>
            <a:tailEnd/>
          </a:ln>
        </p:spPr>
        <p:txBody>
          <a:bodyPr>
            <a:spAutoFit/>
          </a:bodyPr>
          <a:lstStyle/>
          <a:p>
            <a:pPr algn="ctr" fontAlgn="base">
              <a:spcBef>
                <a:spcPct val="50000"/>
              </a:spcBef>
              <a:spcAft>
                <a:spcPct val="0"/>
              </a:spcAft>
            </a:pPr>
            <a:r>
              <a:rPr lang="en-US" sz="3200" dirty="0">
                <a:solidFill>
                  <a:srgbClr val="7030A0"/>
                </a:solidFill>
                <a:latin typeface="CG Omega" pitchFamily="34" charset="0"/>
                <a:cs typeface="Arial" charset="0"/>
              </a:rPr>
              <a:t>Penyakit Yang </a:t>
            </a:r>
            <a:r>
              <a:rPr lang="en-US" sz="3200" dirty="0" err="1">
                <a:solidFill>
                  <a:srgbClr val="7030A0"/>
                </a:solidFill>
                <a:latin typeface="CG Omega" pitchFamily="34" charset="0"/>
                <a:cs typeface="Arial" charset="0"/>
              </a:rPr>
              <a:t>Disebabkan</a:t>
            </a:r>
            <a:r>
              <a:rPr lang="en-US" sz="3200" dirty="0">
                <a:solidFill>
                  <a:srgbClr val="7030A0"/>
                </a:solidFill>
                <a:latin typeface="CG Omega" pitchFamily="34" charset="0"/>
                <a:cs typeface="Arial" charset="0"/>
              </a:rPr>
              <a:t> Oleh </a:t>
            </a:r>
            <a:r>
              <a:rPr lang="en-US" sz="3200" dirty="0" err="1">
                <a:solidFill>
                  <a:srgbClr val="7030A0"/>
                </a:solidFill>
                <a:latin typeface="CG Omega" pitchFamily="34" charset="0"/>
                <a:cs typeface="Arial" charset="0"/>
              </a:rPr>
              <a:t>Pekerjaan</a:t>
            </a:r>
            <a:r>
              <a:rPr lang="en-US" sz="3200" dirty="0">
                <a:solidFill>
                  <a:srgbClr val="7030A0"/>
                </a:solidFill>
                <a:latin typeface="CG Omega" pitchFamily="34" charset="0"/>
                <a:cs typeface="Arial" charset="0"/>
              </a:rPr>
              <a:t> </a:t>
            </a:r>
            <a:r>
              <a:rPr lang="en-US" sz="3200" dirty="0" err="1">
                <a:solidFill>
                  <a:srgbClr val="7030A0"/>
                </a:solidFill>
                <a:latin typeface="CG Omega" pitchFamily="34" charset="0"/>
                <a:cs typeface="Arial" charset="0"/>
              </a:rPr>
              <a:t>Atau</a:t>
            </a:r>
            <a:r>
              <a:rPr lang="en-US" sz="3200" dirty="0">
                <a:solidFill>
                  <a:srgbClr val="7030A0"/>
                </a:solidFill>
                <a:latin typeface="CG Omega" pitchFamily="34" charset="0"/>
                <a:cs typeface="Arial" charset="0"/>
              </a:rPr>
              <a:t> </a:t>
            </a:r>
            <a:r>
              <a:rPr lang="en-US" sz="3200" dirty="0" err="1">
                <a:solidFill>
                  <a:srgbClr val="7030A0"/>
                </a:solidFill>
                <a:latin typeface="CG Omega" pitchFamily="34" charset="0"/>
                <a:cs typeface="Arial" charset="0"/>
              </a:rPr>
              <a:t>Lingkungan</a:t>
            </a:r>
            <a:r>
              <a:rPr lang="en-US" sz="3200" dirty="0">
                <a:solidFill>
                  <a:srgbClr val="7030A0"/>
                </a:solidFill>
                <a:latin typeface="CG Omega" pitchFamily="34" charset="0"/>
                <a:cs typeface="Arial" charset="0"/>
              </a:rPr>
              <a:t> </a:t>
            </a:r>
            <a:r>
              <a:rPr lang="en-US" sz="3200" dirty="0" err="1">
                <a:solidFill>
                  <a:srgbClr val="7030A0"/>
                </a:solidFill>
                <a:latin typeface="CG Omega" pitchFamily="34" charset="0"/>
                <a:cs typeface="Arial" charset="0"/>
              </a:rPr>
              <a:t>Kerja</a:t>
            </a:r>
            <a:endParaRPr lang="en-US" sz="3200" dirty="0">
              <a:solidFill>
                <a:srgbClr val="7030A0"/>
              </a:solidFill>
              <a:latin typeface="CG Omega" pitchFamily="34" charset="0"/>
              <a:cs typeface="Arial" charset="0"/>
            </a:endParaRPr>
          </a:p>
        </p:txBody>
      </p:sp>
      <p:sp>
        <p:nvSpPr>
          <p:cNvPr id="3" name="TextBox 2">
            <a:extLst>
              <a:ext uri="{FF2B5EF4-FFF2-40B4-BE49-F238E27FC236}">
                <a16:creationId xmlns:a16="http://schemas.microsoft.com/office/drawing/2014/main" id="{FA27E911-D694-A789-36CD-EB80E438DE9B}"/>
              </a:ext>
            </a:extLst>
          </p:cNvPr>
          <p:cNvSpPr txBox="1"/>
          <p:nvPr/>
        </p:nvSpPr>
        <p:spPr>
          <a:xfrm>
            <a:off x="1852930" y="6338985"/>
            <a:ext cx="11369040" cy="369332"/>
          </a:xfrm>
          <a:prstGeom prst="rect">
            <a:avLst/>
          </a:prstGeom>
          <a:noFill/>
        </p:spPr>
        <p:txBody>
          <a:bodyPr wrap="square">
            <a:spAutoFit/>
          </a:bodyPr>
          <a:lstStyle/>
          <a:p>
            <a:r>
              <a:rPr lang="en-US" dirty="0">
                <a:solidFill>
                  <a:schemeClr val="accent5">
                    <a:lumMod val="10000"/>
                  </a:schemeClr>
                </a:solidFill>
              </a:rPr>
              <a:t>Jaminan </a:t>
            </a:r>
            <a:r>
              <a:rPr lang="en-US" dirty="0" err="1">
                <a:solidFill>
                  <a:schemeClr val="accent5">
                    <a:lumMod val="10000"/>
                  </a:schemeClr>
                </a:solidFill>
              </a:rPr>
              <a:t>Kecelakaan</a:t>
            </a:r>
            <a:r>
              <a:rPr lang="en-US" dirty="0">
                <a:solidFill>
                  <a:schemeClr val="accent5">
                    <a:lumMod val="10000"/>
                  </a:schemeClr>
                </a:solidFill>
              </a:rPr>
              <a:t> </a:t>
            </a:r>
            <a:r>
              <a:rPr lang="en-US" dirty="0" err="1">
                <a:solidFill>
                  <a:schemeClr val="accent5">
                    <a:lumMod val="10000"/>
                  </a:schemeClr>
                </a:solidFill>
              </a:rPr>
              <a:t>Kerja</a:t>
            </a:r>
            <a:r>
              <a:rPr lang="en-US" dirty="0">
                <a:solidFill>
                  <a:schemeClr val="accent5">
                    <a:lumMod val="10000"/>
                  </a:schemeClr>
                </a:solidFill>
              </a:rPr>
              <a:t> (JKK), Jaminan </a:t>
            </a:r>
            <a:r>
              <a:rPr lang="en-US" dirty="0" err="1">
                <a:solidFill>
                  <a:schemeClr val="accent5">
                    <a:lumMod val="10000"/>
                  </a:schemeClr>
                </a:solidFill>
              </a:rPr>
              <a:t>Kematian</a:t>
            </a:r>
            <a:r>
              <a:rPr lang="en-US" dirty="0">
                <a:solidFill>
                  <a:schemeClr val="accent5">
                    <a:lumMod val="10000"/>
                  </a:schemeClr>
                </a:solidFill>
              </a:rPr>
              <a:t> (JKM), dan Jaminan Hari </a:t>
            </a:r>
            <a:r>
              <a:rPr lang="en-US" dirty="0" err="1">
                <a:solidFill>
                  <a:schemeClr val="accent5">
                    <a:lumMod val="10000"/>
                  </a:schemeClr>
                </a:solidFill>
              </a:rPr>
              <a:t>Tua</a:t>
            </a:r>
            <a:r>
              <a:rPr lang="en-US" dirty="0">
                <a:solidFill>
                  <a:schemeClr val="accent5">
                    <a:lumMod val="10000"/>
                  </a:schemeClr>
                </a:solidFill>
              </a:rPr>
              <a:t> (JHT).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noFill/>
        </p:spPr>
        <p:txBody>
          <a:bodyPr/>
          <a:lstStyle/>
          <a:p>
            <a:pPr eaLnBrk="1" hangingPunct="1"/>
            <a:r>
              <a:rPr lang="en-US" sz="2800">
                <a:latin typeface="Sylfaen" pitchFamily="18" charset="0"/>
              </a:rPr>
              <a:t>FAKTOR</a:t>
            </a:r>
            <a:r>
              <a:rPr lang="id-ID" sz="2800">
                <a:latin typeface="Sylfaen" pitchFamily="18" charset="0"/>
              </a:rPr>
              <a:t> BAHAYA KIMIA </a:t>
            </a:r>
            <a:br>
              <a:rPr lang="id-ID" sz="2800">
                <a:latin typeface="Sylfaen" pitchFamily="18" charset="0"/>
              </a:rPr>
            </a:br>
            <a:r>
              <a:rPr lang="en-US" sz="2800">
                <a:latin typeface="Sylfaen" pitchFamily="18" charset="0"/>
              </a:rPr>
              <a:t>PENYEBAB PENYAKIT AKIBAT KERJA</a:t>
            </a:r>
            <a:r>
              <a:rPr lang="id-ID" sz="2800">
                <a:latin typeface="Sylfaen" pitchFamily="18" charset="0"/>
              </a:rPr>
              <a:t> </a:t>
            </a:r>
            <a:endParaRPr lang="en-US" sz="2800">
              <a:latin typeface="Sylfaen" pitchFamily="18" charset="0"/>
            </a:endParaRPr>
          </a:p>
        </p:txBody>
      </p:sp>
      <p:sp>
        <p:nvSpPr>
          <p:cNvPr id="238595" name="Rectangle 3"/>
          <p:cNvSpPr>
            <a:spLocks noGrp="1" noChangeArrowheads="1"/>
          </p:cNvSpPr>
          <p:nvPr>
            <p:ph idx="1"/>
          </p:nvPr>
        </p:nvSpPr>
        <p:spPr>
          <a:xfrm>
            <a:off x="1952625" y="1500189"/>
            <a:ext cx="8382000" cy="4929187"/>
          </a:xfrm>
          <a:noFill/>
        </p:spPr>
        <p:txBody>
          <a:bodyPr/>
          <a:lstStyle/>
          <a:p>
            <a:pPr marL="990600" lvl="1" indent="-533400">
              <a:buFont typeface="Wingdings" pitchFamily="2" charset="2"/>
              <a:buChar char="Ø"/>
            </a:pPr>
            <a:r>
              <a:rPr lang="id-ID" sz="2400" b="1">
                <a:latin typeface="Sylfaen" pitchFamily="18" charset="0"/>
              </a:rPr>
              <a:t>Sumber</a:t>
            </a:r>
            <a:r>
              <a:rPr lang="id-ID" sz="2400">
                <a:latin typeface="Sylfaen" pitchFamily="18" charset="0"/>
              </a:rPr>
              <a:t> </a:t>
            </a:r>
            <a:r>
              <a:rPr lang="en-US" sz="2400">
                <a:latin typeface="Sylfaen" pitchFamily="18" charset="0"/>
              </a:rPr>
              <a:t>: bahan baku,  bahan tambahan, hasil antara, hasil samping, hasil (produk), sisa produksi atau bahan buangan.</a:t>
            </a:r>
          </a:p>
          <a:p>
            <a:pPr marL="990600" lvl="1" indent="-533400">
              <a:buFont typeface="Wingdings" pitchFamily="2" charset="2"/>
              <a:buChar char="Ø"/>
            </a:pPr>
            <a:r>
              <a:rPr lang="en-US" sz="2400" b="1">
                <a:latin typeface="Sylfaen" pitchFamily="18" charset="0"/>
              </a:rPr>
              <a:t>Bentuk</a:t>
            </a:r>
            <a:r>
              <a:rPr lang="en-US" sz="2400">
                <a:latin typeface="Sylfaen" pitchFamily="18" charset="0"/>
              </a:rPr>
              <a:t> : zat padat, cair, gas, uap maupun partikel.</a:t>
            </a:r>
          </a:p>
          <a:p>
            <a:pPr marL="990600" lvl="1" indent="-533400">
              <a:buFont typeface="Wingdings" pitchFamily="2" charset="2"/>
              <a:buChar char="Ø"/>
            </a:pPr>
            <a:r>
              <a:rPr lang="en-US" sz="2400" b="1">
                <a:latin typeface="Sylfaen" pitchFamily="18" charset="0"/>
              </a:rPr>
              <a:t>Cara masuk tubuh </a:t>
            </a:r>
            <a:r>
              <a:rPr lang="en-US" sz="2400">
                <a:latin typeface="Sylfaen" pitchFamily="18" charset="0"/>
              </a:rPr>
              <a:t>: dapat melalui saluran pernafasan, saluran pencernaan, kulit dan mukosa</a:t>
            </a:r>
          </a:p>
          <a:p>
            <a:pPr marL="990600" lvl="1" indent="-533400">
              <a:buFont typeface="Wingdings" pitchFamily="2" charset="2"/>
              <a:buChar char="Ø"/>
            </a:pPr>
            <a:r>
              <a:rPr lang="id-ID" sz="2400" b="1">
                <a:latin typeface="Sylfaen" pitchFamily="18" charset="0"/>
              </a:rPr>
              <a:t>Jangka Waktu </a:t>
            </a:r>
            <a:r>
              <a:rPr lang="id-ID" sz="2400">
                <a:latin typeface="Sylfaen" pitchFamily="18" charset="0"/>
              </a:rPr>
              <a:t>: </a:t>
            </a:r>
            <a:r>
              <a:rPr lang="en-US" sz="2400">
                <a:latin typeface="Sylfaen" pitchFamily="18" charset="0"/>
              </a:rPr>
              <a:t>dapat secara akut </a:t>
            </a:r>
            <a:r>
              <a:rPr lang="id-ID" sz="2400">
                <a:latin typeface="Sylfaen" pitchFamily="18" charset="0"/>
              </a:rPr>
              <a:t>(mendadak) </a:t>
            </a:r>
            <a:r>
              <a:rPr lang="en-US" sz="2400">
                <a:latin typeface="Sylfaen" pitchFamily="18" charset="0"/>
              </a:rPr>
              <a:t>dan secara kronis</a:t>
            </a:r>
            <a:r>
              <a:rPr lang="id-ID" sz="2400">
                <a:latin typeface="Sylfaen" pitchFamily="18" charset="0"/>
              </a:rPr>
              <a:t> (perlahan, jangka lama)</a:t>
            </a:r>
            <a:endParaRPr lang="en-US" sz="2400">
              <a:latin typeface="Sylfaen" pitchFamily="18" charset="0"/>
            </a:endParaRPr>
          </a:p>
          <a:p>
            <a:pPr marL="990600" lvl="1" indent="-533400">
              <a:buFont typeface="Wingdings" pitchFamily="2" charset="2"/>
              <a:buChar char="Ø"/>
            </a:pPr>
            <a:r>
              <a:rPr lang="en-US" sz="2400" b="1">
                <a:latin typeface="Sylfaen" pitchFamily="18" charset="0"/>
              </a:rPr>
              <a:t>Efek terhadap tubuh </a:t>
            </a:r>
            <a:r>
              <a:rPr lang="en-US" sz="2400">
                <a:latin typeface="Sylfaen" pitchFamily="18" charset="0"/>
              </a:rPr>
              <a:t>: iritasi, alergi, korosif, Asphyxia, keracunan sistemik, kanker, kerusakan/kelainan janin, pneumoconiosis, efek bius (narkose), </a:t>
            </a:r>
            <a:r>
              <a:rPr lang="id-ID" sz="2400">
                <a:latin typeface="Sylfaen" pitchFamily="18" charset="0"/>
              </a:rPr>
              <a:t>p</a:t>
            </a:r>
            <a:r>
              <a:rPr lang="en-US" sz="2400">
                <a:latin typeface="Sylfaen" pitchFamily="18" charset="0"/>
              </a:rPr>
              <a:t>engaruh genetic.</a:t>
            </a:r>
            <a:endParaRPr lang="en-US">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8594">
                                            <p:txEl>
                                              <p:pRg st="0" end="0"/>
                                            </p:txEl>
                                          </p:spTgt>
                                        </p:tgtEl>
                                        <p:attrNameLst>
                                          <p:attrName>style.visibility</p:attrName>
                                        </p:attrNameLst>
                                      </p:cBhvr>
                                      <p:to>
                                        <p:strVal val="visible"/>
                                      </p:to>
                                    </p:set>
                                    <p:animEffect transition="in" filter="box(out)">
                                      <p:cBhvr>
                                        <p:cTn id="7" dur="500"/>
                                        <p:tgtEl>
                                          <p:spTgt spid="2385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238595">
                                            <p:txEl>
                                              <p:pRg st="0" end="0"/>
                                            </p:txEl>
                                          </p:spTgt>
                                        </p:tgtEl>
                                        <p:attrNameLst>
                                          <p:attrName>style.visibility</p:attrName>
                                        </p:attrNameLst>
                                      </p:cBhvr>
                                      <p:to>
                                        <p:strVal val="visible"/>
                                      </p:to>
                                    </p:set>
                                    <p:anim calcmode="lin" valueType="num">
                                      <p:cBhvr additive="base">
                                        <p:cTn id="12" dur="300" fill="hold"/>
                                        <p:tgtEl>
                                          <p:spTgt spid="238595">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38595">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iterate type="wd">
                                    <p:tmPct val="100000"/>
                                  </p:iterate>
                                  <p:childTnLst>
                                    <p:set>
                                      <p:cBhvr>
                                        <p:cTn id="15" dur="1" fill="hold">
                                          <p:stCondLst>
                                            <p:cond delay="0"/>
                                          </p:stCondLst>
                                        </p:cTn>
                                        <p:tgtEl>
                                          <p:spTgt spid="238595">
                                            <p:txEl>
                                              <p:pRg st="1" end="1"/>
                                            </p:txEl>
                                          </p:spTgt>
                                        </p:tgtEl>
                                        <p:attrNameLst>
                                          <p:attrName>style.visibility</p:attrName>
                                        </p:attrNameLst>
                                      </p:cBhvr>
                                      <p:to>
                                        <p:strVal val="visible"/>
                                      </p:to>
                                    </p:set>
                                    <p:anim calcmode="lin" valueType="num">
                                      <p:cBhvr additive="base">
                                        <p:cTn id="16" dur="300" fill="hold"/>
                                        <p:tgtEl>
                                          <p:spTgt spid="238595">
                                            <p:txEl>
                                              <p:pRg st="1" end="1"/>
                                            </p:txEl>
                                          </p:spTgt>
                                        </p:tgtEl>
                                        <p:attrNameLst>
                                          <p:attrName>ppt_x</p:attrName>
                                        </p:attrNameLst>
                                      </p:cBhvr>
                                      <p:tavLst>
                                        <p:tav tm="0">
                                          <p:val>
                                            <p:strVal val="#ppt_x"/>
                                          </p:val>
                                        </p:tav>
                                        <p:tav tm="100000">
                                          <p:val>
                                            <p:strVal val="#ppt_x"/>
                                          </p:val>
                                        </p:tav>
                                      </p:tavLst>
                                    </p:anim>
                                    <p:anim calcmode="lin" valueType="num">
                                      <p:cBhvr additive="base">
                                        <p:cTn id="17" dur="300" fill="hold"/>
                                        <p:tgtEl>
                                          <p:spTgt spid="238595">
                                            <p:txEl>
                                              <p:pRg st="1" end="1"/>
                                            </p:txEl>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iterate type="wd">
                                    <p:tmPct val="100000"/>
                                  </p:iterate>
                                  <p:childTnLst>
                                    <p:set>
                                      <p:cBhvr>
                                        <p:cTn id="19" dur="1" fill="hold">
                                          <p:stCondLst>
                                            <p:cond delay="0"/>
                                          </p:stCondLst>
                                        </p:cTn>
                                        <p:tgtEl>
                                          <p:spTgt spid="238595">
                                            <p:txEl>
                                              <p:pRg st="2" end="2"/>
                                            </p:txEl>
                                          </p:spTgt>
                                        </p:tgtEl>
                                        <p:attrNameLst>
                                          <p:attrName>style.visibility</p:attrName>
                                        </p:attrNameLst>
                                      </p:cBhvr>
                                      <p:to>
                                        <p:strVal val="visible"/>
                                      </p:to>
                                    </p:set>
                                    <p:anim calcmode="lin" valueType="num">
                                      <p:cBhvr additive="base">
                                        <p:cTn id="20" dur="300" fill="hold"/>
                                        <p:tgtEl>
                                          <p:spTgt spid="238595">
                                            <p:txEl>
                                              <p:pRg st="2" end="2"/>
                                            </p:txEl>
                                          </p:spTgt>
                                        </p:tgtEl>
                                        <p:attrNameLst>
                                          <p:attrName>ppt_x</p:attrName>
                                        </p:attrNameLst>
                                      </p:cBhvr>
                                      <p:tavLst>
                                        <p:tav tm="0">
                                          <p:val>
                                            <p:strVal val="#ppt_x"/>
                                          </p:val>
                                        </p:tav>
                                        <p:tav tm="100000">
                                          <p:val>
                                            <p:strVal val="#ppt_x"/>
                                          </p:val>
                                        </p:tav>
                                      </p:tavLst>
                                    </p:anim>
                                    <p:anim calcmode="lin" valueType="num">
                                      <p:cBhvr additive="base">
                                        <p:cTn id="21" dur="300" fill="hold"/>
                                        <p:tgtEl>
                                          <p:spTgt spid="238595">
                                            <p:txEl>
                                              <p:pRg st="2" end="2"/>
                                            </p:tx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iterate type="wd">
                                    <p:tmPct val="100000"/>
                                  </p:iterate>
                                  <p:childTnLst>
                                    <p:set>
                                      <p:cBhvr>
                                        <p:cTn id="23" dur="1" fill="hold">
                                          <p:stCondLst>
                                            <p:cond delay="0"/>
                                          </p:stCondLst>
                                        </p:cTn>
                                        <p:tgtEl>
                                          <p:spTgt spid="238595">
                                            <p:txEl>
                                              <p:pRg st="3" end="3"/>
                                            </p:txEl>
                                          </p:spTgt>
                                        </p:tgtEl>
                                        <p:attrNameLst>
                                          <p:attrName>style.visibility</p:attrName>
                                        </p:attrNameLst>
                                      </p:cBhvr>
                                      <p:to>
                                        <p:strVal val="visible"/>
                                      </p:to>
                                    </p:set>
                                    <p:anim calcmode="lin" valueType="num">
                                      <p:cBhvr additive="base">
                                        <p:cTn id="24" dur="300" fill="hold"/>
                                        <p:tgtEl>
                                          <p:spTgt spid="238595">
                                            <p:txEl>
                                              <p:pRg st="3" end="3"/>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238595">
                                            <p:txEl>
                                              <p:pRg st="3" end="3"/>
                                            </p:txEl>
                                          </p:spTgt>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iterate type="wd">
                                    <p:tmPct val="100000"/>
                                  </p:iterate>
                                  <p:childTnLst>
                                    <p:set>
                                      <p:cBhvr>
                                        <p:cTn id="27" dur="1" fill="hold">
                                          <p:stCondLst>
                                            <p:cond delay="0"/>
                                          </p:stCondLst>
                                        </p:cTn>
                                        <p:tgtEl>
                                          <p:spTgt spid="238595">
                                            <p:txEl>
                                              <p:pRg st="4" end="4"/>
                                            </p:txEl>
                                          </p:spTgt>
                                        </p:tgtEl>
                                        <p:attrNameLst>
                                          <p:attrName>style.visibility</p:attrName>
                                        </p:attrNameLst>
                                      </p:cBhvr>
                                      <p:to>
                                        <p:strVal val="visible"/>
                                      </p:to>
                                    </p:set>
                                    <p:anim calcmode="lin" valueType="num">
                                      <p:cBhvr additive="base">
                                        <p:cTn id="28" dur="300" fill="hold"/>
                                        <p:tgtEl>
                                          <p:spTgt spid="238595">
                                            <p:txEl>
                                              <p:pRg st="4" end="4"/>
                                            </p:txEl>
                                          </p:spTgt>
                                        </p:tgtEl>
                                        <p:attrNameLst>
                                          <p:attrName>ppt_x</p:attrName>
                                        </p:attrNameLst>
                                      </p:cBhvr>
                                      <p:tavLst>
                                        <p:tav tm="0">
                                          <p:val>
                                            <p:strVal val="#ppt_x"/>
                                          </p:val>
                                        </p:tav>
                                        <p:tav tm="100000">
                                          <p:val>
                                            <p:strVal val="#ppt_x"/>
                                          </p:val>
                                        </p:tav>
                                      </p:tavLst>
                                    </p:anim>
                                    <p:anim calcmode="lin" valueType="num">
                                      <p:cBhvr additive="base">
                                        <p:cTn id="29" dur="300" fill="hold"/>
                                        <p:tgtEl>
                                          <p:spTgt spid="23859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build="p" autoUpdateAnimBg="0"/>
      <p:bldP spid="2385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63750" y="274639"/>
            <a:ext cx="8147050" cy="1138237"/>
          </a:xfrm>
        </p:spPr>
        <p:txBody>
          <a:bodyPr>
            <a:normAutofit fontScale="90000"/>
          </a:bodyPr>
          <a:lstStyle/>
          <a:p>
            <a:pPr eaLnBrk="1" hangingPunct="1"/>
            <a:r>
              <a:rPr lang="id-ID" sz="3600"/>
              <a:t>Jenis Bahan Kimia Berbahaya</a:t>
            </a:r>
            <a:br>
              <a:rPr lang="id-ID" sz="3600"/>
            </a:br>
            <a:r>
              <a:rPr lang="id-ID" sz="3600"/>
              <a:t>dan Bahayanya</a:t>
            </a:r>
            <a:endParaRPr lang="en-US" sz="3600"/>
          </a:p>
        </p:txBody>
      </p:sp>
      <p:sp>
        <p:nvSpPr>
          <p:cNvPr id="18435" name="Rectangle 3"/>
          <p:cNvSpPr>
            <a:spLocks noGrp="1" noChangeArrowheads="1"/>
          </p:cNvSpPr>
          <p:nvPr>
            <p:ph sz="half" idx="1"/>
          </p:nvPr>
        </p:nvSpPr>
        <p:spPr>
          <a:xfrm>
            <a:off x="1595406" y="2000250"/>
            <a:ext cx="4500594" cy="3286138"/>
          </a:xfrm>
        </p:spPr>
        <p:txBody>
          <a:bodyPr>
            <a:normAutofit fontScale="77500" lnSpcReduction="20000"/>
          </a:bodyPr>
          <a:lstStyle/>
          <a:p>
            <a:pPr lvl="1" eaLnBrk="1" hangingPunct="1">
              <a:lnSpc>
                <a:spcPct val="90000"/>
              </a:lnSpc>
              <a:buFont typeface="Wingdings" pitchFamily="2" charset="2"/>
              <a:buChar char="q"/>
            </a:pPr>
            <a:r>
              <a:rPr lang="en-US" sz="2800" dirty="0" err="1"/>
              <a:t>Zat</a:t>
            </a:r>
            <a:r>
              <a:rPr lang="en-US" sz="2800" dirty="0"/>
              <a:t> </a:t>
            </a:r>
            <a:r>
              <a:rPr lang="en-US" sz="2800" dirty="0" err="1"/>
              <a:t>iritan</a:t>
            </a:r>
            <a:endParaRPr lang="en-US" sz="2800" dirty="0"/>
          </a:p>
          <a:p>
            <a:pPr lvl="1" eaLnBrk="1" hangingPunct="1">
              <a:lnSpc>
                <a:spcPct val="90000"/>
              </a:lnSpc>
              <a:buFont typeface="Wingdings" pitchFamily="2" charset="2"/>
              <a:buChar char="q"/>
            </a:pPr>
            <a:r>
              <a:rPr lang="en-US" sz="2800" dirty="0" err="1"/>
              <a:t>Zat</a:t>
            </a:r>
            <a:r>
              <a:rPr lang="en-US" sz="2800" dirty="0"/>
              <a:t> </a:t>
            </a:r>
            <a:r>
              <a:rPr lang="en-US" sz="2800" dirty="0" err="1"/>
              <a:t>korosif</a:t>
            </a:r>
            <a:r>
              <a:rPr lang="en-US" dirty="0"/>
              <a:t>	</a:t>
            </a:r>
          </a:p>
          <a:p>
            <a:pPr lvl="1" eaLnBrk="1" hangingPunct="1">
              <a:lnSpc>
                <a:spcPct val="90000"/>
              </a:lnSpc>
              <a:buFont typeface="Wingdings" pitchFamily="2" charset="2"/>
              <a:buChar char="q"/>
            </a:pPr>
            <a:r>
              <a:rPr lang="en-US" sz="2800" dirty="0" err="1"/>
              <a:t>Zat</a:t>
            </a:r>
            <a:r>
              <a:rPr lang="en-US" sz="2800" dirty="0"/>
              <a:t> </a:t>
            </a:r>
            <a:r>
              <a:rPr lang="en-US" sz="2800" dirty="0" err="1"/>
              <a:t>karsinogenik</a:t>
            </a:r>
            <a:endParaRPr lang="en-US" sz="2800" dirty="0"/>
          </a:p>
          <a:p>
            <a:pPr lvl="1" eaLnBrk="1" hangingPunct="1">
              <a:lnSpc>
                <a:spcPct val="90000"/>
              </a:lnSpc>
              <a:buFont typeface="Wingdings" pitchFamily="2" charset="2"/>
              <a:buChar char="q"/>
            </a:pPr>
            <a:r>
              <a:rPr lang="en-US" sz="2800" dirty="0" err="1"/>
              <a:t>Zat</a:t>
            </a:r>
            <a:r>
              <a:rPr lang="en-US" sz="2800" dirty="0"/>
              <a:t> </a:t>
            </a:r>
            <a:r>
              <a:rPr lang="en-US" sz="2800" dirty="0" err="1"/>
              <a:t>alergen</a:t>
            </a:r>
            <a:endParaRPr lang="en-US" sz="2800" dirty="0"/>
          </a:p>
          <a:p>
            <a:pPr lvl="1" eaLnBrk="1" hangingPunct="1">
              <a:lnSpc>
                <a:spcPct val="90000"/>
              </a:lnSpc>
              <a:buFont typeface="Wingdings" pitchFamily="2" charset="2"/>
              <a:buChar char="q"/>
            </a:pPr>
            <a:r>
              <a:rPr lang="en-US" sz="2800" dirty="0" err="1"/>
              <a:t>Zat</a:t>
            </a:r>
            <a:r>
              <a:rPr lang="en-US" sz="2800" dirty="0"/>
              <a:t> </a:t>
            </a:r>
            <a:r>
              <a:rPr lang="en-US" sz="2800" dirty="0" err="1"/>
              <a:t>Mutagenik</a:t>
            </a:r>
            <a:endParaRPr lang="en-US" sz="2800" dirty="0"/>
          </a:p>
          <a:p>
            <a:pPr lvl="1" eaLnBrk="1" hangingPunct="1">
              <a:lnSpc>
                <a:spcPct val="90000"/>
              </a:lnSpc>
              <a:buFont typeface="Wingdings" pitchFamily="2" charset="2"/>
              <a:buChar char="q"/>
            </a:pPr>
            <a:r>
              <a:rPr lang="en-US" sz="2800" dirty="0" err="1"/>
              <a:t>Zat</a:t>
            </a:r>
            <a:r>
              <a:rPr lang="en-US" sz="2800" dirty="0"/>
              <a:t> </a:t>
            </a:r>
            <a:r>
              <a:rPr lang="en-US" sz="2800" dirty="0" err="1"/>
              <a:t>Teratogenik</a:t>
            </a:r>
            <a:endParaRPr lang="en-US" sz="2800" dirty="0"/>
          </a:p>
          <a:p>
            <a:pPr lvl="1" eaLnBrk="1" hangingPunct="1">
              <a:lnSpc>
                <a:spcPct val="90000"/>
              </a:lnSpc>
              <a:buFont typeface="Wingdings" pitchFamily="2" charset="2"/>
              <a:buChar char="q"/>
            </a:pPr>
            <a:r>
              <a:rPr lang="en-US" sz="2800" dirty="0" err="1"/>
              <a:t>Debu</a:t>
            </a:r>
            <a:r>
              <a:rPr lang="en-US" sz="2800" dirty="0"/>
              <a:t> </a:t>
            </a:r>
            <a:r>
              <a:rPr lang="id-ID" sz="2800" dirty="0"/>
              <a:t>reaktif (asbes, silika, debu kapas, berillium)</a:t>
            </a:r>
            <a:endParaRPr lang="en-US" sz="2800" dirty="0"/>
          </a:p>
          <a:p>
            <a:pPr lvl="1" eaLnBrk="1" hangingPunct="1">
              <a:lnSpc>
                <a:spcPct val="90000"/>
              </a:lnSpc>
              <a:buFont typeface="Wingdings" pitchFamily="2" charset="2"/>
              <a:buNone/>
            </a:pPr>
            <a:r>
              <a:rPr lang="en-US" sz="2800" dirty="0"/>
              <a:t>		</a:t>
            </a:r>
          </a:p>
        </p:txBody>
      </p:sp>
      <p:sp>
        <p:nvSpPr>
          <p:cNvPr id="18436" name="Rectangle 4"/>
          <p:cNvSpPr>
            <a:spLocks noGrp="1" noChangeArrowheads="1"/>
          </p:cNvSpPr>
          <p:nvPr>
            <p:ph sz="half" idx="2"/>
          </p:nvPr>
        </p:nvSpPr>
        <p:spPr>
          <a:xfrm>
            <a:off x="6596066" y="1714502"/>
            <a:ext cx="3429024" cy="3071821"/>
          </a:xfrm>
        </p:spPr>
        <p:txBody>
          <a:bodyPr>
            <a:noAutofit/>
          </a:bodyPr>
          <a:lstStyle/>
          <a:p>
            <a:pPr eaLnBrk="1" hangingPunct="1">
              <a:buFont typeface="Wingdings" pitchFamily="2" charset="2"/>
              <a:buChar char="Ø"/>
            </a:pPr>
            <a:r>
              <a:rPr lang="en-US" sz="2400" dirty="0" err="1">
                <a:solidFill>
                  <a:srgbClr val="CC3399"/>
                </a:solidFill>
              </a:rPr>
              <a:t>Iritasi</a:t>
            </a:r>
            <a:r>
              <a:rPr lang="en-US" sz="2400" dirty="0">
                <a:solidFill>
                  <a:srgbClr val="CC3399"/>
                </a:solidFill>
              </a:rPr>
              <a:t> </a:t>
            </a:r>
            <a:r>
              <a:rPr lang="en-US" sz="2400" dirty="0" err="1">
                <a:solidFill>
                  <a:srgbClr val="CC3399"/>
                </a:solidFill>
              </a:rPr>
              <a:t>selaput</a:t>
            </a:r>
            <a:r>
              <a:rPr lang="en-US" sz="2400" dirty="0">
                <a:solidFill>
                  <a:srgbClr val="CC3399"/>
                </a:solidFill>
              </a:rPr>
              <a:t> </a:t>
            </a:r>
            <a:r>
              <a:rPr lang="en-US" sz="2400" dirty="0" err="1">
                <a:solidFill>
                  <a:srgbClr val="CC3399"/>
                </a:solidFill>
              </a:rPr>
              <a:t>lendir</a:t>
            </a:r>
            <a:endParaRPr lang="en-US" sz="2400" dirty="0">
              <a:solidFill>
                <a:srgbClr val="CC3399"/>
              </a:solidFill>
            </a:endParaRPr>
          </a:p>
          <a:p>
            <a:pPr eaLnBrk="1" hangingPunct="1">
              <a:buFont typeface="Wingdings" pitchFamily="2" charset="2"/>
              <a:buChar char="Ø"/>
            </a:pPr>
            <a:r>
              <a:rPr lang="en-US" sz="2400" dirty="0">
                <a:solidFill>
                  <a:srgbClr val="CC3399"/>
                </a:solidFill>
              </a:rPr>
              <a:t>Luka </a:t>
            </a:r>
            <a:r>
              <a:rPr lang="en-US" sz="2400" dirty="0" err="1">
                <a:solidFill>
                  <a:srgbClr val="CC3399"/>
                </a:solidFill>
              </a:rPr>
              <a:t>bakar</a:t>
            </a:r>
            <a:endParaRPr lang="en-US" sz="2400" dirty="0">
              <a:solidFill>
                <a:srgbClr val="CC3399"/>
              </a:solidFill>
            </a:endParaRPr>
          </a:p>
          <a:p>
            <a:pPr eaLnBrk="1" hangingPunct="1">
              <a:buFont typeface="Wingdings" pitchFamily="2" charset="2"/>
              <a:buChar char="Ø"/>
            </a:pPr>
            <a:r>
              <a:rPr lang="en-US" sz="2400" dirty="0">
                <a:solidFill>
                  <a:srgbClr val="CC3399"/>
                </a:solidFill>
              </a:rPr>
              <a:t>Cancer</a:t>
            </a:r>
          </a:p>
          <a:p>
            <a:pPr eaLnBrk="1" hangingPunct="1">
              <a:buFont typeface="Wingdings" pitchFamily="2" charset="2"/>
              <a:buChar char="Ø"/>
            </a:pPr>
            <a:r>
              <a:rPr lang="en-US" sz="2400" dirty="0">
                <a:solidFill>
                  <a:srgbClr val="CC3399"/>
                </a:solidFill>
              </a:rPr>
              <a:t>Dermatitis, </a:t>
            </a:r>
            <a:r>
              <a:rPr lang="en-US" sz="2400" dirty="0" err="1">
                <a:solidFill>
                  <a:srgbClr val="CC3399"/>
                </a:solidFill>
              </a:rPr>
              <a:t>asma</a:t>
            </a:r>
            <a:endParaRPr lang="en-US" sz="2400" dirty="0">
              <a:solidFill>
                <a:srgbClr val="CC3399"/>
              </a:solidFill>
            </a:endParaRPr>
          </a:p>
          <a:p>
            <a:pPr eaLnBrk="1" hangingPunct="1">
              <a:buFont typeface="Wingdings" pitchFamily="2" charset="2"/>
              <a:buChar char="Ø"/>
            </a:pPr>
            <a:r>
              <a:rPr lang="en-US" sz="2400" dirty="0" err="1">
                <a:solidFill>
                  <a:srgbClr val="CC3399"/>
                </a:solidFill>
              </a:rPr>
              <a:t>Mutasi</a:t>
            </a:r>
            <a:r>
              <a:rPr lang="en-US" sz="2400" dirty="0">
                <a:solidFill>
                  <a:srgbClr val="CC3399"/>
                </a:solidFill>
              </a:rPr>
              <a:t> </a:t>
            </a:r>
            <a:r>
              <a:rPr lang="en-US" sz="2400" dirty="0" err="1">
                <a:solidFill>
                  <a:srgbClr val="CC3399"/>
                </a:solidFill>
              </a:rPr>
              <a:t>genetik</a:t>
            </a:r>
            <a:endParaRPr lang="en-US" sz="2400" dirty="0">
              <a:solidFill>
                <a:srgbClr val="CC3399"/>
              </a:solidFill>
            </a:endParaRPr>
          </a:p>
          <a:p>
            <a:pPr eaLnBrk="1" hangingPunct="1">
              <a:buFont typeface="Wingdings" pitchFamily="2" charset="2"/>
              <a:buChar char="Ø"/>
            </a:pPr>
            <a:r>
              <a:rPr lang="en-US" sz="2400" dirty="0" err="1">
                <a:solidFill>
                  <a:srgbClr val="CC3399"/>
                </a:solidFill>
              </a:rPr>
              <a:t>Penyakit</a:t>
            </a:r>
            <a:r>
              <a:rPr lang="en-US" sz="2400" dirty="0">
                <a:solidFill>
                  <a:srgbClr val="CC3399"/>
                </a:solidFill>
              </a:rPr>
              <a:t> </a:t>
            </a:r>
            <a:r>
              <a:rPr lang="en-US" sz="2400" dirty="0" err="1">
                <a:solidFill>
                  <a:srgbClr val="CC3399"/>
                </a:solidFill>
              </a:rPr>
              <a:t>kongenital</a:t>
            </a:r>
            <a:endParaRPr lang="en-US" sz="2400" dirty="0">
              <a:solidFill>
                <a:srgbClr val="CC3399"/>
              </a:solidFill>
            </a:endParaRPr>
          </a:p>
          <a:p>
            <a:pPr eaLnBrk="1" hangingPunct="1">
              <a:buFont typeface="Wingdings" pitchFamily="2" charset="2"/>
              <a:buChar char="Ø"/>
            </a:pPr>
            <a:r>
              <a:rPr lang="en-US" sz="2400" dirty="0" err="1">
                <a:solidFill>
                  <a:srgbClr val="CC3399"/>
                </a:solidFill>
              </a:rPr>
              <a:t>Pneumukoniosis</a:t>
            </a:r>
            <a:endParaRPr lang="en-US" sz="2400" dirty="0">
              <a:solidFill>
                <a:srgbClr val="CC339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524000" y="188913"/>
            <a:ext cx="9144000" cy="461962"/>
          </a:xfrm>
          <a:prstGeom prst="rect">
            <a:avLst/>
          </a:prstGeom>
          <a:noFill/>
          <a:ln w="12700">
            <a:noFill/>
            <a:miter lim="800000"/>
            <a:headEnd type="none" w="sm" len="sm"/>
            <a:tailEnd type="none" w="sm" len="sm"/>
          </a:ln>
        </p:spPr>
        <p:txBody>
          <a:bodyPr anchor="ctr">
            <a:spAutoFit/>
          </a:bodyPr>
          <a:lstStyle/>
          <a:p>
            <a:pPr fontAlgn="base">
              <a:spcBef>
                <a:spcPct val="0"/>
              </a:spcBef>
              <a:spcAft>
                <a:spcPct val="0"/>
              </a:spcAft>
              <a:tabLst>
                <a:tab pos="-457200" algn="l"/>
              </a:tabLst>
            </a:pPr>
            <a:r>
              <a:rPr lang="sv-SE" sz="2400">
                <a:solidFill>
                  <a:prstClr val="white"/>
                </a:solidFill>
                <a:latin typeface="Arial" pitchFamily="34" charset="0"/>
                <a:ea typeface="Courier" charset="0"/>
                <a:cs typeface="Times New Roman" pitchFamily="18" charset="0"/>
              </a:rPr>
              <a:t>Contoh </a:t>
            </a:r>
            <a:r>
              <a:rPr lang="id-ID" sz="2400">
                <a:solidFill>
                  <a:prstClr val="white"/>
                </a:solidFill>
                <a:latin typeface="Arial" pitchFamily="34" charset="0"/>
                <a:ea typeface="Courier" charset="0"/>
                <a:cs typeface="Times New Roman" pitchFamily="18" charset="0"/>
              </a:rPr>
              <a:t>Pekerjaan berisiko </a:t>
            </a:r>
            <a:r>
              <a:rPr lang="sv-SE" sz="2400">
                <a:solidFill>
                  <a:prstClr val="white"/>
                </a:solidFill>
                <a:latin typeface="Arial" pitchFamily="34" charset="0"/>
                <a:ea typeface="Courier" charset="0"/>
                <a:cs typeface="Times New Roman" pitchFamily="18" charset="0"/>
              </a:rPr>
              <a:t>PAK akibat bahan kimia berbahaya :</a:t>
            </a:r>
            <a:endParaRPr lang="sv-SE" sz="4400">
              <a:solidFill>
                <a:prstClr val="white"/>
              </a:solidFill>
              <a:latin typeface="Arial" pitchFamily="34" charset="0"/>
              <a:ea typeface="Courier" charset="0"/>
              <a:cs typeface="Times New Roman" pitchFamily="18" charset="0"/>
            </a:endParaRPr>
          </a:p>
        </p:txBody>
      </p:sp>
      <p:graphicFrame>
        <p:nvGraphicFramePr>
          <p:cNvPr id="392443" name="Group 251"/>
          <p:cNvGraphicFramePr>
            <a:graphicFrameLocks noGrp="1"/>
          </p:cNvGraphicFramePr>
          <p:nvPr/>
        </p:nvGraphicFramePr>
        <p:xfrm>
          <a:off x="1631950" y="836613"/>
          <a:ext cx="8928100" cy="5456556"/>
        </p:xfrm>
        <a:graphic>
          <a:graphicData uri="http://schemas.openxmlformats.org/drawingml/2006/table">
            <a:tbl>
              <a:tblPr/>
              <a:tblGrid>
                <a:gridCol w="2087563">
                  <a:extLst>
                    <a:ext uri="{9D8B030D-6E8A-4147-A177-3AD203B41FA5}">
                      <a16:colId xmlns:a16="http://schemas.microsoft.com/office/drawing/2014/main" val="20000"/>
                    </a:ext>
                  </a:extLst>
                </a:gridCol>
                <a:gridCol w="3240087">
                  <a:extLst>
                    <a:ext uri="{9D8B030D-6E8A-4147-A177-3AD203B41FA5}">
                      <a16:colId xmlns:a16="http://schemas.microsoft.com/office/drawing/2014/main" val="20001"/>
                    </a:ext>
                  </a:extLst>
                </a:gridCol>
                <a:gridCol w="3600450">
                  <a:extLst>
                    <a:ext uri="{9D8B030D-6E8A-4147-A177-3AD203B41FA5}">
                      <a16:colId xmlns:a16="http://schemas.microsoft.com/office/drawing/2014/main" val="20002"/>
                    </a:ext>
                  </a:extLst>
                </a:gridCol>
              </a:tblGrid>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dirty="0">
                          <a:ln>
                            <a:noFill/>
                          </a:ln>
                          <a:solidFill>
                            <a:schemeClr val="tx1"/>
                          </a:solidFill>
                          <a:effectLst/>
                          <a:latin typeface="Times New Roman" pitchFamily="18" charset="0"/>
                          <a:ea typeface="Courier" charset="0"/>
                          <a:cs typeface="Times New Roman" pitchFamily="18" charset="0"/>
                        </a:rPr>
                        <a:t> </a:t>
                      </a:r>
                      <a:r>
                        <a:rPr kumimoji="0" lang="sv-SE" sz="2000" b="1" i="0" u="none" strike="noStrike" cap="none" normalizeH="0" baseline="0" dirty="0">
                          <a:ln>
                            <a:noFill/>
                          </a:ln>
                          <a:solidFill>
                            <a:srgbClr val="CCFFCC"/>
                          </a:solidFill>
                          <a:effectLst/>
                          <a:latin typeface="Times New Roman" pitchFamily="18" charset="0"/>
                          <a:ea typeface="Courier" charset="0"/>
                          <a:cs typeface="Times New Roman" pitchFamily="18" charset="0"/>
                        </a:rPr>
                        <a:t>Penyebab</a:t>
                      </a: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a:ln>
                            <a:noFill/>
                          </a:ln>
                          <a:solidFill>
                            <a:srgbClr val="CCFFCC"/>
                          </a:solidFill>
                          <a:effectLst/>
                          <a:latin typeface="Times New Roman" pitchFamily="18" charset="0"/>
                          <a:ea typeface="Courier" charset="0"/>
                          <a:cs typeface="Times New Roman" pitchFamily="18" charset="0"/>
                        </a:rPr>
                        <a:t>Industri/pekerjaan</a:t>
                      </a: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dirty="0">
                          <a:ln>
                            <a:noFill/>
                          </a:ln>
                          <a:solidFill>
                            <a:srgbClr val="CCFFCC"/>
                          </a:solidFill>
                          <a:effectLst/>
                          <a:latin typeface="Times New Roman" pitchFamily="18" charset="0"/>
                          <a:ea typeface="Courier" charset="0"/>
                          <a:cs typeface="Times New Roman" pitchFamily="18" charset="0"/>
                        </a:rPr>
                        <a:t>Penyakit</a:t>
                      </a:r>
                      <a:r>
                        <a:rPr kumimoji="0" lang="sv-SE" sz="1800" b="1" i="0" u="none" strike="noStrike" cap="none" normalizeH="0" baseline="0" dirty="0">
                          <a:ln>
                            <a:noFill/>
                          </a:ln>
                          <a:solidFill>
                            <a:schemeClr val="tx1"/>
                          </a:solidFill>
                          <a:effectLst/>
                          <a:latin typeface="Times New Roman" pitchFamily="18" charset="0"/>
                          <a:ea typeface="Courier" charset="0"/>
                          <a:cs typeface="Times New Roman" pitchFamily="18" charset="0"/>
                        </a:rPr>
                        <a:t> </a:t>
                      </a:r>
                      <a:r>
                        <a:rPr kumimoji="0" lang="sv-SE" sz="2000" b="1" i="0" u="none" strike="noStrike" kern="1200" cap="none" normalizeH="0" baseline="0" dirty="0">
                          <a:ln>
                            <a:noFill/>
                          </a:ln>
                          <a:solidFill>
                            <a:srgbClr val="CCFFCC"/>
                          </a:solidFill>
                          <a:effectLst/>
                          <a:latin typeface="Times New Roman" pitchFamily="18" charset="0"/>
                          <a:ea typeface="Courier" charset="0"/>
                          <a:cs typeface="Times New Roman" pitchFamily="18" charset="0"/>
                        </a:rPr>
                        <a:t>yang ditimbulkan</a:t>
                      </a: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extLst>
                  <a:ext uri="{0D108BD9-81ED-4DB2-BD59-A6C34878D82A}">
                    <a16:rowId xmlns:a16="http://schemas.microsoft.com/office/drawing/2014/main" val="10000"/>
                  </a:ext>
                </a:extLst>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Gas CO, HCN, SO2</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d-ID" sz="2000" b="1" i="0" u="none" strike="noStrike" cap="none" normalizeH="0" baseline="0" dirty="0">
                          <a:ln>
                            <a:noFill/>
                          </a:ln>
                          <a:solidFill>
                            <a:schemeClr val="tx1"/>
                          </a:solidFill>
                          <a:effectLst/>
                          <a:latin typeface="Times New Roman" pitchFamily="18" charset="0"/>
                          <a:cs typeface="Arial" pitchFamily="34" charset="0"/>
                        </a:rPr>
                        <a:t>Pembakaran tidak sempurna, emisi dll</a:t>
                      </a: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dirty="0">
                          <a:ln>
                            <a:noFill/>
                          </a:ln>
                          <a:solidFill>
                            <a:schemeClr val="tx1"/>
                          </a:solidFill>
                          <a:effectLst/>
                          <a:latin typeface="Times New Roman" pitchFamily="18" charset="0"/>
                          <a:ea typeface="Courier" charset="0"/>
                          <a:cs typeface="Times New Roman" pitchFamily="18" charset="0"/>
                        </a:rPr>
                        <a:t>Intoksikasi</a:t>
                      </a:r>
                      <a:r>
                        <a:rPr kumimoji="0" lang="id-ID" sz="1800" b="1" i="0" u="none" strike="noStrike" cap="none" normalizeH="0" baseline="0" dirty="0">
                          <a:ln>
                            <a:noFill/>
                          </a:ln>
                          <a:solidFill>
                            <a:schemeClr val="tx1"/>
                          </a:solidFill>
                          <a:effectLst/>
                          <a:latin typeface="Times New Roman" pitchFamily="18" charset="0"/>
                          <a:ea typeface="Courier" charset="0"/>
                          <a:cs typeface="Times New Roman" pitchFamily="18" charset="0"/>
                        </a:rPr>
                        <a:t>, Asfiksia</a:t>
                      </a:r>
                      <a:endParaRPr kumimoji="0" lang="sv-SE" sz="3600" b="1" i="0" u="none" strike="noStrike" cap="none" normalizeH="0" baseline="0" dirty="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1"/>
                  </a:ext>
                </a:extLst>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Asbes</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Industri dan pengunaan asbes</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 sz="1800" b="1" i="0" u="none" strike="noStrike" cap="none" normalizeH="0" baseline="0">
                          <a:ln>
                            <a:noFill/>
                          </a:ln>
                          <a:solidFill>
                            <a:schemeClr val="tx1"/>
                          </a:solidFill>
                          <a:effectLst/>
                          <a:latin typeface="Times New Roman" pitchFamily="18" charset="0"/>
                          <a:ea typeface="Courier" charset="0"/>
                          <a:cs typeface="Times New Roman" pitchFamily="18" charset="0"/>
                        </a:rPr>
                        <a:t>Asbestosis, mesothelioma, cancer saluran nafas</a:t>
                      </a:r>
                      <a:endParaRPr kumimoji="0" lang="es-ES"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2"/>
                  </a:ext>
                </a:extLst>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Benzene</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Chemical</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Leukemia, hepatitis</a:t>
                      </a:r>
                      <a:endParaRPr kumimoji="0" lang="en-US" sz="1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3"/>
                  </a:ext>
                </a:extLst>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Pb</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Soldering, Industri Baterey</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Anemia, infertil, gangguan ginjal</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4"/>
                  </a:ext>
                </a:extLst>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Silica</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Pabrik kaca, keramik dan batubara</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silikosis</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5"/>
                  </a:ext>
                </a:extLst>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800" b="1" i="0" u="none" strike="noStrike" cap="none" normalizeH="0" baseline="0">
                          <a:ln>
                            <a:noFill/>
                          </a:ln>
                          <a:solidFill>
                            <a:schemeClr val="tx1"/>
                          </a:solidFill>
                          <a:effectLst/>
                          <a:latin typeface="Times New Roman" pitchFamily="18" charset="0"/>
                          <a:ea typeface="Courier" charset="0"/>
                          <a:cs typeface="Times New Roman" pitchFamily="18" charset="0"/>
                        </a:rPr>
                        <a:t>Vinyl chloride monomer, arsenic </a:t>
                      </a:r>
                      <a:endParaRPr kumimoji="0" lang="en-US"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Polimerisasi vinyl chloriede, </a:t>
                      </a:r>
                      <a:r>
                        <a:rPr kumimoji="0" lang="en-US" sz="1800" b="1" i="0" u="none" strike="noStrike" cap="none" normalizeH="0" baseline="0">
                          <a:ln>
                            <a:noFill/>
                          </a:ln>
                          <a:solidFill>
                            <a:schemeClr val="tx1"/>
                          </a:solidFill>
                          <a:effectLst/>
                          <a:latin typeface="Times New Roman" pitchFamily="18" charset="0"/>
                          <a:ea typeface="Courier" charset="0"/>
                          <a:cs typeface="Times New Roman" pitchFamily="18" charset="0"/>
                        </a:rPr>
                        <a:t>pestisida</a:t>
                      </a:r>
                      <a:endParaRPr kumimoji="0" lang="en-US"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Hemangiosarkoma liver</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6"/>
                  </a:ext>
                </a:extLst>
              </a:tr>
              <a:tr h="665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Chlorphenols</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Furniture, sawmill, lumberjack, electrical, fitter</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Cancer nasopharing</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7"/>
                  </a:ext>
                </a:extLst>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Radium, chromate, nickel, Chlorphenols</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Furniture, saw mill, penambangan &amp; peleburan nickel, pabrik sepatu</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a:ln>
                            <a:noFill/>
                          </a:ln>
                          <a:solidFill>
                            <a:schemeClr val="tx1"/>
                          </a:solidFill>
                          <a:effectLst/>
                          <a:latin typeface="Times New Roman" pitchFamily="18" charset="0"/>
                          <a:ea typeface="Courier" charset="0"/>
                          <a:cs typeface="Times New Roman" pitchFamily="18" charset="0"/>
                        </a:rPr>
                        <a:t>cancer rongga hidung, </a:t>
                      </a:r>
                      <a:endParaRPr kumimoji="0" lang="sv-SE" sz="3600" b="1" i="0" u="none" strike="noStrike" cap="none" normalizeH="0" baseline="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274639"/>
            <a:ext cx="8229600" cy="719137"/>
          </a:xfrm>
        </p:spPr>
        <p:txBody>
          <a:bodyPr/>
          <a:lstStyle/>
          <a:p>
            <a:pPr eaLnBrk="1" hangingPunct="1"/>
            <a:r>
              <a:rPr lang="id-ID" sz="3200"/>
              <a:t>Efek Logam Berat Terhadap </a:t>
            </a:r>
            <a:r>
              <a:rPr lang="en-US" sz="3200"/>
              <a:t>PAK</a:t>
            </a:r>
          </a:p>
        </p:txBody>
      </p:sp>
      <p:sp>
        <p:nvSpPr>
          <p:cNvPr id="20483" name="Rectangle 3"/>
          <p:cNvSpPr>
            <a:spLocks noGrp="1" noChangeArrowheads="1"/>
          </p:cNvSpPr>
          <p:nvPr>
            <p:ph idx="1"/>
          </p:nvPr>
        </p:nvSpPr>
        <p:spPr>
          <a:xfrm>
            <a:off x="2208213" y="1341439"/>
            <a:ext cx="8208962" cy="4587875"/>
          </a:xfrm>
        </p:spPr>
        <p:txBody>
          <a:bodyPr/>
          <a:lstStyle/>
          <a:p>
            <a:pPr eaLnBrk="1" hangingPunct="1"/>
            <a:r>
              <a:rPr lang="en-US"/>
              <a:t>Berilium : </a:t>
            </a:r>
            <a:r>
              <a:rPr lang="en-US" sz="2400"/>
              <a:t>bronkitis,</a:t>
            </a:r>
            <a:r>
              <a:rPr lang="en-US"/>
              <a:t> </a:t>
            </a:r>
            <a:r>
              <a:rPr lang="en-US" sz="2400"/>
              <a:t>paringitis</a:t>
            </a:r>
          </a:p>
          <a:p>
            <a:pPr eaLnBrk="1" hangingPunct="1"/>
            <a:r>
              <a:rPr lang="en-US"/>
              <a:t>Kadmium : </a:t>
            </a:r>
            <a:r>
              <a:rPr lang="en-US" sz="2400"/>
              <a:t>gangguan ginjal</a:t>
            </a:r>
          </a:p>
          <a:p>
            <a:pPr eaLnBrk="1" hangingPunct="1"/>
            <a:r>
              <a:rPr lang="en-US"/>
              <a:t>Krom : </a:t>
            </a:r>
            <a:r>
              <a:rPr lang="en-US" sz="2400"/>
              <a:t>perforasi sekat hidung</a:t>
            </a:r>
          </a:p>
          <a:p>
            <a:pPr eaLnBrk="1" hangingPunct="1"/>
            <a:r>
              <a:rPr lang="en-US"/>
              <a:t>Arsen : </a:t>
            </a:r>
            <a:r>
              <a:rPr lang="en-US" sz="2400"/>
              <a:t>peny. Syaraf, hepatitis</a:t>
            </a:r>
          </a:p>
          <a:p>
            <a:pPr eaLnBrk="1" hangingPunct="1"/>
            <a:r>
              <a:rPr lang="en-US"/>
              <a:t>Merkuri : </a:t>
            </a:r>
            <a:r>
              <a:rPr lang="en-US" sz="2400"/>
              <a:t>gangguan ginjal, ggn daya ingat, insomnia</a:t>
            </a:r>
          </a:p>
          <a:p>
            <a:pPr eaLnBrk="1" hangingPunct="1"/>
            <a:r>
              <a:rPr lang="en-US"/>
              <a:t>Timbal : </a:t>
            </a:r>
            <a:r>
              <a:rPr lang="en-US" sz="2400"/>
              <a:t>gangguan ginjal, anemi, infertil. peny, syaraf</a:t>
            </a:r>
          </a:p>
          <a:p>
            <a:pPr eaLnBrk="1" hangingPunct="1"/>
            <a:r>
              <a:rPr lang="en-US"/>
              <a:t>Mangan : </a:t>
            </a:r>
            <a:r>
              <a:rPr lang="en-US" sz="2400"/>
              <a:t>peny. Syaraf, gangguan emosi</a:t>
            </a:r>
          </a:p>
          <a:p>
            <a:pPr eaLnBrk="1" hangingPunct="1"/>
            <a:endParaRPr 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09751" y="188914"/>
            <a:ext cx="8501063" cy="790575"/>
          </a:xfrm>
        </p:spPr>
        <p:txBody>
          <a:bodyPr/>
          <a:lstStyle/>
          <a:p>
            <a:pPr>
              <a:lnSpc>
                <a:spcPct val="80000"/>
              </a:lnSpc>
            </a:pPr>
            <a:r>
              <a:rPr lang="en-US" sz="2400"/>
              <a:t>PAK</a:t>
            </a:r>
            <a:r>
              <a:rPr lang="id-ID" sz="2400"/>
              <a:t> AKIBAT BAHAN KIMIA</a:t>
            </a:r>
            <a:br>
              <a:rPr lang="id-ID" sz="2400"/>
            </a:br>
            <a:r>
              <a:rPr lang="en-US" sz="2400"/>
              <a:t> DAPAT MENGENAI SEMUA ORGAN/SISTEM TUBUH</a:t>
            </a:r>
          </a:p>
        </p:txBody>
      </p:sp>
      <p:sp>
        <p:nvSpPr>
          <p:cNvPr id="21507" name="Rectangle 3"/>
          <p:cNvSpPr>
            <a:spLocks noGrp="1" noChangeArrowheads="1"/>
          </p:cNvSpPr>
          <p:nvPr>
            <p:ph idx="1"/>
          </p:nvPr>
        </p:nvSpPr>
        <p:spPr>
          <a:xfrm>
            <a:off x="2351089" y="1125538"/>
            <a:ext cx="7888287" cy="5518150"/>
          </a:xfrm>
        </p:spPr>
        <p:txBody>
          <a:bodyPr>
            <a:normAutofit fontScale="92500" lnSpcReduction="10000"/>
          </a:bodyPr>
          <a:lstStyle/>
          <a:p>
            <a:pPr>
              <a:lnSpc>
                <a:spcPct val="80000"/>
              </a:lnSpc>
              <a:buFont typeface="Wingdings" pitchFamily="2" charset="2"/>
              <a:buChar char="Ø"/>
            </a:pPr>
            <a:r>
              <a:rPr lang="en-US" sz="2400"/>
              <a:t>Penyakit alergi/hipersensitivitas</a:t>
            </a:r>
          </a:p>
          <a:p>
            <a:pPr>
              <a:lnSpc>
                <a:spcPct val="80000"/>
              </a:lnSpc>
              <a:buFont typeface="Wingdings" pitchFamily="2" charset="2"/>
              <a:buChar char="Ø"/>
            </a:pPr>
            <a:r>
              <a:rPr lang="en-US" sz="2400"/>
              <a:t>Dermatitis kontak</a:t>
            </a:r>
          </a:p>
          <a:p>
            <a:pPr>
              <a:lnSpc>
                <a:spcPct val="80000"/>
              </a:lnSpc>
              <a:buFont typeface="Wingdings" pitchFamily="2" charset="2"/>
              <a:buChar char="Ø"/>
            </a:pPr>
            <a:r>
              <a:rPr lang="en-US" sz="2400"/>
              <a:t>Penyakit hati dan saluran pencernaan </a:t>
            </a:r>
          </a:p>
          <a:p>
            <a:pPr>
              <a:lnSpc>
                <a:spcPct val="80000"/>
              </a:lnSpc>
              <a:buFont typeface="Wingdings" pitchFamily="2" charset="2"/>
              <a:buChar char="Ø"/>
            </a:pPr>
            <a:r>
              <a:rPr lang="en-US" sz="2400"/>
              <a:t>Penyakit paru-paru</a:t>
            </a:r>
          </a:p>
          <a:p>
            <a:pPr>
              <a:lnSpc>
                <a:spcPct val="80000"/>
              </a:lnSpc>
              <a:buFont typeface="Wingdings" pitchFamily="2" charset="2"/>
              <a:buChar char="Ø"/>
            </a:pPr>
            <a:r>
              <a:rPr lang="en-US" sz="2400"/>
              <a:t>Penyakit saluran kemih</a:t>
            </a:r>
          </a:p>
          <a:p>
            <a:pPr>
              <a:lnSpc>
                <a:spcPct val="80000"/>
              </a:lnSpc>
              <a:buFont typeface="Wingdings" pitchFamily="2" charset="2"/>
              <a:buChar char="Ø"/>
            </a:pPr>
            <a:r>
              <a:rPr lang="en-US" sz="2400"/>
              <a:t>Penyakit jantung dan pembuluh darah</a:t>
            </a:r>
          </a:p>
          <a:p>
            <a:pPr>
              <a:lnSpc>
                <a:spcPct val="80000"/>
              </a:lnSpc>
              <a:buFont typeface="Wingdings" pitchFamily="2" charset="2"/>
              <a:buChar char="Ø"/>
            </a:pPr>
            <a:r>
              <a:rPr lang="en-US" sz="2400"/>
              <a:t>Penyakit darah</a:t>
            </a:r>
          </a:p>
          <a:p>
            <a:pPr>
              <a:lnSpc>
                <a:spcPct val="80000"/>
              </a:lnSpc>
              <a:buFont typeface="Wingdings" pitchFamily="2" charset="2"/>
              <a:buChar char="Ø"/>
            </a:pPr>
            <a:r>
              <a:rPr lang="en-US" sz="2400"/>
              <a:t>Penyakit otak dan syaraf</a:t>
            </a:r>
          </a:p>
          <a:p>
            <a:pPr>
              <a:lnSpc>
                <a:spcPct val="80000"/>
              </a:lnSpc>
              <a:buFont typeface="Wingdings" pitchFamily="2" charset="2"/>
              <a:buChar char="Ø"/>
            </a:pPr>
            <a:r>
              <a:rPr lang="en-US" sz="2400"/>
              <a:t>Penyakit muskuloskeletal</a:t>
            </a:r>
          </a:p>
          <a:p>
            <a:pPr>
              <a:lnSpc>
                <a:spcPct val="80000"/>
              </a:lnSpc>
              <a:buFont typeface="Wingdings" pitchFamily="2" charset="2"/>
              <a:buChar char="Ø"/>
            </a:pPr>
            <a:r>
              <a:rPr lang="en-US" sz="2400"/>
              <a:t>Penyakit sistem reproduksi</a:t>
            </a:r>
          </a:p>
          <a:p>
            <a:pPr>
              <a:lnSpc>
                <a:spcPct val="80000"/>
              </a:lnSpc>
              <a:buFont typeface="Wingdings" pitchFamily="2" charset="2"/>
              <a:buChar char="Ø"/>
            </a:pPr>
            <a:r>
              <a:rPr lang="en-US" sz="2400"/>
              <a:t>Penyakit mata</a:t>
            </a:r>
          </a:p>
          <a:p>
            <a:pPr>
              <a:lnSpc>
                <a:spcPct val="80000"/>
              </a:lnSpc>
              <a:buFont typeface="Wingdings" pitchFamily="2" charset="2"/>
              <a:buChar char="Ø"/>
            </a:pPr>
            <a:r>
              <a:rPr lang="en-US" sz="2400"/>
              <a:t>Penyakit telinga</a:t>
            </a:r>
          </a:p>
          <a:p>
            <a:pPr>
              <a:lnSpc>
                <a:spcPct val="80000"/>
              </a:lnSpc>
              <a:buFont typeface="Wingdings" pitchFamily="2" charset="2"/>
              <a:buChar char="Ø"/>
            </a:pPr>
            <a:r>
              <a:rPr lang="en-US" sz="2400"/>
              <a:t>Gangguan Psikologis</a:t>
            </a:r>
          </a:p>
          <a:p>
            <a:pPr>
              <a:lnSpc>
                <a:spcPct val="80000"/>
              </a:lnSpc>
              <a:buFont typeface="Wingdings" pitchFamily="2" charset="2"/>
              <a:buChar char="Ø"/>
            </a:pPr>
            <a:r>
              <a:rPr lang="en-US" sz="2400"/>
              <a:t>Penyakit Infeksi</a:t>
            </a:r>
          </a:p>
          <a:p>
            <a:pPr>
              <a:lnSpc>
                <a:spcPct val="80000"/>
              </a:lnSpc>
              <a:buFont typeface="Wingdings" pitchFamily="2" charset="2"/>
              <a:buChar char="Ø"/>
            </a:pPr>
            <a:r>
              <a:rPr lang="en-US" sz="2400"/>
              <a:t>Keracunan</a:t>
            </a:r>
          </a:p>
          <a:p>
            <a:pPr>
              <a:lnSpc>
                <a:spcPct val="80000"/>
              </a:lnSpc>
            </a:pPr>
            <a:endParaRPr 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route"/>
          <p:cNvPicPr>
            <a:picLocks noGrp="1" noChangeAspect="1" noChangeArrowheads="1"/>
          </p:cNvPicPr>
          <p:nvPr>
            <p:ph idx="1"/>
          </p:nvPr>
        </p:nvPicPr>
        <p:blipFill>
          <a:blip r:embed="rId2" cstate="print"/>
          <a:srcRect/>
          <a:stretch>
            <a:fillRect/>
          </a:stretch>
        </p:blipFill>
        <p:spPr>
          <a:xfrm>
            <a:off x="3524232" y="142853"/>
            <a:ext cx="5000660" cy="6569455"/>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2497138" y="2133600"/>
            <a:ext cx="7199312" cy="172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9525">
                  <a:solidFill>
                    <a:srgbClr val="000000"/>
                  </a:solidFill>
                  <a:miter lim="800000"/>
                  <a:headEnd type="none" w="sm" len="sm"/>
                  <a:tailEnd type="none" w="sm" len="sm"/>
                </a:ln>
                <a:solidFill>
                  <a:srgbClr val="FFFFFF"/>
                </a:solidFill>
                <a:latin typeface="Arial Black"/>
              </a:rPr>
              <a:t>APA</a:t>
            </a:r>
          </a:p>
          <a:p>
            <a:pPr algn="ctr" fontAlgn="base">
              <a:spcBef>
                <a:spcPct val="0"/>
              </a:spcBef>
              <a:spcAft>
                <a:spcPct val="0"/>
              </a:spcAft>
            </a:pPr>
            <a:r>
              <a:rPr lang="en-US" sz="3600" kern="10">
                <a:ln w="9525">
                  <a:solidFill>
                    <a:srgbClr val="000000"/>
                  </a:solidFill>
                  <a:miter lim="800000"/>
                  <a:headEnd type="none" w="sm" len="sm"/>
                  <a:tailEnd type="none" w="sm" len="sm"/>
                </a:ln>
                <a:solidFill>
                  <a:srgbClr val="FFFFFF"/>
                </a:solidFill>
                <a:latin typeface="Arial Black"/>
              </a:rPr>
              <a:t>DAMPAK </a:t>
            </a:r>
          </a:p>
          <a:p>
            <a:pPr algn="ctr" fontAlgn="base">
              <a:spcBef>
                <a:spcPct val="0"/>
              </a:spcBef>
              <a:spcAft>
                <a:spcPct val="0"/>
              </a:spcAft>
            </a:pPr>
            <a:r>
              <a:rPr lang="en-US" sz="3600" kern="10">
                <a:ln w="9525">
                  <a:solidFill>
                    <a:srgbClr val="000000"/>
                  </a:solidFill>
                  <a:miter lim="800000"/>
                  <a:headEnd type="none" w="sm" len="sm"/>
                  <a:tailEnd type="none" w="sm" len="sm"/>
                </a:ln>
                <a:solidFill>
                  <a:srgbClr val="FFFFFF"/>
                </a:solidFill>
                <a:latin typeface="Arial Black"/>
              </a:rPr>
              <a:t>PAK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06626" y="609601"/>
            <a:ext cx="8080375" cy="720725"/>
          </a:xfrm>
          <a:solidFill>
            <a:schemeClr val="accent1"/>
          </a:solidFill>
        </p:spPr>
        <p:txBody>
          <a:bodyPr/>
          <a:lstStyle/>
          <a:p>
            <a:r>
              <a:rPr lang="en-US" sz="4000"/>
              <a:t>Akibat PAK pada Tenaga Kerja</a:t>
            </a:r>
          </a:p>
        </p:txBody>
      </p:sp>
      <p:sp>
        <p:nvSpPr>
          <p:cNvPr id="32771" name="Rectangle 3"/>
          <p:cNvSpPr>
            <a:spLocks noGrp="1" noChangeArrowheads="1"/>
          </p:cNvSpPr>
          <p:nvPr>
            <p:ph idx="1"/>
          </p:nvPr>
        </p:nvSpPr>
        <p:spPr>
          <a:xfrm>
            <a:off x="2135188" y="1484313"/>
            <a:ext cx="7796212" cy="4608512"/>
          </a:xfrm>
        </p:spPr>
        <p:txBody>
          <a:bodyPr>
            <a:normAutofit lnSpcReduction="10000"/>
          </a:bodyPr>
          <a:lstStyle/>
          <a:p>
            <a:pPr marL="609600" indent="-609600">
              <a:lnSpc>
                <a:spcPct val="70000"/>
              </a:lnSpc>
            </a:pPr>
            <a:r>
              <a:rPr lang="sv-SE" sz="2800"/>
              <a:t>Akibat langsung :</a:t>
            </a:r>
          </a:p>
          <a:p>
            <a:pPr marL="990600" lvl="1" indent="-533400">
              <a:lnSpc>
                <a:spcPct val="80000"/>
              </a:lnSpc>
              <a:buFont typeface="Wingdings" pitchFamily="2" charset="2"/>
              <a:buChar char="Ø"/>
            </a:pPr>
            <a:r>
              <a:rPr lang="sv-SE" sz="2400"/>
              <a:t>Sementara Tidak Mampu Bekerja (STMB)</a:t>
            </a:r>
          </a:p>
          <a:p>
            <a:pPr marL="990600" lvl="1" indent="-533400">
              <a:lnSpc>
                <a:spcPct val="80000"/>
              </a:lnSpc>
              <a:buFont typeface="Wingdings" pitchFamily="2" charset="2"/>
              <a:buChar char="Ø"/>
            </a:pPr>
            <a:r>
              <a:rPr lang="sv-SE" sz="2400"/>
              <a:t>Kehilangan salah satu organ atau fungsi (cacat anatomis atau cacat fungsi) sebagian atau total</a:t>
            </a:r>
            <a:endParaRPr lang="fi-FI" sz="2400"/>
          </a:p>
          <a:p>
            <a:pPr marL="990600" lvl="1" indent="-533400">
              <a:lnSpc>
                <a:spcPct val="80000"/>
              </a:lnSpc>
              <a:buFont typeface="Wingdings" pitchFamily="2" charset="2"/>
              <a:buChar char="Ø"/>
            </a:pPr>
            <a:r>
              <a:rPr lang="it-IT" sz="2400"/>
              <a:t>Meninggal dunia</a:t>
            </a:r>
          </a:p>
          <a:p>
            <a:pPr marL="609600" indent="-609600">
              <a:lnSpc>
                <a:spcPct val="70000"/>
              </a:lnSpc>
            </a:pPr>
            <a:r>
              <a:rPr lang="en-US" sz="2800"/>
              <a:t>Akibat tidak langsung :</a:t>
            </a:r>
          </a:p>
          <a:p>
            <a:pPr marL="990600" lvl="1" indent="-533400">
              <a:lnSpc>
                <a:spcPct val="80000"/>
              </a:lnSpc>
              <a:buFont typeface="Wingdings" pitchFamily="2" charset="2"/>
              <a:buChar char="Ø"/>
            </a:pPr>
            <a:r>
              <a:rPr lang="sv-SE" sz="2400"/>
              <a:t>Penderitaan fisik dan mental karena PAK</a:t>
            </a:r>
          </a:p>
          <a:p>
            <a:pPr marL="990600" lvl="1" indent="-533400">
              <a:lnSpc>
                <a:spcPct val="80000"/>
              </a:lnSpc>
              <a:buFont typeface="Wingdings" pitchFamily="2" charset="2"/>
              <a:buChar char="Ø"/>
            </a:pPr>
            <a:r>
              <a:rPr lang="en-US" sz="2400"/>
              <a:t>Kehilangan pekerjaan/pendapatan</a:t>
            </a:r>
          </a:p>
          <a:p>
            <a:pPr marL="990600" lvl="1" indent="-533400">
              <a:lnSpc>
                <a:spcPct val="80000"/>
              </a:lnSpc>
              <a:buFont typeface="Wingdings" pitchFamily="2" charset="2"/>
              <a:buChar char="Ø"/>
            </a:pPr>
            <a:r>
              <a:rPr lang="sv-SE" sz="2400"/>
              <a:t>Resiko hak-haknya tidak diberikan</a:t>
            </a:r>
          </a:p>
          <a:p>
            <a:pPr marL="609600" indent="-609600">
              <a:lnSpc>
                <a:spcPct val="70000"/>
              </a:lnSpc>
            </a:pPr>
            <a:r>
              <a:rPr lang="en-US" sz="2800"/>
              <a:t>Apabila tidak dilakukan pengendalian yang memadai, PAK yang ada akan berimbas pada tenaga kerja lain</a:t>
            </a:r>
          </a:p>
          <a:p>
            <a:pPr marL="990600" lvl="1" indent="-533400">
              <a:lnSpc>
                <a:spcPct val="80000"/>
              </a:lnSpc>
              <a:buFont typeface="Wingdings" pitchFamily="2" charset="2"/>
              <a:buChar char="Ø"/>
            </a:pPr>
            <a:endParaRPr 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6626" y="609601"/>
            <a:ext cx="8080375" cy="720725"/>
          </a:xfrm>
          <a:solidFill>
            <a:schemeClr val="accent1"/>
          </a:solidFill>
        </p:spPr>
        <p:txBody>
          <a:bodyPr/>
          <a:lstStyle/>
          <a:p>
            <a:r>
              <a:rPr lang="en-US" sz="4000"/>
              <a:t>Akibat PAK pada Perusahaan</a:t>
            </a:r>
          </a:p>
        </p:txBody>
      </p:sp>
      <p:sp>
        <p:nvSpPr>
          <p:cNvPr id="33795" name="Rectangle 3"/>
          <p:cNvSpPr>
            <a:spLocks noGrp="1" noChangeArrowheads="1"/>
          </p:cNvSpPr>
          <p:nvPr>
            <p:ph idx="1"/>
          </p:nvPr>
        </p:nvSpPr>
        <p:spPr>
          <a:xfrm>
            <a:off x="2208213" y="1557338"/>
            <a:ext cx="7796212" cy="4608512"/>
          </a:xfrm>
        </p:spPr>
        <p:txBody>
          <a:bodyPr>
            <a:normAutofit lnSpcReduction="10000"/>
          </a:bodyPr>
          <a:lstStyle/>
          <a:p>
            <a:pPr marL="609600" indent="-609600">
              <a:lnSpc>
                <a:spcPct val="70000"/>
              </a:lnSpc>
            </a:pPr>
            <a:r>
              <a:rPr lang="sv-SE" sz="2800" dirty="0"/>
              <a:t>Akibat langsung :</a:t>
            </a:r>
          </a:p>
          <a:p>
            <a:pPr marL="990600" lvl="1" indent="-533400">
              <a:lnSpc>
                <a:spcPct val="80000"/>
              </a:lnSpc>
              <a:buFont typeface="Wingdings" pitchFamily="2" charset="2"/>
              <a:buChar char="Ø"/>
            </a:pPr>
            <a:r>
              <a:rPr lang="sv-SE" sz="2400" dirty="0"/>
              <a:t>Kehilangan tenaga terampil </a:t>
            </a:r>
          </a:p>
          <a:p>
            <a:pPr marL="990600" lvl="1" indent="-533400">
              <a:lnSpc>
                <a:spcPct val="80000"/>
              </a:lnSpc>
              <a:buFont typeface="Wingdings" pitchFamily="2" charset="2"/>
              <a:buChar char="Ø"/>
            </a:pPr>
            <a:r>
              <a:rPr lang="sv-SE" sz="2400" dirty="0"/>
              <a:t>Biaya pelayanan kesehatan lebih besar (pengobatan &amp; kompensasi)</a:t>
            </a:r>
          </a:p>
          <a:p>
            <a:pPr marL="990600" lvl="1" indent="-533400">
              <a:lnSpc>
                <a:spcPct val="80000"/>
              </a:lnSpc>
              <a:buFont typeface="Wingdings" pitchFamily="2" charset="2"/>
              <a:buChar char="Ø"/>
            </a:pPr>
            <a:r>
              <a:rPr lang="en-US" sz="2400" dirty="0" err="1"/>
              <a:t>Kehilangan</a:t>
            </a:r>
            <a:r>
              <a:rPr lang="en-US" sz="2400" dirty="0"/>
              <a:t> </a:t>
            </a:r>
            <a:r>
              <a:rPr lang="en-US" sz="2400" dirty="0" err="1"/>
              <a:t>waktu</a:t>
            </a:r>
            <a:r>
              <a:rPr lang="en-US" sz="2400" dirty="0"/>
              <a:t> </a:t>
            </a:r>
            <a:r>
              <a:rPr lang="en-US" sz="2400" dirty="0" err="1"/>
              <a:t>kerja</a:t>
            </a:r>
            <a:endParaRPr lang="sv-SE" sz="2400" dirty="0"/>
          </a:p>
          <a:p>
            <a:pPr marL="990600" lvl="1" indent="-533400">
              <a:lnSpc>
                <a:spcPct val="80000"/>
              </a:lnSpc>
              <a:buFont typeface="Wingdings" pitchFamily="2" charset="2"/>
              <a:buChar char="Ø"/>
            </a:pPr>
            <a:endParaRPr lang="it-IT" sz="2400" dirty="0"/>
          </a:p>
          <a:p>
            <a:pPr marL="609600" indent="-609600">
              <a:lnSpc>
                <a:spcPct val="70000"/>
              </a:lnSpc>
            </a:pPr>
            <a:r>
              <a:rPr lang="en-US" sz="2800" dirty="0" err="1"/>
              <a:t>Akibat</a:t>
            </a:r>
            <a:r>
              <a:rPr lang="en-US" sz="2800" dirty="0"/>
              <a:t> </a:t>
            </a:r>
            <a:r>
              <a:rPr lang="en-US" sz="2800" dirty="0" err="1"/>
              <a:t>tidak</a:t>
            </a:r>
            <a:r>
              <a:rPr lang="en-US" sz="2800" dirty="0"/>
              <a:t> </a:t>
            </a:r>
            <a:r>
              <a:rPr lang="en-US" sz="2800" dirty="0" err="1"/>
              <a:t>langsung</a:t>
            </a:r>
            <a:r>
              <a:rPr lang="en-US" sz="2800" dirty="0"/>
              <a:t> :</a:t>
            </a:r>
          </a:p>
          <a:p>
            <a:pPr marL="990600" lvl="1" indent="-533400">
              <a:lnSpc>
                <a:spcPct val="80000"/>
              </a:lnSpc>
              <a:buFont typeface="Wingdings" pitchFamily="2" charset="2"/>
              <a:buChar char="Ø"/>
            </a:pPr>
            <a:r>
              <a:rPr lang="en-US" sz="2400" dirty="0" err="1"/>
              <a:t>Produktifitas</a:t>
            </a:r>
            <a:r>
              <a:rPr lang="en-US" sz="2400" dirty="0"/>
              <a:t> </a:t>
            </a:r>
            <a:r>
              <a:rPr lang="en-US" sz="2400" dirty="0" err="1"/>
              <a:t>terganggu</a:t>
            </a:r>
            <a:r>
              <a:rPr lang="en-US" sz="2400" dirty="0"/>
              <a:t>/</a:t>
            </a:r>
            <a:r>
              <a:rPr lang="en-US" sz="2400" dirty="0" err="1"/>
              <a:t>menurun</a:t>
            </a:r>
            <a:endParaRPr lang="en-US" sz="2400" dirty="0"/>
          </a:p>
          <a:p>
            <a:pPr marL="990600" lvl="1" indent="-533400">
              <a:lnSpc>
                <a:spcPct val="80000"/>
              </a:lnSpc>
              <a:buFont typeface="Wingdings" pitchFamily="2" charset="2"/>
              <a:buChar char="Ø"/>
            </a:pPr>
            <a:r>
              <a:rPr lang="en-US" sz="2400" dirty="0" err="1"/>
              <a:t>Ketenangan</a:t>
            </a:r>
            <a:r>
              <a:rPr lang="en-US" sz="2400" dirty="0"/>
              <a:t> </a:t>
            </a:r>
            <a:r>
              <a:rPr lang="en-US" sz="2400" dirty="0" err="1"/>
              <a:t>kerja</a:t>
            </a:r>
            <a:r>
              <a:rPr lang="en-US" sz="2400" dirty="0"/>
              <a:t> </a:t>
            </a:r>
          </a:p>
          <a:p>
            <a:pPr marL="990600" lvl="1" indent="-533400">
              <a:lnSpc>
                <a:spcPct val="80000"/>
              </a:lnSpc>
              <a:buFont typeface="Wingdings" pitchFamily="2" charset="2"/>
              <a:buChar char="Ø"/>
            </a:pPr>
            <a:r>
              <a:rPr lang="en-US" sz="2400" dirty="0"/>
              <a:t>Image/prestige </a:t>
            </a:r>
            <a:r>
              <a:rPr lang="en-US" sz="2400" dirty="0" err="1"/>
              <a:t>perusahaan</a:t>
            </a:r>
            <a:endParaRPr lang="en-US" sz="2400" dirty="0"/>
          </a:p>
          <a:p>
            <a:pPr marL="990600" lvl="1" indent="-533400">
              <a:lnSpc>
                <a:spcPct val="80000"/>
              </a:lnSpc>
              <a:buFont typeface="Wingdings" pitchFamily="2" charset="2"/>
              <a:buChar char="Ø"/>
            </a:pPr>
            <a:r>
              <a:rPr lang="sv-SE" sz="2400" dirty="0"/>
              <a:t>Apabila tidak ada upaya pencegahan </a:t>
            </a:r>
            <a:r>
              <a:rPr lang="sv-SE" sz="2400" dirty="0">
                <a:sym typeface="Wingdings" pitchFamily="2" charset="2"/>
              </a:rPr>
              <a:t> </a:t>
            </a:r>
            <a:r>
              <a:rPr lang="sv-SE" sz="2400" dirty="0"/>
              <a:t>Makin banyak tenaga kerja yang menderita penyakit serupa</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6626" y="609601"/>
            <a:ext cx="8080375" cy="720725"/>
          </a:xfrm>
          <a:solidFill>
            <a:schemeClr val="accent1"/>
          </a:solidFill>
        </p:spPr>
        <p:txBody>
          <a:bodyPr/>
          <a:lstStyle/>
          <a:p>
            <a:r>
              <a:rPr lang="en-US" sz="4000"/>
              <a:t>Akibat PAK pada Masyarakat</a:t>
            </a:r>
          </a:p>
        </p:txBody>
      </p:sp>
      <p:sp>
        <p:nvSpPr>
          <p:cNvPr id="34819" name="Rectangle 3"/>
          <p:cNvSpPr>
            <a:spLocks noGrp="1" noChangeArrowheads="1"/>
          </p:cNvSpPr>
          <p:nvPr>
            <p:ph idx="1"/>
          </p:nvPr>
        </p:nvSpPr>
        <p:spPr>
          <a:xfrm>
            <a:off x="2208213" y="1557338"/>
            <a:ext cx="7796212" cy="4608512"/>
          </a:xfrm>
        </p:spPr>
        <p:txBody>
          <a:bodyPr>
            <a:normAutofit fontScale="92500" lnSpcReduction="10000"/>
          </a:bodyPr>
          <a:lstStyle/>
          <a:p>
            <a:pPr marL="609600" indent="-609600"/>
            <a:r>
              <a:rPr lang="sv-SE" sz="2800" dirty="0"/>
              <a:t>Pada kasus PAK tertentu penyebabnya dapat dibawa oleh tenaga kerja ke rumahnya dan menimbulkan penyakit pada angota keluarganya, misalnya asbestosis</a:t>
            </a:r>
          </a:p>
          <a:p>
            <a:pPr marL="609600" indent="-609600"/>
            <a:r>
              <a:rPr lang="sv-SE" sz="2800" dirty="0"/>
              <a:t>Upaya pengendalian PAK yang buruk menggambarkan pelaksanaan K3 yang buruk pula, dimana pencemaran udara tempat kerja dapat menjalar menjadi pencemaran udara di luar tempat kerja sehingga mengganggu kesehatan masyarakat pada umumnya</a:t>
            </a:r>
            <a:endParaRPr lang="it-IT"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A825B3-0D52-3410-3E31-2183E3BCEF99}"/>
              </a:ext>
            </a:extLst>
          </p:cNvPr>
          <p:cNvSpPr>
            <a:spLocks noGrp="1"/>
          </p:cNvSpPr>
          <p:nvPr>
            <p:ph type="body" sz="quarter" idx="10"/>
          </p:nvPr>
        </p:nvSpPr>
        <p:spPr/>
        <p:txBody>
          <a:bodyPr/>
          <a:lstStyle/>
          <a:p>
            <a:r>
              <a:rPr lang="en-US" sz="3200" dirty="0"/>
              <a:t>PP No.7 </a:t>
            </a:r>
            <a:r>
              <a:rPr lang="en-US" sz="3200" dirty="0" err="1"/>
              <a:t>tahun</a:t>
            </a:r>
            <a:r>
              <a:rPr lang="en-US" sz="3200" dirty="0"/>
              <a:t> 2019 </a:t>
            </a:r>
          </a:p>
          <a:p>
            <a:r>
              <a:rPr lang="en-US" sz="3200" b="1" dirty="0">
                <a:solidFill>
                  <a:srgbClr val="7030A0"/>
                </a:solidFill>
              </a:rPr>
              <a:t>Pasal 1</a:t>
            </a:r>
          </a:p>
        </p:txBody>
      </p:sp>
      <p:sp>
        <p:nvSpPr>
          <p:cNvPr id="6" name="TextBox 5">
            <a:extLst>
              <a:ext uri="{FF2B5EF4-FFF2-40B4-BE49-F238E27FC236}">
                <a16:creationId xmlns:a16="http://schemas.microsoft.com/office/drawing/2014/main" id="{AAB3FA60-AF50-C587-A88A-882C526AC5E2}"/>
              </a:ext>
            </a:extLst>
          </p:cNvPr>
          <p:cNvSpPr txBox="1"/>
          <p:nvPr/>
        </p:nvSpPr>
        <p:spPr>
          <a:xfrm>
            <a:off x="162560" y="1506418"/>
            <a:ext cx="11734166" cy="4536819"/>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en-US" sz="2800" dirty="0">
                <a:latin typeface="Cambria" panose="02040503050406030204" pitchFamily="18" charset="0"/>
                <a:ea typeface="Cambria" panose="02040503050406030204" pitchFamily="18" charset="0"/>
              </a:rPr>
              <a:t>Penyakit </a:t>
            </a:r>
            <a:r>
              <a:rPr lang="en-US" sz="2800" dirty="0" err="1">
                <a:latin typeface="Cambria" panose="02040503050406030204" pitchFamily="18" charset="0"/>
                <a:ea typeface="Cambria" panose="02040503050406030204" pitchFamily="18" charset="0"/>
              </a:rPr>
              <a:t>Akibat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Kerja</a:t>
            </a:r>
            <a:r>
              <a:rPr lang="en-US" sz="2800" dirty="0">
                <a:latin typeface="Cambria" panose="02040503050406030204" pitchFamily="18" charset="0"/>
                <a:ea typeface="Cambria" panose="02040503050406030204" pitchFamily="18" charset="0"/>
              </a:rPr>
              <a:t> /PAK </a:t>
            </a:r>
            <a:r>
              <a:rPr lang="en-US" sz="2800" dirty="0" err="1">
                <a:latin typeface="Cambria" panose="02040503050406030204" pitchFamily="18" charset="0"/>
                <a:ea typeface="Cambria" panose="02040503050406030204" pitchFamily="18" charset="0"/>
              </a:rPr>
              <a:t>adalah</a:t>
            </a:r>
            <a:r>
              <a:rPr lang="en-US" sz="2800" dirty="0">
                <a:latin typeface="Cambria" panose="02040503050406030204" pitchFamily="18" charset="0"/>
                <a:ea typeface="Cambria" panose="02040503050406030204" pitchFamily="18" charset="0"/>
              </a:rPr>
              <a:t> </a:t>
            </a:r>
            <a:r>
              <a:rPr lang="en-US" sz="2800" dirty="0">
                <a:solidFill>
                  <a:srgbClr val="0070C0"/>
                </a:solidFill>
                <a:latin typeface="Cambria" panose="02040503050406030204" pitchFamily="18" charset="0"/>
                <a:ea typeface="Cambria" panose="02040503050406030204" pitchFamily="18" charset="0"/>
              </a:rPr>
              <a:t>penyakit yang </a:t>
            </a:r>
            <a:r>
              <a:rPr lang="en-US" sz="2800" dirty="0" err="1">
                <a:solidFill>
                  <a:srgbClr val="0070C0"/>
                </a:solidFill>
                <a:latin typeface="Cambria" panose="02040503050406030204" pitchFamily="18" charset="0"/>
                <a:ea typeface="Cambria" panose="02040503050406030204" pitchFamily="18" charset="0"/>
              </a:rPr>
              <a:t>disebabkan</a:t>
            </a:r>
            <a:r>
              <a:rPr lang="en-US" sz="2800" dirty="0">
                <a:solidFill>
                  <a:srgbClr val="0070C0"/>
                </a:solidFill>
                <a:latin typeface="Cambria" panose="02040503050406030204" pitchFamily="18" charset="0"/>
                <a:ea typeface="Cambria" panose="02040503050406030204" pitchFamily="18" charset="0"/>
              </a:rPr>
              <a:t> oleh </a:t>
            </a:r>
            <a:r>
              <a:rPr lang="en-US" sz="2800" dirty="0" err="1">
                <a:solidFill>
                  <a:srgbClr val="0070C0"/>
                </a:solidFill>
                <a:latin typeface="Cambria" panose="02040503050406030204" pitchFamily="18" charset="0"/>
                <a:ea typeface="Cambria" panose="02040503050406030204" pitchFamily="18" charset="0"/>
              </a:rPr>
              <a:t>pekerjaan</a:t>
            </a:r>
            <a:r>
              <a:rPr lang="en-US" sz="2800" dirty="0">
                <a:solidFill>
                  <a:srgbClr val="0070C0"/>
                </a:solidFill>
                <a:latin typeface="Cambria" panose="02040503050406030204" pitchFamily="18" charset="0"/>
                <a:ea typeface="Cambria" panose="02040503050406030204" pitchFamily="18" charset="0"/>
              </a:rPr>
              <a:t> dan/</a:t>
            </a:r>
            <a:r>
              <a:rPr lang="en-US" sz="2800" dirty="0" err="1">
                <a:solidFill>
                  <a:srgbClr val="0070C0"/>
                </a:solidFill>
                <a:latin typeface="Cambria" panose="02040503050406030204" pitchFamily="18" charset="0"/>
                <a:ea typeface="Cambria" panose="02040503050406030204" pitchFamily="18" charset="0"/>
              </a:rPr>
              <a:t>atau</a:t>
            </a:r>
            <a:r>
              <a:rPr lang="en-US" sz="2800" dirty="0">
                <a:solidFill>
                  <a:srgbClr val="0070C0"/>
                </a:solidFill>
                <a:latin typeface="Cambria" panose="02040503050406030204" pitchFamily="18" charset="0"/>
                <a:ea typeface="Cambria" panose="02040503050406030204" pitchFamily="18" charset="0"/>
              </a:rPr>
              <a:t> </a:t>
            </a:r>
            <a:r>
              <a:rPr lang="en-US" sz="2800" dirty="0" err="1">
                <a:solidFill>
                  <a:srgbClr val="0070C0"/>
                </a:solidFill>
                <a:latin typeface="Cambria" panose="02040503050406030204" pitchFamily="18" charset="0"/>
                <a:ea typeface="Cambria" panose="02040503050406030204" pitchFamily="18" charset="0"/>
              </a:rPr>
              <a:t>lingkungan</a:t>
            </a:r>
            <a:r>
              <a:rPr lang="en-US" sz="2800" dirty="0">
                <a:solidFill>
                  <a:srgbClr val="0070C0"/>
                </a:solidFill>
                <a:latin typeface="Cambria" panose="02040503050406030204" pitchFamily="18" charset="0"/>
                <a:ea typeface="Cambria" panose="02040503050406030204" pitchFamily="18" charset="0"/>
              </a:rPr>
              <a:t> </a:t>
            </a:r>
            <a:r>
              <a:rPr lang="en-US" sz="2800" dirty="0" err="1">
                <a:solidFill>
                  <a:srgbClr val="0070C0"/>
                </a:solidFill>
                <a:latin typeface="Cambria" panose="02040503050406030204" pitchFamily="18" charset="0"/>
                <a:ea typeface="Cambria" panose="02040503050406030204" pitchFamily="18" charset="0"/>
              </a:rPr>
              <a:t>kerja</a:t>
            </a:r>
            <a:r>
              <a:rPr lang="en-US" sz="2800" dirty="0">
                <a:solidFill>
                  <a:srgbClr val="0070C0"/>
                </a:solidFill>
                <a:latin typeface="Cambria" panose="02040503050406030204" pitchFamily="18" charset="0"/>
                <a:ea typeface="Cambria" panose="02040503050406030204" pitchFamily="18" charset="0"/>
              </a:rPr>
              <a:t>.</a:t>
            </a:r>
          </a:p>
          <a:p>
            <a:pPr algn="just">
              <a:lnSpc>
                <a:spcPct val="150000"/>
              </a:lnSpc>
            </a:pPr>
            <a:endParaRPr lang="en-US" sz="2800" dirty="0">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v"/>
            </a:pPr>
            <a:r>
              <a:rPr lang="en-US" sz="2800" dirty="0">
                <a:latin typeface="Cambria" panose="02040503050406030204" pitchFamily="18" charset="0"/>
                <a:ea typeface="Cambria" panose="02040503050406030204" pitchFamily="18" charset="0"/>
              </a:rPr>
              <a:t>Jaminan </a:t>
            </a:r>
            <a:r>
              <a:rPr lang="en-US" sz="2800" dirty="0" err="1">
                <a:latin typeface="Cambria" panose="02040503050406030204" pitchFamily="18" charset="0"/>
                <a:ea typeface="Cambria" panose="02040503050406030204" pitchFamily="18" charset="0"/>
              </a:rPr>
              <a:t>Kecelakaan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Kerja</a:t>
            </a:r>
            <a:r>
              <a:rPr lang="en-US" sz="2800" dirty="0">
                <a:latin typeface="Cambria" panose="02040503050406030204" pitchFamily="18" charset="0"/>
                <a:ea typeface="Cambria" panose="02040503050406030204" pitchFamily="18" charset="0"/>
              </a:rPr>
              <a:t> /JKK </a:t>
            </a:r>
            <a:r>
              <a:rPr lang="en-US" sz="2800" dirty="0" err="1">
                <a:latin typeface="Cambria" panose="02040503050406030204" pitchFamily="18" charset="0"/>
                <a:ea typeface="Cambria" panose="02040503050406030204" pitchFamily="18" charset="0"/>
              </a:rPr>
              <a:t>adalah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manfaat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berupa</a:t>
            </a:r>
            <a:r>
              <a:rPr lang="en-US" sz="2800" dirty="0">
                <a:latin typeface="Cambria" panose="02040503050406030204" pitchFamily="18" charset="0"/>
                <a:ea typeface="Cambria" panose="02040503050406030204" pitchFamily="18" charset="0"/>
              </a:rPr>
              <a:t> uang </a:t>
            </a:r>
            <a:r>
              <a:rPr lang="en-US" sz="2800" dirty="0" err="1">
                <a:latin typeface="Cambria" panose="02040503050406030204" pitchFamily="18" charset="0"/>
                <a:ea typeface="Cambria" panose="02040503050406030204" pitchFamily="18" charset="0"/>
              </a:rPr>
              <a:t>tunai</a:t>
            </a:r>
            <a:r>
              <a:rPr lang="en-US" sz="2800" dirty="0">
                <a:latin typeface="Cambria" panose="02040503050406030204" pitchFamily="18" charset="0"/>
                <a:ea typeface="Cambria" panose="02040503050406030204" pitchFamily="18" charset="0"/>
              </a:rPr>
              <a:t> dan/</a:t>
            </a:r>
            <a:r>
              <a:rPr lang="en-US" sz="2800" dirty="0" err="1">
                <a:latin typeface="Cambria" panose="02040503050406030204" pitchFamily="18" charset="0"/>
                <a:ea typeface="Cambria" panose="02040503050406030204" pitchFamily="18" charset="0"/>
              </a:rPr>
              <a:t>atau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pelayanan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kesehatan</a:t>
            </a:r>
            <a:r>
              <a:rPr lang="en-US" sz="2800" dirty="0">
                <a:latin typeface="Cambria" panose="02040503050406030204" pitchFamily="18" charset="0"/>
                <a:ea typeface="Cambria" panose="02040503050406030204" pitchFamily="18" charset="0"/>
              </a:rPr>
              <a:t> yang </a:t>
            </a:r>
            <a:r>
              <a:rPr lang="en-US" sz="2800" dirty="0" err="1">
                <a:latin typeface="Cambria" panose="02040503050406030204" pitchFamily="18" charset="0"/>
                <a:ea typeface="Cambria" panose="02040503050406030204" pitchFamily="18" charset="0"/>
              </a:rPr>
              <a:t>diberikan</a:t>
            </a:r>
            <a:r>
              <a:rPr lang="en-US" sz="2800" dirty="0">
                <a:latin typeface="Cambria" panose="02040503050406030204" pitchFamily="18" charset="0"/>
                <a:ea typeface="Cambria" panose="02040503050406030204" pitchFamily="18" charset="0"/>
              </a:rPr>
              <a:t> pada </a:t>
            </a:r>
            <a:r>
              <a:rPr lang="en-US" sz="2800" dirty="0" err="1">
                <a:latin typeface="Cambria" panose="02040503050406030204" pitchFamily="18" charset="0"/>
                <a:ea typeface="Cambria" panose="02040503050406030204" pitchFamily="18" charset="0"/>
              </a:rPr>
              <a:t>saat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peserta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mengalami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kecelakaan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kerja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atau</a:t>
            </a:r>
            <a:r>
              <a:rPr lang="en-US" sz="2800" dirty="0">
                <a:latin typeface="Cambria" panose="02040503050406030204" pitchFamily="18" charset="0"/>
                <a:ea typeface="Cambria" panose="02040503050406030204" pitchFamily="18" charset="0"/>
              </a:rPr>
              <a:t> penyakit yang </a:t>
            </a:r>
            <a:r>
              <a:rPr lang="en-US" sz="2800" dirty="0" err="1">
                <a:latin typeface="Cambria" panose="02040503050406030204" pitchFamily="18" charset="0"/>
                <a:ea typeface="Cambria" panose="02040503050406030204" pitchFamily="18" charset="0"/>
              </a:rPr>
              <a:t>disebabkan</a:t>
            </a:r>
            <a:r>
              <a:rPr lang="en-US" sz="2800" dirty="0">
                <a:latin typeface="Cambria" panose="02040503050406030204" pitchFamily="18" charset="0"/>
                <a:ea typeface="Cambria" panose="02040503050406030204" pitchFamily="18" charset="0"/>
              </a:rPr>
              <a:t> oleh </a:t>
            </a:r>
            <a:r>
              <a:rPr lang="en-US" sz="2800" dirty="0" err="1">
                <a:latin typeface="Cambria" panose="02040503050406030204" pitchFamily="18" charset="0"/>
                <a:ea typeface="Cambria" panose="02040503050406030204" pitchFamily="18" charset="0"/>
              </a:rPr>
              <a:t>lingkungan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kerja</a:t>
            </a: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4303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1992313" y="2133601"/>
            <a:ext cx="8280400" cy="22320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9525">
                  <a:noFill/>
                  <a:miter lim="800000"/>
                  <a:headEnd type="none" w="sm" len="sm"/>
                  <a:tailEnd type="none" w="sm" len="sm"/>
                </a:ln>
                <a:solidFill>
                  <a:srgbClr val="FF6600"/>
                </a:solidFill>
                <a:effectLst>
                  <a:outerShdw dist="45791" dir="2021404" algn="ctr" rotWithShape="0">
                    <a:srgbClr val="B2B2B2">
                      <a:alpha val="79999"/>
                    </a:srgbClr>
                  </a:outerShdw>
                </a:effectLst>
                <a:latin typeface="Times New Roman"/>
                <a:cs typeface="Times New Roman"/>
              </a:rPr>
              <a:t>BAGAIMANA</a:t>
            </a:r>
          </a:p>
          <a:p>
            <a:pPr algn="ctr" fontAlgn="base">
              <a:spcBef>
                <a:spcPct val="0"/>
              </a:spcBef>
              <a:spcAft>
                <a:spcPct val="0"/>
              </a:spcAft>
            </a:pPr>
            <a:r>
              <a:rPr lang="en-US" sz="3600" kern="10">
                <a:ln w="9525">
                  <a:noFill/>
                  <a:miter lim="800000"/>
                  <a:headEnd type="none" w="sm" len="sm"/>
                  <a:tailEnd type="none" w="sm" len="sm"/>
                </a:ln>
                <a:solidFill>
                  <a:srgbClr val="FF6600"/>
                </a:solidFill>
                <a:effectLst>
                  <a:outerShdw dist="45791" dir="2021404" algn="ctr" rotWithShape="0">
                    <a:srgbClr val="B2B2B2">
                      <a:alpha val="79999"/>
                    </a:srgbClr>
                  </a:outerShdw>
                </a:effectLst>
                <a:latin typeface="Times New Roman"/>
                <a:cs typeface="Times New Roman"/>
              </a:rPr>
              <a:t>MENDETEKSI </a:t>
            </a:r>
          </a:p>
          <a:p>
            <a:pPr algn="ctr" fontAlgn="base">
              <a:spcBef>
                <a:spcPct val="0"/>
              </a:spcBef>
              <a:spcAft>
                <a:spcPct val="0"/>
              </a:spcAft>
            </a:pPr>
            <a:r>
              <a:rPr lang="en-US" sz="3600" kern="10">
                <a:ln w="9525">
                  <a:noFill/>
                  <a:miter lim="800000"/>
                  <a:headEnd type="none" w="sm" len="sm"/>
                  <a:tailEnd type="none" w="sm" len="sm"/>
                </a:ln>
                <a:solidFill>
                  <a:srgbClr val="FF6600"/>
                </a:solidFill>
                <a:effectLst>
                  <a:outerShdw dist="45791" dir="2021404" algn="ctr" rotWithShape="0">
                    <a:srgbClr val="B2B2B2">
                      <a:alpha val="79999"/>
                    </a:srgbClr>
                  </a:outerShdw>
                </a:effectLst>
                <a:latin typeface="Times New Roman"/>
                <a:cs typeface="Times New Roman"/>
              </a:rPr>
              <a:t>PAK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2667000" y="463550"/>
            <a:ext cx="7543800" cy="1289050"/>
          </a:xfrm>
          <a:prstGeom prst="rect">
            <a:avLst/>
          </a:prstGeom>
          <a:solidFill>
            <a:schemeClr val="accent1"/>
          </a:solidFill>
          <a:ln w="9525">
            <a:solidFill>
              <a:schemeClr val="tx1"/>
            </a:solidFill>
            <a:miter lim="800000"/>
            <a:headEnd/>
            <a:tailEnd/>
          </a:ln>
        </p:spPr>
        <p:txBody>
          <a:bodyPr anchor="ctr"/>
          <a:lstStyle/>
          <a:p>
            <a:pPr algn="ctr" fontAlgn="base">
              <a:spcBef>
                <a:spcPct val="0"/>
              </a:spcBef>
              <a:spcAft>
                <a:spcPct val="0"/>
              </a:spcAft>
            </a:pPr>
            <a:r>
              <a:rPr lang="en-US" sz="3200">
                <a:solidFill>
                  <a:prstClr val="white"/>
                </a:solidFill>
                <a:latin typeface="Comic Sans MS" pitchFamily="66" charset="0"/>
              </a:rPr>
              <a:t>UPAYA DETEKSI</a:t>
            </a:r>
            <a:br>
              <a:rPr lang="en-US" sz="3200">
                <a:solidFill>
                  <a:prstClr val="white"/>
                </a:solidFill>
                <a:latin typeface="Comic Sans MS" pitchFamily="66" charset="0"/>
              </a:rPr>
            </a:br>
            <a:r>
              <a:rPr lang="en-US" sz="3200">
                <a:solidFill>
                  <a:prstClr val="white"/>
                </a:solidFill>
                <a:latin typeface="Comic Sans MS" pitchFamily="66" charset="0"/>
              </a:rPr>
              <a:t>PENYAKIT AKIBAT KERJA</a:t>
            </a:r>
          </a:p>
        </p:txBody>
      </p:sp>
      <p:sp>
        <p:nvSpPr>
          <p:cNvPr id="36867" name="Text Box 3"/>
          <p:cNvSpPr txBox="1">
            <a:spLocks noChangeArrowheads="1"/>
          </p:cNvSpPr>
          <p:nvPr/>
        </p:nvSpPr>
        <p:spPr bwMode="auto">
          <a:xfrm>
            <a:off x="2590800" y="2514601"/>
            <a:ext cx="3505200" cy="1196975"/>
          </a:xfrm>
          <a:prstGeom prst="rect">
            <a:avLst/>
          </a:prstGeom>
          <a:solidFill>
            <a:schemeClr val="hlink"/>
          </a:solidFill>
          <a:ln w="9525">
            <a:solidFill>
              <a:schemeClr val="tx1"/>
            </a:solidFill>
            <a:miter lim="800000"/>
            <a:headEnd/>
            <a:tailEnd/>
          </a:ln>
        </p:spPr>
        <p:txBody>
          <a:bodyPr>
            <a:spAutoFit/>
          </a:bodyPr>
          <a:lstStyle/>
          <a:p>
            <a:pPr algn="ctr" fontAlgn="base">
              <a:spcBef>
                <a:spcPct val="50000"/>
              </a:spcBef>
              <a:spcAft>
                <a:spcPct val="0"/>
              </a:spcAft>
            </a:pPr>
            <a:r>
              <a:rPr lang="en-US" sz="2400">
                <a:solidFill>
                  <a:prstClr val="black"/>
                </a:solidFill>
                <a:latin typeface="Comic Sans MS" pitchFamily="66" charset="0"/>
              </a:rPr>
              <a:t>Monitoring Kesehatan TK (Rikes TK awal, berkala, khusus)</a:t>
            </a:r>
            <a:endParaRPr lang="en-GB" sz="2400">
              <a:solidFill>
                <a:prstClr val="black"/>
              </a:solidFill>
              <a:latin typeface="Comic Sans MS" pitchFamily="66" charset="0"/>
            </a:endParaRPr>
          </a:p>
        </p:txBody>
      </p:sp>
      <p:sp>
        <p:nvSpPr>
          <p:cNvPr id="36868" name="Text Box 4"/>
          <p:cNvSpPr txBox="1">
            <a:spLocks noChangeArrowheads="1"/>
          </p:cNvSpPr>
          <p:nvPr/>
        </p:nvSpPr>
        <p:spPr bwMode="auto">
          <a:xfrm>
            <a:off x="6629400" y="2590800"/>
            <a:ext cx="3505200" cy="831850"/>
          </a:xfrm>
          <a:prstGeom prst="rect">
            <a:avLst/>
          </a:prstGeom>
          <a:solidFill>
            <a:srgbClr val="CCFFCC"/>
          </a:solidFill>
          <a:ln w="9525">
            <a:solidFill>
              <a:schemeClr val="tx1"/>
            </a:solidFill>
            <a:miter lim="800000"/>
            <a:headEnd/>
            <a:tailEnd/>
          </a:ln>
        </p:spPr>
        <p:txBody>
          <a:bodyPr>
            <a:spAutoFit/>
          </a:bodyPr>
          <a:lstStyle/>
          <a:p>
            <a:pPr algn="ctr" fontAlgn="base">
              <a:spcBef>
                <a:spcPct val="50000"/>
              </a:spcBef>
              <a:spcAft>
                <a:spcPct val="0"/>
              </a:spcAft>
            </a:pPr>
            <a:r>
              <a:rPr lang="en-US" sz="2400">
                <a:solidFill>
                  <a:srgbClr val="E33D6F"/>
                </a:solidFill>
                <a:latin typeface="Comic Sans MS" pitchFamily="66" charset="0"/>
              </a:rPr>
              <a:t>Monitoring Lingkungan Kerja</a:t>
            </a:r>
            <a:endParaRPr lang="en-GB" sz="2400">
              <a:solidFill>
                <a:srgbClr val="E33D6F"/>
              </a:solidFill>
              <a:latin typeface="Comic Sans MS" pitchFamily="66" charset="0"/>
            </a:endParaRPr>
          </a:p>
        </p:txBody>
      </p:sp>
      <p:sp>
        <p:nvSpPr>
          <p:cNvPr id="36869" name="Line 5"/>
          <p:cNvSpPr>
            <a:spLocks noChangeShapeType="1"/>
          </p:cNvSpPr>
          <p:nvPr/>
        </p:nvSpPr>
        <p:spPr bwMode="auto">
          <a:xfrm>
            <a:off x="3962400" y="2133600"/>
            <a:ext cx="4572000" cy="0"/>
          </a:xfrm>
          <a:prstGeom prst="line">
            <a:avLst/>
          </a:prstGeom>
          <a:noFill/>
          <a:ln w="19050">
            <a:solidFill>
              <a:schemeClr val="tx1"/>
            </a:solidFill>
            <a:round/>
            <a:headEnd/>
            <a:tailEn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6870" name="Line 6"/>
          <p:cNvSpPr>
            <a:spLocks noChangeShapeType="1"/>
          </p:cNvSpPr>
          <p:nvPr/>
        </p:nvSpPr>
        <p:spPr bwMode="auto">
          <a:xfrm>
            <a:off x="3962400" y="2133600"/>
            <a:ext cx="0" cy="3048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6871" name="Line 7"/>
          <p:cNvSpPr>
            <a:spLocks noChangeShapeType="1"/>
          </p:cNvSpPr>
          <p:nvPr/>
        </p:nvSpPr>
        <p:spPr bwMode="auto">
          <a:xfrm>
            <a:off x="8534400" y="2133600"/>
            <a:ext cx="0" cy="3048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6872" name="Line 8"/>
          <p:cNvSpPr>
            <a:spLocks noChangeShapeType="1"/>
          </p:cNvSpPr>
          <p:nvPr/>
        </p:nvSpPr>
        <p:spPr bwMode="auto">
          <a:xfrm flipH="1">
            <a:off x="6172200" y="1752600"/>
            <a:ext cx="0" cy="381000"/>
          </a:xfrm>
          <a:prstGeom prst="line">
            <a:avLst/>
          </a:prstGeom>
          <a:noFill/>
          <a:ln w="19050">
            <a:solidFill>
              <a:schemeClr val="tx1"/>
            </a:solidFill>
            <a:round/>
            <a:headEnd/>
            <a:tailEn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6873" name="Text Box 9"/>
          <p:cNvSpPr txBox="1">
            <a:spLocks noChangeArrowheads="1"/>
          </p:cNvSpPr>
          <p:nvPr/>
        </p:nvSpPr>
        <p:spPr bwMode="auto">
          <a:xfrm>
            <a:off x="2590800" y="4100178"/>
            <a:ext cx="3429000" cy="2400657"/>
          </a:xfrm>
          <a:prstGeom prst="rect">
            <a:avLst/>
          </a:prstGeom>
          <a:solidFill>
            <a:schemeClr val="bg1"/>
          </a:solidFill>
          <a:ln w="9525">
            <a:solidFill>
              <a:schemeClr val="tx1"/>
            </a:solidFill>
            <a:miter lim="800000"/>
            <a:headEnd/>
            <a:tailEnd/>
          </a:ln>
        </p:spPr>
        <p:txBody>
          <a:bodyPr wrap="square">
            <a:spAutoFit/>
          </a:bodyPr>
          <a:lstStyle/>
          <a:p>
            <a:pPr marL="381000" lvl="2" fontAlgn="base">
              <a:lnSpc>
                <a:spcPct val="90000"/>
              </a:lnSpc>
              <a:spcBef>
                <a:spcPct val="20000"/>
              </a:spcBef>
              <a:spcAft>
                <a:spcPct val="0"/>
              </a:spcAft>
              <a:buFontTx/>
              <a:buChar char="•"/>
            </a:pPr>
            <a:r>
              <a:rPr lang="en-US" sz="2000">
                <a:solidFill>
                  <a:prstClr val="white"/>
                </a:solidFill>
                <a:latin typeface="Comic Sans MS" pitchFamily="66" charset="0"/>
              </a:rPr>
              <a:t>Riwayat penyakit</a:t>
            </a:r>
          </a:p>
          <a:p>
            <a:pPr marL="381000" lvl="2" fontAlgn="base">
              <a:lnSpc>
                <a:spcPct val="90000"/>
              </a:lnSpc>
              <a:spcBef>
                <a:spcPct val="20000"/>
              </a:spcBef>
              <a:spcAft>
                <a:spcPct val="0"/>
              </a:spcAft>
              <a:buFontTx/>
              <a:buChar char="•"/>
            </a:pPr>
            <a:r>
              <a:rPr lang="en-US" sz="2000">
                <a:solidFill>
                  <a:prstClr val="white"/>
                </a:solidFill>
                <a:latin typeface="Comic Sans MS" pitchFamily="66" charset="0"/>
              </a:rPr>
              <a:t>Riwayat pekerjaan</a:t>
            </a:r>
          </a:p>
          <a:p>
            <a:pPr marL="381000" lvl="2" fontAlgn="base">
              <a:lnSpc>
                <a:spcPct val="90000"/>
              </a:lnSpc>
              <a:spcBef>
                <a:spcPct val="20000"/>
              </a:spcBef>
              <a:spcAft>
                <a:spcPct val="0"/>
              </a:spcAft>
              <a:buFontTx/>
              <a:buChar char="•"/>
            </a:pPr>
            <a:r>
              <a:rPr lang="en-US" sz="2000">
                <a:solidFill>
                  <a:prstClr val="white"/>
                </a:solidFill>
                <a:latin typeface="Comic Sans MS" pitchFamily="66" charset="0"/>
              </a:rPr>
              <a:t>Pemeriksaan klinik</a:t>
            </a:r>
          </a:p>
          <a:p>
            <a:pPr marL="381000" lvl="2" fontAlgn="base">
              <a:lnSpc>
                <a:spcPct val="90000"/>
              </a:lnSpc>
              <a:spcBef>
                <a:spcPct val="20000"/>
              </a:spcBef>
              <a:spcAft>
                <a:spcPct val="0"/>
              </a:spcAft>
              <a:buFontTx/>
              <a:buChar char="•"/>
            </a:pPr>
            <a:r>
              <a:rPr lang="en-US" sz="2000">
                <a:solidFill>
                  <a:prstClr val="white"/>
                </a:solidFill>
                <a:latin typeface="Comic Sans MS" pitchFamily="66" charset="0"/>
              </a:rPr>
              <a:t>Pemeriksaan lab</a:t>
            </a:r>
          </a:p>
          <a:p>
            <a:pPr marL="381000" lvl="2" fontAlgn="base">
              <a:lnSpc>
                <a:spcPct val="90000"/>
              </a:lnSpc>
              <a:spcBef>
                <a:spcPct val="20000"/>
              </a:spcBef>
              <a:spcAft>
                <a:spcPct val="0"/>
              </a:spcAft>
              <a:buFontTx/>
              <a:buChar char="•"/>
            </a:pPr>
            <a:r>
              <a:rPr lang="en-US" sz="2000">
                <a:solidFill>
                  <a:prstClr val="white"/>
                </a:solidFill>
                <a:latin typeface="Comic Sans MS" pitchFamily="66" charset="0"/>
              </a:rPr>
              <a:t>Pemeriksaan Khusus</a:t>
            </a:r>
          </a:p>
          <a:p>
            <a:pPr marL="381000" lvl="2" fontAlgn="base">
              <a:lnSpc>
                <a:spcPct val="90000"/>
              </a:lnSpc>
              <a:spcBef>
                <a:spcPct val="20000"/>
              </a:spcBef>
              <a:spcAft>
                <a:spcPct val="0"/>
              </a:spcAft>
              <a:buFontTx/>
              <a:buChar char="•"/>
            </a:pPr>
            <a:r>
              <a:rPr lang="en-US" sz="2000">
                <a:solidFill>
                  <a:prstClr val="white"/>
                </a:solidFill>
                <a:latin typeface="Comic Sans MS" pitchFamily="66" charset="0"/>
              </a:rPr>
              <a:t>Hubungan penyakit         </a:t>
            </a:r>
          </a:p>
          <a:p>
            <a:pPr marL="381000" lvl="2" fontAlgn="base">
              <a:lnSpc>
                <a:spcPct val="90000"/>
              </a:lnSpc>
              <a:spcBef>
                <a:spcPct val="20000"/>
              </a:spcBef>
              <a:spcAft>
                <a:spcPct val="0"/>
              </a:spcAft>
            </a:pPr>
            <a:r>
              <a:rPr lang="en-US" sz="2000">
                <a:solidFill>
                  <a:prstClr val="white"/>
                </a:solidFill>
                <a:latin typeface="Comic Sans MS" pitchFamily="66" charset="0"/>
              </a:rPr>
              <a:t> dengan pekerjaan</a:t>
            </a:r>
            <a:endParaRPr lang="en-GB" sz="2400">
              <a:solidFill>
                <a:prstClr val="white"/>
              </a:solidFill>
              <a:latin typeface="Times New Roman" pitchFamily="18" charset="0"/>
            </a:endParaRPr>
          </a:p>
        </p:txBody>
      </p:sp>
      <p:sp>
        <p:nvSpPr>
          <p:cNvPr id="36874" name="Text Box 10"/>
          <p:cNvSpPr txBox="1">
            <a:spLocks noChangeArrowheads="1"/>
          </p:cNvSpPr>
          <p:nvPr/>
        </p:nvSpPr>
        <p:spPr bwMode="auto">
          <a:xfrm>
            <a:off x="6524628" y="3643314"/>
            <a:ext cx="3786214" cy="707886"/>
          </a:xfrm>
          <a:prstGeom prst="rect">
            <a:avLst/>
          </a:prstGeom>
          <a:solidFill>
            <a:srgbClr val="EFEC6F"/>
          </a:solidFill>
          <a:ln w="9525">
            <a:solidFill>
              <a:schemeClr val="tx1"/>
            </a:solidFill>
            <a:miter lim="800000"/>
            <a:headEnd/>
            <a:tailEnd/>
          </a:ln>
        </p:spPr>
        <p:txBody>
          <a:bodyPr wrap="square">
            <a:spAutoFit/>
          </a:bodyPr>
          <a:lstStyle/>
          <a:p>
            <a:pPr marL="381000" lvl="2" algn="ctr" fontAlgn="base">
              <a:lnSpc>
                <a:spcPct val="90000"/>
              </a:lnSpc>
              <a:spcBef>
                <a:spcPct val="20000"/>
              </a:spcBef>
              <a:spcAft>
                <a:spcPct val="0"/>
              </a:spcAft>
            </a:pPr>
            <a:r>
              <a:rPr lang="en-US" sz="2000" dirty="0">
                <a:solidFill>
                  <a:prstClr val="white"/>
                </a:solidFill>
                <a:latin typeface="Comic Sans MS" pitchFamily="66" charset="0"/>
              </a:rPr>
              <a:t>Environmental Monitoring</a:t>
            </a:r>
          </a:p>
          <a:p>
            <a:pPr marL="381000" lvl="2" algn="ctr" fontAlgn="base">
              <a:lnSpc>
                <a:spcPct val="90000"/>
              </a:lnSpc>
              <a:spcBef>
                <a:spcPct val="20000"/>
              </a:spcBef>
              <a:spcAft>
                <a:spcPct val="0"/>
              </a:spcAft>
            </a:pPr>
            <a:r>
              <a:rPr lang="en-GB" sz="2000" dirty="0">
                <a:solidFill>
                  <a:prstClr val="white"/>
                </a:solidFill>
                <a:latin typeface="Comic Sans MS" pitchFamily="66" charset="0"/>
              </a:rPr>
              <a:t>(Biological Monitoring)</a:t>
            </a:r>
          </a:p>
        </p:txBody>
      </p:sp>
      <p:sp>
        <p:nvSpPr>
          <p:cNvPr id="36876" name="Text Box 12"/>
          <p:cNvSpPr txBox="1">
            <a:spLocks noChangeArrowheads="1"/>
          </p:cNvSpPr>
          <p:nvPr/>
        </p:nvSpPr>
        <p:spPr bwMode="auto">
          <a:xfrm>
            <a:off x="1524000" y="2057401"/>
            <a:ext cx="2590800" cy="3667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a:solidFill>
                  <a:prstClr val="white"/>
                </a:solidFill>
                <a:latin typeface="Verdana" pitchFamily="34" charset="0"/>
              </a:rPr>
              <a:t>Dokter Perusahaan</a:t>
            </a:r>
          </a:p>
        </p:txBody>
      </p:sp>
      <p:sp>
        <p:nvSpPr>
          <p:cNvPr id="36877" name="Text Box 13"/>
          <p:cNvSpPr txBox="1">
            <a:spLocks noChangeArrowheads="1"/>
          </p:cNvSpPr>
          <p:nvPr/>
        </p:nvSpPr>
        <p:spPr bwMode="auto">
          <a:xfrm>
            <a:off x="6477000" y="2209801"/>
            <a:ext cx="2590800" cy="3667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a:solidFill>
                  <a:prstClr val="white"/>
                </a:solidFill>
                <a:latin typeface="Verdana" pitchFamily="34" charset="0"/>
              </a:rPr>
              <a:t>Ahli K3</a:t>
            </a:r>
          </a:p>
        </p:txBody>
      </p:sp>
      <p:sp>
        <p:nvSpPr>
          <p:cNvPr id="36878" name="Text Box 14"/>
          <p:cNvSpPr txBox="1">
            <a:spLocks noChangeArrowheads="1"/>
          </p:cNvSpPr>
          <p:nvPr/>
        </p:nvSpPr>
        <p:spPr bwMode="auto">
          <a:xfrm>
            <a:off x="7096132" y="4643447"/>
            <a:ext cx="2743200" cy="830997"/>
          </a:xfrm>
          <a:prstGeom prst="rect">
            <a:avLst/>
          </a:prstGeom>
          <a:noFill/>
          <a:ln w="9525">
            <a:solidFill>
              <a:schemeClr val="tx1"/>
            </a:solidFill>
            <a:miter lim="800000"/>
            <a:headEnd/>
            <a:tailEnd/>
          </a:ln>
        </p:spPr>
        <p:txBody>
          <a:bodyPr>
            <a:spAutoFit/>
          </a:bodyPr>
          <a:lstStyle/>
          <a:p>
            <a:pPr algn="ctr" eaLnBrk="0" fontAlgn="base" hangingPunct="0">
              <a:spcBef>
                <a:spcPct val="50000"/>
              </a:spcBef>
              <a:spcAft>
                <a:spcPct val="0"/>
              </a:spcAft>
            </a:pPr>
            <a:r>
              <a:rPr lang="en-US" sz="2400" b="1" dirty="0">
                <a:solidFill>
                  <a:prstClr val="white"/>
                </a:solidFill>
                <a:latin typeface="Verdana" pitchFamily="34" charset="0"/>
              </a:rPr>
              <a:t>Causal Relationship</a:t>
            </a:r>
          </a:p>
        </p:txBody>
      </p:sp>
      <p:sp>
        <p:nvSpPr>
          <p:cNvPr id="36879" name="AutoShape 15"/>
          <p:cNvSpPr>
            <a:spLocks noChangeArrowheads="1"/>
          </p:cNvSpPr>
          <p:nvPr/>
        </p:nvSpPr>
        <p:spPr bwMode="auto">
          <a:xfrm>
            <a:off x="6381752" y="6062682"/>
            <a:ext cx="457200" cy="152400"/>
          </a:xfrm>
          <a:prstGeom prst="rightArrow">
            <a:avLst>
              <a:gd name="adj1" fmla="val 50000"/>
              <a:gd name="adj2" fmla="val 75000"/>
            </a:avLst>
          </a:prstGeom>
          <a:solidFill>
            <a:schemeClr val="tx2"/>
          </a:solidFill>
          <a:ln w="9525">
            <a:solidFill>
              <a:schemeClr val="tx1"/>
            </a:solidFill>
            <a:miter lim="800000"/>
            <a:headEnd/>
            <a:tailEnd/>
          </a:ln>
        </p:spPr>
        <p:txBody>
          <a:bodyPr wrap="none" anchor="ctr"/>
          <a:lstStyle/>
          <a:p>
            <a:pPr fontAlgn="base">
              <a:spcBef>
                <a:spcPct val="0"/>
              </a:spcBef>
              <a:spcAft>
                <a:spcPct val="0"/>
              </a:spcAft>
            </a:pPr>
            <a:endParaRPr lang="id-ID">
              <a:solidFill>
                <a:prstClr val="white"/>
              </a:solidFill>
              <a:latin typeface="Arial" pitchFamily="34" charset="0"/>
            </a:endParaRPr>
          </a:p>
        </p:txBody>
      </p:sp>
      <p:sp>
        <p:nvSpPr>
          <p:cNvPr id="36880" name="AutoShape 16"/>
          <p:cNvSpPr>
            <a:spLocks noChangeArrowheads="1"/>
          </p:cNvSpPr>
          <p:nvPr/>
        </p:nvSpPr>
        <p:spPr bwMode="auto">
          <a:xfrm>
            <a:off x="8224854" y="5543568"/>
            <a:ext cx="228600" cy="314324"/>
          </a:xfrm>
          <a:prstGeom prst="downArrow">
            <a:avLst>
              <a:gd name="adj1" fmla="val 50000"/>
              <a:gd name="adj2" fmla="val 50000"/>
            </a:avLst>
          </a:prstGeom>
          <a:solidFill>
            <a:schemeClr val="tx2"/>
          </a:solidFill>
          <a:ln w="9525">
            <a:solidFill>
              <a:schemeClr val="tx1"/>
            </a:solidFill>
            <a:miter lim="800000"/>
            <a:headEnd/>
            <a:tailEnd/>
          </a:ln>
        </p:spPr>
        <p:txBody>
          <a:bodyPr wrap="none" anchor="ctr"/>
          <a:lstStyle/>
          <a:p>
            <a:pPr fontAlgn="base">
              <a:spcBef>
                <a:spcPct val="0"/>
              </a:spcBef>
              <a:spcAft>
                <a:spcPct val="0"/>
              </a:spcAft>
            </a:pPr>
            <a:endParaRPr lang="id-ID">
              <a:solidFill>
                <a:prstClr val="white"/>
              </a:solidFill>
              <a:latin typeface="Arial" pitchFamily="34" charset="0"/>
            </a:endParaRPr>
          </a:p>
        </p:txBody>
      </p:sp>
      <p:sp>
        <p:nvSpPr>
          <p:cNvPr id="17" name="Text Box 14"/>
          <p:cNvSpPr txBox="1">
            <a:spLocks noChangeArrowheads="1"/>
          </p:cNvSpPr>
          <p:nvPr/>
        </p:nvSpPr>
        <p:spPr bwMode="auto">
          <a:xfrm>
            <a:off x="7139014" y="5929331"/>
            <a:ext cx="2743200" cy="466725"/>
          </a:xfrm>
          <a:prstGeom prst="rect">
            <a:avLst/>
          </a:prstGeom>
          <a:noFill/>
          <a:ln w="9525">
            <a:solidFill>
              <a:schemeClr val="tx1"/>
            </a:solidFill>
            <a:miter lim="800000"/>
            <a:headEnd/>
            <a:tailEnd/>
          </a:ln>
        </p:spPr>
        <p:txBody>
          <a:bodyPr>
            <a:spAutoFit/>
          </a:bodyPr>
          <a:lstStyle/>
          <a:p>
            <a:pPr algn="ctr" eaLnBrk="0" fontAlgn="base" hangingPunct="0">
              <a:spcBef>
                <a:spcPct val="50000"/>
              </a:spcBef>
              <a:spcAft>
                <a:spcPct val="0"/>
              </a:spcAft>
            </a:pPr>
            <a:r>
              <a:rPr lang="en-US" sz="2400" b="1" dirty="0">
                <a:solidFill>
                  <a:srgbClr val="E33D6F"/>
                </a:solidFill>
                <a:latin typeface="Verdana" pitchFamily="34" charset="0"/>
              </a:rPr>
              <a:t>P2K3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2210">
                                            <p:txEl>
                                              <p:pRg st="0" end="0"/>
                                            </p:txEl>
                                          </p:spTgt>
                                        </p:tgtEl>
                                        <p:attrNameLst>
                                          <p:attrName>style.visibility</p:attrName>
                                        </p:attrNameLst>
                                      </p:cBhvr>
                                      <p:to>
                                        <p:strVal val="visible"/>
                                      </p:to>
                                    </p:set>
                                    <p:animEffect transition="in" filter="box(out)">
                                      <p:cBhvr>
                                        <p:cTn id="7" dur="500"/>
                                        <p:tgtEl>
                                          <p:spTgt spid="2222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a:t>
            </a:r>
            <a:r>
              <a:rPr lang="en-US" dirty="0" err="1"/>
              <a:t>langkah</a:t>
            </a:r>
            <a:r>
              <a:rPr lang="en-US" dirty="0"/>
              <a:t> diagnosis PAK</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6376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s://encrypted-tbn1.gstatic.com/images?q=tbn:ANd9GcTnpESgH94aAeC3loFLvtJQWv1icKoFDrLcL4gJts_mm6E2DApFFg8OYKQN"/>
          <p:cNvPicPr>
            <a:picLocks noChangeAspect="1" noChangeArrowheads="1"/>
          </p:cNvPicPr>
          <p:nvPr/>
        </p:nvPicPr>
        <p:blipFill>
          <a:blip r:embed="rId2" cstate="print"/>
          <a:srcRect/>
          <a:stretch>
            <a:fillRect/>
          </a:stretch>
        </p:blipFill>
        <p:spPr bwMode="auto">
          <a:xfrm>
            <a:off x="2024034" y="2285993"/>
            <a:ext cx="2357454" cy="1914525"/>
          </a:xfrm>
          <a:prstGeom prst="rect">
            <a:avLst/>
          </a:prstGeom>
          <a:noFill/>
        </p:spPr>
      </p:pic>
      <p:pic>
        <p:nvPicPr>
          <p:cNvPr id="26630" name="Picture 6" descr="https://encrypted-tbn0.gstatic.com/images?q=tbn:ANd9GcR1GQNEVNNKJbxQRTeYA9t7wcXjTc3sSp10p0P6OJp1CITVujgBTyyJc_KE"/>
          <p:cNvPicPr>
            <a:picLocks noChangeAspect="1" noChangeArrowheads="1"/>
          </p:cNvPicPr>
          <p:nvPr/>
        </p:nvPicPr>
        <p:blipFill>
          <a:blip r:embed="rId3" cstate="print"/>
          <a:srcRect/>
          <a:stretch>
            <a:fillRect/>
          </a:stretch>
        </p:blipFill>
        <p:spPr bwMode="auto">
          <a:xfrm>
            <a:off x="6810380" y="2285993"/>
            <a:ext cx="2928958" cy="1914525"/>
          </a:xfrm>
          <a:prstGeom prst="rect">
            <a:avLst/>
          </a:prstGeom>
          <a:noFill/>
        </p:spPr>
      </p:pic>
      <p:pic>
        <p:nvPicPr>
          <p:cNvPr id="26632" name="Picture 8" descr="https://encrypted-tbn1.gstatic.com/images?q=tbn:ANd9GcSux7UIl9lkqWPKS_LDeovyl9RfNZGPmvLJtfZ5pEl0GsOrj-mnI1cOWA"/>
          <p:cNvPicPr>
            <a:picLocks noChangeAspect="1" noChangeArrowheads="1"/>
          </p:cNvPicPr>
          <p:nvPr/>
        </p:nvPicPr>
        <p:blipFill>
          <a:blip r:embed="rId4" cstate="print"/>
          <a:srcRect/>
          <a:stretch>
            <a:fillRect/>
          </a:stretch>
        </p:blipFill>
        <p:spPr bwMode="auto">
          <a:xfrm>
            <a:off x="4452926" y="4429132"/>
            <a:ext cx="2357454" cy="1857388"/>
          </a:xfrm>
          <a:prstGeom prst="rect">
            <a:avLst/>
          </a:prstGeom>
          <a:noFill/>
        </p:spPr>
      </p:pic>
      <p:pic>
        <p:nvPicPr>
          <p:cNvPr id="7" name="Picture 2" descr="https://encrypted-tbn0.gstatic.com/images?q=tbn:ANd9GcSFuMtwcoirW6Os91AS021550zvwaJA1oxacnoWOTQwjMVN1FqS"/>
          <p:cNvPicPr>
            <a:picLocks noChangeAspect="1" noChangeArrowheads="1"/>
          </p:cNvPicPr>
          <p:nvPr/>
        </p:nvPicPr>
        <p:blipFill>
          <a:blip r:embed="rId5" cstate="print"/>
          <a:srcRect/>
          <a:stretch>
            <a:fillRect/>
          </a:stretch>
        </p:blipFill>
        <p:spPr bwMode="auto">
          <a:xfrm>
            <a:off x="4524364" y="2214554"/>
            <a:ext cx="2143140" cy="2000264"/>
          </a:xfrm>
          <a:prstGeom prst="rect">
            <a:avLst/>
          </a:prstGeom>
          <a:noFill/>
        </p:spPr>
      </p:pic>
      <p:sp>
        <p:nvSpPr>
          <p:cNvPr id="26636" name="AutoShape 12" descr="data:image/jpeg;base64,/9j/4AAQSkZJRgABAQAAAQABAAD/2wCEAAkGBxQTEhUUExQWFhQXGBgaFxgXGRoaGBgaIBwaHxwbGxkeHyggGx0lIB4aIjEhJikrLi4uHCAzODMsNygtLisBCgoKDg0OGhAQGzQkICYvLzQuLC0sLCwsNCw0LCwsLDQsLCwsLCwsNDQsNCwsLCwsNCwsLCwsLCwsLCw0LCwsLP/AABEIAMgA/AMBIgACEQEDEQH/xAAcAAABBQEBAQAAAAAAAAAAAAAFAAIDBAYBBwj/xABEEAABAgQEAwUGBAUDAwMFAQABAhEAAyExBBJBUQUiYQYTcYGRMkKhscHwUmLR4QcUI3LxM4KSFSSyQ6LCFzRTg9IW/8QAGQEAAwEBAQAAAAAAAAAAAAAAAAECAwQF/8QALREAAgIBAwIEBgIDAQAAAAAAAAECEQMSITFBUQQTYZEicYGhsdEj8MHh8ST/2gAMAwEAAhEDEQA/ANsHA3G2o9b+beN4ynbvlOHmH3Zgf4HWvum7+MHMPOmoAC0ZwKBSVhzdlc2UCje8C5NCHMRcS4evGYackSykpAMsLopSxUhtKOlyxc7VN+GmoZYt8f1GviVqxNdSr2kWtOHX/UyoYjKQDmewB93flJij2S4tM7gJOFKpaHCZiFjMqpJGVQAo7e0NIkkzsNjcPKQtS04hAZSASOYUzEEMXYPrpSOdj0TlYadIlqQmdJWXzvRKns16hV3v1jp8tLA8fVSV/g4/MUsyn0a+/JR4dxGUcbNWuZ3aSFBHeU95NDUgFhv5xb7VzgmUCkpUF5gCkg+6RcPvvFDs/gTLxkyXMTmUJKiyBmeqTy6lw9q/GAuPwa055ypZl5l5cpSUl6mxYjYeEdscUX4mMr2SVeuxySm1gardt36bm+XICZfs0SnUbDp+sC+z0kKE1SScpUAG2A2NNTcwHwmNxS1TBLnLVJSlWbOAujGmZTqdq0NHEc4P2i/l0BPciYCs1SpludKgjTpHMsE44ckeXav2b3N5Ti8kH03r3SCeOkPPQmjEsbCwzl28BWJOJ4RKUEgEPsQoda00cxTk8TljGmZNJkpYt3jkpOUBlM7a1fzEW+0uOR3SVyly5gUSHQoK903YnfUxehvLhj0pftmepLHll6tf4IOH4JWULQvLmqwUUljYaPTrDcHipyMQJySFLRmDrGZvdr8dY0UyTkQAbITqNhvX5wJ7NywpMyYAbpS4LWTXpc6mMoZLjmy99vdlzglLFj7b+yGce4zNmS8qkpGYuSkli3TSrRouG9ocNLSgSs0ugzZks6mqSQ4rvGd4jLzzpacwqUggsKPmLt4D4xbxmFAQpkl2oxCkuaDwrE5F/Fixrl2/d0isb/kyTfSl7Kwh2Jxa1TMRNzkhOUMS+YF2fcsPjBXiXauajFS5aQnIvIw1LkhT7aNGJ4ZgQpOcUqwGZlUABNdy8cQqYnEJUFErlmmfmIYProCY1njxy8Rk22in9lX5Mo5Jxww7ya+7v8HqXE+0smQlKlhRzKKQALEJKi50oDBDh+PROlpmJNFB63HjHk3HeKzFy8igmpd09KmkHMHxeT3CZKitI7oS1OCH5WJcO2sccsKWFT6tv2R1RyN5XDsl9z0KRiELfIpKmZ2IN7WgH2hW60jRKX9b/Aa9Yy/8OXBnFKuVGRCQTUpDgfAD1g5xCZmmKU5vp0pQeXwNaxl4nF5U3D5fizfwk/M+Nev6K6BX6ffp6UghKrT1/wAeO+xDRSkA6j0+/lplrBGQAz/bfdaavWsYI7WKegsQksWN6gHR+j08GpFXh2EEmWmWCaXUbqUaqU+5qd3pSLYGu/y+RHpQisIF/v1+7ODASVcfJJSkoHOlWZI0NCFJu1Ukt8bNEsmcFJCk2Io4IpZiDUNqDE2XUH9P8egYmkClzRJnFIBZYKsjue8Jplc0zDOS7CmalTDEEiKffgP0+kcNOv6/vbeOSJgWAoP4G4NspGitCLvtDj9/fr0cXgAYRSldPv8AS0NVS33oP0f0iQhz8fvpDTf7+61600gAjWA3wHT729YYqX9sIkKXNKt9j6hrRGtYFyYYFacNOnw+NPUQY4fg8stIFNfWBkjD5lAaE12/z5A+LxoxAY5X0M9J7IYdE9WISlRmKe6nSCblI0eBPG+xkybihPlTBKBbvGdy3SxcbxuBDo1WWSd36fQ53CLPNe13DpmFXIxWHStc1DoIShS3cFnCatUj0jvaThs+dgVzJwCJgCJmX8J95PoTHpKREU/CpWClQBSQxBsRsRGkfENaX1iS8Saku555wfGSJ0hKJUoImKTkm5Rl58oc7EF3eA3Yng0tYXMWvLMlLKchtUBlXe7jyj1PDcGlSk5ZUtKBdgNd4z8nsGhM9c4zFHM/KwDOXLn3vhGkfELTOK21EPG9UJdjA4/hCp+PmSkBwQFGz5GSS1gSbeZh/bDAIkplJQkJNQS2WzM5bTevjGm4zwPFJx0mbhZRbKEqmOMoFlBQJf2bMDpaKXbvBKlypS5ihmTOcPaz/wDx+cdOPxCeXE74VfWmjKeP+PIq5d/eyj/K4iThSpeJmHlLpWywQaM6gVA+BuekRdmOITEyiP5fPLCic4XlUd6ENRtxGg4lOGNwy5iZRCFSjMQ9wQC1r6xT7LFBwCAF5ZpMxJpmKSVKylqGzG+kY3/55J86lfszZ086fTS/ygThOJy1Y4zFq7tDFu80ISEsWJ/NV/OCnHsUkSO8lqQp1JAUhQUN9H23ih2X4T/3mIlll9yjweqa1/WAnHcEuXMUpUrJnUQg05gNiH6HzEdixRn4mCvaKj9epxuUoeHk63k39Da8Mw39GW5HsgkKFHNTtqd4H8HIXNmLSDQM6W95ROumkUeIcSxGHm91LmlYSn2ZgCx1r7QAAOukN7N8UGHlFSpS1JUsDMhQzOAwGUsDqXzCOeOOfkzn1lVfVs3lJLLGHSN39Ev2EeMSc0yWkGpYWyk51Za+QNYJ47ChMtZIUGSTUBQtSsA5PEpU/Hy5mbLLCRWa0v3SwL0HMfONB2nPd4VakuHygMeUuobUNOkRlg7w4n2X3Y8c0vNyf3ZArs/w0FLkWURQ1GVgSR4gxpyPv9OvrUdYo8ElNh5ROUlSAtxcFXNX120MFJcg61f18OtvgKVjj8XPXnnL1Z6Pg4aMMV6DpA0Ov2R10GtxaL5S/QnXXfrXXWxpFfDo+NPLb4+hFInSNfKv3T9jQxgbs6okaP4egHWtNTagjoIbf9f113vaE/38AH+FW92kdUkE+GuvT9W8aQCOZW+/Wv2WNxAfhf8AUnzZx9lJMtA6poo9Wqlx+IuYMKfx+/Tp52iKRh0IQEIDJ2+JcXc16vpDEQTMOUq7yWA6gQtNBmtlOzgOGLDrSO4bFhRIUlSFCrKGm4UHB3oaP1i2sff1+upvaKXFwjulKWhK8qSUggGujXq7WrWACyR8fv8AQ7w0ff38dusD+HyVqlhQmFJZkUBTlFAopeuaqjUUUATSHyeIpytMUhEwHKoEgMQWcAlwNR0IvDAtAa7/AC6fPa9IQWRt50+hhyrU8m+fl6+Ecb8r/TpeACbhUupVsGDffyJEXQSXIZnao+9YjwqMkvqa+JP2IcCUirEC5t8P3gOabuRKFnb0I+rQ4Thu3jT5xFKxKTY/VvMOIWImHIoy2UpuUPR9H6QE1XJZBh0AzjlILTJYBcDMlWRJJTmDE3soXuANaW18RQlYQVso6KFLOaj6mAAkI7EOY6h/A/r+sdE8a08Q3xtABM0VcVIkq5ZoQoGuVYBF7serViyFQO4nwwTXJUoOGahDc2jdX8QNoAJsbhErQUGiSkppShDU2jxPtBxVPCsQuThz3mXJ3i5oClKXUtQAJABagFzHtOCw3doLkElSlFgwc7By0eP9suGTsHxL+bCEzJE9RcTACgqPtSyTRKizpJ1AEXCVWhNdRdiOIrx3EFTEqRI7wf1U5nzAJbKgEVJICv1gz/EnBCQjCkuyZiy7Eg+xyuNS1BqxjzXGplqxBXgkrkKzHKhRbmBqB+BT+6XD0pHqPYL+Imf+hjk5VpIHeKS1fzv11jdZ5Kan2/4ZvEnFx7hDi+HVMlTpy5ISVSFlOZIzpJS7E38ozvAuFyZ+EkpWtQXnW4SzOT7wI/C2uset8QwCJ8tSFVQtLFjcHYj5wM4Z2VkYaXklhRdWYqWcyiWAv4ACCHiXGGlc2n+RSxKUrfFfo8tHBjPn41CEoPdsAFMAOZnFGdgWtEHF+GKkYaWMqklazmZX9MmrZQCxpVwKOzxuuHdj8QjFzpilpEiZnJCScyyogjMGplrYm8Cf4gDuThZfdzFpStUwFKSoEgp5KC5jqj4m8sV0VfZUYvDUJd3f3dmkw+EyhIJcgDRrBhYaNsbGsW1K03p9nUgDrUClYIz08ipiwwCSohq2e28Zz/rMstkeY5Sk5fddSQSp7EPap5RSPKZ60JpoKMG+A/Tp4dbUh4PVxvbr0Hy1vAXjjzCmQkn+oQFFJZk1oDcEsrcMLCkEcRiiCEIAKzuWSlP4lEWBNhQnmDUJCKLiPQ7ajp9NNIr/AM2gLEvNzkOAxYCpD6JdiWLPzMCxiP8A6aC3eqWtWvMpCa3AQkgDUB60FzWFM4eAE92QgpU4LAuSCnmepvqQaiphkldWIWvFJQktLlpJmfmLME5qZRXwLflgowJf4/NvnpbWA+Bmy5CpiVlSTy5VLBHeAB3CmAUoqUskDWCOHxKVcocKAzEKSUnKffylqdRuxMAErHx+Dft6BjrAzjoUtKJSAedaUqLHlTVRJ2onLVqqG8EJeISVFIIzAOQ9gd9qU9KxSwWLVNmzRTuksEljmKubOXswZIDNUGtoYMuBDMBYW+Q+D+mkNmAEgEAtvWth6h7V31iQAjr82+Hjp5w1Jd/l8qbajxtCKAuLHcFCJLuvMEpUoqSC6UpYEsEjM5AIDJNzEykTUU79R6qRLJ+GWnlEMsGZjVn3JKEj/wDYrM/okin5tILoJuz12P0p1hiVBNdwPP0/dvSIsbNZhv0J+USoqSfL0/d4p4idzFwWtZ39KwznxK5FLG4tCWJ5mIDBiSpRCUgbO8WSOahNvHwqba22gVOUJuJlooQgGaoU/tQG8cyoJy5VyCRXd2AprQVr5wHXtwTJnrBZ3o9yPm7v5WjmZDkKQK1NDVjm0dw5J0uYjlBVS4NW1Fuvi+kdlzKklJGgatugqauIRLxRZHJwCU/6UxaCNCSoO78wSbaF7+MTSDiU+8ib1dmoNGBu+9PCrUFKlGxZgAb0rbTUeUOSlyalgw0PX3nAo1toZm8FdQT2m7YIwUkTZ0plrUpKEZspUyXzZgCwdhrejw/s524wuLSMs3u5lu7mEVLtymmYP57gRX7TcLl4uWqROTnQCCC5Ckqa6VF2LHQVBINI8i432GxOGUTJedLBfQLHlZ7VHpDVGbxSR7/Pmk2ZQ3Sfpb4w6fh5c2UqVOQ8taSFBQoR8o+e8B2wxuFo62FGUDmT4vVvAs8GVfxTxE6WrDJQAqcO7C3LpzuCRfd6mjQaTMl4N2OGNxEzulqOElqKETVtnmJFPaFw4ISb5QLQX7Qfw/lplnuUICx7ygVP4uXhvAf4hYPBS/5YyZ3IopzS8jFqB3WLM3l1gl/9TcGv/wDMB+dCP/iuE9QGI7PYjuZ3crnYjAzNDKWpUp/xd2SyknUAgjrUD0uV2g4lhEhWIly8bhiARPkUVl/ER7J9APzRleOca4Ti0ZZpWDcKCFOk7ggOPjFLsT2tVgZ/dnEd/gy9cqkqS9lFKwGO7O/jFcgey8A7R4fGIzSJgJHtINFp/uSat1sdDBQJEeb8WwnDsQoTsJjJOHxQqlaJgQCeooz6tf3goUgl2d7aKEwYXHgSp9kTA3dTtmIoCadC+h5RIUaXtDOyym1UQPr9IzC8PnBS5FUkHUFJBBI1qkUN2vWDXaSY6kJ2BO1T18jrZ4H4RFegrsRtsHp+U8sQ3udWKPwlSXhJiZzVKlofvAmjkstqqqlKUJSOa4NawYwOGQgMjW5uVGzqOpN6n3rUiQG49RqN6eAIdvdFYer4/dBuKtqKiAYxI18h0/T4VSaR1/JvQdHo1HGlxHWbqN9ev+KXNISCPD4EfJttLC8ADjttX9D9XpY1itisGhbBaUqZ2cVTuQbg6P1FYmSGc/46U0+HtQgfv5+HjuLwwoG4jBKS3cZUkpUk5iR7RSTMzMrMoM9bm6hHOCoSmVykDmU9RykHKM2jpADn4wTdz4fO7/Iv1NYqT+HS1qzKloUWHtB3uz3duZiXZ6EOYASJs9HHk1R0P3veEsBh0t08/g9PGKMyTMQrLJCMpzKZZICFHVOUHMDUlOhHtB4HcYxCpmGQhyJk8BJKDlYEgKWGLs5TUORmuGhhYZysCUtVvOgAJOtKV0GsdzJ3bpr8RHEJCQlIolIo1gBTy326xIz6D4fCogGETyp8B8YHLnECoI21D6WrFvHzcoAcOTQEs/QdYA9pMaZclTA51cqepVyhtdX8oZnhW1sj4GUr76bQla2QD+BAyopo5f1guZWVPKTQbv4XoHivg8OhMuXKDEISH8ht4l4sLlVABI1odvGgq0BtHZJM6ApKdCAOoJ86u8Uk4t84OZMuXRah7ymClMRUAA1O71DRLxPEKlSyqithYkvQPq6so84HY+WZeEEkg55pSgn8Spiuc0rquED3L/A+aRLzkFRGYglynMczeTi8QrTMSVLAmMAFJCSkpsXSUly7nQWAbUG/MyFOUMbAClB4aU+USTpVKEh6XcVvegpWkMK2oCyeJmgXLLk3tcgA1qzKRpqAzxNh8RKVqxUbG5oCGB5iCkpq0TcbnLQgBKQtSzlAYgihLv0IFRZxA8owqkkZO7WlJFLAlO4dyMpDlmYdIQW2dxPApM0EkJJJPi1reh84y/HezUmVK76WhlInSvADvEpPQVJjWq4aACZMxJSlKxk0cv8AhNGFLXTV9AXEOG4lUmbJPMVy8ru6QoJTW4yjOSczE8gpWGKVUyriewklQKsgJJfxJqaF9XFxaIZP8PMMp3lkHVtKDZx6wd4JxnvpEtklyhJL0azveuZw3QxfTjylUlCRWYpSlOH5EgksB4hLmFuS8cWroyaP4WYcqotWXWxam6Qw3rt1iY/wlkn2Vr8i8buQUqrQ1J0J28qMYfKepc3Yas1DU9a03gtkSw11PIe1P8OpmGlmbJK5gTUgPmbcb6fGM5wSZNmASw0+WamUSlKwdVSlkUX40UBUER9G4PMt8xpbfpq5uDrHnXbz+HQUZmJwyhLmJqoAEJWb1rQ2qP8AFKXcxcXF0CsL2mnYYoRPzTZRDIWQRMAHuqBrmSDVBrUEFQIJ3nBMaicBMlTEqlEMG/E+puDQDLQh1ODp5bwztKick4PiAyuwEzVJFldCLhYpUuCCTFSXj8Tw3EFOZ2Ylv9OfKNlt4ODcg1qAXlxs2U6Xoe5sD4D4a30NtvZhEF/DQ39fUVB0rAPsz2jlYqWFS1cwbMl+ZL1tqk6EUqaUIg1KmU6X/Sm7NtaJNPkdXNGpAdhWj103BJA972hD1ijeXXS3kxodDSBGM/rYmXKAOSX/AFZmxIcIRv7RKqj3U1gsxf8AXXzrS34hUwCOKp5afTRtRppCca6X08/M101rHM9R8H+DH40/DaOq0HX7bz2a9oYDctPv5eoemlY4lX6/v6B/K8JY9Pl10q1dKi8JavI/Lr++xvAM4ku53r08euh1veBGIwCZakrQlRSF5lJDqYNMqlNSwmKdg+jWgspLCnp8n32f4wwqYb/Xq1/na8AUU5HFZS1slTklkkOUkh+XP7Oa9HekTqlg6keof0I+trx2fKSpGVYCkm76tV/GxerbiB54GhRdWeYd1LVToGIp6nckwxbhLi2BTNUSQHYAKspLF+U1arWEZfFcQz4gCYHGHUpSgke0QcssNvmIH+6NatSgHYH1BPzeM5g0JXi5qsrJllOantLA1alyTe6UwxafhSQQRPmzjlTLEvdS8iwALZUhVSSTdmAjuHzonBC5hWFpVlUwBBTlJT+FiFaD3YIpSkpehAFTQ+NbDeIZ3D0LQAsOL1qAdSCXI8mgNPqVJ+aZiUoopMoBarh1H2BqT+L/AGiO4yZmxUlJBAQFzDR6tlHs1up67RZ4bgxKScifa5i6lZug5iSWFLiK3DJgVOnzCDTKgUowGY2oPaav4YAa/v8AfqETlWoWLB9Cz26aH1EIyuYMSGD3foL0tmttFTHYmUEnvFjnKgCBmLAAFmFKVfR4GInqUsJw+LDKD5l5ZliQz0IqD6w0kxOWnYOz1KTWhCQpRuCQBvrSvlA6XLlTWPdZBmflcEmhU+S4zZTXrDUqxKEzDMAmgpIBQQk0CnoanUXihwrGlMtOaaZZZRCVoIFVKJGax010ENRYtW+6CCeCy88spWSAskpLdDYME+yx6FtYn4jIYggliwu/jeg5dtojOP71MpaSkuoAsxFTVtBb4w/jYypTkURzDroqnNbUU2iaKjKgBIH8viZuGJ5cTmnSmBDGvfJf+51t+bpEvDsYDiphLgoQJUsM/N7SyW65RFftLgJsyakJmJRNQFTJSylsmUKoXd0qDg9D0gb2dxJV3S0zCTMXNUo5aoW/MCBqOWAhcpfU32ZGXRQSKChZrU01EdTLypuXArV7Ct3A8oHYyeSJUtKkqWssVsCzVtYbQ5YmS1oQZhWmYWBIqDfWloReroaHhaClAcuTr99YD9uJh/kJgBYzS3kS/wD4iLClzVlaULyBDCgclRp84E9pp6pk3uQsISiwYEnrUg+mhhM5V8UzzviXCkz8OO/5VobIsXY0CdyNWDhwbXjO8Uws6QESppK5I5pE26UmxSDoksykGj1bU+kcZwayjukrGcOpSmAYM1dHAIuAcyknSKkzghTKV7CpSpTmWpJoUuQpwXdqZq2d4alRpKNsxsrCzJKE43BBWQOJ0oVMlVMzD3pSqFjv0dPpfZPtdLxaHtNAqlyX0cG7PQggs9dH82VOn4KYhaFkd4lSkoyuCQ7odLBY1ox8DES2YYvBvLnKWM8gBhLf35VKiwIbWzUimrJjLT+v0e6oVQMfA/Fw3qcp3pEeHxmYrS3smtqu5tZ2e7GkYnsd2o/mcoM1JX74UAkK3IvXdJqH2rGilY0S5k9SrulmuTVqVLWe4vEUbJpq0HUsX13f0qDW9ag3NYozcURORKS1UqUp6sgMkAaglR6jkNIWEzBLzDU1YNyjYNctsdLRzC4UJmLmGqlhIUS1Al6OzX0IfzMAV2Leby+T9Dbype0cUxNRarddPAs+xoIcmv6fRr2pqLRGkUcH9P20NCLmkAzig3z9NfVi52vDVFyAbu/pr5HWt7wwTxmKXZSQCQ9ACVAVozkKHummsPo5fT7f7a14AOLH3v477a+Ihr7v5a/fn4wlD9/r8GLn1iOZMU9Evv4/fj4wBVljELUBQZiHLChLaN4trFHhGH7qUlKqLUc8wn8Rqa2oWEFRLUDoroCx/wCKm+cMKmVzApowenjW23pFAmmcmoSprFzfpe/qKQp0sswUa0rXx/NaEJYKn2FxQueort6wshzMDYWIep8K6G+8IpP1OzVKAIYF6Upf8vxvA/gk0CRnNCsrXUUdSiQNqUEXJ6yLhwkE0PQ6FgKP6QJl4wy8HJA/1FIQEuD7agAm+gJSotoDAKt1aLODQlcyZOZ0yx3Uvq1VqB6lk/7OsN4rg8NRM9AUQHCil/EhXtvY0Ii9hsElCJctIsAMwoS2ripdXziaagsAFFibGvXxs4qYYluuTOYLh60ib3EyYmX3aqKOZOZqslTm7+8LxY4XOxCZCXRLmJKVE1Ug3VoQpFqVUINzVqAZn05TvSxZt7w6ZiAAdDo4augc0vtAGm/9GMR3RkS1rkzJZSsqKkpIDOffQ6dvWJMRxWSSkIxK5gKgw9vLo6lBNA5au8bFSEhL7C+rAfivbbaIP5EZCksygywQDm3fU16w9TJrszLdvFLlpMwB8wMmgY84OlX5VHa0U8fhjJMnESZalJQhKZ8tIrMGUALAD/1AN7imgh2PxSxikyl5lS5KjiLkkp7tKgmpJPNmTUn2mgmJeKUBnUiWlRdakZ86RqkXSC2Xmd+kIdW2MXiJc9MmaOeSxLtoojwYgprs8EeGyJC5yO7SunM7kgVcXPRQpADiOAVh0qxGFKlHOO9lrWVpmAsCvOSShYL86bi9qGux3HZM8koXzj2pSjzoNHcElw78ySRWETJ6U0+Q3gKzpo/OD6P9WjN8f4lhziJne2l0JINkitRpe/WNmZ1VKeiU/ufgBGDwCTOUorcgqdnI1cClWdtxWJbMsS3LPZjBLVJWpYKVTHKQbpBdk7sHG4vtFrCspHdlJdKWIIoRbz8mNDAvtZ2hXh8LNVJ5lpIBXlBCSSAS1iQ+lnI0aPP8BxnGYpfdTMRmBDlc1LgC7hBZJvqPMQcqzTVpdGn/AIgoRKlSpjEKlTZawwdgSUkPQ1dq7Rnu0HZxUqXLnSQUrTMzKli5Bf2RoWBcWasU+McVXJlKlGYZssTkqQaJzIQQSSkUCSqj6xqk8UTj1ywgFASCpaS7glrDw1FwTQRStC2k2jDSMWibMC5KSieGK8nIlTe+x9mZrShLtUsd92V42nFLmImqyzQRkV7IUouap0VQuBoSRsBva3s6J4zoOSYLF+VTaKa5oQ5rQXjC4vFTQspmhQnJooKNJg/NWp2WK28YvaRG8Ge2yMbNmutNMhGZACf6yXDrJVTYptY8zKDE8Ljc2Z0qQpJyl2cUB0KqMQdRy6RjuxfbpM1GScSFpHtH3mHskBmXe1FOSBQgHeHy5q0Z0qKVA5gnNyrmO8zNoRXImxAS4EZs3i9r5DxNBrs3yDddjtSHCZTel7fH9fpAtPEA4C0qkE1aZlY6AEpJSFdFMaBnvEMzGrdMwnLKKkpApzJVTOomoBJSQzhlVNaKiifgktX9WbMBSpa1MD7SZaeVAbqBnYG6lUi+EMNvkD4aVezXsY4TTxt/jWladaQ5S/0+jPcf4pDsVURpU16fL1ox008TDUq6s9fuo0jmLnBCFKUQlIBJNAABVR2oK6a0hS1AgHKoOHZyln0IBDHyhAHz1AP3sYaEp0JT8PgaR1I2P1/eHOdn8P0ijiIFYQbDydJ82v6REcMQ9TXcZvTL9RDsRPyKDg5KVSDQ1d6swA21iSVjEmyg+yqGAtZJLqUcTIWpEwAAlSSAUkEChZ9bvYQNweHUZsvvE5UyZYSkKIdS2YkC7BNBa8adQB9pP1/eOd2DQK8jUehrAX5vdA0SBmOjBqOK3NumW8cyKzULsNQCKno22u8XTghoAP7SU/8AtLgxEcOQ5zX/ABDw94OBbaA1WVPr7lcrLhw7OaF9G1pYn0h0ycCUg0rq4t49WNIkShQJUUvZik5g3zuTprDEKBUfABtepY1/D6QFpp7/AIFOlJLMGzEWo4ubVs4jk5BYgKd6VAN6aVtWp0hGQCugZhpSp8PA+sJaC4AU4DmoB0bRgKHraGCfG/uZriOabjxLygplISVtu+ZIOlVd3TYGNL3iQmtABqGp4mloGcMwS0KmrmJdc2aVFiCyU0QHNNEn/dBOdPDMaOQK0p4no4gBR9Ct/KjKCQHapF315vHaKg7NSJ6My0c7umYklE1BvyzBzC7XYtaCmIkpIOhNHFHemlTcGL8qTkQPB/rCIyz+D5mLxcrHYeWtlpxUmo52lz2seYDIs6VCYEYHtHLlcs2VPlEVOeWrL/zS6RrZTekbLtHPySEpLAkuXt1v1MUcEhkgW6HbwuPI/iiGRijtZkB2vwIQUqmpU6l0BSSoKJNQTeravANeDViln+Ww8woGUDOFS5QADAqmqAKgGsl7C8emmRqLnwqepsdBVjU1hpBsfrb5pd+o5oFS4NHDVyzOcC7PS8Ihc6ce+mlJK1NyhIHsJR+ACgbcv0EzOx68iZ+HV3WJZ1If+nU5u7GkspfLZqKdJjdqHm9uu3Q30Y1jgQ5366nx8X1BuawWx6EYPhfaELWcPiknD4kUIWMoVsxNNA1wWpeH9pOzyZycqgyh7CwOZPgNQwsCbWEafjvZ6VjEZZgZQrLmJHOjqBqk0cBwXNNYy2E4hMwaxhsYXQaS5wqkila3Ao6TzJbUVi/kS9tpHnWLwszDTcq2B91Y9lYBsW/yDHqXYDtemYlMiacs0AJQaDMAKJLBszOzhlB2YgiK/GOzaZqpiljMlQSEivKkAl3uCSTvRAjAcS4bMwixmcy35V7Vsoj5jYGmlWpIypwdrg+gRUVqFfL+3WgBoTrSIMXk7tZWkKlgHMlgQQA5DWe4ahoIyfYntd3wEmeR3lkLLDvNQFaZ2/5ByGqAe7QLOVMtPtrIY1dksXOpS+RxWmaIrc31Jq0d4ZiQGlHMFoSAVFylSkhOfmVcpdNVMS6qljF9S61+/qPNxQVionhqBLQhiyapKVELBq5dJckuoEg1zWiAypwTlQoKSVf6hPOlOtAAFKaxdJdnBYuD3RanmXOSqWSlaapWAX2JBAPUFhoTSJ1LOhPlX6H6eEDAgSZoZLS1hCAwdKVpJAzf3ZmctYVrFxalPt/xL/8AJj8/GEOKs05O4+v7x1LaH6/OscY7v4/tHSdx9Yo4BwJ8fnEMzDSyXUljvb4iJUNoW6fsYc56H4QAVJeAykFC1APUPRmsAKHztDZhnAklKVpdw1wHtpp4xcpqG+HxEd8C/jWACrKxoy5lBSKsXsDr5DX9osScSFMUqSp6irGHq6pcevzirOwMpVxlPR0/C3lABaUATVNd2r6isNVKCgzuNlMofGsVjgFJHIsu71q9GCdm8YdOXMSzoC6VYa6tXyt1fSABysENA39pb/2l0xCrDkF329oEb+8HGp0jo4klJZeZB1eo6XqXY1aLcnFBXsqSrzY+kBossijkU7lLhmdJCh166A23hhmAqHQEsXBfShr+KCigk1KW6j9RDJqU5SSp0gEkFlCl71+MBazd0Djh0lSUgNc0p0q39wNdoLTxytuw8tfg8UcP3bpUnK+gBKdCWyGm/pF0KdQDEMCa+g6amAnJPVRmO1xzTUIHnt59C4voDHRKYAANsNDty+d0n3jDcRM7zEqIY5SxrUagE6UKbhqxeyg0+G5/tsaG6fxCINobRRWlp/y9DvzefvD3omRLBuPD6sNNapOohyw1vX11uNSxBFoapLDboBQ/7bb+yXoIC+SnipNyP2J+RN7saprEEkl2P1tvul67ioi3iFMK03Nx66N+YaCsV5Kq7NYfNh5e6dBAMtqQG6X0r9C+4Y80ZnjGAkT0LVijmkZCoqzKGXK/MLspzQ9esEO0uPMvCzVo9psqQPeUo5QNib3D0FY857XYqblThQohKUJUsNcIfMsakZnYaqy9IKtqiZS0oo9mu1M2QruMkyfLLiSG/qDYFnbqB1gnjcVjJmYK4dyqFQqZLqOoJD2FW0jSdjMJJThZS5UoJKkuSeZaiaFRUwVzejEUgnNkBQcUf06Ut1oxqYty3IUNuTyWXwudKJJkzUIuARmSmr/6iSwY1BdwWIrG77HdoEzp/wDWmArTLSiU9ARmUVEijzCcoOW4Ba5Abj8GQTdIs4JHxFQW1OovGO4lJMqYEYhInSltkmK5Vv8AhM1LEnqoqFn1auSK0bnt8wgj7+PX+4aRGsevx2r0fdxWPM+z/E8TL/8At5ip6UAkyJ1ZoSNUKAcs9UizjkqCdlwPtLJxXKglMwPmlKosEUoPebdNXAcA0iGqNYzTJeKziDLSn2ndLeBSCRqACpVCX7s0hIxk2W6TKmTg9FywGIO4BACnejDQ0eOYGYJs2ZM91KjLSbVQRmL2ICrOAeZUXpiATVn6t9a9LmBjSvcM4fiktTMpSSfxClnv4ddIuyZ+YOkpWN0n6W+MDZ5SvlmICtbP8Qyt9DrEUvBS35FLRaiT1J6L1I8DDORwkugaM0e9T+4fW0OCdiR8oEf10oQlKwtQUCsksopccqQRqHu2wMMRxQpy99LKCWDpcEqLaUo+bU26wEhwP0PwhqiNQ3X9xFSTjUkJOcDMkKAWz5TbbcesWu8O3oX+bGABLmBIfNSnURyTiAoOGUKW6hxQ2hEoVQtXRQqfI3itO4Ug1SSk6EHx86uXY1esAF0EeHw/aHh9C/j+0UpsucCShSSGDJPTc+vm0RqxKkNnR7rkpDMSS4pSza3gAIqD3SC97H5xVnYGUu4YmlCU02a2g9BDJXEpZ99mocwpZ7iluukXEzH2OtDpoW2gAqy8ApDZJimDBjYDWliWoNBTarVTpr80tKkuXZiQNm1LadYuAp/t+H7QNxElCVkiapClDMdRep8TQVoyBSjwASYPu1TAO7UhYzK6XY16+G0XZy2ExWwYen6mGYAr5sy0rS7Ja4Zwp+r/ACivxKblk9VOr5qb1YQmNIyWAkTVT8QU8iSsc4YryhCEgIFcqneqkkWoYJvOlKAWTPlEMSlAExKh7xSC00KBNUgFJCaMeWXhcvle+r1cbfmGp192Lqiw3fwf/wDlXwomEddVwB8TxCegGacOShILhMwGahnJJBYABrZleyIviYCxs4di3lSyrVb8EUu0eJCZQl6rISU65ARnFajMGl6h1RRxEkyTKWpS1zJi1Z0BSihZKFZEBHsBIOQAsGCSTUlwF6hmcmj6jWtPHUW1ccsB+IYtMlLe8r2EBiVm7BNjZyQ3skmLasNiV/8AqIlhhyhBWtG4zk+FcpFTSkVTgQhWZ1LWqhWvLmUKUDDIztQMaqgorcoYjDHJ3s0uUkKKcxyJZilKaO4IAdVyNKCAPB8BLxOMxXfoCkplyUhJdqjvCpwaOVA9KAxsMbw8TkBJJCcySoB3UAXCd0gnK9wxVAfJ3XFTonEyUlJYe3LcKs1WMs6GsCJfQ7g0zTKQEJSgAAALCuYNUABsg0BvblizKx1DmlTQse0AkkDrnYBQ8tYKrQzny3Hq3zGgrDkm336beR1EKyqoFTZaJsslBdn0IIIu6bghrDXSM7M4eieleGm0zWIait9nFLtpB+TjBnUQHQuYMygQyTyoluNczBWhGYbvFDtNJMspmpFQdHt899xaGiXujzPDTJ8iayX7+SrKsC6mfKtL+9le9CHcHNG0wyJPFJKpyHlY2V78nlJUByukmx2d01DlnIntjMErH4bFJ9mcgZmAqUEBRpQnKR6wZ7SImYY99IAE1PskeytJIdEwe8NQ+rVjRvgxiqtFvs7xpUmYnBY1IlzhSVMS/dzw5sdFuSCDvbfWOseyWHmPkCPl4CMhgMfI4rhjKnJaYBYe0hQ95L1BBNQCfAi9L/8A187Bf9vipC8QtHszkB+8R7pV+a4L7RNM1Ul14PSVY1KS63TmUEihLmrCj6vrDMXjpaKqqCcoZjZJUTtYfCKS5oViZaHpJQVl6cyuVND0zGLUzDoUpAUgKUxJf3QS/qSGHmdIZTfPQsSpwUrKldkpJDg+07cqnYU21ix3ygWuGJ8qaFx8rQC/6MaqQvNmIKkzLLZRIcgOAzFqig0glg0lIbKGFGSXAZywdqOVCELTd2TT5ctSnWjmYh6gtTZ00pdtIUnCBKZndLYroVEZsqeayk6jMSH2AiM4xAWEqOUmiQaPqb0tlMLEz0JWjMWKiybuVFyA9/dVtpAQ8MfkTDE4hIqhExIeiS5IZwzeYsfd6xxPGEJUQtJltqnN+EK9lgwbNce6YSVuUlKnBDgmtKVB9rVOsSKnmgUM1aWNWJsp9j72kBDwvoW0Y9BdpqCA75mBoHPkBV2tWLInbj0L/v8ACAc3CyFEKUjK2xKR7OVmqn2eW+0STsMolcyUtKVLLhRTUOACO85gRRJAbRnq8Bm4NcoLKTLVQgV0ND+scmYFJfQ6XYUAZgahhY7wJm47EI9pCJqVFQGQE1YECj09oW0G8dk8alhRStK5aswSGBY5jyBtSQ2m+ggJCasOsBISqgCUmthqprE2+6GGbOOZlyHALpUG6selz6xeZQsQfEV9R+kdznVPoX/QwgK8kJTLZCSEqLBqipy06axQ7TzeXKNgNNS9jeiW84KhYKkgaOWYigDfMiM/xiZmnJD0KifFmAFaGxLUtCZpiVyRYwnKkAi1yHIB/wDJLeYZI3iZ3L6aWr5+yrQV2VCJYNqNC97eI0DilDDO7YU11pzeJsbgVD1MI6eQSMFMmYtUyYB3UtIEpNcz+8vdIJVlo71OggqVXN/QEvo9idGLF1GOBW4fWgNv7bh30JHNHSoFquN3vf3rHWh1aGHAk7XO2vkLjxDjmEV56QQXq/xHjYvWivxCJ5g0+xuQOlag6CGK9B106ZvWihoIQwaQUltLt+mo1tSopAztZhVTJSZsof15Cu8l25m9tD2JUKAHXJBxcvo3Qj6WLNdJ920VCopJOgp4DWtxrf8ACIaBqxvDeIIxElE2WeVQBpXL0PvBm62G8V+KYju5RNiohAb8Sjl8CalrWTAbF5sFNVOlh8NMOafLArKVrNQBTKWOYC19Sx5OIRMSlaSCk1SoEEWNQrwcVDwUSm3sVf5NaJSUy8pVmQqrtRQVZipgzgVDCIsa6kKlTCk5knIRQKI9pIDkZh0IJ2pUqo/4/b9DrEWIkpUGWkKGrsbb0v4i4vCsDyrtVz4OUq5lTspI2Uk+fuiPQOHEYjDyisOFSkHzKR+4odRSMN2mwYT/ADEoMnMnPZkkoWggtYHmNRoS4jRdicd/2ksG6cyT6ln6ZWFRtFvgiL+Jmd7Q8HmYab30lwRtR7s50UK3FbFwS+k4T22lTJYVNCs4ocqCoU8jlP5SfgRB7ESET0EGrin7V+RvHmXGezTTS4fYuzjR7V8oE75Bqt0elSMWe6nTkDMufNyyxd0p5UuPAKN4NYWSUy+blWfaALjMaeDW8Iv4TsyUIlpBRyICXq70cu3T4xMrgUxwywwOrn6PtrpF9KoISit9RSLpGhAGtKAfo+mkdlTCAMwIO7PXyc38LxfPCJhDEo0sTZ60bx11h8zhCyCHT8f0iaZXmR6mZwMwTcUtV0ypeUf3TDmV6ICRD+KYSSpJMxRRmJSkp0VSrCjjIS5sCYJ8L7MLlpXnMtS1zFrJqwc8oBbQUtD8T2XK8jr9h6ZlM5DEuz22a5gph5kae/IN4bglIWtQmBSGZIL2uHLtRJADCwieXjyqeqWUH+mlJUQXGZbsKtVkmw96CmH4OtIAdDdHDeFDpTSIOF8AmSzNUtSCqZMKqZqJYBIs9AB8YKYPJFPYiXOSSkO2taUAYXrqk20ijheLSpqStLpYpclnY1FUkmrENQhw4EHV8HUpwopKSGatqvpsR6RRPZUqyOoICS+SWSEEgpKXDaNfXwpBTH5sOjO9+C+RYUoEA1CiC7MSOYF21idU9QFagV362L/+WkQcP7OTZYAK5SsrJBCClRSkFgoi5cvaL8zhyyGJRU7nxLU2ekFMV43V0JHENw3iCPlmHxixKxSSHq24qPVLiIpnDVlJqHII1p8PAxbw+FKUtSCmYzUKtEQnDnU7hIbzufpGelgqnV91IHQnW9DV7tYxpJuEUUqDh1Gt7P8ApSAWE7OTJc8zQtAEwrzgFXMTUcrZSQzOwLE3idLFjkkWCKtoNKt6XTcVDjmMApeIVOxhIU0qQClhaZMVRSszVygKSAWqv002I4ZNMtQQpKVkHKS5AJ95muHJAs8U+Ddm1SZeXMCol1FySfNuajCoqwh6Wa64vqPfemtqDwHqeXpEeW6rE6g/Vqs1lD3YunhSrApHSrf8dNLHSOfyRoy0Obczu2xaul31haWV5ke5Qci4p0HqcutvdPu2hxU9vmadHuNKHZUXU8Psy0MaCtD0axO7bmG/9LJc5ku7OCX8Hv5F7mDSw8yHcpTRRt7At5UsdDRrGKsyU1tN3p53HxFDBaXwxRqFoUNxv1ADHXa5hyuELOqfj+jj9zBpYeZHuZpcr/aToWY/Q26HljOL4dNwy1TMKBlJOeQSyDWpln/0y4t7JpUVj0SbwNRspNd3+NK+m8Vz2cW1FIYWBzEfJx5HSDSxOcH1Mhw3jsqacodCx7UpYyqB/tNCL1F6VgkcYnU1Hm31G+ooYv4/sKmcB3glk6EFQUn+1YAIpR6GggaewGJR/p4lCgLJnAqbwWAFDzzQ9JPmJdTFdrEibOUpPssUdCWIvY3Ir+WKvYTEJMsyifedPmGIB0LJtG3P8OJ6kZCqUnmUrMmYsqJUXLvLr57COcE/hWuR3n9YETAxDkMXcEctCDaKp0TrRColILa3+286jSKWKK1Kf5g/RxGsxfZXE3lKkk/nUth6IJgXN/hziVnMvGlJPuyglKB4BSFE+JMLSDmmemQoUKNDAUKFCgAUKFCgAUKFCgAUAcZwjEKmrWieUoIORHMwVl5SWNRnckbMIUKACt/0DEsgfzSqE5zzOoUSkDY5Ssk6qynSJeIcEmzZhUZmUPmAC18qu6mIGVmyh1A6vXwhQoAGK4DPUoGZNcJKm51hwrvwTRmIE1Iav+ncPR+F4HOCgVTlZB3fKFrZkpQCmz3SS71zlxChQARyeAzgKzMxypSXmzQSErWWKhqczlQA9lmYmOr4FPOR5zqRMCysqU6wErGUptLfMEkpqQ5vChQAT4vhc9ZmHOOYpIAmTEhglIyU9kBQK8wqXYx3B8GmpmJWqcpTKc8y2I/qvyvlFFI092FCgALTpRKVsQSQcoV7ILNpVnqfOACOzqwJbFCFgnMoEmhKczJCUp5gnKzBruTChQARS+y6+SstJC0k5LBIEgUBR7RMp6ZWzXLVsYTgcxJlqKZOdM3OogkBu7UghCQgZfatW1SbwoUABfhOBEmXlo5KlKyhgVKLlhsLDoBFyFCgAUKFCgAUKFCgAUKFCgAUKFCgA//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id-ID">
              <a:solidFill>
                <a:prstClr val="white"/>
              </a:solidFill>
              <a:latin typeface="Arial" pitchFamily="34" charset="0"/>
            </a:endParaRPr>
          </a:p>
        </p:txBody>
      </p:sp>
      <p:pic>
        <p:nvPicPr>
          <p:cNvPr id="26638" name="Picture 14" descr="https://encrypted-tbn0.gstatic.com/images?q=tbn:ANd9GcRWTV7UvAbkBD8bGaYVC_3XF-_jBC1Sj7wc2aipqwo5LdSwFkIaeg"/>
          <p:cNvPicPr>
            <a:picLocks noChangeAspect="1" noChangeArrowheads="1"/>
          </p:cNvPicPr>
          <p:nvPr/>
        </p:nvPicPr>
        <p:blipFill>
          <a:blip r:embed="rId6" cstate="print"/>
          <a:srcRect/>
          <a:stretch>
            <a:fillRect/>
          </a:stretch>
        </p:blipFill>
        <p:spPr bwMode="auto">
          <a:xfrm>
            <a:off x="6881818" y="4429132"/>
            <a:ext cx="2857520" cy="1905000"/>
          </a:xfrm>
          <a:prstGeom prst="rect">
            <a:avLst/>
          </a:prstGeom>
          <a:noFill/>
        </p:spPr>
      </p:pic>
      <p:sp>
        <p:nvSpPr>
          <p:cNvPr id="11" name="Rectangle 10"/>
          <p:cNvSpPr/>
          <p:nvPr/>
        </p:nvSpPr>
        <p:spPr>
          <a:xfrm>
            <a:off x="2024034" y="714356"/>
            <a:ext cx="7715304" cy="10715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d-ID" sz="2400" b="1" dirty="0">
                <a:solidFill>
                  <a:prstClr val="white"/>
                </a:solidFill>
                <a:latin typeface="Century Gothic" panose="020B0502020202020204"/>
              </a:rPr>
              <a:t>DIAGNOSIS PAK</a:t>
            </a:r>
          </a:p>
          <a:p>
            <a:pPr algn="ctr" fontAlgn="base">
              <a:spcBef>
                <a:spcPct val="0"/>
              </a:spcBef>
              <a:spcAft>
                <a:spcPct val="0"/>
              </a:spcAft>
            </a:pPr>
            <a:r>
              <a:rPr lang="id-ID" sz="2400" b="1" dirty="0">
                <a:solidFill>
                  <a:prstClr val="white"/>
                </a:solidFill>
                <a:latin typeface="Century Gothic" panose="020B0502020202020204"/>
              </a:rPr>
              <a:t>Langkah 1 Diagnosis klinisnya</a:t>
            </a:r>
          </a:p>
          <a:p>
            <a:pPr algn="ctr" fontAlgn="base">
              <a:spcBef>
                <a:spcPct val="0"/>
              </a:spcBef>
              <a:spcAft>
                <a:spcPct val="0"/>
              </a:spcAft>
            </a:pPr>
            <a:r>
              <a:rPr lang="id-ID" sz="2400" dirty="0">
                <a:solidFill>
                  <a:prstClr val="white"/>
                </a:solidFill>
                <a:latin typeface="Century Gothic" panose="020B0502020202020204"/>
              </a:rPr>
              <a:t> </a:t>
            </a:r>
            <a:r>
              <a:rPr lang="id-ID" sz="2400" b="1" dirty="0">
                <a:solidFill>
                  <a:prstClr val="white"/>
                </a:solidFill>
                <a:latin typeface="Century Gothic" panose="020B0502020202020204"/>
              </a:rPr>
              <a:t>ANAMNESIS DAN PEMERIKSAAN PENUNJANG</a:t>
            </a:r>
          </a:p>
        </p:txBody>
      </p:sp>
      <p:pic>
        <p:nvPicPr>
          <p:cNvPr id="4098" name="Picture 2" descr="https://encrypted-tbn3.gstatic.com/images?q=tbn:ANd9GcQygcxuY5xvrTEsOka4A_zseuirspVZwng2ac0f4Fls3fc6jPf61n6OTQ"/>
          <p:cNvPicPr>
            <a:picLocks noChangeAspect="1" noChangeArrowheads="1"/>
          </p:cNvPicPr>
          <p:nvPr/>
        </p:nvPicPr>
        <p:blipFill>
          <a:blip r:embed="rId7" cstate="print"/>
          <a:srcRect/>
          <a:stretch>
            <a:fillRect/>
          </a:stretch>
        </p:blipFill>
        <p:spPr bwMode="auto">
          <a:xfrm>
            <a:off x="1952596" y="4357694"/>
            <a:ext cx="2428892" cy="2000264"/>
          </a:xfrm>
          <a:prstGeom prst="rect">
            <a:avLst/>
          </a:prstGeom>
          <a:noFill/>
        </p:spPr>
      </p:pic>
    </p:spTree>
    <p:extLst>
      <p:ext uri="{BB962C8B-B14F-4D97-AF65-F5344CB8AC3E}">
        <p14:creationId xmlns:p14="http://schemas.microsoft.com/office/powerpoint/2010/main" val="94791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628"/>
                                        </p:tgtEl>
                                        <p:attrNameLst>
                                          <p:attrName>style.visibility</p:attrName>
                                        </p:attrNameLst>
                                      </p:cBhvr>
                                      <p:to>
                                        <p:strVal val="visible"/>
                                      </p:to>
                                    </p:set>
                                    <p:anim calcmode="lin" valueType="num">
                                      <p:cBhvr additive="base">
                                        <p:cTn id="21" dur="500" fill="hold"/>
                                        <p:tgtEl>
                                          <p:spTgt spid="26628"/>
                                        </p:tgtEl>
                                        <p:attrNameLst>
                                          <p:attrName>ppt_x</p:attrName>
                                        </p:attrNameLst>
                                      </p:cBhvr>
                                      <p:tavLst>
                                        <p:tav tm="0">
                                          <p:val>
                                            <p:strVal val="#ppt_x"/>
                                          </p:val>
                                        </p:tav>
                                        <p:tav tm="100000">
                                          <p:val>
                                            <p:strVal val="#ppt_x"/>
                                          </p:val>
                                        </p:tav>
                                      </p:tavLst>
                                    </p:anim>
                                    <p:anim calcmode="lin" valueType="num">
                                      <p:cBhvr additive="base">
                                        <p:cTn id="22"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630"/>
                                        </p:tgtEl>
                                        <p:attrNameLst>
                                          <p:attrName>style.visibility</p:attrName>
                                        </p:attrNameLst>
                                      </p:cBhvr>
                                      <p:to>
                                        <p:strVal val="visible"/>
                                      </p:to>
                                    </p:set>
                                    <p:anim calcmode="lin" valueType="num">
                                      <p:cBhvr additive="base">
                                        <p:cTn id="33" dur="500" fill="hold"/>
                                        <p:tgtEl>
                                          <p:spTgt spid="26630"/>
                                        </p:tgtEl>
                                        <p:attrNameLst>
                                          <p:attrName>ppt_x</p:attrName>
                                        </p:attrNameLst>
                                      </p:cBhvr>
                                      <p:tavLst>
                                        <p:tav tm="0">
                                          <p:val>
                                            <p:strVal val="#ppt_x"/>
                                          </p:val>
                                        </p:tav>
                                        <p:tav tm="100000">
                                          <p:val>
                                            <p:strVal val="#ppt_x"/>
                                          </p:val>
                                        </p:tav>
                                      </p:tavLst>
                                    </p:anim>
                                    <p:anim calcmode="lin" valueType="num">
                                      <p:cBhvr additive="base">
                                        <p:cTn id="34"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additive="base">
                                        <p:cTn id="39" dur="500" fill="hold"/>
                                        <p:tgtEl>
                                          <p:spTgt spid="4098"/>
                                        </p:tgtEl>
                                        <p:attrNameLst>
                                          <p:attrName>ppt_x</p:attrName>
                                        </p:attrNameLst>
                                      </p:cBhvr>
                                      <p:tavLst>
                                        <p:tav tm="0">
                                          <p:val>
                                            <p:strVal val="#ppt_x"/>
                                          </p:val>
                                        </p:tav>
                                        <p:tav tm="100000">
                                          <p:val>
                                            <p:strVal val="#ppt_x"/>
                                          </p:val>
                                        </p:tav>
                                      </p:tavLst>
                                    </p:anim>
                                    <p:anim calcmode="lin" valueType="num">
                                      <p:cBhvr additive="base">
                                        <p:cTn id="4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6632"/>
                                        </p:tgtEl>
                                        <p:attrNameLst>
                                          <p:attrName>style.visibility</p:attrName>
                                        </p:attrNameLst>
                                      </p:cBhvr>
                                      <p:to>
                                        <p:strVal val="visible"/>
                                      </p:to>
                                    </p:set>
                                    <p:anim calcmode="lin" valueType="num">
                                      <p:cBhvr additive="base">
                                        <p:cTn id="45" dur="500" fill="hold"/>
                                        <p:tgtEl>
                                          <p:spTgt spid="26632"/>
                                        </p:tgtEl>
                                        <p:attrNameLst>
                                          <p:attrName>ppt_x</p:attrName>
                                        </p:attrNameLst>
                                      </p:cBhvr>
                                      <p:tavLst>
                                        <p:tav tm="0">
                                          <p:val>
                                            <p:strVal val="#ppt_x"/>
                                          </p:val>
                                        </p:tav>
                                        <p:tav tm="100000">
                                          <p:val>
                                            <p:strVal val="#ppt_x"/>
                                          </p:val>
                                        </p:tav>
                                      </p:tavLst>
                                    </p:anim>
                                    <p:anim calcmode="lin" valueType="num">
                                      <p:cBhvr additive="base">
                                        <p:cTn id="46"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6638"/>
                                        </p:tgtEl>
                                        <p:attrNameLst>
                                          <p:attrName>style.visibility</p:attrName>
                                        </p:attrNameLst>
                                      </p:cBhvr>
                                      <p:to>
                                        <p:strVal val="visible"/>
                                      </p:to>
                                    </p:set>
                                    <p:anim calcmode="lin" valueType="num">
                                      <p:cBhvr additive="base">
                                        <p:cTn id="51" dur="500" fill="hold"/>
                                        <p:tgtEl>
                                          <p:spTgt spid="26638"/>
                                        </p:tgtEl>
                                        <p:attrNameLst>
                                          <p:attrName>ppt_x</p:attrName>
                                        </p:attrNameLst>
                                      </p:cBhvr>
                                      <p:tavLst>
                                        <p:tav tm="0">
                                          <p:val>
                                            <p:strVal val="#ppt_x"/>
                                          </p:val>
                                        </p:tav>
                                        <p:tav tm="100000">
                                          <p:val>
                                            <p:strVal val="#ppt_x"/>
                                          </p:val>
                                        </p:tav>
                                      </p:tavLst>
                                    </p:anim>
                                    <p:anim calcmode="lin" valueType="num">
                                      <p:cBhvr additive="base">
                                        <p:cTn id="52" dur="500" fill="hold"/>
                                        <p:tgtEl>
                                          <p:spTgt spid="26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AutoShape 12" descr="data:image/jpeg;base64,/9j/4AAQSkZJRgABAQAAAQABAAD/2wCEAAkGBxQTEhUUExQWFhQXGBgaFxgXGRoaGBgaIBwaHxwbGxkeHyggGx0lIB4aIjEhJikrLi4uHCAzODMsNygtLisBCgoKDg0OGhAQGzQkICYvLzQuLC0sLCwsNCw0LCwsLDQsLCwsLCwsNDQsNCwsLCwsNCwsLCwsLCwsLCw0LCwsLP/AABEIAMgA/AMBIgACEQEDEQH/xAAcAAABBQEBAQAAAAAAAAAAAAAFAAIDBAYBBwj/xABEEAABAgQEAwUGBAUDAwMFAQABAhEAAyExBBJBUQUiYQYTcYGRMkKhscHwUmLR4QcUI3LxM4KSFSSyQ6LCFzRTg9IW/8QAGQEAAwEBAQAAAAAAAAAAAAAAAAECAwQF/8QALREAAgIBAwIEBgIDAQAAAAAAAAECEQMSITFBUQQTYZEicYGhsdEj8MHh8ST/2gAMAwEAAhEDEQA/ANsHA3G2o9b+beN4ynbvlOHmH3Zgf4HWvum7+MHMPOmoAC0ZwKBSVhzdlc2UCje8C5NCHMRcS4evGYackSykpAMsLopSxUhtKOlyxc7VN+GmoZYt8f1GviVqxNdSr2kWtOHX/UyoYjKQDmewB93flJij2S4tM7gJOFKpaHCZiFjMqpJGVQAo7e0NIkkzsNjcPKQtS04hAZSASOYUzEEMXYPrpSOdj0TlYadIlqQmdJWXzvRKns16hV3v1jp8tLA8fVSV/g4/MUsyn0a+/JR4dxGUcbNWuZ3aSFBHeU95NDUgFhv5xb7VzgmUCkpUF5gCkg+6RcPvvFDs/gTLxkyXMTmUJKiyBmeqTy6lw9q/GAuPwa055ypZl5l5cpSUl6mxYjYeEdscUX4mMr2SVeuxySm1gardt36bm+XICZfs0SnUbDp+sC+z0kKE1SScpUAG2A2NNTcwHwmNxS1TBLnLVJSlWbOAujGmZTqdq0NHEc4P2i/l0BPciYCs1SpludKgjTpHMsE44ckeXav2b3N5Ti8kH03r3SCeOkPPQmjEsbCwzl28BWJOJ4RKUEgEPsQoda00cxTk8TljGmZNJkpYt3jkpOUBlM7a1fzEW+0uOR3SVyly5gUSHQoK903YnfUxehvLhj0pftmepLHll6tf4IOH4JWULQvLmqwUUljYaPTrDcHipyMQJySFLRmDrGZvdr8dY0UyTkQAbITqNhvX5wJ7NywpMyYAbpS4LWTXpc6mMoZLjmy99vdlzglLFj7b+yGce4zNmS8qkpGYuSkli3TSrRouG9ocNLSgSs0ugzZks6mqSQ4rvGd4jLzzpacwqUggsKPmLt4D4xbxmFAQpkl2oxCkuaDwrE5F/Fixrl2/d0isb/kyTfSl7Kwh2Jxa1TMRNzkhOUMS+YF2fcsPjBXiXauajFS5aQnIvIw1LkhT7aNGJ4ZgQpOcUqwGZlUABNdy8cQqYnEJUFErlmmfmIYProCY1njxy8Rk22in9lX5Mo5Jxww7ya+7v8HqXE+0smQlKlhRzKKQALEJKi50oDBDh+PROlpmJNFB63HjHk3HeKzFy8igmpd09KmkHMHxeT3CZKitI7oS1OCH5WJcO2sccsKWFT6tv2R1RyN5XDsl9z0KRiELfIpKmZ2IN7WgH2hW60jRKX9b/Aa9Yy/8OXBnFKuVGRCQTUpDgfAD1g5xCZmmKU5vp0pQeXwNaxl4nF5U3D5fizfwk/M+Nev6K6BX6ffp6UghKrT1/wAeO+xDRSkA6j0+/lplrBGQAz/bfdaavWsYI7WKegsQksWN6gHR+j08GpFXh2EEmWmWCaXUbqUaqU+5qd3pSLYGu/y+RHpQisIF/v1+7ODASVcfJJSkoHOlWZI0NCFJu1Ukt8bNEsmcFJCk2Io4IpZiDUNqDE2XUH9P8egYmkClzRJnFIBZYKsjue8Jplc0zDOS7CmalTDEEiKffgP0+kcNOv6/vbeOSJgWAoP4G4NspGitCLvtDj9/fr0cXgAYRSldPv8AS0NVS33oP0f0iQhz8fvpDTf7+61600gAjWA3wHT729YYqX9sIkKXNKt9j6hrRGtYFyYYFacNOnw+NPUQY4fg8stIFNfWBkjD5lAaE12/z5A+LxoxAY5X0M9J7IYdE9WISlRmKe6nSCblI0eBPG+xkybihPlTBKBbvGdy3SxcbxuBDo1WWSd36fQ53CLPNe13DpmFXIxWHStc1DoIShS3cFnCatUj0jvaThs+dgVzJwCJgCJmX8J95PoTHpKREU/CpWClQBSQxBsRsRGkfENaX1iS8Saku555wfGSJ0hKJUoImKTkm5Rl58oc7EF3eA3Yng0tYXMWvLMlLKchtUBlXe7jyj1PDcGlSk5ZUtKBdgNd4z8nsGhM9c4zFHM/KwDOXLn3vhGkfELTOK21EPG9UJdjA4/hCp+PmSkBwQFGz5GSS1gSbeZh/bDAIkplJQkJNQS2WzM5bTevjGm4zwPFJx0mbhZRbKEqmOMoFlBQJf2bMDpaKXbvBKlypS5ihmTOcPaz/wDx+cdOPxCeXE74VfWmjKeP+PIq5d/eyj/K4iThSpeJmHlLpWywQaM6gVA+BuekRdmOITEyiP5fPLCic4XlUd6ENRtxGg4lOGNwy5iZRCFSjMQ9wQC1r6xT7LFBwCAF5ZpMxJpmKSVKylqGzG+kY3/55J86lfszZ086fTS/ygThOJy1Y4zFq7tDFu80ISEsWJ/NV/OCnHsUkSO8lqQp1JAUhQUN9H23ih2X4T/3mIlll9yjweqa1/WAnHcEuXMUpUrJnUQg05gNiH6HzEdixRn4mCvaKj9epxuUoeHk63k39Da8Mw39GW5HsgkKFHNTtqd4H8HIXNmLSDQM6W95ROumkUeIcSxGHm91LmlYSn2ZgCx1r7QAAOukN7N8UGHlFSpS1JUsDMhQzOAwGUsDqXzCOeOOfkzn1lVfVs3lJLLGHSN39Ev2EeMSc0yWkGpYWyk51Za+QNYJ47ChMtZIUGSTUBQtSsA5PEpU/Hy5mbLLCRWa0v3SwL0HMfONB2nPd4VakuHygMeUuobUNOkRlg7w4n2X3Y8c0vNyf3ZArs/w0FLkWURQ1GVgSR4gxpyPv9OvrUdYo8ElNh5ROUlSAtxcFXNX120MFJcg61f18OtvgKVjj8XPXnnL1Z6Pg4aMMV6DpA0Ov2R10GtxaL5S/QnXXfrXXWxpFfDo+NPLb4+hFInSNfKv3T9jQxgbs6okaP4egHWtNTagjoIbf9f113vaE/38AH+FW92kdUkE+GuvT9W8aQCOZW+/Wv2WNxAfhf8AUnzZx9lJMtA6poo9Wqlx+IuYMKfx+/Tp52iKRh0IQEIDJ2+JcXc16vpDEQTMOUq7yWA6gQtNBmtlOzgOGLDrSO4bFhRIUlSFCrKGm4UHB3oaP1i2sff1+upvaKXFwjulKWhK8qSUggGujXq7WrWACyR8fv8AQ7w0ff38dusD+HyVqlhQmFJZkUBTlFAopeuaqjUUUATSHyeIpytMUhEwHKoEgMQWcAlwNR0IvDAtAa7/AC6fPa9IQWRt50+hhyrU8m+fl6+Ecb8r/TpeACbhUupVsGDffyJEXQSXIZnao+9YjwqMkvqa+JP2IcCUirEC5t8P3gOabuRKFnb0I+rQ4Thu3jT5xFKxKTY/VvMOIWImHIoy2UpuUPR9H6QE1XJZBh0AzjlILTJYBcDMlWRJJTmDE3soXuANaW18RQlYQVso6KFLOaj6mAAkI7EOY6h/A/r+sdE8a08Q3xtABM0VcVIkq5ZoQoGuVYBF7serViyFQO4nwwTXJUoOGahDc2jdX8QNoAJsbhErQUGiSkppShDU2jxPtBxVPCsQuThz3mXJ3i5oClKXUtQAJABagFzHtOCw3doLkElSlFgwc7By0eP9suGTsHxL+bCEzJE9RcTACgqPtSyTRKizpJ1AEXCVWhNdRdiOIrx3EFTEqRI7wf1U5nzAJbKgEVJICv1gz/EnBCQjCkuyZiy7Eg+xyuNS1BqxjzXGplqxBXgkrkKzHKhRbmBqB+BT+6XD0pHqPYL+Imf+hjk5VpIHeKS1fzv11jdZ5Kan2/4ZvEnFx7hDi+HVMlTpy5ISVSFlOZIzpJS7E38ozvAuFyZ+EkpWtQXnW4SzOT7wI/C2uset8QwCJ8tSFVQtLFjcHYj5wM4Z2VkYaXklhRdWYqWcyiWAv4ACCHiXGGlc2n+RSxKUrfFfo8tHBjPn41CEoPdsAFMAOZnFGdgWtEHF+GKkYaWMqklazmZX9MmrZQCxpVwKOzxuuHdj8QjFzpilpEiZnJCScyyogjMGplrYm8Cf4gDuThZfdzFpStUwFKSoEgp5KC5jqj4m8sV0VfZUYvDUJd3f3dmkw+EyhIJcgDRrBhYaNsbGsW1K03p9nUgDrUClYIz08ipiwwCSohq2e28Zz/rMstkeY5Sk5fddSQSp7EPap5RSPKZ60JpoKMG+A/Tp4dbUh4PVxvbr0Hy1vAXjjzCmQkn+oQFFJZk1oDcEsrcMLCkEcRiiCEIAKzuWSlP4lEWBNhQnmDUJCKLiPQ7ajp9NNIr/AM2gLEvNzkOAxYCpD6JdiWLPzMCxiP8A6aC3eqWtWvMpCa3AQkgDUB60FzWFM4eAE92QgpU4LAuSCnmepvqQaiphkldWIWvFJQktLlpJmfmLME5qZRXwLflgowJf4/NvnpbWA+Bmy5CpiVlSTy5VLBHeAB3CmAUoqUskDWCOHxKVcocKAzEKSUnKffylqdRuxMAErHx+Dft6BjrAzjoUtKJSAedaUqLHlTVRJ2onLVqqG8EJeISVFIIzAOQ9gd9qU9KxSwWLVNmzRTuksEljmKubOXswZIDNUGtoYMuBDMBYW+Q+D+mkNmAEgEAtvWth6h7V31iQAjr82+Hjp5w1Jd/l8qbajxtCKAuLHcFCJLuvMEpUoqSC6UpYEsEjM5AIDJNzEykTUU79R6qRLJ+GWnlEMsGZjVn3JKEj/wDYrM/okin5tILoJuz12P0p1hiVBNdwPP0/dvSIsbNZhv0J+USoqSfL0/d4p4idzFwWtZ39KwznxK5FLG4tCWJ5mIDBiSpRCUgbO8WSOahNvHwqba22gVOUJuJlooQgGaoU/tQG8cyoJy5VyCRXd2AprQVr5wHXtwTJnrBZ3o9yPm7v5WjmZDkKQK1NDVjm0dw5J0uYjlBVS4NW1Fuvi+kdlzKklJGgatugqauIRLxRZHJwCU/6UxaCNCSoO78wSbaF7+MTSDiU+8ib1dmoNGBu+9PCrUFKlGxZgAb0rbTUeUOSlyalgw0PX3nAo1toZm8FdQT2m7YIwUkTZ0plrUpKEZspUyXzZgCwdhrejw/s524wuLSMs3u5lu7mEVLtymmYP57gRX7TcLl4uWqROTnQCCC5Ckqa6VF2LHQVBINI8i432GxOGUTJedLBfQLHlZ7VHpDVGbxSR7/Pmk2ZQ3Sfpb4w6fh5c2UqVOQ8taSFBQoR8o+e8B2wxuFo62FGUDmT4vVvAs8GVfxTxE6WrDJQAqcO7C3LpzuCRfd6mjQaTMl4N2OGNxEzulqOElqKETVtnmJFPaFw4ISb5QLQX7Qfw/lplnuUICx7ygVP4uXhvAf4hYPBS/5YyZ3IopzS8jFqB3WLM3l1gl/9TcGv/wDMB+dCP/iuE9QGI7PYjuZ3crnYjAzNDKWpUp/xd2SyknUAgjrUD0uV2g4lhEhWIly8bhiARPkUVl/ER7J9APzRleOca4Ti0ZZpWDcKCFOk7ggOPjFLsT2tVgZ/dnEd/gy9cqkqS9lFKwGO7O/jFcgey8A7R4fGIzSJgJHtINFp/uSat1sdDBQJEeb8WwnDsQoTsJjJOHxQqlaJgQCeooz6tf3goUgl2d7aKEwYXHgSp9kTA3dTtmIoCadC+h5RIUaXtDOyym1UQPr9IzC8PnBS5FUkHUFJBBI1qkUN2vWDXaSY6kJ2BO1T18jrZ4H4RFegrsRtsHp+U8sQ3udWKPwlSXhJiZzVKlofvAmjkstqqqlKUJSOa4NawYwOGQgMjW5uVGzqOpN6n3rUiQG49RqN6eAIdvdFYer4/dBuKtqKiAYxI18h0/T4VSaR1/JvQdHo1HGlxHWbqN9ev+KXNISCPD4EfJttLC8ADjttX9D9XpY1itisGhbBaUqZ2cVTuQbg6P1FYmSGc/46U0+HtQgfv5+HjuLwwoG4jBKS3cZUkpUk5iR7RSTMzMrMoM9bm6hHOCoSmVykDmU9RykHKM2jpADn4wTdz4fO7/Iv1NYqT+HS1qzKloUWHtB3uz3duZiXZ6EOYASJs9HHk1R0P3veEsBh0t08/g9PGKMyTMQrLJCMpzKZZICFHVOUHMDUlOhHtB4HcYxCpmGQhyJk8BJKDlYEgKWGLs5TUORmuGhhYZysCUtVvOgAJOtKV0GsdzJ3bpr8RHEJCQlIolIo1gBTy326xIz6D4fCogGETyp8B8YHLnECoI21D6WrFvHzcoAcOTQEs/QdYA9pMaZclTA51cqepVyhtdX8oZnhW1sj4GUr76bQla2QD+BAyopo5f1guZWVPKTQbv4XoHivg8OhMuXKDEISH8ht4l4sLlVABI1odvGgq0BtHZJM6ApKdCAOoJ86u8Uk4t84OZMuXRah7ymClMRUAA1O71DRLxPEKlSyqithYkvQPq6so84HY+WZeEEkg55pSgn8Spiuc0rquED3L/A+aRLzkFRGYglynMczeTi8QrTMSVLAmMAFJCSkpsXSUly7nQWAbUG/MyFOUMbAClB4aU+USTpVKEh6XcVvegpWkMK2oCyeJmgXLLk3tcgA1qzKRpqAzxNh8RKVqxUbG5oCGB5iCkpq0TcbnLQgBKQtSzlAYgihLv0IFRZxA8owqkkZO7WlJFLAlO4dyMpDlmYdIQW2dxPApM0EkJJJPi1reh84y/HezUmVK76WhlInSvADvEpPQVJjWq4aACZMxJSlKxk0cv8AhNGFLXTV9AXEOG4lUmbJPMVy8ru6QoJTW4yjOSczE8gpWGKVUyriewklQKsgJJfxJqaF9XFxaIZP8PMMp3lkHVtKDZx6wd4JxnvpEtklyhJL0azveuZw3QxfTjylUlCRWYpSlOH5EgksB4hLmFuS8cWroyaP4WYcqotWXWxam6Qw3rt1iY/wlkn2Vr8i8buQUqrQ1J0J28qMYfKepc3Yas1DU9a03gtkSw11PIe1P8OpmGlmbJK5gTUgPmbcb6fGM5wSZNmASw0+WamUSlKwdVSlkUX40UBUER9G4PMt8xpbfpq5uDrHnXbz+HQUZmJwyhLmJqoAEJWb1rQ2qP8AFKXcxcXF0CsL2mnYYoRPzTZRDIWQRMAHuqBrmSDVBrUEFQIJ3nBMaicBMlTEqlEMG/E+puDQDLQh1ODp5bwztKick4PiAyuwEzVJFldCLhYpUuCCTFSXj8Tw3EFOZ2Ylv9OfKNlt4ODcg1qAXlxs2U6Xoe5sD4D4a30NtvZhEF/DQ39fUVB0rAPsz2jlYqWFS1cwbMl+ZL1tqk6EUqaUIg1KmU6X/Sm7NtaJNPkdXNGpAdhWj103BJA972hD1ijeXXS3kxodDSBGM/rYmXKAOSX/AFZmxIcIRv7RKqj3U1gsxf8AXXzrS34hUwCOKp5afTRtRppCca6X08/M101rHM9R8H+DH40/DaOq0HX7bz2a9oYDctPv5eoemlY4lX6/v6B/K8JY9Pl10q1dKi8JavI/Lr++xvAM4ku53r08euh1veBGIwCZakrQlRSF5lJDqYNMqlNSwmKdg+jWgspLCnp8n32f4wwqYb/Xq1/na8AUU5HFZS1slTklkkOUkh+XP7Oa9HekTqlg6keof0I+trx2fKSpGVYCkm76tV/GxerbiB54GhRdWeYd1LVToGIp6nckwxbhLi2BTNUSQHYAKspLF+U1arWEZfFcQz4gCYHGHUpSgke0QcssNvmIH+6NatSgHYH1BPzeM5g0JXi5qsrJllOantLA1alyTe6UwxafhSQQRPmzjlTLEvdS8iwALZUhVSSTdmAjuHzonBC5hWFpVlUwBBTlJT+FiFaD3YIpSkpehAFTQ+NbDeIZ3D0LQAsOL1qAdSCXI8mgNPqVJ+aZiUoopMoBarh1H2BqT+L/AGiO4yZmxUlJBAQFzDR6tlHs1up67RZ4bgxKScifa5i6lZug5iSWFLiK3DJgVOnzCDTKgUowGY2oPaav4YAa/v8AfqETlWoWLB9Cz26aH1EIyuYMSGD3foL0tmttFTHYmUEnvFjnKgCBmLAAFmFKVfR4GInqUsJw+LDKD5l5ZliQz0IqD6w0kxOWnYOz1KTWhCQpRuCQBvrSvlA6XLlTWPdZBmflcEmhU+S4zZTXrDUqxKEzDMAmgpIBQQk0CnoanUXihwrGlMtOaaZZZRCVoIFVKJGax010ENRYtW+6CCeCy88spWSAskpLdDYME+yx6FtYn4jIYggliwu/jeg5dtojOP71MpaSkuoAsxFTVtBb4w/jYypTkURzDroqnNbUU2iaKjKgBIH8viZuGJ5cTmnSmBDGvfJf+51t+bpEvDsYDiphLgoQJUsM/N7SyW65RFftLgJsyakJmJRNQFTJSylsmUKoXd0qDg9D0gb2dxJV3S0zCTMXNUo5aoW/MCBqOWAhcpfU32ZGXRQSKChZrU01EdTLypuXArV7Ct3A8oHYyeSJUtKkqWssVsCzVtYbQ5YmS1oQZhWmYWBIqDfWloReroaHhaClAcuTr99YD9uJh/kJgBYzS3kS/wD4iLClzVlaULyBDCgclRp84E9pp6pk3uQsISiwYEnrUg+mhhM5V8UzzviXCkz8OO/5VobIsXY0CdyNWDhwbXjO8Uws6QESppK5I5pE26UmxSDoksykGj1bU+kcZwayjukrGcOpSmAYM1dHAIuAcyknSKkzghTKV7CpSpTmWpJoUuQpwXdqZq2d4alRpKNsxsrCzJKE43BBWQOJ0oVMlVMzD3pSqFjv0dPpfZPtdLxaHtNAqlyX0cG7PQggs9dH82VOn4KYhaFkd4lSkoyuCQ7odLBY1ox8DES2YYvBvLnKWM8gBhLf35VKiwIbWzUimrJjLT+v0e6oVQMfA/Fw3qcp3pEeHxmYrS3smtqu5tZ2e7GkYnsd2o/mcoM1JX74UAkK3IvXdJqH2rGilY0S5k9SrulmuTVqVLWe4vEUbJpq0HUsX13f0qDW9ag3NYozcURORKS1UqUp6sgMkAaglR6jkNIWEzBLzDU1YNyjYNctsdLRzC4UJmLmGqlhIUS1Al6OzX0IfzMAV2Leby+T9Dbype0cUxNRarddPAs+xoIcmv6fRr2pqLRGkUcH9P20NCLmkAzig3z9NfVi52vDVFyAbu/pr5HWt7wwTxmKXZSQCQ9ACVAVozkKHummsPo5fT7f7a14AOLH3v477a+Ihr7v5a/fn4wlD9/r8GLn1iOZMU9Evv4/fj4wBVljELUBQZiHLChLaN4trFHhGH7qUlKqLUc8wn8Rqa2oWEFRLUDoroCx/wCKm+cMKmVzApowenjW23pFAmmcmoSprFzfpe/qKQp0sswUa0rXx/NaEJYKn2FxQueort6wshzMDYWIep8K6G+8IpP1OzVKAIYF6Upf8vxvA/gk0CRnNCsrXUUdSiQNqUEXJ6yLhwkE0PQ6FgKP6QJl4wy8HJA/1FIQEuD7agAm+gJSotoDAKt1aLODQlcyZOZ0yx3Uvq1VqB6lk/7OsN4rg8NRM9AUQHCil/EhXtvY0Ii9hsElCJctIsAMwoS2ripdXziaagsAFFibGvXxs4qYYluuTOYLh60ib3EyYmX3aqKOZOZqslTm7+8LxY4XOxCZCXRLmJKVE1Ug3VoQpFqVUINzVqAZn05TvSxZt7w6ZiAAdDo4augc0vtAGm/9GMR3RkS1rkzJZSsqKkpIDOffQ6dvWJMRxWSSkIxK5gKgw9vLo6lBNA5au8bFSEhL7C+rAfivbbaIP5EZCksygywQDm3fU16w9TJrszLdvFLlpMwB8wMmgY84OlX5VHa0U8fhjJMnESZalJQhKZ8tIrMGUALAD/1AN7imgh2PxSxikyl5lS5KjiLkkp7tKgmpJPNmTUn2mgmJeKUBnUiWlRdakZ86RqkXSC2Xmd+kIdW2MXiJc9MmaOeSxLtoojwYgprs8EeGyJC5yO7SunM7kgVcXPRQpADiOAVh0qxGFKlHOO9lrWVpmAsCvOSShYL86bi9qGux3HZM8koXzj2pSjzoNHcElw78ySRWETJ6U0+Q3gKzpo/OD6P9WjN8f4lhziJne2l0JINkitRpe/WNmZ1VKeiU/ufgBGDwCTOUorcgqdnI1cClWdtxWJbMsS3LPZjBLVJWpYKVTHKQbpBdk7sHG4vtFrCspHdlJdKWIIoRbz8mNDAvtZ2hXh8LNVJ5lpIBXlBCSSAS1iQ+lnI0aPP8BxnGYpfdTMRmBDlc1LgC7hBZJvqPMQcqzTVpdGn/AIgoRKlSpjEKlTZawwdgSUkPQ1dq7Rnu0HZxUqXLnSQUrTMzKli5Bf2RoWBcWasU+McVXJlKlGYZssTkqQaJzIQQSSkUCSqj6xqk8UTj1ywgFASCpaS7glrDw1FwTQRStC2k2jDSMWibMC5KSieGK8nIlTe+x9mZrShLtUsd92V42nFLmImqyzQRkV7IUouap0VQuBoSRsBva3s6J4zoOSYLF+VTaKa5oQ5rQXjC4vFTQspmhQnJooKNJg/NWp2WK28YvaRG8Ge2yMbNmutNMhGZACf6yXDrJVTYptY8zKDE8Ljc2Z0qQpJyl2cUB0KqMQdRy6RjuxfbpM1GScSFpHtH3mHskBmXe1FOSBQgHeHy5q0Z0qKVA5gnNyrmO8zNoRXImxAS4EZs3i9r5DxNBrs3yDddjtSHCZTel7fH9fpAtPEA4C0qkE1aZlY6AEpJSFdFMaBnvEMzGrdMwnLKKkpApzJVTOomoBJSQzhlVNaKiifgktX9WbMBSpa1MD7SZaeVAbqBnYG6lUi+EMNvkD4aVezXsY4TTxt/jWladaQ5S/0+jPcf4pDsVURpU16fL1ox008TDUq6s9fuo0jmLnBCFKUQlIBJNAABVR2oK6a0hS1AgHKoOHZyln0IBDHyhAHz1AP3sYaEp0JT8PgaR1I2P1/eHOdn8P0ijiIFYQbDydJ82v6REcMQ9TXcZvTL9RDsRPyKDg5KVSDQ1d6swA21iSVjEmyg+yqGAtZJLqUcTIWpEwAAlSSAUkEChZ9bvYQNweHUZsvvE5UyZYSkKIdS2YkC7BNBa8adQB9pP1/eOd2DQK8jUehrAX5vdA0SBmOjBqOK3NumW8cyKzULsNQCKno22u8XTghoAP7SU/8AtLgxEcOQ5zX/ABDw94OBbaA1WVPr7lcrLhw7OaF9G1pYn0h0ycCUg0rq4t49WNIkShQJUUvZik5g3zuTprDEKBUfABtepY1/D6QFpp7/AIFOlJLMGzEWo4ubVs4jk5BYgKd6VAN6aVtWp0hGQCugZhpSp8PA+sJaC4AU4DmoB0bRgKHraGCfG/uZriOabjxLygplISVtu+ZIOlVd3TYGNL3iQmtABqGp4mloGcMwS0KmrmJdc2aVFiCyU0QHNNEn/dBOdPDMaOQK0p4no4gBR9Ct/KjKCQHapF315vHaKg7NSJ6My0c7umYklE1BvyzBzC7XYtaCmIkpIOhNHFHemlTcGL8qTkQPB/rCIyz+D5mLxcrHYeWtlpxUmo52lz2seYDIs6VCYEYHtHLlcs2VPlEVOeWrL/zS6RrZTekbLtHPySEpLAkuXt1v1MUcEhkgW6HbwuPI/iiGRijtZkB2vwIQUqmpU6l0BSSoKJNQTeravANeDViln+Ww8woGUDOFS5QADAqmqAKgGsl7C8emmRqLnwqepsdBVjU1hpBsfrb5pd+o5oFS4NHDVyzOcC7PS8Ihc6ce+mlJK1NyhIHsJR+ACgbcv0EzOx68iZ+HV3WJZ1If+nU5u7GkspfLZqKdJjdqHm9uu3Q30Y1jgQ5366nx8X1BuawWx6EYPhfaELWcPiknD4kUIWMoVsxNNA1wWpeH9pOzyZycqgyh7CwOZPgNQwsCbWEafjvZ6VjEZZgZQrLmJHOjqBqk0cBwXNNYy2E4hMwaxhsYXQaS5wqkila3Ao6TzJbUVi/kS9tpHnWLwszDTcq2B91Y9lYBsW/yDHqXYDtemYlMiacs0AJQaDMAKJLBszOzhlB2YgiK/GOzaZqpiljMlQSEivKkAl3uCSTvRAjAcS4bMwixmcy35V7Vsoj5jYGmlWpIypwdrg+gRUVqFfL+3WgBoTrSIMXk7tZWkKlgHMlgQQA5DWe4ahoIyfYntd3wEmeR3lkLLDvNQFaZ2/5ByGqAe7QLOVMtPtrIY1dksXOpS+RxWmaIrc31Jq0d4ZiQGlHMFoSAVFylSkhOfmVcpdNVMS6qljF9S61+/qPNxQVionhqBLQhiyapKVELBq5dJckuoEg1zWiAypwTlQoKSVf6hPOlOtAAFKaxdJdnBYuD3RanmXOSqWSlaapWAX2JBAPUFhoTSJ1LOhPlX6H6eEDAgSZoZLS1hCAwdKVpJAzf3ZmctYVrFxalPt/xL/8AJj8/GEOKs05O4+v7x1LaH6/OscY7v4/tHSdx9Yo4BwJ8fnEMzDSyXUljvb4iJUNoW6fsYc56H4QAVJeAykFC1APUPRmsAKHztDZhnAklKVpdw1wHtpp4xcpqG+HxEd8C/jWACrKxoy5lBSKsXsDr5DX9osScSFMUqSp6irGHq6pcevzirOwMpVxlPR0/C3lABaUATVNd2r6isNVKCgzuNlMofGsVjgFJHIsu71q9GCdm8YdOXMSzoC6VYa6tXyt1fSABysENA39pb/2l0xCrDkF329oEb+8HGp0jo4klJZeZB1eo6XqXY1aLcnFBXsqSrzY+kBossijkU7lLhmdJCh166A23hhmAqHQEsXBfShr+KCigk1KW6j9RDJqU5SSp0gEkFlCl71+MBazd0Djh0lSUgNc0p0q39wNdoLTxytuw8tfg8UcP3bpUnK+gBKdCWyGm/pF0KdQDEMCa+g6amAnJPVRmO1xzTUIHnt59C4voDHRKYAANsNDty+d0n3jDcRM7zEqIY5SxrUagE6UKbhqxeyg0+G5/tsaG6fxCINobRRWlp/y9DvzefvD3omRLBuPD6sNNapOohyw1vX11uNSxBFoapLDboBQ/7bb+yXoIC+SnipNyP2J+RN7saprEEkl2P1tvul67ioi3iFMK03Nx66N+YaCsV5Kq7NYfNh5e6dBAMtqQG6X0r9C+4Y80ZnjGAkT0LVijmkZCoqzKGXK/MLspzQ9esEO0uPMvCzVo9psqQPeUo5QNib3D0FY857XYqblThQohKUJUsNcIfMsakZnYaqy9IKtqiZS0oo9mu1M2QruMkyfLLiSG/qDYFnbqB1gnjcVjJmYK4dyqFQqZLqOoJD2FW0jSdjMJJThZS5UoJKkuSeZaiaFRUwVzejEUgnNkBQcUf06Ut1oxqYty3IUNuTyWXwudKJJkzUIuARmSmr/6iSwY1BdwWIrG77HdoEzp/wDWmArTLSiU9ARmUVEijzCcoOW4Ba5Abj8GQTdIs4JHxFQW1OovGO4lJMqYEYhInSltkmK5Vv8AhM1LEnqoqFn1auSK0bnt8wgj7+PX+4aRGsevx2r0fdxWPM+z/E8TL/8At5ip6UAkyJ1ZoSNUKAcs9UizjkqCdlwPtLJxXKglMwPmlKosEUoPebdNXAcA0iGqNYzTJeKziDLSn2ndLeBSCRqACpVCX7s0hIxk2W6TKmTg9FywGIO4BACnejDQ0eOYGYJs2ZM91KjLSbVQRmL2ICrOAeZUXpiATVn6t9a9LmBjSvcM4fiktTMpSSfxClnv4ddIuyZ+YOkpWN0n6W+MDZ5SvlmICtbP8Qyt9DrEUvBS35FLRaiT1J6L1I8DDORwkugaM0e9T+4fW0OCdiR8oEf10oQlKwtQUCsksopccqQRqHu2wMMRxQpy99LKCWDpcEqLaUo+bU26wEhwP0PwhqiNQ3X9xFSTjUkJOcDMkKAWz5TbbcesWu8O3oX+bGABLmBIfNSnURyTiAoOGUKW6hxQ2hEoVQtXRQqfI3itO4Ug1SSk6EHx86uXY1esAF0EeHw/aHh9C/j+0UpsucCShSSGDJPTc+vm0RqxKkNnR7rkpDMSS4pSza3gAIqD3SC97H5xVnYGUu4YmlCU02a2g9BDJXEpZ99mocwpZ7iluukXEzH2OtDpoW2gAqy8ApDZJimDBjYDWliWoNBTarVTpr80tKkuXZiQNm1LadYuAp/t+H7QNxElCVkiapClDMdRep8TQVoyBSjwASYPu1TAO7UhYzK6XY16+G0XZy2ExWwYen6mGYAr5sy0rS7Ja4Zwp+r/ACivxKblk9VOr5qb1YQmNIyWAkTVT8QU8iSsc4YryhCEgIFcqneqkkWoYJvOlKAWTPlEMSlAExKh7xSC00KBNUgFJCaMeWXhcvle+r1cbfmGp192Lqiw3fwf/wDlXwomEddVwB8TxCegGacOShILhMwGahnJJBYABrZleyIviYCxs4di3lSyrVb8EUu0eJCZQl6rISU65ARnFajMGl6h1RRxEkyTKWpS1zJi1Z0BSihZKFZEBHsBIOQAsGCSTUlwF6hmcmj6jWtPHUW1ccsB+IYtMlLe8r2EBiVm7BNjZyQ3skmLasNiV/8AqIlhhyhBWtG4zk+FcpFTSkVTgQhWZ1LWqhWvLmUKUDDIztQMaqgorcoYjDHJ3s0uUkKKcxyJZilKaO4IAdVyNKCAPB8BLxOMxXfoCkplyUhJdqjvCpwaOVA9KAxsMbw8TkBJJCcySoB3UAXCd0gnK9wxVAfJ3XFTonEyUlJYe3LcKs1WMs6GsCJfQ7g0zTKQEJSgAAALCuYNUABsg0BvblizKx1DmlTQse0AkkDrnYBQ8tYKrQzny3Hq3zGgrDkm336beR1EKyqoFTZaJsslBdn0IIIu6bghrDXSM7M4eieleGm0zWIait9nFLtpB+TjBnUQHQuYMygQyTyoluNczBWhGYbvFDtNJMspmpFQdHt899xaGiXujzPDTJ8iayX7+SrKsC6mfKtL+9le9CHcHNG0wyJPFJKpyHlY2V78nlJUByukmx2d01DlnIntjMErH4bFJ9mcgZmAqUEBRpQnKR6wZ7SImYY99IAE1PskeytJIdEwe8NQ+rVjRvgxiqtFvs7xpUmYnBY1IlzhSVMS/dzw5sdFuSCDvbfWOseyWHmPkCPl4CMhgMfI4rhjKnJaYBYe0hQ95L1BBNQCfAi9L/8A187Bf9vipC8QtHszkB+8R7pV+a4L7RNM1Ul14PSVY1KS63TmUEihLmrCj6vrDMXjpaKqqCcoZjZJUTtYfCKS5oViZaHpJQVl6cyuVND0zGLUzDoUpAUgKUxJf3QS/qSGHmdIZTfPQsSpwUrKldkpJDg+07cqnYU21ix3ygWuGJ8qaFx8rQC/6MaqQvNmIKkzLLZRIcgOAzFqig0glg0lIbKGFGSXAZywdqOVCELTd2TT5ctSnWjmYh6gtTZ00pdtIUnCBKZndLYroVEZsqeayk6jMSH2AiM4xAWEqOUmiQaPqb0tlMLEz0JWjMWKiybuVFyA9/dVtpAQ8MfkTDE4hIqhExIeiS5IZwzeYsfd6xxPGEJUQtJltqnN+EK9lgwbNce6YSVuUlKnBDgmtKVB9rVOsSKnmgUM1aWNWJsp9j72kBDwvoW0Y9BdpqCA75mBoHPkBV2tWLInbj0L/v8ACAc3CyFEKUjK2xKR7OVmqn2eW+0STsMolcyUtKVLLhRTUOACO85gRRJAbRnq8Bm4NcoLKTLVQgV0ND+scmYFJfQ6XYUAZgahhY7wJm47EI9pCJqVFQGQE1YECj09oW0G8dk8alhRStK5aswSGBY5jyBtSQ2m+ggJCasOsBISqgCUmthqprE2+6GGbOOZlyHALpUG6selz6xeZQsQfEV9R+kdznVPoX/QwgK8kJTLZCSEqLBqipy06axQ7TzeXKNgNNS9jeiW84KhYKkgaOWYigDfMiM/xiZmnJD0KifFmAFaGxLUtCZpiVyRYwnKkAi1yHIB/wDJLeYZI3iZ3L6aWr5+yrQV2VCJYNqNC97eI0DilDDO7YU11pzeJsbgVD1MI6eQSMFMmYtUyYB3UtIEpNcz+8vdIJVlo71OggqVXN/QEvo9idGLF1GOBW4fWgNv7bh30JHNHSoFquN3vf3rHWh1aGHAk7XO2vkLjxDjmEV56QQXq/xHjYvWivxCJ5g0+xuQOlag6CGK9B106ZvWihoIQwaQUltLt+mo1tSopAztZhVTJSZsof15Cu8l25m9tD2JUKAHXJBxcvo3Qj6WLNdJ920VCopJOgp4DWtxrf8ACIaBqxvDeIIxElE2WeVQBpXL0PvBm62G8V+KYju5RNiohAb8Sjl8CalrWTAbF5sFNVOlh8NMOafLArKVrNQBTKWOYC19Sx5OIRMSlaSCk1SoEEWNQrwcVDwUSm3sVf5NaJSUy8pVmQqrtRQVZipgzgVDCIsa6kKlTCk5knIRQKI9pIDkZh0IJ2pUqo/4/b9DrEWIkpUGWkKGrsbb0v4i4vCsDyrtVz4OUq5lTspI2Uk+fuiPQOHEYjDyisOFSkHzKR+4odRSMN2mwYT/ADEoMnMnPZkkoWggtYHmNRoS4jRdicd/2ksG6cyT6ln6ZWFRtFvgiL+Jmd7Q8HmYab30lwRtR7s50UK3FbFwS+k4T22lTJYVNCs4ocqCoU8jlP5SfgRB7ESET0EGrin7V+RvHmXGezTTS4fYuzjR7V8oE75Bqt0elSMWe6nTkDMufNyyxd0p5UuPAKN4NYWSUy+blWfaALjMaeDW8Iv4TsyUIlpBRyICXq70cu3T4xMrgUxwywwOrn6PtrpF9KoISit9RSLpGhAGtKAfo+mkdlTCAMwIO7PXyc38LxfPCJhDEo0sTZ60bx11h8zhCyCHT8f0iaZXmR6mZwMwTcUtV0ypeUf3TDmV6ICRD+KYSSpJMxRRmJSkp0VSrCjjIS5sCYJ8L7MLlpXnMtS1zFrJqwc8oBbQUtD8T2XK8jr9h6ZlM5DEuz22a5gph5kae/IN4bglIWtQmBSGZIL2uHLtRJADCwieXjyqeqWUH+mlJUQXGZbsKtVkmw96CmH4OtIAdDdHDeFDpTSIOF8AmSzNUtSCqZMKqZqJYBIs9AB8YKYPJFPYiXOSSkO2taUAYXrqk20ijheLSpqStLpYpclnY1FUkmrENQhw4EHV8HUpwopKSGatqvpsR6RRPZUqyOoICS+SWSEEgpKXDaNfXwpBTH5sOjO9+C+RYUoEA1CiC7MSOYF21idU9QFagV362L/+WkQcP7OTZYAK5SsrJBCClRSkFgoi5cvaL8zhyyGJRU7nxLU2ekFMV43V0JHENw3iCPlmHxixKxSSHq24qPVLiIpnDVlJqHII1p8PAxbw+FKUtSCmYzUKtEQnDnU7hIbzufpGelgqnV91IHQnW9DV7tYxpJuEUUqDh1Gt7P8ApSAWE7OTJc8zQtAEwrzgFXMTUcrZSQzOwLE3idLFjkkWCKtoNKt6XTcVDjmMApeIVOxhIU0qQClhaZMVRSszVygKSAWqv002I4ZNMtQQpKVkHKS5AJ95muHJAs8U+Ddm1SZeXMCol1FySfNuajCoqwh6Wa64vqPfemtqDwHqeXpEeW6rE6g/Vqs1lD3YunhSrApHSrf8dNLHSOfyRoy0Obczu2xaul31haWV5ke5Qci4p0HqcutvdPu2hxU9vmadHuNKHZUXU8Psy0MaCtD0axO7bmG/9LJc5ku7OCX8Hv5F7mDSw8yHcpTRRt7At5UsdDRrGKsyU1tN3p53HxFDBaXwxRqFoUNxv1ADHXa5hyuELOqfj+jj9zBpYeZHuZpcr/aToWY/Q26HljOL4dNwy1TMKBlJOeQSyDWpln/0y4t7JpUVj0SbwNRspNd3+NK+m8Vz2cW1FIYWBzEfJx5HSDSxOcH1Mhw3jsqacodCx7UpYyqB/tNCL1F6VgkcYnU1Hm31G+ooYv4/sKmcB3glk6EFQUn+1YAIpR6GggaewGJR/p4lCgLJnAqbwWAFDzzQ9JPmJdTFdrEibOUpPssUdCWIvY3Ir+WKvYTEJMsyifedPmGIB0LJtG3P8OJ6kZCqUnmUrMmYsqJUXLvLr57COcE/hWuR3n9YETAxDkMXcEctCDaKp0TrRColILa3+286jSKWKK1Kf5g/RxGsxfZXE3lKkk/nUth6IJgXN/hziVnMvGlJPuyglKB4BSFE+JMLSDmmemQoUKNDAUKFCgAUKFCgAUKFCgAUAcZwjEKmrWieUoIORHMwVl5SWNRnckbMIUKACt/0DEsgfzSqE5zzOoUSkDY5Ssk6qynSJeIcEmzZhUZmUPmAC18qu6mIGVmyh1A6vXwhQoAGK4DPUoGZNcJKm51hwrvwTRmIE1Iav+ncPR+F4HOCgVTlZB3fKFrZkpQCmz3SS71zlxChQARyeAzgKzMxypSXmzQSErWWKhqczlQA9lmYmOr4FPOR5zqRMCysqU6wErGUptLfMEkpqQ5vChQAT4vhc9ZmHOOYpIAmTEhglIyU9kBQK8wqXYx3B8GmpmJWqcpTKc8y2I/qvyvlFFI092FCgALTpRKVsQSQcoV7ILNpVnqfOACOzqwJbFCFgnMoEmhKczJCUp5gnKzBruTChQARS+y6+SstJC0k5LBIEgUBR7RMp6ZWzXLVsYTgcxJlqKZOdM3OogkBu7UghCQgZfatW1SbwoUABfhOBEmXlo5KlKyhgVKLlhsLDoBFyFCgAUKFCgAUKFCgAUKFCgAUKFCgA//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id-ID">
              <a:solidFill>
                <a:prstClr val="white"/>
              </a:solidFill>
              <a:latin typeface="Arial" pitchFamily="34" charset="0"/>
            </a:endParaRPr>
          </a:p>
        </p:txBody>
      </p:sp>
      <p:sp>
        <p:nvSpPr>
          <p:cNvPr id="11" name="Rectangle 10"/>
          <p:cNvSpPr/>
          <p:nvPr/>
        </p:nvSpPr>
        <p:spPr>
          <a:xfrm>
            <a:off x="2309786" y="714356"/>
            <a:ext cx="7715304" cy="1214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d-ID" sz="2400" b="1" dirty="0">
                <a:solidFill>
                  <a:prstClr val="white"/>
                </a:solidFill>
                <a:latin typeface="Century Gothic" panose="020B0502020202020204"/>
              </a:rPr>
              <a:t>DIAGNOSIS PAK</a:t>
            </a:r>
          </a:p>
          <a:p>
            <a:pPr algn="ctr" fontAlgn="base">
              <a:spcBef>
                <a:spcPct val="0"/>
              </a:spcBef>
              <a:spcAft>
                <a:spcPct val="0"/>
              </a:spcAft>
            </a:pPr>
            <a:r>
              <a:rPr lang="id-ID" sz="2400" b="1" dirty="0">
                <a:solidFill>
                  <a:prstClr val="white"/>
                </a:solidFill>
                <a:latin typeface="Century Gothic" panose="020B0502020202020204"/>
              </a:rPr>
              <a:t>Langkah 2 </a:t>
            </a:r>
          </a:p>
          <a:p>
            <a:pPr algn="ctr" fontAlgn="base">
              <a:spcBef>
                <a:spcPct val="0"/>
              </a:spcBef>
              <a:spcAft>
                <a:spcPct val="0"/>
              </a:spcAft>
            </a:pPr>
            <a:r>
              <a:rPr lang="id-ID" sz="2400" b="1" dirty="0">
                <a:solidFill>
                  <a:prstClr val="white"/>
                </a:solidFill>
                <a:latin typeface="Century Gothic" panose="020B0502020202020204"/>
              </a:rPr>
              <a:t>Tentukan pajanan yang dialami oleh tenaga kerja </a:t>
            </a:r>
          </a:p>
        </p:txBody>
      </p:sp>
      <p:pic>
        <p:nvPicPr>
          <p:cNvPr id="10" name="Picture 10" descr="http://bk3medan.org/fckupload/image/alat-uji-fisik(1).jpg"/>
          <p:cNvPicPr>
            <a:picLocks noChangeAspect="1" noChangeArrowheads="1"/>
          </p:cNvPicPr>
          <p:nvPr/>
        </p:nvPicPr>
        <p:blipFill>
          <a:blip r:embed="rId2" cstate="print"/>
          <a:srcRect/>
          <a:stretch>
            <a:fillRect/>
          </a:stretch>
        </p:blipFill>
        <p:spPr bwMode="auto">
          <a:xfrm>
            <a:off x="2309786" y="2000240"/>
            <a:ext cx="3571900" cy="4429156"/>
          </a:xfrm>
          <a:prstGeom prst="rect">
            <a:avLst/>
          </a:prstGeom>
          <a:noFill/>
          <a:ln>
            <a:solidFill>
              <a:schemeClr val="tx1"/>
            </a:solidFill>
          </a:ln>
        </p:spPr>
      </p:pic>
      <p:pic>
        <p:nvPicPr>
          <p:cNvPr id="12" name="Picture 2" descr="http://bk3medan.org/fckupload/image/alat-uji-kimia(1).jpg"/>
          <p:cNvPicPr>
            <a:picLocks noChangeAspect="1" noChangeArrowheads="1"/>
          </p:cNvPicPr>
          <p:nvPr/>
        </p:nvPicPr>
        <p:blipFill>
          <a:blip r:embed="rId3" cstate="print"/>
          <a:srcRect/>
          <a:stretch>
            <a:fillRect/>
          </a:stretch>
        </p:blipFill>
        <p:spPr bwMode="auto">
          <a:xfrm>
            <a:off x="5953124" y="2000240"/>
            <a:ext cx="4071966" cy="4400572"/>
          </a:xfrm>
          <a:prstGeom prst="rect">
            <a:avLst/>
          </a:prstGeom>
          <a:noFill/>
          <a:ln>
            <a:solidFill>
              <a:schemeClr val="tx1"/>
            </a:solidFill>
          </a:ln>
        </p:spPr>
      </p:pic>
    </p:spTree>
    <p:extLst>
      <p:ext uri="{BB962C8B-B14F-4D97-AF65-F5344CB8AC3E}">
        <p14:creationId xmlns:p14="http://schemas.microsoft.com/office/powerpoint/2010/main" val="203780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0.gstatic.com/images?q=tbn:ANd9GcRUDZvuoBqRYfwIBzg1WWFk61FaMt6Pzua5JuZdtHMZraQkReYzFjFiRw"/>
          <p:cNvPicPr>
            <a:picLocks noChangeAspect="1" noChangeArrowheads="1"/>
          </p:cNvPicPr>
          <p:nvPr/>
        </p:nvPicPr>
        <p:blipFill>
          <a:blip r:embed="rId2" cstate="print"/>
          <a:srcRect/>
          <a:stretch>
            <a:fillRect/>
          </a:stretch>
        </p:blipFill>
        <p:spPr bwMode="auto">
          <a:xfrm>
            <a:off x="6881818" y="1785926"/>
            <a:ext cx="3357586" cy="4643470"/>
          </a:xfrm>
          <a:prstGeom prst="rect">
            <a:avLst/>
          </a:prstGeom>
          <a:noFill/>
        </p:spPr>
      </p:pic>
      <p:sp>
        <p:nvSpPr>
          <p:cNvPr id="3" name="Rectangle 2"/>
          <p:cNvSpPr/>
          <p:nvPr/>
        </p:nvSpPr>
        <p:spPr>
          <a:xfrm>
            <a:off x="2666976" y="214290"/>
            <a:ext cx="6929486" cy="1569660"/>
          </a:xfrm>
          <a:prstGeom prst="rect">
            <a:avLst/>
          </a:prstGeom>
        </p:spPr>
        <p:txBody>
          <a:bodyPr wrap="square">
            <a:spAutoFit/>
          </a:bodyPr>
          <a:lstStyle/>
          <a:p>
            <a:pPr algn="ctr" fontAlgn="base">
              <a:spcBef>
                <a:spcPct val="0"/>
              </a:spcBef>
              <a:spcAft>
                <a:spcPct val="0"/>
              </a:spcAft>
            </a:pPr>
            <a:r>
              <a:rPr lang="id-ID" sz="2400" b="1" dirty="0">
                <a:solidFill>
                  <a:prstClr val="white"/>
                </a:solidFill>
                <a:latin typeface="Arial" pitchFamily="34" charset="0"/>
              </a:rPr>
              <a:t>DIAGNOSIS PAK</a:t>
            </a:r>
          </a:p>
          <a:p>
            <a:pPr algn="ctr" fontAlgn="base">
              <a:spcBef>
                <a:spcPct val="0"/>
              </a:spcBef>
              <a:spcAft>
                <a:spcPct val="0"/>
              </a:spcAft>
            </a:pPr>
            <a:r>
              <a:rPr lang="id-ID" sz="2400" b="1" dirty="0">
                <a:solidFill>
                  <a:prstClr val="white"/>
                </a:solidFill>
                <a:latin typeface="Arial" pitchFamily="34" charset="0"/>
              </a:rPr>
              <a:t>Langkah 3</a:t>
            </a:r>
            <a:r>
              <a:rPr lang="sv-SE" sz="2400" b="1" dirty="0">
                <a:solidFill>
                  <a:prstClr val="white"/>
                </a:solidFill>
                <a:latin typeface="Arial" pitchFamily="34" charset="0"/>
              </a:rPr>
              <a:t> </a:t>
            </a:r>
            <a:endParaRPr lang="id-ID" sz="2400" b="1" dirty="0">
              <a:solidFill>
                <a:prstClr val="white"/>
              </a:solidFill>
              <a:latin typeface="Arial" pitchFamily="34" charset="0"/>
            </a:endParaRPr>
          </a:p>
          <a:p>
            <a:pPr algn="ctr" fontAlgn="base">
              <a:spcBef>
                <a:spcPct val="0"/>
              </a:spcBef>
              <a:spcAft>
                <a:spcPct val="0"/>
              </a:spcAft>
            </a:pPr>
            <a:r>
              <a:rPr lang="sv-SE" sz="2400" b="1" dirty="0">
                <a:solidFill>
                  <a:prstClr val="white"/>
                </a:solidFill>
                <a:latin typeface="Arial" pitchFamily="34" charset="0"/>
              </a:rPr>
              <a:t>Tentukan apakah pajanan tersebut memang dapat menyebabkan penyakit tersebut</a:t>
            </a:r>
            <a:r>
              <a:rPr lang="id-ID" sz="2400" b="1" dirty="0">
                <a:solidFill>
                  <a:prstClr val="white"/>
                </a:solidFill>
                <a:latin typeface="Arial" pitchFamily="34" charset="0"/>
              </a:rPr>
              <a:t>.</a:t>
            </a:r>
          </a:p>
        </p:txBody>
      </p:sp>
      <p:pic>
        <p:nvPicPr>
          <p:cNvPr id="56324" name="Picture 4" descr="http://www.telingakusehat.com/v1/web/images/image009.jpg"/>
          <p:cNvPicPr>
            <a:picLocks noChangeAspect="1" noChangeArrowheads="1"/>
          </p:cNvPicPr>
          <p:nvPr/>
        </p:nvPicPr>
        <p:blipFill>
          <a:blip r:embed="rId3" cstate="print"/>
          <a:srcRect/>
          <a:stretch>
            <a:fillRect/>
          </a:stretch>
        </p:blipFill>
        <p:spPr bwMode="auto">
          <a:xfrm>
            <a:off x="1679576" y="1857364"/>
            <a:ext cx="5130805" cy="4714908"/>
          </a:xfrm>
          <a:prstGeom prst="rect">
            <a:avLst/>
          </a:prstGeom>
          <a:noFill/>
        </p:spPr>
      </p:pic>
    </p:spTree>
    <p:extLst>
      <p:ext uri="{BB962C8B-B14F-4D97-AF65-F5344CB8AC3E}">
        <p14:creationId xmlns:p14="http://schemas.microsoft.com/office/powerpoint/2010/main" val="16351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4"/>
                                        </p:tgtEl>
                                        <p:attrNameLst>
                                          <p:attrName>style.visibility</p:attrName>
                                        </p:attrNameLst>
                                      </p:cBhvr>
                                      <p:to>
                                        <p:strVal val="visible"/>
                                      </p:to>
                                    </p:set>
                                    <p:anim calcmode="lin" valueType="num">
                                      <p:cBhvr additive="base">
                                        <p:cTn id="13" dur="500" fill="hold"/>
                                        <p:tgtEl>
                                          <p:spTgt spid="56324"/>
                                        </p:tgtEl>
                                        <p:attrNameLst>
                                          <p:attrName>ppt_x</p:attrName>
                                        </p:attrNameLst>
                                      </p:cBhvr>
                                      <p:tavLst>
                                        <p:tav tm="0">
                                          <p:val>
                                            <p:strVal val="#ppt_x"/>
                                          </p:val>
                                        </p:tav>
                                        <p:tav tm="100000">
                                          <p:val>
                                            <p:strVal val="#ppt_x"/>
                                          </p:val>
                                        </p:tav>
                                      </p:tavLst>
                                    </p:anim>
                                    <p:anim calcmode="lin" valueType="num">
                                      <p:cBhvr additive="base">
                                        <p:cTn id="14"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AutoShape 12" descr="data:image/jpeg;base64,/9j/4AAQSkZJRgABAQAAAQABAAD/2wCEAAkGBxQTEhUUExQWFhQXGBgaFxgXGRoaGBgaIBwaHxwbGxkeHyggGx0lIB4aIjEhJikrLi4uHCAzODMsNygtLisBCgoKDg0OGhAQGzQkICYvLzQuLC0sLCwsNCw0LCwsLDQsLCwsLCwsNDQsNCwsLCwsNCwsLCwsLCwsLCw0LCwsLP/AABEIAMgA/AMBIgACEQEDEQH/xAAcAAABBQEBAQAAAAAAAAAAAAAFAAIDBAYBBwj/xABEEAABAgQEAwUGBAUDAwMFAQABAhEAAyExBBJBUQUiYQYTcYGRMkKhscHwUmLR4QcUI3LxM4KSFSSyQ6LCFzRTg9IW/8QAGQEAAwEBAQAAAAAAAAAAAAAAAAECAwQF/8QALREAAgIBAwIEBgIDAQAAAAAAAAECEQMSITFBUQQTYZEicYGhsdEj8MHh8ST/2gAMAwEAAhEDEQA/ANsHA3G2o9b+beN4ynbvlOHmH3Zgf4HWvum7+MHMPOmoAC0ZwKBSVhzdlc2UCje8C5NCHMRcS4evGYackSykpAMsLopSxUhtKOlyxc7VN+GmoZYt8f1GviVqxNdSr2kWtOHX/UyoYjKQDmewB93flJij2S4tM7gJOFKpaHCZiFjMqpJGVQAo7e0NIkkzsNjcPKQtS04hAZSASOYUzEEMXYPrpSOdj0TlYadIlqQmdJWXzvRKns16hV3v1jp8tLA8fVSV/g4/MUsyn0a+/JR4dxGUcbNWuZ3aSFBHeU95NDUgFhv5xb7VzgmUCkpUF5gCkg+6RcPvvFDs/gTLxkyXMTmUJKiyBmeqTy6lw9q/GAuPwa055ypZl5l5cpSUl6mxYjYeEdscUX4mMr2SVeuxySm1gardt36bm+XICZfs0SnUbDp+sC+z0kKE1SScpUAG2A2NNTcwHwmNxS1TBLnLVJSlWbOAujGmZTqdq0NHEc4P2i/l0BPciYCs1SpludKgjTpHMsE44ckeXav2b3N5Ti8kH03r3SCeOkPPQmjEsbCwzl28BWJOJ4RKUEgEPsQoda00cxTk8TljGmZNJkpYt3jkpOUBlM7a1fzEW+0uOR3SVyly5gUSHQoK903YnfUxehvLhj0pftmepLHll6tf4IOH4JWULQvLmqwUUljYaPTrDcHipyMQJySFLRmDrGZvdr8dY0UyTkQAbITqNhvX5wJ7NywpMyYAbpS4LWTXpc6mMoZLjmy99vdlzglLFj7b+yGce4zNmS8qkpGYuSkli3TSrRouG9ocNLSgSs0ugzZks6mqSQ4rvGd4jLzzpacwqUggsKPmLt4D4xbxmFAQpkl2oxCkuaDwrE5F/Fixrl2/d0isb/kyTfSl7Kwh2Jxa1TMRNzkhOUMS+YF2fcsPjBXiXauajFS5aQnIvIw1LkhT7aNGJ4ZgQpOcUqwGZlUABNdy8cQqYnEJUFErlmmfmIYProCY1njxy8Rk22in9lX5Mo5Jxww7ya+7v8HqXE+0smQlKlhRzKKQALEJKi50oDBDh+PROlpmJNFB63HjHk3HeKzFy8igmpd09KmkHMHxeT3CZKitI7oS1OCH5WJcO2sccsKWFT6tv2R1RyN5XDsl9z0KRiELfIpKmZ2IN7WgH2hW60jRKX9b/Aa9Yy/8OXBnFKuVGRCQTUpDgfAD1g5xCZmmKU5vp0pQeXwNaxl4nF5U3D5fizfwk/M+Nev6K6BX6ffp6UghKrT1/wAeO+xDRSkA6j0+/lplrBGQAz/bfdaavWsYI7WKegsQksWN6gHR+j08GpFXh2EEmWmWCaXUbqUaqU+5qd3pSLYGu/y+RHpQisIF/v1+7ODASVcfJJSkoHOlWZI0NCFJu1Ukt8bNEsmcFJCk2Io4IpZiDUNqDE2XUH9P8egYmkClzRJnFIBZYKsjue8Jplc0zDOS7CmalTDEEiKffgP0+kcNOv6/vbeOSJgWAoP4G4NspGitCLvtDj9/fr0cXgAYRSldPv8AS0NVS33oP0f0iQhz8fvpDTf7+61600gAjWA3wHT729YYqX9sIkKXNKt9j6hrRGtYFyYYFacNOnw+NPUQY4fg8stIFNfWBkjD5lAaE12/z5A+LxoxAY5X0M9J7IYdE9WISlRmKe6nSCblI0eBPG+xkybihPlTBKBbvGdy3SxcbxuBDo1WWSd36fQ53CLPNe13DpmFXIxWHStc1DoIShS3cFnCatUj0jvaThs+dgVzJwCJgCJmX8J95PoTHpKREU/CpWClQBSQxBsRsRGkfENaX1iS8Saku555wfGSJ0hKJUoImKTkm5Rl58oc7EF3eA3Yng0tYXMWvLMlLKchtUBlXe7jyj1PDcGlSk5ZUtKBdgNd4z8nsGhM9c4zFHM/KwDOXLn3vhGkfELTOK21EPG9UJdjA4/hCp+PmSkBwQFGz5GSS1gSbeZh/bDAIkplJQkJNQS2WzM5bTevjGm4zwPFJx0mbhZRbKEqmOMoFlBQJf2bMDpaKXbvBKlypS5ihmTOcPaz/wDx+cdOPxCeXE74VfWmjKeP+PIq5d/eyj/K4iThSpeJmHlLpWywQaM6gVA+BuekRdmOITEyiP5fPLCic4XlUd6ENRtxGg4lOGNwy5iZRCFSjMQ9wQC1r6xT7LFBwCAF5ZpMxJpmKSVKylqGzG+kY3/55J86lfszZ086fTS/ygThOJy1Y4zFq7tDFu80ISEsWJ/NV/OCnHsUkSO8lqQp1JAUhQUN9H23ih2X4T/3mIlll9yjweqa1/WAnHcEuXMUpUrJnUQg05gNiH6HzEdixRn4mCvaKj9epxuUoeHk63k39Da8Mw39GW5HsgkKFHNTtqd4H8HIXNmLSDQM6W95ROumkUeIcSxGHm91LmlYSn2ZgCx1r7QAAOukN7N8UGHlFSpS1JUsDMhQzOAwGUsDqXzCOeOOfkzn1lVfVs3lJLLGHSN39Ev2EeMSc0yWkGpYWyk51Za+QNYJ47ChMtZIUGSTUBQtSsA5PEpU/Hy5mbLLCRWa0v3SwL0HMfONB2nPd4VakuHygMeUuobUNOkRlg7w4n2X3Y8c0vNyf3ZArs/w0FLkWURQ1GVgSR4gxpyPv9OvrUdYo8ElNh5ROUlSAtxcFXNX120MFJcg61f18OtvgKVjj8XPXnnL1Z6Pg4aMMV6DpA0Ov2R10GtxaL5S/QnXXfrXXWxpFfDo+NPLb4+hFInSNfKv3T9jQxgbs6okaP4egHWtNTagjoIbf9f113vaE/38AH+FW92kdUkE+GuvT9W8aQCOZW+/Wv2WNxAfhf8AUnzZx9lJMtA6poo9Wqlx+IuYMKfx+/Tp52iKRh0IQEIDJ2+JcXc16vpDEQTMOUq7yWA6gQtNBmtlOzgOGLDrSO4bFhRIUlSFCrKGm4UHB3oaP1i2sff1+upvaKXFwjulKWhK8qSUggGujXq7WrWACyR8fv8AQ7w0ff38dusD+HyVqlhQmFJZkUBTlFAopeuaqjUUUATSHyeIpytMUhEwHKoEgMQWcAlwNR0IvDAtAa7/AC6fPa9IQWRt50+hhyrU8m+fl6+Ecb8r/TpeACbhUupVsGDffyJEXQSXIZnao+9YjwqMkvqa+JP2IcCUirEC5t8P3gOabuRKFnb0I+rQ4Thu3jT5xFKxKTY/VvMOIWImHIoy2UpuUPR9H6QE1XJZBh0AzjlILTJYBcDMlWRJJTmDE3soXuANaW18RQlYQVso6KFLOaj6mAAkI7EOY6h/A/r+sdE8a08Q3xtABM0VcVIkq5ZoQoGuVYBF7serViyFQO4nwwTXJUoOGahDc2jdX8QNoAJsbhErQUGiSkppShDU2jxPtBxVPCsQuThz3mXJ3i5oClKXUtQAJABagFzHtOCw3doLkElSlFgwc7By0eP9suGTsHxL+bCEzJE9RcTACgqPtSyTRKizpJ1AEXCVWhNdRdiOIrx3EFTEqRI7wf1U5nzAJbKgEVJICv1gz/EnBCQjCkuyZiy7Eg+xyuNS1BqxjzXGplqxBXgkrkKzHKhRbmBqB+BT+6XD0pHqPYL+Imf+hjk5VpIHeKS1fzv11jdZ5Kan2/4ZvEnFx7hDi+HVMlTpy5ISVSFlOZIzpJS7E38ozvAuFyZ+EkpWtQXnW4SzOT7wI/C2uset8QwCJ8tSFVQtLFjcHYj5wM4Z2VkYaXklhRdWYqWcyiWAv4ACCHiXGGlc2n+RSxKUrfFfo8tHBjPn41CEoPdsAFMAOZnFGdgWtEHF+GKkYaWMqklazmZX9MmrZQCxpVwKOzxuuHdj8QjFzpilpEiZnJCScyyogjMGplrYm8Cf4gDuThZfdzFpStUwFKSoEgp5KC5jqj4m8sV0VfZUYvDUJd3f3dmkw+EyhIJcgDRrBhYaNsbGsW1K03p9nUgDrUClYIz08ipiwwCSohq2e28Zz/rMstkeY5Sk5fddSQSp7EPap5RSPKZ60JpoKMG+A/Tp4dbUh4PVxvbr0Hy1vAXjjzCmQkn+oQFFJZk1oDcEsrcMLCkEcRiiCEIAKzuWSlP4lEWBNhQnmDUJCKLiPQ7ajp9NNIr/AM2gLEvNzkOAxYCpD6JdiWLPzMCxiP8A6aC3eqWtWvMpCa3AQkgDUB60FzWFM4eAE92QgpU4LAuSCnmepvqQaiphkldWIWvFJQktLlpJmfmLME5qZRXwLflgowJf4/NvnpbWA+Bmy5CpiVlSTy5VLBHeAB3CmAUoqUskDWCOHxKVcocKAzEKSUnKffylqdRuxMAErHx+Dft6BjrAzjoUtKJSAedaUqLHlTVRJ2onLVqqG8EJeISVFIIzAOQ9gd9qU9KxSwWLVNmzRTuksEljmKubOXswZIDNUGtoYMuBDMBYW+Q+D+mkNmAEgEAtvWth6h7V31iQAjr82+Hjp5w1Jd/l8qbajxtCKAuLHcFCJLuvMEpUoqSC6UpYEsEjM5AIDJNzEykTUU79R6qRLJ+GWnlEMsGZjVn3JKEj/wDYrM/okin5tILoJuz12P0p1hiVBNdwPP0/dvSIsbNZhv0J+USoqSfL0/d4p4idzFwWtZ39KwznxK5FLG4tCWJ5mIDBiSpRCUgbO8WSOahNvHwqba22gVOUJuJlooQgGaoU/tQG8cyoJy5VyCRXd2AprQVr5wHXtwTJnrBZ3o9yPm7v5WjmZDkKQK1NDVjm0dw5J0uYjlBVS4NW1Fuvi+kdlzKklJGgatugqauIRLxRZHJwCU/6UxaCNCSoO78wSbaF7+MTSDiU+8ib1dmoNGBu+9PCrUFKlGxZgAb0rbTUeUOSlyalgw0PX3nAo1toZm8FdQT2m7YIwUkTZ0plrUpKEZspUyXzZgCwdhrejw/s524wuLSMs3u5lu7mEVLtymmYP57gRX7TcLl4uWqROTnQCCC5Ckqa6VF2LHQVBINI8i432GxOGUTJedLBfQLHlZ7VHpDVGbxSR7/Pmk2ZQ3Sfpb4w6fh5c2UqVOQ8taSFBQoR8o+e8B2wxuFo62FGUDmT4vVvAs8GVfxTxE6WrDJQAqcO7C3LpzuCRfd6mjQaTMl4N2OGNxEzulqOElqKETVtnmJFPaFw4ISb5QLQX7Qfw/lplnuUICx7ygVP4uXhvAf4hYPBS/5YyZ3IopzS8jFqB3WLM3l1gl/9TcGv/wDMB+dCP/iuE9QGI7PYjuZ3crnYjAzNDKWpUp/xd2SyknUAgjrUD0uV2g4lhEhWIly8bhiARPkUVl/ER7J9APzRleOca4Ti0ZZpWDcKCFOk7ggOPjFLsT2tVgZ/dnEd/gy9cqkqS9lFKwGO7O/jFcgey8A7R4fGIzSJgJHtINFp/uSat1sdDBQJEeb8WwnDsQoTsJjJOHxQqlaJgQCeooz6tf3goUgl2d7aKEwYXHgSp9kTA3dTtmIoCadC+h5RIUaXtDOyym1UQPr9IzC8PnBS5FUkHUFJBBI1qkUN2vWDXaSY6kJ2BO1T18jrZ4H4RFegrsRtsHp+U8sQ3udWKPwlSXhJiZzVKlofvAmjkstqqqlKUJSOa4NawYwOGQgMjW5uVGzqOpN6n3rUiQG49RqN6eAIdvdFYer4/dBuKtqKiAYxI18h0/T4VSaR1/JvQdHo1HGlxHWbqN9ev+KXNISCPD4EfJttLC8ADjttX9D9XpY1itisGhbBaUqZ2cVTuQbg6P1FYmSGc/46U0+HtQgfv5+HjuLwwoG4jBKS3cZUkpUk5iR7RSTMzMrMoM9bm6hHOCoSmVykDmU9RykHKM2jpADn4wTdz4fO7/Iv1NYqT+HS1qzKloUWHtB3uz3duZiXZ6EOYASJs9HHk1R0P3veEsBh0t08/g9PGKMyTMQrLJCMpzKZZICFHVOUHMDUlOhHtB4HcYxCpmGQhyJk8BJKDlYEgKWGLs5TUORmuGhhYZysCUtVvOgAJOtKV0GsdzJ3bpr8RHEJCQlIolIo1gBTy326xIz6D4fCogGETyp8B8YHLnECoI21D6WrFvHzcoAcOTQEs/QdYA9pMaZclTA51cqepVyhtdX8oZnhW1sj4GUr76bQla2QD+BAyopo5f1guZWVPKTQbv4XoHivg8OhMuXKDEISH8ht4l4sLlVABI1odvGgq0BtHZJM6ApKdCAOoJ86u8Uk4t84OZMuXRah7ymClMRUAA1O71DRLxPEKlSyqithYkvQPq6so84HY+WZeEEkg55pSgn8Spiuc0rquED3L/A+aRLzkFRGYglynMczeTi8QrTMSVLAmMAFJCSkpsXSUly7nQWAbUG/MyFOUMbAClB4aU+USTpVKEh6XcVvegpWkMK2oCyeJmgXLLk3tcgA1qzKRpqAzxNh8RKVqxUbG5oCGB5iCkpq0TcbnLQgBKQtSzlAYgihLv0IFRZxA8owqkkZO7WlJFLAlO4dyMpDlmYdIQW2dxPApM0EkJJJPi1reh84y/HezUmVK76WhlInSvADvEpPQVJjWq4aACZMxJSlKxk0cv8AhNGFLXTV9AXEOG4lUmbJPMVy8ru6QoJTW4yjOSczE8gpWGKVUyriewklQKsgJJfxJqaF9XFxaIZP8PMMp3lkHVtKDZx6wd4JxnvpEtklyhJL0azveuZw3QxfTjylUlCRWYpSlOH5EgksB4hLmFuS8cWroyaP4WYcqotWXWxam6Qw3rt1iY/wlkn2Vr8i8buQUqrQ1J0J28qMYfKepc3Yas1DU9a03gtkSw11PIe1P8OpmGlmbJK5gTUgPmbcb6fGM5wSZNmASw0+WamUSlKwdVSlkUX40UBUER9G4PMt8xpbfpq5uDrHnXbz+HQUZmJwyhLmJqoAEJWb1rQ2qP8AFKXcxcXF0CsL2mnYYoRPzTZRDIWQRMAHuqBrmSDVBrUEFQIJ3nBMaicBMlTEqlEMG/E+puDQDLQh1ODp5bwztKick4PiAyuwEzVJFldCLhYpUuCCTFSXj8Tw3EFOZ2Ylv9OfKNlt4ODcg1qAXlxs2U6Xoe5sD4D4a30NtvZhEF/DQ39fUVB0rAPsz2jlYqWFS1cwbMl+ZL1tqk6EUqaUIg1KmU6X/Sm7NtaJNPkdXNGpAdhWj103BJA972hD1ijeXXS3kxodDSBGM/rYmXKAOSX/AFZmxIcIRv7RKqj3U1gsxf8AXXzrS34hUwCOKp5afTRtRppCca6X08/M101rHM9R8H+DH40/DaOq0HX7bz2a9oYDctPv5eoemlY4lX6/v6B/K8JY9Pl10q1dKi8JavI/Lr++xvAM4ku53r08euh1veBGIwCZakrQlRSF5lJDqYNMqlNSwmKdg+jWgspLCnp8n32f4wwqYb/Xq1/na8AUU5HFZS1slTklkkOUkh+XP7Oa9HekTqlg6keof0I+trx2fKSpGVYCkm76tV/GxerbiB54GhRdWeYd1LVToGIp6nckwxbhLi2BTNUSQHYAKspLF+U1arWEZfFcQz4gCYHGHUpSgke0QcssNvmIH+6NatSgHYH1BPzeM5g0JXi5qsrJllOantLA1alyTe6UwxafhSQQRPmzjlTLEvdS8iwALZUhVSSTdmAjuHzonBC5hWFpVlUwBBTlJT+FiFaD3YIpSkpehAFTQ+NbDeIZ3D0LQAsOL1qAdSCXI8mgNPqVJ+aZiUoopMoBarh1H2BqT+L/AGiO4yZmxUlJBAQFzDR6tlHs1up67RZ4bgxKScifa5i6lZug5iSWFLiK3DJgVOnzCDTKgUowGY2oPaav4YAa/v8AfqETlWoWLB9Cz26aH1EIyuYMSGD3foL0tmttFTHYmUEnvFjnKgCBmLAAFmFKVfR4GInqUsJw+LDKD5l5ZliQz0IqD6w0kxOWnYOz1KTWhCQpRuCQBvrSvlA6XLlTWPdZBmflcEmhU+S4zZTXrDUqxKEzDMAmgpIBQQk0CnoanUXihwrGlMtOaaZZZRCVoIFVKJGax010ENRYtW+6CCeCy88spWSAskpLdDYME+yx6FtYn4jIYggliwu/jeg5dtojOP71MpaSkuoAsxFTVtBb4w/jYypTkURzDroqnNbUU2iaKjKgBIH8viZuGJ5cTmnSmBDGvfJf+51t+bpEvDsYDiphLgoQJUsM/N7SyW65RFftLgJsyakJmJRNQFTJSylsmUKoXd0qDg9D0gb2dxJV3S0zCTMXNUo5aoW/MCBqOWAhcpfU32ZGXRQSKChZrU01EdTLypuXArV7Ct3A8oHYyeSJUtKkqWssVsCzVtYbQ5YmS1oQZhWmYWBIqDfWloReroaHhaClAcuTr99YD9uJh/kJgBYzS3kS/wD4iLClzVlaULyBDCgclRp84E9pp6pk3uQsISiwYEnrUg+mhhM5V8UzzviXCkz8OO/5VobIsXY0CdyNWDhwbXjO8Uws6QESppK5I5pE26UmxSDoksykGj1bU+kcZwayjukrGcOpSmAYM1dHAIuAcyknSKkzghTKV7CpSpTmWpJoUuQpwXdqZq2d4alRpKNsxsrCzJKE43BBWQOJ0oVMlVMzD3pSqFjv0dPpfZPtdLxaHtNAqlyX0cG7PQggs9dH82VOn4KYhaFkd4lSkoyuCQ7odLBY1ox8DES2YYvBvLnKWM8gBhLf35VKiwIbWzUimrJjLT+v0e6oVQMfA/Fw3qcp3pEeHxmYrS3smtqu5tZ2e7GkYnsd2o/mcoM1JX74UAkK3IvXdJqH2rGilY0S5k9SrulmuTVqVLWe4vEUbJpq0HUsX13f0qDW9ag3NYozcURORKS1UqUp6sgMkAaglR6jkNIWEzBLzDU1YNyjYNctsdLRzC4UJmLmGqlhIUS1Al6OzX0IfzMAV2Leby+T9Dbype0cUxNRarddPAs+xoIcmv6fRr2pqLRGkUcH9P20NCLmkAzig3z9NfVi52vDVFyAbu/pr5HWt7wwTxmKXZSQCQ9ACVAVozkKHummsPo5fT7f7a14AOLH3v477a+Ihr7v5a/fn4wlD9/r8GLn1iOZMU9Evv4/fj4wBVljELUBQZiHLChLaN4trFHhGH7qUlKqLUc8wn8Rqa2oWEFRLUDoroCx/wCKm+cMKmVzApowenjW23pFAmmcmoSprFzfpe/qKQp0sswUa0rXx/NaEJYKn2FxQueort6wshzMDYWIep8K6G+8IpP1OzVKAIYF6Upf8vxvA/gk0CRnNCsrXUUdSiQNqUEXJ6yLhwkE0PQ6FgKP6QJl4wy8HJA/1FIQEuD7agAm+gJSotoDAKt1aLODQlcyZOZ0yx3Uvq1VqB6lk/7OsN4rg8NRM9AUQHCil/EhXtvY0Ii9hsElCJctIsAMwoS2ripdXziaagsAFFibGvXxs4qYYluuTOYLh60ib3EyYmX3aqKOZOZqslTm7+8LxY4XOxCZCXRLmJKVE1Ug3VoQpFqVUINzVqAZn05TvSxZt7w6ZiAAdDo4augc0vtAGm/9GMR3RkS1rkzJZSsqKkpIDOffQ6dvWJMRxWSSkIxK5gKgw9vLo6lBNA5au8bFSEhL7C+rAfivbbaIP5EZCksygywQDm3fU16w9TJrszLdvFLlpMwB8wMmgY84OlX5VHa0U8fhjJMnESZalJQhKZ8tIrMGUALAD/1AN7imgh2PxSxikyl5lS5KjiLkkp7tKgmpJPNmTUn2mgmJeKUBnUiWlRdakZ86RqkXSC2Xmd+kIdW2MXiJc9MmaOeSxLtoojwYgprs8EeGyJC5yO7SunM7kgVcXPRQpADiOAVh0qxGFKlHOO9lrWVpmAsCvOSShYL86bi9qGux3HZM8koXzj2pSjzoNHcElw78ySRWETJ6U0+Q3gKzpo/OD6P9WjN8f4lhziJne2l0JINkitRpe/WNmZ1VKeiU/ufgBGDwCTOUorcgqdnI1cClWdtxWJbMsS3LPZjBLVJWpYKVTHKQbpBdk7sHG4vtFrCspHdlJdKWIIoRbz8mNDAvtZ2hXh8LNVJ5lpIBXlBCSSAS1iQ+lnI0aPP8BxnGYpfdTMRmBDlc1LgC7hBZJvqPMQcqzTVpdGn/AIgoRKlSpjEKlTZawwdgSUkPQ1dq7Rnu0HZxUqXLnSQUrTMzKli5Bf2RoWBcWasU+McVXJlKlGYZssTkqQaJzIQQSSkUCSqj6xqk8UTj1ywgFASCpaS7glrDw1FwTQRStC2k2jDSMWibMC5KSieGK8nIlTe+x9mZrShLtUsd92V42nFLmImqyzQRkV7IUouap0VQuBoSRsBva3s6J4zoOSYLF+VTaKa5oQ5rQXjC4vFTQspmhQnJooKNJg/NWp2WK28YvaRG8Ge2yMbNmutNMhGZACf6yXDrJVTYptY8zKDE8Ljc2Z0qQpJyl2cUB0KqMQdRy6RjuxfbpM1GScSFpHtH3mHskBmXe1FOSBQgHeHy5q0Z0qKVA5gnNyrmO8zNoRXImxAS4EZs3i9r5DxNBrs3yDddjtSHCZTel7fH9fpAtPEA4C0qkE1aZlY6AEpJSFdFMaBnvEMzGrdMwnLKKkpApzJVTOomoBJSQzhlVNaKiifgktX9WbMBSpa1MD7SZaeVAbqBnYG6lUi+EMNvkD4aVezXsY4TTxt/jWladaQ5S/0+jPcf4pDsVURpU16fL1ox008TDUq6s9fuo0jmLnBCFKUQlIBJNAABVR2oK6a0hS1AgHKoOHZyln0IBDHyhAHz1AP3sYaEp0JT8PgaR1I2P1/eHOdn8P0ijiIFYQbDydJ82v6REcMQ9TXcZvTL9RDsRPyKDg5KVSDQ1d6swA21iSVjEmyg+yqGAtZJLqUcTIWpEwAAlSSAUkEChZ9bvYQNweHUZsvvE5UyZYSkKIdS2YkC7BNBa8adQB9pP1/eOd2DQK8jUehrAX5vdA0SBmOjBqOK3NumW8cyKzULsNQCKno22u8XTghoAP7SU/8AtLgxEcOQ5zX/ABDw94OBbaA1WVPr7lcrLhw7OaF9G1pYn0h0ycCUg0rq4t49WNIkShQJUUvZik5g3zuTprDEKBUfABtepY1/D6QFpp7/AIFOlJLMGzEWo4ubVs4jk5BYgKd6VAN6aVtWp0hGQCugZhpSp8PA+sJaC4AU4DmoB0bRgKHraGCfG/uZriOabjxLygplISVtu+ZIOlVd3TYGNL3iQmtABqGp4mloGcMwS0KmrmJdc2aVFiCyU0QHNNEn/dBOdPDMaOQK0p4no4gBR9Ct/KjKCQHapF315vHaKg7NSJ6My0c7umYklE1BvyzBzC7XYtaCmIkpIOhNHFHemlTcGL8qTkQPB/rCIyz+D5mLxcrHYeWtlpxUmo52lz2seYDIs6VCYEYHtHLlcs2VPlEVOeWrL/zS6RrZTekbLtHPySEpLAkuXt1v1MUcEhkgW6HbwuPI/iiGRijtZkB2vwIQUqmpU6l0BSSoKJNQTeravANeDViln+Ww8woGUDOFS5QADAqmqAKgGsl7C8emmRqLnwqepsdBVjU1hpBsfrb5pd+o5oFS4NHDVyzOcC7PS8Ihc6ce+mlJK1NyhIHsJR+ACgbcv0EzOx68iZ+HV3WJZ1If+nU5u7GkspfLZqKdJjdqHm9uu3Q30Y1jgQ5366nx8X1BuawWx6EYPhfaELWcPiknD4kUIWMoVsxNNA1wWpeH9pOzyZycqgyh7CwOZPgNQwsCbWEafjvZ6VjEZZgZQrLmJHOjqBqk0cBwXNNYy2E4hMwaxhsYXQaS5wqkila3Ao6TzJbUVi/kS9tpHnWLwszDTcq2B91Y9lYBsW/yDHqXYDtemYlMiacs0AJQaDMAKJLBszOzhlB2YgiK/GOzaZqpiljMlQSEivKkAl3uCSTvRAjAcS4bMwixmcy35V7Vsoj5jYGmlWpIypwdrg+gRUVqFfL+3WgBoTrSIMXk7tZWkKlgHMlgQQA5DWe4ahoIyfYntd3wEmeR3lkLLDvNQFaZ2/5ByGqAe7QLOVMtPtrIY1dksXOpS+RxWmaIrc31Jq0d4ZiQGlHMFoSAVFylSkhOfmVcpdNVMS6qljF9S61+/qPNxQVionhqBLQhiyapKVELBq5dJckuoEg1zWiAypwTlQoKSVf6hPOlOtAAFKaxdJdnBYuD3RanmXOSqWSlaapWAX2JBAPUFhoTSJ1LOhPlX6H6eEDAgSZoZLS1hCAwdKVpJAzf3ZmctYVrFxalPt/xL/8AJj8/GEOKs05O4+v7x1LaH6/OscY7v4/tHSdx9Yo4BwJ8fnEMzDSyXUljvb4iJUNoW6fsYc56H4QAVJeAykFC1APUPRmsAKHztDZhnAklKVpdw1wHtpp4xcpqG+HxEd8C/jWACrKxoy5lBSKsXsDr5DX9osScSFMUqSp6irGHq6pcevzirOwMpVxlPR0/C3lABaUATVNd2r6isNVKCgzuNlMofGsVjgFJHIsu71q9GCdm8YdOXMSzoC6VYa6tXyt1fSABysENA39pb/2l0xCrDkF329oEb+8HGp0jo4klJZeZB1eo6XqXY1aLcnFBXsqSrzY+kBossijkU7lLhmdJCh166A23hhmAqHQEsXBfShr+KCigk1KW6j9RDJqU5SSp0gEkFlCl71+MBazd0Djh0lSUgNc0p0q39wNdoLTxytuw8tfg8UcP3bpUnK+gBKdCWyGm/pF0KdQDEMCa+g6amAnJPVRmO1xzTUIHnt59C4voDHRKYAANsNDty+d0n3jDcRM7zEqIY5SxrUagE6UKbhqxeyg0+G5/tsaG6fxCINobRRWlp/y9DvzefvD3omRLBuPD6sNNapOohyw1vX11uNSxBFoapLDboBQ/7bb+yXoIC+SnipNyP2J+RN7saprEEkl2P1tvul67ioi3iFMK03Nx66N+YaCsV5Kq7NYfNh5e6dBAMtqQG6X0r9C+4Y80ZnjGAkT0LVijmkZCoqzKGXK/MLspzQ9esEO0uPMvCzVo9psqQPeUo5QNib3D0FY857XYqblThQohKUJUsNcIfMsakZnYaqy9IKtqiZS0oo9mu1M2QruMkyfLLiSG/qDYFnbqB1gnjcVjJmYK4dyqFQqZLqOoJD2FW0jSdjMJJThZS5UoJKkuSeZaiaFRUwVzejEUgnNkBQcUf06Ut1oxqYty3IUNuTyWXwudKJJkzUIuARmSmr/6iSwY1BdwWIrG77HdoEzp/wDWmArTLSiU9ARmUVEijzCcoOW4Ba5Abj8GQTdIs4JHxFQW1OovGO4lJMqYEYhInSltkmK5Vv8AhM1LEnqoqFn1auSK0bnt8wgj7+PX+4aRGsevx2r0fdxWPM+z/E8TL/8At5ip6UAkyJ1ZoSNUKAcs9UizjkqCdlwPtLJxXKglMwPmlKosEUoPebdNXAcA0iGqNYzTJeKziDLSn2ndLeBSCRqACpVCX7s0hIxk2W6TKmTg9FywGIO4BACnejDQ0eOYGYJs2ZM91KjLSbVQRmL2ICrOAeZUXpiATVn6t9a9LmBjSvcM4fiktTMpSSfxClnv4ddIuyZ+YOkpWN0n6W+MDZ5SvlmICtbP8Qyt9DrEUvBS35FLRaiT1J6L1I8DDORwkugaM0e9T+4fW0OCdiR8oEf10oQlKwtQUCsksopccqQRqHu2wMMRxQpy99LKCWDpcEqLaUo+bU26wEhwP0PwhqiNQ3X9xFSTjUkJOcDMkKAWz5TbbcesWu8O3oX+bGABLmBIfNSnURyTiAoOGUKW6hxQ2hEoVQtXRQqfI3itO4Ug1SSk6EHx86uXY1esAF0EeHw/aHh9C/j+0UpsucCShSSGDJPTc+vm0RqxKkNnR7rkpDMSS4pSza3gAIqD3SC97H5xVnYGUu4YmlCU02a2g9BDJXEpZ99mocwpZ7iluukXEzH2OtDpoW2gAqy8ApDZJimDBjYDWliWoNBTarVTpr80tKkuXZiQNm1LadYuAp/t+H7QNxElCVkiapClDMdRep8TQVoyBSjwASYPu1TAO7UhYzK6XY16+G0XZy2ExWwYen6mGYAr5sy0rS7Ja4Zwp+r/ACivxKblk9VOr5qb1YQmNIyWAkTVT8QU8iSsc4YryhCEgIFcqneqkkWoYJvOlKAWTPlEMSlAExKh7xSC00KBNUgFJCaMeWXhcvle+r1cbfmGp192Lqiw3fwf/wDlXwomEddVwB8TxCegGacOShILhMwGahnJJBYABrZleyIviYCxs4di3lSyrVb8EUu0eJCZQl6rISU65ARnFajMGl6h1RRxEkyTKWpS1zJi1Z0BSihZKFZEBHsBIOQAsGCSTUlwF6hmcmj6jWtPHUW1ccsB+IYtMlLe8r2EBiVm7BNjZyQ3skmLasNiV/8AqIlhhyhBWtG4zk+FcpFTSkVTgQhWZ1LWqhWvLmUKUDDIztQMaqgorcoYjDHJ3s0uUkKKcxyJZilKaO4IAdVyNKCAPB8BLxOMxXfoCkplyUhJdqjvCpwaOVA9KAxsMbw8TkBJJCcySoB3UAXCd0gnK9wxVAfJ3XFTonEyUlJYe3LcKs1WMs6GsCJfQ7g0zTKQEJSgAAALCuYNUABsg0BvblizKx1DmlTQse0AkkDrnYBQ8tYKrQzny3Hq3zGgrDkm336beR1EKyqoFTZaJsslBdn0IIIu6bghrDXSM7M4eieleGm0zWIait9nFLtpB+TjBnUQHQuYMygQyTyoluNczBWhGYbvFDtNJMspmpFQdHt899xaGiXujzPDTJ8iayX7+SrKsC6mfKtL+9le9CHcHNG0wyJPFJKpyHlY2V78nlJUByukmx2d01DlnIntjMErH4bFJ9mcgZmAqUEBRpQnKR6wZ7SImYY99IAE1PskeytJIdEwe8NQ+rVjRvgxiqtFvs7xpUmYnBY1IlzhSVMS/dzw5sdFuSCDvbfWOseyWHmPkCPl4CMhgMfI4rhjKnJaYBYe0hQ95L1BBNQCfAi9L/8A187Bf9vipC8QtHszkB+8R7pV+a4L7RNM1Ul14PSVY1KS63TmUEihLmrCj6vrDMXjpaKqqCcoZjZJUTtYfCKS5oViZaHpJQVl6cyuVND0zGLUzDoUpAUgKUxJf3QS/qSGHmdIZTfPQsSpwUrKldkpJDg+07cqnYU21ix3ygWuGJ8qaFx8rQC/6MaqQvNmIKkzLLZRIcgOAzFqig0glg0lIbKGFGSXAZywdqOVCELTd2TT5ctSnWjmYh6gtTZ00pdtIUnCBKZndLYroVEZsqeayk6jMSH2AiM4xAWEqOUmiQaPqb0tlMLEz0JWjMWKiybuVFyA9/dVtpAQ8MfkTDE4hIqhExIeiS5IZwzeYsfd6xxPGEJUQtJltqnN+EK9lgwbNce6YSVuUlKnBDgmtKVB9rVOsSKnmgUM1aWNWJsp9j72kBDwvoW0Y9BdpqCA75mBoHPkBV2tWLInbj0L/v8ACAc3CyFEKUjK2xKR7OVmqn2eW+0STsMolcyUtKVLLhRTUOACO85gRRJAbRnq8Bm4NcoLKTLVQgV0ND+scmYFJfQ6XYUAZgahhY7wJm47EI9pCJqVFQGQE1YECj09oW0G8dk8alhRStK5aswSGBY5jyBtSQ2m+ggJCasOsBISqgCUmthqprE2+6GGbOOZlyHALpUG6selz6xeZQsQfEV9R+kdznVPoX/QwgK8kJTLZCSEqLBqipy06axQ7TzeXKNgNNS9jeiW84KhYKkgaOWYigDfMiM/xiZmnJD0KifFmAFaGxLUtCZpiVyRYwnKkAi1yHIB/wDJLeYZI3iZ3L6aWr5+yrQV2VCJYNqNC97eI0DilDDO7YU11pzeJsbgVD1MI6eQSMFMmYtUyYB3UtIEpNcz+8vdIJVlo71OggqVXN/QEvo9idGLF1GOBW4fWgNv7bh30JHNHSoFquN3vf3rHWh1aGHAk7XO2vkLjxDjmEV56QQXq/xHjYvWivxCJ5g0+xuQOlag6CGK9B106ZvWihoIQwaQUltLt+mo1tSopAztZhVTJSZsof15Cu8l25m9tD2JUKAHXJBxcvo3Qj6WLNdJ920VCopJOgp4DWtxrf8ACIaBqxvDeIIxElE2WeVQBpXL0PvBm62G8V+KYju5RNiohAb8Sjl8CalrWTAbF5sFNVOlh8NMOafLArKVrNQBTKWOYC19Sx5OIRMSlaSCk1SoEEWNQrwcVDwUSm3sVf5NaJSUy8pVmQqrtRQVZipgzgVDCIsa6kKlTCk5knIRQKI9pIDkZh0IJ2pUqo/4/b9DrEWIkpUGWkKGrsbb0v4i4vCsDyrtVz4OUq5lTspI2Uk+fuiPQOHEYjDyisOFSkHzKR+4odRSMN2mwYT/ADEoMnMnPZkkoWggtYHmNRoS4jRdicd/2ksG6cyT6ln6ZWFRtFvgiL+Jmd7Q8HmYab30lwRtR7s50UK3FbFwS+k4T22lTJYVNCs4ocqCoU8jlP5SfgRB7ESET0EGrin7V+RvHmXGezTTS4fYuzjR7V8oE75Bqt0elSMWe6nTkDMufNyyxd0p5UuPAKN4NYWSUy+blWfaALjMaeDW8Iv4TsyUIlpBRyICXq70cu3T4xMrgUxwywwOrn6PtrpF9KoISit9RSLpGhAGtKAfo+mkdlTCAMwIO7PXyc38LxfPCJhDEo0sTZ60bx11h8zhCyCHT8f0iaZXmR6mZwMwTcUtV0ypeUf3TDmV6ICRD+KYSSpJMxRRmJSkp0VSrCjjIS5sCYJ8L7MLlpXnMtS1zFrJqwc8oBbQUtD8T2XK8jr9h6ZlM5DEuz22a5gph5kae/IN4bglIWtQmBSGZIL2uHLtRJADCwieXjyqeqWUH+mlJUQXGZbsKtVkmw96CmH4OtIAdDdHDeFDpTSIOF8AmSzNUtSCqZMKqZqJYBIs9AB8YKYPJFPYiXOSSkO2taUAYXrqk20ijheLSpqStLpYpclnY1FUkmrENQhw4EHV8HUpwopKSGatqvpsR6RRPZUqyOoICS+SWSEEgpKXDaNfXwpBTH5sOjO9+C+RYUoEA1CiC7MSOYF21idU9QFagV362L/+WkQcP7OTZYAK5SsrJBCClRSkFgoi5cvaL8zhyyGJRU7nxLU2ekFMV43V0JHENw3iCPlmHxixKxSSHq24qPVLiIpnDVlJqHII1p8PAxbw+FKUtSCmYzUKtEQnDnU7hIbzufpGelgqnV91IHQnW9DV7tYxpJuEUUqDh1Gt7P8ApSAWE7OTJc8zQtAEwrzgFXMTUcrZSQzOwLE3idLFjkkWCKtoNKt6XTcVDjmMApeIVOxhIU0qQClhaZMVRSszVygKSAWqv002I4ZNMtQQpKVkHKS5AJ95muHJAs8U+Ddm1SZeXMCol1FySfNuajCoqwh6Wa64vqPfemtqDwHqeXpEeW6rE6g/Vqs1lD3YunhSrApHSrf8dNLHSOfyRoy0Obczu2xaul31haWV5ke5Qci4p0HqcutvdPu2hxU9vmadHuNKHZUXU8Psy0MaCtD0axO7bmG/9LJc5ku7OCX8Hv5F7mDSw8yHcpTRRt7At5UsdDRrGKsyU1tN3p53HxFDBaXwxRqFoUNxv1ADHXa5hyuELOqfj+jj9zBpYeZHuZpcr/aToWY/Q26HljOL4dNwy1TMKBlJOeQSyDWpln/0y4t7JpUVj0SbwNRspNd3+NK+m8Vz2cW1FIYWBzEfJx5HSDSxOcH1Mhw3jsqacodCx7UpYyqB/tNCL1F6VgkcYnU1Hm31G+ooYv4/sKmcB3glk6EFQUn+1YAIpR6GggaewGJR/p4lCgLJnAqbwWAFDzzQ9JPmJdTFdrEibOUpPssUdCWIvY3Ir+WKvYTEJMsyifedPmGIB0LJtG3P8OJ6kZCqUnmUrMmYsqJUXLvLr57COcE/hWuR3n9YETAxDkMXcEctCDaKp0TrRColILa3+286jSKWKK1Kf5g/RxGsxfZXE3lKkk/nUth6IJgXN/hziVnMvGlJPuyglKB4BSFE+JMLSDmmemQoUKNDAUKFCgAUKFCgAUKFCgAUAcZwjEKmrWieUoIORHMwVl5SWNRnckbMIUKACt/0DEsgfzSqE5zzOoUSkDY5Ssk6qynSJeIcEmzZhUZmUPmAC18qu6mIGVmyh1A6vXwhQoAGK4DPUoGZNcJKm51hwrvwTRmIE1Iav+ncPR+F4HOCgVTlZB3fKFrZkpQCmz3SS71zlxChQARyeAzgKzMxypSXmzQSErWWKhqczlQA9lmYmOr4FPOR5zqRMCysqU6wErGUptLfMEkpqQ5vChQAT4vhc9ZmHOOYpIAmTEhglIyU9kBQK8wqXYx3B8GmpmJWqcpTKc8y2I/qvyvlFFI092FCgALTpRKVsQSQcoV7ILNpVnqfOACOzqwJbFCFgnMoEmhKczJCUp5gnKzBruTChQARS+y6+SstJC0k5LBIEgUBR7RMp6ZWzXLVsYTgcxJlqKZOdM3OogkBu7UghCQgZfatW1SbwoUABfhOBEmXlo5KlKyhgVKLlhsLDoBFyFCgAUKFCgAUKFCgAUKFCgAUKFCgA//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id-ID">
              <a:solidFill>
                <a:prstClr val="white"/>
              </a:solidFill>
              <a:latin typeface="Arial" pitchFamily="34" charset="0"/>
            </a:endParaRPr>
          </a:p>
        </p:txBody>
      </p:sp>
      <p:sp>
        <p:nvSpPr>
          <p:cNvPr id="11" name="Rectangle 10"/>
          <p:cNvSpPr/>
          <p:nvPr/>
        </p:nvSpPr>
        <p:spPr>
          <a:xfrm>
            <a:off x="2309786" y="714356"/>
            <a:ext cx="7715304" cy="1214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d-ID" sz="2000" b="1" dirty="0">
                <a:solidFill>
                  <a:prstClr val="white"/>
                </a:solidFill>
                <a:latin typeface="Century Gothic" panose="020B0502020202020204"/>
              </a:rPr>
              <a:t>DIAGNOSIS PAK</a:t>
            </a:r>
          </a:p>
          <a:p>
            <a:pPr algn="ctr" fontAlgn="base">
              <a:spcBef>
                <a:spcPct val="0"/>
              </a:spcBef>
              <a:spcAft>
                <a:spcPct val="0"/>
              </a:spcAft>
            </a:pPr>
            <a:r>
              <a:rPr lang="id-ID" sz="2000" b="1" dirty="0">
                <a:solidFill>
                  <a:prstClr val="white"/>
                </a:solidFill>
                <a:latin typeface="Century Gothic" panose="020B0502020202020204"/>
              </a:rPr>
              <a:t>Langkah 4 </a:t>
            </a:r>
          </a:p>
          <a:p>
            <a:pPr algn="ctr" fontAlgn="base">
              <a:spcBef>
                <a:spcPct val="0"/>
              </a:spcBef>
              <a:spcAft>
                <a:spcPct val="0"/>
              </a:spcAft>
            </a:pPr>
            <a:r>
              <a:rPr lang="id-ID" sz="2000" b="1" dirty="0">
                <a:solidFill>
                  <a:prstClr val="white"/>
                </a:solidFill>
                <a:latin typeface="Century Gothic" panose="020B0502020202020204"/>
              </a:rPr>
              <a:t>Tentukan jumlah pajanan yang dialami oleh tenaga kerja </a:t>
            </a:r>
          </a:p>
        </p:txBody>
      </p:sp>
      <p:pic>
        <p:nvPicPr>
          <p:cNvPr id="10" name="Picture 10" descr="http://bk3medan.org/fckupload/image/alat-uji-fisik(1).jpg"/>
          <p:cNvPicPr>
            <a:picLocks noChangeAspect="1" noChangeArrowheads="1"/>
          </p:cNvPicPr>
          <p:nvPr/>
        </p:nvPicPr>
        <p:blipFill>
          <a:blip r:embed="rId2" cstate="print"/>
          <a:srcRect/>
          <a:stretch>
            <a:fillRect/>
          </a:stretch>
        </p:blipFill>
        <p:spPr bwMode="auto">
          <a:xfrm>
            <a:off x="2309786" y="2000240"/>
            <a:ext cx="3571900" cy="4429156"/>
          </a:xfrm>
          <a:prstGeom prst="rect">
            <a:avLst/>
          </a:prstGeom>
          <a:noFill/>
          <a:ln>
            <a:solidFill>
              <a:schemeClr val="tx1"/>
            </a:solidFill>
          </a:ln>
        </p:spPr>
      </p:pic>
      <p:pic>
        <p:nvPicPr>
          <p:cNvPr id="12" name="Picture 2" descr="http://bk3medan.org/fckupload/image/alat-uji-kimia(1).jpg"/>
          <p:cNvPicPr>
            <a:picLocks noChangeAspect="1" noChangeArrowheads="1"/>
          </p:cNvPicPr>
          <p:nvPr/>
        </p:nvPicPr>
        <p:blipFill>
          <a:blip r:embed="rId3" cstate="print"/>
          <a:srcRect/>
          <a:stretch>
            <a:fillRect/>
          </a:stretch>
        </p:blipFill>
        <p:spPr bwMode="auto">
          <a:xfrm>
            <a:off x="5953124" y="2000240"/>
            <a:ext cx="4071966" cy="4400572"/>
          </a:xfrm>
          <a:prstGeom prst="rect">
            <a:avLst/>
          </a:prstGeom>
          <a:noFill/>
          <a:ln>
            <a:solidFill>
              <a:schemeClr val="tx1"/>
            </a:solidFill>
          </a:ln>
        </p:spPr>
      </p:pic>
    </p:spTree>
    <p:extLst>
      <p:ext uri="{BB962C8B-B14F-4D97-AF65-F5344CB8AC3E}">
        <p14:creationId xmlns:p14="http://schemas.microsoft.com/office/powerpoint/2010/main" val="383921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1158" y="214291"/>
            <a:ext cx="8286808" cy="2246769"/>
          </a:xfrm>
          <a:prstGeom prst="rect">
            <a:avLst/>
          </a:prstGeom>
        </p:spPr>
        <p:txBody>
          <a:bodyPr wrap="square">
            <a:spAutoFit/>
          </a:bodyPr>
          <a:lstStyle/>
          <a:p>
            <a:pPr algn="ctr" fontAlgn="base">
              <a:spcBef>
                <a:spcPct val="0"/>
              </a:spcBef>
              <a:spcAft>
                <a:spcPct val="0"/>
              </a:spcAft>
            </a:pPr>
            <a:r>
              <a:rPr lang="id-ID" sz="2800" b="1" dirty="0">
                <a:solidFill>
                  <a:prstClr val="white"/>
                </a:solidFill>
                <a:latin typeface="Arial" pitchFamily="34" charset="0"/>
              </a:rPr>
              <a:t>DIAGNOSIS PAK</a:t>
            </a:r>
          </a:p>
          <a:p>
            <a:pPr algn="ctr" fontAlgn="base">
              <a:spcBef>
                <a:spcPct val="0"/>
              </a:spcBef>
              <a:spcAft>
                <a:spcPct val="0"/>
              </a:spcAft>
            </a:pPr>
            <a:r>
              <a:rPr lang="id-ID" sz="2800" b="1" dirty="0">
                <a:solidFill>
                  <a:prstClr val="white"/>
                </a:solidFill>
                <a:latin typeface="Arial" pitchFamily="34" charset="0"/>
              </a:rPr>
              <a:t>Langkah 5</a:t>
            </a:r>
            <a:r>
              <a:rPr lang="sv-SE" sz="2800" b="1" dirty="0">
                <a:solidFill>
                  <a:prstClr val="white"/>
                </a:solidFill>
                <a:latin typeface="Arial" pitchFamily="34" charset="0"/>
              </a:rPr>
              <a:t> </a:t>
            </a:r>
            <a:endParaRPr lang="id-ID" sz="2800" b="1" dirty="0">
              <a:solidFill>
                <a:prstClr val="white"/>
              </a:solidFill>
              <a:latin typeface="Arial" pitchFamily="34" charset="0"/>
            </a:endParaRPr>
          </a:p>
          <a:p>
            <a:pPr algn="ctr" fontAlgn="base">
              <a:spcBef>
                <a:spcPct val="0"/>
              </a:spcBef>
              <a:spcAft>
                <a:spcPct val="0"/>
              </a:spcAft>
            </a:pPr>
            <a:r>
              <a:rPr lang="id-ID" sz="2800" b="1" dirty="0">
                <a:solidFill>
                  <a:prstClr val="white"/>
                </a:solidFill>
                <a:latin typeface="Arial" pitchFamily="34" charset="0"/>
              </a:rPr>
              <a:t>Tentukan apakah ada faktor-faktor lain yang mungkin dapat mempengaruhi.</a:t>
            </a:r>
          </a:p>
          <a:p>
            <a:pPr algn="ctr" fontAlgn="base">
              <a:spcBef>
                <a:spcPct val="0"/>
              </a:spcBef>
              <a:spcAft>
                <a:spcPct val="0"/>
              </a:spcAft>
            </a:pPr>
            <a:endParaRPr lang="id-ID" sz="2800" b="1" dirty="0">
              <a:solidFill>
                <a:prstClr val="white"/>
              </a:solidFill>
              <a:latin typeface="Arial" pitchFamily="34" charset="0"/>
            </a:endParaRPr>
          </a:p>
        </p:txBody>
      </p:sp>
      <p:pic>
        <p:nvPicPr>
          <p:cNvPr id="59394" name="Picture 2" descr="http://tokoalkes.com/wp-content/uploads/2014/05/penyakit-turunan.jpg"/>
          <p:cNvPicPr>
            <a:picLocks noChangeAspect="1" noChangeArrowheads="1"/>
          </p:cNvPicPr>
          <p:nvPr/>
        </p:nvPicPr>
        <p:blipFill>
          <a:blip r:embed="rId2" cstate="print"/>
          <a:srcRect/>
          <a:stretch>
            <a:fillRect/>
          </a:stretch>
        </p:blipFill>
        <p:spPr bwMode="auto">
          <a:xfrm>
            <a:off x="2024034" y="2000240"/>
            <a:ext cx="2428892" cy="2500330"/>
          </a:xfrm>
          <a:prstGeom prst="rect">
            <a:avLst/>
          </a:prstGeom>
          <a:noFill/>
        </p:spPr>
      </p:pic>
      <p:pic>
        <p:nvPicPr>
          <p:cNvPr id="59396" name="Picture 4" descr="http://newsinhealth.nih.gov/images/Hearing.gif"/>
          <p:cNvPicPr>
            <a:picLocks noChangeAspect="1" noChangeArrowheads="1"/>
          </p:cNvPicPr>
          <p:nvPr/>
        </p:nvPicPr>
        <p:blipFill>
          <a:blip r:embed="rId3" cstate="print"/>
          <a:srcRect/>
          <a:stretch>
            <a:fillRect/>
          </a:stretch>
        </p:blipFill>
        <p:spPr bwMode="auto">
          <a:xfrm>
            <a:off x="4738678" y="2000240"/>
            <a:ext cx="2500330" cy="2428892"/>
          </a:xfrm>
          <a:prstGeom prst="rect">
            <a:avLst/>
          </a:prstGeom>
          <a:noFill/>
        </p:spPr>
      </p:pic>
      <p:pic>
        <p:nvPicPr>
          <p:cNvPr id="59398" name="Picture 6" descr="https://encrypted-tbn1.gstatic.com/images?q=tbn:ANd9GcS9SXf0wLh9z8rnOczyrZeEXBnf4cvzV5RiXOYkMaFr-GNeW8VE"/>
          <p:cNvPicPr>
            <a:picLocks noChangeAspect="1" noChangeArrowheads="1"/>
          </p:cNvPicPr>
          <p:nvPr/>
        </p:nvPicPr>
        <p:blipFill>
          <a:blip r:embed="rId4" cstate="print"/>
          <a:srcRect/>
          <a:stretch>
            <a:fillRect/>
          </a:stretch>
        </p:blipFill>
        <p:spPr bwMode="auto">
          <a:xfrm>
            <a:off x="7596198" y="1928802"/>
            <a:ext cx="2171700" cy="2214578"/>
          </a:xfrm>
          <a:prstGeom prst="rect">
            <a:avLst/>
          </a:prstGeom>
          <a:noFill/>
        </p:spPr>
      </p:pic>
      <p:pic>
        <p:nvPicPr>
          <p:cNvPr id="59400" name="Picture 8" descr="https://encrypted-tbn2.gstatic.com/images?q=tbn:ANd9GcTEHpindB3Kwp1y18AWDgykmoTYVZr95XFEXWtSsnvmH1sLG4HS"/>
          <p:cNvPicPr>
            <a:picLocks noChangeAspect="1" noChangeArrowheads="1"/>
          </p:cNvPicPr>
          <p:nvPr/>
        </p:nvPicPr>
        <p:blipFill>
          <a:blip r:embed="rId5" cstate="print"/>
          <a:srcRect/>
          <a:stretch>
            <a:fillRect/>
          </a:stretch>
        </p:blipFill>
        <p:spPr bwMode="auto">
          <a:xfrm>
            <a:off x="7881950" y="4500570"/>
            <a:ext cx="2214578" cy="2071702"/>
          </a:xfrm>
          <a:prstGeom prst="rect">
            <a:avLst/>
          </a:prstGeom>
          <a:noFill/>
        </p:spPr>
      </p:pic>
      <p:pic>
        <p:nvPicPr>
          <p:cNvPr id="59402" name="Picture 10" descr="https://encrypted-tbn3.gstatic.com/images?q=tbn:ANd9GcTydMGoDukIV4OxdZm5AYBzCaqVlITDt-gLzEBHIzljz4Cbxhex"/>
          <p:cNvPicPr>
            <a:picLocks noChangeAspect="1" noChangeArrowheads="1"/>
          </p:cNvPicPr>
          <p:nvPr/>
        </p:nvPicPr>
        <p:blipFill>
          <a:blip r:embed="rId6" cstate="print"/>
          <a:srcRect/>
          <a:stretch>
            <a:fillRect/>
          </a:stretch>
        </p:blipFill>
        <p:spPr bwMode="auto">
          <a:xfrm>
            <a:off x="5810248" y="4500571"/>
            <a:ext cx="1943100" cy="2066947"/>
          </a:xfrm>
          <a:prstGeom prst="rect">
            <a:avLst/>
          </a:prstGeom>
          <a:noFill/>
        </p:spPr>
      </p:pic>
      <p:pic>
        <p:nvPicPr>
          <p:cNvPr id="59404" name="Picture 12" descr="http://dnamora.files.wordpress.com/2014/04/6.png"/>
          <p:cNvPicPr>
            <a:picLocks noChangeAspect="1" noChangeArrowheads="1"/>
          </p:cNvPicPr>
          <p:nvPr/>
        </p:nvPicPr>
        <p:blipFill>
          <a:blip r:embed="rId7" cstate="print"/>
          <a:srcRect/>
          <a:stretch>
            <a:fillRect/>
          </a:stretch>
        </p:blipFill>
        <p:spPr bwMode="auto">
          <a:xfrm>
            <a:off x="1738282" y="4643446"/>
            <a:ext cx="3929090" cy="2000264"/>
          </a:xfrm>
          <a:prstGeom prst="rect">
            <a:avLst/>
          </a:prstGeom>
          <a:noFill/>
        </p:spPr>
      </p:pic>
    </p:spTree>
    <p:extLst>
      <p:ext uri="{BB962C8B-B14F-4D97-AF65-F5344CB8AC3E}">
        <p14:creationId xmlns:p14="http://schemas.microsoft.com/office/powerpoint/2010/main" val="244527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9394"/>
                                        </p:tgtEl>
                                        <p:attrNameLst>
                                          <p:attrName>style.visibility</p:attrName>
                                        </p:attrNameLst>
                                      </p:cBhvr>
                                      <p:to>
                                        <p:strVal val="visible"/>
                                      </p:to>
                                    </p:set>
                                    <p:anim calcmode="lin" valueType="num">
                                      <p:cBhvr additive="base">
                                        <p:cTn id="21" dur="500" fill="hold"/>
                                        <p:tgtEl>
                                          <p:spTgt spid="59394"/>
                                        </p:tgtEl>
                                        <p:attrNameLst>
                                          <p:attrName>ppt_x</p:attrName>
                                        </p:attrNameLst>
                                      </p:cBhvr>
                                      <p:tavLst>
                                        <p:tav tm="0">
                                          <p:val>
                                            <p:strVal val="#ppt_x"/>
                                          </p:val>
                                        </p:tav>
                                        <p:tav tm="100000">
                                          <p:val>
                                            <p:strVal val="#ppt_x"/>
                                          </p:val>
                                        </p:tav>
                                      </p:tavLst>
                                    </p:anim>
                                    <p:anim calcmode="lin" valueType="num">
                                      <p:cBhvr additive="base">
                                        <p:cTn id="22"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9396"/>
                                        </p:tgtEl>
                                        <p:attrNameLst>
                                          <p:attrName>style.visibility</p:attrName>
                                        </p:attrNameLst>
                                      </p:cBhvr>
                                      <p:to>
                                        <p:strVal val="visible"/>
                                      </p:to>
                                    </p:set>
                                    <p:anim calcmode="lin" valueType="num">
                                      <p:cBhvr additive="base">
                                        <p:cTn id="27" dur="500" fill="hold"/>
                                        <p:tgtEl>
                                          <p:spTgt spid="59396"/>
                                        </p:tgtEl>
                                        <p:attrNameLst>
                                          <p:attrName>ppt_x</p:attrName>
                                        </p:attrNameLst>
                                      </p:cBhvr>
                                      <p:tavLst>
                                        <p:tav tm="0">
                                          <p:val>
                                            <p:strVal val="#ppt_x"/>
                                          </p:val>
                                        </p:tav>
                                        <p:tav tm="100000">
                                          <p:val>
                                            <p:strVal val="#ppt_x"/>
                                          </p:val>
                                        </p:tav>
                                      </p:tavLst>
                                    </p:anim>
                                    <p:anim calcmode="lin" valueType="num">
                                      <p:cBhvr additive="base">
                                        <p:cTn id="2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9398"/>
                                        </p:tgtEl>
                                        <p:attrNameLst>
                                          <p:attrName>style.visibility</p:attrName>
                                        </p:attrNameLst>
                                      </p:cBhvr>
                                      <p:to>
                                        <p:strVal val="visible"/>
                                      </p:to>
                                    </p:set>
                                    <p:anim calcmode="lin" valueType="num">
                                      <p:cBhvr additive="base">
                                        <p:cTn id="33" dur="500" fill="hold"/>
                                        <p:tgtEl>
                                          <p:spTgt spid="59398"/>
                                        </p:tgtEl>
                                        <p:attrNameLst>
                                          <p:attrName>ppt_x</p:attrName>
                                        </p:attrNameLst>
                                      </p:cBhvr>
                                      <p:tavLst>
                                        <p:tav tm="0">
                                          <p:val>
                                            <p:strVal val="#ppt_x"/>
                                          </p:val>
                                        </p:tav>
                                        <p:tav tm="100000">
                                          <p:val>
                                            <p:strVal val="#ppt_x"/>
                                          </p:val>
                                        </p:tav>
                                      </p:tavLst>
                                    </p:anim>
                                    <p:anim calcmode="lin" valueType="num">
                                      <p:cBhvr additive="base">
                                        <p:cTn id="34" dur="500" fill="hold"/>
                                        <p:tgtEl>
                                          <p:spTgt spid="5939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9404"/>
                                        </p:tgtEl>
                                        <p:attrNameLst>
                                          <p:attrName>style.visibility</p:attrName>
                                        </p:attrNameLst>
                                      </p:cBhvr>
                                      <p:to>
                                        <p:strVal val="visible"/>
                                      </p:to>
                                    </p:set>
                                    <p:anim calcmode="lin" valueType="num">
                                      <p:cBhvr additive="base">
                                        <p:cTn id="39" dur="500" fill="hold"/>
                                        <p:tgtEl>
                                          <p:spTgt spid="59404"/>
                                        </p:tgtEl>
                                        <p:attrNameLst>
                                          <p:attrName>ppt_x</p:attrName>
                                        </p:attrNameLst>
                                      </p:cBhvr>
                                      <p:tavLst>
                                        <p:tav tm="0">
                                          <p:val>
                                            <p:strVal val="#ppt_x"/>
                                          </p:val>
                                        </p:tav>
                                        <p:tav tm="100000">
                                          <p:val>
                                            <p:strVal val="#ppt_x"/>
                                          </p:val>
                                        </p:tav>
                                      </p:tavLst>
                                    </p:anim>
                                    <p:anim calcmode="lin" valueType="num">
                                      <p:cBhvr additive="base">
                                        <p:cTn id="40" dur="500" fill="hold"/>
                                        <p:tgtEl>
                                          <p:spTgt spid="5940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9402"/>
                                        </p:tgtEl>
                                        <p:attrNameLst>
                                          <p:attrName>style.visibility</p:attrName>
                                        </p:attrNameLst>
                                      </p:cBhvr>
                                      <p:to>
                                        <p:strVal val="visible"/>
                                      </p:to>
                                    </p:set>
                                    <p:anim calcmode="lin" valueType="num">
                                      <p:cBhvr additive="base">
                                        <p:cTn id="45" dur="500" fill="hold"/>
                                        <p:tgtEl>
                                          <p:spTgt spid="59402"/>
                                        </p:tgtEl>
                                        <p:attrNameLst>
                                          <p:attrName>ppt_x</p:attrName>
                                        </p:attrNameLst>
                                      </p:cBhvr>
                                      <p:tavLst>
                                        <p:tav tm="0">
                                          <p:val>
                                            <p:strVal val="#ppt_x"/>
                                          </p:val>
                                        </p:tav>
                                        <p:tav tm="100000">
                                          <p:val>
                                            <p:strVal val="#ppt_x"/>
                                          </p:val>
                                        </p:tav>
                                      </p:tavLst>
                                    </p:anim>
                                    <p:anim calcmode="lin" valueType="num">
                                      <p:cBhvr additive="base">
                                        <p:cTn id="46" dur="500" fill="hold"/>
                                        <p:tgtEl>
                                          <p:spTgt spid="5940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9400"/>
                                        </p:tgtEl>
                                        <p:attrNameLst>
                                          <p:attrName>style.visibility</p:attrName>
                                        </p:attrNameLst>
                                      </p:cBhvr>
                                      <p:to>
                                        <p:strVal val="visible"/>
                                      </p:to>
                                    </p:set>
                                    <p:anim calcmode="lin" valueType="num">
                                      <p:cBhvr additive="base">
                                        <p:cTn id="51" dur="500" fill="hold"/>
                                        <p:tgtEl>
                                          <p:spTgt spid="59400"/>
                                        </p:tgtEl>
                                        <p:attrNameLst>
                                          <p:attrName>ppt_x</p:attrName>
                                        </p:attrNameLst>
                                      </p:cBhvr>
                                      <p:tavLst>
                                        <p:tav tm="0">
                                          <p:val>
                                            <p:strVal val="#ppt_x"/>
                                          </p:val>
                                        </p:tav>
                                        <p:tav tm="100000">
                                          <p:val>
                                            <p:strVal val="#ppt_x"/>
                                          </p:val>
                                        </p:tav>
                                      </p:tavLst>
                                    </p:anim>
                                    <p:anim calcmode="lin" valueType="num">
                                      <p:cBhvr additive="base">
                                        <p:cTn id="52"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AutoShape 12" descr="data:image/jpeg;base64,/9j/4AAQSkZJRgABAQAAAQABAAD/2wCEAAkGBxQTEhUUExQWFhQXGBgaFxgXGRoaGBgaIBwaHxwbGxkeHyggGx0lIB4aIjEhJikrLi4uHCAzODMsNygtLisBCgoKDg0OGhAQGzQkICYvLzQuLC0sLCwsNCw0LCwsLDQsLCwsLCwsNDQsNCwsLCwsNCwsLCwsLCwsLCw0LCwsLP/AABEIAMgA/AMBIgACEQEDEQH/xAAcAAABBQEBAQAAAAAAAAAAAAAFAAIDBAYBBwj/xABEEAABAgQEAwUGBAUDAwMFAQABAhEAAyExBBJBUQUiYQYTcYGRMkKhscHwUmLR4QcUI3LxM4KSFSSyQ6LCFzRTg9IW/8QAGQEAAwEBAQAAAAAAAAAAAAAAAAECAwQF/8QALREAAgIBAwIEBgIDAQAAAAAAAAECEQMSITFBUQQTYZEicYGhsdEj8MHh8ST/2gAMAwEAAhEDEQA/ANsHA3G2o9b+beN4ynbvlOHmH3Zgf4HWvum7+MHMPOmoAC0ZwKBSVhzdlc2UCje8C5NCHMRcS4evGYackSykpAMsLopSxUhtKOlyxc7VN+GmoZYt8f1GviVqxNdSr2kWtOHX/UyoYjKQDmewB93flJij2S4tM7gJOFKpaHCZiFjMqpJGVQAo7e0NIkkzsNjcPKQtS04hAZSASOYUzEEMXYPrpSOdj0TlYadIlqQmdJWXzvRKns16hV3v1jp8tLA8fVSV/g4/MUsyn0a+/JR4dxGUcbNWuZ3aSFBHeU95NDUgFhv5xb7VzgmUCkpUF5gCkg+6RcPvvFDs/gTLxkyXMTmUJKiyBmeqTy6lw9q/GAuPwa055ypZl5l5cpSUl6mxYjYeEdscUX4mMr2SVeuxySm1gardt36bm+XICZfs0SnUbDp+sC+z0kKE1SScpUAG2A2NNTcwHwmNxS1TBLnLVJSlWbOAujGmZTqdq0NHEc4P2i/l0BPciYCs1SpludKgjTpHMsE44ckeXav2b3N5Ti8kH03r3SCeOkPPQmjEsbCwzl28BWJOJ4RKUEgEPsQoda00cxTk8TljGmZNJkpYt3jkpOUBlM7a1fzEW+0uOR3SVyly5gUSHQoK903YnfUxehvLhj0pftmepLHll6tf4IOH4JWULQvLmqwUUljYaPTrDcHipyMQJySFLRmDrGZvdr8dY0UyTkQAbITqNhvX5wJ7NywpMyYAbpS4LWTXpc6mMoZLjmy99vdlzglLFj7b+yGce4zNmS8qkpGYuSkli3TSrRouG9ocNLSgSs0ugzZks6mqSQ4rvGd4jLzzpacwqUggsKPmLt4D4xbxmFAQpkl2oxCkuaDwrE5F/Fixrl2/d0isb/kyTfSl7Kwh2Jxa1TMRNzkhOUMS+YF2fcsPjBXiXauajFS5aQnIvIw1LkhT7aNGJ4ZgQpOcUqwGZlUABNdy8cQqYnEJUFErlmmfmIYProCY1njxy8Rk22in9lX5Mo5Jxww7ya+7v8HqXE+0smQlKlhRzKKQALEJKi50oDBDh+PROlpmJNFB63HjHk3HeKzFy8igmpd09KmkHMHxeT3CZKitI7oS1OCH5WJcO2sccsKWFT6tv2R1RyN5XDsl9z0KRiELfIpKmZ2IN7WgH2hW60jRKX9b/Aa9Yy/8OXBnFKuVGRCQTUpDgfAD1g5xCZmmKU5vp0pQeXwNaxl4nF5U3D5fizfwk/M+Nev6K6BX6ffp6UghKrT1/wAeO+xDRSkA6j0+/lplrBGQAz/bfdaavWsYI7WKegsQksWN6gHR+j08GpFXh2EEmWmWCaXUbqUaqU+5qd3pSLYGu/y+RHpQisIF/v1+7ODASVcfJJSkoHOlWZI0NCFJu1Ukt8bNEsmcFJCk2Io4IpZiDUNqDE2XUH9P8egYmkClzRJnFIBZYKsjue8Jplc0zDOS7CmalTDEEiKffgP0+kcNOv6/vbeOSJgWAoP4G4NspGitCLvtDj9/fr0cXgAYRSldPv8AS0NVS33oP0f0iQhz8fvpDTf7+61600gAjWA3wHT729YYqX9sIkKXNKt9j6hrRGtYFyYYFacNOnw+NPUQY4fg8stIFNfWBkjD5lAaE12/z5A+LxoxAY5X0M9J7IYdE9WISlRmKe6nSCblI0eBPG+xkybihPlTBKBbvGdy3SxcbxuBDo1WWSd36fQ53CLPNe13DpmFXIxWHStc1DoIShS3cFnCatUj0jvaThs+dgVzJwCJgCJmX8J95PoTHpKREU/CpWClQBSQxBsRsRGkfENaX1iS8Saku555wfGSJ0hKJUoImKTkm5Rl58oc7EF3eA3Yng0tYXMWvLMlLKchtUBlXe7jyj1PDcGlSk5ZUtKBdgNd4z8nsGhM9c4zFHM/KwDOXLn3vhGkfELTOK21EPG9UJdjA4/hCp+PmSkBwQFGz5GSS1gSbeZh/bDAIkplJQkJNQS2WzM5bTevjGm4zwPFJx0mbhZRbKEqmOMoFlBQJf2bMDpaKXbvBKlypS5ihmTOcPaz/wDx+cdOPxCeXE74VfWmjKeP+PIq5d/eyj/K4iThSpeJmHlLpWywQaM6gVA+BuekRdmOITEyiP5fPLCic4XlUd6ENRtxGg4lOGNwy5iZRCFSjMQ9wQC1r6xT7LFBwCAF5ZpMxJpmKSVKylqGzG+kY3/55J86lfszZ086fTS/ygThOJy1Y4zFq7tDFu80ISEsWJ/NV/OCnHsUkSO8lqQp1JAUhQUN9H23ih2X4T/3mIlll9yjweqa1/WAnHcEuXMUpUrJnUQg05gNiH6HzEdixRn4mCvaKj9epxuUoeHk63k39Da8Mw39GW5HsgkKFHNTtqd4H8HIXNmLSDQM6W95ROumkUeIcSxGHm91LmlYSn2ZgCx1r7QAAOukN7N8UGHlFSpS1JUsDMhQzOAwGUsDqXzCOeOOfkzn1lVfVs3lJLLGHSN39Ev2EeMSc0yWkGpYWyk51Za+QNYJ47ChMtZIUGSTUBQtSsA5PEpU/Hy5mbLLCRWa0v3SwL0HMfONB2nPd4VakuHygMeUuobUNOkRlg7w4n2X3Y8c0vNyf3ZArs/w0FLkWURQ1GVgSR4gxpyPv9OvrUdYo8ElNh5ROUlSAtxcFXNX120MFJcg61f18OtvgKVjj8XPXnnL1Z6Pg4aMMV6DpA0Ov2R10GtxaL5S/QnXXfrXXWxpFfDo+NPLb4+hFInSNfKv3T9jQxgbs6okaP4egHWtNTagjoIbf9f113vaE/38AH+FW92kdUkE+GuvT9W8aQCOZW+/Wv2WNxAfhf8AUnzZx9lJMtA6poo9Wqlx+IuYMKfx+/Tp52iKRh0IQEIDJ2+JcXc16vpDEQTMOUq7yWA6gQtNBmtlOzgOGLDrSO4bFhRIUlSFCrKGm4UHB3oaP1i2sff1+upvaKXFwjulKWhK8qSUggGujXq7WrWACyR8fv8AQ7w0ff38dusD+HyVqlhQmFJZkUBTlFAopeuaqjUUUATSHyeIpytMUhEwHKoEgMQWcAlwNR0IvDAtAa7/AC6fPa9IQWRt50+hhyrU8m+fl6+Ecb8r/TpeACbhUupVsGDffyJEXQSXIZnao+9YjwqMkvqa+JP2IcCUirEC5t8P3gOabuRKFnb0I+rQ4Thu3jT5xFKxKTY/VvMOIWImHIoy2UpuUPR9H6QE1XJZBh0AzjlILTJYBcDMlWRJJTmDE3soXuANaW18RQlYQVso6KFLOaj6mAAkI7EOY6h/A/r+sdE8a08Q3xtABM0VcVIkq5ZoQoGuVYBF7serViyFQO4nwwTXJUoOGahDc2jdX8QNoAJsbhErQUGiSkppShDU2jxPtBxVPCsQuThz3mXJ3i5oClKXUtQAJABagFzHtOCw3doLkElSlFgwc7By0eP9suGTsHxL+bCEzJE9RcTACgqPtSyTRKizpJ1AEXCVWhNdRdiOIrx3EFTEqRI7wf1U5nzAJbKgEVJICv1gz/EnBCQjCkuyZiy7Eg+xyuNS1BqxjzXGplqxBXgkrkKzHKhRbmBqB+BT+6XD0pHqPYL+Imf+hjk5VpIHeKS1fzv11jdZ5Kan2/4ZvEnFx7hDi+HVMlTpy5ISVSFlOZIzpJS7E38ozvAuFyZ+EkpWtQXnW4SzOT7wI/C2uset8QwCJ8tSFVQtLFjcHYj5wM4Z2VkYaXklhRdWYqWcyiWAv4ACCHiXGGlc2n+RSxKUrfFfo8tHBjPn41CEoPdsAFMAOZnFGdgWtEHF+GKkYaWMqklazmZX9MmrZQCxpVwKOzxuuHdj8QjFzpilpEiZnJCScyyogjMGplrYm8Cf4gDuThZfdzFpStUwFKSoEgp5KC5jqj4m8sV0VfZUYvDUJd3f3dmkw+EyhIJcgDRrBhYaNsbGsW1K03p9nUgDrUClYIz08ipiwwCSohq2e28Zz/rMstkeY5Sk5fddSQSp7EPap5RSPKZ60JpoKMG+A/Tp4dbUh4PVxvbr0Hy1vAXjjzCmQkn+oQFFJZk1oDcEsrcMLCkEcRiiCEIAKzuWSlP4lEWBNhQnmDUJCKLiPQ7ajp9NNIr/AM2gLEvNzkOAxYCpD6JdiWLPzMCxiP8A6aC3eqWtWvMpCa3AQkgDUB60FzWFM4eAE92QgpU4LAuSCnmepvqQaiphkldWIWvFJQktLlpJmfmLME5qZRXwLflgowJf4/NvnpbWA+Bmy5CpiVlSTy5VLBHeAB3CmAUoqUskDWCOHxKVcocKAzEKSUnKffylqdRuxMAErHx+Dft6BjrAzjoUtKJSAedaUqLHlTVRJ2onLVqqG8EJeISVFIIzAOQ9gd9qU9KxSwWLVNmzRTuksEljmKubOXswZIDNUGtoYMuBDMBYW+Q+D+mkNmAEgEAtvWth6h7V31iQAjr82+Hjp5w1Jd/l8qbajxtCKAuLHcFCJLuvMEpUoqSC6UpYEsEjM5AIDJNzEykTUU79R6qRLJ+GWnlEMsGZjVn3JKEj/wDYrM/okin5tILoJuz12P0p1hiVBNdwPP0/dvSIsbNZhv0J+USoqSfL0/d4p4idzFwWtZ39KwznxK5FLG4tCWJ5mIDBiSpRCUgbO8WSOahNvHwqba22gVOUJuJlooQgGaoU/tQG8cyoJy5VyCRXd2AprQVr5wHXtwTJnrBZ3o9yPm7v5WjmZDkKQK1NDVjm0dw5J0uYjlBVS4NW1Fuvi+kdlzKklJGgatugqauIRLxRZHJwCU/6UxaCNCSoO78wSbaF7+MTSDiU+8ib1dmoNGBu+9PCrUFKlGxZgAb0rbTUeUOSlyalgw0PX3nAo1toZm8FdQT2m7YIwUkTZ0plrUpKEZspUyXzZgCwdhrejw/s524wuLSMs3u5lu7mEVLtymmYP57gRX7TcLl4uWqROTnQCCC5Ckqa6VF2LHQVBINI8i432GxOGUTJedLBfQLHlZ7VHpDVGbxSR7/Pmk2ZQ3Sfpb4w6fh5c2UqVOQ8taSFBQoR8o+e8B2wxuFo62FGUDmT4vVvAs8GVfxTxE6WrDJQAqcO7C3LpzuCRfd6mjQaTMl4N2OGNxEzulqOElqKETVtnmJFPaFw4ISb5QLQX7Qfw/lplnuUICx7ygVP4uXhvAf4hYPBS/5YyZ3IopzS8jFqB3WLM3l1gl/9TcGv/wDMB+dCP/iuE9QGI7PYjuZ3crnYjAzNDKWpUp/xd2SyknUAgjrUD0uV2g4lhEhWIly8bhiARPkUVl/ER7J9APzRleOca4Ti0ZZpWDcKCFOk7ggOPjFLsT2tVgZ/dnEd/gy9cqkqS9lFKwGO7O/jFcgey8A7R4fGIzSJgJHtINFp/uSat1sdDBQJEeb8WwnDsQoTsJjJOHxQqlaJgQCeooz6tf3goUgl2d7aKEwYXHgSp9kTA3dTtmIoCadC+h5RIUaXtDOyym1UQPr9IzC8PnBS5FUkHUFJBBI1qkUN2vWDXaSY6kJ2BO1T18jrZ4H4RFegrsRtsHp+U8sQ3udWKPwlSXhJiZzVKlofvAmjkstqqqlKUJSOa4NawYwOGQgMjW5uVGzqOpN6n3rUiQG49RqN6eAIdvdFYer4/dBuKtqKiAYxI18h0/T4VSaR1/JvQdHo1HGlxHWbqN9ev+KXNISCPD4EfJttLC8ADjttX9D9XpY1itisGhbBaUqZ2cVTuQbg6P1FYmSGc/46U0+HtQgfv5+HjuLwwoG4jBKS3cZUkpUk5iR7RSTMzMrMoM9bm6hHOCoSmVykDmU9RykHKM2jpADn4wTdz4fO7/Iv1NYqT+HS1qzKloUWHtB3uz3duZiXZ6EOYASJs9HHk1R0P3veEsBh0t08/g9PGKMyTMQrLJCMpzKZZICFHVOUHMDUlOhHtB4HcYxCpmGQhyJk8BJKDlYEgKWGLs5TUORmuGhhYZysCUtVvOgAJOtKV0GsdzJ3bpr8RHEJCQlIolIo1gBTy326xIz6D4fCogGETyp8B8YHLnECoI21D6WrFvHzcoAcOTQEs/QdYA9pMaZclTA51cqepVyhtdX8oZnhW1sj4GUr76bQla2QD+BAyopo5f1guZWVPKTQbv4XoHivg8OhMuXKDEISH8ht4l4sLlVABI1odvGgq0BtHZJM6ApKdCAOoJ86u8Uk4t84OZMuXRah7ymClMRUAA1O71DRLxPEKlSyqithYkvQPq6so84HY+WZeEEkg55pSgn8Spiuc0rquED3L/A+aRLzkFRGYglynMczeTi8QrTMSVLAmMAFJCSkpsXSUly7nQWAbUG/MyFOUMbAClB4aU+USTpVKEh6XcVvegpWkMK2oCyeJmgXLLk3tcgA1qzKRpqAzxNh8RKVqxUbG5oCGB5iCkpq0TcbnLQgBKQtSzlAYgihLv0IFRZxA8owqkkZO7WlJFLAlO4dyMpDlmYdIQW2dxPApM0EkJJJPi1reh84y/HezUmVK76WhlInSvADvEpPQVJjWq4aACZMxJSlKxk0cv8AhNGFLXTV9AXEOG4lUmbJPMVy8ru6QoJTW4yjOSczE8gpWGKVUyriewklQKsgJJfxJqaF9XFxaIZP8PMMp3lkHVtKDZx6wd4JxnvpEtklyhJL0azveuZw3QxfTjylUlCRWYpSlOH5EgksB4hLmFuS8cWroyaP4WYcqotWXWxam6Qw3rt1iY/wlkn2Vr8i8buQUqrQ1J0J28qMYfKepc3Yas1DU9a03gtkSw11PIe1P8OpmGlmbJK5gTUgPmbcb6fGM5wSZNmASw0+WamUSlKwdVSlkUX40UBUER9G4PMt8xpbfpq5uDrHnXbz+HQUZmJwyhLmJqoAEJWb1rQ2qP8AFKXcxcXF0CsL2mnYYoRPzTZRDIWQRMAHuqBrmSDVBrUEFQIJ3nBMaicBMlTEqlEMG/E+puDQDLQh1ODp5bwztKick4PiAyuwEzVJFldCLhYpUuCCTFSXj8Tw3EFOZ2Ylv9OfKNlt4ODcg1qAXlxs2U6Xoe5sD4D4a30NtvZhEF/DQ39fUVB0rAPsz2jlYqWFS1cwbMl+ZL1tqk6EUqaUIg1KmU6X/Sm7NtaJNPkdXNGpAdhWj103BJA972hD1ijeXXS3kxodDSBGM/rYmXKAOSX/AFZmxIcIRv7RKqj3U1gsxf8AXXzrS34hUwCOKp5afTRtRppCca6X08/M101rHM9R8H+DH40/DaOq0HX7bz2a9oYDctPv5eoemlY4lX6/v6B/K8JY9Pl10q1dKi8JavI/Lr++xvAM4ku53r08euh1veBGIwCZakrQlRSF5lJDqYNMqlNSwmKdg+jWgspLCnp8n32f4wwqYb/Xq1/na8AUU5HFZS1slTklkkOUkh+XP7Oa9HekTqlg6keof0I+trx2fKSpGVYCkm76tV/GxerbiB54GhRdWeYd1LVToGIp6nckwxbhLi2BTNUSQHYAKspLF+U1arWEZfFcQz4gCYHGHUpSgke0QcssNvmIH+6NatSgHYH1BPzeM5g0JXi5qsrJllOantLA1alyTe6UwxafhSQQRPmzjlTLEvdS8iwALZUhVSSTdmAjuHzonBC5hWFpVlUwBBTlJT+FiFaD3YIpSkpehAFTQ+NbDeIZ3D0LQAsOL1qAdSCXI8mgNPqVJ+aZiUoopMoBarh1H2BqT+L/AGiO4yZmxUlJBAQFzDR6tlHs1up67RZ4bgxKScifa5i6lZug5iSWFLiK3DJgVOnzCDTKgUowGY2oPaav4YAa/v8AfqETlWoWLB9Cz26aH1EIyuYMSGD3foL0tmttFTHYmUEnvFjnKgCBmLAAFmFKVfR4GInqUsJw+LDKD5l5ZliQz0IqD6w0kxOWnYOz1KTWhCQpRuCQBvrSvlA6XLlTWPdZBmflcEmhU+S4zZTXrDUqxKEzDMAmgpIBQQk0CnoanUXihwrGlMtOaaZZZRCVoIFVKJGax010ENRYtW+6CCeCy88spWSAskpLdDYME+yx6FtYn4jIYggliwu/jeg5dtojOP71MpaSkuoAsxFTVtBb4w/jYypTkURzDroqnNbUU2iaKjKgBIH8viZuGJ5cTmnSmBDGvfJf+51t+bpEvDsYDiphLgoQJUsM/N7SyW65RFftLgJsyakJmJRNQFTJSylsmUKoXd0qDg9D0gb2dxJV3S0zCTMXNUo5aoW/MCBqOWAhcpfU32ZGXRQSKChZrU01EdTLypuXArV7Ct3A8oHYyeSJUtKkqWssVsCzVtYbQ5YmS1oQZhWmYWBIqDfWloReroaHhaClAcuTr99YD9uJh/kJgBYzS3kS/wD4iLClzVlaULyBDCgclRp84E9pp6pk3uQsISiwYEnrUg+mhhM5V8UzzviXCkz8OO/5VobIsXY0CdyNWDhwbXjO8Uws6QESppK5I5pE26UmxSDoksykGj1bU+kcZwayjukrGcOpSmAYM1dHAIuAcyknSKkzghTKV7CpSpTmWpJoUuQpwXdqZq2d4alRpKNsxsrCzJKE43BBWQOJ0oVMlVMzD3pSqFjv0dPpfZPtdLxaHtNAqlyX0cG7PQggs9dH82VOn4KYhaFkd4lSkoyuCQ7odLBY1ox8DES2YYvBvLnKWM8gBhLf35VKiwIbWzUimrJjLT+v0e6oVQMfA/Fw3qcp3pEeHxmYrS3smtqu5tZ2e7GkYnsd2o/mcoM1JX74UAkK3IvXdJqH2rGilY0S5k9SrulmuTVqVLWe4vEUbJpq0HUsX13f0qDW9ag3NYozcURORKS1UqUp6sgMkAaglR6jkNIWEzBLzDU1YNyjYNctsdLRzC4UJmLmGqlhIUS1Al6OzX0IfzMAV2Leby+T9Dbype0cUxNRarddPAs+xoIcmv6fRr2pqLRGkUcH9P20NCLmkAzig3z9NfVi52vDVFyAbu/pr5HWt7wwTxmKXZSQCQ9ACVAVozkKHummsPo5fT7f7a14AOLH3v477a+Ihr7v5a/fn4wlD9/r8GLn1iOZMU9Evv4/fj4wBVljELUBQZiHLChLaN4trFHhGH7qUlKqLUc8wn8Rqa2oWEFRLUDoroCx/wCKm+cMKmVzApowenjW23pFAmmcmoSprFzfpe/qKQp0sswUa0rXx/NaEJYKn2FxQueort6wshzMDYWIep8K6G+8IpP1OzVKAIYF6Upf8vxvA/gk0CRnNCsrXUUdSiQNqUEXJ6yLhwkE0PQ6FgKP6QJl4wy8HJA/1FIQEuD7agAm+gJSotoDAKt1aLODQlcyZOZ0yx3Uvq1VqB6lk/7OsN4rg8NRM9AUQHCil/EhXtvY0Ii9hsElCJctIsAMwoS2ripdXziaagsAFFibGvXxs4qYYluuTOYLh60ib3EyYmX3aqKOZOZqslTm7+8LxY4XOxCZCXRLmJKVE1Ug3VoQpFqVUINzVqAZn05TvSxZt7w6ZiAAdDo4augc0vtAGm/9GMR3RkS1rkzJZSsqKkpIDOffQ6dvWJMRxWSSkIxK5gKgw9vLo6lBNA5au8bFSEhL7C+rAfivbbaIP5EZCksygywQDm3fU16w9TJrszLdvFLlpMwB8wMmgY84OlX5VHa0U8fhjJMnESZalJQhKZ8tIrMGUALAD/1AN7imgh2PxSxikyl5lS5KjiLkkp7tKgmpJPNmTUn2mgmJeKUBnUiWlRdakZ86RqkXSC2Xmd+kIdW2MXiJc9MmaOeSxLtoojwYgprs8EeGyJC5yO7SunM7kgVcXPRQpADiOAVh0qxGFKlHOO9lrWVpmAsCvOSShYL86bi9qGux3HZM8koXzj2pSjzoNHcElw78ySRWETJ6U0+Q3gKzpo/OD6P9WjN8f4lhziJne2l0JINkitRpe/WNmZ1VKeiU/ufgBGDwCTOUorcgqdnI1cClWdtxWJbMsS3LPZjBLVJWpYKVTHKQbpBdk7sHG4vtFrCspHdlJdKWIIoRbz8mNDAvtZ2hXh8LNVJ5lpIBXlBCSSAS1iQ+lnI0aPP8BxnGYpfdTMRmBDlc1LgC7hBZJvqPMQcqzTVpdGn/AIgoRKlSpjEKlTZawwdgSUkPQ1dq7Rnu0HZxUqXLnSQUrTMzKli5Bf2RoWBcWasU+McVXJlKlGYZssTkqQaJzIQQSSkUCSqj6xqk8UTj1ywgFASCpaS7glrDw1FwTQRStC2k2jDSMWibMC5KSieGK8nIlTe+x9mZrShLtUsd92V42nFLmImqyzQRkV7IUouap0VQuBoSRsBva3s6J4zoOSYLF+VTaKa5oQ5rQXjC4vFTQspmhQnJooKNJg/NWp2WK28YvaRG8Ge2yMbNmutNMhGZACf6yXDrJVTYptY8zKDE8Ljc2Z0qQpJyl2cUB0KqMQdRy6RjuxfbpM1GScSFpHtH3mHskBmXe1FOSBQgHeHy5q0Z0qKVA5gnNyrmO8zNoRXImxAS4EZs3i9r5DxNBrs3yDddjtSHCZTel7fH9fpAtPEA4C0qkE1aZlY6AEpJSFdFMaBnvEMzGrdMwnLKKkpApzJVTOomoBJSQzhlVNaKiifgktX9WbMBSpa1MD7SZaeVAbqBnYG6lUi+EMNvkD4aVezXsY4TTxt/jWladaQ5S/0+jPcf4pDsVURpU16fL1ox008TDUq6s9fuo0jmLnBCFKUQlIBJNAABVR2oK6a0hS1AgHKoOHZyln0IBDHyhAHz1AP3sYaEp0JT8PgaR1I2P1/eHOdn8P0ijiIFYQbDydJ82v6REcMQ9TXcZvTL9RDsRPyKDg5KVSDQ1d6swA21iSVjEmyg+yqGAtZJLqUcTIWpEwAAlSSAUkEChZ9bvYQNweHUZsvvE5UyZYSkKIdS2YkC7BNBa8adQB9pP1/eOd2DQK8jUehrAX5vdA0SBmOjBqOK3NumW8cyKzULsNQCKno22u8XTghoAP7SU/8AtLgxEcOQ5zX/ABDw94OBbaA1WVPr7lcrLhw7OaF9G1pYn0h0ycCUg0rq4t49WNIkShQJUUvZik5g3zuTprDEKBUfABtepY1/D6QFpp7/AIFOlJLMGzEWo4ubVs4jk5BYgKd6VAN6aVtWp0hGQCugZhpSp8PA+sJaC4AU4DmoB0bRgKHraGCfG/uZriOabjxLygplISVtu+ZIOlVd3TYGNL3iQmtABqGp4mloGcMwS0KmrmJdc2aVFiCyU0QHNNEn/dBOdPDMaOQK0p4no4gBR9Ct/KjKCQHapF315vHaKg7NSJ6My0c7umYklE1BvyzBzC7XYtaCmIkpIOhNHFHemlTcGL8qTkQPB/rCIyz+D5mLxcrHYeWtlpxUmo52lz2seYDIs6VCYEYHtHLlcs2VPlEVOeWrL/zS6RrZTekbLtHPySEpLAkuXt1v1MUcEhkgW6HbwuPI/iiGRijtZkB2vwIQUqmpU6l0BSSoKJNQTeravANeDViln+Ww8woGUDOFS5QADAqmqAKgGsl7C8emmRqLnwqepsdBVjU1hpBsfrb5pd+o5oFS4NHDVyzOcC7PS8Ihc6ce+mlJK1NyhIHsJR+ACgbcv0EzOx68iZ+HV3WJZ1If+nU5u7GkspfLZqKdJjdqHm9uu3Q30Y1jgQ5366nx8X1BuawWx6EYPhfaELWcPiknD4kUIWMoVsxNNA1wWpeH9pOzyZycqgyh7CwOZPgNQwsCbWEafjvZ6VjEZZgZQrLmJHOjqBqk0cBwXNNYy2E4hMwaxhsYXQaS5wqkila3Ao6TzJbUVi/kS9tpHnWLwszDTcq2B91Y9lYBsW/yDHqXYDtemYlMiacs0AJQaDMAKJLBszOzhlB2YgiK/GOzaZqpiljMlQSEivKkAl3uCSTvRAjAcS4bMwixmcy35V7Vsoj5jYGmlWpIypwdrg+gRUVqFfL+3WgBoTrSIMXk7tZWkKlgHMlgQQA5DWe4ahoIyfYntd3wEmeR3lkLLDvNQFaZ2/5ByGqAe7QLOVMtPtrIY1dksXOpS+RxWmaIrc31Jq0d4ZiQGlHMFoSAVFylSkhOfmVcpdNVMS6qljF9S61+/qPNxQVionhqBLQhiyapKVELBq5dJckuoEg1zWiAypwTlQoKSVf6hPOlOtAAFKaxdJdnBYuD3RanmXOSqWSlaapWAX2JBAPUFhoTSJ1LOhPlX6H6eEDAgSZoZLS1hCAwdKVpJAzf3ZmctYVrFxalPt/xL/8AJj8/GEOKs05O4+v7x1LaH6/OscY7v4/tHSdx9Yo4BwJ8fnEMzDSyXUljvb4iJUNoW6fsYc56H4QAVJeAykFC1APUPRmsAKHztDZhnAklKVpdw1wHtpp4xcpqG+HxEd8C/jWACrKxoy5lBSKsXsDr5DX9osScSFMUqSp6irGHq6pcevzirOwMpVxlPR0/C3lABaUATVNd2r6isNVKCgzuNlMofGsVjgFJHIsu71q9GCdm8YdOXMSzoC6VYa6tXyt1fSABysENA39pb/2l0xCrDkF329oEb+8HGp0jo4klJZeZB1eo6XqXY1aLcnFBXsqSrzY+kBossijkU7lLhmdJCh166A23hhmAqHQEsXBfShr+KCigk1KW6j9RDJqU5SSp0gEkFlCl71+MBazd0Djh0lSUgNc0p0q39wNdoLTxytuw8tfg8UcP3bpUnK+gBKdCWyGm/pF0KdQDEMCa+g6amAnJPVRmO1xzTUIHnt59C4voDHRKYAANsNDty+d0n3jDcRM7zEqIY5SxrUagE6UKbhqxeyg0+G5/tsaG6fxCINobRRWlp/y9DvzefvD3omRLBuPD6sNNapOohyw1vX11uNSxBFoapLDboBQ/7bb+yXoIC+SnipNyP2J+RN7saprEEkl2P1tvul67ioi3iFMK03Nx66N+YaCsV5Kq7NYfNh5e6dBAMtqQG6X0r9C+4Y80ZnjGAkT0LVijmkZCoqzKGXK/MLspzQ9esEO0uPMvCzVo9psqQPeUo5QNib3D0FY857XYqblThQohKUJUsNcIfMsakZnYaqy9IKtqiZS0oo9mu1M2QruMkyfLLiSG/qDYFnbqB1gnjcVjJmYK4dyqFQqZLqOoJD2FW0jSdjMJJThZS5UoJKkuSeZaiaFRUwVzejEUgnNkBQcUf06Ut1oxqYty3IUNuTyWXwudKJJkzUIuARmSmr/6iSwY1BdwWIrG77HdoEzp/wDWmArTLSiU9ARmUVEijzCcoOW4Ba5Abj8GQTdIs4JHxFQW1OovGO4lJMqYEYhInSltkmK5Vv8AhM1LEnqoqFn1auSK0bnt8wgj7+PX+4aRGsevx2r0fdxWPM+z/E8TL/8At5ip6UAkyJ1ZoSNUKAcs9UizjkqCdlwPtLJxXKglMwPmlKosEUoPebdNXAcA0iGqNYzTJeKziDLSn2ndLeBSCRqACpVCX7s0hIxk2W6TKmTg9FywGIO4BACnejDQ0eOYGYJs2ZM91KjLSbVQRmL2ICrOAeZUXpiATVn6t9a9LmBjSvcM4fiktTMpSSfxClnv4ddIuyZ+YOkpWN0n6W+MDZ5SvlmICtbP8Qyt9DrEUvBS35FLRaiT1J6L1I8DDORwkugaM0e9T+4fW0OCdiR8oEf10oQlKwtQUCsksopccqQRqHu2wMMRxQpy99LKCWDpcEqLaUo+bU26wEhwP0PwhqiNQ3X9xFSTjUkJOcDMkKAWz5TbbcesWu8O3oX+bGABLmBIfNSnURyTiAoOGUKW6hxQ2hEoVQtXRQqfI3itO4Ug1SSk6EHx86uXY1esAF0EeHw/aHh9C/j+0UpsucCShSSGDJPTc+vm0RqxKkNnR7rkpDMSS4pSza3gAIqD3SC97H5xVnYGUu4YmlCU02a2g9BDJXEpZ99mocwpZ7iluukXEzH2OtDpoW2gAqy8ApDZJimDBjYDWliWoNBTarVTpr80tKkuXZiQNm1LadYuAp/t+H7QNxElCVkiapClDMdRep8TQVoyBSjwASYPu1TAO7UhYzK6XY16+G0XZy2ExWwYen6mGYAr5sy0rS7Ja4Zwp+r/ACivxKblk9VOr5qb1YQmNIyWAkTVT8QU8iSsc4YryhCEgIFcqneqkkWoYJvOlKAWTPlEMSlAExKh7xSC00KBNUgFJCaMeWXhcvle+r1cbfmGp192Lqiw3fwf/wDlXwomEddVwB8TxCegGacOShILhMwGahnJJBYABrZleyIviYCxs4di3lSyrVb8EUu0eJCZQl6rISU65ARnFajMGl6h1RRxEkyTKWpS1zJi1Z0BSihZKFZEBHsBIOQAsGCSTUlwF6hmcmj6jWtPHUW1ccsB+IYtMlLe8r2EBiVm7BNjZyQ3skmLasNiV/8AqIlhhyhBWtG4zk+FcpFTSkVTgQhWZ1LWqhWvLmUKUDDIztQMaqgorcoYjDHJ3s0uUkKKcxyJZilKaO4IAdVyNKCAPB8BLxOMxXfoCkplyUhJdqjvCpwaOVA9KAxsMbw8TkBJJCcySoB3UAXCd0gnK9wxVAfJ3XFTonEyUlJYe3LcKs1WMs6GsCJfQ7g0zTKQEJSgAAALCuYNUABsg0BvblizKx1DmlTQse0AkkDrnYBQ8tYKrQzny3Hq3zGgrDkm336beR1EKyqoFTZaJsslBdn0IIIu6bghrDXSM7M4eieleGm0zWIait9nFLtpB+TjBnUQHQuYMygQyTyoluNczBWhGYbvFDtNJMspmpFQdHt899xaGiXujzPDTJ8iayX7+SrKsC6mfKtL+9le9CHcHNG0wyJPFJKpyHlY2V78nlJUByukmx2d01DlnIntjMErH4bFJ9mcgZmAqUEBRpQnKR6wZ7SImYY99IAE1PskeytJIdEwe8NQ+rVjRvgxiqtFvs7xpUmYnBY1IlzhSVMS/dzw5sdFuSCDvbfWOseyWHmPkCPl4CMhgMfI4rhjKnJaYBYe0hQ95L1BBNQCfAi9L/8A187Bf9vipC8QtHszkB+8R7pV+a4L7RNM1Ul14PSVY1KS63TmUEihLmrCj6vrDMXjpaKqqCcoZjZJUTtYfCKS5oViZaHpJQVl6cyuVND0zGLUzDoUpAUgKUxJf3QS/qSGHmdIZTfPQsSpwUrKldkpJDg+07cqnYU21ix3ygWuGJ8qaFx8rQC/6MaqQvNmIKkzLLZRIcgOAzFqig0glg0lIbKGFGSXAZywdqOVCELTd2TT5ctSnWjmYh6gtTZ00pdtIUnCBKZndLYroVEZsqeayk6jMSH2AiM4xAWEqOUmiQaPqb0tlMLEz0JWjMWKiybuVFyA9/dVtpAQ8MfkTDE4hIqhExIeiS5IZwzeYsfd6xxPGEJUQtJltqnN+EK9lgwbNce6YSVuUlKnBDgmtKVB9rVOsSKnmgUM1aWNWJsp9j72kBDwvoW0Y9BdpqCA75mBoHPkBV2tWLInbj0L/v8ACAc3CyFEKUjK2xKR7OVmqn2eW+0STsMolcyUtKVLLhRTUOACO85gRRJAbRnq8Bm4NcoLKTLVQgV0ND+scmYFJfQ6XYUAZgahhY7wJm47EI9pCJqVFQGQE1YECj09oW0G8dk8alhRStK5aswSGBY5jyBtSQ2m+ggJCasOsBISqgCUmthqprE2+6GGbOOZlyHALpUG6selz6xeZQsQfEV9R+kdznVPoX/QwgK8kJTLZCSEqLBqipy06axQ7TzeXKNgNNS9jeiW84KhYKkgaOWYigDfMiM/xiZmnJD0KifFmAFaGxLUtCZpiVyRYwnKkAi1yHIB/wDJLeYZI3iZ3L6aWr5+yrQV2VCJYNqNC97eI0DilDDO7YU11pzeJsbgVD1MI6eQSMFMmYtUyYB3UtIEpNcz+8vdIJVlo71OggqVXN/QEvo9idGLF1GOBW4fWgNv7bh30JHNHSoFquN3vf3rHWh1aGHAk7XO2vkLjxDjmEV56QQXq/xHjYvWivxCJ5g0+xuQOlag6CGK9B106ZvWihoIQwaQUltLt+mo1tSopAztZhVTJSZsof15Cu8l25m9tD2JUKAHXJBxcvo3Qj6WLNdJ920VCopJOgp4DWtxrf8ACIaBqxvDeIIxElE2WeVQBpXL0PvBm62G8V+KYju5RNiohAb8Sjl8CalrWTAbF5sFNVOlh8NMOafLArKVrNQBTKWOYC19Sx5OIRMSlaSCk1SoEEWNQrwcVDwUSm3sVf5NaJSUy8pVmQqrtRQVZipgzgVDCIsa6kKlTCk5knIRQKI9pIDkZh0IJ2pUqo/4/b9DrEWIkpUGWkKGrsbb0v4i4vCsDyrtVz4OUq5lTspI2Uk+fuiPQOHEYjDyisOFSkHzKR+4odRSMN2mwYT/ADEoMnMnPZkkoWggtYHmNRoS4jRdicd/2ksG6cyT6ln6ZWFRtFvgiL+Jmd7Q8HmYab30lwRtR7s50UK3FbFwS+k4T22lTJYVNCs4ocqCoU8jlP5SfgRB7ESET0EGrin7V+RvHmXGezTTS4fYuzjR7V8oE75Bqt0elSMWe6nTkDMufNyyxd0p5UuPAKN4NYWSUy+blWfaALjMaeDW8Iv4TsyUIlpBRyICXq70cu3T4xMrgUxwywwOrn6PtrpF9KoISit9RSLpGhAGtKAfo+mkdlTCAMwIO7PXyc38LxfPCJhDEo0sTZ60bx11h8zhCyCHT8f0iaZXmR6mZwMwTcUtV0ypeUf3TDmV6ICRD+KYSSpJMxRRmJSkp0VSrCjjIS5sCYJ8L7MLlpXnMtS1zFrJqwc8oBbQUtD8T2XK8jr9h6ZlM5DEuz22a5gph5kae/IN4bglIWtQmBSGZIL2uHLtRJADCwieXjyqeqWUH+mlJUQXGZbsKtVkmw96CmH4OtIAdDdHDeFDpTSIOF8AmSzNUtSCqZMKqZqJYBIs9AB8YKYPJFPYiXOSSkO2taUAYXrqk20ijheLSpqStLpYpclnY1FUkmrENQhw4EHV8HUpwopKSGatqvpsR6RRPZUqyOoICS+SWSEEgpKXDaNfXwpBTH5sOjO9+C+RYUoEA1CiC7MSOYF21idU9QFagV362L/+WkQcP7OTZYAK5SsrJBCClRSkFgoi5cvaL8zhyyGJRU7nxLU2ekFMV43V0JHENw3iCPlmHxixKxSSHq24qPVLiIpnDVlJqHII1p8PAxbw+FKUtSCmYzUKtEQnDnU7hIbzufpGelgqnV91IHQnW9DV7tYxpJuEUUqDh1Gt7P8ApSAWE7OTJc8zQtAEwrzgFXMTUcrZSQzOwLE3idLFjkkWCKtoNKt6XTcVDjmMApeIVOxhIU0qQClhaZMVRSszVygKSAWqv002I4ZNMtQQpKVkHKS5AJ95muHJAs8U+Ddm1SZeXMCol1FySfNuajCoqwh6Wa64vqPfemtqDwHqeXpEeW6rE6g/Vqs1lD3YunhSrApHSrf8dNLHSOfyRoy0Obczu2xaul31haWV5ke5Qci4p0HqcutvdPu2hxU9vmadHuNKHZUXU8Psy0MaCtD0axO7bmG/9LJc5ku7OCX8Hv5F7mDSw8yHcpTRRt7At5UsdDRrGKsyU1tN3p53HxFDBaXwxRqFoUNxv1ADHXa5hyuELOqfj+jj9zBpYeZHuZpcr/aToWY/Q26HljOL4dNwy1TMKBlJOeQSyDWpln/0y4t7JpUVj0SbwNRspNd3+NK+m8Vz2cW1FIYWBzEfJx5HSDSxOcH1Mhw3jsqacodCx7UpYyqB/tNCL1F6VgkcYnU1Hm31G+ooYv4/sKmcB3glk6EFQUn+1YAIpR6GggaewGJR/p4lCgLJnAqbwWAFDzzQ9JPmJdTFdrEibOUpPssUdCWIvY3Ir+WKvYTEJMsyifedPmGIB0LJtG3P8OJ6kZCqUnmUrMmYsqJUXLvLr57COcE/hWuR3n9YETAxDkMXcEctCDaKp0TrRColILa3+286jSKWKK1Kf5g/RxGsxfZXE3lKkk/nUth6IJgXN/hziVnMvGlJPuyglKB4BSFE+JMLSDmmemQoUKNDAUKFCgAUKFCgAUKFCgAUAcZwjEKmrWieUoIORHMwVl5SWNRnckbMIUKACt/0DEsgfzSqE5zzOoUSkDY5Ssk6qynSJeIcEmzZhUZmUPmAC18qu6mIGVmyh1A6vXwhQoAGK4DPUoGZNcJKm51hwrvwTRmIE1Iav+ncPR+F4HOCgVTlZB3fKFrZkpQCmz3SS71zlxChQARyeAzgKzMxypSXmzQSErWWKhqczlQA9lmYmOr4FPOR5zqRMCysqU6wErGUptLfMEkpqQ5vChQAT4vhc9ZmHOOYpIAmTEhglIyU9kBQK8wqXYx3B8GmpmJWqcpTKc8y2I/qvyvlFFI092FCgALTpRKVsQSQcoV7ILNpVnqfOACOzqwJbFCFgnMoEmhKczJCUp5gnKzBruTChQARS+y6+SstJC0k5LBIEgUBR7RMp6ZWzXLVsYTgcxJlqKZOdM3OogkBu7UghCQgZfatW1SbwoUABfhOBEmXlo5KlKyhgVKLlhsLDoBFyFCgAUKFCgAUKFCgAUKFCgAUKFCgA//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id-ID">
              <a:solidFill>
                <a:prstClr val="white"/>
              </a:solidFill>
              <a:latin typeface="Arial" pitchFamily="34" charset="0"/>
            </a:endParaRPr>
          </a:p>
        </p:txBody>
      </p:sp>
      <p:sp>
        <p:nvSpPr>
          <p:cNvPr id="11" name="Rectangle 10"/>
          <p:cNvSpPr/>
          <p:nvPr/>
        </p:nvSpPr>
        <p:spPr>
          <a:xfrm>
            <a:off x="2309786" y="214290"/>
            <a:ext cx="7786742" cy="150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d-ID" sz="2400" b="1" dirty="0">
                <a:solidFill>
                  <a:prstClr val="white"/>
                </a:solidFill>
                <a:latin typeface="Century Gothic" panose="020B0502020202020204"/>
              </a:rPr>
              <a:t>DIAGNOSIS PAK</a:t>
            </a:r>
          </a:p>
          <a:p>
            <a:pPr algn="ctr" fontAlgn="base">
              <a:spcBef>
                <a:spcPct val="0"/>
              </a:spcBef>
              <a:spcAft>
                <a:spcPct val="0"/>
              </a:spcAft>
            </a:pPr>
            <a:r>
              <a:rPr lang="id-ID" sz="2400" b="1" dirty="0">
                <a:solidFill>
                  <a:prstClr val="white"/>
                </a:solidFill>
                <a:latin typeface="Century Gothic" panose="020B0502020202020204"/>
              </a:rPr>
              <a:t>Langkah 6 </a:t>
            </a:r>
          </a:p>
          <a:p>
            <a:pPr algn="ctr" fontAlgn="base">
              <a:spcBef>
                <a:spcPct val="0"/>
              </a:spcBef>
              <a:spcAft>
                <a:spcPct val="0"/>
              </a:spcAft>
            </a:pPr>
            <a:r>
              <a:rPr lang="id-ID" sz="2400" b="1" dirty="0">
                <a:solidFill>
                  <a:prstClr val="white"/>
                </a:solidFill>
                <a:latin typeface="Century Gothic" panose="020B0502020202020204"/>
              </a:rPr>
              <a:t>Cari adanya kemungkinan lain yang dapat merupakan penyebab penyakit.</a:t>
            </a:r>
          </a:p>
        </p:txBody>
      </p:sp>
      <p:pic>
        <p:nvPicPr>
          <p:cNvPr id="62466" name="Picture 2" descr="http://i445.photobucket.com/albums/qq173/fazameonk/komposisirokokcopy.jpg"/>
          <p:cNvPicPr>
            <a:picLocks noChangeAspect="1" noChangeArrowheads="1"/>
          </p:cNvPicPr>
          <p:nvPr/>
        </p:nvPicPr>
        <p:blipFill>
          <a:blip r:embed="rId2" cstate="print"/>
          <a:srcRect/>
          <a:stretch>
            <a:fillRect/>
          </a:stretch>
        </p:blipFill>
        <p:spPr bwMode="auto">
          <a:xfrm>
            <a:off x="6738942" y="1928802"/>
            <a:ext cx="3357586" cy="4357718"/>
          </a:xfrm>
          <a:prstGeom prst="rect">
            <a:avLst/>
          </a:prstGeom>
          <a:noFill/>
          <a:ln>
            <a:solidFill>
              <a:schemeClr val="tx1"/>
            </a:solidFill>
          </a:ln>
        </p:spPr>
      </p:pic>
      <p:pic>
        <p:nvPicPr>
          <p:cNvPr id="62468" name="Picture 4" descr="Bising dan Pendengaran"/>
          <p:cNvPicPr>
            <a:picLocks noChangeAspect="1" noChangeArrowheads="1"/>
          </p:cNvPicPr>
          <p:nvPr/>
        </p:nvPicPr>
        <p:blipFill>
          <a:blip r:embed="rId3" cstate="print"/>
          <a:srcRect/>
          <a:stretch>
            <a:fillRect/>
          </a:stretch>
        </p:blipFill>
        <p:spPr bwMode="auto">
          <a:xfrm>
            <a:off x="2238348" y="1928802"/>
            <a:ext cx="4429156" cy="4357718"/>
          </a:xfrm>
          <a:prstGeom prst="rect">
            <a:avLst/>
          </a:prstGeom>
          <a:noFill/>
          <a:ln>
            <a:solidFill>
              <a:schemeClr val="tx1"/>
            </a:solidFill>
          </a:ln>
        </p:spPr>
      </p:pic>
    </p:spTree>
    <p:extLst>
      <p:ext uri="{BB962C8B-B14F-4D97-AF65-F5344CB8AC3E}">
        <p14:creationId xmlns:p14="http://schemas.microsoft.com/office/powerpoint/2010/main" val="387296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2468"/>
                                        </p:tgtEl>
                                        <p:attrNameLst>
                                          <p:attrName>style.visibility</p:attrName>
                                        </p:attrNameLst>
                                      </p:cBhvr>
                                      <p:to>
                                        <p:strVal val="visible"/>
                                      </p:to>
                                    </p:set>
                                    <p:anim calcmode="lin" valueType="num">
                                      <p:cBhvr additive="base">
                                        <p:cTn id="21" dur="1000" fill="hold"/>
                                        <p:tgtEl>
                                          <p:spTgt spid="62468"/>
                                        </p:tgtEl>
                                        <p:attrNameLst>
                                          <p:attrName>ppt_x</p:attrName>
                                        </p:attrNameLst>
                                      </p:cBhvr>
                                      <p:tavLst>
                                        <p:tav tm="0">
                                          <p:val>
                                            <p:strVal val="#ppt_x"/>
                                          </p:val>
                                        </p:tav>
                                        <p:tav tm="100000">
                                          <p:val>
                                            <p:strVal val="#ppt_x"/>
                                          </p:val>
                                        </p:tav>
                                      </p:tavLst>
                                    </p:anim>
                                    <p:anim calcmode="lin" valueType="num">
                                      <p:cBhvr additive="base">
                                        <p:cTn id="22" dur="1000" fill="hold"/>
                                        <p:tgtEl>
                                          <p:spTgt spid="6246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2466"/>
                                        </p:tgtEl>
                                        <p:attrNameLst>
                                          <p:attrName>style.visibility</p:attrName>
                                        </p:attrNameLst>
                                      </p:cBhvr>
                                      <p:to>
                                        <p:strVal val="visible"/>
                                      </p:to>
                                    </p:set>
                                    <p:anim calcmode="lin" valueType="num">
                                      <p:cBhvr additive="base">
                                        <p:cTn id="27" dur="1000" fill="hold"/>
                                        <p:tgtEl>
                                          <p:spTgt spid="62466"/>
                                        </p:tgtEl>
                                        <p:attrNameLst>
                                          <p:attrName>ppt_x</p:attrName>
                                        </p:attrNameLst>
                                      </p:cBhvr>
                                      <p:tavLst>
                                        <p:tav tm="0">
                                          <p:val>
                                            <p:strVal val="#ppt_x"/>
                                          </p:val>
                                        </p:tav>
                                        <p:tav tm="100000">
                                          <p:val>
                                            <p:strVal val="#ppt_x"/>
                                          </p:val>
                                        </p:tav>
                                      </p:tavLst>
                                    </p:anim>
                                    <p:anim calcmode="lin" valueType="num">
                                      <p:cBhvr additive="base">
                                        <p:cTn id="28" dur="1000" fill="hold"/>
                                        <p:tgtEl>
                                          <p:spTgt spid="62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AutoShape 12" descr="data:image/jpeg;base64,/9j/4AAQSkZJRgABAQAAAQABAAD/2wCEAAkGBxQTEhUUExQWFhQXGBgaFxgXGRoaGBgaIBwaHxwbGxkeHyggGx0lIB4aIjEhJikrLi4uHCAzODMsNygtLisBCgoKDg0OGhAQGzQkICYvLzQuLC0sLCwsNCw0LCwsLDQsLCwsLCwsNDQsNCwsLCwsNCwsLCwsLCwsLCw0LCwsLP/AABEIAMgA/AMBIgACEQEDEQH/xAAcAAABBQEBAQAAAAAAAAAAAAAFAAIDBAYBBwj/xABEEAABAgQEAwUGBAUDAwMFAQABAhEAAyExBBJBUQUiYQYTcYGRMkKhscHwUmLR4QcUI3LxM4KSFSSyQ6LCFzRTg9IW/8QAGQEAAwEBAQAAAAAAAAAAAAAAAAECAwQF/8QALREAAgIBAwIEBgIDAQAAAAAAAAECEQMSITFBUQQTYZEicYGhsdEj8MHh8ST/2gAMAwEAAhEDEQA/ANsHA3G2o9b+beN4ynbvlOHmH3Zgf4HWvum7+MHMPOmoAC0ZwKBSVhzdlc2UCje8C5NCHMRcS4evGYackSykpAMsLopSxUhtKOlyxc7VN+GmoZYt8f1GviVqxNdSr2kWtOHX/UyoYjKQDmewB93flJij2S4tM7gJOFKpaHCZiFjMqpJGVQAo7e0NIkkzsNjcPKQtS04hAZSASOYUzEEMXYPrpSOdj0TlYadIlqQmdJWXzvRKns16hV3v1jp8tLA8fVSV/g4/MUsyn0a+/JR4dxGUcbNWuZ3aSFBHeU95NDUgFhv5xb7VzgmUCkpUF5gCkg+6RcPvvFDs/gTLxkyXMTmUJKiyBmeqTy6lw9q/GAuPwa055ypZl5l5cpSUl6mxYjYeEdscUX4mMr2SVeuxySm1gardt36bm+XICZfs0SnUbDp+sC+z0kKE1SScpUAG2A2NNTcwHwmNxS1TBLnLVJSlWbOAujGmZTqdq0NHEc4P2i/l0BPciYCs1SpludKgjTpHMsE44ckeXav2b3N5Ti8kH03r3SCeOkPPQmjEsbCwzl28BWJOJ4RKUEgEPsQoda00cxTk8TljGmZNJkpYt3jkpOUBlM7a1fzEW+0uOR3SVyly5gUSHQoK903YnfUxehvLhj0pftmepLHll6tf4IOH4JWULQvLmqwUUljYaPTrDcHipyMQJySFLRmDrGZvdr8dY0UyTkQAbITqNhvX5wJ7NywpMyYAbpS4LWTXpc6mMoZLjmy99vdlzglLFj7b+yGce4zNmS8qkpGYuSkli3TSrRouG9ocNLSgSs0ugzZks6mqSQ4rvGd4jLzzpacwqUggsKPmLt4D4xbxmFAQpkl2oxCkuaDwrE5F/Fixrl2/d0isb/kyTfSl7Kwh2Jxa1TMRNzkhOUMS+YF2fcsPjBXiXauajFS5aQnIvIw1LkhT7aNGJ4ZgQpOcUqwGZlUABNdy8cQqYnEJUFErlmmfmIYProCY1njxy8Rk22in9lX5Mo5Jxww7ya+7v8HqXE+0smQlKlhRzKKQALEJKi50oDBDh+PROlpmJNFB63HjHk3HeKzFy8igmpd09KmkHMHxeT3CZKitI7oS1OCH5WJcO2sccsKWFT6tv2R1RyN5XDsl9z0KRiELfIpKmZ2IN7WgH2hW60jRKX9b/Aa9Yy/8OXBnFKuVGRCQTUpDgfAD1g5xCZmmKU5vp0pQeXwNaxl4nF5U3D5fizfwk/M+Nev6K6BX6ffp6UghKrT1/wAeO+xDRSkA6j0+/lplrBGQAz/bfdaavWsYI7WKegsQksWN6gHR+j08GpFXh2EEmWmWCaXUbqUaqU+5qd3pSLYGu/y+RHpQisIF/v1+7ODASVcfJJSkoHOlWZI0NCFJu1Ukt8bNEsmcFJCk2Io4IpZiDUNqDE2XUH9P8egYmkClzRJnFIBZYKsjue8Jplc0zDOS7CmalTDEEiKffgP0+kcNOv6/vbeOSJgWAoP4G4NspGitCLvtDj9/fr0cXgAYRSldPv8AS0NVS33oP0f0iQhz8fvpDTf7+61600gAjWA3wHT729YYqX9sIkKXNKt9j6hrRGtYFyYYFacNOnw+NPUQY4fg8stIFNfWBkjD5lAaE12/z5A+LxoxAY5X0M9J7IYdE9WISlRmKe6nSCblI0eBPG+xkybihPlTBKBbvGdy3SxcbxuBDo1WWSd36fQ53CLPNe13DpmFXIxWHStc1DoIShS3cFnCatUj0jvaThs+dgVzJwCJgCJmX8J95PoTHpKREU/CpWClQBSQxBsRsRGkfENaX1iS8Saku555wfGSJ0hKJUoImKTkm5Rl58oc7EF3eA3Yng0tYXMWvLMlLKchtUBlXe7jyj1PDcGlSk5ZUtKBdgNd4z8nsGhM9c4zFHM/KwDOXLn3vhGkfELTOK21EPG9UJdjA4/hCp+PmSkBwQFGz5GSS1gSbeZh/bDAIkplJQkJNQS2WzM5bTevjGm4zwPFJx0mbhZRbKEqmOMoFlBQJf2bMDpaKXbvBKlypS5ihmTOcPaz/wDx+cdOPxCeXE74VfWmjKeP+PIq5d/eyj/K4iThSpeJmHlLpWywQaM6gVA+BuekRdmOITEyiP5fPLCic4XlUd6ENRtxGg4lOGNwy5iZRCFSjMQ9wQC1r6xT7LFBwCAF5ZpMxJpmKSVKylqGzG+kY3/55J86lfszZ086fTS/ygThOJy1Y4zFq7tDFu80ISEsWJ/NV/OCnHsUkSO8lqQp1JAUhQUN9H23ih2X4T/3mIlll9yjweqa1/WAnHcEuXMUpUrJnUQg05gNiH6HzEdixRn4mCvaKj9epxuUoeHk63k39Da8Mw39GW5HsgkKFHNTtqd4H8HIXNmLSDQM6W95ROumkUeIcSxGHm91LmlYSn2ZgCx1r7QAAOukN7N8UGHlFSpS1JUsDMhQzOAwGUsDqXzCOeOOfkzn1lVfVs3lJLLGHSN39Ev2EeMSc0yWkGpYWyk51Za+QNYJ47ChMtZIUGSTUBQtSsA5PEpU/Hy5mbLLCRWa0v3SwL0HMfONB2nPd4VakuHygMeUuobUNOkRlg7w4n2X3Y8c0vNyf3ZArs/w0FLkWURQ1GVgSR4gxpyPv9OvrUdYo8ElNh5ROUlSAtxcFXNX120MFJcg61f18OtvgKVjj8XPXnnL1Z6Pg4aMMV6DpA0Ov2R10GtxaL5S/QnXXfrXXWxpFfDo+NPLb4+hFInSNfKv3T9jQxgbs6okaP4egHWtNTagjoIbf9f113vaE/38AH+FW92kdUkE+GuvT9W8aQCOZW+/Wv2WNxAfhf8AUnzZx9lJMtA6poo9Wqlx+IuYMKfx+/Tp52iKRh0IQEIDJ2+JcXc16vpDEQTMOUq7yWA6gQtNBmtlOzgOGLDrSO4bFhRIUlSFCrKGm4UHB3oaP1i2sff1+upvaKXFwjulKWhK8qSUggGujXq7WrWACyR8fv8AQ7w0ff38dusD+HyVqlhQmFJZkUBTlFAopeuaqjUUUATSHyeIpytMUhEwHKoEgMQWcAlwNR0IvDAtAa7/AC6fPa9IQWRt50+hhyrU8m+fl6+Ecb8r/TpeACbhUupVsGDffyJEXQSXIZnao+9YjwqMkvqa+JP2IcCUirEC5t8P3gOabuRKFnb0I+rQ4Thu3jT5xFKxKTY/VvMOIWImHIoy2UpuUPR9H6QE1XJZBh0AzjlILTJYBcDMlWRJJTmDE3soXuANaW18RQlYQVso6KFLOaj6mAAkI7EOY6h/A/r+sdE8a08Q3xtABM0VcVIkq5ZoQoGuVYBF7serViyFQO4nwwTXJUoOGahDc2jdX8QNoAJsbhErQUGiSkppShDU2jxPtBxVPCsQuThz3mXJ3i5oClKXUtQAJABagFzHtOCw3doLkElSlFgwc7By0eP9suGTsHxL+bCEzJE9RcTACgqPtSyTRKizpJ1AEXCVWhNdRdiOIrx3EFTEqRI7wf1U5nzAJbKgEVJICv1gz/EnBCQjCkuyZiy7Eg+xyuNS1BqxjzXGplqxBXgkrkKzHKhRbmBqB+BT+6XD0pHqPYL+Imf+hjk5VpIHeKS1fzv11jdZ5Kan2/4ZvEnFx7hDi+HVMlTpy5ISVSFlOZIzpJS7E38ozvAuFyZ+EkpWtQXnW4SzOT7wI/C2uset8QwCJ8tSFVQtLFjcHYj5wM4Z2VkYaXklhRdWYqWcyiWAv4ACCHiXGGlc2n+RSxKUrfFfo8tHBjPn41CEoPdsAFMAOZnFGdgWtEHF+GKkYaWMqklazmZX9MmrZQCxpVwKOzxuuHdj8QjFzpilpEiZnJCScyyogjMGplrYm8Cf4gDuThZfdzFpStUwFKSoEgp5KC5jqj4m8sV0VfZUYvDUJd3f3dmkw+EyhIJcgDRrBhYaNsbGsW1K03p9nUgDrUClYIz08ipiwwCSohq2e28Zz/rMstkeY5Sk5fddSQSp7EPap5RSPKZ60JpoKMG+A/Tp4dbUh4PVxvbr0Hy1vAXjjzCmQkn+oQFFJZk1oDcEsrcMLCkEcRiiCEIAKzuWSlP4lEWBNhQnmDUJCKLiPQ7ajp9NNIr/AM2gLEvNzkOAxYCpD6JdiWLPzMCxiP8A6aC3eqWtWvMpCa3AQkgDUB60FzWFM4eAE92QgpU4LAuSCnmepvqQaiphkldWIWvFJQktLlpJmfmLME5qZRXwLflgowJf4/NvnpbWA+Bmy5CpiVlSTy5VLBHeAB3CmAUoqUskDWCOHxKVcocKAzEKSUnKffylqdRuxMAErHx+Dft6BjrAzjoUtKJSAedaUqLHlTVRJ2onLVqqG8EJeISVFIIzAOQ9gd9qU9KxSwWLVNmzRTuksEljmKubOXswZIDNUGtoYMuBDMBYW+Q+D+mkNmAEgEAtvWth6h7V31iQAjr82+Hjp5w1Jd/l8qbajxtCKAuLHcFCJLuvMEpUoqSC6UpYEsEjM5AIDJNzEykTUU79R6qRLJ+GWnlEMsGZjVn3JKEj/wDYrM/okin5tILoJuz12P0p1hiVBNdwPP0/dvSIsbNZhv0J+USoqSfL0/d4p4idzFwWtZ39KwznxK5FLG4tCWJ5mIDBiSpRCUgbO8WSOahNvHwqba22gVOUJuJlooQgGaoU/tQG8cyoJy5VyCRXd2AprQVr5wHXtwTJnrBZ3o9yPm7v5WjmZDkKQK1NDVjm0dw5J0uYjlBVS4NW1Fuvi+kdlzKklJGgatugqauIRLxRZHJwCU/6UxaCNCSoO78wSbaF7+MTSDiU+8ib1dmoNGBu+9PCrUFKlGxZgAb0rbTUeUOSlyalgw0PX3nAo1toZm8FdQT2m7YIwUkTZ0plrUpKEZspUyXzZgCwdhrejw/s524wuLSMs3u5lu7mEVLtymmYP57gRX7TcLl4uWqROTnQCCC5Ckqa6VF2LHQVBINI8i432GxOGUTJedLBfQLHlZ7VHpDVGbxSR7/Pmk2ZQ3Sfpb4w6fh5c2UqVOQ8taSFBQoR8o+e8B2wxuFo62FGUDmT4vVvAs8GVfxTxE6WrDJQAqcO7C3LpzuCRfd6mjQaTMl4N2OGNxEzulqOElqKETVtnmJFPaFw4ISb5QLQX7Qfw/lplnuUICx7ygVP4uXhvAf4hYPBS/5YyZ3IopzS8jFqB3WLM3l1gl/9TcGv/wDMB+dCP/iuE9QGI7PYjuZ3crnYjAzNDKWpUp/xd2SyknUAgjrUD0uV2g4lhEhWIly8bhiARPkUVl/ER7J9APzRleOca4Ti0ZZpWDcKCFOk7ggOPjFLsT2tVgZ/dnEd/gy9cqkqS9lFKwGO7O/jFcgey8A7R4fGIzSJgJHtINFp/uSat1sdDBQJEeb8WwnDsQoTsJjJOHxQqlaJgQCeooz6tf3goUgl2d7aKEwYXHgSp9kTA3dTtmIoCadC+h5RIUaXtDOyym1UQPr9IzC8PnBS5FUkHUFJBBI1qkUN2vWDXaSY6kJ2BO1T18jrZ4H4RFegrsRtsHp+U8sQ3udWKPwlSXhJiZzVKlofvAmjkstqqqlKUJSOa4NawYwOGQgMjW5uVGzqOpN6n3rUiQG49RqN6eAIdvdFYer4/dBuKtqKiAYxI18h0/T4VSaR1/JvQdHo1HGlxHWbqN9ev+KXNISCPD4EfJttLC8ADjttX9D9XpY1itisGhbBaUqZ2cVTuQbg6P1FYmSGc/46U0+HtQgfv5+HjuLwwoG4jBKS3cZUkpUk5iR7RSTMzMrMoM9bm6hHOCoSmVykDmU9RykHKM2jpADn4wTdz4fO7/Iv1NYqT+HS1qzKloUWHtB3uz3duZiXZ6EOYASJs9HHk1R0P3veEsBh0t08/g9PGKMyTMQrLJCMpzKZZICFHVOUHMDUlOhHtB4HcYxCpmGQhyJk8BJKDlYEgKWGLs5TUORmuGhhYZysCUtVvOgAJOtKV0GsdzJ3bpr8RHEJCQlIolIo1gBTy326xIz6D4fCogGETyp8B8YHLnECoI21D6WrFvHzcoAcOTQEs/QdYA9pMaZclTA51cqepVyhtdX8oZnhW1sj4GUr76bQla2QD+BAyopo5f1guZWVPKTQbv4XoHivg8OhMuXKDEISH8ht4l4sLlVABI1odvGgq0BtHZJM6ApKdCAOoJ86u8Uk4t84OZMuXRah7ymClMRUAA1O71DRLxPEKlSyqithYkvQPq6so84HY+WZeEEkg55pSgn8Spiuc0rquED3L/A+aRLzkFRGYglynMczeTi8QrTMSVLAmMAFJCSkpsXSUly7nQWAbUG/MyFOUMbAClB4aU+USTpVKEh6XcVvegpWkMK2oCyeJmgXLLk3tcgA1qzKRpqAzxNh8RKVqxUbG5oCGB5iCkpq0TcbnLQgBKQtSzlAYgihLv0IFRZxA8owqkkZO7WlJFLAlO4dyMpDlmYdIQW2dxPApM0EkJJJPi1reh84y/HezUmVK76WhlInSvADvEpPQVJjWq4aACZMxJSlKxk0cv8AhNGFLXTV9AXEOG4lUmbJPMVy8ru6QoJTW4yjOSczE8gpWGKVUyriewklQKsgJJfxJqaF9XFxaIZP8PMMp3lkHVtKDZx6wd4JxnvpEtklyhJL0azveuZw3QxfTjylUlCRWYpSlOH5EgksB4hLmFuS8cWroyaP4WYcqotWXWxam6Qw3rt1iY/wlkn2Vr8i8buQUqrQ1J0J28qMYfKepc3Yas1DU9a03gtkSw11PIe1P8OpmGlmbJK5gTUgPmbcb6fGM5wSZNmASw0+WamUSlKwdVSlkUX40UBUER9G4PMt8xpbfpq5uDrHnXbz+HQUZmJwyhLmJqoAEJWb1rQ2qP8AFKXcxcXF0CsL2mnYYoRPzTZRDIWQRMAHuqBrmSDVBrUEFQIJ3nBMaicBMlTEqlEMG/E+puDQDLQh1ODp5bwztKick4PiAyuwEzVJFldCLhYpUuCCTFSXj8Tw3EFOZ2Ylv9OfKNlt4ODcg1qAXlxs2U6Xoe5sD4D4a30NtvZhEF/DQ39fUVB0rAPsz2jlYqWFS1cwbMl+ZL1tqk6EUqaUIg1KmU6X/Sm7NtaJNPkdXNGpAdhWj103BJA972hD1ijeXXS3kxodDSBGM/rYmXKAOSX/AFZmxIcIRv7RKqj3U1gsxf8AXXzrS34hUwCOKp5afTRtRppCca6X08/M101rHM9R8H+DH40/DaOq0HX7bz2a9oYDctPv5eoemlY4lX6/v6B/K8JY9Pl10q1dKi8JavI/Lr++xvAM4ku53r08euh1veBGIwCZakrQlRSF5lJDqYNMqlNSwmKdg+jWgspLCnp8n32f4wwqYb/Xq1/na8AUU5HFZS1slTklkkOUkh+XP7Oa9HekTqlg6keof0I+trx2fKSpGVYCkm76tV/GxerbiB54GhRdWeYd1LVToGIp6nckwxbhLi2BTNUSQHYAKspLF+U1arWEZfFcQz4gCYHGHUpSgke0QcssNvmIH+6NatSgHYH1BPzeM5g0JXi5qsrJllOantLA1alyTe6UwxafhSQQRPmzjlTLEvdS8iwALZUhVSSTdmAjuHzonBC5hWFpVlUwBBTlJT+FiFaD3YIpSkpehAFTQ+NbDeIZ3D0LQAsOL1qAdSCXI8mgNPqVJ+aZiUoopMoBarh1H2BqT+L/AGiO4yZmxUlJBAQFzDR6tlHs1up67RZ4bgxKScifa5i6lZug5iSWFLiK3DJgVOnzCDTKgUowGY2oPaav4YAa/v8AfqETlWoWLB9Cz26aH1EIyuYMSGD3foL0tmttFTHYmUEnvFjnKgCBmLAAFmFKVfR4GInqUsJw+LDKD5l5ZliQz0IqD6w0kxOWnYOz1KTWhCQpRuCQBvrSvlA6XLlTWPdZBmflcEmhU+S4zZTXrDUqxKEzDMAmgpIBQQk0CnoanUXihwrGlMtOaaZZZRCVoIFVKJGax010ENRYtW+6CCeCy88spWSAskpLdDYME+yx6FtYn4jIYggliwu/jeg5dtojOP71MpaSkuoAsxFTVtBb4w/jYypTkURzDroqnNbUU2iaKjKgBIH8viZuGJ5cTmnSmBDGvfJf+51t+bpEvDsYDiphLgoQJUsM/N7SyW65RFftLgJsyakJmJRNQFTJSylsmUKoXd0qDg9D0gb2dxJV3S0zCTMXNUo5aoW/MCBqOWAhcpfU32ZGXRQSKChZrU01EdTLypuXArV7Ct3A8oHYyeSJUtKkqWssVsCzVtYbQ5YmS1oQZhWmYWBIqDfWloReroaHhaClAcuTr99YD9uJh/kJgBYzS3kS/wD4iLClzVlaULyBDCgclRp84E9pp6pk3uQsISiwYEnrUg+mhhM5V8UzzviXCkz8OO/5VobIsXY0CdyNWDhwbXjO8Uws6QESppK5I5pE26UmxSDoksykGj1bU+kcZwayjukrGcOpSmAYM1dHAIuAcyknSKkzghTKV7CpSpTmWpJoUuQpwXdqZq2d4alRpKNsxsrCzJKE43BBWQOJ0oVMlVMzD3pSqFjv0dPpfZPtdLxaHtNAqlyX0cG7PQggs9dH82VOn4KYhaFkd4lSkoyuCQ7odLBY1ox8DES2YYvBvLnKWM8gBhLf35VKiwIbWzUimrJjLT+v0e6oVQMfA/Fw3qcp3pEeHxmYrS3smtqu5tZ2e7GkYnsd2o/mcoM1JX74UAkK3IvXdJqH2rGilY0S5k9SrulmuTVqVLWe4vEUbJpq0HUsX13f0qDW9ag3NYozcURORKS1UqUp6sgMkAaglR6jkNIWEzBLzDU1YNyjYNctsdLRzC4UJmLmGqlhIUS1Al6OzX0IfzMAV2Leby+T9Dbype0cUxNRarddPAs+xoIcmv6fRr2pqLRGkUcH9P20NCLmkAzig3z9NfVi52vDVFyAbu/pr5HWt7wwTxmKXZSQCQ9ACVAVozkKHummsPo5fT7f7a14AOLH3v477a+Ihr7v5a/fn4wlD9/r8GLn1iOZMU9Evv4/fj4wBVljELUBQZiHLChLaN4trFHhGH7qUlKqLUc8wn8Rqa2oWEFRLUDoroCx/wCKm+cMKmVzApowenjW23pFAmmcmoSprFzfpe/qKQp0sswUa0rXx/NaEJYKn2FxQueort6wshzMDYWIep8K6G+8IpP1OzVKAIYF6Upf8vxvA/gk0CRnNCsrXUUdSiQNqUEXJ6yLhwkE0PQ6FgKP6QJl4wy8HJA/1FIQEuD7agAm+gJSotoDAKt1aLODQlcyZOZ0yx3Uvq1VqB6lk/7OsN4rg8NRM9AUQHCil/EhXtvY0Ii9hsElCJctIsAMwoS2ripdXziaagsAFFibGvXxs4qYYluuTOYLh60ib3EyYmX3aqKOZOZqslTm7+8LxY4XOxCZCXRLmJKVE1Ug3VoQpFqVUINzVqAZn05TvSxZt7w6ZiAAdDo4augc0vtAGm/9GMR3RkS1rkzJZSsqKkpIDOffQ6dvWJMRxWSSkIxK5gKgw9vLo6lBNA5au8bFSEhL7C+rAfivbbaIP5EZCksygywQDm3fU16w9TJrszLdvFLlpMwB8wMmgY84OlX5VHa0U8fhjJMnESZalJQhKZ8tIrMGUALAD/1AN7imgh2PxSxikyl5lS5KjiLkkp7tKgmpJPNmTUn2mgmJeKUBnUiWlRdakZ86RqkXSC2Xmd+kIdW2MXiJc9MmaOeSxLtoojwYgprs8EeGyJC5yO7SunM7kgVcXPRQpADiOAVh0qxGFKlHOO9lrWVpmAsCvOSShYL86bi9qGux3HZM8koXzj2pSjzoNHcElw78ySRWETJ6U0+Q3gKzpo/OD6P9WjN8f4lhziJne2l0JINkitRpe/WNmZ1VKeiU/ufgBGDwCTOUorcgqdnI1cClWdtxWJbMsS3LPZjBLVJWpYKVTHKQbpBdk7sHG4vtFrCspHdlJdKWIIoRbz8mNDAvtZ2hXh8LNVJ5lpIBXlBCSSAS1iQ+lnI0aPP8BxnGYpfdTMRmBDlc1LgC7hBZJvqPMQcqzTVpdGn/AIgoRKlSpjEKlTZawwdgSUkPQ1dq7Rnu0HZxUqXLnSQUrTMzKli5Bf2RoWBcWasU+McVXJlKlGYZssTkqQaJzIQQSSkUCSqj6xqk8UTj1ywgFASCpaS7glrDw1FwTQRStC2k2jDSMWibMC5KSieGK8nIlTe+x9mZrShLtUsd92V42nFLmImqyzQRkV7IUouap0VQuBoSRsBva3s6J4zoOSYLF+VTaKa5oQ5rQXjC4vFTQspmhQnJooKNJg/NWp2WK28YvaRG8Ge2yMbNmutNMhGZACf6yXDrJVTYptY8zKDE8Ljc2Z0qQpJyl2cUB0KqMQdRy6RjuxfbpM1GScSFpHtH3mHskBmXe1FOSBQgHeHy5q0Z0qKVA5gnNyrmO8zNoRXImxAS4EZs3i9r5DxNBrs3yDddjtSHCZTel7fH9fpAtPEA4C0qkE1aZlY6AEpJSFdFMaBnvEMzGrdMwnLKKkpApzJVTOomoBJSQzhlVNaKiifgktX9WbMBSpa1MD7SZaeVAbqBnYG6lUi+EMNvkD4aVezXsY4TTxt/jWladaQ5S/0+jPcf4pDsVURpU16fL1ox008TDUq6s9fuo0jmLnBCFKUQlIBJNAABVR2oK6a0hS1AgHKoOHZyln0IBDHyhAHz1AP3sYaEp0JT8PgaR1I2P1/eHOdn8P0ijiIFYQbDydJ82v6REcMQ9TXcZvTL9RDsRPyKDg5KVSDQ1d6swA21iSVjEmyg+yqGAtZJLqUcTIWpEwAAlSSAUkEChZ9bvYQNweHUZsvvE5UyZYSkKIdS2YkC7BNBa8adQB9pP1/eOd2DQK8jUehrAX5vdA0SBmOjBqOK3NumW8cyKzULsNQCKno22u8XTghoAP7SU/8AtLgxEcOQ5zX/ABDw94OBbaA1WVPr7lcrLhw7OaF9G1pYn0h0ycCUg0rq4t49WNIkShQJUUvZik5g3zuTprDEKBUfABtepY1/D6QFpp7/AIFOlJLMGzEWo4ubVs4jk5BYgKd6VAN6aVtWp0hGQCugZhpSp8PA+sJaC4AU4DmoB0bRgKHraGCfG/uZriOabjxLygplISVtu+ZIOlVd3TYGNL3iQmtABqGp4mloGcMwS0KmrmJdc2aVFiCyU0QHNNEn/dBOdPDMaOQK0p4no4gBR9Ct/KjKCQHapF315vHaKg7NSJ6My0c7umYklE1BvyzBzC7XYtaCmIkpIOhNHFHemlTcGL8qTkQPB/rCIyz+D5mLxcrHYeWtlpxUmo52lz2seYDIs6VCYEYHtHLlcs2VPlEVOeWrL/zS6RrZTekbLtHPySEpLAkuXt1v1MUcEhkgW6HbwuPI/iiGRijtZkB2vwIQUqmpU6l0BSSoKJNQTeravANeDViln+Ww8woGUDOFS5QADAqmqAKgGsl7C8emmRqLnwqepsdBVjU1hpBsfrb5pd+o5oFS4NHDVyzOcC7PS8Ihc6ce+mlJK1NyhIHsJR+ACgbcv0EzOx68iZ+HV3WJZ1If+nU5u7GkspfLZqKdJjdqHm9uu3Q30Y1jgQ5366nx8X1BuawWx6EYPhfaELWcPiknD4kUIWMoVsxNNA1wWpeH9pOzyZycqgyh7CwOZPgNQwsCbWEafjvZ6VjEZZgZQrLmJHOjqBqk0cBwXNNYy2E4hMwaxhsYXQaS5wqkila3Ao6TzJbUVi/kS9tpHnWLwszDTcq2B91Y9lYBsW/yDHqXYDtemYlMiacs0AJQaDMAKJLBszOzhlB2YgiK/GOzaZqpiljMlQSEivKkAl3uCSTvRAjAcS4bMwixmcy35V7Vsoj5jYGmlWpIypwdrg+gRUVqFfL+3WgBoTrSIMXk7tZWkKlgHMlgQQA5DWe4ahoIyfYntd3wEmeR3lkLLDvNQFaZ2/5ByGqAe7QLOVMtPtrIY1dksXOpS+RxWmaIrc31Jq0d4ZiQGlHMFoSAVFylSkhOfmVcpdNVMS6qljF9S61+/qPNxQVionhqBLQhiyapKVELBq5dJckuoEg1zWiAypwTlQoKSVf6hPOlOtAAFKaxdJdnBYuD3RanmXOSqWSlaapWAX2JBAPUFhoTSJ1LOhPlX6H6eEDAgSZoZLS1hCAwdKVpJAzf3ZmctYVrFxalPt/xL/8AJj8/GEOKs05O4+v7x1LaH6/OscY7v4/tHSdx9Yo4BwJ8fnEMzDSyXUljvb4iJUNoW6fsYc56H4QAVJeAykFC1APUPRmsAKHztDZhnAklKVpdw1wHtpp4xcpqG+HxEd8C/jWACrKxoy5lBSKsXsDr5DX9osScSFMUqSp6irGHq6pcevzirOwMpVxlPR0/C3lABaUATVNd2r6isNVKCgzuNlMofGsVjgFJHIsu71q9GCdm8YdOXMSzoC6VYa6tXyt1fSABysENA39pb/2l0xCrDkF329oEb+8HGp0jo4klJZeZB1eo6XqXY1aLcnFBXsqSrzY+kBossijkU7lLhmdJCh166A23hhmAqHQEsXBfShr+KCigk1KW6j9RDJqU5SSp0gEkFlCl71+MBazd0Djh0lSUgNc0p0q39wNdoLTxytuw8tfg8UcP3bpUnK+gBKdCWyGm/pF0KdQDEMCa+g6amAnJPVRmO1xzTUIHnt59C4voDHRKYAANsNDty+d0n3jDcRM7zEqIY5SxrUagE6UKbhqxeyg0+G5/tsaG6fxCINobRRWlp/y9DvzefvD3omRLBuPD6sNNapOohyw1vX11uNSxBFoapLDboBQ/7bb+yXoIC+SnipNyP2J+RN7saprEEkl2P1tvul67ioi3iFMK03Nx66N+YaCsV5Kq7NYfNh5e6dBAMtqQG6X0r9C+4Y80ZnjGAkT0LVijmkZCoqzKGXK/MLspzQ9esEO0uPMvCzVo9psqQPeUo5QNib3D0FY857XYqblThQohKUJUsNcIfMsakZnYaqy9IKtqiZS0oo9mu1M2QruMkyfLLiSG/qDYFnbqB1gnjcVjJmYK4dyqFQqZLqOoJD2FW0jSdjMJJThZS5UoJKkuSeZaiaFRUwVzejEUgnNkBQcUf06Ut1oxqYty3IUNuTyWXwudKJJkzUIuARmSmr/6iSwY1BdwWIrG77HdoEzp/wDWmArTLSiU9ARmUVEijzCcoOW4Ba5Abj8GQTdIs4JHxFQW1OovGO4lJMqYEYhInSltkmK5Vv8AhM1LEnqoqFn1auSK0bnt8wgj7+PX+4aRGsevx2r0fdxWPM+z/E8TL/8At5ip6UAkyJ1ZoSNUKAcs9UizjkqCdlwPtLJxXKglMwPmlKosEUoPebdNXAcA0iGqNYzTJeKziDLSn2ndLeBSCRqACpVCX7s0hIxk2W6TKmTg9FywGIO4BACnejDQ0eOYGYJs2ZM91KjLSbVQRmL2ICrOAeZUXpiATVn6t9a9LmBjSvcM4fiktTMpSSfxClnv4ddIuyZ+YOkpWN0n6W+MDZ5SvlmICtbP8Qyt9DrEUvBS35FLRaiT1J6L1I8DDORwkugaM0e9T+4fW0OCdiR8oEf10oQlKwtQUCsksopccqQRqHu2wMMRxQpy99LKCWDpcEqLaUo+bU26wEhwP0PwhqiNQ3X9xFSTjUkJOcDMkKAWz5TbbcesWu8O3oX+bGABLmBIfNSnURyTiAoOGUKW6hxQ2hEoVQtXRQqfI3itO4Ug1SSk6EHx86uXY1esAF0EeHw/aHh9C/j+0UpsucCShSSGDJPTc+vm0RqxKkNnR7rkpDMSS4pSza3gAIqD3SC97H5xVnYGUu4YmlCU02a2g9BDJXEpZ99mocwpZ7iluukXEzH2OtDpoW2gAqy8ApDZJimDBjYDWliWoNBTarVTpr80tKkuXZiQNm1LadYuAp/t+H7QNxElCVkiapClDMdRep8TQVoyBSjwASYPu1TAO7UhYzK6XY16+G0XZy2ExWwYen6mGYAr5sy0rS7Ja4Zwp+r/ACivxKblk9VOr5qb1YQmNIyWAkTVT8QU8iSsc4YryhCEgIFcqneqkkWoYJvOlKAWTPlEMSlAExKh7xSC00KBNUgFJCaMeWXhcvle+r1cbfmGp192Lqiw3fwf/wDlXwomEddVwB8TxCegGacOShILhMwGahnJJBYABrZleyIviYCxs4di3lSyrVb8EUu0eJCZQl6rISU65ARnFajMGl6h1RRxEkyTKWpS1zJi1Z0BSihZKFZEBHsBIOQAsGCSTUlwF6hmcmj6jWtPHUW1ccsB+IYtMlLe8r2EBiVm7BNjZyQ3skmLasNiV/8AqIlhhyhBWtG4zk+FcpFTSkVTgQhWZ1LWqhWvLmUKUDDIztQMaqgorcoYjDHJ3s0uUkKKcxyJZilKaO4IAdVyNKCAPB8BLxOMxXfoCkplyUhJdqjvCpwaOVA9KAxsMbw8TkBJJCcySoB3UAXCd0gnK9wxVAfJ3XFTonEyUlJYe3LcKs1WMs6GsCJfQ7g0zTKQEJSgAAALCuYNUABsg0BvblizKx1DmlTQse0AkkDrnYBQ8tYKrQzny3Hq3zGgrDkm336beR1EKyqoFTZaJsslBdn0IIIu6bghrDXSM7M4eieleGm0zWIait9nFLtpB+TjBnUQHQuYMygQyTyoluNczBWhGYbvFDtNJMspmpFQdHt899xaGiXujzPDTJ8iayX7+SrKsC6mfKtL+9le9CHcHNG0wyJPFJKpyHlY2V78nlJUByukmx2d01DlnIntjMErH4bFJ9mcgZmAqUEBRpQnKR6wZ7SImYY99IAE1PskeytJIdEwe8NQ+rVjRvgxiqtFvs7xpUmYnBY1IlzhSVMS/dzw5sdFuSCDvbfWOseyWHmPkCPl4CMhgMfI4rhjKnJaYBYe0hQ95L1BBNQCfAi9L/8A187Bf9vipC8QtHszkB+8R7pV+a4L7RNM1Ul14PSVY1KS63TmUEihLmrCj6vrDMXjpaKqqCcoZjZJUTtYfCKS5oViZaHpJQVl6cyuVND0zGLUzDoUpAUgKUxJf3QS/qSGHmdIZTfPQsSpwUrKldkpJDg+07cqnYU21ix3ygWuGJ8qaFx8rQC/6MaqQvNmIKkzLLZRIcgOAzFqig0glg0lIbKGFGSXAZywdqOVCELTd2TT5ctSnWjmYh6gtTZ00pdtIUnCBKZndLYroVEZsqeayk6jMSH2AiM4xAWEqOUmiQaPqb0tlMLEz0JWjMWKiybuVFyA9/dVtpAQ8MfkTDE4hIqhExIeiS5IZwzeYsfd6xxPGEJUQtJltqnN+EK9lgwbNce6YSVuUlKnBDgmtKVB9rVOsSKnmgUM1aWNWJsp9j72kBDwvoW0Y9BdpqCA75mBoHPkBV2tWLInbj0L/v8ACAc3CyFEKUjK2xKR7OVmqn2eW+0STsMolcyUtKVLLhRTUOACO85gRRJAbRnq8Bm4NcoLKTLVQgV0ND+scmYFJfQ6XYUAZgahhY7wJm47EI9pCJqVFQGQE1YECj09oW0G8dk8alhRStK5aswSGBY5jyBtSQ2m+ggJCasOsBISqgCUmthqprE2+6GGbOOZlyHALpUG6selz6xeZQsQfEV9R+kdznVPoX/QwgK8kJTLZCSEqLBqipy06axQ7TzeXKNgNNS9jeiW84KhYKkgaOWYigDfMiM/xiZmnJD0KifFmAFaGxLUtCZpiVyRYwnKkAi1yHIB/wDJLeYZI3iZ3L6aWr5+yrQV2VCJYNqNC97eI0DilDDO7YU11pzeJsbgVD1MI6eQSMFMmYtUyYB3UtIEpNcz+8vdIJVlo71OggqVXN/QEvo9idGLF1GOBW4fWgNv7bh30JHNHSoFquN3vf3rHWh1aGHAk7XO2vkLjxDjmEV56QQXq/xHjYvWivxCJ5g0+xuQOlag6CGK9B106ZvWihoIQwaQUltLt+mo1tSopAztZhVTJSZsof15Cu8l25m9tD2JUKAHXJBxcvo3Qj6WLNdJ920VCopJOgp4DWtxrf8ACIaBqxvDeIIxElE2WeVQBpXL0PvBm62G8V+KYju5RNiohAb8Sjl8CalrWTAbF5sFNVOlh8NMOafLArKVrNQBTKWOYC19Sx5OIRMSlaSCk1SoEEWNQrwcVDwUSm3sVf5NaJSUy8pVmQqrtRQVZipgzgVDCIsa6kKlTCk5knIRQKI9pIDkZh0IJ2pUqo/4/b9DrEWIkpUGWkKGrsbb0v4i4vCsDyrtVz4OUq5lTspI2Uk+fuiPQOHEYjDyisOFSkHzKR+4odRSMN2mwYT/ADEoMnMnPZkkoWggtYHmNRoS4jRdicd/2ksG6cyT6ln6ZWFRtFvgiL+Jmd7Q8HmYab30lwRtR7s50UK3FbFwS+k4T22lTJYVNCs4ocqCoU8jlP5SfgRB7ESET0EGrin7V+RvHmXGezTTS4fYuzjR7V8oE75Bqt0elSMWe6nTkDMufNyyxd0p5UuPAKN4NYWSUy+blWfaALjMaeDW8Iv4TsyUIlpBRyICXq70cu3T4xMrgUxwywwOrn6PtrpF9KoISit9RSLpGhAGtKAfo+mkdlTCAMwIO7PXyc38LxfPCJhDEo0sTZ60bx11h8zhCyCHT8f0iaZXmR6mZwMwTcUtV0ypeUf3TDmV6ICRD+KYSSpJMxRRmJSkp0VSrCjjIS5sCYJ8L7MLlpXnMtS1zFrJqwc8oBbQUtD8T2XK8jr9h6ZlM5DEuz22a5gph5kae/IN4bglIWtQmBSGZIL2uHLtRJADCwieXjyqeqWUH+mlJUQXGZbsKtVkmw96CmH4OtIAdDdHDeFDpTSIOF8AmSzNUtSCqZMKqZqJYBIs9AB8YKYPJFPYiXOSSkO2taUAYXrqk20ijheLSpqStLpYpclnY1FUkmrENQhw4EHV8HUpwopKSGatqvpsR6RRPZUqyOoICS+SWSEEgpKXDaNfXwpBTH5sOjO9+C+RYUoEA1CiC7MSOYF21idU9QFagV362L/+WkQcP7OTZYAK5SsrJBCClRSkFgoi5cvaL8zhyyGJRU7nxLU2ekFMV43V0JHENw3iCPlmHxixKxSSHq24qPVLiIpnDVlJqHII1p8PAxbw+FKUtSCmYzUKtEQnDnU7hIbzufpGelgqnV91IHQnW9DV7tYxpJuEUUqDh1Gt7P8ApSAWE7OTJc8zQtAEwrzgFXMTUcrZSQzOwLE3idLFjkkWCKtoNKt6XTcVDjmMApeIVOxhIU0qQClhaZMVRSszVygKSAWqv002I4ZNMtQQpKVkHKS5AJ95muHJAs8U+Ddm1SZeXMCol1FySfNuajCoqwh6Wa64vqPfemtqDwHqeXpEeW6rE6g/Vqs1lD3YunhSrApHSrf8dNLHSOfyRoy0Obczu2xaul31haWV5ke5Qci4p0HqcutvdPu2hxU9vmadHuNKHZUXU8Psy0MaCtD0axO7bmG/9LJc5ku7OCX8Hv5F7mDSw8yHcpTRRt7At5UsdDRrGKsyU1tN3p53HxFDBaXwxRqFoUNxv1ADHXa5hyuELOqfj+jj9zBpYeZHuZpcr/aToWY/Q26HljOL4dNwy1TMKBlJOeQSyDWpln/0y4t7JpUVj0SbwNRspNd3+NK+m8Vz2cW1FIYWBzEfJx5HSDSxOcH1Mhw3jsqacodCx7UpYyqB/tNCL1F6VgkcYnU1Hm31G+ooYv4/sKmcB3glk6EFQUn+1YAIpR6GggaewGJR/p4lCgLJnAqbwWAFDzzQ9JPmJdTFdrEibOUpPssUdCWIvY3Ir+WKvYTEJMsyifedPmGIB0LJtG3P8OJ6kZCqUnmUrMmYsqJUXLvLr57COcE/hWuR3n9YETAxDkMXcEctCDaKp0TrRColILa3+286jSKWKK1Kf5g/RxGsxfZXE3lKkk/nUth6IJgXN/hziVnMvGlJPuyglKB4BSFE+JMLSDmmemQoUKNDAUKFCgAUKFCgAUKFCgAUAcZwjEKmrWieUoIORHMwVl5SWNRnckbMIUKACt/0DEsgfzSqE5zzOoUSkDY5Ssk6qynSJeIcEmzZhUZmUPmAC18qu6mIGVmyh1A6vXwhQoAGK4DPUoGZNcJKm51hwrvwTRmIE1Iav+ncPR+F4HOCgVTlZB3fKFrZkpQCmz3SS71zlxChQARyeAzgKzMxypSXmzQSErWWKhqczlQA9lmYmOr4FPOR5zqRMCysqU6wErGUptLfMEkpqQ5vChQAT4vhc9ZmHOOYpIAmTEhglIyU9kBQK8wqXYx3B8GmpmJWqcpTKc8y2I/qvyvlFFI092FCgALTpRKVsQSQcoV7ILNpVnqfOACOzqwJbFCFgnMoEmhKczJCUp5gnKzBruTChQARS+y6+SstJC0k5LBIEgUBR7RMp6ZWzXLVsYTgcxJlqKZOdM3OogkBu7UghCQgZfatW1SbwoUABfhOBEmXlo5KlKyhgVKLlhsLDoBFyFCgAUKFCgAUKFCgAUKFCgAUKFCgA//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id-ID">
              <a:solidFill>
                <a:prstClr val="white"/>
              </a:solidFill>
              <a:latin typeface="Arial" pitchFamily="34" charset="0"/>
            </a:endParaRPr>
          </a:p>
        </p:txBody>
      </p:sp>
      <p:sp>
        <p:nvSpPr>
          <p:cNvPr id="11" name="Rectangle 10"/>
          <p:cNvSpPr/>
          <p:nvPr/>
        </p:nvSpPr>
        <p:spPr>
          <a:xfrm>
            <a:off x="2309786" y="428604"/>
            <a:ext cx="7715304" cy="171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d-ID" sz="2400" b="1" dirty="0">
                <a:solidFill>
                  <a:prstClr val="white"/>
                </a:solidFill>
                <a:latin typeface="Century Gothic" panose="020B0502020202020204"/>
              </a:rPr>
              <a:t>DIAGNOSIS PAK</a:t>
            </a:r>
          </a:p>
          <a:p>
            <a:pPr algn="ctr" fontAlgn="base">
              <a:spcBef>
                <a:spcPct val="0"/>
              </a:spcBef>
              <a:spcAft>
                <a:spcPct val="0"/>
              </a:spcAft>
            </a:pPr>
            <a:r>
              <a:rPr lang="id-ID" sz="2400" b="1" dirty="0">
                <a:solidFill>
                  <a:prstClr val="white"/>
                </a:solidFill>
                <a:latin typeface="Century Gothic" panose="020B0502020202020204"/>
              </a:rPr>
              <a:t>Langkah 7 </a:t>
            </a:r>
          </a:p>
          <a:p>
            <a:pPr algn="ctr" fontAlgn="base">
              <a:spcBef>
                <a:spcPct val="0"/>
              </a:spcBef>
              <a:spcAft>
                <a:spcPct val="0"/>
              </a:spcAft>
            </a:pPr>
            <a:r>
              <a:rPr lang="id-ID" sz="2400" b="1" dirty="0">
                <a:solidFill>
                  <a:prstClr val="white"/>
                </a:solidFill>
                <a:latin typeface="Century Gothic" panose="020B0502020202020204"/>
              </a:rPr>
              <a:t>Buat keputusan apakah penyakit tersebut</a:t>
            </a:r>
          </a:p>
          <a:p>
            <a:pPr algn="ctr" fontAlgn="base">
              <a:spcBef>
                <a:spcPct val="0"/>
              </a:spcBef>
              <a:spcAft>
                <a:spcPct val="0"/>
              </a:spcAft>
            </a:pPr>
            <a:r>
              <a:rPr lang="id-ID" sz="2400" b="1" dirty="0">
                <a:solidFill>
                  <a:prstClr val="white"/>
                </a:solidFill>
                <a:latin typeface="Century Gothic" panose="020B0502020202020204"/>
              </a:rPr>
              <a:t> disebabkan oleh pekerjaannya.</a:t>
            </a:r>
          </a:p>
        </p:txBody>
      </p:sp>
      <p:pic>
        <p:nvPicPr>
          <p:cNvPr id="6" name="Picture 8" descr="http://3.bp.blogspot.com/_Q8jJqVus7zI/SfnI3u7BH6I/AAAAAAAAABg/r5Zc4VB_X2Y/s320/untitled4.bmp"/>
          <p:cNvPicPr>
            <a:picLocks noChangeAspect="1" noChangeArrowheads="1"/>
          </p:cNvPicPr>
          <p:nvPr/>
        </p:nvPicPr>
        <p:blipFill>
          <a:blip r:embed="rId2" cstate="print"/>
          <a:srcRect/>
          <a:stretch>
            <a:fillRect/>
          </a:stretch>
        </p:blipFill>
        <p:spPr bwMode="auto">
          <a:xfrm>
            <a:off x="2024034" y="2214554"/>
            <a:ext cx="4286280" cy="4214842"/>
          </a:xfrm>
          <a:prstGeom prst="rect">
            <a:avLst/>
          </a:prstGeom>
          <a:noFill/>
        </p:spPr>
      </p:pic>
      <p:pic>
        <p:nvPicPr>
          <p:cNvPr id="65540" name="Picture 4" descr="https://encrypted-tbn1.gstatic.com/images?q=tbn:ANd9GcSfn-c2joJIVjnmor65Nruk8JYteh5ooKFJenD7F7xjozzb36DOHCwUVg"/>
          <p:cNvPicPr>
            <a:picLocks noChangeAspect="1" noChangeArrowheads="1"/>
          </p:cNvPicPr>
          <p:nvPr/>
        </p:nvPicPr>
        <p:blipFill>
          <a:blip r:embed="rId3" cstate="print"/>
          <a:srcRect/>
          <a:stretch>
            <a:fillRect/>
          </a:stretch>
        </p:blipFill>
        <p:spPr bwMode="auto">
          <a:xfrm>
            <a:off x="6381752" y="2214554"/>
            <a:ext cx="3429024" cy="4143404"/>
          </a:xfrm>
          <a:prstGeom prst="rect">
            <a:avLst/>
          </a:prstGeom>
          <a:noFill/>
        </p:spPr>
      </p:pic>
    </p:spTree>
    <p:extLst>
      <p:ext uri="{BB962C8B-B14F-4D97-AF65-F5344CB8AC3E}">
        <p14:creationId xmlns:p14="http://schemas.microsoft.com/office/powerpoint/2010/main" val="21977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5540"/>
                                        </p:tgtEl>
                                        <p:attrNameLst>
                                          <p:attrName>style.visibility</p:attrName>
                                        </p:attrNameLst>
                                      </p:cBhvr>
                                      <p:to>
                                        <p:strVal val="visible"/>
                                      </p:to>
                                    </p:set>
                                    <p:anim calcmode="lin" valueType="num">
                                      <p:cBhvr additive="base">
                                        <p:cTn id="31" dur="1000" fill="hold"/>
                                        <p:tgtEl>
                                          <p:spTgt spid="65540"/>
                                        </p:tgtEl>
                                        <p:attrNameLst>
                                          <p:attrName>ppt_x</p:attrName>
                                        </p:attrNameLst>
                                      </p:cBhvr>
                                      <p:tavLst>
                                        <p:tav tm="0">
                                          <p:val>
                                            <p:strVal val="#ppt_x"/>
                                          </p:val>
                                        </p:tav>
                                        <p:tav tm="100000">
                                          <p:val>
                                            <p:strVal val="#ppt_x"/>
                                          </p:val>
                                        </p:tav>
                                      </p:tavLst>
                                    </p:anim>
                                    <p:anim calcmode="lin" valueType="num">
                                      <p:cBhvr additive="base">
                                        <p:cTn id="32" dur="1000" fill="hold"/>
                                        <p:tgtEl>
                                          <p:spTgt spid="65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A825B3-0D52-3410-3E31-2183E3BCEF99}"/>
              </a:ext>
            </a:extLst>
          </p:cNvPr>
          <p:cNvSpPr>
            <a:spLocks noGrp="1"/>
          </p:cNvSpPr>
          <p:nvPr>
            <p:ph type="body" sz="quarter" idx="10"/>
          </p:nvPr>
        </p:nvSpPr>
        <p:spPr>
          <a:xfrm>
            <a:off x="309401" y="82455"/>
            <a:ext cx="11573197" cy="724247"/>
          </a:xfrm>
        </p:spPr>
        <p:txBody>
          <a:bodyPr/>
          <a:lstStyle/>
          <a:p>
            <a:r>
              <a:rPr lang="en-US" sz="2800" dirty="0"/>
              <a:t>PP No.7 </a:t>
            </a:r>
            <a:r>
              <a:rPr lang="en-US" sz="2800" dirty="0" err="1"/>
              <a:t>tahun</a:t>
            </a:r>
            <a:r>
              <a:rPr lang="en-US" sz="2800" dirty="0"/>
              <a:t> 2019 </a:t>
            </a:r>
          </a:p>
          <a:p>
            <a:r>
              <a:rPr lang="en-US" sz="2000" b="1" dirty="0">
                <a:solidFill>
                  <a:srgbClr val="7030A0"/>
                </a:solidFill>
              </a:rPr>
              <a:t>Pasal 2</a:t>
            </a:r>
          </a:p>
        </p:txBody>
      </p:sp>
      <p:sp>
        <p:nvSpPr>
          <p:cNvPr id="6" name="TextBox 5">
            <a:extLst>
              <a:ext uri="{FF2B5EF4-FFF2-40B4-BE49-F238E27FC236}">
                <a16:creationId xmlns:a16="http://schemas.microsoft.com/office/drawing/2014/main" id="{AAB3FA60-AF50-C587-A88A-882C526AC5E2}"/>
              </a:ext>
            </a:extLst>
          </p:cNvPr>
          <p:cNvSpPr txBox="1"/>
          <p:nvPr/>
        </p:nvSpPr>
        <p:spPr>
          <a:xfrm>
            <a:off x="148432" y="927298"/>
            <a:ext cx="11734166" cy="5563767"/>
          </a:xfrm>
          <a:prstGeom prst="rect">
            <a:avLst/>
          </a:prstGeom>
          <a:noFill/>
        </p:spPr>
        <p:txBody>
          <a:bodyPr wrap="square">
            <a:spAutoFit/>
          </a:bodyPr>
          <a:lstStyle/>
          <a:p>
            <a:pPr marL="342900" indent="-342900" algn="just">
              <a:lnSpc>
                <a:spcPct val="150000"/>
              </a:lnSpc>
              <a:buAutoNum type="arabicPeriod"/>
            </a:pPr>
            <a:r>
              <a:rPr lang="en-US" sz="2400" dirty="0">
                <a:latin typeface="Cambria" panose="02040503050406030204" pitchFamily="18" charset="0"/>
                <a:ea typeface="Cambria" panose="02040503050406030204" pitchFamily="18" charset="0"/>
              </a:rPr>
              <a:t>Pekerja yang </a:t>
            </a:r>
            <a:r>
              <a:rPr lang="en-US" sz="2400" dirty="0" err="1">
                <a:latin typeface="Cambria" panose="02040503050406030204" pitchFamily="18" charset="0"/>
                <a:ea typeface="Cambria" panose="02040503050406030204" pitchFamily="18" charset="0"/>
              </a:rPr>
              <a:t>didiagnosis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menderita</a:t>
            </a:r>
            <a:r>
              <a:rPr lang="en-US" sz="2400" dirty="0">
                <a:latin typeface="Cambria" panose="02040503050406030204" pitchFamily="18" charset="0"/>
                <a:ea typeface="Cambria" panose="02040503050406030204" pitchFamily="18" charset="0"/>
              </a:rPr>
              <a:t> Penyakit </a:t>
            </a:r>
            <a:r>
              <a:rPr lang="en-US" sz="2400" dirty="0" err="1">
                <a:latin typeface="Cambria" panose="02040503050406030204" pitchFamily="18" charset="0"/>
                <a:ea typeface="Cambria" panose="02040503050406030204" pitchFamily="18" charset="0"/>
              </a:rPr>
              <a:t>Akibat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Kerja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berdasarkan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surat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keterangan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dokter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berhak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atas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manfaat</a:t>
            </a:r>
            <a:r>
              <a:rPr lang="en-US" sz="2400" dirty="0">
                <a:latin typeface="Cambria" panose="02040503050406030204" pitchFamily="18" charset="0"/>
                <a:ea typeface="Cambria" panose="02040503050406030204" pitchFamily="18" charset="0"/>
              </a:rPr>
              <a:t> JKK </a:t>
            </a:r>
            <a:r>
              <a:rPr lang="en-US" sz="2400" dirty="0" err="1">
                <a:latin typeface="Cambria" panose="02040503050406030204" pitchFamily="18" charset="0"/>
                <a:ea typeface="Cambria" panose="02040503050406030204" pitchFamily="18" charset="0"/>
              </a:rPr>
              <a:t>meskipun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hubungan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kerja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telah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berakhir</a:t>
            </a:r>
            <a:r>
              <a:rPr lang="en-US" sz="2400" dirty="0">
                <a:latin typeface="Cambria" panose="02040503050406030204" pitchFamily="18" charset="0"/>
                <a:ea typeface="Cambria" panose="02040503050406030204" pitchFamily="18" charset="0"/>
              </a:rPr>
              <a:t>.</a:t>
            </a:r>
          </a:p>
          <a:p>
            <a:pPr marL="342900" indent="-342900" algn="just">
              <a:lnSpc>
                <a:spcPct val="150000"/>
              </a:lnSpc>
              <a:buAutoNum type="arabicPeriod"/>
            </a:pPr>
            <a:r>
              <a:rPr lang="en-US" sz="2400" dirty="0">
                <a:latin typeface="Cambria" panose="02040503050406030204" pitchFamily="18" charset="0"/>
                <a:ea typeface="Cambria" panose="02040503050406030204" pitchFamily="18" charset="0"/>
              </a:rPr>
              <a:t>Hak </a:t>
            </a:r>
            <a:r>
              <a:rPr lang="en-US" sz="2400" dirty="0" err="1">
                <a:latin typeface="Cambria" panose="02040503050406030204" pitchFamily="18" charset="0"/>
                <a:ea typeface="Cambria" panose="02040503050406030204" pitchFamily="18" charset="0"/>
              </a:rPr>
              <a:t>atas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manfaat</a:t>
            </a:r>
            <a:r>
              <a:rPr lang="en-US" sz="2400" dirty="0">
                <a:latin typeface="Cambria" panose="02040503050406030204" pitchFamily="18" charset="0"/>
                <a:ea typeface="Cambria" panose="02040503050406030204" pitchFamily="18" charset="0"/>
              </a:rPr>
              <a:t> JKK </a:t>
            </a:r>
            <a:r>
              <a:rPr lang="en-US" sz="2400" dirty="0" err="1">
                <a:latin typeface="Cambria" panose="02040503050406030204" pitchFamily="18" charset="0"/>
                <a:ea typeface="Cambria" panose="02040503050406030204" pitchFamily="18" charset="0"/>
              </a:rPr>
              <a:t>sebagaimana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dimaksud</a:t>
            </a:r>
            <a:r>
              <a:rPr lang="en-US" sz="2400" dirty="0">
                <a:latin typeface="Cambria" panose="02040503050406030204" pitchFamily="18" charset="0"/>
                <a:ea typeface="Cambria" panose="02040503050406030204" pitchFamily="18" charset="0"/>
              </a:rPr>
              <a:t> pada </a:t>
            </a:r>
            <a:r>
              <a:rPr lang="en-US" sz="2400" dirty="0" err="1">
                <a:latin typeface="Cambria" panose="02040503050406030204" pitchFamily="18" charset="0"/>
                <a:ea typeface="Cambria" panose="02040503050406030204" pitchFamily="18" charset="0"/>
              </a:rPr>
              <a:t>ayat</a:t>
            </a:r>
            <a:r>
              <a:rPr lang="en-US" sz="2400" dirty="0">
                <a:latin typeface="Cambria" panose="02040503050406030204" pitchFamily="18" charset="0"/>
                <a:ea typeface="Cambria" panose="02040503050406030204" pitchFamily="18" charset="0"/>
              </a:rPr>
              <a:t> (l) </a:t>
            </a:r>
            <a:r>
              <a:rPr lang="en-US" sz="2400" dirty="0" err="1">
                <a:latin typeface="Cambria" panose="02040503050406030204" pitchFamily="18" charset="0"/>
                <a:ea typeface="Cambria" panose="02040503050406030204" pitchFamily="18" charset="0"/>
              </a:rPr>
              <a:t>diberikan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apabila</a:t>
            </a:r>
            <a:r>
              <a:rPr lang="en-US" sz="2400" dirty="0">
                <a:latin typeface="Cambria" panose="02040503050406030204" pitchFamily="18" charset="0"/>
                <a:ea typeface="Cambria" panose="02040503050406030204" pitchFamily="18" charset="0"/>
              </a:rPr>
              <a:t> Penyakit </a:t>
            </a:r>
            <a:r>
              <a:rPr lang="en-US" sz="2400" dirty="0" err="1">
                <a:latin typeface="Cambria" panose="02040503050406030204" pitchFamily="18" charset="0"/>
                <a:ea typeface="Cambria" panose="02040503050406030204" pitchFamily="18" charset="0"/>
              </a:rPr>
              <a:t>Akibat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Kerja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timbul</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dalam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jangka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waktu</a:t>
            </a:r>
            <a:r>
              <a:rPr lang="en-US" sz="2400" dirty="0">
                <a:latin typeface="Cambria" panose="02040503050406030204" pitchFamily="18" charset="0"/>
                <a:ea typeface="Cambria" panose="02040503050406030204" pitchFamily="18" charset="0"/>
              </a:rPr>
              <a:t> </a:t>
            </a:r>
            <a:r>
              <a:rPr lang="en-US" sz="2400" dirty="0">
                <a:solidFill>
                  <a:srgbClr val="00B050"/>
                </a:solidFill>
                <a:latin typeface="Cambria" panose="02040503050406030204" pitchFamily="18" charset="0"/>
                <a:ea typeface="Cambria" panose="02040503050406030204" pitchFamily="18" charset="0"/>
              </a:rPr>
              <a:t>paling lama 3 (</a:t>
            </a:r>
            <a:r>
              <a:rPr lang="en-US" sz="2400" dirty="0" err="1">
                <a:solidFill>
                  <a:srgbClr val="00B050"/>
                </a:solidFill>
                <a:latin typeface="Cambria" panose="02040503050406030204" pitchFamily="18" charset="0"/>
                <a:ea typeface="Cambria" panose="02040503050406030204" pitchFamily="18" charset="0"/>
              </a:rPr>
              <a:t>tiga</a:t>
            </a:r>
            <a:r>
              <a:rPr lang="en-US" sz="2400" dirty="0">
                <a:solidFill>
                  <a:srgbClr val="00B050"/>
                </a:solidFill>
                <a:latin typeface="Cambria" panose="02040503050406030204" pitchFamily="18" charset="0"/>
                <a:ea typeface="Cambria" panose="02040503050406030204" pitchFamily="18" charset="0"/>
              </a:rPr>
              <a:t>) </a:t>
            </a:r>
            <a:r>
              <a:rPr lang="en-US" sz="2400" dirty="0" err="1">
                <a:solidFill>
                  <a:srgbClr val="00B050"/>
                </a:solidFill>
                <a:latin typeface="Cambria" panose="02040503050406030204" pitchFamily="18" charset="0"/>
                <a:ea typeface="Cambria" panose="02040503050406030204" pitchFamily="18" charset="0"/>
              </a:rPr>
              <a:t>tahun</a:t>
            </a:r>
            <a:r>
              <a:rPr lang="en-US" sz="2400" dirty="0">
                <a:solidFill>
                  <a:srgbClr val="00B050"/>
                </a:solidFill>
                <a:latin typeface="Cambria" panose="02040503050406030204" pitchFamily="18" charset="0"/>
                <a:ea typeface="Cambria" panose="02040503050406030204" pitchFamily="18" charset="0"/>
              </a:rPr>
              <a:t> </a:t>
            </a:r>
            <a:r>
              <a:rPr lang="en-US" sz="2400" dirty="0" err="1">
                <a:solidFill>
                  <a:srgbClr val="00B050"/>
                </a:solidFill>
                <a:latin typeface="Cambria" panose="02040503050406030204" pitchFamily="18" charset="0"/>
                <a:ea typeface="Cambria" panose="02040503050406030204" pitchFamily="18" charset="0"/>
              </a:rPr>
              <a:t>terhitung</a:t>
            </a:r>
            <a:r>
              <a:rPr lang="en-US" sz="2400" dirty="0">
                <a:solidFill>
                  <a:srgbClr val="00B050"/>
                </a:solidFill>
                <a:latin typeface="Cambria" panose="02040503050406030204" pitchFamily="18" charset="0"/>
                <a:ea typeface="Cambria" panose="02040503050406030204" pitchFamily="18" charset="0"/>
              </a:rPr>
              <a:t> </a:t>
            </a:r>
            <a:r>
              <a:rPr lang="en-US" sz="2400" dirty="0" err="1">
                <a:solidFill>
                  <a:srgbClr val="00B050"/>
                </a:solidFill>
                <a:latin typeface="Cambria" panose="02040503050406030204" pitchFamily="18" charset="0"/>
                <a:ea typeface="Cambria" panose="02040503050406030204" pitchFamily="18" charset="0"/>
              </a:rPr>
              <a:t>sejak</a:t>
            </a:r>
            <a:r>
              <a:rPr lang="en-US" sz="2400" dirty="0">
                <a:solidFill>
                  <a:srgbClr val="00B050"/>
                </a:solidFill>
                <a:latin typeface="Cambria" panose="02040503050406030204" pitchFamily="18" charset="0"/>
                <a:ea typeface="Cambria" panose="02040503050406030204" pitchFamily="18" charset="0"/>
              </a:rPr>
              <a:t> </a:t>
            </a:r>
            <a:r>
              <a:rPr lang="en-US" sz="2400" dirty="0" err="1">
                <a:solidFill>
                  <a:srgbClr val="00B050"/>
                </a:solidFill>
                <a:latin typeface="Cambria" panose="02040503050406030204" pitchFamily="18" charset="0"/>
                <a:ea typeface="Cambria" panose="02040503050406030204" pitchFamily="18" charset="0"/>
              </a:rPr>
              <a:t>hubungan</a:t>
            </a:r>
            <a:r>
              <a:rPr lang="en-US" sz="2400" dirty="0">
                <a:solidFill>
                  <a:srgbClr val="00B050"/>
                </a:solidFill>
                <a:latin typeface="Cambria" panose="02040503050406030204" pitchFamily="18" charset="0"/>
                <a:ea typeface="Cambria" panose="02040503050406030204" pitchFamily="18" charset="0"/>
              </a:rPr>
              <a:t> </a:t>
            </a:r>
            <a:r>
              <a:rPr lang="en-US" sz="2400" dirty="0" err="1">
                <a:solidFill>
                  <a:srgbClr val="00B050"/>
                </a:solidFill>
                <a:latin typeface="Cambria" panose="02040503050406030204" pitchFamily="18" charset="0"/>
                <a:ea typeface="Cambria" panose="02040503050406030204" pitchFamily="18" charset="0"/>
              </a:rPr>
              <a:t>kerja</a:t>
            </a:r>
            <a:r>
              <a:rPr lang="en-US" sz="2400" dirty="0">
                <a:solidFill>
                  <a:srgbClr val="00B050"/>
                </a:solidFill>
                <a:latin typeface="Cambria" panose="02040503050406030204" pitchFamily="18" charset="0"/>
                <a:ea typeface="Cambria" panose="02040503050406030204" pitchFamily="18" charset="0"/>
              </a:rPr>
              <a:t> </a:t>
            </a:r>
            <a:r>
              <a:rPr lang="en-US" sz="2400" dirty="0" err="1">
                <a:solidFill>
                  <a:srgbClr val="00B050"/>
                </a:solidFill>
                <a:latin typeface="Cambria" panose="02040503050406030204" pitchFamily="18" charset="0"/>
                <a:ea typeface="Cambria" panose="02040503050406030204" pitchFamily="18" charset="0"/>
              </a:rPr>
              <a:t>berakhir</a:t>
            </a:r>
            <a:r>
              <a:rPr lang="en-US" sz="2400" dirty="0">
                <a:solidFill>
                  <a:srgbClr val="00B050"/>
                </a:solidFill>
                <a:latin typeface="Cambria" panose="02040503050406030204" pitchFamily="18" charset="0"/>
                <a:ea typeface="Cambria" panose="02040503050406030204" pitchFamily="18" charset="0"/>
              </a:rPr>
              <a:t>.</a:t>
            </a:r>
          </a:p>
          <a:p>
            <a:pPr marL="342900" indent="-342900" algn="just">
              <a:lnSpc>
                <a:spcPct val="150000"/>
              </a:lnSpc>
              <a:buFont typeface="+mj-lt"/>
              <a:buAutoNum type="arabicPeriod"/>
            </a:pPr>
            <a:r>
              <a:rPr lang="en-US" sz="2400" dirty="0">
                <a:latin typeface="Cambria" panose="02040503050406030204" pitchFamily="18" charset="0"/>
                <a:ea typeface="Cambria" panose="02040503050406030204" pitchFamily="18" charset="0"/>
              </a:rPr>
              <a:t>Penyakit </a:t>
            </a:r>
            <a:r>
              <a:rPr lang="en-US" sz="2400" dirty="0" err="1">
                <a:latin typeface="Cambria" panose="02040503050406030204" pitchFamily="18" charset="0"/>
                <a:ea typeface="Cambria" panose="02040503050406030204" pitchFamily="18" charset="0"/>
              </a:rPr>
              <a:t>Akibat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Kerja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sebagaimana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dimaksud</a:t>
            </a:r>
            <a:r>
              <a:rPr lang="en-US" sz="2400" dirty="0">
                <a:latin typeface="Cambria" panose="02040503050406030204" pitchFamily="18" charset="0"/>
                <a:ea typeface="Cambria" panose="02040503050406030204" pitchFamily="18" charset="0"/>
              </a:rPr>
              <a:t> pada </a:t>
            </a:r>
            <a:r>
              <a:rPr lang="en-US" sz="2400" dirty="0" err="1">
                <a:latin typeface="Cambria" panose="02040503050406030204" pitchFamily="18" charset="0"/>
                <a:ea typeface="Cambria" panose="02040503050406030204" pitchFamily="18" charset="0"/>
              </a:rPr>
              <a:t>ayat</a:t>
            </a:r>
            <a:r>
              <a:rPr lang="en-US" sz="2400" dirty="0">
                <a:latin typeface="Cambria" panose="02040503050406030204" pitchFamily="18" charset="0"/>
                <a:ea typeface="Cambria" panose="02040503050406030204" pitchFamily="18" charset="0"/>
              </a:rPr>
              <a:t> (1) </a:t>
            </a:r>
            <a:r>
              <a:rPr lang="en-US" sz="2400" dirty="0" err="1">
                <a:latin typeface="Cambria" panose="02040503050406030204" pitchFamily="18" charset="0"/>
                <a:ea typeface="Cambria" panose="02040503050406030204" pitchFamily="18" charset="0"/>
              </a:rPr>
              <a:t>meliputi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jenis</a:t>
            </a:r>
            <a:r>
              <a:rPr lang="en-US" sz="2400" dirty="0">
                <a:latin typeface="Cambria" panose="02040503050406030204" pitchFamily="18" charset="0"/>
                <a:ea typeface="Cambria" panose="02040503050406030204" pitchFamily="18" charset="0"/>
              </a:rPr>
              <a:t> penyakit:</a:t>
            </a:r>
          </a:p>
          <a:p>
            <a:pPr algn="just">
              <a:lnSpc>
                <a:spcPct val="150000"/>
              </a:lnSpc>
            </a:pPr>
            <a:r>
              <a:rPr lang="en-US" sz="2400" dirty="0">
                <a:latin typeface="Cambria" panose="02040503050406030204" pitchFamily="18" charset="0"/>
                <a:ea typeface="Cambria" panose="02040503050406030204" pitchFamily="18" charset="0"/>
              </a:rPr>
              <a:t>	a. yang </a:t>
            </a:r>
            <a:r>
              <a:rPr lang="en-US" sz="2400" dirty="0" err="1">
                <a:latin typeface="Cambria" panose="02040503050406030204" pitchFamily="18" charset="0"/>
                <a:ea typeface="Cambria" panose="02040503050406030204" pitchFamily="18" charset="0"/>
              </a:rPr>
              <a:t>disebabkan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pajanan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faktor</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timbul</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dari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aktivitas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pekerjaan</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b. </a:t>
            </a:r>
            <a:r>
              <a:rPr lang="en-US" sz="2400" dirty="0" err="1">
                <a:latin typeface="Cambria" panose="02040503050406030204" pitchFamily="18" charset="0"/>
                <a:ea typeface="Cambria" panose="02040503050406030204" pitchFamily="18" charset="0"/>
              </a:rPr>
              <a:t>berdasarkan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sistem</a:t>
            </a:r>
            <a:r>
              <a:rPr lang="en-US" sz="2400" dirty="0">
                <a:latin typeface="Cambria" panose="02040503050406030204" pitchFamily="18" charset="0"/>
                <a:ea typeface="Cambria" panose="02040503050406030204" pitchFamily="18" charset="0"/>
              </a:rPr>
              <a:t> target organ;</a:t>
            </a:r>
          </a:p>
          <a:p>
            <a:pPr algn="just">
              <a:lnSpc>
                <a:spcPct val="150000"/>
              </a:lnSpc>
            </a:pPr>
            <a:r>
              <a:rPr lang="en-US" sz="2400" dirty="0">
                <a:latin typeface="Cambria" panose="02040503050406030204" pitchFamily="18" charset="0"/>
                <a:ea typeface="Cambria" panose="02040503050406030204" pitchFamily="18" charset="0"/>
              </a:rPr>
              <a:t>	c. </a:t>
            </a:r>
            <a:r>
              <a:rPr lang="en-US" sz="2400" dirty="0" err="1">
                <a:latin typeface="Cambria" panose="02040503050406030204" pitchFamily="18" charset="0"/>
                <a:ea typeface="Cambria" panose="02040503050406030204" pitchFamily="18" charset="0"/>
              </a:rPr>
              <a:t>kanker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akibat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kerja</a:t>
            </a:r>
            <a:r>
              <a:rPr lang="en-US" sz="2400" dirty="0">
                <a:latin typeface="Cambria" panose="02040503050406030204" pitchFamily="18" charset="0"/>
                <a:ea typeface="Cambria" panose="02040503050406030204" pitchFamily="18" charset="0"/>
              </a:rPr>
              <a:t>; dan</a:t>
            </a:r>
          </a:p>
          <a:p>
            <a:pPr algn="just">
              <a:lnSpc>
                <a:spcPct val="150000"/>
              </a:lnSpc>
            </a:pPr>
            <a:r>
              <a:rPr lang="en-US" sz="2400" dirty="0">
                <a:latin typeface="Cambria" panose="02040503050406030204" pitchFamily="18" charset="0"/>
                <a:ea typeface="Cambria" panose="02040503050406030204" pitchFamily="18" charset="0"/>
              </a:rPr>
              <a:t>	d. </a:t>
            </a:r>
            <a:r>
              <a:rPr lang="en-US" sz="2400" dirty="0" err="1">
                <a:latin typeface="Cambria" panose="02040503050406030204" pitchFamily="18" charset="0"/>
                <a:ea typeface="Cambria" panose="02040503050406030204" pitchFamily="18" charset="0"/>
              </a:rPr>
              <a:t>spesifik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lainnya</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6873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36726" y="115888"/>
            <a:ext cx="5438775" cy="457200"/>
          </a:xfrm>
          <a:prstGeom prst="rect">
            <a:avLst/>
          </a:prstGeom>
          <a:noFill/>
          <a:ln w="9525">
            <a:noFill/>
            <a:miter lim="800000"/>
            <a:headEnd/>
            <a:tailEnd/>
          </a:ln>
        </p:spPr>
        <p:txBody>
          <a:bodyPr>
            <a:spAutoFit/>
          </a:bodyPr>
          <a:lstStyle/>
          <a:p>
            <a:pPr fontAlgn="base">
              <a:spcBef>
                <a:spcPct val="0"/>
              </a:spcBef>
              <a:spcAft>
                <a:spcPct val="0"/>
              </a:spcAft>
            </a:pPr>
            <a:r>
              <a:rPr lang="en-US" sz="2400" b="1" u="sng">
                <a:solidFill>
                  <a:prstClr val="white"/>
                </a:solidFill>
                <a:latin typeface="Arial" pitchFamily="34" charset="0"/>
              </a:rPr>
              <a:t>PENENTUAN PENYEBAB PAK :</a:t>
            </a:r>
            <a:endParaRPr lang="en-US" sz="2400">
              <a:solidFill>
                <a:prstClr val="white"/>
              </a:solidFill>
              <a:latin typeface="Arial" pitchFamily="34" charset="0"/>
            </a:endParaRPr>
          </a:p>
        </p:txBody>
      </p:sp>
      <p:sp>
        <p:nvSpPr>
          <p:cNvPr id="41987" name="Text Box 3"/>
          <p:cNvSpPr txBox="1">
            <a:spLocks noChangeArrowheads="1"/>
          </p:cNvSpPr>
          <p:nvPr/>
        </p:nvSpPr>
        <p:spPr bwMode="auto">
          <a:xfrm>
            <a:off x="1736726" y="836614"/>
            <a:ext cx="2606675" cy="5584825"/>
          </a:xfrm>
          <a:prstGeom prst="rect">
            <a:avLst/>
          </a:prstGeom>
          <a:solidFill>
            <a:schemeClr val="accent1"/>
          </a:solidFill>
          <a:ln w="9525">
            <a:noFill/>
            <a:miter lim="800000"/>
            <a:headEnd/>
            <a:tailEnd/>
          </a:ln>
        </p:spPr>
        <p:txBody>
          <a:bodyPr>
            <a:spAutoFit/>
          </a:bodyPr>
          <a:lstStyle/>
          <a:p>
            <a:pPr fontAlgn="base">
              <a:spcBef>
                <a:spcPct val="0"/>
              </a:spcBef>
              <a:spcAft>
                <a:spcPct val="0"/>
              </a:spcAft>
            </a:pPr>
            <a:r>
              <a:rPr lang="en-US" b="1">
                <a:solidFill>
                  <a:srgbClr val="151E06"/>
                </a:solidFill>
                <a:latin typeface="Times New Roman" pitchFamily="18" charset="0"/>
              </a:rPr>
              <a:t>KETERKAITAN DENGAN WAKTU </a:t>
            </a:r>
          </a:p>
          <a:p>
            <a:pPr fontAlgn="base">
              <a:spcBef>
                <a:spcPct val="0"/>
              </a:spcBef>
              <a:spcAft>
                <a:spcPct val="0"/>
              </a:spcAft>
            </a:pPr>
            <a:endParaRPr lang="en-US" b="1">
              <a:solidFill>
                <a:srgbClr val="151E06"/>
              </a:solidFill>
              <a:latin typeface="Times New Roman" pitchFamily="18" charset="0"/>
            </a:endParaRPr>
          </a:p>
          <a:p>
            <a:pPr fontAlgn="base">
              <a:spcBef>
                <a:spcPct val="0"/>
              </a:spcBef>
              <a:spcAft>
                <a:spcPct val="0"/>
              </a:spcAft>
            </a:pPr>
            <a:r>
              <a:rPr lang="en-US" b="1">
                <a:solidFill>
                  <a:srgbClr val="151E06"/>
                </a:solidFill>
                <a:latin typeface="Times New Roman" pitchFamily="18" charset="0"/>
              </a:rPr>
              <a:t>KEKUATAN HUBUNGAN</a:t>
            </a:r>
          </a:p>
          <a:p>
            <a:pPr fontAlgn="base">
              <a:spcBef>
                <a:spcPct val="0"/>
              </a:spcBef>
              <a:spcAft>
                <a:spcPct val="0"/>
              </a:spcAft>
            </a:pPr>
            <a:endParaRPr lang="en-US" b="1">
              <a:solidFill>
                <a:srgbClr val="151E06"/>
              </a:solidFill>
              <a:latin typeface="Times New Roman" pitchFamily="18" charset="0"/>
            </a:endParaRPr>
          </a:p>
          <a:p>
            <a:pPr fontAlgn="base">
              <a:spcBef>
                <a:spcPct val="0"/>
              </a:spcBef>
              <a:spcAft>
                <a:spcPct val="0"/>
              </a:spcAft>
            </a:pPr>
            <a:r>
              <a:rPr lang="en-US" b="1">
                <a:solidFill>
                  <a:srgbClr val="151E06"/>
                </a:solidFill>
                <a:latin typeface="Times New Roman" pitchFamily="18" charset="0"/>
              </a:rPr>
              <a:t>HUBUNGAN DOSIS-RESPON</a:t>
            </a:r>
          </a:p>
          <a:p>
            <a:pPr fontAlgn="base">
              <a:spcBef>
                <a:spcPct val="0"/>
              </a:spcBef>
              <a:spcAft>
                <a:spcPct val="0"/>
              </a:spcAft>
            </a:pPr>
            <a:endParaRPr lang="en-US" b="1">
              <a:solidFill>
                <a:srgbClr val="151E06"/>
              </a:solidFill>
              <a:latin typeface="Times New Roman" pitchFamily="18" charset="0"/>
            </a:endParaRPr>
          </a:p>
          <a:p>
            <a:pPr fontAlgn="base">
              <a:spcBef>
                <a:spcPct val="0"/>
              </a:spcBef>
              <a:spcAft>
                <a:spcPct val="0"/>
              </a:spcAft>
            </a:pPr>
            <a:r>
              <a:rPr lang="en-US" b="1">
                <a:solidFill>
                  <a:srgbClr val="151E06"/>
                </a:solidFill>
                <a:latin typeface="Times New Roman" pitchFamily="18" charset="0"/>
              </a:rPr>
              <a:t>KONSISTENSI HUBUNGAN</a:t>
            </a:r>
          </a:p>
          <a:p>
            <a:pPr fontAlgn="base">
              <a:spcBef>
                <a:spcPct val="0"/>
              </a:spcBef>
              <a:spcAft>
                <a:spcPct val="0"/>
              </a:spcAft>
            </a:pPr>
            <a:endParaRPr lang="en-US" b="1">
              <a:solidFill>
                <a:srgbClr val="151E06"/>
              </a:solidFill>
              <a:latin typeface="Times New Roman" pitchFamily="18" charset="0"/>
            </a:endParaRPr>
          </a:p>
          <a:p>
            <a:pPr fontAlgn="base">
              <a:spcBef>
                <a:spcPct val="0"/>
              </a:spcBef>
              <a:spcAft>
                <a:spcPct val="0"/>
              </a:spcAft>
            </a:pPr>
            <a:r>
              <a:rPr lang="en-US" b="1">
                <a:solidFill>
                  <a:srgbClr val="151E06"/>
                </a:solidFill>
                <a:latin typeface="Times New Roman" pitchFamily="18" charset="0"/>
              </a:rPr>
              <a:t>KEKHUSUSAN HUBUNGAN</a:t>
            </a:r>
          </a:p>
          <a:p>
            <a:pPr fontAlgn="base">
              <a:spcBef>
                <a:spcPct val="0"/>
              </a:spcBef>
              <a:spcAft>
                <a:spcPct val="0"/>
              </a:spcAft>
            </a:pPr>
            <a:endParaRPr lang="en-US" b="1">
              <a:solidFill>
                <a:srgbClr val="151E06"/>
              </a:solidFill>
              <a:latin typeface="Times New Roman" pitchFamily="18" charset="0"/>
            </a:endParaRPr>
          </a:p>
          <a:p>
            <a:pPr fontAlgn="base">
              <a:spcBef>
                <a:spcPct val="0"/>
              </a:spcBef>
              <a:spcAft>
                <a:spcPct val="0"/>
              </a:spcAft>
            </a:pPr>
            <a:r>
              <a:rPr lang="en-US" b="1">
                <a:solidFill>
                  <a:srgbClr val="151E06"/>
                </a:solidFill>
                <a:latin typeface="Times New Roman" pitchFamily="18" charset="0"/>
              </a:rPr>
              <a:t>KECOCOKAN BIOLOGIK</a:t>
            </a:r>
          </a:p>
          <a:p>
            <a:pPr fontAlgn="base">
              <a:spcBef>
                <a:spcPct val="0"/>
              </a:spcBef>
              <a:spcAft>
                <a:spcPct val="0"/>
              </a:spcAft>
            </a:pPr>
            <a:endParaRPr lang="en-US" b="1">
              <a:solidFill>
                <a:srgbClr val="151E06"/>
              </a:solidFill>
              <a:latin typeface="Times New Roman" pitchFamily="18" charset="0"/>
            </a:endParaRPr>
          </a:p>
          <a:p>
            <a:pPr fontAlgn="base">
              <a:spcBef>
                <a:spcPct val="0"/>
              </a:spcBef>
              <a:spcAft>
                <a:spcPct val="0"/>
              </a:spcAft>
            </a:pPr>
            <a:r>
              <a:rPr lang="en-US" b="1">
                <a:solidFill>
                  <a:srgbClr val="151E06"/>
                </a:solidFill>
                <a:latin typeface="Times New Roman" pitchFamily="18" charset="0"/>
              </a:rPr>
              <a:t>BUKTI YANG KOHEREN</a:t>
            </a:r>
          </a:p>
        </p:txBody>
      </p:sp>
      <p:sp>
        <p:nvSpPr>
          <p:cNvPr id="41988" name="Text Box 4"/>
          <p:cNvSpPr txBox="1">
            <a:spLocks noChangeArrowheads="1"/>
          </p:cNvSpPr>
          <p:nvPr/>
        </p:nvSpPr>
        <p:spPr bwMode="auto">
          <a:xfrm>
            <a:off x="4343400" y="415926"/>
            <a:ext cx="287258" cy="6075509"/>
          </a:xfrm>
          <a:prstGeom prst="rect">
            <a:avLst/>
          </a:prstGeom>
          <a:noFill/>
          <a:ln w="9525">
            <a:noFill/>
            <a:miter lim="800000"/>
            <a:headEnd/>
            <a:tailEnd/>
          </a:ln>
        </p:spPr>
        <p:txBody>
          <a:bodyPr wrap="none">
            <a:spAutoFit/>
          </a:bodyPr>
          <a:lstStyle/>
          <a:p>
            <a:pPr fontAlgn="base">
              <a:lnSpc>
                <a:spcPct val="140000"/>
              </a:lnSpc>
              <a:spcBef>
                <a:spcPct val="0"/>
              </a:spcBef>
              <a:spcAft>
                <a:spcPct val="0"/>
              </a:spcAft>
            </a:pPr>
            <a:r>
              <a:rPr lang="en-US" sz="2400" b="1">
                <a:solidFill>
                  <a:srgbClr val="3B3059"/>
                </a:solidFill>
                <a:latin typeface="Times New Roman" pitchFamily="18" charset="0"/>
              </a:rPr>
              <a:t>:</a:t>
            </a:r>
          </a:p>
          <a:p>
            <a:pPr fontAlgn="base">
              <a:spcBef>
                <a:spcPct val="0"/>
              </a:spcBef>
              <a:spcAft>
                <a:spcPct val="0"/>
              </a:spcAft>
            </a:pPr>
            <a:endParaRPr lang="en-US" sz="2400" b="1">
              <a:solidFill>
                <a:srgbClr val="3B3059"/>
              </a:solidFill>
              <a:latin typeface="Times New Roman" pitchFamily="18" charset="0"/>
            </a:endParaRPr>
          </a:p>
          <a:p>
            <a:pPr fontAlgn="base">
              <a:spcBef>
                <a:spcPct val="0"/>
              </a:spcBef>
              <a:spcAft>
                <a:spcPct val="0"/>
              </a:spcAft>
            </a:pPr>
            <a:endParaRPr lang="en-US" sz="2400" b="1">
              <a:solidFill>
                <a:srgbClr val="3B3059"/>
              </a:solidFill>
              <a:latin typeface="Times New Roman" pitchFamily="18" charset="0"/>
            </a:endParaRPr>
          </a:p>
          <a:p>
            <a:pPr fontAlgn="base">
              <a:spcBef>
                <a:spcPct val="0"/>
              </a:spcBef>
              <a:spcAft>
                <a:spcPct val="0"/>
              </a:spcAft>
            </a:pPr>
            <a:r>
              <a:rPr lang="en-US" sz="2400" b="1">
                <a:solidFill>
                  <a:srgbClr val="3B3059"/>
                </a:solidFill>
                <a:latin typeface="Times New Roman" pitchFamily="18" charset="0"/>
              </a:rPr>
              <a:t>:</a:t>
            </a:r>
          </a:p>
          <a:p>
            <a:pPr fontAlgn="base">
              <a:lnSpc>
                <a:spcPct val="120000"/>
              </a:lnSpc>
              <a:spcBef>
                <a:spcPct val="0"/>
              </a:spcBef>
              <a:spcAft>
                <a:spcPct val="0"/>
              </a:spcAft>
            </a:pPr>
            <a:endParaRPr lang="en-US" sz="2400" b="1">
              <a:solidFill>
                <a:srgbClr val="3B3059"/>
              </a:solidFill>
              <a:latin typeface="Times New Roman" pitchFamily="18" charset="0"/>
            </a:endParaRPr>
          </a:p>
          <a:p>
            <a:pPr fontAlgn="base">
              <a:spcBef>
                <a:spcPct val="0"/>
              </a:spcBef>
              <a:spcAft>
                <a:spcPct val="0"/>
              </a:spcAft>
            </a:pPr>
            <a:r>
              <a:rPr lang="en-US" sz="2400" b="1">
                <a:solidFill>
                  <a:srgbClr val="3B3059"/>
                </a:solidFill>
                <a:latin typeface="Times New Roman" pitchFamily="18" charset="0"/>
              </a:rPr>
              <a:t>:</a:t>
            </a:r>
          </a:p>
          <a:p>
            <a:pPr fontAlgn="base">
              <a:lnSpc>
                <a:spcPct val="60000"/>
              </a:lnSpc>
              <a:spcBef>
                <a:spcPct val="0"/>
              </a:spcBef>
              <a:spcAft>
                <a:spcPct val="0"/>
              </a:spcAft>
            </a:pPr>
            <a:endParaRPr lang="en-US" sz="2400" b="1">
              <a:solidFill>
                <a:srgbClr val="3B3059"/>
              </a:solidFill>
              <a:latin typeface="Times New Roman" pitchFamily="18" charset="0"/>
            </a:endParaRPr>
          </a:p>
          <a:p>
            <a:pPr fontAlgn="base">
              <a:spcBef>
                <a:spcPct val="0"/>
              </a:spcBef>
              <a:spcAft>
                <a:spcPct val="0"/>
              </a:spcAft>
            </a:pPr>
            <a:endParaRPr lang="en-US" sz="2400" b="1">
              <a:solidFill>
                <a:srgbClr val="3B3059"/>
              </a:solidFill>
              <a:latin typeface="Times New Roman" pitchFamily="18" charset="0"/>
            </a:endParaRPr>
          </a:p>
          <a:p>
            <a:pPr fontAlgn="base">
              <a:spcBef>
                <a:spcPct val="0"/>
              </a:spcBef>
              <a:spcAft>
                <a:spcPct val="0"/>
              </a:spcAft>
            </a:pPr>
            <a:r>
              <a:rPr lang="en-US" sz="2400" b="1">
                <a:solidFill>
                  <a:srgbClr val="3B3059"/>
                </a:solidFill>
                <a:latin typeface="Times New Roman" pitchFamily="18" charset="0"/>
              </a:rPr>
              <a:t>:</a:t>
            </a:r>
          </a:p>
          <a:p>
            <a:pPr fontAlgn="base">
              <a:lnSpc>
                <a:spcPct val="150000"/>
              </a:lnSpc>
              <a:spcBef>
                <a:spcPct val="0"/>
              </a:spcBef>
              <a:spcAft>
                <a:spcPct val="0"/>
              </a:spcAft>
            </a:pPr>
            <a:endParaRPr lang="en-US" sz="2400" b="1">
              <a:solidFill>
                <a:srgbClr val="3B3059"/>
              </a:solidFill>
              <a:latin typeface="Times New Roman" pitchFamily="18" charset="0"/>
            </a:endParaRPr>
          </a:p>
          <a:p>
            <a:pPr fontAlgn="base">
              <a:spcBef>
                <a:spcPct val="0"/>
              </a:spcBef>
              <a:spcAft>
                <a:spcPct val="0"/>
              </a:spcAft>
            </a:pPr>
            <a:r>
              <a:rPr lang="en-US" sz="2400" b="1">
                <a:solidFill>
                  <a:srgbClr val="3B3059"/>
                </a:solidFill>
                <a:latin typeface="Times New Roman" pitchFamily="18" charset="0"/>
              </a:rPr>
              <a:t>:</a:t>
            </a:r>
          </a:p>
          <a:p>
            <a:pPr fontAlgn="base">
              <a:lnSpc>
                <a:spcPct val="150000"/>
              </a:lnSpc>
              <a:spcBef>
                <a:spcPct val="0"/>
              </a:spcBef>
              <a:spcAft>
                <a:spcPct val="0"/>
              </a:spcAft>
            </a:pPr>
            <a:endParaRPr lang="en-US" sz="2400" b="1">
              <a:solidFill>
                <a:srgbClr val="3B3059"/>
              </a:solidFill>
              <a:latin typeface="Times New Roman" pitchFamily="18" charset="0"/>
            </a:endParaRPr>
          </a:p>
          <a:p>
            <a:pPr fontAlgn="base">
              <a:spcBef>
                <a:spcPct val="0"/>
              </a:spcBef>
              <a:spcAft>
                <a:spcPct val="0"/>
              </a:spcAft>
            </a:pPr>
            <a:endParaRPr lang="en-US" sz="2400" b="1">
              <a:solidFill>
                <a:srgbClr val="3B3059"/>
              </a:solidFill>
              <a:latin typeface="Times New Roman" pitchFamily="18" charset="0"/>
            </a:endParaRPr>
          </a:p>
          <a:p>
            <a:pPr fontAlgn="base">
              <a:spcBef>
                <a:spcPct val="0"/>
              </a:spcBef>
              <a:spcAft>
                <a:spcPct val="0"/>
              </a:spcAft>
            </a:pPr>
            <a:r>
              <a:rPr lang="en-US" sz="2400" b="1">
                <a:solidFill>
                  <a:srgbClr val="3B3059"/>
                </a:solidFill>
                <a:latin typeface="Times New Roman" pitchFamily="18" charset="0"/>
              </a:rPr>
              <a:t>:</a:t>
            </a:r>
          </a:p>
          <a:p>
            <a:pPr fontAlgn="base">
              <a:spcBef>
                <a:spcPct val="0"/>
              </a:spcBef>
              <a:spcAft>
                <a:spcPct val="0"/>
              </a:spcAft>
            </a:pPr>
            <a:endParaRPr lang="en-US" sz="2400">
              <a:solidFill>
                <a:prstClr val="white"/>
              </a:solidFill>
              <a:latin typeface="Times New Roman" pitchFamily="18" charset="0"/>
            </a:endParaRPr>
          </a:p>
        </p:txBody>
      </p:sp>
      <p:sp>
        <p:nvSpPr>
          <p:cNvPr id="41989" name="Text Box 5"/>
          <p:cNvSpPr txBox="1">
            <a:spLocks noChangeArrowheads="1"/>
          </p:cNvSpPr>
          <p:nvPr/>
        </p:nvSpPr>
        <p:spPr bwMode="auto">
          <a:xfrm>
            <a:off x="4367214" y="908051"/>
            <a:ext cx="6300787" cy="5515421"/>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lang="en-US" sz="2000">
                <a:solidFill>
                  <a:srgbClr val="EBEBEB"/>
                </a:solidFill>
                <a:latin typeface="Times New Roman" pitchFamily="18" charset="0"/>
              </a:rPr>
              <a:t>Peny.baru terjadi setelah pemajanan atau ada interval waktu yang sesuai</a:t>
            </a:r>
          </a:p>
          <a:p>
            <a:pPr fontAlgn="base">
              <a:lnSpc>
                <a:spcPct val="80000"/>
              </a:lnSpc>
              <a:spcBef>
                <a:spcPct val="0"/>
              </a:spcBef>
              <a:spcAft>
                <a:spcPct val="0"/>
              </a:spcAft>
            </a:pPr>
            <a:endParaRPr lang="en-US" sz="2000">
              <a:solidFill>
                <a:srgbClr val="EBEBEB"/>
              </a:solidFill>
              <a:latin typeface="Times New Roman" pitchFamily="18" charset="0"/>
            </a:endParaRPr>
          </a:p>
          <a:p>
            <a:pPr fontAlgn="base">
              <a:lnSpc>
                <a:spcPct val="80000"/>
              </a:lnSpc>
              <a:spcBef>
                <a:spcPct val="0"/>
              </a:spcBef>
              <a:spcAft>
                <a:spcPct val="0"/>
              </a:spcAft>
            </a:pPr>
            <a:r>
              <a:rPr lang="en-US" sz="2000">
                <a:solidFill>
                  <a:srgbClr val="EBEBEB"/>
                </a:solidFill>
                <a:latin typeface="Times New Roman" pitchFamily="18" charset="0"/>
              </a:rPr>
              <a:t>P.A.K. jelas dan banyak jika dikaitkan dengan pemajanan faktor resiko</a:t>
            </a:r>
          </a:p>
          <a:p>
            <a:pPr fontAlgn="base">
              <a:spcBef>
                <a:spcPct val="0"/>
              </a:spcBef>
              <a:spcAft>
                <a:spcPct val="0"/>
              </a:spcAft>
            </a:pPr>
            <a:endParaRPr lang="en-US" sz="2000">
              <a:solidFill>
                <a:srgbClr val="EBEBEB"/>
              </a:solidFill>
              <a:latin typeface="Times New Roman" pitchFamily="18" charset="0"/>
            </a:endParaRPr>
          </a:p>
          <a:p>
            <a:pPr fontAlgn="base">
              <a:spcBef>
                <a:spcPct val="0"/>
              </a:spcBef>
              <a:spcAft>
                <a:spcPct val="0"/>
              </a:spcAft>
            </a:pPr>
            <a:r>
              <a:rPr lang="en-US" sz="2000">
                <a:solidFill>
                  <a:srgbClr val="EBEBEB"/>
                </a:solidFill>
                <a:latin typeface="Times New Roman" pitchFamily="18" charset="0"/>
              </a:rPr>
              <a:t>Makin tinggi pajanan makin tinggi kejadian dan tingkat keparahan penyakitnya</a:t>
            </a:r>
          </a:p>
          <a:p>
            <a:pPr fontAlgn="base">
              <a:spcBef>
                <a:spcPct val="0"/>
              </a:spcBef>
              <a:spcAft>
                <a:spcPct val="0"/>
              </a:spcAft>
            </a:pPr>
            <a:endParaRPr lang="en-US" sz="2000">
              <a:solidFill>
                <a:srgbClr val="EBEBEB"/>
              </a:solidFill>
              <a:latin typeface="Times New Roman" pitchFamily="18" charset="0"/>
            </a:endParaRPr>
          </a:p>
          <a:p>
            <a:pPr fontAlgn="base">
              <a:lnSpc>
                <a:spcPct val="80000"/>
              </a:lnSpc>
              <a:spcBef>
                <a:spcPct val="0"/>
              </a:spcBef>
              <a:spcAft>
                <a:spcPct val="0"/>
              </a:spcAft>
            </a:pPr>
            <a:r>
              <a:rPr lang="en-US" sz="2000">
                <a:solidFill>
                  <a:srgbClr val="EBEBEB"/>
                </a:solidFill>
                <a:latin typeface="Times New Roman" pitchFamily="18" charset="0"/>
              </a:rPr>
              <a:t>Beberapa penelitian penyebutkan hasil dan kesimpulan yang sama</a:t>
            </a:r>
          </a:p>
          <a:p>
            <a:pPr fontAlgn="base">
              <a:spcBef>
                <a:spcPct val="0"/>
              </a:spcBef>
              <a:spcAft>
                <a:spcPct val="0"/>
              </a:spcAft>
            </a:pPr>
            <a:endParaRPr lang="en-US" sz="2000">
              <a:solidFill>
                <a:srgbClr val="EBEBEB"/>
              </a:solidFill>
              <a:latin typeface="Times New Roman" pitchFamily="18" charset="0"/>
            </a:endParaRPr>
          </a:p>
          <a:p>
            <a:pPr fontAlgn="base">
              <a:lnSpc>
                <a:spcPct val="70000"/>
              </a:lnSpc>
              <a:spcBef>
                <a:spcPct val="0"/>
              </a:spcBef>
              <a:spcAft>
                <a:spcPct val="0"/>
              </a:spcAft>
            </a:pPr>
            <a:r>
              <a:rPr lang="en-US" sz="2000">
                <a:solidFill>
                  <a:srgbClr val="EBEBEB"/>
                </a:solidFill>
                <a:latin typeface="Times New Roman" pitchFamily="18" charset="0"/>
              </a:rPr>
              <a:t>Berdasarkan sifat toksikologi, kimia, fisika atau sifat lainnya dari faktor resiko, diketahui bahwa pemajanan akan menyebabkan gangguan tertentu.</a:t>
            </a:r>
          </a:p>
          <a:p>
            <a:pPr fontAlgn="base">
              <a:lnSpc>
                <a:spcPct val="70000"/>
              </a:lnSpc>
              <a:spcBef>
                <a:spcPct val="0"/>
              </a:spcBef>
              <a:spcAft>
                <a:spcPct val="0"/>
              </a:spcAft>
            </a:pPr>
            <a:endParaRPr lang="en-US" sz="2000">
              <a:solidFill>
                <a:srgbClr val="EBEBEB"/>
              </a:solidFill>
              <a:latin typeface="Times New Roman" pitchFamily="18" charset="0"/>
            </a:endParaRPr>
          </a:p>
          <a:p>
            <a:pPr fontAlgn="base">
              <a:lnSpc>
                <a:spcPct val="70000"/>
              </a:lnSpc>
              <a:spcBef>
                <a:spcPct val="0"/>
              </a:spcBef>
              <a:spcAft>
                <a:spcPct val="0"/>
              </a:spcAft>
            </a:pPr>
            <a:r>
              <a:rPr lang="en-US" sz="2000">
                <a:solidFill>
                  <a:srgbClr val="EBEBEB"/>
                </a:solidFill>
                <a:latin typeface="Times New Roman" pitchFamily="18" charset="0"/>
              </a:rPr>
              <a:t>Bahan kimia tertentu menyebabkan kerusakan pada organ biologis tertentu (ada target organ)</a:t>
            </a:r>
          </a:p>
          <a:p>
            <a:pPr fontAlgn="base">
              <a:lnSpc>
                <a:spcPct val="70000"/>
              </a:lnSpc>
              <a:spcBef>
                <a:spcPct val="0"/>
              </a:spcBef>
              <a:spcAft>
                <a:spcPct val="0"/>
              </a:spcAft>
            </a:pPr>
            <a:endParaRPr lang="en-US" sz="2000">
              <a:solidFill>
                <a:srgbClr val="EBEBEB"/>
              </a:solidFill>
              <a:latin typeface="Times New Roman" pitchFamily="18" charset="0"/>
            </a:endParaRPr>
          </a:p>
          <a:p>
            <a:pPr fontAlgn="base">
              <a:lnSpc>
                <a:spcPct val="70000"/>
              </a:lnSpc>
              <a:spcBef>
                <a:spcPct val="0"/>
              </a:spcBef>
              <a:spcAft>
                <a:spcPct val="0"/>
              </a:spcAft>
            </a:pPr>
            <a:endParaRPr lang="en-US" sz="2000">
              <a:solidFill>
                <a:srgbClr val="EBEBEB"/>
              </a:solidFill>
              <a:latin typeface="Times New Roman" pitchFamily="18" charset="0"/>
            </a:endParaRPr>
          </a:p>
          <a:p>
            <a:pPr fontAlgn="base">
              <a:lnSpc>
                <a:spcPct val="70000"/>
              </a:lnSpc>
              <a:spcBef>
                <a:spcPct val="0"/>
              </a:spcBef>
              <a:spcAft>
                <a:spcPct val="0"/>
              </a:spcAft>
            </a:pPr>
            <a:r>
              <a:rPr lang="en-US" sz="2000">
                <a:solidFill>
                  <a:srgbClr val="EBEBEB"/>
                </a:solidFill>
                <a:latin typeface="Times New Roman" pitchFamily="18" charset="0"/>
              </a:rPr>
              <a:t>Sintesis umum dari semua penemuan menyimpulkan bahwa ada efek sebab akibat secara ilmiah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8214" y="188914"/>
            <a:ext cx="8080375" cy="954087"/>
          </a:xfrm>
        </p:spPr>
        <p:txBody>
          <a:bodyPr/>
          <a:lstStyle/>
          <a:p>
            <a:pPr marL="838200" indent="-838200"/>
            <a:r>
              <a:rPr lang="id-ID" sz="2800" b="1"/>
              <a:t>PRINSIP2 </a:t>
            </a:r>
            <a:r>
              <a:rPr lang="sv-SE" sz="2800" b="1"/>
              <a:t>PENCEGAHAN </a:t>
            </a:r>
            <a:br>
              <a:rPr lang="id-ID" sz="2800" b="1"/>
            </a:br>
            <a:r>
              <a:rPr lang="id-ID" sz="2800" b="1"/>
              <a:t>PE</a:t>
            </a:r>
            <a:r>
              <a:rPr lang="sv-SE" sz="2800" b="1"/>
              <a:t>NYAKIT AKIBAT KERJA</a:t>
            </a:r>
            <a:endParaRPr lang="en-US" sz="2800" b="1"/>
          </a:p>
        </p:txBody>
      </p:sp>
      <p:sp>
        <p:nvSpPr>
          <p:cNvPr id="38915" name="Rectangle 3"/>
          <p:cNvSpPr>
            <a:spLocks noGrp="1" noChangeArrowheads="1"/>
          </p:cNvSpPr>
          <p:nvPr>
            <p:ph idx="1"/>
          </p:nvPr>
        </p:nvSpPr>
        <p:spPr>
          <a:xfrm>
            <a:off x="1952625" y="5072063"/>
            <a:ext cx="8135938" cy="1295400"/>
          </a:xfrm>
          <a:solidFill>
            <a:srgbClr val="CCFFCC"/>
          </a:solidFill>
        </p:spPr>
        <p:txBody>
          <a:bodyPr>
            <a:normAutofit lnSpcReduction="10000"/>
          </a:bodyPr>
          <a:lstStyle/>
          <a:p>
            <a:pPr algn="ctr">
              <a:lnSpc>
                <a:spcPct val="85000"/>
              </a:lnSpc>
              <a:spcBef>
                <a:spcPct val="25000"/>
              </a:spcBef>
              <a:buFont typeface="Wingdings" pitchFamily="2" charset="2"/>
              <a:buNone/>
            </a:pPr>
            <a:r>
              <a:rPr lang="sv-SE" sz="2400">
                <a:solidFill>
                  <a:srgbClr val="C00000"/>
                </a:solidFill>
              </a:rPr>
              <a:t>PENTING :</a:t>
            </a:r>
          </a:p>
          <a:p>
            <a:pPr algn="ctr">
              <a:lnSpc>
                <a:spcPct val="85000"/>
              </a:lnSpc>
              <a:spcBef>
                <a:spcPct val="25000"/>
              </a:spcBef>
              <a:buFont typeface="Wingdings" pitchFamily="2" charset="2"/>
              <a:buNone/>
            </a:pPr>
            <a:r>
              <a:rPr lang="sv-SE" sz="2400">
                <a:solidFill>
                  <a:srgbClr val="C00000"/>
                </a:solidFill>
              </a:rPr>
              <a:t>PAK sering tidak dapat disembuhkan, sehingga upaya pencegahan (preventif dan promotif) harus diutamakan </a:t>
            </a:r>
            <a:endParaRPr lang="en-US" sz="2400">
              <a:solidFill>
                <a:srgbClr val="C00000"/>
              </a:solidFill>
            </a:endParaRPr>
          </a:p>
        </p:txBody>
      </p:sp>
      <p:sp>
        <p:nvSpPr>
          <p:cNvPr id="38916" name="Rectangle 5"/>
          <p:cNvSpPr>
            <a:spLocks noChangeArrowheads="1"/>
          </p:cNvSpPr>
          <p:nvPr/>
        </p:nvSpPr>
        <p:spPr bwMode="auto">
          <a:xfrm>
            <a:off x="2208213" y="1196975"/>
            <a:ext cx="7848600" cy="3240088"/>
          </a:xfrm>
          <a:prstGeom prst="rect">
            <a:avLst/>
          </a:prstGeom>
          <a:noFill/>
          <a:ln w="9525">
            <a:noFill/>
            <a:miter lim="800000"/>
            <a:headEnd/>
            <a:tailEnd/>
          </a:ln>
        </p:spPr>
        <p:txBody>
          <a:bodyPr lIns="182562" tIns="46038" rIns="182562" bIns="46038"/>
          <a:lstStyle/>
          <a:p>
            <a:pPr marL="609600" indent="-609600" fontAlgn="base">
              <a:lnSpc>
                <a:spcPct val="90000"/>
              </a:lnSpc>
              <a:spcBef>
                <a:spcPct val="20000"/>
              </a:spcBef>
              <a:spcAft>
                <a:spcPct val="0"/>
              </a:spcAft>
              <a:buClr>
                <a:srgbClr val="EBEBEB"/>
              </a:buClr>
              <a:buSzPct val="75000"/>
              <a:buFont typeface="Wingdings" pitchFamily="2" charset="2"/>
              <a:buAutoNum type="arabicPeriod"/>
            </a:pPr>
            <a:r>
              <a:rPr lang="sv-SE" sz="2800">
                <a:solidFill>
                  <a:prstClr val="white"/>
                </a:solidFill>
                <a:latin typeface="Arial" pitchFamily="34" charset="0"/>
              </a:rPr>
              <a:t>Pencegahan Primer/Awal, dilakukan sedini mungkin sebelum kasus terjadi</a:t>
            </a:r>
          </a:p>
          <a:p>
            <a:pPr marL="609600" indent="-609600" fontAlgn="base">
              <a:lnSpc>
                <a:spcPct val="90000"/>
              </a:lnSpc>
              <a:spcBef>
                <a:spcPct val="20000"/>
              </a:spcBef>
              <a:spcAft>
                <a:spcPct val="0"/>
              </a:spcAft>
              <a:buClr>
                <a:srgbClr val="EBEBEB"/>
              </a:buClr>
              <a:buSzPct val="75000"/>
              <a:buFont typeface="Wingdings" pitchFamily="2" charset="2"/>
              <a:buAutoNum type="arabicPeriod"/>
            </a:pPr>
            <a:r>
              <a:rPr lang="sv-SE" sz="2800">
                <a:solidFill>
                  <a:prstClr val="white"/>
                </a:solidFill>
                <a:latin typeface="Arial" pitchFamily="34" charset="0"/>
              </a:rPr>
              <a:t>Pencegahan Sekunder, dilakukan apabila sudah terdapat tanda-tanda atau gejala adanya PAK</a:t>
            </a:r>
          </a:p>
          <a:p>
            <a:pPr marL="609600" indent="-609600" fontAlgn="base">
              <a:lnSpc>
                <a:spcPct val="90000"/>
              </a:lnSpc>
              <a:spcBef>
                <a:spcPct val="20000"/>
              </a:spcBef>
              <a:spcAft>
                <a:spcPct val="0"/>
              </a:spcAft>
              <a:buClr>
                <a:srgbClr val="EBEBEB"/>
              </a:buClr>
              <a:buSzPct val="75000"/>
              <a:buFont typeface="Wingdings" pitchFamily="2" charset="2"/>
              <a:buAutoNum type="arabicPeriod"/>
            </a:pPr>
            <a:r>
              <a:rPr lang="sv-SE" sz="2800">
                <a:solidFill>
                  <a:prstClr val="white"/>
                </a:solidFill>
                <a:latin typeface="Arial" pitchFamily="34" charset="0"/>
              </a:rPr>
              <a:t>Pencegahan Tersier, melalui tindakan penanganan terhadap kasus PAK yang sudah terjadi agar masih dapat dioptimalkan fungsi</a:t>
            </a:r>
            <a:endParaRPr lang="en-US" sz="2800">
              <a:solidFill>
                <a:prstClr val="white"/>
              </a:solidFill>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400300" y="725488"/>
            <a:ext cx="7562850" cy="1066800"/>
          </a:xfrm>
          <a:prstGeom prst="rect">
            <a:avLst/>
          </a:prstGeom>
          <a:noFill/>
          <a:ln w="9525">
            <a:noFill/>
            <a:miter lim="800000"/>
            <a:headEnd/>
            <a:tailEnd/>
          </a:ln>
        </p:spPr>
        <p:txBody>
          <a:bodyPr lIns="91434" tIns="45717" rIns="91434" bIns="45717">
            <a:spAutoFit/>
          </a:bodyPr>
          <a:lstStyle/>
          <a:p>
            <a:pPr algn="ctr" fontAlgn="base">
              <a:spcBef>
                <a:spcPct val="0"/>
              </a:spcBef>
              <a:spcAft>
                <a:spcPct val="0"/>
              </a:spcAft>
            </a:pPr>
            <a:r>
              <a:rPr lang="en-US" sz="3200">
                <a:solidFill>
                  <a:prstClr val="white"/>
                </a:solidFill>
                <a:latin typeface="Times New Roman" pitchFamily="18" charset="0"/>
              </a:rPr>
              <a:t>UPAYA PENGENDALIAN </a:t>
            </a:r>
          </a:p>
          <a:p>
            <a:pPr algn="ctr" fontAlgn="base">
              <a:spcBef>
                <a:spcPct val="0"/>
              </a:spcBef>
              <a:spcAft>
                <a:spcPct val="0"/>
              </a:spcAft>
            </a:pPr>
            <a:r>
              <a:rPr lang="en-US" sz="3200" b="1">
                <a:solidFill>
                  <a:prstClr val="white"/>
                </a:solidFill>
                <a:latin typeface="Times New Roman" pitchFamily="18" charset="0"/>
              </a:rPr>
              <a:t>PENYAKIT AKIBAT KERJA (PAK)</a:t>
            </a:r>
          </a:p>
        </p:txBody>
      </p:sp>
      <p:graphicFrame>
        <p:nvGraphicFramePr>
          <p:cNvPr id="92180" name="Group 20"/>
          <p:cNvGraphicFramePr>
            <a:graphicFrameLocks noGrp="1"/>
          </p:cNvGraphicFramePr>
          <p:nvPr/>
        </p:nvGraphicFramePr>
        <p:xfrm>
          <a:off x="1752600" y="1844675"/>
          <a:ext cx="8915400" cy="4587234"/>
        </p:xfrm>
        <a:graphic>
          <a:graphicData uri="http://schemas.openxmlformats.org/drawingml/2006/table">
            <a:tbl>
              <a:tblPr/>
              <a:tblGrid>
                <a:gridCol w="2247900">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PROMOTIF</a:t>
                      </a: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PREVENTIF</a:t>
                      </a:r>
                    </a:p>
                  </a:txBody>
                  <a:tcPr marL="91434" marR="91434"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KURATIF</a:t>
                      </a:r>
                    </a:p>
                  </a:txBody>
                  <a:tcPr marL="91434" marR="91434"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REHABILITATIF</a:t>
                      </a: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194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Pemeliharaan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  kesehatan kerja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Pembinaan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Gerakan OR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Tdk merokok</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Gizi seimbang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Ergonomi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a:t>
                      </a:r>
                      <a:r>
                        <a:rPr kumimoji="0" lang="en-US" sz="2000" b="0" i="0" u="none" strike="noStrike" cap="none" normalizeH="0" baseline="0">
                          <a:ln>
                            <a:noFill/>
                          </a:ln>
                          <a:solidFill>
                            <a:srgbClr val="CC3300"/>
                          </a:solidFill>
                          <a:effectLst/>
                          <a:latin typeface="Arial" charset="0"/>
                        </a:rPr>
                        <a:t>Pengendalian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  Lingk. Kerja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Hygiene sanitasi</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a:ln>
                          <a:noFill/>
                        </a:ln>
                        <a:solidFill>
                          <a:schemeClr val="tx1"/>
                        </a:solidFill>
                        <a:effectLst/>
                        <a:latin typeface="Arial" charset="0"/>
                      </a:endParaRP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Arial" charset="0"/>
                        </a:rPr>
                        <a:t>Pemeriksaan</a:t>
                      </a:r>
                      <a:r>
                        <a:rPr kumimoji="0" lang="en-US" sz="2000" b="0"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Arial" charset="0"/>
                        </a:rPr>
                        <a:t>Kesehatan</a:t>
                      </a: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Arial" charset="0"/>
                        </a:rPr>
                        <a:t>Kerja</a:t>
                      </a:r>
                      <a:endParaRPr kumimoji="0" lang="en-US"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Arial" charset="0"/>
                        </a:rPr>
                        <a:t>Imunisasi</a:t>
                      </a:r>
                      <a:endParaRPr kumimoji="0" lang="en-US"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Arial" charset="0"/>
                        </a:rPr>
                        <a:t>Penggunaan</a:t>
                      </a:r>
                      <a:r>
                        <a:rPr kumimoji="0" lang="en-US" sz="2000" b="0" i="0" u="none" strike="noStrike" cap="none" normalizeH="0" baseline="0" dirty="0">
                          <a:ln>
                            <a:noFill/>
                          </a:ln>
                          <a:solidFill>
                            <a:schemeClr val="tx1"/>
                          </a:solidFill>
                          <a:effectLst/>
                          <a:latin typeface="Arial" charset="0"/>
                        </a:rPr>
                        <a:t> APD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Arial" charset="0"/>
                        </a:rPr>
                        <a:t>Rotasi</a:t>
                      </a: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Arial" charset="0"/>
                        </a:rPr>
                        <a:t>Kerja</a:t>
                      </a:r>
                      <a:endParaRPr kumimoji="0" lang="en-US"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Arial" charset="0"/>
                        </a:rPr>
                        <a:t>Pengurangan</a:t>
                      </a:r>
                      <a:r>
                        <a:rPr kumimoji="0" lang="en-US" sz="2000" b="0"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Arial" charset="0"/>
                        </a:rPr>
                        <a:t>waktu</a:t>
                      </a: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Arial" charset="0"/>
                        </a:rPr>
                        <a:t>kerja</a:t>
                      </a:r>
                      <a:r>
                        <a:rPr kumimoji="0" lang="id-ID" sz="2000" b="0" i="0" u="none" strike="noStrike" cap="none" normalizeH="0" baseline="0">
                          <a:ln>
                            <a:noFill/>
                          </a:ln>
                          <a:solidFill>
                            <a:schemeClr val="tx1"/>
                          </a:solidFill>
                          <a:effectLst/>
                          <a:latin typeface="Arial" charset="0"/>
                        </a:rPr>
                        <a:t> terpajan F Bahaya</a:t>
                      </a:r>
                      <a:endParaRPr kumimoji="0" lang="en-US" sz="2000" b="0" i="0" u="none" strike="noStrike" cap="none" normalizeH="0" baseline="0">
                        <a:ln>
                          <a:noFill/>
                        </a:ln>
                        <a:solidFill>
                          <a:schemeClr val="tx1"/>
                        </a:solidFill>
                        <a:effectLst/>
                        <a:latin typeface="Arial" charset="0"/>
                      </a:endParaRPr>
                    </a:p>
                  </a:txBody>
                  <a:tcPr marL="91434" marR="91434"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Pengobatan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P3K</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Rawat jalan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Rawat Inap</a:t>
                      </a:r>
                    </a:p>
                  </a:txBody>
                  <a:tcPr marL="91434" marR="91434"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Alat bantu dengar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Protese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Mutasi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charset="0"/>
                        </a:rPr>
                        <a:t> Kompensasi</a:t>
                      </a: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pull dir="ld"/>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2351088" y="214290"/>
            <a:ext cx="8012112" cy="719138"/>
          </a:xfrm>
        </p:spPr>
        <p:txBody>
          <a:bodyPr/>
          <a:lstStyle/>
          <a:p>
            <a:pPr eaLnBrk="1" hangingPunct="1"/>
            <a:r>
              <a:rPr lang="en-US" sz="3200" dirty="0" err="1"/>
              <a:t>Pencegahan</a:t>
            </a:r>
            <a:r>
              <a:rPr lang="en-US" sz="3200" dirty="0"/>
              <a:t>/</a:t>
            </a:r>
            <a:r>
              <a:rPr lang="en-US" sz="3200" dirty="0" err="1"/>
              <a:t>Preventif</a:t>
            </a:r>
            <a:r>
              <a:rPr lang="en-US" sz="3200" dirty="0"/>
              <a:t> PAK (</a:t>
            </a:r>
            <a:r>
              <a:rPr lang="en-US" sz="3200" dirty="0" err="1"/>
              <a:t>menurut</a:t>
            </a:r>
            <a:r>
              <a:rPr lang="en-US" sz="3200" dirty="0"/>
              <a:t> ILO) :</a:t>
            </a:r>
          </a:p>
        </p:txBody>
      </p:sp>
      <p:sp>
        <p:nvSpPr>
          <p:cNvPr id="40963" name="Rectangle 6"/>
          <p:cNvSpPr>
            <a:spLocks noGrp="1" noChangeArrowheads="1"/>
          </p:cNvSpPr>
          <p:nvPr>
            <p:ph idx="1"/>
          </p:nvPr>
        </p:nvSpPr>
        <p:spPr>
          <a:xfrm>
            <a:off x="2166910" y="1500174"/>
            <a:ext cx="3500430" cy="4857784"/>
          </a:xfrm>
          <a:noFill/>
        </p:spPr>
        <p:txBody>
          <a:bodyPr>
            <a:noAutofit/>
          </a:bodyPr>
          <a:lstStyle/>
          <a:p>
            <a:pPr marL="609600" indent="-609600">
              <a:buFont typeface="Wingdings" pitchFamily="2" charset="2"/>
              <a:buAutoNum type="arabicPeriod"/>
            </a:pPr>
            <a:r>
              <a:rPr lang="en-US" sz="2800" b="1" dirty="0"/>
              <a:t>Peraturan-perundang2an</a:t>
            </a:r>
          </a:p>
          <a:p>
            <a:pPr marL="609600" indent="-609600">
              <a:buFont typeface="Wingdings" pitchFamily="2" charset="2"/>
              <a:buAutoNum type="arabicPeriod"/>
            </a:pPr>
            <a:r>
              <a:rPr lang="en-US" sz="2800" b="1" dirty="0" err="1"/>
              <a:t>Standarisasi</a:t>
            </a:r>
            <a:endParaRPr lang="en-US" sz="2800" b="1" dirty="0"/>
          </a:p>
          <a:p>
            <a:pPr marL="609600" indent="-609600">
              <a:buFont typeface="Wingdings" pitchFamily="2" charset="2"/>
              <a:buAutoNum type="arabicPeriod"/>
            </a:pPr>
            <a:r>
              <a:rPr lang="en-US" sz="2800" b="1" dirty="0" err="1"/>
              <a:t>Pengawasan</a:t>
            </a:r>
            <a:endParaRPr lang="en-US" sz="2800" b="1" dirty="0"/>
          </a:p>
          <a:p>
            <a:pPr marL="609600" indent="-609600">
              <a:buFont typeface="Wingdings" pitchFamily="2" charset="2"/>
              <a:buAutoNum type="arabicPeriod"/>
            </a:pPr>
            <a:r>
              <a:rPr lang="en-US" sz="2800" b="1" dirty="0" err="1"/>
              <a:t>Penelitian</a:t>
            </a:r>
            <a:r>
              <a:rPr lang="en-US" sz="2800" b="1" dirty="0"/>
              <a:t> </a:t>
            </a:r>
            <a:r>
              <a:rPr lang="en-US" sz="2800" b="1" dirty="0" err="1"/>
              <a:t>teknis</a:t>
            </a:r>
            <a:endParaRPr lang="en-US" sz="2800" b="1" dirty="0"/>
          </a:p>
          <a:p>
            <a:pPr marL="609600" indent="-609600">
              <a:buFont typeface="Wingdings" pitchFamily="2" charset="2"/>
              <a:buAutoNum type="arabicPeriod"/>
            </a:pPr>
            <a:r>
              <a:rPr lang="en-US" sz="2800" b="1" dirty="0" err="1"/>
              <a:t>Riset</a:t>
            </a:r>
            <a:r>
              <a:rPr lang="en-US" sz="2800" b="1" dirty="0"/>
              <a:t> </a:t>
            </a:r>
            <a:r>
              <a:rPr lang="en-US" sz="2800" b="1" dirty="0" err="1"/>
              <a:t>Medik</a:t>
            </a:r>
            <a:r>
              <a:rPr lang="en-US" sz="2800" b="1" dirty="0"/>
              <a:t> </a:t>
            </a:r>
          </a:p>
          <a:p>
            <a:pPr marL="609600" indent="-609600">
              <a:buFont typeface="Wingdings" pitchFamily="2" charset="2"/>
              <a:buAutoNum type="arabicPeriod"/>
            </a:pPr>
            <a:r>
              <a:rPr lang="en-US" sz="2800" b="1" dirty="0" err="1"/>
              <a:t>Penilitian</a:t>
            </a:r>
            <a:r>
              <a:rPr lang="en-US" sz="2800" b="1" dirty="0"/>
              <a:t> </a:t>
            </a:r>
            <a:r>
              <a:rPr lang="en-US" sz="2800" b="1" dirty="0" err="1"/>
              <a:t>Psikologik</a:t>
            </a:r>
            <a:endParaRPr lang="en-US" sz="2800" b="1" dirty="0"/>
          </a:p>
          <a:p>
            <a:pPr marL="609600" indent="-609600">
              <a:buFont typeface="Wingdings" pitchFamily="2" charset="2"/>
              <a:buAutoNum type="arabicPeriod"/>
            </a:pPr>
            <a:endParaRPr lang="en-US" sz="2800" b="1" dirty="0"/>
          </a:p>
        </p:txBody>
      </p:sp>
      <p:sp>
        <p:nvSpPr>
          <p:cNvPr id="4" name="Rectangle 3"/>
          <p:cNvSpPr/>
          <p:nvPr/>
        </p:nvSpPr>
        <p:spPr>
          <a:xfrm>
            <a:off x="6381752" y="2143117"/>
            <a:ext cx="3571900" cy="3108543"/>
          </a:xfrm>
          <a:prstGeom prst="rect">
            <a:avLst/>
          </a:prstGeom>
        </p:spPr>
        <p:txBody>
          <a:bodyPr wrap="square">
            <a:spAutoFit/>
          </a:bodyPr>
          <a:lstStyle/>
          <a:p>
            <a:pPr marL="609600" indent="-609600" fontAlgn="base">
              <a:spcBef>
                <a:spcPct val="0"/>
              </a:spcBef>
              <a:spcAft>
                <a:spcPct val="0"/>
              </a:spcAft>
              <a:buFont typeface="+mj-lt"/>
              <a:buAutoNum type="arabicPeriod" startAt="7"/>
            </a:pPr>
            <a:r>
              <a:rPr lang="en-US" sz="2800" b="1" dirty="0" err="1">
                <a:solidFill>
                  <a:prstClr val="white"/>
                </a:solidFill>
                <a:latin typeface="Arial" pitchFamily="34" charset="0"/>
              </a:rPr>
              <a:t>Penelitian</a:t>
            </a:r>
            <a:r>
              <a:rPr lang="en-US" sz="2800" b="1" dirty="0">
                <a:solidFill>
                  <a:prstClr val="white"/>
                </a:solidFill>
                <a:latin typeface="Arial" pitchFamily="34" charset="0"/>
              </a:rPr>
              <a:t> </a:t>
            </a:r>
            <a:r>
              <a:rPr lang="en-US" sz="2800" b="1" dirty="0" err="1">
                <a:solidFill>
                  <a:prstClr val="white"/>
                </a:solidFill>
                <a:latin typeface="Arial" pitchFamily="34" charset="0"/>
              </a:rPr>
              <a:t>secara</a:t>
            </a:r>
            <a:r>
              <a:rPr lang="en-US" sz="2800" b="1" dirty="0">
                <a:solidFill>
                  <a:prstClr val="white"/>
                </a:solidFill>
                <a:latin typeface="Arial" pitchFamily="34" charset="0"/>
              </a:rPr>
              <a:t> </a:t>
            </a:r>
            <a:r>
              <a:rPr lang="en-US" sz="2800" b="1" dirty="0" err="1">
                <a:solidFill>
                  <a:prstClr val="white"/>
                </a:solidFill>
                <a:latin typeface="Arial" pitchFamily="34" charset="0"/>
              </a:rPr>
              <a:t>statistik</a:t>
            </a:r>
            <a:endParaRPr lang="en-US" sz="2800" b="1" dirty="0">
              <a:solidFill>
                <a:prstClr val="white"/>
              </a:solidFill>
              <a:latin typeface="Arial" pitchFamily="34" charset="0"/>
            </a:endParaRPr>
          </a:p>
          <a:p>
            <a:pPr marL="609600" indent="-609600" fontAlgn="base">
              <a:spcBef>
                <a:spcPct val="0"/>
              </a:spcBef>
              <a:spcAft>
                <a:spcPct val="0"/>
              </a:spcAft>
              <a:buFont typeface="+mj-lt"/>
              <a:buAutoNum type="arabicPeriod" startAt="7"/>
            </a:pPr>
            <a:r>
              <a:rPr lang="en-US" sz="2800" b="1" dirty="0" err="1">
                <a:solidFill>
                  <a:prstClr val="white"/>
                </a:solidFill>
                <a:latin typeface="Arial" pitchFamily="34" charset="0"/>
              </a:rPr>
              <a:t>Pendidikan</a:t>
            </a:r>
            <a:endParaRPr lang="en-US" sz="2800" b="1" dirty="0">
              <a:solidFill>
                <a:prstClr val="white"/>
              </a:solidFill>
              <a:latin typeface="Arial" pitchFamily="34" charset="0"/>
            </a:endParaRPr>
          </a:p>
          <a:p>
            <a:pPr marL="609600" indent="-609600" fontAlgn="base">
              <a:spcBef>
                <a:spcPct val="0"/>
              </a:spcBef>
              <a:spcAft>
                <a:spcPct val="0"/>
              </a:spcAft>
              <a:buFont typeface="+mj-lt"/>
              <a:buAutoNum type="arabicPeriod" startAt="7"/>
            </a:pPr>
            <a:r>
              <a:rPr lang="en-US" sz="2800" b="1" dirty="0" err="1">
                <a:solidFill>
                  <a:prstClr val="white"/>
                </a:solidFill>
                <a:latin typeface="Arial" pitchFamily="34" charset="0"/>
              </a:rPr>
              <a:t>Pelatihan</a:t>
            </a:r>
            <a:endParaRPr lang="en-US" sz="2800" b="1" dirty="0">
              <a:solidFill>
                <a:prstClr val="white"/>
              </a:solidFill>
              <a:latin typeface="Arial" pitchFamily="34" charset="0"/>
            </a:endParaRPr>
          </a:p>
          <a:p>
            <a:pPr marL="609600" indent="-609600" fontAlgn="base">
              <a:spcBef>
                <a:spcPct val="0"/>
              </a:spcBef>
              <a:spcAft>
                <a:spcPct val="0"/>
              </a:spcAft>
              <a:buFont typeface="+mj-lt"/>
              <a:buAutoNum type="arabicPeriod" startAt="7"/>
            </a:pPr>
            <a:r>
              <a:rPr lang="en-US" sz="2800" b="1" dirty="0" err="1">
                <a:solidFill>
                  <a:prstClr val="white"/>
                </a:solidFill>
                <a:latin typeface="Arial" pitchFamily="34" charset="0"/>
              </a:rPr>
              <a:t>Penggerakkan</a:t>
            </a:r>
            <a:endParaRPr lang="en-US" sz="2800" b="1" dirty="0">
              <a:solidFill>
                <a:prstClr val="white"/>
              </a:solidFill>
              <a:latin typeface="Arial" pitchFamily="34" charset="0"/>
            </a:endParaRPr>
          </a:p>
          <a:p>
            <a:pPr marL="609600" indent="-609600" fontAlgn="base">
              <a:spcBef>
                <a:spcPct val="0"/>
              </a:spcBef>
              <a:spcAft>
                <a:spcPct val="0"/>
              </a:spcAft>
              <a:buFont typeface="+mj-lt"/>
              <a:buAutoNum type="arabicPeriod" startAt="7"/>
            </a:pPr>
            <a:r>
              <a:rPr lang="en-US" sz="2800" b="1" dirty="0" err="1">
                <a:solidFill>
                  <a:prstClr val="white"/>
                </a:solidFill>
                <a:latin typeface="Arial" pitchFamily="34" charset="0"/>
              </a:rPr>
              <a:t>Asuransi</a:t>
            </a:r>
            <a:endParaRPr lang="en-US" sz="2800" b="1" dirty="0">
              <a:solidFill>
                <a:prstClr val="white"/>
              </a:solidFill>
              <a:latin typeface="Arial" pitchFamily="34" charset="0"/>
            </a:endParaRPr>
          </a:p>
          <a:p>
            <a:pPr marL="609600" indent="-609600" fontAlgn="base">
              <a:spcBef>
                <a:spcPct val="0"/>
              </a:spcBef>
              <a:spcAft>
                <a:spcPct val="0"/>
              </a:spcAft>
              <a:buFont typeface="+mj-lt"/>
              <a:buAutoNum type="arabicPeriod" startAt="7"/>
            </a:pPr>
            <a:r>
              <a:rPr lang="en-US" sz="2800" b="1" dirty="0" err="1">
                <a:solidFill>
                  <a:prstClr val="white"/>
                </a:solidFill>
                <a:latin typeface="Arial" pitchFamily="34" charset="0"/>
              </a:rPr>
              <a:t>Upaya</a:t>
            </a:r>
            <a:r>
              <a:rPr lang="en-US" sz="2800" b="1" dirty="0">
                <a:solidFill>
                  <a:prstClr val="white"/>
                </a:solidFill>
                <a:latin typeface="Arial" pitchFamily="34" charset="0"/>
              </a:rPr>
              <a:t> K3</a:t>
            </a:r>
            <a:endParaRPr lang="en-US" sz="2800" dirty="0">
              <a:solidFill>
                <a:prstClr val="white"/>
              </a:solidFill>
              <a:latin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274638"/>
            <a:ext cx="8229600" cy="646112"/>
          </a:xfrm>
          <a:noFill/>
          <a:ln>
            <a:noFill/>
          </a:ln>
        </p:spPr>
        <p:txBody>
          <a:bodyPr/>
          <a:lstStyle/>
          <a:p>
            <a:pPr eaLnBrk="1" hangingPunct="1"/>
            <a:r>
              <a:rPr lang="en-US" sz="3600" b="1" i="1">
                <a:solidFill>
                  <a:schemeClr val="tx1"/>
                </a:solidFill>
              </a:rPr>
              <a:t>MANFAAT PENCEGAHAN PAK :</a:t>
            </a:r>
          </a:p>
        </p:txBody>
      </p:sp>
      <p:sp>
        <p:nvSpPr>
          <p:cNvPr id="41987" name="Rectangle 3"/>
          <p:cNvSpPr>
            <a:spLocks noGrp="1" noChangeArrowheads="1"/>
          </p:cNvSpPr>
          <p:nvPr>
            <p:ph idx="1"/>
          </p:nvPr>
        </p:nvSpPr>
        <p:spPr>
          <a:xfrm>
            <a:off x="2209801" y="1700214"/>
            <a:ext cx="8278813" cy="4395787"/>
          </a:xfrm>
          <a:noFill/>
        </p:spPr>
        <p:txBody>
          <a:bodyPr>
            <a:normAutofit lnSpcReduction="10000"/>
          </a:bodyPr>
          <a:lstStyle/>
          <a:p>
            <a:pPr eaLnBrk="1" hangingPunct="1">
              <a:lnSpc>
                <a:spcPct val="90000"/>
              </a:lnSpc>
              <a:buClr>
                <a:srgbClr val="623DEB"/>
              </a:buClr>
              <a:buFont typeface="Wingdings" pitchFamily="2" charset="2"/>
              <a:buChar char="Ø"/>
            </a:pPr>
            <a:r>
              <a:rPr lang="en-US" sz="2800" b="1" dirty="0"/>
              <a:t>MENEKAN KEJADIAN PENYAKIT</a:t>
            </a:r>
          </a:p>
          <a:p>
            <a:pPr eaLnBrk="1" hangingPunct="1">
              <a:lnSpc>
                <a:spcPct val="90000"/>
              </a:lnSpc>
              <a:buClr>
                <a:srgbClr val="623DEB"/>
              </a:buClr>
              <a:buFont typeface="Wingdings" pitchFamily="2" charset="2"/>
              <a:buChar char="Ø"/>
            </a:pPr>
            <a:r>
              <a:rPr lang="en-US" sz="2800" b="1" dirty="0"/>
              <a:t>TERCIPTA TK. SEHAT DAN PROD. </a:t>
            </a:r>
          </a:p>
          <a:p>
            <a:pPr eaLnBrk="1" hangingPunct="1">
              <a:lnSpc>
                <a:spcPct val="90000"/>
              </a:lnSpc>
              <a:buClr>
                <a:srgbClr val="623DEB"/>
              </a:buClr>
              <a:buFont typeface="Wingdings" pitchFamily="2" charset="2"/>
              <a:buChar char="Ø"/>
            </a:pPr>
            <a:r>
              <a:rPr lang="en-US" sz="2800" b="1" dirty="0"/>
              <a:t>MENGURANGI RISIKO CACAT/KEMATIAN</a:t>
            </a:r>
          </a:p>
          <a:p>
            <a:pPr eaLnBrk="1" hangingPunct="1">
              <a:lnSpc>
                <a:spcPct val="90000"/>
              </a:lnSpc>
              <a:buClr>
                <a:srgbClr val="623DEB"/>
              </a:buClr>
              <a:buFont typeface="Wingdings" pitchFamily="2" charset="2"/>
              <a:buChar char="Ø"/>
            </a:pPr>
            <a:r>
              <a:rPr lang="en-US" sz="2800" b="1" dirty="0"/>
              <a:t>MENGURANGI BIAYA</a:t>
            </a:r>
          </a:p>
          <a:p>
            <a:pPr eaLnBrk="1" hangingPunct="1">
              <a:lnSpc>
                <a:spcPct val="90000"/>
              </a:lnSpc>
              <a:buClr>
                <a:srgbClr val="623DEB"/>
              </a:buClr>
              <a:buFont typeface="Wingdings" pitchFamily="2" charset="2"/>
              <a:buChar char="Ø"/>
            </a:pPr>
            <a:r>
              <a:rPr lang="en-US" sz="2800" b="1" dirty="0"/>
              <a:t>MENINGKATKAN IMAGE</a:t>
            </a:r>
          </a:p>
          <a:p>
            <a:pPr eaLnBrk="1" hangingPunct="1">
              <a:lnSpc>
                <a:spcPct val="90000"/>
              </a:lnSpc>
              <a:buClr>
                <a:srgbClr val="623DEB"/>
              </a:buClr>
              <a:buFont typeface="Wingdings" pitchFamily="2" charset="2"/>
              <a:buChar char="Ø"/>
            </a:pPr>
            <a:r>
              <a:rPr lang="en-US" sz="2800" b="1" dirty="0"/>
              <a:t>KINERJA,MOTIVASI	PROD. PERSH</a:t>
            </a:r>
          </a:p>
          <a:p>
            <a:pPr eaLnBrk="1" hangingPunct="1">
              <a:lnSpc>
                <a:spcPct val="90000"/>
              </a:lnSpc>
              <a:buClr>
                <a:srgbClr val="623DEB"/>
              </a:buClr>
              <a:buFont typeface="Wingdings" pitchFamily="2" charset="2"/>
              <a:buChar char="Ø"/>
            </a:pPr>
            <a:r>
              <a:rPr lang="en-US" sz="2800" b="1" dirty="0"/>
              <a:t>KEMAJUAN PERSH	LAPANGAN KERJA</a:t>
            </a:r>
          </a:p>
          <a:p>
            <a:pPr eaLnBrk="1" hangingPunct="1">
              <a:lnSpc>
                <a:spcPct val="90000"/>
              </a:lnSpc>
              <a:buClr>
                <a:srgbClr val="623DEB"/>
              </a:buClr>
              <a:buFont typeface="Wingdings" pitchFamily="2" charset="2"/>
              <a:buChar char="Ø"/>
            </a:pPr>
            <a:r>
              <a:rPr lang="en-US" sz="2800" b="1" dirty="0"/>
              <a:t>ANTISIPASI GLOBAL	NILAI TAMBAH, 					          DAYA SAING</a:t>
            </a:r>
          </a:p>
          <a:p>
            <a:pPr eaLnBrk="1" hangingPunct="1">
              <a:lnSpc>
                <a:spcPct val="90000"/>
              </a:lnSpc>
              <a:buClr>
                <a:srgbClr val="623DEB"/>
              </a:buClr>
              <a:buFont typeface="Wingdings" pitchFamily="2" charset="2"/>
              <a:buChar char="Ø"/>
            </a:pPr>
            <a:endParaRPr lang="en-US" dirty="0"/>
          </a:p>
        </p:txBody>
      </p:sp>
      <p:sp>
        <p:nvSpPr>
          <p:cNvPr id="41988" name="AutoShape 4"/>
          <p:cNvSpPr>
            <a:spLocks noChangeArrowheads="1"/>
          </p:cNvSpPr>
          <p:nvPr/>
        </p:nvSpPr>
        <p:spPr bwMode="auto">
          <a:xfrm>
            <a:off x="6240463" y="4214818"/>
            <a:ext cx="609600" cy="152400"/>
          </a:xfrm>
          <a:prstGeom prst="rightArrow">
            <a:avLst>
              <a:gd name="adj1" fmla="val 50000"/>
              <a:gd name="adj2" fmla="val 100000"/>
            </a:avLst>
          </a:prstGeom>
          <a:solidFill>
            <a:srgbClr val="623DEB"/>
          </a:solidFill>
          <a:ln w="9525">
            <a:solidFill>
              <a:schemeClr val="tx1"/>
            </a:solidFill>
            <a:miter lim="800000"/>
            <a:headEnd/>
            <a:tailEnd/>
          </a:ln>
        </p:spPr>
        <p:txBody>
          <a:bodyPr wrap="none" anchor="ctr"/>
          <a:lstStyle/>
          <a:p>
            <a:pPr fontAlgn="base">
              <a:spcBef>
                <a:spcPct val="0"/>
              </a:spcBef>
              <a:spcAft>
                <a:spcPct val="0"/>
              </a:spcAft>
            </a:pPr>
            <a:endParaRPr lang="id-ID">
              <a:solidFill>
                <a:prstClr val="white"/>
              </a:solidFill>
              <a:latin typeface="Arial" pitchFamily="34" charset="0"/>
            </a:endParaRPr>
          </a:p>
        </p:txBody>
      </p:sp>
      <p:sp>
        <p:nvSpPr>
          <p:cNvPr id="41989" name="AutoShape 5"/>
          <p:cNvSpPr>
            <a:spLocks noChangeArrowheads="1"/>
          </p:cNvSpPr>
          <p:nvPr/>
        </p:nvSpPr>
        <p:spPr bwMode="auto">
          <a:xfrm>
            <a:off x="6311900" y="5072074"/>
            <a:ext cx="546100" cy="144462"/>
          </a:xfrm>
          <a:prstGeom prst="rightArrow">
            <a:avLst>
              <a:gd name="adj1" fmla="val 50000"/>
              <a:gd name="adj2" fmla="val 94506"/>
            </a:avLst>
          </a:prstGeom>
          <a:solidFill>
            <a:srgbClr val="623DEB"/>
          </a:solidFill>
          <a:ln w="9525">
            <a:solidFill>
              <a:schemeClr val="tx1"/>
            </a:solidFill>
            <a:miter lim="800000"/>
            <a:headEnd/>
            <a:tailEnd/>
          </a:ln>
        </p:spPr>
        <p:txBody>
          <a:bodyPr wrap="none" anchor="ctr"/>
          <a:lstStyle/>
          <a:p>
            <a:pPr fontAlgn="base">
              <a:spcBef>
                <a:spcPct val="0"/>
              </a:spcBef>
              <a:spcAft>
                <a:spcPct val="0"/>
              </a:spcAft>
            </a:pPr>
            <a:endParaRPr lang="id-ID">
              <a:solidFill>
                <a:prstClr val="white"/>
              </a:solidFill>
              <a:latin typeface="Arial" pitchFamily="34" charset="0"/>
            </a:endParaRPr>
          </a:p>
        </p:txBody>
      </p:sp>
      <p:sp>
        <p:nvSpPr>
          <p:cNvPr id="41990" name="AutoShape 6"/>
          <p:cNvSpPr>
            <a:spLocks noChangeArrowheads="1"/>
          </p:cNvSpPr>
          <p:nvPr/>
        </p:nvSpPr>
        <p:spPr bwMode="auto">
          <a:xfrm>
            <a:off x="6167438" y="4643446"/>
            <a:ext cx="609600" cy="152400"/>
          </a:xfrm>
          <a:prstGeom prst="rightArrow">
            <a:avLst>
              <a:gd name="adj1" fmla="val 50000"/>
              <a:gd name="adj2" fmla="val 100000"/>
            </a:avLst>
          </a:prstGeom>
          <a:solidFill>
            <a:srgbClr val="623DEB"/>
          </a:solidFill>
          <a:ln w="9525">
            <a:solidFill>
              <a:schemeClr val="tx1"/>
            </a:solidFill>
            <a:miter lim="800000"/>
            <a:headEnd/>
            <a:tailEnd/>
          </a:ln>
        </p:spPr>
        <p:txBody>
          <a:bodyPr wrap="none" anchor="ctr"/>
          <a:lstStyle/>
          <a:p>
            <a:pPr fontAlgn="base">
              <a:spcBef>
                <a:spcPct val="0"/>
              </a:spcBef>
              <a:spcAft>
                <a:spcPct val="0"/>
              </a:spcAft>
            </a:pPr>
            <a:endParaRPr lang="id-ID">
              <a:solidFill>
                <a:prstClr val="white"/>
              </a:solidFill>
              <a:latin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919288" y="549275"/>
            <a:ext cx="8443912" cy="935038"/>
          </a:xfrm>
        </p:spPr>
        <p:txBody>
          <a:bodyPr/>
          <a:lstStyle/>
          <a:p>
            <a:pPr eaLnBrk="1" hangingPunct="1"/>
            <a:r>
              <a:rPr lang="en-US" sz="3200" b="1" i="1" dirty="0">
                <a:solidFill>
                  <a:schemeClr val="tx1"/>
                </a:solidFill>
              </a:rPr>
              <a:t>PENANGANAN PEKERJA DG PAK:</a:t>
            </a:r>
            <a:endParaRPr lang="en-US" sz="4000" b="1" i="1" dirty="0">
              <a:solidFill>
                <a:schemeClr val="tx1"/>
              </a:solidFill>
            </a:endParaRPr>
          </a:p>
        </p:txBody>
      </p:sp>
      <p:sp>
        <p:nvSpPr>
          <p:cNvPr id="116739" name="Rectangle 3"/>
          <p:cNvSpPr>
            <a:spLocks noGrp="1" noChangeArrowheads="1"/>
          </p:cNvSpPr>
          <p:nvPr>
            <p:ph idx="1"/>
          </p:nvPr>
        </p:nvSpPr>
        <p:spPr>
          <a:xfrm>
            <a:off x="1905000" y="1557338"/>
            <a:ext cx="8439150" cy="4267200"/>
          </a:xfrm>
        </p:spPr>
        <p:txBody>
          <a:bodyPr/>
          <a:lstStyle/>
          <a:p>
            <a:pPr eaLnBrk="1" hangingPunct="1">
              <a:lnSpc>
                <a:spcPct val="150000"/>
              </a:lnSpc>
              <a:buClr>
                <a:schemeClr val="bg2"/>
              </a:buClr>
              <a:buFontTx/>
              <a:buNone/>
            </a:pPr>
            <a:r>
              <a:rPr lang="en-US" sz="2400" b="1" dirty="0">
                <a:solidFill>
                  <a:srgbClr val="66FFCC"/>
                </a:solidFill>
              </a:rPr>
              <a:t>PENGOBATAN : </a:t>
            </a:r>
            <a:r>
              <a:rPr lang="en-US" b="1" dirty="0">
                <a:solidFill>
                  <a:srgbClr val="66FFCC"/>
                </a:solidFill>
              </a:rPr>
              <a:t>SESUAI KASUS/JENIS PENYEBAB</a:t>
            </a:r>
          </a:p>
          <a:p>
            <a:pPr eaLnBrk="1" hangingPunct="1">
              <a:lnSpc>
                <a:spcPct val="150000"/>
              </a:lnSpc>
              <a:buClr>
                <a:srgbClr val="006600"/>
              </a:buClr>
            </a:pPr>
            <a:r>
              <a:rPr lang="en-US" sz="2400" b="1" dirty="0">
                <a:solidFill>
                  <a:srgbClr val="66FFCC"/>
                </a:solidFill>
              </a:rPr>
              <a:t>PENGURANGAN PAJANAN : </a:t>
            </a:r>
            <a:r>
              <a:rPr lang="en-US" b="1" dirty="0">
                <a:solidFill>
                  <a:srgbClr val="66FFCC"/>
                </a:solidFill>
              </a:rPr>
              <a:t>ISTIRAHAT, ROTASI/PINDAH LOKASI KERJA, APD</a:t>
            </a:r>
          </a:p>
          <a:p>
            <a:pPr eaLnBrk="1" hangingPunct="1">
              <a:lnSpc>
                <a:spcPct val="150000"/>
              </a:lnSpc>
              <a:buClr>
                <a:srgbClr val="006600"/>
              </a:buClr>
            </a:pPr>
            <a:r>
              <a:rPr lang="en-US" sz="2400" b="1" dirty="0">
                <a:solidFill>
                  <a:srgbClr val="66FFCC"/>
                </a:solidFill>
              </a:rPr>
              <a:t>KOMPENSASI : </a:t>
            </a:r>
            <a:r>
              <a:rPr lang="en-US" b="1" dirty="0">
                <a:solidFill>
                  <a:srgbClr val="66FFCC"/>
                </a:solidFill>
              </a:rPr>
              <a:t>PROSENTASI CACAT</a:t>
            </a:r>
          </a:p>
          <a:p>
            <a:pPr eaLnBrk="1" hangingPunct="1">
              <a:lnSpc>
                <a:spcPct val="150000"/>
              </a:lnSpc>
              <a:buClr>
                <a:srgbClr val="006600"/>
              </a:buClr>
            </a:pPr>
            <a:r>
              <a:rPr lang="en-US" sz="2400" b="1" dirty="0">
                <a:solidFill>
                  <a:srgbClr val="66FFCC"/>
                </a:solidFill>
              </a:rPr>
              <a:t>PENDATAAN/SURVEILANCE : </a:t>
            </a:r>
            <a:r>
              <a:rPr lang="en-US" b="1" dirty="0">
                <a:solidFill>
                  <a:srgbClr val="66FFCC"/>
                </a:solidFill>
              </a:rPr>
              <a:t>MENCEGAH KASUS BERULANG/PADA TENAGA KERJA LAIN</a:t>
            </a:r>
          </a:p>
          <a:p>
            <a:pPr eaLnBrk="1" hangingPunct="1">
              <a:lnSpc>
                <a:spcPct val="150000"/>
              </a:lnSpc>
              <a:buClr>
                <a:schemeClr val="bg2"/>
              </a:buClr>
              <a:buFontTx/>
              <a:buNone/>
            </a:pPr>
            <a:endParaRPr lang="en-US" sz="2400" b="1" dirty="0">
              <a:solidFill>
                <a:srgbClr val="66FFCC"/>
              </a:solidFill>
            </a:endParaRPr>
          </a:p>
        </p:txBody>
      </p:sp>
      <p:graphicFrame>
        <p:nvGraphicFramePr>
          <p:cNvPr id="1026" name="Object 4"/>
          <p:cNvGraphicFramePr>
            <a:graphicFrameLocks noChangeAspect="1"/>
          </p:cNvGraphicFramePr>
          <p:nvPr/>
        </p:nvGraphicFramePr>
        <p:xfrm>
          <a:off x="7739074" y="4500570"/>
          <a:ext cx="2133600" cy="2058988"/>
        </p:xfrm>
        <a:graphic>
          <a:graphicData uri="http://schemas.openxmlformats.org/presentationml/2006/ole">
            <mc:AlternateContent xmlns:mc="http://schemas.openxmlformats.org/markup-compatibility/2006">
              <mc:Choice xmlns:v="urn:schemas-microsoft-com:vml" Requires="v">
                <p:oleObj name="Clip" r:id="rId3" imgW="1725120" imgH="2440440" progId="">
                  <p:embed/>
                </p:oleObj>
              </mc:Choice>
              <mc:Fallback>
                <p:oleObj name="Clip" r:id="rId3" imgW="1725120" imgH="2440440" progId="">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9074" y="4500570"/>
                        <a:ext cx="2133600" cy="20589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linds(horizontal)">
                                      <p:cBhvr>
                                        <p:cTn id="7" dur="500"/>
                                        <p:tgtEl>
                                          <p:spTgt spid="1167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16739">
                                            <p:txEl>
                                              <p:pRg st="0" end="0"/>
                                            </p:txEl>
                                          </p:spTgt>
                                        </p:tgtEl>
                                        <p:attrNameLst>
                                          <p:attrName>style.visibility</p:attrName>
                                        </p:attrNameLst>
                                      </p:cBhvr>
                                      <p:to>
                                        <p:strVal val="visible"/>
                                      </p:to>
                                    </p:set>
                                    <p:anim calcmode="lin" valueType="num">
                                      <p:cBhvr additive="base">
                                        <p:cTn id="12"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673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6739">
                                            <p:txEl>
                                              <p:pRg st="0" end="0"/>
                                            </p:txEl>
                                          </p:spTgt>
                                        </p:tgtEl>
                                        <p:attrNameLst>
                                          <p:attrName>ppt_c</p:attrName>
                                        </p:attrNameLst>
                                      </p:cBhvr>
                                      <p:to>
                                        <a:srgbClr val="FF0066"/>
                                      </p:to>
                                    </p:animClr>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16739">
                                            <p:txEl>
                                              <p:pRg st="1" end="1"/>
                                            </p:txEl>
                                          </p:spTgt>
                                        </p:tgtEl>
                                        <p:attrNameLst>
                                          <p:attrName>style.visibility</p:attrName>
                                        </p:attrNameLst>
                                      </p:cBhvr>
                                      <p:to>
                                        <p:strVal val="visible"/>
                                      </p:to>
                                    </p:set>
                                    <p:anim calcmode="lin" valueType="num">
                                      <p:cBhvr additive="base">
                                        <p:cTn id="18"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6739">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6739">
                                            <p:txEl>
                                              <p:pRg st="1" end="1"/>
                                            </p:txEl>
                                          </p:spTgt>
                                        </p:tgtEl>
                                        <p:attrNameLst>
                                          <p:attrName>ppt_c</p:attrName>
                                        </p:attrNameLst>
                                      </p:cBhvr>
                                      <p:to>
                                        <a:srgbClr val="FF0066"/>
                                      </p:to>
                                    </p:animClr>
                                  </p:sub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16739">
                                            <p:txEl>
                                              <p:pRg st="2" end="2"/>
                                            </p:txEl>
                                          </p:spTgt>
                                        </p:tgtEl>
                                        <p:attrNameLst>
                                          <p:attrName>style.visibility</p:attrName>
                                        </p:attrNameLst>
                                      </p:cBhvr>
                                      <p:to>
                                        <p:strVal val="visible"/>
                                      </p:to>
                                    </p:set>
                                    <p:anim calcmode="lin" valueType="num">
                                      <p:cBhvr additive="base">
                                        <p:cTn id="24"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6739">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6739">
                                            <p:txEl>
                                              <p:pRg st="2" end="2"/>
                                            </p:txEl>
                                          </p:spTgt>
                                        </p:tgtEl>
                                        <p:attrNameLst>
                                          <p:attrName>ppt_c</p:attrName>
                                        </p:attrNameLst>
                                      </p:cBhvr>
                                      <p:to>
                                        <a:srgbClr val="FF0066"/>
                                      </p:to>
                                    </p:animClr>
                                  </p:sub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16739">
                                            <p:txEl>
                                              <p:pRg st="3" end="3"/>
                                            </p:txEl>
                                          </p:spTgt>
                                        </p:tgtEl>
                                        <p:attrNameLst>
                                          <p:attrName>style.visibility</p:attrName>
                                        </p:attrNameLst>
                                      </p:cBhvr>
                                      <p:to>
                                        <p:strVal val="visible"/>
                                      </p:to>
                                    </p:set>
                                    <p:anim calcmode="lin" valueType="num">
                                      <p:cBhvr additive="base">
                                        <p:cTn id="30" dur="5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6739">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6739">
                                            <p:txEl>
                                              <p:pRg st="3" end="3"/>
                                            </p:txEl>
                                          </p:spTgt>
                                        </p:tgtEl>
                                        <p:attrNameLst>
                                          <p:attrName>ppt_c</p:attrName>
                                        </p:attrNameLst>
                                      </p:cBhvr>
                                      <p:to>
                                        <a:srgbClr val="FF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P spid="11673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1703388" y="185739"/>
            <a:ext cx="8812212" cy="993775"/>
          </a:xfrm>
          <a:prstGeom prst="downArrowCallout">
            <a:avLst>
              <a:gd name="adj1" fmla="val 221685"/>
              <a:gd name="adj2" fmla="val 221685"/>
              <a:gd name="adj3" fmla="val 16667"/>
              <a:gd name="adj4" fmla="val 66667"/>
            </a:avLst>
          </a:prstGeom>
          <a:solidFill>
            <a:schemeClr val="accent2"/>
          </a:solidFill>
          <a:ln>
            <a:solidFill>
              <a:schemeClr val="tx1"/>
            </a:solidFill>
            <a:headEnd type="none" w="med" len="med"/>
            <a:tailEnd type="none" w="med" len="med"/>
          </a:ln>
        </p:spPr>
        <p:txBody>
          <a:bodyPr/>
          <a:lstStyle/>
          <a:p>
            <a:pPr algn="ctr" eaLnBrk="1" hangingPunct="1"/>
            <a:r>
              <a:rPr lang="en-US" sz="2400" dirty="0">
                <a:solidFill>
                  <a:schemeClr val="bg1"/>
                </a:solidFill>
                <a:latin typeface="CG Omega" pitchFamily="34" charset="0"/>
              </a:rPr>
              <a:t>MEKANISME PENYELESAIAN KASUS PAK</a:t>
            </a:r>
          </a:p>
        </p:txBody>
      </p:sp>
      <p:sp>
        <p:nvSpPr>
          <p:cNvPr id="34819" name="AutoShape 3"/>
          <p:cNvSpPr>
            <a:spLocks noChangeArrowheads="1"/>
          </p:cNvSpPr>
          <p:nvPr/>
        </p:nvSpPr>
        <p:spPr bwMode="auto">
          <a:xfrm>
            <a:off x="2063750" y="2286000"/>
            <a:ext cx="8299450" cy="1173420"/>
          </a:xfrm>
          <a:prstGeom prst="flowChartPunchedTape">
            <a:avLst/>
          </a:prstGeom>
          <a:solidFill>
            <a:srgbClr val="E6ECFC"/>
          </a:solidFill>
          <a:ln w="9525">
            <a:solidFill>
              <a:schemeClr val="tx1"/>
            </a:solidFill>
            <a:miter lim="800000"/>
            <a:headEnd/>
            <a:tailEnd/>
          </a:ln>
        </p:spPr>
        <p:txBody>
          <a:bodyPr>
            <a:spAutoFit/>
          </a:bodyPr>
          <a:lstStyle/>
          <a:p>
            <a:pPr algn="just" fontAlgn="base">
              <a:spcBef>
                <a:spcPct val="50000"/>
              </a:spcBef>
              <a:spcAft>
                <a:spcPct val="0"/>
              </a:spcAft>
            </a:pPr>
            <a:r>
              <a:rPr lang="en-US" sz="2000">
                <a:solidFill>
                  <a:prstClr val="black"/>
                </a:solidFill>
                <a:latin typeface="CG Omega" pitchFamily="34" charset="0"/>
                <a:cs typeface="Times New Roman" pitchFamily="18" charset="0"/>
              </a:rPr>
              <a:t>Laporan tahap II tidak lebih 2 x 24 jam setelah KK3 Form Jamsostek 3a setelah menerima surat keterangan dokter (KK5 Form Jamsostek 3c)</a:t>
            </a:r>
          </a:p>
        </p:txBody>
      </p:sp>
      <p:sp>
        <p:nvSpPr>
          <p:cNvPr id="34820" name="AutoShape 4"/>
          <p:cNvSpPr>
            <a:spLocks noChangeArrowheads="1"/>
          </p:cNvSpPr>
          <p:nvPr/>
        </p:nvSpPr>
        <p:spPr bwMode="auto">
          <a:xfrm>
            <a:off x="1992314" y="1295400"/>
            <a:ext cx="8370887" cy="1173420"/>
          </a:xfrm>
          <a:prstGeom prst="flowChartPunchedTape">
            <a:avLst/>
          </a:prstGeom>
          <a:solidFill>
            <a:srgbClr val="F9F269"/>
          </a:solidFill>
          <a:ln w="9525">
            <a:solidFill>
              <a:schemeClr val="tx1"/>
            </a:solidFill>
            <a:miter lim="800000"/>
            <a:headEnd/>
            <a:tailEnd/>
          </a:ln>
        </p:spPr>
        <p:txBody>
          <a:bodyPr>
            <a:spAutoFit/>
          </a:bodyPr>
          <a:lstStyle/>
          <a:p>
            <a:pPr algn="just" fontAlgn="base">
              <a:spcBef>
                <a:spcPct val="50000"/>
              </a:spcBef>
              <a:spcAft>
                <a:spcPct val="0"/>
              </a:spcAft>
            </a:pPr>
            <a:r>
              <a:rPr lang="en-US" sz="2000">
                <a:solidFill>
                  <a:prstClr val="black"/>
                </a:solidFill>
                <a:latin typeface="CG Omega" pitchFamily="34" charset="0"/>
                <a:cs typeface="Times New Roman" pitchFamily="18" charset="0"/>
              </a:rPr>
              <a:t>Laporan tahap I tidak lebih 2 x 24 jam sejak menerima diagnosis dari dokter yang merawat (KK2 Form Jamsostek 3)</a:t>
            </a:r>
            <a:endParaRPr lang="en-US" sz="2000">
              <a:solidFill>
                <a:prstClr val="black"/>
              </a:solidFill>
              <a:latin typeface="CG Omega" pitchFamily="34" charset="0"/>
            </a:endParaRPr>
          </a:p>
        </p:txBody>
      </p:sp>
      <p:sp>
        <p:nvSpPr>
          <p:cNvPr id="34821" name="AutoShape 5"/>
          <p:cNvSpPr>
            <a:spLocks noChangeArrowheads="1"/>
          </p:cNvSpPr>
          <p:nvPr/>
        </p:nvSpPr>
        <p:spPr bwMode="auto">
          <a:xfrm>
            <a:off x="2063750" y="3315152"/>
            <a:ext cx="8299450" cy="1173420"/>
          </a:xfrm>
          <a:prstGeom prst="flowChartPunchedTape">
            <a:avLst/>
          </a:prstGeom>
          <a:solidFill>
            <a:srgbClr val="EABA80"/>
          </a:solidFill>
          <a:ln w="9525">
            <a:solidFill>
              <a:schemeClr val="tx1"/>
            </a:solidFill>
            <a:miter lim="800000"/>
            <a:headEnd/>
            <a:tailEnd/>
          </a:ln>
        </p:spPr>
        <p:txBody>
          <a:bodyPr>
            <a:spAutoFit/>
          </a:bodyPr>
          <a:lstStyle/>
          <a:p>
            <a:pPr algn="just" fontAlgn="base">
              <a:spcBef>
                <a:spcPct val="50000"/>
              </a:spcBef>
              <a:spcAft>
                <a:spcPct val="0"/>
              </a:spcAft>
            </a:pPr>
            <a:r>
              <a:rPr lang="en-US" sz="2000" dirty="0" err="1">
                <a:solidFill>
                  <a:prstClr val="black"/>
                </a:solidFill>
                <a:latin typeface="CG Omega" pitchFamily="34" charset="0"/>
                <a:cs typeface="Times New Roman" pitchFamily="18" charset="0"/>
              </a:rPr>
              <a:t>Pengajuan</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pembayaran</a:t>
            </a:r>
            <a:r>
              <a:rPr lang="en-US" sz="2000" dirty="0">
                <a:solidFill>
                  <a:prstClr val="black"/>
                </a:solidFill>
                <a:latin typeface="CG Omega" pitchFamily="34" charset="0"/>
                <a:cs typeface="Times New Roman" pitchFamily="18" charset="0"/>
              </a:rPr>
              <a:t> : FC </a:t>
            </a:r>
            <a:r>
              <a:rPr lang="en-US" sz="2000" dirty="0" err="1">
                <a:solidFill>
                  <a:prstClr val="black"/>
                </a:solidFill>
                <a:latin typeface="CG Omega" pitchFamily="34" charset="0"/>
                <a:cs typeface="Times New Roman" pitchFamily="18" charset="0"/>
              </a:rPr>
              <a:t>kartu</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peserta</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surat</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keterangan</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dokter</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bentuk</a:t>
            </a:r>
            <a:r>
              <a:rPr lang="en-US" sz="2000" dirty="0">
                <a:solidFill>
                  <a:prstClr val="black"/>
                </a:solidFill>
                <a:latin typeface="CG Omega" pitchFamily="34" charset="0"/>
                <a:cs typeface="Times New Roman" pitchFamily="18" charset="0"/>
              </a:rPr>
              <a:t> KK5 Form </a:t>
            </a:r>
            <a:r>
              <a:rPr lang="en-US" sz="2000" dirty="0" err="1">
                <a:solidFill>
                  <a:prstClr val="black"/>
                </a:solidFill>
                <a:latin typeface="CG Omega" pitchFamily="34" charset="0"/>
                <a:cs typeface="Times New Roman" pitchFamily="18" charset="0"/>
              </a:rPr>
              <a:t>Jamsostek</a:t>
            </a:r>
            <a:r>
              <a:rPr lang="en-US" sz="2000" dirty="0">
                <a:solidFill>
                  <a:prstClr val="black"/>
                </a:solidFill>
                <a:latin typeface="CG Omega" pitchFamily="34" charset="0"/>
                <a:cs typeface="Times New Roman" pitchFamily="18" charset="0"/>
              </a:rPr>
              <a:t> 3c), </a:t>
            </a:r>
            <a:r>
              <a:rPr lang="en-US" sz="2000" dirty="0" err="1">
                <a:solidFill>
                  <a:prstClr val="black"/>
                </a:solidFill>
                <a:latin typeface="CG Omega" pitchFamily="34" charset="0"/>
                <a:cs typeface="Times New Roman" pitchFamily="18" charset="0"/>
              </a:rPr>
              <a:t>kwitansi</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dokumen</a:t>
            </a:r>
            <a:r>
              <a:rPr lang="en-US" sz="2000" dirty="0">
                <a:solidFill>
                  <a:prstClr val="black"/>
                </a:solidFill>
                <a:latin typeface="CG Omega" pitchFamily="34" charset="0"/>
                <a:cs typeface="Times New Roman" pitchFamily="18" charset="0"/>
              </a:rPr>
              <a:t> lain</a:t>
            </a:r>
          </a:p>
        </p:txBody>
      </p:sp>
      <p:sp>
        <p:nvSpPr>
          <p:cNvPr id="34822" name="AutoShape 6"/>
          <p:cNvSpPr>
            <a:spLocks noChangeArrowheads="1"/>
          </p:cNvSpPr>
          <p:nvPr/>
        </p:nvSpPr>
        <p:spPr bwMode="auto">
          <a:xfrm>
            <a:off x="2063750" y="4343400"/>
            <a:ext cx="8299450" cy="1173420"/>
          </a:xfrm>
          <a:prstGeom prst="flowChartPunchedTape">
            <a:avLst/>
          </a:prstGeom>
          <a:solidFill>
            <a:srgbClr val="E6ECFC"/>
          </a:solidFill>
          <a:ln w="9525">
            <a:solidFill>
              <a:schemeClr val="tx1"/>
            </a:solidFill>
            <a:miter lim="800000"/>
            <a:headEnd/>
            <a:tailEnd/>
          </a:ln>
        </p:spPr>
        <p:txBody>
          <a:bodyPr>
            <a:spAutoFit/>
          </a:bodyPr>
          <a:lstStyle/>
          <a:p>
            <a:pPr algn="just" fontAlgn="base">
              <a:spcBef>
                <a:spcPct val="50000"/>
              </a:spcBef>
              <a:spcAft>
                <a:spcPct val="0"/>
              </a:spcAft>
            </a:pPr>
            <a:r>
              <a:rPr lang="en-US" sz="2000">
                <a:solidFill>
                  <a:prstClr val="black"/>
                </a:solidFill>
                <a:latin typeface="CG Omega" pitchFamily="34" charset="0"/>
                <a:cs typeface="Times New Roman" pitchFamily="18" charset="0"/>
              </a:rPr>
              <a:t>Apabila terjadi perbedaan pendapat besarnya prosentase cacat dapat meminta penetapan pegawai pengawas</a:t>
            </a:r>
          </a:p>
        </p:txBody>
      </p:sp>
      <p:sp>
        <p:nvSpPr>
          <p:cNvPr id="34823" name="AutoShape 7"/>
          <p:cNvSpPr>
            <a:spLocks noChangeArrowheads="1"/>
          </p:cNvSpPr>
          <p:nvPr/>
        </p:nvSpPr>
        <p:spPr bwMode="auto">
          <a:xfrm>
            <a:off x="2057400" y="5355310"/>
            <a:ext cx="8299450" cy="1173420"/>
          </a:xfrm>
          <a:prstGeom prst="flowChartPunchedTape">
            <a:avLst/>
          </a:prstGeom>
          <a:solidFill>
            <a:srgbClr val="FAFAE8"/>
          </a:solidFill>
          <a:ln w="9525">
            <a:solidFill>
              <a:schemeClr val="tx1"/>
            </a:solidFill>
            <a:miter lim="800000"/>
            <a:headEnd/>
            <a:tailEnd/>
          </a:ln>
        </p:spPr>
        <p:txBody>
          <a:bodyPr>
            <a:spAutoFit/>
          </a:bodyPr>
          <a:lstStyle/>
          <a:p>
            <a:pPr algn="just" fontAlgn="base">
              <a:spcBef>
                <a:spcPct val="50000"/>
              </a:spcBef>
              <a:spcAft>
                <a:spcPct val="0"/>
              </a:spcAft>
            </a:pPr>
            <a:r>
              <a:rPr lang="en-US" sz="2000" dirty="0" err="1">
                <a:solidFill>
                  <a:prstClr val="black"/>
                </a:solidFill>
                <a:latin typeface="CG Omega" pitchFamily="34" charset="0"/>
                <a:cs typeface="Times New Roman" pitchFamily="18" charset="0"/>
              </a:rPr>
              <a:t>Berdasarkan</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pertimbangan</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medis</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dokter</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penasehat</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pegawai</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pengawas</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membuat</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penetapan</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dan</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memerintahkan</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melaksanakan</a:t>
            </a:r>
            <a:r>
              <a:rPr lang="en-US" sz="2000" dirty="0">
                <a:solidFill>
                  <a:prstClr val="black"/>
                </a:solidFill>
                <a:latin typeface="CG Omega" pitchFamily="34" charset="0"/>
                <a:cs typeface="Times New Roman" pitchFamily="18" charset="0"/>
              </a:rPr>
              <a:t> </a:t>
            </a:r>
            <a:r>
              <a:rPr lang="en-US" sz="2000" dirty="0" err="1">
                <a:solidFill>
                  <a:prstClr val="black"/>
                </a:solidFill>
                <a:latin typeface="CG Omega" pitchFamily="34" charset="0"/>
                <a:cs typeface="Times New Roman" pitchFamily="18" charset="0"/>
              </a:rPr>
              <a:t>penetapan</a:t>
            </a:r>
            <a:endParaRPr lang="en-US" sz="2000" dirty="0">
              <a:solidFill>
                <a:prstClr val="black"/>
              </a:solidFill>
              <a:latin typeface="CG Omega" pitchFamily="34"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1801813" y="104776"/>
            <a:ext cx="8420100" cy="1038225"/>
          </a:xfrm>
          <a:prstGeom prst="downArrowCallout">
            <a:avLst>
              <a:gd name="adj1" fmla="val 202752"/>
              <a:gd name="adj2" fmla="val 202752"/>
              <a:gd name="adj3" fmla="val 16667"/>
              <a:gd name="adj4" fmla="val 66667"/>
            </a:avLst>
          </a:prstGeom>
          <a:solidFill>
            <a:schemeClr val="accent2"/>
          </a:solidFill>
          <a:ln>
            <a:solidFill>
              <a:schemeClr val="tx1"/>
            </a:solidFill>
            <a:headEnd type="none" w="med" len="med"/>
            <a:tailEnd type="none" w="med" len="med"/>
          </a:ln>
        </p:spPr>
        <p:txBody>
          <a:bodyPr>
            <a:normAutofit fontScale="90000"/>
          </a:bodyPr>
          <a:lstStyle/>
          <a:p>
            <a:pPr algn="ctr" eaLnBrk="1" hangingPunct="1"/>
            <a:r>
              <a:rPr lang="en-US" sz="2400" dirty="0">
                <a:solidFill>
                  <a:schemeClr val="bg1"/>
                </a:solidFill>
                <a:latin typeface="Comic Sans MS" pitchFamily="66" charset="0"/>
              </a:rPr>
              <a:t>PROSEDUR PELAPORAN PAK DAN PENGAJUAN JAMINAN KECELAKAAN KERJA</a:t>
            </a:r>
          </a:p>
        </p:txBody>
      </p:sp>
      <p:sp>
        <p:nvSpPr>
          <p:cNvPr id="35843" name="AutoShape 3"/>
          <p:cNvSpPr>
            <a:spLocks noChangeArrowheads="1"/>
          </p:cNvSpPr>
          <p:nvPr/>
        </p:nvSpPr>
        <p:spPr bwMode="auto">
          <a:xfrm>
            <a:off x="2743200" y="1066800"/>
            <a:ext cx="2057400" cy="551498"/>
          </a:xfrm>
          <a:prstGeom prst="downArrowCallout">
            <a:avLst>
              <a:gd name="adj1" fmla="val 79218"/>
              <a:gd name="adj2" fmla="val 79218"/>
              <a:gd name="adj3" fmla="val 16667"/>
              <a:gd name="adj4" fmla="val 66667"/>
            </a:avLst>
          </a:prstGeom>
          <a:solidFill>
            <a:srgbClr val="FBF2E7"/>
          </a:solidFill>
          <a:ln w="9525">
            <a:solidFill>
              <a:schemeClr val="tx1"/>
            </a:solidFill>
            <a:miter lim="800000"/>
            <a:headEnd/>
            <a:tailEnd/>
          </a:ln>
        </p:spPr>
        <p:txBody>
          <a:bodyPr>
            <a:spAutoFit/>
          </a:bodyPr>
          <a:lstStyle/>
          <a:p>
            <a:pPr algn="ctr" fontAlgn="base">
              <a:spcBef>
                <a:spcPct val="50000"/>
              </a:spcBef>
              <a:spcAft>
                <a:spcPct val="0"/>
              </a:spcAft>
            </a:pPr>
            <a:r>
              <a:rPr lang="en-US">
                <a:solidFill>
                  <a:prstClr val="black"/>
                </a:solidFill>
                <a:latin typeface="Comic Sans MS" pitchFamily="66" charset="0"/>
              </a:rPr>
              <a:t>UU. No.1/70</a:t>
            </a:r>
          </a:p>
        </p:txBody>
      </p:sp>
      <p:sp>
        <p:nvSpPr>
          <p:cNvPr id="35844" name="AutoShape 4"/>
          <p:cNvSpPr>
            <a:spLocks noChangeArrowheads="1"/>
          </p:cNvSpPr>
          <p:nvPr/>
        </p:nvSpPr>
        <p:spPr bwMode="auto">
          <a:xfrm>
            <a:off x="7467600" y="1066800"/>
            <a:ext cx="2057400" cy="551498"/>
          </a:xfrm>
          <a:prstGeom prst="downArrowCallout">
            <a:avLst>
              <a:gd name="adj1" fmla="val 79218"/>
              <a:gd name="adj2" fmla="val 79218"/>
              <a:gd name="adj3" fmla="val 16667"/>
              <a:gd name="adj4" fmla="val 66667"/>
            </a:avLst>
          </a:prstGeom>
          <a:solidFill>
            <a:srgbClr val="FBF2E7"/>
          </a:solidFill>
          <a:ln w="9525">
            <a:solidFill>
              <a:schemeClr val="tx1"/>
            </a:solidFill>
            <a:miter lim="800000"/>
            <a:headEnd/>
            <a:tailEnd/>
          </a:ln>
        </p:spPr>
        <p:txBody>
          <a:bodyPr>
            <a:spAutoFit/>
          </a:bodyPr>
          <a:lstStyle/>
          <a:p>
            <a:pPr algn="ctr" fontAlgn="base">
              <a:spcBef>
                <a:spcPct val="50000"/>
              </a:spcBef>
              <a:spcAft>
                <a:spcPct val="0"/>
              </a:spcAft>
            </a:pPr>
            <a:r>
              <a:rPr lang="en-US" dirty="0">
                <a:solidFill>
                  <a:prstClr val="black"/>
                </a:solidFill>
                <a:latin typeface="Comic Sans MS" pitchFamily="66" charset="0"/>
              </a:rPr>
              <a:t>UU. No.3/92</a:t>
            </a:r>
          </a:p>
        </p:txBody>
      </p:sp>
      <p:sp>
        <p:nvSpPr>
          <p:cNvPr id="35845" name="Text Box 5"/>
          <p:cNvSpPr txBox="1">
            <a:spLocks noChangeArrowheads="1"/>
          </p:cNvSpPr>
          <p:nvPr/>
        </p:nvSpPr>
        <p:spPr bwMode="auto">
          <a:xfrm>
            <a:off x="3124200" y="3114675"/>
            <a:ext cx="1219200" cy="369332"/>
          </a:xfrm>
          <a:prstGeom prst="rect">
            <a:avLst/>
          </a:prstGeom>
          <a:solidFill>
            <a:srgbClr val="F9F269"/>
          </a:solidFill>
          <a:ln w="9525">
            <a:solidFill>
              <a:schemeClr val="tx1"/>
            </a:solidFill>
            <a:miter lim="800000"/>
            <a:headEnd/>
            <a:tailEnd/>
          </a:ln>
        </p:spPr>
        <p:txBody>
          <a:bodyPr>
            <a:spAutoFit/>
          </a:bodyPr>
          <a:lstStyle/>
          <a:p>
            <a:pPr algn="ctr" fontAlgn="base">
              <a:spcBef>
                <a:spcPct val="50000"/>
              </a:spcBef>
              <a:spcAft>
                <a:spcPct val="0"/>
              </a:spcAft>
            </a:pPr>
            <a:r>
              <a:rPr lang="en-US">
                <a:solidFill>
                  <a:prstClr val="black"/>
                </a:solidFill>
                <a:latin typeface="Comic Sans MS" pitchFamily="66" charset="0"/>
              </a:rPr>
              <a:t>PAK</a:t>
            </a:r>
          </a:p>
        </p:txBody>
      </p:sp>
      <p:sp>
        <p:nvSpPr>
          <p:cNvPr id="35846" name="Text Box 6"/>
          <p:cNvSpPr txBox="1">
            <a:spLocks noChangeArrowheads="1"/>
          </p:cNvSpPr>
          <p:nvPr/>
        </p:nvSpPr>
        <p:spPr bwMode="auto">
          <a:xfrm>
            <a:off x="8229600" y="2895600"/>
            <a:ext cx="1219200" cy="369332"/>
          </a:xfrm>
          <a:prstGeom prst="rect">
            <a:avLst/>
          </a:prstGeom>
          <a:solidFill>
            <a:srgbClr val="F9F269"/>
          </a:solidFill>
          <a:ln w="9525">
            <a:solidFill>
              <a:schemeClr val="tx1"/>
            </a:solidFill>
            <a:miter lim="800000"/>
            <a:headEnd/>
            <a:tailEnd/>
          </a:ln>
        </p:spPr>
        <p:txBody>
          <a:bodyPr>
            <a:spAutoFit/>
          </a:bodyPr>
          <a:lstStyle/>
          <a:p>
            <a:pPr algn="ctr" fontAlgn="base">
              <a:spcBef>
                <a:spcPct val="50000"/>
              </a:spcBef>
              <a:spcAft>
                <a:spcPct val="0"/>
              </a:spcAft>
            </a:pPr>
            <a:r>
              <a:rPr lang="en-US">
                <a:solidFill>
                  <a:prstClr val="black"/>
                </a:solidFill>
                <a:latin typeface="Comic Sans MS" pitchFamily="66" charset="0"/>
              </a:rPr>
              <a:t>PAK</a:t>
            </a:r>
          </a:p>
        </p:txBody>
      </p:sp>
      <p:sp>
        <p:nvSpPr>
          <p:cNvPr id="35847" name="Text Box 7"/>
          <p:cNvSpPr txBox="1">
            <a:spLocks noChangeArrowheads="1"/>
          </p:cNvSpPr>
          <p:nvPr/>
        </p:nvSpPr>
        <p:spPr bwMode="auto">
          <a:xfrm>
            <a:off x="2971800" y="3886200"/>
            <a:ext cx="1600200" cy="400110"/>
          </a:xfrm>
          <a:prstGeom prst="rect">
            <a:avLst/>
          </a:prstGeom>
          <a:solidFill>
            <a:srgbClr val="EABA80"/>
          </a:solidFill>
          <a:ln w="9525">
            <a:solidFill>
              <a:schemeClr val="tx1"/>
            </a:solidFill>
            <a:miter lim="800000"/>
            <a:headEnd/>
            <a:tailEnd/>
          </a:ln>
        </p:spPr>
        <p:txBody>
          <a:bodyPr>
            <a:spAutoFit/>
          </a:bodyPr>
          <a:lstStyle/>
          <a:p>
            <a:pPr algn="ctr" fontAlgn="base">
              <a:spcBef>
                <a:spcPct val="50000"/>
              </a:spcBef>
              <a:spcAft>
                <a:spcPct val="0"/>
              </a:spcAft>
            </a:pPr>
            <a:r>
              <a:rPr lang="en-US" sz="2000">
                <a:solidFill>
                  <a:prstClr val="black"/>
                </a:solidFill>
                <a:latin typeface="Comic Sans MS" pitchFamily="66" charset="0"/>
              </a:rPr>
              <a:t>Disnaker</a:t>
            </a:r>
          </a:p>
        </p:txBody>
      </p:sp>
      <p:sp>
        <p:nvSpPr>
          <p:cNvPr id="35848" name="Text Box 8"/>
          <p:cNvSpPr txBox="1">
            <a:spLocks noChangeArrowheads="1"/>
          </p:cNvSpPr>
          <p:nvPr/>
        </p:nvSpPr>
        <p:spPr bwMode="auto">
          <a:xfrm>
            <a:off x="8229600" y="3733801"/>
            <a:ext cx="2258888" cy="595035"/>
          </a:xfrm>
          <a:prstGeom prst="rect">
            <a:avLst/>
          </a:prstGeom>
          <a:solidFill>
            <a:srgbClr val="EABA80"/>
          </a:solidFill>
          <a:ln w="9525">
            <a:solidFill>
              <a:schemeClr val="tx1"/>
            </a:solidFill>
            <a:miter lim="800000"/>
            <a:headEnd/>
            <a:tailEnd/>
          </a:ln>
        </p:spPr>
        <p:txBody>
          <a:bodyPr wrap="square">
            <a:spAutoFit/>
          </a:bodyPr>
          <a:lstStyle/>
          <a:p>
            <a:pPr algn="ctr" fontAlgn="base">
              <a:lnSpc>
                <a:spcPct val="80000"/>
              </a:lnSpc>
              <a:spcBef>
                <a:spcPct val="50000"/>
              </a:spcBef>
              <a:spcAft>
                <a:spcPct val="0"/>
              </a:spcAft>
            </a:pPr>
            <a:r>
              <a:rPr lang="en-US" sz="2000" dirty="0">
                <a:solidFill>
                  <a:prstClr val="black"/>
                </a:solidFill>
                <a:latin typeface="Comic Sans MS" pitchFamily="66" charset="0"/>
              </a:rPr>
              <a:t>BPJS </a:t>
            </a:r>
            <a:r>
              <a:rPr lang="en-US" sz="2000" dirty="0" err="1">
                <a:solidFill>
                  <a:prstClr val="black"/>
                </a:solidFill>
                <a:latin typeface="Comic Sans MS" pitchFamily="66" charset="0"/>
              </a:rPr>
              <a:t>Ketenagakerjaan</a:t>
            </a:r>
            <a:endParaRPr lang="en-US" sz="2000" dirty="0">
              <a:solidFill>
                <a:prstClr val="black"/>
              </a:solidFill>
              <a:latin typeface="Comic Sans MS" pitchFamily="66" charset="0"/>
            </a:endParaRPr>
          </a:p>
        </p:txBody>
      </p:sp>
      <p:sp>
        <p:nvSpPr>
          <p:cNvPr id="35849" name="Text Box 9"/>
          <p:cNvSpPr txBox="1">
            <a:spLocks noChangeArrowheads="1"/>
          </p:cNvSpPr>
          <p:nvPr/>
        </p:nvSpPr>
        <p:spPr bwMode="auto">
          <a:xfrm>
            <a:off x="8472264" y="5157192"/>
            <a:ext cx="1752600" cy="400110"/>
          </a:xfrm>
          <a:prstGeom prst="rect">
            <a:avLst/>
          </a:prstGeom>
          <a:solidFill>
            <a:srgbClr val="99B1F3"/>
          </a:solidFill>
          <a:ln w="9525">
            <a:solidFill>
              <a:schemeClr val="tx1"/>
            </a:solidFill>
            <a:miter lim="800000"/>
            <a:headEnd/>
            <a:tailEnd/>
          </a:ln>
        </p:spPr>
        <p:txBody>
          <a:bodyPr>
            <a:spAutoFit/>
          </a:bodyPr>
          <a:lstStyle/>
          <a:p>
            <a:pPr algn="ctr" fontAlgn="base">
              <a:spcBef>
                <a:spcPct val="50000"/>
              </a:spcBef>
              <a:spcAft>
                <a:spcPct val="0"/>
              </a:spcAft>
            </a:pPr>
            <a:r>
              <a:rPr lang="en-US" sz="2000" dirty="0" err="1">
                <a:solidFill>
                  <a:prstClr val="black"/>
                </a:solidFill>
                <a:latin typeface="Comic Sans MS" pitchFamily="66" charset="0"/>
              </a:rPr>
              <a:t>Kompensasi</a:t>
            </a:r>
            <a:endParaRPr lang="en-US" sz="2000" dirty="0">
              <a:solidFill>
                <a:prstClr val="black"/>
              </a:solidFill>
              <a:latin typeface="Comic Sans MS" pitchFamily="66" charset="0"/>
            </a:endParaRPr>
          </a:p>
        </p:txBody>
      </p:sp>
      <p:sp>
        <p:nvSpPr>
          <p:cNvPr id="35850" name="Text Box 10"/>
          <p:cNvSpPr txBox="1">
            <a:spLocks noChangeArrowheads="1"/>
          </p:cNvSpPr>
          <p:nvPr/>
        </p:nvSpPr>
        <p:spPr bwMode="auto">
          <a:xfrm>
            <a:off x="2514600" y="4775200"/>
            <a:ext cx="2667000" cy="400110"/>
          </a:xfrm>
          <a:prstGeom prst="rect">
            <a:avLst/>
          </a:prstGeom>
          <a:solidFill>
            <a:srgbClr val="99B1F3"/>
          </a:solidFill>
          <a:ln w="9525">
            <a:solidFill>
              <a:schemeClr val="tx1"/>
            </a:solidFill>
            <a:miter lim="800000"/>
            <a:headEnd/>
            <a:tailEnd/>
          </a:ln>
        </p:spPr>
        <p:txBody>
          <a:bodyPr>
            <a:spAutoFit/>
          </a:bodyPr>
          <a:lstStyle/>
          <a:p>
            <a:pPr algn="ctr" fontAlgn="base">
              <a:spcBef>
                <a:spcPct val="50000"/>
              </a:spcBef>
              <a:spcAft>
                <a:spcPct val="0"/>
              </a:spcAft>
            </a:pPr>
            <a:r>
              <a:rPr lang="en-US" sz="2000">
                <a:solidFill>
                  <a:prstClr val="black"/>
                </a:solidFill>
                <a:latin typeface="Comic Sans MS" pitchFamily="66" charset="0"/>
              </a:rPr>
              <a:t>Disnaker Prop.</a:t>
            </a:r>
          </a:p>
        </p:txBody>
      </p:sp>
      <p:sp>
        <p:nvSpPr>
          <p:cNvPr id="35851" name="Text Box 11"/>
          <p:cNvSpPr txBox="1">
            <a:spLocks noChangeArrowheads="1"/>
          </p:cNvSpPr>
          <p:nvPr/>
        </p:nvSpPr>
        <p:spPr bwMode="auto">
          <a:xfrm>
            <a:off x="5791200" y="4572000"/>
            <a:ext cx="2438400" cy="707886"/>
          </a:xfrm>
          <a:prstGeom prst="rect">
            <a:avLst/>
          </a:prstGeom>
          <a:solidFill>
            <a:srgbClr val="99B1F3"/>
          </a:solidFill>
          <a:ln w="9525">
            <a:solidFill>
              <a:schemeClr val="tx1"/>
            </a:solidFill>
            <a:miter lim="800000"/>
            <a:headEnd/>
            <a:tailEnd/>
          </a:ln>
        </p:spPr>
        <p:txBody>
          <a:bodyPr>
            <a:spAutoFit/>
          </a:bodyPr>
          <a:lstStyle/>
          <a:p>
            <a:pPr algn="ctr" fontAlgn="base">
              <a:spcBef>
                <a:spcPct val="50000"/>
              </a:spcBef>
              <a:spcAft>
                <a:spcPct val="0"/>
              </a:spcAft>
            </a:pPr>
            <a:r>
              <a:rPr lang="en-US" sz="2000">
                <a:solidFill>
                  <a:prstClr val="black"/>
                </a:solidFill>
                <a:latin typeface="Comic Sans MS" pitchFamily="66" charset="0"/>
              </a:rPr>
              <a:t>Dokter penasehat Tk Propinsi</a:t>
            </a:r>
          </a:p>
        </p:txBody>
      </p:sp>
      <p:sp>
        <p:nvSpPr>
          <p:cNvPr id="35852" name="Text Box 12"/>
          <p:cNvSpPr txBox="1">
            <a:spLocks noChangeArrowheads="1"/>
          </p:cNvSpPr>
          <p:nvPr/>
        </p:nvSpPr>
        <p:spPr bwMode="auto">
          <a:xfrm>
            <a:off x="5867400" y="5791200"/>
            <a:ext cx="3581400" cy="400110"/>
          </a:xfrm>
          <a:prstGeom prst="rect">
            <a:avLst/>
          </a:prstGeom>
          <a:solidFill>
            <a:srgbClr val="EABA80"/>
          </a:solidFill>
          <a:ln w="9525">
            <a:solidFill>
              <a:schemeClr val="tx1"/>
            </a:solidFill>
            <a:miter lim="800000"/>
            <a:headEnd/>
            <a:tailEnd/>
          </a:ln>
        </p:spPr>
        <p:txBody>
          <a:bodyPr>
            <a:spAutoFit/>
          </a:bodyPr>
          <a:lstStyle/>
          <a:p>
            <a:pPr algn="ctr" fontAlgn="base">
              <a:spcBef>
                <a:spcPct val="50000"/>
              </a:spcBef>
              <a:spcAft>
                <a:spcPct val="0"/>
              </a:spcAft>
            </a:pPr>
            <a:r>
              <a:rPr lang="en-US" sz="2000">
                <a:solidFill>
                  <a:prstClr val="black"/>
                </a:solidFill>
                <a:latin typeface="Comic Sans MS" pitchFamily="66" charset="0"/>
              </a:rPr>
              <a:t>Dokter Penasehat Tk Pusat</a:t>
            </a:r>
            <a:endParaRPr lang="en-US">
              <a:solidFill>
                <a:prstClr val="black"/>
              </a:solidFill>
              <a:latin typeface="Comic Sans MS" pitchFamily="66" charset="0"/>
            </a:endParaRPr>
          </a:p>
        </p:txBody>
      </p:sp>
      <p:sp>
        <p:nvSpPr>
          <p:cNvPr id="35853" name="Text Box 13"/>
          <p:cNvSpPr txBox="1">
            <a:spLocks noChangeArrowheads="1"/>
          </p:cNvSpPr>
          <p:nvPr/>
        </p:nvSpPr>
        <p:spPr bwMode="auto">
          <a:xfrm>
            <a:off x="3886200" y="5334000"/>
            <a:ext cx="1676400" cy="369332"/>
          </a:xfrm>
          <a:prstGeom prst="rect">
            <a:avLst/>
          </a:prstGeom>
          <a:solidFill>
            <a:srgbClr val="E6ECFC"/>
          </a:solidFill>
          <a:ln w="9525">
            <a:noFill/>
            <a:miter lim="800000"/>
            <a:headEnd/>
            <a:tailEnd/>
          </a:ln>
        </p:spPr>
        <p:txBody>
          <a:bodyPr>
            <a:spAutoFit/>
          </a:bodyPr>
          <a:lstStyle/>
          <a:p>
            <a:pPr algn="ctr" fontAlgn="base">
              <a:spcBef>
                <a:spcPct val="50000"/>
              </a:spcBef>
              <a:spcAft>
                <a:spcPct val="0"/>
              </a:spcAft>
            </a:pPr>
            <a:r>
              <a:rPr lang="en-US">
                <a:solidFill>
                  <a:prstClr val="black"/>
                </a:solidFill>
                <a:latin typeface="Comic Sans MS" pitchFamily="66" charset="0"/>
              </a:rPr>
              <a:t>Tidak setuju</a:t>
            </a:r>
          </a:p>
        </p:txBody>
      </p:sp>
      <p:sp>
        <p:nvSpPr>
          <p:cNvPr id="35854" name="Text Box 14"/>
          <p:cNvSpPr txBox="1">
            <a:spLocks noChangeArrowheads="1"/>
          </p:cNvSpPr>
          <p:nvPr/>
        </p:nvSpPr>
        <p:spPr bwMode="auto">
          <a:xfrm>
            <a:off x="6019800" y="4052888"/>
            <a:ext cx="1524000" cy="369332"/>
          </a:xfrm>
          <a:prstGeom prst="rect">
            <a:avLst/>
          </a:prstGeom>
          <a:solidFill>
            <a:srgbClr val="E6ECFC"/>
          </a:solidFill>
          <a:ln w="9525">
            <a:noFill/>
            <a:miter lim="800000"/>
            <a:headEnd/>
            <a:tailEnd/>
          </a:ln>
        </p:spPr>
        <p:txBody>
          <a:bodyPr>
            <a:spAutoFit/>
          </a:bodyPr>
          <a:lstStyle/>
          <a:p>
            <a:pPr algn="ctr" fontAlgn="base">
              <a:spcBef>
                <a:spcPct val="50000"/>
              </a:spcBef>
              <a:spcAft>
                <a:spcPct val="0"/>
              </a:spcAft>
            </a:pPr>
            <a:r>
              <a:rPr lang="en-US">
                <a:solidFill>
                  <a:prstClr val="black"/>
                </a:solidFill>
                <a:latin typeface="Comic Sans MS" pitchFamily="66" charset="0"/>
              </a:rPr>
              <a:t>Tidak setuju</a:t>
            </a:r>
          </a:p>
        </p:txBody>
      </p:sp>
      <p:sp>
        <p:nvSpPr>
          <p:cNvPr id="35855" name="Text Box 15"/>
          <p:cNvSpPr txBox="1">
            <a:spLocks noChangeArrowheads="1"/>
          </p:cNvSpPr>
          <p:nvPr/>
        </p:nvSpPr>
        <p:spPr bwMode="auto">
          <a:xfrm>
            <a:off x="9192344" y="4509120"/>
            <a:ext cx="914400" cy="369332"/>
          </a:xfrm>
          <a:prstGeom prst="rect">
            <a:avLst/>
          </a:prstGeom>
          <a:solidFill>
            <a:srgbClr val="E6ECFC"/>
          </a:solidFill>
          <a:ln w="9525">
            <a:noFill/>
            <a:miter lim="800000"/>
            <a:headEnd/>
            <a:tailEnd/>
          </a:ln>
        </p:spPr>
        <p:txBody>
          <a:bodyPr>
            <a:spAutoFit/>
          </a:bodyPr>
          <a:lstStyle/>
          <a:p>
            <a:pPr algn="ctr" fontAlgn="base">
              <a:spcBef>
                <a:spcPct val="50000"/>
              </a:spcBef>
              <a:spcAft>
                <a:spcPct val="0"/>
              </a:spcAft>
            </a:pPr>
            <a:r>
              <a:rPr lang="en-US">
                <a:solidFill>
                  <a:prstClr val="black"/>
                </a:solidFill>
                <a:latin typeface="Comic Sans MS" pitchFamily="66" charset="0"/>
              </a:rPr>
              <a:t>setuju</a:t>
            </a:r>
          </a:p>
        </p:txBody>
      </p:sp>
      <p:sp>
        <p:nvSpPr>
          <p:cNvPr id="35856" name="Line 16"/>
          <p:cNvSpPr>
            <a:spLocks noChangeShapeType="1"/>
          </p:cNvSpPr>
          <p:nvPr/>
        </p:nvSpPr>
        <p:spPr bwMode="auto">
          <a:xfrm>
            <a:off x="9048328" y="4365104"/>
            <a:ext cx="0" cy="6096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57" name="Line 17"/>
          <p:cNvSpPr>
            <a:spLocks noChangeShapeType="1"/>
          </p:cNvSpPr>
          <p:nvPr/>
        </p:nvSpPr>
        <p:spPr bwMode="auto">
          <a:xfrm>
            <a:off x="8839200" y="3352800"/>
            <a:ext cx="0" cy="3048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58" name="Line 18"/>
          <p:cNvSpPr>
            <a:spLocks noChangeShapeType="1"/>
          </p:cNvSpPr>
          <p:nvPr/>
        </p:nvSpPr>
        <p:spPr bwMode="auto">
          <a:xfrm flipH="1">
            <a:off x="3733800" y="3505200"/>
            <a:ext cx="0" cy="3810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59" name="Line 19"/>
          <p:cNvSpPr>
            <a:spLocks noChangeShapeType="1"/>
          </p:cNvSpPr>
          <p:nvPr/>
        </p:nvSpPr>
        <p:spPr bwMode="auto">
          <a:xfrm>
            <a:off x="3733800" y="4267200"/>
            <a:ext cx="0" cy="3810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60" name="Line 20"/>
          <p:cNvSpPr>
            <a:spLocks noChangeShapeType="1"/>
          </p:cNvSpPr>
          <p:nvPr/>
        </p:nvSpPr>
        <p:spPr bwMode="auto">
          <a:xfrm flipH="1">
            <a:off x="4800600" y="3200400"/>
            <a:ext cx="3352800" cy="6858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61" name="Line 21"/>
          <p:cNvSpPr>
            <a:spLocks noChangeShapeType="1"/>
          </p:cNvSpPr>
          <p:nvPr/>
        </p:nvSpPr>
        <p:spPr bwMode="auto">
          <a:xfrm>
            <a:off x="4267200" y="3276600"/>
            <a:ext cx="3657600" cy="4572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62" name="Text Box 22"/>
          <p:cNvSpPr txBox="1">
            <a:spLocks noChangeArrowheads="1"/>
          </p:cNvSpPr>
          <p:nvPr/>
        </p:nvSpPr>
        <p:spPr bwMode="auto">
          <a:xfrm>
            <a:off x="6781800" y="1752600"/>
            <a:ext cx="3429000" cy="707886"/>
          </a:xfrm>
          <a:prstGeom prst="rect">
            <a:avLst/>
          </a:prstGeom>
          <a:solidFill>
            <a:srgbClr val="EABA80"/>
          </a:solidFill>
          <a:ln w="9525">
            <a:solidFill>
              <a:schemeClr val="tx1"/>
            </a:solidFill>
            <a:miter lim="800000"/>
            <a:headEnd/>
            <a:tailEnd/>
          </a:ln>
        </p:spPr>
        <p:txBody>
          <a:bodyPr>
            <a:spAutoFit/>
          </a:bodyPr>
          <a:lstStyle/>
          <a:p>
            <a:pPr algn="ctr" fontAlgn="base">
              <a:spcBef>
                <a:spcPct val="50000"/>
              </a:spcBef>
              <a:spcAft>
                <a:spcPct val="0"/>
              </a:spcAft>
            </a:pPr>
            <a:r>
              <a:rPr lang="en-US" sz="2000">
                <a:solidFill>
                  <a:prstClr val="black"/>
                </a:solidFill>
                <a:latin typeface="Comic Sans MS" pitchFamily="66" charset="0"/>
              </a:rPr>
              <a:t>Dokter pemeriksa (dokter perh., RS, Puskesmas dll)</a:t>
            </a:r>
          </a:p>
        </p:txBody>
      </p:sp>
      <p:sp>
        <p:nvSpPr>
          <p:cNvPr id="35863" name="Text Box 23"/>
          <p:cNvSpPr txBox="1">
            <a:spLocks noChangeArrowheads="1"/>
          </p:cNvSpPr>
          <p:nvPr/>
        </p:nvSpPr>
        <p:spPr bwMode="auto">
          <a:xfrm>
            <a:off x="2286000" y="1752601"/>
            <a:ext cx="4114800" cy="1015663"/>
          </a:xfrm>
          <a:prstGeom prst="rect">
            <a:avLst/>
          </a:prstGeom>
          <a:solidFill>
            <a:srgbClr val="EABA80"/>
          </a:solidFill>
          <a:ln w="9525">
            <a:solidFill>
              <a:schemeClr val="tx1"/>
            </a:solidFill>
            <a:miter lim="800000"/>
            <a:headEnd/>
            <a:tailEnd/>
          </a:ln>
        </p:spPr>
        <p:txBody>
          <a:bodyPr>
            <a:spAutoFit/>
          </a:bodyPr>
          <a:lstStyle/>
          <a:p>
            <a:pPr algn="ctr" fontAlgn="base">
              <a:spcBef>
                <a:spcPct val="50000"/>
              </a:spcBef>
              <a:spcAft>
                <a:spcPct val="0"/>
              </a:spcAft>
            </a:pPr>
            <a:r>
              <a:rPr lang="en-US" sz="2000">
                <a:solidFill>
                  <a:prstClr val="black"/>
                </a:solidFill>
                <a:latin typeface="Comic Sans MS" pitchFamily="66" charset="0"/>
              </a:rPr>
              <a:t>Dokter Pemeriksa kesehatan TK Badan Pemeriksa Kesehatan TK (Rikes awal, berkala)</a:t>
            </a:r>
          </a:p>
        </p:txBody>
      </p:sp>
      <p:sp>
        <p:nvSpPr>
          <p:cNvPr id="35864" name="Line 24"/>
          <p:cNvSpPr>
            <a:spLocks noChangeShapeType="1"/>
          </p:cNvSpPr>
          <p:nvPr/>
        </p:nvSpPr>
        <p:spPr bwMode="auto">
          <a:xfrm>
            <a:off x="3733800" y="2743200"/>
            <a:ext cx="0" cy="3810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65" name="Line 25"/>
          <p:cNvSpPr>
            <a:spLocks noChangeShapeType="1"/>
          </p:cNvSpPr>
          <p:nvPr/>
        </p:nvSpPr>
        <p:spPr bwMode="auto">
          <a:xfrm>
            <a:off x="8763000" y="2438400"/>
            <a:ext cx="0" cy="3810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66" name="Line 26"/>
          <p:cNvSpPr>
            <a:spLocks noChangeShapeType="1"/>
          </p:cNvSpPr>
          <p:nvPr/>
        </p:nvSpPr>
        <p:spPr bwMode="auto">
          <a:xfrm flipH="1">
            <a:off x="4648200" y="3962400"/>
            <a:ext cx="3581400" cy="6858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67" name="Line 27"/>
          <p:cNvSpPr>
            <a:spLocks noChangeShapeType="1"/>
          </p:cNvSpPr>
          <p:nvPr/>
        </p:nvSpPr>
        <p:spPr bwMode="auto">
          <a:xfrm>
            <a:off x="5181600" y="4953000"/>
            <a:ext cx="381000" cy="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68" name="Text Box 28"/>
          <p:cNvSpPr txBox="1">
            <a:spLocks noChangeArrowheads="1"/>
          </p:cNvSpPr>
          <p:nvPr/>
        </p:nvSpPr>
        <p:spPr bwMode="auto">
          <a:xfrm>
            <a:off x="2514600" y="5842000"/>
            <a:ext cx="2667000" cy="400110"/>
          </a:xfrm>
          <a:prstGeom prst="rect">
            <a:avLst/>
          </a:prstGeom>
          <a:solidFill>
            <a:srgbClr val="99B1F3"/>
          </a:solidFill>
          <a:ln w="9525">
            <a:solidFill>
              <a:schemeClr val="tx1"/>
            </a:solidFill>
            <a:miter lim="800000"/>
            <a:headEnd/>
            <a:tailEnd/>
          </a:ln>
        </p:spPr>
        <p:txBody>
          <a:bodyPr>
            <a:spAutoFit/>
          </a:bodyPr>
          <a:lstStyle/>
          <a:p>
            <a:pPr algn="ctr" fontAlgn="base">
              <a:spcBef>
                <a:spcPct val="50000"/>
              </a:spcBef>
              <a:spcAft>
                <a:spcPct val="0"/>
              </a:spcAft>
            </a:pPr>
            <a:r>
              <a:rPr lang="en-US" sz="2000">
                <a:solidFill>
                  <a:prstClr val="black"/>
                </a:solidFill>
                <a:latin typeface="Comic Sans MS" pitchFamily="66" charset="0"/>
              </a:rPr>
              <a:t>Menteri</a:t>
            </a:r>
          </a:p>
        </p:txBody>
      </p:sp>
      <p:sp>
        <p:nvSpPr>
          <p:cNvPr id="35869" name="Line 29"/>
          <p:cNvSpPr>
            <a:spLocks noChangeShapeType="1"/>
          </p:cNvSpPr>
          <p:nvPr/>
        </p:nvSpPr>
        <p:spPr bwMode="auto">
          <a:xfrm>
            <a:off x="3733800" y="5181600"/>
            <a:ext cx="0" cy="38100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
        <p:nvSpPr>
          <p:cNvPr id="35870" name="Line 30"/>
          <p:cNvSpPr>
            <a:spLocks noChangeShapeType="1"/>
          </p:cNvSpPr>
          <p:nvPr/>
        </p:nvSpPr>
        <p:spPr bwMode="auto">
          <a:xfrm>
            <a:off x="5181600" y="6019800"/>
            <a:ext cx="533400" cy="0"/>
          </a:xfrm>
          <a:prstGeom prst="line">
            <a:avLst/>
          </a:prstGeom>
          <a:noFill/>
          <a:ln w="19050">
            <a:solidFill>
              <a:schemeClr val="tx1"/>
            </a:solidFill>
            <a:round/>
            <a:headEnd/>
            <a:tailEnd type="triangle" w="med" len="med"/>
          </a:ln>
        </p:spPr>
        <p:txBody>
          <a:bodyPr wrap="none"/>
          <a:lstStyle/>
          <a:p>
            <a:pPr fontAlgn="base">
              <a:spcBef>
                <a:spcPct val="0"/>
              </a:spcBef>
              <a:spcAft>
                <a:spcPct val="0"/>
              </a:spcAft>
            </a:pPr>
            <a:endParaRPr lang="en-US">
              <a:solidFill>
                <a:prstClr val="white"/>
              </a:solidFill>
              <a:latin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76439" y="333375"/>
            <a:ext cx="8080375" cy="431800"/>
          </a:xfrm>
        </p:spPr>
        <p:txBody>
          <a:bodyPr>
            <a:normAutofit fontScale="90000"/>
          </a:bodyPr>
          <a:lstStyle/>
          <a:p>
            <a:pPr algn="l"/>
            <a:r>
              <a:rPr lang="en-US" sz="2400" b="1"/>
              <a:t>PERMASALAHAN PAK</a:t>
            </a:r>
          </a:p>
        </p:txBody>
      </p:sp>
      <p:sp>
        <p:nvSpPr>
          <p:cNvPr id="43011" name="Rectangle 3"/>
          <p:cNvSpPr>
            <a:spLocks noGrp="1" noChangeArrowheads="1"/>
          </p:cNvSpPr>
          <p:nvPr>
            <p:ph idx="1"/>
          </p:nvPr>
        </p:nvSpPr>
        <p:spPr>
          <a:xfrm>
            <a:off x="1919289" y="1241425"/>
            <a:ext cx="8137525" cy="4044950"/>
          </a:xfrm>
        </p:spPr>
        <p:txBody>
          <a:bodyPr>
            <a:normAutofit lnSpcReduction="10000"/>
          </a:bodyPr>
          <a:lstStyle/>
          <a:p>
            <a:pPr marL="609600" indent="-609600">
              <a:lnSpc>
                <a:spcPct val="70000"/>
              </a:lnSpc>
            </a:pPr>
            <a:r>
              <a:rPr lang="fi-FI" sz="2800"/>
              <a:t>Minimnya pemahaman tenaga kerja tentang PAK dan hak-haknya atas Jaminan Kecelakaan Kerja sehingga :</a:t>
            </a:r>
          </a:p>
          <a:p>
            <a:pPr marL="990600" lvl="1" indent="-279400">
              <a:lnSpc>
                <a:spcPct val="80000"/>
              </a:lnSpc>
              <a:buFont typeface="Wingdings" pitchFamily="2" charset="2"/>
              <a:buChar char="Ø"/>
            </a:pPr>
            <a:r>
              <a:rPr lang="fi-FI" sz="2400"/>
              <a:t>Ada kecenderungan hak-hak tenaga kerja tidak dibayar apabila terkena PAK</a:t>
            </a:r>
          </a:p>
          <a:p>
            <a:pPr marL="990600" lvl="1" indent="-279400">
              <a:lnSpc>
                <a:spcPct val="80000"/>
              </a:lnSpc>
              <a:buFont typeface="Wingdings" pitchFamily="2" charset="2"/>
              <a:buChar char="Ø"/>
            </a:pPr>
            <a:r>
              <a:rPr lang="fi-FI" sz="2400"/>
              <a:t>Pemberian hak jaminan kecelakaan kerja dan PAK yang lebih kecil dari ketentuan perundangan yang berlaku (sub standar)</a:t>
            </a:r>
          </a:p>
          <a:p>
            <a:pPr marL="990600" lvl="1" indent="-279400">
              <a:lnSpc>
                <a:spcPct val="80000"/>
              </a:lnSpc>
              <a:buFont typeface="Wingdings" pitchFamily="2" charset="2"/>
              <a:buChar char="Ø"/>
            </a:pPr>
            <a:r>
              <a:rPr lang="fi-FI" sz="2400"/>
              <a:t>Tenaga kerja dan serikat pekerja masih sangat jarang mengajukan tuntutan atas kasus tidak dipenuhinya hak atas perlindungan K3 termasuk dalam hal PAK dan kompensasi Jamsostek.</a:t>
            </a:r>
            <a:endParaRPr lang="en-US"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1919288" y="981076"/>
            <a:ext cx="8280400" cy="5688013"/>
          </a:xfrm>
        </p:spPr>
        <p:txBody>
          <a:bodyPr/>
          <a:lstStyle/>
          <a:p>
            <a:pPr marL="609600" indent="-609600">
              <a:spcBef>
                <a:spcPct val="25000"/>
              </a:spcBef>
            </a:pPr>
            <a:r>
              <a:rPr lang="fi-FI" sz="2800"/>
              <a:t>Ada kecenderungan PAK yang terdiagnosa tidak dilaporkan </a:t>
            </a:r>
          </a:p>
          <a:p>
            <a:pPr marL="539750" lvl="1" indent="-3175">
              <a:lnSpc>
                <a:spcPct val="90000"/>
              </a:lnSpc>
              <a:spcBef>
                <a:spcPct val="25000"/>
              </a:spcBef>
              <a:buNone/>
            </a:pPr>
            <a:r>
              <a:rPr lang="id-ID" sz="2400"/>
              <a:t>	</a:t>
            </a:r>
            <a:r>
              <a:rPr lang="id-ID" sz="2400">
                <a:sym typeface="Wingdings" pitchFamily="2" charset="2"/>
              </a:rPr>
              <a:t> </a:t>
            </a:r>
            <a:r>
              <a:rPr lang="fi-FI" sz="2400"/>
              <a:t>dokter di perusahaan sering berstatus sebagai tenaga paruh waktu </a:t>
            </a:r>
            <a:r>
              <a:rPr lang="fi-FI" sz="2400">
                <a:sym typeface="Wingdings" pitchFamily="2" charset="2"/>
              </a:rPr>
              <a:t> </a:t>
            </a:r>
            <a:r>
              <a:rPr lang="fi-FI" sz="2400"/>
              <a:t>kurang leluasa dalam melaksanakan program kesehatan kerja secara komprehensif;</a:t>
            </a:r>
          </a:p>
          <a:p>
            <a:pPr marL="609600" indent="-609600">
              <a:spcBef>
                <a:spcPct val="25000"/>
              </a:spcBef>
            </a:pPr>
            <a:r>
              <a:rPr lang="fi-FI" sz="2400"/>
              <a:t>PAK dalam peraturan perundangan termasuk kategori Kecelakaan Kerja sehingga perusahaan cenderung tidak melaporkan kasus PAK, terkait penghargaan Nihil Kecelakaan (</a:t>
            </a:r>
            <a:r>
              <a:rPr lang="fi-FI" sz="2400" i="1"/>
              <a:t>Zero Accident</a:t>
            </a:r>
            <a:r>
              <a:rPr lang="fi-FI" sz="2400"/>
              <a:t>).</a:t>
            </a:r>
            <a:endParaRPr lang="sv-SE" sz="2400"/>
          </a:p>
        </p:txBody>
      </p:sp>
      <p:sp>
        <p:nvSpPr>
          <p:cNvPr id="418819" name="Rectangle 3"/>
          <p:cNvSpPr>
            <a:spLocks noChangeArrowheads="1"/>
          </p:cNvSpPr>
          <p:nvPr/>
        </p:nvSpPr>
        <p:spPr bwMode="auto">
          <a:xfrm>
            <a:off x="1976439" y="333375"/>
            <a:ext cx="8080375" cy="431800"/>
          </a:xfrm>
          <a:prstGeom prst="rect">
            <a:avLst/>
          </a:prstGeom>
          <a:noFill/>
          <a:ln w="9525">
            <a:noFill/>
            <a:miter lim="800000"/>
            <a:headEnd/>
            <a:tailEnd/>
          </a:ln>
          <a:effectLst/>
        </p:spPr>
        <p:txBody>
          <a:bodyPr lIns="92075" tIns="46038" rIns="92075" bIns="46038" anchor="ctr"/>
          <a:lstStyle/>
          <a:p>
            <a:pPr fontAlgn="base">
              <a:spcBef>
                <a:spcPct val="0"/>
              </a:spcBef>
              <a:spcAft>
                <a:spcPct val="0"/>
              </a:spcAft>
              <a:defRPr/>
            </a:pPr>
            <a:r>
              <a:rPr lang="en-US" sz="2400" b="1" dirty="0">
                <a:solidFill>
                  <a:srgbClr val="EBEBEB"/>
                </a:solidFill>
                <a:effectLst>
                  <a:outerShdw blurRad="38100" dist="38100" dir="2700000" algn="tl">
                    <a:srgbClr val="000000"/>
                  </a:outerShdw>
                </a:effectLst>
                <a:latin typeface="Arial" pitchFamily="34" charset="0"/>
              </a:rPr>
              <a:t>PERMASALAHAN PAK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A825B3-0D52-3410-3E31-2183E3BCEF99}"/>
              </a:ext>
            </a:extLst>
          </p:cNvPr>
          <p:cNvSpPr>
            <a:spLocks noGrp="1"/>
          </p:cNvSpPr>
          <p:nvPr>
            <p:ph type="body" sz="quarter" idx="10"/>
          </p:nvPr>
        </p:nvSpPr>
        <p:spPr>
          <a:xfrm>
            <a:off x="148432" y="387255"/>
            <a:ext cx="11573197" cy="724247"/>
          </a:xfrm>
        </p:spPr>
        <p:txBody>
          <a:bodyPr/>
          <a:lstStyle/>
          <a:p>
            <a:r>
              <a:rPr lang="en-US" sz="2800" dirty="0"/>
              <a:t>PP No.7 </a:t>
            </a:r>
            <a:r>
              <a:rPr lang="en-US" sz="2800" dirty="0" err="1"/>
              <a:t>tahun</a:t>
            </a:r>
            <a:r>
              <a:rPr lang="en-US" sz="2800" dirty="0"/>
              <a:t> 2019 </a:t>
            </a:r>
          </a:p>
          <a:p>
            <a:r>
              <a:rPr lang="en-US" sz="2000" b="1" dirty="0">
                <a:solidFill>
                  <a:srgbClr val="7030A0"/>
                </a:solidFill>
              </a:rPr>
              <a:t>Lampiran PAK</a:t>
            </a:r>
            <a:endParaRPr lang="en-US" sz="2000" dirty="0">
              <a:latin typeface="Cambria" panose="02040503050406030204" pitchFamily="18" charset="0"/>
              <a:ea typeface="Cambria" panose="02040503050406030204" pitchFamily="18" charset="0"/>
            </a:endParaRPr>
          </a:p>
          <a:p>
            <a:endParaRPr lang="en-US" sz="2000" b="1" dirty="0">
              <a:solidFill>
                <a:srgbClr val="7030A0"/>
              </a:solidFill>
            </a:endParaRPr>
          </a:p>
        </p:txBody>
      </p:sp>
      <p:sp>
        <p:nvSpPr>
          <p:cNvPr id="6" name="TextBox 5">
            <a:extLst>
              <a:ext uri="{FF2B5EF4-FFF2-40B4-BE49-F238E27FC236}">
                <a16:creationId xmlns:a16="http://schemas.microsoft.com/office/drawing/2014/main" id="{AAB3FA60-AF50-C587-A88A-882C526AC5E2}"/>
              </a:ext>
            </a:extLst>
          </p:cNvPr>
          <p:cNvSpPr txBox="1"/>
          <p:nvPr/>
        </p:nvSpPr>
        <p:spPr>
          <a:xfrm>
            <a:off x="148432" y="1323538"/>
            <a:ext cx="11734166" cy="3347776"/>
          </a:xfrm>
          <a:prstGeom prst="rect">
            <a:avLst/>
          </a:prstGeom>
          <a:noFill/>
        </p:spPr>
        <p:txBody>
          <a:bodyPr wrap="square">
            <a:spAutoFit/>
          </a:bodyPr>
          <a:lstStyle/>
          <a:p>
            <a:pPr algn="just">
              <a:lnSpc>
                <a:spcPct val="150000"/>
              </a:lnSpc>
            </a:pPr>
            <a:r>
              <a:rPr lang="en-US" sz="2400" dirty="0">
                <a:solidFill>
                  <a:srgbClr val="FF0000"/>
                </a:solidFill>
                <a:latin typeface="Cambria" panose="02040503050406030204" pitchFamily="18" charset="0"/>
                <a:ea typeface="Cambria" panose="02040503050406030204" pitchFamily="18" charset="0"/>
              </a:rPr>
              <a:t>KLASIFIKASI JENIS I. Penyakit Yang </a:t>
            </a:r>
            <a:r>
              <a:rPr lang="en-US" sz="2400" dirty="0" err="1">
                <a:solidFill>
                  <a:srgbClr val="FF0000"/>
                </a:solidFill>
                <a:latin typeface="Cambria" panose="02040503050406030204" pitchFamily="18" charset="0"/>
                <a:ea typeface="Cambria" panose="02040503050406030204" pitchFamily="18" charset="0"/>
              </a:rPr>
              <a:t>Disebabkan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Pajanan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Faktor</a:t>
            </a:r>
            <a:r>
              <a:rPr lang="en-US" sz="2400" dirty="0">
                <a:solidFill>
                  <a:srgbClr val="FF0000"/>
                </a:solidFill>
                <a:latin typeface="Cambria" panose="02040503050406030204" pitchFamily="18" charset="0"/>
                <a:ea typeface="Cambria" panose="02040503050406030204" pitchFamily="18" charset="0"/>
              </a:rPr>
              <a:t> Yang </a:t>
            </a:r>
            <a:r>
              <a:rPr lang="en-US" sz="2400" dirty="0" err="1">
                <a:solidFill>
                  <a:srgbClr val="FF0000"/>
                </a:solidFill>
                <a:latin typeface="Cambria" panose="02040503050406030204" pitchFamily="18" charset="0"/>
                <a:ea typeface="Cambria" panose="02040503050406030204" pitchFamily="18" charset="0"/>
              </a:rPr>
              <a:t>Timbul</a:t>
            </a:r>
            <a:r>
              <a:rPr lang="en-US" sz="2400" dirty="0">
                <a:solidFill>
                  <a:srgbClr val="FF0000"/>
                </a:solidFill>
                <a:latin typeface="Cambria" panose="02040503050406030204" pitchFamily="18" charset="0"/>
                <a:ea typeface="Cambria" panose="02040503050406030204" pitchFamily="18" charset="0"/>
              </a:rPr>
              <a:t> Dari </a:t>
            </a:r>
            <a:r>
              <a:rPr lang="en-US" sz="2400" dirty="0" err="1">
                <a:solidFill>
                  <a:srgbClr val="FF0000"/>
                </a:solidFill>
                <a:latin typeface="Cambria" panose="02040503050406030204" pitchFamily="18" charset="0"/>
                <a:ea typeface="Cambria" panose="02040503050406030204" pitchFamily="18" charset="0"/>
              </a:rPr>
              <a:t>Aktivitas</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Pekerjaan</a:t>
            </a:r>
            <a:r>
              <a:rPr lang="en-US" sz="2400" dirty="0">
                <a:solidFill>
                  <a:srgbClr val="FF0000"/>
                </a:solidFill>
                <a:latin typeface="Cambria" panose="02040503050406030204" pitchFamily="18" charset="0"/>
                <a:ea typeface="Cambria" panose="02040503050406030204" pitchFamily="18" charset="0"/>
              </a:rPr>
              <a:t> </a:t>
            </a:r>
          </a:p>
          <a:p>
            <a:pPr algn="just">
              <a:lnSpc>
                <a:spcPct val="150000"/>
              </a:lnSpc>
            </a:pPr>
            <a:r>
              <a:rPr lang="en-US" sz="2400" dirty="0">
                <a:latin typeface="Cambria" panose="02040503050406030204" pitchFamily="18" charset="0"/>
                <a:ea typeface="Cambria" panose="02040503050406030204" pitchFamily="18" charset="0"/>
              </a:rPr>
              <a:t>Penyakit </a:t>
            </a:r>
            <a:r>
              <a:rPr lang="en-US" sz="2400" dirty="0" err="1">
                <a:latin typeface="Cambria" panose="02040503050406030204" pitchFamily="18" charset="0"/>
                <a:ea typeface="Cambria" panose="02040503050406030204" pitchFamily="18" charset="0"/>
              </a:rPr>
              <a:t>Akibat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Kerja</a:t>
            </a:r>
            <a:r>
              <a:rPr lang="en-US" sz="2400" dirty="0">
                <a:latin typeface="Cambria" panose="02040503050406030204" pitchFamily="18" charset="0"/>
                <a:ea typeface="Cambria" panose="02040503050406030204" pitchFamily="18" charset="0"/>
              </a:rPr>
              <a:t> pada </a:t>
            </a:r>
            <a:r>
              <a:rPr lang="en-US" sz="2400" dirty="0" err="1">
                <a:latin typeface="Cambria" panose="02040503050406030204" pitchFamily="18" charset="0"/>
                <a:ea typeface="Cambria" panose="02040503050406030204" pitchFamily="18" charset="0"/>
              </a:rPr>
              <a:t>klasifikasi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jenis</a:t>
            </a:r>
            <a:r>
              <a:rPr lang="en-US" sz="2400" dirty="0">
                <a:latin typeface="Cambria" panose="02040503050406030204" pitchFamily="18" charset="0"/>
                <a:ea typeface="Cambria" panose="02040503050406030204" pitchFamily="18" charset="0"/>
              </a:rPr>
              <a:t> I </a:t>
            </a:r>
            <a:r>
              <a:rPr lang="en-US" sz="2400" dirty="0" err="1">
                <a:latin typeface="Cambria" panose="02040503050406030204" pitchFamily="18" charset="0"/>
                <a:ea typeface="Cambria" panose="02040503050406030204" pitchFamily="18" charset="0"/>
              </a:rPr>
              <a:t>ini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sebagai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berikut</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1.  penyakit yang </a:t>
            </a:r>
            <a:r>
              <a:rPr lang="en-US" sz="2400" dirty="0" err="1">
                <a:latin typeface="Cambria" panose="02040503050406030204" pitchFamily="18" charset="0"/>
                <a:ea typeface="Cambria" panose="02040503050406030204" pitchFamily="18" charset="0"/>
              </a:rPr>
              <a:t>disebabkan</a:t>
            </a:r>
            <a:r>
              <a:rPr lang="en-US" sz="2400" dirty="0">
                <a:latin typeface="Cambria" panose="02040503050406030204" pitchFamily="18" charset="0"/>
                <a:ea typeface="Cambria" panose="02040503050406030204" pitchFamily="18" charset="0"/>
              </a:rPr>
              <a:t> oleh </a:t>
            </a:r>
            <a:r>
              <a:rPr lang="en-US" sz="2400" dirty="0" err="1">
                <a:latin typeface="Cambria" panose="02040503050406030204" pitchFamily="18" charset="0"/>
                <a:ea typeface="Cambria" panose="02040503050406030204" pitchFamily="18" charset="0"/>
              </a:rPr>
              <a:t>faktor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kimia</a:t>
            </a:r>
            <a:r>
              <a:rPr lang="en-US" sz="2400" dirty="0">
                <a:latin typeface="Cambria" panose="02040503050406030204" pitchFamily="18" charset="0"/>
                <a:ea typeface="Cambria" panose="02040503050406030204" pitchFamily="18" charset="0"/>
              </a:rPr>
              <a:t> (39)</a:t>
            </a:r>
          </a:p>
          <a:p>
            <a:pPr algn="just">
              <a:lnSpc>
                <a:spcPct val="150000"/>
              </a:lnSpc>
            </a:pPr>
            <a:r>
              <a:rPr lang="en-US" sz="2400" dirty="0">
                <a:latin typeface="Cambria" panose="02040503050406030204" pitchFamily="18" charset="0"/>
                <a:ea typeface="Cambria" panose="02040503050406030204" pitchFamily="18" charset="0"/>
              </a:rPr>
              <a:t>   2. penyakit yang </a:t>
            </a:r>
            <a:r>
              <a:rPr lang="en-US" sz="2400" dirty="0" err="1">
                <a:latin typeface="Cambria" panose="02040503050406030204" pitchFamily="18" charset="0"/>
                <a:ea typeface="Cambria" panose="02040503050406030204" pitchFamily="18" charset="0"/>
              </a:rPr>
              <a:t>disebabkan</a:t>
            </a:r>
            <a:r>
              <a:rPr lang="en-US" sz="2400" dirty="0">
                <a:latin typeface="Cambria" panose="02040503050406030204" pitchFamily="18" charset="0"/>
                <a:ea typeface="Cambria" panose="02040503050406030204" pitchFamily="18" charset="0"/>
              </a:rPr>
              <a:t> oleh </a:t>
            </a:r>
            <a:r>
              <a:rPr lang="en-US" sz="2400" dirty="0" err="1">
                <a:latin typeface="Cambria" panose="02040503050406030204" pitchFamily="18" charset="0"/>
                <a:ea typeface="Cambria" panose="02040503050406030204" pitchFamily="18" charset="0"/>
              </a:rPr>
              <a:t>faktor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fisika</a:t>
            </a:r>
            <a:r>
              <a:rPr lang="en-US" sz="2400" dirty="0">
                <a:latin typeface="Cambria" panose="02040503050406030204" pitchFamily="18" charset="0"/>
                <a:ea typeface="Cambria" panose="02040503050406030204" pitchFamily="18" charset="0"/>
              </a:rPr>
              <a:t> (7)</a:t>
            </a:r>
          </a:p>
          <a:p>
            <a:pPr algn="just">
              <a:lnSpc>
                <a:spcPct val="150000"/>
              </a:lnSpc>
            </a:pPr>
            <a:r>
              <a:rPr lang="en-US" sz="2400" dirty="0">
                <a:latin typeface="Cambria" panose="02040503050406030204" pitchFamily="18" charset="0"/>
                <a:ea typeface="Cambria" panose="02040503050406030204" pitchFamily="18" charset="0"/>
              </a:rPr>
              <a:t>   3. penyakit yang </a:t>
            </a:r>
            <a:r>
              <a:rPr lang="en-US" sz="2400" dirty="0" err="1">
                <a:latin typeface="Cambria" panose="02040503050406030204" pitchFamily="18" charset="0"/>
                <a:ea typeface="Cambria" panose="02040503050406030204" pitchFamily="18" charset="0"/>
              </a:rPr>
              <a:t>disebabkan</a:t>
            </a:r>
            <a:r>
              <a:rPr lang="en-US" sz="2400" dirty="0">
                <a:latin typeface="Cambria" panose="02040503050406030204" pitchFamily="18" charset="0"/>
                <a:ea typeface="Cambria" panose="02040503050406030204" pitchFamily="18" charset="0"/>
              </a:rPr>
              <a:t> oleh </a:t>
            </a:r>
            <a:r>
              <a:rPr lang="en-US" sz="2400" dirty="0" err="1">
                <a:latin typeface="Cambria" panose="02040503050406030204" pitchFamily="18" charset="0"/>
                <a:ea typeface="Cambria" panose="02040503050406030204" pitchFamily="18" charset="0"/>
              </a:rPr>
              <a:t>faktor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biologi</a:t>
            </a:r>
            <a:r>
              <a:rPr lang="en-US" sz="2400" dirty="0">
                <a:latin typeface="Cambria" panose="02040503050406030204" pitchFamily="18" charset="0"/>
                <a:ea typeface="Cambria" panose="02040503050406030204" pitchFamily="18" charset="0"/>
              </a:rPr>
              <a:t> dan penyakit </a:t>
            </a:r>
            <a:r>
              <a:rPr lang="en-US" sz="2400" dirty="0" err="1">
                <a:latin typeface="Cambria" panose="02040503050406030204" pitchFamily="18" charset="0"/>
                <a:ea typeface="Cambria" panose="02040503050406030204" pitchFamily="18" charset="0"/>
              </a:rPr>
              <a:t>infeksi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atau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parasit</a:t>
            </a:r>
            <a:r>
              <a:rPr lang="en-US" sz="2400" dirty="0">
                <a:latin typeface="Cambria" panose="02040503050406030204" pitchFamily="18" charset="0"/>
                <a:ea typeface="Cambria" panose="02040503050406030204" pitchFamily="18" charset="0"/>
              </a:rPr>
              <a:t>  (9)    </a:t>
            </a:r>
          </a:p>
        </p:txBody>
      </p:sp>
    </p:spTree>
    <p:extLst>
      <p:ext uri="{BB962C8B-B14F-4D97-AF65-F5344CB8AC3E}">
        <p14:creationId xmlns:p14="http://schemas.microsoft.com/office/powerpoint/2010/main" val="1716260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1881188" y="1143000"/>
            <a:ext cx="7772400" cy="4114800"/>
          </a:xfrm>
        </p:spPr>
        <p:txBody>
          <a:bodyPr/>
          <a:lstStyle/>
          <a:p>
            <a:pPr marL="609600" indent="-609600">
              <a:spcBef>
                <a:spcPct val="30000"/>
              </a:spcBef>
            </a:pPr>
            <a:r>
              <a:rPr lang="sv-SE" sz="2800"/>
              <a:t>Pemeriksaan kesehatan tenaga kerja belum banyak dilakukan, sebagian besar belum dilakukan secara benar sehingga penyakit yang dilaporkan sebagai PAK masih sangat jarang.</a:t>
            </a:r>
            <a:endParaRPr lang="en-US" sz="2800"/>
          </a:p>
        </p:txBody>
      </p:sp>
      <p:sp>
        <p:nvSpPr>
          <p:cNvPr id="422915" name="Rectangle 3"/>
          <p:cNvSpPr>
            <a:spLocks noChangeArrowheads="1"/>
          </p:cNvSpPr>
          <p:nvPr/>
        </p:nvSpPr>
        <p:spPr bwMode="auto">
          <a:xfrm>
            <a:off x="1976439" y="333375"/>
            <a:ext cx="8080375" cy="431800"/>
          </a:xfrm>
          <a:prstGeom prst="rect">
            <a:avLst/>
          </a:prstGeom>
          <a:noFill/>
          <a:ln w="9525">
            <a:noFill/>
            <a:miter lim="800000"/>
            <a:headEnd/>
            <a:tailEnd/>
          </a:ln>
          <a:effectLst/>
        </p:spPr>
        <p:txBody>
          <a:bodyPr lIns="92075" tIns="46038" rIns="92075" bIns="46038" anchor="ctr"/>
          <a:lstStyle/>
          <a:p>
            <a:pPr fontAlgn="base">
              <a:spcBef>
                <a:spcPct val="0"/>
              </a:spcBef>
              <a:spcAft>
                <a:spcPct val="0"/>
              </a:spcAft>
              <a:defRPr/>
            </a:pPr>
            <a:r>
              <a:rPr lang="en-US" sz="2800" b="1">
                <a:solidFill>
                  <a:srgbClr val="EBEBEB"/>
                </a:solidFill>
                <a:effectLst>
                  <a:outerShdw blurRad="38100" dist="38100" dir="2700000" algn="tl">
                    <a:srgbClr val="000000"/>
                  </a:outerShdw>
                </a:effectLst>
                <a:latin typeface="Arial" pitchFamily="34" charset="0"/>
              </a:rPr>
              <a:t>PERMASALAHAN PAK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200">
                <a:latin typeface="Square721 BT" pitchFamily="34" charset="0"/>
              </a:rPr>
              <a:t>KELAINAN PARU AKIBAT KERJA</a:t>
            </a:r>
          </a:p>
        </p:txBody>
      </p:sp>
      <p:sp>
        <p:nvSpPr>
          <p:cNvPr id="34819" name="Rectangle 3"/>
          <p:cNvSpPr>
            <a:spLocks noGrp="1" noChangeArrowheads="1"/>
          </p:cNvSpPr>
          <p:nvPr>
            <p:ph type="body" idx="1"/>
          </p:nvPr>
        </p:nvSpPr>
        <p:spPr>
          <a:xfrm>
            <a:off x="1752600" y="1752600"/>
            <a:ext cx="8839200" cy="4572000"/>
          </a:xfrm>
        </p:spPr>
        <p:txBody>
          <a:bodyPr/>
          <a:lstStyle/>
          <a:p>
            <a:pPr eaLnBrk="1" hangingPunct="1">
              <a:lnSpc>
                <a:spcPct val="80000"/>
              </a:lnSpc>
            </a:pPr>
            <a:r>
              <a:rPr lang="en-US" sz="2000">
                <a:latin typeface="Square721 BT" pitchFamily="34" charset="0"/>
                <a:cs typeface="Tahoma" pitchFamily="34" charset="0"/>
              </a:rPr>
              <a:t>Peradangan akut</a:t>
            </a:r>
          </a:p>
          <a:p>
            <a:pPr lvl="1" eaLnBrk="1" hangingPunct="1">
              <a:lnSpc>
                <a:spcPct val="80000"/>
              </a:lnSpc>
            </a:pPr>
            <a:r>
              <a:rPr lang="en-US" sz="1900">
                <a:latin typeface="Square721 BT" pitchFamily="34" charset="0"/>
                <a:cs typeface="Tahoma" pitchFamily="34" charset="0"/>
              </a:rPr>
              <a:t>Amoniak, klorin, sulfur dioksida, Nitrik oksida, fosgen, fluorin, ozon</a:t>
            </a:r>
          </a:p>
          <a:p>
            <a:pPr eaLnBrk="1" hangingPunct="1">
              <a:lnSpc>
                <a:spcPct val="80000"/>
              </a:lnSpc>
            </a:pPr>
            <a:r>
              <a:rPr lang="en-US" sz="2000">
                <a:latin typeface="Square721 BT" pitchFamily="34" charset="0"/>
                <a:cs typeface="Tahoma" pitchFamily="34" charset="0"/>
              </a:rPr>
              <a:t>Asma</a:t>
            </a:r>
          </a:p>
          <a:p>
            <a:pPr lvl="1" eaLnBrk="1" hangingPunct="1">
              <a:lnSpc>
                <a:spcPct val="80000"/>
              </a:lnSpc>
            </a:pPr>
            <a:r>
              <a:rPr lang="en-US" sz="1900">
                <a:latin typeface="Square721 BT" pitchFamily="34" charset="0"/>
                <a:cs typeface="Tahoma" pitchFamily="34" charset="0"/>
              </a:rPr>
              <a:t>Debu, bahan organik</a:t>
            </a:r>
          </a:p>
          <a:p>
            <a:pPr eaLnBrk="1" hangingPunct="1">
              <a:lnSpc>
                <a:spcPct val="80000"/>
              </a:lnSpc>
            </a:pPr>
            <a:r>
              <a:rPr lang="en-US" sz="2000">
                <a:latin typeface="Square721 BT" pitchFamily="34" charset="0"/>
                <a:cs typeface="Tahoma" pitchFamily="34" charset="0"/>
              </a:rPr>
              <a:t>Pneumokoniosis :</a:t>
            </a:r>
          </a:p>
          <a:p>
            <a:pPr lvl="1" eaLnBrk="1" hangingPunct="1">
              <a:lnSpc>
                <a:spcPct val="80000"/>
              </a:lnSpc>
            </a:pPr>
            <a:r>
              <a:rPr lang="en-US" sz="1900">
                <a:latin typeface="Square721 BT" pitchFamily="34" charset="0"/>
                <a:cs typeface="Tahoma" pitchFamily="34" charset="0"/>
              </a:rPr>
              <a:t>Silikosis 			= Si O2 bebas</a:t>
            </a:r>
          </a:p>
          <a:p>
            <a:pPr lvl="1" eaLnBrk="1" hangingPunct="1">
              <a:lnSpc>
                <a:spcPct val="80000"/>
              </a:lnSpc>
            </a:pPr>
            <a:r>
              <a:rPr lang="en-US" sz="1900">
                <a:latin typeface="Square721 BT" pitchFamily="34" charset="0"/>
                <a:cs typeface="Tahoma" pitchFamily="34" charset="0"/>
              </a:rPr>
              <a:t>Asbestosis		= debu asbes</a:t>
            </a:r>
          </a:p>
          <a:p>
            <a:pPr lvl="1" eaLnBrk="1" hangingPunct="1">
              <a:lnSpc>
                <a:spcPct val="80000"/>
              </a:lnSpc>
            </a:pPr>
            <a:r>
              <a:rPr lang="en-US" sz="1900">
                <a:latin typeface="Square721 BT" pitchFamily="34" charset="0"/>
                <a:cs typeface="Tahoma" pitchFamily="34" charset="0"/>
              </a:rPr>
              <a:t>Berryliosis		= debu Be</a:t>
            </a:r>
          </a:p>
          <a:p>
            <a:pPr lvl="1" eaLnBrk="1" hangingPunct="1">
              <a:lnSpc>
                <a:spcPct val="80000"/>
              </a:lnSpc>
            </a:pPr>
            <a:r>
              <a:rPr lang="en-US" sz="1900">
                <a:latin typeface="Square721 BT" pitchFamily="34" charset="0"/>
                <a:cs typeface="Tahoma" pitchFamily="34" charset="0"/>
              </a:rPr>
              <a:t>Siderosis 		= debu Fe2O3</a:t>
            </a:r>
          </a:p>
          <a:p>
            <a:pPr lvl="1" eaLnBrk="1" hangingPunct="1">
              <a:lnSpc>
                <a:spcPct val="80000"/>
              </a:lnSpc>
            </a:pPr>
            <a:r>
              <a:rPr lang="en-US" sz="1900">
                <a:latin typeface="Square721 BT" pitchFamily="34" charset="0"/>
                <a:cs typeface="Tahoma" pitchFamily="34" charset="0"/>
              </a:rPr>
              <a:t>Stanosis 		= bijih timah putih (Sn O2)</a:t>
            </a:r>
          </a:p>
          <a:p>
            <a:pPr lvl="1" eaLnBrk="1" hangingPunct="1">
              <a:lnSpc>
                <a:spcPct val="80000"/>
              </a:lnSpc>
            </a:pPr>
            <a:r>
              <a:rPr lang="en-US" sz="1900">
                <a:latin typeface="Square721 BT" pitchFamily="34" charset="0"/>
                <a:cs typeface="Tahoma" pitchFamily="34" charset="0"/>
              </a:rPr>
              <a:t>Bissinosis 		= Debu kapas</a:t>
            </a:r>
          </a:p>
          <a:p>
            <a:pPr eaLnBrk="1" hangingPunct="1">
              <a:lnSpc>
                <a:spcPct val="80000"/>
              </a:lnSpc>
            </a:pPr>
            <a:r>
              <a:rPr lang="en-US" sz="2000">
                <a:latin typeface="Square721 BT" pitchFamily="34" charset="0"/>
                <a:cs typeface="Tahoma" pitchFamily="34" charset="0"/>
              </a:rPr>
              <a:t>Alveolitis allergika ekstrinsik</a:t>
            </a:r>
          </a:p>
          <a:p>
            <a:pPr lvl="1" eaLnBrk="1" hangingPunct="1">
              <a:lnSpc>
                <a:spcPct val="80000"/>
              </a:lnSpc>
            </a:pPr>
            <a:r>
              <a:rPr lang="en-US" sz="1900">
                <a:latin typeface="Square721 BT" pitchFamily="34" charset="0"/>
                <a:cs typeface="Tahoma" pitchFamily="34" charset="0"/>
              </a:rPr>
              <a:t>Bahan organik, debu organik, spora fungi (furmer’s lung)</a:t>
            </a:r>
          </a:p>
          <a:p>
            <a:pPr eaLnBrk="1" hangingPunct="1">
              <a:lnSpc>
                <a:spcPct val="80000"/>
              </a:lnSpc>
            </a:pPr>
            <a:r>
              <a:rPr lang="en-US" sz="2000">
                <a:latin typeface="Square721 BT" pitchFamily="34" charset="0"/>
                <a:cs typeface="Tahoma" pitchFamily="34" charset="0"/>
              </a:rPr>
              <a:t>Keganasan</a:t>
            </a:r>
          </a:p>
          <a:p>
            <a:pPr lvl="1" eaLnBrk="1" hangingPunct="1">
              <a:lnSpc>
                <a:spcPct val="80000"/>
              </a:lnSpc>
            </a:pPr>
            <a:r>
              <a:rPr lang="en-US" sz="1900">
                <a:latin typeface="Square721 BT" pitchFamily="34" charset="0"/>
                <a:cs typeface="Tahoma" pitchFamily="34" charset="0"/>
              </a:rPr>
              <a:t>asbes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Square721 BT" pitchFamily="34" charset="0"/>
              </a:rPr>
              <a:t>HATI</a:t>
            </a:r>
          </a:p>
        </p:txBody>
      </p:sp>
      <p:sp>
        <p:nvSpPr>
          <p:cNvPr id="37891" name="Rectangle 3"/>
          <p:cNvSpPr>
            <a:spLocks noGrp="1" noChangeArrowheads="1"/>
          </p:cNvSpPr>
          <p:nvPr>
            <p:ph type="body" idx="1"/>
          </p:nvPr>
        </p:nvSpPr>
        <p:spPr>
          <a:xfrm>
            <a:off x="1981200" y="1981200"/>
            <a:ext cx="8229600" cy="4114800"/>
          </a:xfrm>
        </p:spPr>
        <p:txBody>
          <a:bodyPr/>
          <a:lstStyle/>
          <a:p>
            <a:pPr eaLnBrk="1" hangingPunct="1"/>
            <a:r>
              <a:rPr lang="en-US">
                <a:latin typeface="Square721 BT" pitchFamily="34" charset="0"/>
              </a:rPr>
              <a:t>Fungsi detoksikasi dan metabolisme</a:t>
            </a:r>
          </a:p>
          <a:p>
            <a:pPr eaLnBrk="1" hangingPunct="1"/>
            <a:r>
              <a:rPr lang="en-US">
                <a:latin typeface="Square721 BT" pitchFamily="34" charset="0"/>
              </a:rPr>
              <a:t>Agen berbahaya = hepatosit rusak atau transfor ke’melalui/dari hepatosit tersumbat = icterus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00400" y="228600"/>
            <a:ext cx="7010400" cy="933450"/>
          </a:xfrm>
        </p:spPr>
        <p:txBody>
          <a:bodyPr/>
          <a:lstStyle/>
          <a:p>
            <a:pPr eaLnBrk="1" hangingPunct="1"/>
            <a:r>
              <a:rPr lang="en-US" sz="2600"/>
              <a:t>EFEK HEPATOTOKSIN AKIBAT KERJA</a:t>
            </a:r>
          </a:p>
        </p:txBody>
      </p:sp>
      <p:graphicFrame>
        <p:nvGraphicFramePr>
          <p:cNvPr id="209923" name="Group 3"/>
          <p:cNvGraphicFramePr>
            <a:graphicFrameLocks noGrp="1"/>
          </p:cNvGraphicFramePr>
          <p:nvPr>
            <p:ph type="tbl" idx="1"/>
          </p:nvPr>
        </p:nvGraphicFramePr>
        <p:xfrm>
          <a:off x="1981200" y="1146175"/>
          <a:ext cx="8229600" cy="5575618"/>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8938">
                <a:tc>
                  <a:txBody>
                    <a:bodyPr/>
                    <a:lstStyle/>
                    <a:p>
                      <a:pPr marL="0" marR="0" lvl="0" indent="0" algn="ctr"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EFEK</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SUBSTANSI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BAHAN ORGANIK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BAHAN INORGANIK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98600">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Nekrosis sentribuler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Acrilonitrile</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Karbon tetraklorida</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Insektisida hidrokarbon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Berklor</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Dimetil hidrazin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Dimetil niotrosamin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Dinitrofenol</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Etil alkohol</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Halotan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Metil klorida</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Nitrobenzena</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Fenol</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Poliklorinated</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Tetrakloretilen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1.1.1.trikloretilen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Trikloretilen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Trinitrotoluen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Toluen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Vinil klorida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Antimon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Arsen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Boran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Fosfor (kuning)</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Selenium</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Talium</a:t>
                      </a:r>
                    </a:p>
                    <a:p>
                      <a:pPr marL="0" marR="0" lvl="0" indent="0" algn="l" defTabSz="914400" rtl="0" eaLnBrk="1" fontAlgn="base" latinLnBrk="0" hangingPunct="1">
                        <a:lnSpc>
                          <a:spcPct val="80000"/>
                        </a:lnSpc>
                        <a:spcBef>
                          <a:spcPct val="1000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200400" y="457200"/>
            <a:ext cx="7010400" cy="933450"/>
          </a:xfrm>
        </p:spPr>
        <p:txBody>
          <a:bodyPr/>
          <a:lstStyle/>
          <a:p>
            <a:pPr eaLnBrk="1" hangingPunct="1"/>
            <a:r>
              <a:rPr lang="en-US" sz="2600"/>
              <a:t>EFEK HEPATOTOKSIN AKIBAT KERJA</a:t>
            </a:r>
          </a:p>
        </p:txBody>
      </p:sp>
      <p:graphicFrame>
        <p:nvGraphicFramePr>
          <p:cNvPr id="210947" name="Group 3"/>
          <p:cNvGraphicFramePr>
            <a:graphicFrameLocks noGrp="1"/>
          </p:cNvGraphicFramePr>
          <p:nvPr>
            <p:ph type="tbl" idx="1"/>
          </p:nvPr>
        </p:nvGraphicFramePr>
        <p:xfrm>
          <a:off x="1981200" y="1897063"/>
          <a:ext cx="8229600" cy="3817938"/>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8938">
                <a:tc>
                  <a:txBody>
                    <a:bodyPr/>
                    <a:lstStyle/>
                    <a:p>
                      <a:pPr marL="0" marR="0" lvl="0" indent="0" algn="ctr"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EFEK</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SUBSTANSI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BAHAN ORGANIK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BAHAN INORGANIK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98600">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Efek hepatik</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Halotan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Hepatitis virus</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Liptosperosis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98600">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Kholangiolitik kholestatik</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Methilin dianilin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Arsenik organik</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Toluen diamin</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4.4-diaminodifenil</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Metan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343400" y="279400"/>
            <a:ext cx="3352800" cy="406400"/>
          </a:xfrm>
          <a:prstGeom prst="rect">
            <a:avLst/>
          </a:prstGeom>
          <a:solidFill>
            <a:srgbClr val="FFFF00"/>
          </a:solid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000066"/>
                </a:solidFill>
                <a:latin typeface="Arial Narrow" pitchFamily="34" charset="0"/>
                <a:cs typeface="Arial" charset="0"/>
              </a:rPr>
              <a:t>Noxious Agent</a:t>
            </a:r>
          </a:p>
        </p:txBody>
      </p:sp>
      <p:sp>
        <p:nvSpPr>
          <p:cNvPr id="40963" name="Text Box 3"/>
          <p:cNvSpPr txBox="1">
            <a:spLocks noChangeArrowheads="1"/>
          </p:cNvSpPr>
          <p:nvPr/>
        </p:nvSpPr>
        <p:spPr bwMode="auto">
          <a:xfrm>
            <a:off x="4419600" y="1066800"/>
            <a:ext cx="33528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Hepatocelluler Injury</a:t>
            </a:r>
          </a:p>
        </p:txBody>
      </p:sp>
      <p:sp>
        <p:nvSpPr>
          <p:cNvPr id="40964" name="Text Box 4"/>
          <p:cNvSpPr txBox="1">
            <a:spLocks noChangeArrowheads="1"/>
          </p:cNvSpPr>
          <p:nvPr/>
        </p:nvSpPr>
        <p:spPr bwMode="auto">
          <a:xfrm>
            <a:off x="8153400" y="1498600"/>
            <a:ext cx="23622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Massive Cell Death</a:t>
            </a:r>
          </a:p>
        </p:txBody>
      </p:sp>
      <p:sp>
        <p:nvSpPr>
          <p:cNvPr id="40965" name="Text Box 5"/>
          <p:cNvSpPr txBox="1">
            <a:spLocks noChangeArrowheads="1"/>
          </p:cNvSpPr>
          <p:nvPr/>
        </p:nvSpPr>
        <p:spPr bwMode="auto">
          <a:xfrm>
            <a:off x="2133600" y="1524000"/>
            <a:ext cx="16764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Recovery</a:t>
            </a:r>
          </a:p>
        </p:txBody>
      </p:sp>
      <p:sp>
        <p:nvSpPr>
          <p:cNvPr id="40966" name="Text Box 6"/>
          <p:cNvSpPr txBox="1">
            <a:spLocks noChangeArrowheads="1"/>
          </p:cNvSpPr>
          <p:nvPr/>
        </p:nvSpPr>
        <p:spPr bwMode="auto">
          <a:xfrm>
            <a:off x="8153400" y="2336800"/>
            <a:ext cx="23622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Death of Organisme</a:t>
            </a:r>
          </a:p>
        </p:txBody>
      </p:sp>
      <p:sp>
        <p:nvSpPr>
          <p:cNvPr id="40967" name="Text Box 7"/>
          <p:cNvSpPr txBox="1">
            <a:spLocks noChangeArrowheads="1"/>
          </p:cNvSpPr>
          <p:nvPr/>
        </p:nvSpPr>
        <p:spPr bwMode="auto">
          <a:xfrm>
            <a:off x="4419600" y="1955800"/>
            <a:ext cx="33528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Continued Injury (Necrosis)</a:t>
            </a:r>
          </a:p>
        </p:txBody>
      </p:sp>
      <p:sp>
        <p:nvSpPr>
          <p:cNvPr id="40968" name="Text Box 8"/>
          <p:cNvSpPr txBox="1">
            <a:spLocks noChangeArrowheads="1"/>
          </p:cNvSpPr>
          <p:nvPr/>
        </p:nvSpPr>
        <p:spPr bwMode="auto">
          <a:xfrm>
            <a:off x="2133600" y="3509963"/>
            <a:ext cx="25146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Fibrosis</a:t>
            </a:r>
          </a:p>
        </p:txBody>
      </p:sp>
      <p:sp>
        <p:nvSpPr>
          <p:cNvPr id="40969" name="Text Box 9"/>
          <p:cNvSpPr txBox="1">
            <a:spLocks noChangeArrowheads="1"/>
          </p:cNvSpPr>
          <p:nvPr/>
        </p:nvSpPr>
        <p:spPr bwMode="auto">
          <a:xfrm>
            <a:off x="7086600" y="3509963"/>
            <a:ext cx="33528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Hepatocyte Division</a:t>
            </a:r>
          </a:p>
        </p:txBody>
      </p:sp>
      <p:sp>
        <p:nvSpPr>
          <p:cNvPr id="40970" name="Text Box 10"/>
          <p:cNvSpPr txBox="1">
            <a:spLocks noChangeArrowheads="1"/>
          </p:cNvSpPr>
          <p:nvPr/>
        </p:nvSpPr>
        <p:spPr bwMode="auto">
          <a:xfrm>
            <a:off x="4419600" y="2794000"/>
            <a:ext cx="33528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Inflamation</a:t>
            </a:r>
          </a:p>
        </p:txBody>
      </p:sp>
      <p:sp>
        <p:nvSpPr>
          <p:cNvPr id="40971" name="Text Box 11"/>
          <p:cNvSpPr txBox="1">
            <a:spLocks noChangeArrowheads="1"/>
          </p:cNvSpPr>
          <p:nvPr/>
        </p:nvSpPr>
        <p:spPr bwMode="auto">
          <a:xfrm>
            <a:off x="2133600" y="6172200"/>
            <a:ext cx="31242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Portal Hipertensi</a:t>
            </a:r>
          </a:p>
        </p:txBody>
      </p:sp>
      <p:sp>
        <p:nvSpPr>
          <p:cNvPr id="40972" name="Text Box 12"/>
          <p:cNvSpPr txBox="1">
            <a:spLocks noChangeArrowheads="1"/>
          </p:cNvSpPr>
          <p:nvPr/>
        </p:nvSpPr>
        <p:spPr bwMode="auto">
          <a:xfrm>
            <a:off x="6934200" y="6172200"/>
            <a:ext cx="33528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Risk of Hepatoma</a:t>
            </a:r>
          </a:p>
        </p:txBody>
      </p:sp>
      <p:sp>
        <p:nvSpPr>
          <p:cNvPr id="40973" name="Text Box 13"/>
          <p:cNvSpPr txBox="1">
            <a:spLocks noChangeArrowheads="1"/>
          </p:cNvSpPr>
          <p:nvPr/>
        </p:nvSpPr>
        <p:spPr bwMode="auto">
          <a:xfrm>
            <a:off x="4419600" y="4424363"/>
            <a:ext cx="3352800" cy="406400"/>
          </a:xfrm>
          <a:prstGeom prst="rect">
            <a:avLst/>
          </a:prstGeom>
          <a:no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FFFFFF"/>
                </a:solidFill>
                <a:latin typeface="Arial Narrow" pitchFamily="34" charset="0"/>
                <a:cs typeface="Arial" charset="0"/>
              </a:rPr>
              <a:t>Nodule Formation</a:t>
            </a:r>
          </a:p>
        </p:txBody>
      </p:sp>
      <p:sp>
        <p:nvSpPr>
          <p:cNvPr id="40974" name="Text Box 14"/>
          <p:cNvSpPr txBox="1">
            <a:spLocks noChangeArrowheads="1"/>
          </p:cNvSpPr>
          <p:nvPr/>
        </p:nvSpPr>
        <p:spPr bwMode="auto">
          <a:xfrm>
            <a:off x="4343400" y="5257800"/>
            <a:ext cx="3352800" cy="406400"/>
          </a:xfrm>
          <a:prstGeom prst="rect">
            <a:avLst/>
          </a:prstGeom>
          <a:solidFill>
            <a:srgbClr val="FFFF00"/>
          </a:solidFill>
          <a:ln w="9525">
            <a:solidFill>
              <a:schemeClr val="tx1"/>
            </a:solidFill>
            <a:miter lim="800000"/>
            <a:headEnd/>
            <a:tailEnd/>
          </a:ln>
        </p:spPr>
        <p:txBody>
          <a:bodyPr>
            <a:spAutoFit/>
          </a:bodyPr>
          <a:lstStyle/>
          <a:p>
            <a:pPr algn="ctr" fontAlgn="base">
              <a:spcBef>
                <a:spcPct val="50000"/>
              </a:spcBef>
              <a:spcAft>
                <a:spcPct val="0"/>
              </a:spcAft>
            </a:pPr>
            <a:r>
              <a:rPr lang="en-US" sz="2000" b="1">
                <a:solidFill>
                  <a:srgbClr val="000066"/>
                </a:solidFill>
                <a:latin typeface="Arial Narrow" pitchFamily="34" charset="0"/>
                <a:cs typeface="Arial" charset="0"/>
              </a:rPr>
              <a:t>Cirrhosis</a:t>
            </a:r>
          </a:p>
        </p:txBody>
      </p:sp>
      <p:sp>
        <p:nvSpPr>
          <p:cNvPr id="40975" name="Line 15"/>
          <p:cNvSpPr>
            <a:spLocks noChangeShapeType="1"/>
          </p:cNvSpPr>
          <p:nvPr/>
        </p:nvSpPr>
        <p:spPr bwMode="auto">
          <a:xfrm>
            <a:off x="5943600" y="685800"/>
            <a:ext cx="0" cy="3048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76" name="Line 16"/>
          <p:cNvSpPr>
            <a:spLocks noChangeShapeType="1"/>
          </p:cNvSpPr>
          <p:nvPr/>
        </p:nvSpPr>
        <p:spPr bwMode="auto">
          <a:xfrm flipH="1">
            <a:off x="2819400" y="1143000"/>
            <a:ext cx="1600200" cy="3048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77" name="Line 17"/>
          <p:cNvSpPr>
            <a:spLocks noChangeShapeType="1"/>
          </p:cNvSpPr>
          <p:nvPr/>
        </p:nvSpPr>
        <p:spPr bwMode="auto">
          <a:xfrm>
            <a:off x="2819400" y="3886200"/>
            <a:ext cx="1524000" cy="6858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78" name="Line 18"/>
          <p:cNvSpPr>
            <a:spLocks noChangeShapeType="1"/>
          </p:cNvSpPr>
          <p:nvPr/>
        </p:nvSpPr>
        <p:spPr bwMode="auto">
          <a:xfrm>
            <a:off x="5943600" y="2362200"/>
            <a:ext cx="0" cy="3048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79" name="Line 19"/>
          <p:cNvSpPr>
            <a:spLocks noChangeShapeType="1"/>
          </p:cNvSpPr>
          <p:nvPr/>
        </p:nvSpPr>
        <p:spPr bwMode="auto">
          <a:xfrm>
            <a:off x="7772400" y="1143000"/>
            <a:ext cx="1371600" cy="3048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80" name="Line 20"/>
          <p:cNvSpPr>
            <a:spLocks noChangeShapeType="1"/>
          </p:cNvSpPr>
          <p:nvPr/>
        </p:nvSpPr>
        <p:spPr bwMode="auto">
          <a:xfrm>
            <a:off x="5943600" y="1447800"/>
            <a:ext cx="0" cy="3048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81" name="Line 21"/>
          <p:cNvSpPr>
            <a:spLocks noChangeShapeType="1"/>
          </p:cNvSpPr>
          <p:nvPr/>
        </p:nvSpPr>
        <p:spPr bwMode="auto">
          <a:xfrm>
            <a:off x="9220200" y="1905000"/>
            <a:ext cx="0" cy="3048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82" name="Line 22"/>
          <p:cNvSpPr>
            <a:spLocks noChangeShapeType="1"/>
          </p:cNvSpPr>
          <p:nvPr/>
        </p:nvSpPr>
        <p:spPr bwMode="auto">
          <a:xfrm>
            <a:off x="6019800" y="4800600"/>
            <a:ext cx="0" cy="3048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83" name="Line 23"/>
          <p:cNvSpPr>
            <a:spLocks noChangeShapeType="1"/>
          </p:cNvSpPr>
          <p:nvPr/>
        </p:nvSpPr>
        <p:spPr bwMode="auto">
          <a:xfrm flipH="1">
            <a:off x="2895600" y="2895600"/>
            <a:ext cx="1524000" cy="4572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84" name="Line 24"/>
          <p:cNvSpPr>
            <a:spLocks noChangeShapeType="1"/>
          </p:cNvSpPr>
          <p:nvPr/>
        </p:nvSpPr>
        <p:spPr bwMode="auto">
          <a:xfrm>
            <a:off x="7772400" y="2895600"/>
            <a:ext cx="1219200" cy="4572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85" name="Line 25"/>
          <p:cNvSpPr>
            <a:spLocks noChangeShapeType="1"/>
          </p:cNvSpPr>
          <p:nvPr/>
        </p:nvSpPr>
        <p:spPr bwMode="auto">
          <a:xfrm>
            <a:off x="7696200" y="5562600"/>
            <a:ext cx="1295400" cy="5334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86" name="Line 26"/>
          <p:cNvSpPr>
            <a:spLocks noChangeShapeType="1"/>
          </p:cNvSpPr>
          <p:nvPr/>
        </p:nvSpPr>
        <p:spPr bwMode="auto">
          <a:xfrm flipH="1">
            <a:off x="2895600" y="5486400"/>
            <a:ext cx="1447800" cy="6096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87" name="Line 27"/>
          <p:cNvSpPr>
            <a:spLocks noChangeShapeType="1"/>
          </p:cNvSpPr>
          <p:nvPr/>
        </p:nvSpPr>
        <p:spPr bwMode="auto">
          <a:xfrm flipH="1">
            <a:off x="7848600" y="3962400"/>
            <a:ext cx="1447800" cy="6096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88" name="Line 28"/>
          <p:cNvSpPr>
            <a:spLocks noChangeShapeType="1"/>
          </p:cNvSpPr>
          <p:nvPr/>
        </p:nvSpPr>
        <p:spPr bwMode="auto">
          <a:xfrm flipV="1">
            <a:off x="2819400" y="3505200"/>
            <a:ext cx="0" cy="3048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40989" name="Line 29"/>
          <p:cNvSpPr>
            <a:spLocks noChangeShapeType="1"/>
          </p:cNvSpPr>
          <p:nvPr/>
        </p:nvSpPr>
        <p:spPr bwMode="auto">
          <a:xfrm flipV="1">
            <a:off x="7696200" y="3505200"/>
            <a:ext cx="0" cy="3048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200400" y="457200"/>
            <a:ext cx="7239000" cy="1295400"/>
          </a:xfrm>
        </p:spPr>
        <p:txBody>
          <a:bodyPr/>
          <a:lstStyle/>
          <a:p>
            <a:pPr eaLnBrk="1" hangingPunct="1"/>
            <a:r>
              <a:rPr lang="en-US" sz="2800">
                <a:latin typeface="Square721 BT" pitchFamily="34" charset="0"/>
              </a:rPr>
              <a:t>GANGGUAN SARAF TEPI AKIBAT KERJA</a:t>
            </a:r>
          </a:p>
        </p:txBody>
      </p:sp>
      <p:sp>
        <p:nvSpPr>
          <p:cNvPr id="41987" name="Rectangle 3"/>
          <p:cNvSpPr>
            <a:spLocks noGrp="1" noChangeArrowheads="1"/>
          </p:cNvSpPr>
          <p:nvPr>
            <p:ph type="body" idx="1"/>
          </p:nvPr>
        </p:nvSpPr>
        <p:spPr>
          <a:xfrm>
            <a:off x="2133600" y="1981200"/>
            <a:ext cx="8077200" cy="4114800"/>
          </a:xfrm>
        </p:spPr>
        <p:txBody>
          <a:bodyPr/>
          <a:lstStyle/>
          <a:p>
            <a:pPr eaLnBrk="1" hangingPunct="1">
              <a:lnSpc>
                <a:spcPct val="90000"/>
              </a:lnSpc>
            </a:pPr>
            <a:r>
              <a:rPr lang="en-US">
                <a:latin typeface="Square721 BT" pitchFamily="34" charset="0"/>
              </a:rPr>
              <a:t>Neurotoksin yang sudah dikenal :</a:t>
            </a:r>
          </a:p>
          <a:p>
            <a:pPr lvl="1" eaLnBrk="1" hangingPunct="1">
              <a:lnSpc>
                <a:spcPct val="90000"/>
              </a:lnSpc>
            </a:pPr>
            <a:r>
              <a:rPr lang="en-US">
                <a:latin typeface="Square721 BT" pitchFamily="34" charset="0"/>
              </a:rPr>
              <a:t>Pestisida organopospat</a:t>
            </a:r>
          </a:p>
          <a:p>
            <a:pPr lvl="1" eaLnBrk="1" hangingPunct="1">
              <a:lnSpc>
                <a:spcPct val="90000"/>
              </a:lnSpc>
            </a:pPr>
            <a:r>
              <a:rPr lang="en-US">
                <a:latin typeface="Square721 BT" pitchFamily="34" charset="0"/>
              </a:rPr>
              <a:t>Pestisida karbamat</a:t>
            </a:r>
          </a:p>
          <a:p>
            <a:pPr lvl="1" eaLnBrk="1" hangingPunct="1">
              <a:lnSpc>
                <a:spcPct val="90000"/>
              </a:lnSpc>
            </a:pPr>
            <a:r>
              <a:rPr lang="en-US">
                <a:latin typeface="Square721 BT" pitchFamily="34" charset="0"/>
              </a:rPr>
              <a:t>Metil butilketon</a:t>
            </a:r>
          </a:p>
          <a:p>
            <a:pPr lvl="1" eaLnBrk="1" hangingPunct="1">
              <a:lnSpc>
                <a:spcPct val="90000"/>
              </a:lnSpc>
            </a:pPr>
            <a:r>
              <a:rPr lang="en-US">
                <a:latin typeface="Square721 BT" pitchFamily="34" charset="0"/>
              </a:rPr>
              <a:t>Karbon disulfida</a:t>
            </a:r>
          </a:p>
          <a:p>
            <a:pPr lvl="1" eaLnBrk="1" hangingPunct="1">
              <a:lnSpc>
                <a:spcPct val="90000"/>
              </a:lnSpc>
            </a:pPr>
            <a:r>
              <a:rPr lang="en-US">
                <a:latin typeface="Square721 BT" pitchFamily="34" charset="0"/>
              </a:rPr>
              <a:t>Senyawa Merkuri (organik – inorganik)</a:t>
            </a:r>
          </a:p>
          <a:p>
            <a:pPr lvl="1" eaLnBrk="1" hangingPunct="1">
              <a:lnSpc>
                <a:spcPct val="90000"/>
              </a:lnSpc>
            </a:pPr>
            <a:r>
              <a:rPr lang="en-US">
                <a:latin typeface="Square721 BT" pitchFamily="34" charset="0"/>
              </a:rPr>
              <a:t>Timbal dan senyawanya (inorganik</a:t>
            </a:r>
          </a:p>
          <a:p>
            <a:pPr lvl="1" eaLnBrk="1" hangingPunct="1">
              <a:lnSpc>
                <a:spcPct val="90000"/>
              </a:lnSpc>
            </a:pPr>
            <a:r>
              <a:rPr lang="en-US">
                <a:latin typeface="Square721 BT" pitchFamily="34" charset="0"/>
              </a:rPr>
              <a:t>Arsenik</a:t>
            </a:r>
          </a:p>
          <a:p>
            <a:pPr lvl="1" eaLnBrk="1" hangingPunct="1">
              <a:lnSpc>
                <a:spcPct val="90000"/>
              </a:lnSpc>
            </a:pPr>
            <a:r>
              <a:rPr lang="en-US">
                <a:latin typeface="Square721 BT" pitchFamily="34" charset="0"/>
              </a:rPr>
              <a:t>dll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1" y="533400"/>
            <a:ext cx="7307263" cy="685800"/>
          </a:xfrm>
        </p:spPr>
        <p:txBody>
          <a:bodyPr/>
          <a:lstStyle/>
          <a:p>
            <a:pPr eaLnBrk="1" hangingPunct="1"/>
            <a:r>
              <a:rPr lang="en-US" sz="2600"/>
              <a:t>GANGGUAN SARAF PUSAT AKIBAT KERJA</a:t>
            </a:r>
          </a:p>
        </p:txBody>
      </p:sp>
      <p:sp>
        <p:nvSpPr>
          <p:cNvPr id="43011" name="Rectangle 3"/>
          <p:cNvSpPr>
            <a:spLocks noGrp="1" noChangeArrowheads="1"/>
          </p:cNvSpPr>
          <p:nvPr>
            <p:ph type="body" idx="1"/>
          </p:nvPr>
        </p:nvSpPr>
        <p:spPr>
          <a:xfrm>
            <a:off x="1981200" y="1789114"/>
            <a:ext cx="8229600" cy="4916487"/>
          </a:xfrm>
        </p:spPr>
        <p:txBody>
          <a:bodyPr/>
          <a:lstStyle/>
          <a:p>
            <a:pPr eaLnBrk="1" hangingPunct="1">
              <a:lnSpc>
                <a:spcPct val="80000"/>
              </a:lnSpc>
            </a:pPr>
            <a:r>
              <a:rPr lang="en-US" sz="1800" b="1"/>
              <a:t>Neurotoksin sering berupa pelarut organik atau logam berat :</a:t>
            </a:r>
          </a:p>
          <a:p>
            <a:pPr lvl="1" eaLnBrk="1" hangingPunct="1">
              <a:lnSpc>
                <a:spcPct val="80000"/>
              </a:lnSpc>
            </a:pPr>
            <a:r>
              <a:rPr lang="en-US" sz="1800" b="1"/>
              <a:t>Arsenik</a:t>
            </a:r>
          </a:p>
          <a:p>
            <a:pPr lvl="1" eaLnBrk="1" hangingPunct="1">
              <a:lnSpc>
                <a:spcPct val="80000"/>
              </a:lnSpc>
            </a:pPr>
            <a:r>
              <a:rPr lang="en-US" sz="1800" b="1"/>
              <a:t>Timbal (termasuk epilepsi)</a:t>
            </a:r>
          </a:p>
          <a:p>
            <a:pPr lvl="1" eaLnBrk="1" hangingPunct="1">
              <a:lnSpc>
                <a:spcPct val="80000"/>
              </a:lnSpc>
            </a:pPr>
            <a:r>
              <a:rPr lang="en-US" sz="1800" b="1"/>
              <a:t>Mangan (termasuk parkinsonisme)</a:t>
            </a:r>
          </a:p>
          <a:p>
            <a:pPr lvl="1" eaLnBrk="1" hangingPunct="1">
              <a:lnSpc>
                <a:spcPct val="80000"/>
              </a:lnSpc>
            </a:pPr>
            <a:r>
              <a:rPr lang="en-US" sz="1800" b="1"/>
              <a:t>Merkuri</a:t>
            </a:r>
          </a:p>
          <a:p>
            <a:pPr lvl="1" eaLnBrk="1" hangingPunct="1">
              <a:lnSpc>
                <a:spcPct val="80000"/>
              </a:lnSpc>
            </a:pPr>
            <a:r>
              <a:rPr lang="en-US" sz="1800" b="1"/>
              <a:t>Karbon disulfida (termasuk parkinsonisme)</a:t>
            </a:r>
          </a:p>
          <a:p>
            <a:pPr lvl="1" eaLnBrk="1" hangingPunct="1">
              <a:lnSpc>
                <a:spcPct val="80000"/>
              </a:lnSpc>
            </a:pPr>
            <a:r>
              <a:rPr lang="en-US" sz="1800" b="1"/>
              <a:t>Senyawa timbal organik</a:t>
            </a:r>
          </a:p>
          <a:p>
            <a:pPr lvl="1" eaLnBrk="1" hangingPunct="1">
              <a:lnSpc>
                <a:spcPct val="80000"/>
              </a:lnSpc>
            </a:pPr>
            <a:r>
              <a:rPr lang="en-US" sz="1800" b="1"/>
              <a:t>Hidrokarbon berklorin, pestisida seperti dieldrin (temasuk epilepsi)</a:t>
            </a:r>
          </a:p>
          <a:p>
            <a:pPr lvl="1" eaLnBrk="1" hangingPunct="1">
              <a:lnSpc>
                <a:spcPct val="80000"/>
              </a:lnSpc>
            </a:pPr>
            <a:r>
              <a:rPr lang="en-US" sz="1800" b="1"/>
              <a:t>Karbon monoksida</a:t>
            </a:r>
          </a:p>
          <a:p>
            <a:pPr lvl="1" eaLnBrk="1" hangingPunct="1">
              <a:lnSpc>
                <a:spcPct val="80000"/>
              </a:lnSpc>
            </a:pPr>
            <a:r>
              <a:rPr lang="en-US" sz="1800" b="1"/>
              <a:t>Halotin</a:t>
            </a:r>
          </a:p>
          <a:p>
            <a:pPr lvl="1" eaLnBrk="1" hangingPunct="1">
              <a:lnSpc>
                <a:spcPct val="80000"/>
              </a:lnSpc>
            </a:pPr>
            <a:r>
              <a:rPr lang="en-US" sz="1800" b="1"/>
              <a:t>Toluen</a:t>
            </a:r>
          </a:p>
          <a:p>
            <a:pPr lvl="1" eaLnBrk="1" hangingPunct="1">
              <a:lnSpc>
                <a:spcPct val="80000"/>
              </a:lnSpc>
            </a:pPr>
            <a:r>
              <a:rPr lang="en-US" sz="1800" b="1"/>
              <a:t>Benzen</a:t>
            </a:r>
          </a:p>
          <a:p>
            <a:pPr lvl="1" eaLnBrk="1" hangingPunct="1">
              <a:lnSpc>
                <a:spcPct val="80000"/>
              </a:lnSpc>
            </a:pPr>
            <a:r>
              <a:rPr lang="en-US" sz="1800" b="1"/>
              <a:t>Triklorethilen</a:t>
            </a:r>
          </a:p>
          <a:p>
            <a:pPr lvl="1" eaLnBrk="1" hangingPunct="1">
              <a:lnSpc>
                <a:spcPct val="80000"/>
              </a:lnSpc>
            </a:pPr>
            <a:r>
              <a:rPr lang="en-US" sz="1800" b="1"/>
              <a:t>perklorethilen</a:t>
            </a:r>
          </a:p>
          <a:p>
            <a:pPr lvl="1" eaLnBrk="1" hangingPunct="1">
              <a:lnSpc>
                <a:spcPct val="80000"/>
              </a:lnSpc>
            </a:pPr>
            <a:r>
              <a:rPr lang="en-US" sz="1800" b="1"/>
              <a:t>Metil kloroform</a:t>
            </a:r>
          </a:p>
          <a:p>
            <a:pPr lvl="1" eaLnBrk="1" hangingPunct="1">
              <a:lnSpc>
                <a:spcPct val="80000"/>
              </a:lnSpc>
            </a:pPr>
            <a:r>
              <a:rPr lang="en-US" sz="1800" b="1"/>
              <a:t>Styren</a:t>
            </a:r>
          </a:p>
          <a:p>
            <a:pPr lvl="1" eaLnBrk="1" hangingPunct="1">
              <a:lnSpc>
                <a:spcPct val="80000"/>
              </a:lnSpc>
            </a:pPr>
            <a:r>
              <a:rPr lang="en-US" sz="1800" b="1"/>
              <a:t>Spiritus putih</a:t>
            </a:r>
          </a:p>
          <a:p>
            <a:pPr lvl="1" eaLnBrk="1" hangingPunct="1">
              <a:lnSpc>
                <a:spcPct val="80000"/>
              </a:lnSpc>
            </a:pPr>
            <a:r>
              <a:rPr lang="en-US" sz="1800" b="1"/>
              <a:t>Mungkin udara bertekanan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00400" y="533400"/>
            <a:ext cx="7239000" cy="838200"/>
          </a:xfrm>
        </p:spPr>
        <p:txBody>
          <a:bodyPr/>
          <a:lstStyle/>
          <a:p>
            <a:pPr eaLnBrk="1" hangingPunct="1"/>
            <a:r>
              <a:rPr lang="en-US" sz="2200"/>
              <a:t>SISTEM SALURAN KEMIH</a:t>
            </a:r>
            <a:br>
              <a:rPr lang="en-US" sz="2200"/>
            </a:br>
            <a:r>
              <a:rPr lang="en-US" sz="2200"/>
              <a:t>Faktor yang menimbulkan gangguan ginjal</a:t>
            </a:r>
          </a:p>
        </p:txBody>
      </p:sp>
      <p:graphicFrame>
        <p:nvGraphicFramePr>
          <p:cNvPr id="215058" name="Group 18"/>
          <p:cNvGraphicFramePr>
            <a:graphicFrameLocks noGrp="1"/>
          </p:cNvGraphicFramePr>
          <p:nvPr>
            <p:ph type="tbl" idx="1"/>
          </p:nvPr>
        </p:nvGraphicFramePr>
        <p:xfrm>
          <a:off x="1981200" y="1981200"/>
          <a:ext cx="8229600" cy="4798378"/>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Anorganik</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Organik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Macam-macam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Arsenik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Bismuth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Boron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Kadmium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Emas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Garam besi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Timbal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Merkuri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Fosfor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Kalium klorat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Talium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uranium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Anilin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Karbon tetraklorit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Kloroform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Dimetil sulfat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Dioksan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Etilen glikol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EDTA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Metoksifluoran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Metil alkohol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Metil klorida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Pentaklorophenol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Fenol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Toluen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Arial" charset="0"/>
                        </a:rPr>
                        <a:t>Terpentin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a:ln>
                            <a:noFill/>
                          </a:ln>
                          <a:solidFill>
                            <a:schemeClr val="tx1"/>
                          </a:solidFill>
                          <a:effectLst/>
                          <a:latin typeface="Times New Roman" pitchFamily="18" charset="0"/>
                          <a:cs typeface="Arial" charset="0"/>
                        </a:rPr>
                        <a:t>Antimikroba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a:ln>
                            <a:noFill/>
                          </a:ln>
                          <a:solidFill>
                            <a:schemeClr val="tx1"/>
                          </a:solidFill>
                          <a:effectLst/>
                          <a:latin typeface="Times New Roman" pitchFamily="18" charset="0"/>
                          <a:cs typeface="Arial" charset="0"/>
                        </a:rPr>
                        <a:t>Kantharida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a:ln>
                            <a:noFill/>
                          </a:ln>
                          <a:solidFill>
                            <a:schemeClr val="tx1"/>
                          </a:solidFill>
                          <a:effectLst/>
                          <a:latin typeface="Times New Roman" pitchFamily="18" charset="0"/>
                          <a:cs typeface="Arial" charset="0"/>
                        </a:rPr>
                        <a:t>Insektisida clorinated hydrokarbon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a:ln>
                            <a:noFill/>
                          </a:ln>
                          <a:solidFill>
                            <a:schemeClr val="tx1"/>
                          </a:solidFill>
                          <a:effectLst/>
                          <a:latin typeface="Times New Roman" pitchFamily="18" charset="0"/>
                          <a:cs typeface="Arial" charset="0"/>
                        </a:rPr>
                        <a:t>Sengatan listrik</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a:ln>
                            <a:noFill/>
                          </a:ln>
                          <a:solidFill>
                            <a:schemeClr val="tx1"/>
                          </a:solidFill>
                          <a:effectLst/>
                          <a:latin typeface="Times New Roman" pitchFamily="18" charset="0"/>
                          <a:cs typeface="Arial" charset="0"/>
                        </a:rPr>
                        <a:t>Jamur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a:ln>
                            <a:noFill/>
                          </a:ln>
                          <a:solidFill>
                            <a:schemeClr val="tx1"/>
                          </a:solidFill>
                          <a:effectLst/>
                          <a:latin typeface="Times New Roman" pitchFamily="18" charset="0"/>
                          <a:cs typeface="Arial" charset="0"/>
                        </a:rPr>
                        <a:t>Serum kuda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a:ln>
                            <a:noFill/>
                          </a:ln>
                          <a:solidFill>
                            <a:schemeClr val="tx1"/>
                          </a:solidFill>
                          <a:effectLst/>
                          <a:latin typeface="Times New Roman" pitchFamily="18" charset="0"/>
                          <a:cs typeface="Arial" charset="0"/>
                        </a:rPr>
                        <a:t>Trauma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a:ln>
                            <a:noFill/>
                          </a:ln>
                          <a:solidFill>
                            <a:schemeClr val="tx1"/>
                          </a:solidFill>
                          <a:effectLst/>
                          <a:latin typeface="Times New Roman" pitchFamily="18" charset="0"/>
                          <a:cs typeface="Arial" charset="0"/>
                        </a:rPr>
                        <a:t>Kontras foto rontgen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SISTEM KARDIOVASKULER</a:t>
            </a:r>
          </a:p>
        </p:txBody>
      </p:sp>
      <p:sp>
        <p:nvSpPr>
          <p:cNvPr id="45059" name="Rectangle 3"/>
          <p:cNvSpPr>
            <a:spLocks noGrp="1" noChangeArrowheads="1"/>
          </p:cNvSpPr>
          <p:nvPr>
            <p:ph type="body" idx="1"/>
          </p:nvPr>
        </p:nvSpPr>
        <p:spPr>
          <a:xfrm>
            <a:off x="2362200" y="1981200"/>
            <a:ext cx="7848600" cy="4114800"/>
          </a:xfrm>
        </p:spPr>
        <p:txBody>
          <a:bodyPr/>
          <a:lstStyle/>
          <a:p>
            <a:pPr eaLnBrk="1" hangingPunct="1"/>
            <a:r>
              <a:rPr lang="en-US">
                <a:latin typeface="Square721 BT" pitchFamily="34" charset="0"/>
              </a:rPr>
              <a:t>Timbal = nefropati = hipertensi</a:t>
            </a:r>
          </a:p>
          <a:p>
            <a:pPr eaLnBrk="1" hangingPunct="1"/>
            <a:r>
              <a:rPr lang="en-US">
                <a:latin typeface="Square721 BT" pitchFamily="34" charset="0"/>
              </a:rPr>
              <a:t>Kadmium = emfisema = kor – pulmonale</a:t>
            </a:r>
          </a:p>
          <a:p>
            <a:pPr eaLnBrk="1" hangingPunct="1"/>
            <a:r>
              <a:rPr lang="en-US">
                <a:latin typeface="Square721 BT" pitchFamily="34" charset="0"/>
              </a:rPr>
              <a:t>Kobalt = kardiomiopati</a:t>
            </a:r>
          </a:p>
          <a:p>
            <a:pPr eaLnBrk="1" hangingPunct="1"/>
            <a:r>
              <a:rPr lang="en-US">
                <a:latin typeface="Square721 BT" pitchFamily="34" charset="0"/>
              </a:rPr>
              <a:t>Pelarut organik = aritmia jantung</a:t>
            </a:r>
          </a:p>
          <a:p>
            <a:pPr eaLnBrk="1" hangingPunct="1"/>
            <a:r>
              <a:rPr lang="en-US">
                <a:latin typeface="Square721 BT" pitchFamily="34" charset="0"/>
              </a:rPr>
              <a:t>Karbondisulfida = arteriosklerosis</a:t>
            </a:r>
          </a:p>
          <a:p>
            <a:pPr eaLnBrk="1" hangingPunct="1"/>
            <a:r>
              <a:rPr lang="en-US">
                <a:latin typeface="Square721 BT" pitchFamily="34" charset="0"/>
              </a:rPr>
              <a:t>Gas = hipoksia</a:t>
            </a:r>
          </a:p>
          <a:p>
            <a:pPr eaLnBrk="1" hangingPunct="1"/>
            <a:r>
              <a:rPr lang="en-US">
                <a:latin typeface="Square721 BT" pitchFamily="34" charset="0"/>
              </a:rPr>
              <a:t>Getaran = vasospastik arteri kecil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A825B3-0D52-3410-3E31-2183E3BCEF99}"/>
              </a:ext>
            </a:extLst>
          </p:cNvPr>
          <p:cNvSpPr>
            <a:spLocks noGrp="1"/>
          </p:cNvSpPr>
          <p:nvPr>
            <p:ph type="body" sz="quarter" idx="10"/>
          </p:nvPr>
        </p:nvSpPr>
        <p:spPr>
          <a:xfrm>
            <a:off x="148432" y="387255"/>
            <a:ext cx="11573197" cy="724247"/>
          </a:xfrm>
        </p:spPr>
        <p:txBody>
          <a:bodyPr/>
          <a:lstStyle/>
          <a:p>
            <a:r>
              <a:rPr lang="en-US" sz="2800" dirty="0"/>
              <a:t>PP No.7 </a:t>
            </a:r>
            <a:r>
              <a:rPr lang="en-US" sz="2800" dirty="0" err="1"/>
              <a:t>tahun</a:t>
            </a:r>
            <a:r>
              <a:rPr lang="en-US" sz="2800" dirty="0"/>
              <a:t> 2019 </a:t>
            </a:r>
          </a:p>
          <a:p>
            <a:r>
              <a:rPr lang="en-US" sz="2000" b="1" dirty="0">
                <a:solidFill>
                  <a:srgbClr val="7030A0"/>
                </a:solidFill>
              </a:rPr>
              <a:t>Lampiran PAK</a:t>
            </a:r>
            <a:endParaRPr lang="en-US" sz="2000" dirty="0">
              <a:latin typeface="Cambria" panose="02040503050406030204" pitchFamily="18" charset="0"/>
              <a:ea typeface="Cambria" panose="02040503050406030204" pitchFamily="18" charset="0"/>
            </a:endParaRPr>
          </a:p>
          <a:p>
            <a:endParaRPr lang="en-US" sz="2000" b="1" dirty="0">
              <a:solidFill>
                <a:srgbClr val="7030A0"/>
              </a:solidFill>
            </a:endParaRPr>
          </a:p>
        </p:txBody>
      </p:sp>
      <p:sp>
        <p:nvSpPr>
          <p:cNvPr id="6" name="TextBox 5">
            <a:extLst>
              <a:ext uri="{FF2B5EF4-FFF2-40B4-BE49-F238E27FC236}">
                <a16:creationId xmlns:a16="http://schemas.microsoft.com/office/drawing/2014/main" id="{AAB3FA60-AF50-C587-A88A-882C526AC5E2}"/>
              </a:ext>
            </a:extLst>
          </p:cNvPr>
          <p:cNvSpPr txBox="1"/>
          <p:nvPr/>
        </p:nvSpPr>
        <p:spPr>
          <a:xfrm>
            <a:off x="148432" y="1323538"/>
            <a:ext cx="11734166" cy="3347776"/>
          </a:xfrm>
          <a:prstGeom prst="rect">
            <a:avLst/>
          </a:prstGeom>
          <a:noFill/>
        </p:spPr>
        <p:txBody>
          <a:bodyPr wrap="square">
            <a:spAutoFit/>
          </a:bodyPr>
          <a:lstStyle/>
          <a:p>
            <a:pPr algn="just">
              <a:lnSpc>
                <a:spcPct val="150000"/>
              </a:lnSpc>
            </a:pPr>
            <a:r>
              <a:rPr lang="en-US" sz="2400" dirty="0">
                <a:solidFill>
                  <a:srgbClr val="FF0000"/>
                </a:solidFill>
                <a:latin typeface="Cambria" panose="02040503050406030204" pitchFamily="18" charset="0"/>
                <a:ea typeface="Cambria" panose="02040503050406030204" pitchFamily="18" charset="0"/>
              </a:rPr>
              <a:t>KLASIFIKASI JENIS II. Penyakit </a:t>
            </a:r>
            <a:r>
              <a:rPr lang="en-US" sz="2400" dirty="0" err="1">
                <a:solidFill>
                  <a:srgbClr val="FF0000"/>
                </a:solidFill>
                <a:latin typeface="Cambria" panose="02040503050406030204" pitchFamily="18" charset="0"/>
                <a:ea typeface="Cambria" panose="02040503050406030204" pitchFamily="18" charset="0"/>
              </a:rPr>
              <a:t>Berdasarkan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Sistem</a:t>
            </a:r>
            <a:r>
              <a:rPr lang="en-US" sz="2400" dirty="0">
                <a:solidFill>
                  <a:srgbClr val="FF0000"/>
                </a:solidFill>
                <a:latin typeface="Cambria" panose="02040503050406030204" pitchFamily="18" charset="0"/>
                <a:ea typeface="Cambria" panose="02040503050406030204" pitchFamily="18" charset="0"/>
              </a:rPr>
              <a:t> Target Organ</a:t>
            </a:r>
          </a:p>
          <a:p>
            <a:pPr algn="just">
              <a:lnSpc>
                <a:spcPct val="150000"/>
              </a:lnSpc>
            </a:pPr>
            <a:r>
              <a:rPr lang="en-US" sz="2400" dirty="0">
                <a:solidFill>
                  <a:srgbClr val="FF0000"/>
                </a:solidFill>
                <a:latin typeface="Cambria" panose="02040503050406030204" pitchFamily="18" charset="0"/>
                <a:ea typeface="Cambria" panose="02040503050406030204" pitchFamily="18" charset="0"/>
              </a:rPr>
              <a:t> </a:t>
            </a:r>
            <a:r>
              <a:rPr lang="en-US" sz="2400" dirty="0">
                <a:solidFill>
                  <a:srgbClr val="002060"/>
                </a:solidFill>
                <a:latin typeface="Cambria" panose="02040503050406030204" pitchFamily="18" charset="0"/>
                <a:ea typeface="Cambria" panose="02040503050406030204" pitchFamily="18" charset="0"/>
              </a:rPr>
              <a:t>Penyakit </a:t>
            </a:r>
            <a:r>
              <a:rPr lang="en-US" sz="2400" dirty="0" err="1">
                <a:solidFill>
                  <a:srgbClr val="002060"/>
                </a:solidFill>
                <a:latin typeface="Cambria" panose="02040503050406030204" pitchFamily="18" charset="0"/>
                <a:ea typeface="Cambria" panose="02040503050406030204" pitchFamily="18" charset="0"/>
              </a:rPr>
              <a:t>Akibat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Kerja</a:t>
            </a:r>
            <a:r>
              <a:rPr lang="en-US" sz="2400" dirty="0">
                <a:solidFill>
                  <a:srgbClr val="002060"/>
                </a:solidFill>
                <a:latin typeface="Cambria" panose="02040503050406030204" pitchFamily="18" charset="0"/>
                <a:ea typeface="Cambria" panose="02040503050406030204" pitchFamily="18" charset="0"/>
              </a:rPr>
              <a:t> pada </a:t>
            </a:r>
            <a:r>
              <a:rPr lang="en-US" sz="2400" dirty="0" err="1">
                <a:solidFill>
                  <a:srgbClr val="002060"/>
                </a:solidFill>
                <a:latin typeface="Cambria" panose="02040503050406030204" pitchFamily="18" charset="0"/>
                <a:ea typeface="Cambria" panose="02040503050406030204" pitchFamily="18" charset="0"/>
              </a:rPr>
              <a:t>klasifikasi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jenis</a:t>
            </a:r>
            <a:r>
              <a:rPr lang="en-US" sz="2400" dirty="0">
                <a:solidFill>
                  <a:srgbClr val="002060"/>
                </a:solidFill>
                <a:latin typeface="Cambria" panose="02040503050406030204" pitchFamily="18" charset="0"/>
                <a:ea typeface="Cambria" panose="02040503050406030204" pitchFamily="18" charset="0"/>
              </a:rPr>
              <a:t> II </a:t>
            </a:r>
            <a:r>
              <a:rPr lang="en-US" sz="2400" dirty="0" err="1">
                <a:solidFill>
                  <a:srgbClr val="002060"/>
                </a:solidFill>
                <a:latin typeface="Cambria" panose="02040503050406030204" pitchFamily="18" charset="0"/>
                <a:ea typeface="Cambria" panose="02040503050406030204" pitchFamily="18" charset="0"/>
              </a:rPr>
              <a:t>ini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sebagai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berikut</a:t>
            </a:r>
            <a:r>
              <a:rPr lang="en-US" sz="2400" dirty="0">
                <a:solidFill>
                  <a:srgbClr val="002060"/>
                </a:solidFill>
                <a:latin typeface="Cambria" panose="02040503050406030204" pitchFamily="18" charset="0"/>
                <a:ea typeface="Cambria" panose="02040503050406030204" pitchFamily="18" charset="0"/>
              </a:rPr>
              <a:t>:</a:t>
            </a:r>
          </a:p>
          <a:p>
            <a:pPr algn="just">
              <a:lnSpc>
                <a:spcPct val="150000"/>
              </a:lnSpc>
            </a:pPr>
            <a:r>
              <a:rPr lang="en-US" sz="2400" dirty="0">
                <a:solidFill>
                  <a:srgbClr val="002060"/>
                </a:solidFill>
                <a:latin typeface="Cambria" panose="02040503050406030204" pitchFamily="18" charset="0"/>
                <a:ea typeface="Cambria" panose="02040503050406030204" pitchFamily="18" charset="0"/>
              </a:rPr>
              <a:t>   1. penyakit </a:t>
            </a:r>
            <a:r>
              <a:rPr lang="en-US" sz="2400" dirty="0" err="1">
                <a:solidFill>
                  <a:srgbClr val="002060"/>
                </a:solidFill>
                <a:latin typeface="Cambria" panose="02040503050406030204" pitchFamily="18" charset="0"/>
                <a:ea typeface="Cambria" panose="02040503050406030204" pitchFamily="18" charset="0"/>
              </a:rPr>
              <a:t>saluran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pernafasan</a:t>
            </a:r>
            <a:r>
              <a:rPr lang="en-US" sz="2400" dirty="0">
                <a:solidFill>
                  <a:srgbClr val="002060"/>
                </a:solidFill>
                <a:latin typeface="Cambria" panose="02040503050406030204" pitchFamily="18" charset="0"/>
                <a:ea typeface="Cambria" panose="02040503050406030204" pitchFamily="18" charset="0"/>
              </a:rPr>
              <a:t> (12)</a:t>
            </a:r>
          </a:p>
          <a:p>
            <a:pPr algn="just">
              <a:lnSpc>
                <a:spcPct val="150000"/>
              </a:lnSpc>
            </a:pPr>
            <a:r>
              <a:rPr lang="en-US" sz="2400" dirty="0">
                <a:solidFill>
                  <a:srgbClr val="002060"/>
                </a:solidFill>
                <a:latin typeface="Cambria" panose="02040503050406030204" pitchFamily="18" charset="0"/>
                <a:ea typeface="Cambria" panose="02040503050406030204" pitchFamily="18" charset="0"/>
              </a:rPr>
              <a:t>   2. penyakit </a:t>
            </a:r>
            <a:r>
              <a:rPr lang="en-US" sz="2400" dirty="0" err="1">
                <a:solidFill>
                  <a:srgbClr val="002060"/>
                </a:solidFill>
                <a:latin typeface="Cambria" panose="02040503050406030204" pitchFamily="18" charset="0"/>
                <a:ea typeface="Cambria" panose="02040503050406030204" pitchFamily="18" charset="0"/>
              </a:rPr>
              <a:t>kulit</a:t>
            </a:r>
            <a:r>
              <a:rPr lang="en-US" sz="2400" dirty="0">
                <a:solidFill>
                  <a:srgbClr val="002060"/>
                </a:solidFill>
                <a:latin typeface="Cambria" panose="02040503050406030204" pitchFamily="18" charset="0"/>
                <a:ea typeface="Cambria" panose="02040503050406030204" pitchFamily="18" charset="0"/>
              </a:rPr>
              <a:t> (3)</a:t>
            </a:r>
          </a:p>
          <a:p>
            <a:pPr algn="just">
              <a:lnSpc>
                <a:spcPct val="150000"/>
              </a:lnSpc>
            </a:pPr>
            <a:r>
              <a:rPr lang="en-US" sz="2400" dirty="0">
                <a:solidFill>
                  <a:srgbClr val="002060"/>
                </a:solidFill>
                <a:latin typeface="Cambria" panose="02040503050406030204" pitchFamily="18" charset="0"/>
                <a:ea typeface="Cambria" panose="02040503050406030204" pitchFamily="18" charset="0"/>
              </a:rPr>
              <a:t>   3. </a:t>
            </a:r>
            <a:r>
              <a:rPr lang="fi-FI" sz="2400" dirty="0">
                <a:solidFill>
                  <a:srgbClr val="002060"/>
                </a:solidFill>
                <a:latin typeface="Cambria" panose="02040503050406030204" pitchFamily="18" charset="0"/>
                <a:ea typeface="Cambria" panose="02040503050406030204" pitchFamily="18" charset="0"/>
              </a:rPr>
              <a:t>gangguan otot dan kerangka (8)</a:t>
            </a:r>
          </a:p>
          <a:p>
            <a:pPr algn="just">
              <a:lnSpc>
                <a:spcPct val="150000"/>
              </a:lnSpc>
            </a:pPr>
            <a:r>
              <a:rPr lang="fi-FI" sz="2400" dirty="0">
                <a:solidFill>
                  <a:srgbClr val="002060"/>
                </a:solidFill>
                <a:latin typeface="Cambria" panose="02040503050406030204" pitchFamily="18" charset="0"/>
                <a:ea typeface="Cambria" panose="02040503050406030204" pitchFamily="18" charset="0"/>
              </a:rPr>
              <a:t>   4. gangguan mental dan perilaku (2)</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868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500"/>
              <a:t>SISTEM REPRODUKSI</a:t>
            </a:r>
          </a:p>
        </p:txBody>
      </p:sp>
      <p:sp>
        <p:nvSpPr>
          <p:cNvPr id="46083" name="Rectangle 3"/>
          <p:cNvSpPr>
            <a:spLocks noGrp="1" noChangeArrowheads="1"/>
          </p:cNvSpPr>
          <p:nvPr>
            <p:ph type="body" idx="1"/>
          </p:nvPr>
        </p:nvSpPr>
        <p:spPr>
          <a:xfrm>
            <a:off x="2286000" y="2035176"/>
            <a:ext cx="8077200" cy="4060825"/>
          </a:xfrm>
        </p:spPr>
        <p:txBody>
          <a:bodyPr/>
          <a:lstStyle/>
          <a:p>
            <a:pPr eaLnBrk="1" hangingPunct="1">
              <a:lnSpc>
                <a:spcPct val="80000"/>
              </a:lnSpc>
            </a:pPr>
            <a:r>
              <a:rPr lang="en-US" sz="2400"/>
              <a:t>Gangguan reproduksi = pekerjaan</a:t>
            </a:r>
          </a:p>
          <a:p>
            <a:pPr eaLnBrk="1" hangingPunct="1">
              <a:lnSpc>
                <a:spcPct val="80000"/>
              </a:lnSpc>
            </a:pPr>
            <a:r>
              <a:rPr lang="en-US" sz="2400"/>
              <a:t>15 – 20% konsepsi normal = gagal pertumbuhan normal dan kelahiran normal (abortus normal spontan)</a:t>
            </a:r>
          </a:p>
          <a:p>
            <a:pPr eaLnBrk="1" hangingPunct="1">
              <a:lnSpc>
                <a:spcPct val="80000"/>
              </a:lnSpc>
            </a:pPr>
            <a:r>
              <a:rPr lang="en-US" sz="2400"/>
              <a:t>Pengaruh kehamilan abnormal dari telur s.d kelahiran :</a:t>
            </a:r>
          </a:p>
          <a:p>
            <a:pPr lvl="1" eaLnBrk="1" hangingPunct="1">
              <a:lnSpc>
                <a:spcPct val="80000"/>
              </a:lnSpc>
            </a:pPr>
            <a:r>
              <a:rPr lang="en-US" sz="2100"/>
              <a:t>Fungsi gonad</a:t>
            </a:r>
          </a:p>
          <a:p>
            <a:pPr lvl="1" eaLnBrk="1" hangingPunct="1">
              <a:lnSpc>
                <a:spcPct val="80000"/>
              </a:lnSpc>
            </a:pPr>
            <a:r>
              <a:rPr lang="en-US" sz="2100"/>
              <a:t>Penyatuan ovum dan sperma</a:t>
            </a:r>
          </a:p>
          <a:p>
            <a:pPr lvl="1" eaLnBrk="1" hangingPunct="1">
              <a:lnSpc>
                <a:spcPct val="80000"/>
              </a:lnSpc>
            </a:pPr>
            <a:r>
              <a:rPr lang="en-US" sz="2100"/>
              <a:t>Implantasi plasenta</a:t>
            </a:r>
          </a:p>
          <a:p>
            <a:pPr lvl="1" eaLnBrk="1" hangingPunct="1">
              <a:lnSpc>
                <a:spcPct val="80000"/>
              </a:lnSpc>
            </a:pPr>
            <a:r>
              <a:rPr lang="en-US" sz="2100"/>
              <a:t>Organogenesis embrionik (1-3 bulan dalm uterus)</a:t>
            </a:r>
          </a:p>
          <a:p>
            <a:pPr lvl="1" eaLnBrk="1" hangingPunct="1">
              <a:lnSpc>
                <a:spcPct val="80000"/>
              </a:lnSpc>
            </a:pPr>
            <a:r>
              <a:rPr lang="en-US" sz="2100"/>
              <a:t>Prekembangan janin (3-6 bulan dalam uterus)</a:t>
            </a:r>
          </a:p>
          <a:p>
            <a:pPr lvl="1" eaLnBrk="1" hangingPunct="1">
              <a:lnSpc>
                <a:spcPct val="80000"/>
              </a:lnSpc>
            </a:pPr>
            <a:r>
              <a:rPr lang="en-US" sz="2100"/>
              <a:t>Kelahiran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429001" y="381000"/>
            <a:ext cx="6519863" cy="692150"/>
          </a:xfrm>
        </p:spPr>
        <p:txBody>
          <a:bodyPr/>
          <a:lstStyle/>
          <a:p>
            <a:pPr eaLnBrk="1" hangingPunct="1"/>
            <a:r>
              <a:rPr lang="en-US" sz="2000"/>
              <a:t>DUGAAN EFEK AKIBAT PEMAJANAN PEKERJAAN PADA REPRODUKSI</a:t>
            </a:r>
          </a:p>
        </p:txBody>
      </p:sp>
      <p:graphicFrame>
        <p:nvGraphicFramePr>
          <p:cNvPr id="228355" name="Group 3"/>
          <p:cNvGraphicFramePr>
            <a:graphicFrameLocks noGrp="1"/>
          </p:cNvGraphicFramePr>
          <p:nvPr>
            <p:ph type="tbl" idx="1"/>
          </p:nvPr>
        </p:nvGraphicFramePr>
        <p:xfrm>
          <a:off x="1774826" y="1247775"/>
          <a:ext cx="8893175" cy="5547360"/>
        </p:xfrm>
        <a:graphic>
          <a:graphicData uri="http://schemas.openxmlformats.org/drawingml/2006/table">
            <a:tbl>
              <a:tblPr/>
              <a:tblGrid>
                <a:gridCol w="2224088">
                  <a:extLst>
                    <a:ext uri="{9D8B030D-6E8A-4147-A177-3AD203B41FA5}">
                      <a16:colId xmlns:a16="http://schemas.microsoft.com/office/drawing/2014/main" val="20000"/>
                    </a:ext>
                  </a:extLst>
                </a:gridCol>
                <a:gridCol w="1851025">
                  <a:extLst>
                    <a:ext uri="{9D8B030D-6E8A-4147-A177-3AD203B41FA5}">
                      <a16:colId xmlns:a16="http://schemas.microsoft.com/office/drawing/2014/main" val="20001"/>
                    </a:ext>
                  </a:extLst>
                </a:gridCol>
                <a:gridCol w="1335087">
                  <a:extLst>
                    <a:ext uri="{9D8B030D-6E8A-4147-A177-3AD203B41FA5}">
                      <a16:colId xmlns:a16="http://schemas.microsoft.com/office/drawing/2014/main" val="20002"/>
                    </a:ext>
                  </a:extLst>
                </a:gridCol>
                <a:gridCol w="1938338">
                  <a:extLst>
                    <a:ext uri="{9D8B030D-6E8A-4147-A177-3AD203B41FA5}">
                      <a16:colId xmlns:a16="http://schemas.microsoft.com/office/drawing/2014/main" val="20003"/>
                    </a:ext>
                  </a:extLst>
                </a:gridCol>
                <a:gridCol w="1544637">
                  <a:extLst>
                    <a:ext uri="{9D8B030D-6E8A-4147-A177-3AD203B41FA5}">
                      <a16:colId xmlns:a16="http://schemas.microsoft.com/office/drawing/2014/main" val="20004"/>
                    </a:ext>
                  </a:extLst>
                </a:gridCol>
              </a:tblGrid>
              <a:tr h="24923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BAHAN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KEMANDULAN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ABORTUS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PREMATURITAS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CACAT KELAHIRAN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Timbal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Merkuri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 (metil)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Kadmium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Dibromokloropropan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Chlorodecon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PCB (PolyChlorinated Biphenyl)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082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Pelrut organik</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Kontrasepsi oral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Gas anestetik</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082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Panas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Etilen oksida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Obat sitotoksik</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082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Radiasi pengion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Kerja berat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Kerja shif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5082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Radiasi non pengion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92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Kerja laboratorium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123E52-B7DA-4000-BE04-51A09999B833}"/>
              </a:ext>
            </a:extLst>
          </p:cNvPr>
          <p:cNvSpPr/>
          <p:nvPr/>
        </p:nvSpPr>
        <p:spPr>
          <a:xfrm>
            <a:off x="165" y="1"/>
            <a:ext cx="12191835" cy="3115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Rectangle 2">
            <a:extLst>
              <a:ext uri="{FF2B5EF4-FFF2-40B4-BE49-F238E27FC236}">
                <a16:creationId xmlns:a16="http://schemas.microsoft.com/office/drawing/2014/main" id="{08AFB129-9C79-4DF1-B622-A14CE8519B6A}"/>
              </a:ext>
            </a:extLst>
          </p:cNvPr>
          <p:cNvSpPr/>
          <p:nvPr/>
        </p:nvSpPr>
        <p:spPr>
          <a:xfrm>
            <a:off x="0" y="3115098"/>
            <a:ext cx="12191835" cy="3742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948A2979-A456-4286-B8FC-8FF4C0C58EFD}"/>
              </a:ext>
            </a:extLst>
          </p:cNvPr>
          <p:cNvSpPr txBox="1"/>
          <p:nvPr/>
        </p:nvSpPr>
        <p:spPr>
          <a:xfrm>
            <a:off x="1066799" y="2967335"/>
            <a:ext cx="12192001" cy="923330"/>
          </a:xfrm>
          <a:prstGeom prst="rect">
            <a:avLst/>
          </a:prstGeom>
          <a:noFill/>
        </p:spPr>
        <p:txBody>
          <a:bodyPr wrap="square" rtlCol="0" anchor="ctr">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err="1">
                <a:ln>
                  <a:noFill/>
                </a:ln>
                <a:solidFill>
                  <a:prstClr val="white"/>
                </a:solidFill>
                <a:effectLst/>
                <a:uLnTx/>
                <a:uFillTx/>
                <a:latin typeface="Arial"/>
                <a:cs typeface="Arial" pitchFamily="34" charset="0"/>
              </a:rPr>
              <a:t>Kecelakaan</a:t>
            </a:r>
            <a:r>
              <a:rPr kumimoji="0" lang="en-US" altLang="ko-KR" sz="5400" b="0"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5400" b="0" i="0" u="none" strike="noStrike" kern="1200" cap="none" spc="0" normalizeH="0" baseline="0" noProof="0" dirty="0" err="1">
                <a:ln>
                  <a:noFill/>
                </a:ln>
                <a:solidFill>
                  <a:prstClr val="white"/>
                </a:solidFill>
                <a:effectLst/>
                <a:uLnTx/>
                <a:uFillTx/>
                <a:latin typeface="Arial"/>
                <a:cs typeface="Arial" pitchFamily="34" charset="0"/>
              </a:rPr>
              <a:t>Kerja</a:t>
            </a:r>
            <a:endParaRPr kumimoji="0" lang="ko-KR" altLang="en-US" sz="5400" b="0" i="0" u="none" strike="noStrike" kern="1200" cap="none" spc="0" normalizeH="0" baseline="0" noProof="0" dirty="0">
              <a:ln>
                <a:noFill/>
              </a:ln>
              <a:solidFill>
                <a:prstClr val="white"/>
              </a:solidFill>
              <a:effectLst/>
              <a:uLnTx/>
              <a:uFillTx/>
              <a:latin typeface="Arial"/>
              <a:cs typeface="Arial" pitchFamily="34" charset="0"/>
            </a:endParaRPr>
          </a:p>
        </p:txBody>
      </p:sp>
      <p:pic>
        <p:nvPicPr>
          <p:cNvPr id="7" name="Picture 6">
            <a:extLst>
              <a:ext uri="{FF2B5EF4-FFF2-40B4-BE49-F238E27FC236}">
                <a16:creationId xmlns:a16="http://schemas.microsoft.com/office/drawing/2014/main" id="{9D471A10-ED8B-0EB9-53D9-58DBF38685C9}"/>
              </a:ext>
            </a:extLst>
          </p:cNvPr>
          <p:cNvPicPr>
            <a:picLocks noChangeAspect="1"/>
          </p:cNvPicPr>
          <p:nvPr/>
        </p:nvPicPr>
        <p:blipFill>
          <a:blip r:embed="rId2"/>
          <a:stretch>
            <a:fillRect/>
          </a:stretch>
        </p:blipFill>
        <p:spPr>
          <a:xfrm>
            <a:off x="86360" y="701423"/>
            <a:ext cx="4130040" cy="4130040"/>
          </a:xfrm>
          <a:prstGeom prst="rect">
            <a:avLst/>
          </a:prstGeom>
        </p:spPr>
      </p:pic>
    </p:spTree>
    <p:extLst>
      <p:ext uri="{BB962C8B-B14F-4D97-AF65-F5344CB8AC3E}">
        <p14:creationId xmlns:p14="http://schemas.microsoft.com/office/powerpoint/2010/main" val="1100588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4820800" y="3693225"/>
            <a:ext cx="1067462" cy="1067462"/>
            <a:chOff x="5086941" y="614347"/>
            <a:chExt cx="1067462" cy="1067462"/>
          </a:xfrm>
          <a:scene3d>
            <a:camera prst="orthographicFront">
              <a:rot lat="0" lon="0" rev="0"/>
            </a:camera>
            <a:lightRig rig="balanced" dir="t">
              <a:rot lat="0" lon="0" rev="8700000"/>
            </a:lightRig>
          </a:scene3d>
        </p:grpSpPr>
        <p:sp>
          <p:nvSpPr>
            <p:cNvPr id="6" name="Oval 5"/>
            <p:cNvSpPr/>
            <p:nvPr/>
          </p:nvSpPr>
          <p:spPr>
            <a:xfrm>
              <a:off x="5086941" y="614347"/>
              <a:ext cx="1067462" cy="1067462"/>
            </a:xfrm>
            <a:prstGeom prst="ellipse">
              <a:avLst/>
            </a:pr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1419125"/>
                <a:satOff val="5687"/>
                <a:lumOff val="1233"/>
                <a:alphaOff val="0"/>
              </a:schemeClr>
            </a:fillRef>
            <a:effectRef idx="0">
              <a:schemeClr val="accent5">
                <a:hueOff val="-1419125"/>
                <a:satOff val="5687"/>
                <a:lumOff val="1233"/>
                <a:alphaOff val="0"/>
              </a:schemeClr>
            </a:effectRef>
            <a:fontRef idx="minor">
              <a:schemeClr val="lt1"/>
            </a:fontRef>
          </p:style>
        </p:sp>
        <p:sp>
          <p:nvSpPr>
            <p:cNvPr id="7" name="Oval 8"/>
            <p:cNvSpPr/>
            <p:nvPr/>
          </p:nvSpPr>
          <p:spPr>
            <a:xfrm>
              <a:off x="5243267" y="770673"/>
              <a:ext cx="754810" cy="75481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r>
                <a:rPr lang="en-US" sz="2100" dirty="0"/>
                <a:t>1963</a:t>
              </a:r>
              <a:endParaRPr lang="id-ID" sz="2100" dirty="0"/>
            </a:p>
          </p:txBody>
        </p:sp>
      </p:grpSp>
      <p:grpSp>
        <p:nvGrpSpPr>
          <p:cNvPr id="3" name="Group 14"/>
          <p:cNvGrpSpPr/>
          <p:nvPr/>
        </p:nvGrpSpPr>
        <p:grpSpPr>
          <a:xfrm>
            <a:off x="16693008" y="2541097"/>
            <a:ext cx="1067462" cy="1067462"/>
            <a:chOff x="5700066" y="2094560"/>
            <a:chExt cx="1067462" cy="1067462"/>
          </a:xfrm>
          <a:scene3d>
            <a:camera prst="orthographicFront">
              <a:rot lat="0" lon="0" rev="0"/>
            </a:camera>
            <a:lightRig rig="balanced" dir="t">
              <a:rot lat="0" lon="0" rev="8700000"/>
            </a:lightRig>
          </a:scene3d>
        </p:grpSpPr>
        <p:sp>
          <p:nvSpPr>
            <p:cNvPr id="16" name="Oval 15"/>
            <p:cNvSpPr/>
            <p:nvPr/>
          </p:nvSpPr>
          <p:spPr>
            <a:xfrm>
              <a:off x="5700066" y="2094560"/>
              <a:ext cx="1067462" cy="1067462"/>
            </a:xfrm>
            <a:prstGeom prst="ellipse">
              <a:avLst/>
            </a:pr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2838251"/>
                <a:satOff val="11375"/>
                <a:lumOff val="2465"/>
                <a:alphaOff val="0"/>
              </a:schemeClr>
            </a:fillRef>
            <a:effectRef idx="0">
              <a:schemeClr val="accent5">
                <a:hueOff val="-2838251"/>
                <a:satOff val="11375"/>
                <a:lumOff val="2465"/>
                <a:alphaOff val="0"/>
              </a:schemeClr>
            </a:effectRef>
            <a:fontRef idx="minor">
              <a:schemeClr val="lt1"/>
            </a:fontRef>
          </p:style>
        </p:sp>
        <p:sp>
          <p:nvSpPr>
            <p:cNvPr id="17" name="Oval 6"/>
            <p:cNvSpPr/>
            <p:nvPr/>
          </p:nvSpPr>
          <p:spPr>
            <a:xfrm>
              <a:off x="5856392" y="2250886"/>
              <a:ext cx="754810" cy="75481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r>
                <a:rPr lang="en-US" sz="2100" dirty="0"/>
                <a:t>1970</a:t>
              </a:r>
              <a:endParaRPr lang="id-ID" sz="2100" dirty="0"/>
            </a:p>
          </p:txBody>
        </p:sp>
      </p:grpSp>
      <p:grpSp>
        <p:nvGrpSpPr>
          <p:cNvPr id="4" name="Group 23"/>
          <p:cNvGrpSpPr/>
          <p:nvPr/>
        </p:nvGrpSpPr>
        <p:grpSpPr>
          <a:xfrm>
            <a:off x="18853248" y="2545862"/>
            <a:ext cx="1067462" cy="1067462"/>
            <a:chOff x="5086941" y="3574773"/>
            <a:chExt cx="1067462" cy="1067462"/>
          </a:xfrm>
          <a:scene3d>
            <a:camera prst="orthographicFront">
              <a:rot lat="0" lon="0" rev="0"/>
            </a:camera>
            <a:lightRig rig="balanced" dir="t">
              <a:rot lat="0" lon="0" rev="8700000"/>
            </a:lightRig>
          </a:scene3d>
        </p:grpSpPr>
        <p:sp>
          <p:nvSpPr>
            <p:cNvPr id="25" name="Oval 24"/>
            <p:cNvSpPr/>
            <p:nvPr/>
          </p:nvSpPr>
          <p:spPr>
            <a:xfrm>
              <a:off x="5086941" y="3574773"/>
              <a:ext cx="1067462" cy="1067462"/>
            </a:xfrm>
            <a:prstGeom prst="ellipse">
              <a:avLst/>
            </a:pr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4257376"/>
                <a:satOff val="17062"/>
                <a:lumOff val="3698"/>
                <a:alphaOff val="0"/>
              </a:schemeClr>
            </a:fillRef>
            <a:effectRef idx="0">
              <a:schemeClr val="accent5">
                <a:hueOff val="-4257376"/>
                <a:satOff val="17062"/>
                <a:lumOff val="3698"/>
                <a:alphaOff val="0"/>
              </a:schemeClr>
            </a:effectRef>
            <a:fontRef idx="minor">
              <a:schemeClr val="lt1"/>
            </a:fontRef>
          </p:style>
        </p:sp>
        <p:sp>
          <p:nvSpPr>
            <p:cNvPr id="26" name="Oval 4"/>
            <p:cNvSpPr/>
            <p:nvPr/>
          </p:nvSpPr>
          <p:spPr>
            <a:xfrm>
              <a:off x="5243267" y="3731099"/>
              <a:ext cx="754810" cy="75481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r>
                <a:rPr lang="en-US" sz="2100" dirty="0"/>
                <a:t>1981</a:t>
              </a:r>
              <a:endParaRPr lang="id-ID" sz="2100" dirty="0"/>
            </a:p>
          </p:txBody>
        </p:sp>
      </p:grpSp>
      <p:grpSp>
        <p:nvGrpSpPr>
          <p:cNvPr id="5" name="Group 30"/>
          <p:cNvGrpSpPr/>
          <p:nvPr/>
        </p:nvGrpSpPr>
        <p:grpSpPr>
          <a:xfrm>
            <a:off x="12660560" y="3284984"/>
            <a:ext cx="1067462" cy="1067462"/>
            <a:chOff x="3606728" y="4187898"/>
            <a:chExt cx="1067462" cy="1067462"/>
          </a:xfrm>
          <a:scene3d>
            <a:camera prst="orthographicFront">
              <a:rot lat="0" lon="0" rev="0"/>
            </a:camera>
            <a:lightRig rig="balanced" dir="t">
              <a:rot lat="0" lon="0" rev="8700000"/>
            </a:lightRig>
          </a:scene3d>
        </p:grpSpPr>
        <p:sp>
          <p:nvSpPr>
            <p:cNvPr id="32" name="Oval 31"/>
            <p:cNvSpPr/>
            <p:nvPr/>
          </p:nvSpPr>
          <p:spPr>
            <a:xfrm>
              <a:off x="3606728" y="4187898"/>
              <a:ext cx="1067462" cy="1067462"/>
            </a:xfrm>
            <a:prstGeom prst="ellipse">
              <a:avLst/>
            </a:pr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5676501"/>
                <a:satOff val="22749"/>
                <a:lumOff val="4930"/>
                <a:alphaOff val="0"/>
              </a:schemeClr>
            </a:fillRef>
            <a:effectRef idx="0">
              <a:schemeClr val="accent5">
                <a:hueOff val="-5676501"/>
                <a:satOff val="22749"/>
                <a:lumOff val="4930"/>
                <a:alphaOff val="0"/>
              </a:schemeClr>
            </a:effectRef>
            <a:fontRef idx="minor">
              <a:schemeClr val="lt1"/>
            </a:fontRef>
          </p:style>
        </p:sp>
        <p:sp>
          <p:nvSpPr>
            <p:cNvPr id="33" name="Oval 4"/>
            <p:cNvSpPr/>
            <p:nvPr/>
          </p:nvSpPr>
          <p:spPr>
            <a:xfrm>
              <a:off x="3763054" y="4344224"/>
              <a:ext cx="754810" cy="75481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r>
                <a:rPr lang="en-US" sz="2100" dirty="0"/>
                <a:t>1986-1990</a:t>
              </a:r>
              <a:endParaRPr lang="id-ID" sz="2100" dirty="0"/>
            </a:p>
          </p:txBody>
        </p:sp>
      </p:grpSp>
      <p:grpSp>
        <p:nvGrpSpPr>
          <p:cNvPr id="8" name="Group 34"/>
          <p:cNvGrpSpPr/>
          <p:nvPr/>
        </p:nvGrpSpPr>
        <p:grpSpPr>
          <a:xfrm>
            <a:off x="16693008" y="3201827"/>
            <a:ext cx="1067462" cy="1067462"/>
            <a:chOff x="2126515" y="3574773"/>
            <a:chExt cx="1067462" cy="1067462"/>
          </a:xfrm>
          <a:scene3d>
            <a:camera prst="orthographicFront">
              <a:rot lat="0" lon="0" rev="0"/>
            </a:camera>
            <a:lightRig rig="balanced" dir="t">
              <a:rot lat="0" lon="0" rev="8700000"/>
            </a:lightRig>
          </a:scene3d>
        </p:grpSpPr>
        <p:sp>
          <p:nvSpPr>
            <p:cNvPr id="36" name="Oval 35"/>
            <p:cNvSpPr/>
            <p:nvPr/>
          </p:nvSpPr>
          <p:spPr>
            <a:xfrm>
              <a:off x="2126515" y="3574773"/>
              <a:ext cx="1067462" cy="1067462"/>
            </a:xfrm>
            <a:prstGeom prst="ellipse">
              <a:avLst/>
            </a:pr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7095626"/>
                <a:satOff val="28436"/>
                <a:lumOff val="6163"/>
                <a:alphaOff val="0"/>
              </a:schemeClr>
            </a:fillRef>
            <a:effectRef idx="0">
              <a:schemeClr val="accent5">
                <a:hueOff val="-7095626"/>
                <a:satOff val="28436"/>
                <a:lumOff val="6163"/>
                <a:alphaOff val="0"/>
              </a:schemeClr>
            </a:effectRef>
            <a:fontRef idx="minor">
              <a:schemeClr val="lt1"/>
            </a:fontRef>
          </p:style>
        </p:sp>
        <p:sp>
          <p:nvSpPr>
            <p:cNvPr id="37" name="Oval 4"/>
            <p:cNvSpPr/>
            <p:nvPr/>
          </p:nvSpPr>
          <p:spPr>
            <a:xfrm>
              <a:off x="2282841" y="3731099"/>
              <a:ext cx="754810" cy="75481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r>
                <a:rPr lang="en-US" sz="2100" dirty="0"/>
                <a:t>2010 - 2014</a:t>
              </a:r>
              <a:endParaRPr lang="id-ID" sz="2100" dirty="0"/>
            </a:p>
          </p:txBody>
        </p:sp>
      </p:grpSp>
      <p:grpSp>
        <p:nvGrpSpPr>
          <p:cNvPr id="9" name="Group 42"/>
          <p:cNvGrpSpPr/>
          <p:nvPr/>
        </p:nvGrpSpPr>
        <p:grpSpPr>
          <a:xfrm>
            <a:off x="16705666" y="4569979"/>
            <a:ext cx="1067462" cy="1067462"/>
            <a:chOff x="2126515" y="614347"/>
            <a:chExt cx="1067462" cy="1067462"/>
          </a:xfrm>
          <a:scene3d>
            <a:camera prst="orthographicFront">
              <a:rot lat="0" lon="0" rev="0"/>
            </a:camera>
            <a:lightRig rig="balanced" dir="t">
              <a:rot lat="0" lon="0" rev="8700000"/>
            </a:lightRig>
          </a:scene3d>
        </p:grpSpPr>
        <p:sp>
          <p:nvSpPr>
            <p:cNvPr id="44" name="Oval 43"/>
            <p:cNvSpPr/>
            <p:nvPr/>
          </p:nvSpPr>
          <p:spPr>
            <a:xfrm>
              <a:off x="2126515" y="614347"/>
              <a:ext cx="1067462" cy="1067462"/>
            </a:xfrm>
            <a:prstGeom prst="ellipse">
              <a:avLst/>
            </a:pr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45" name="Oval 4"/>
            <p:cNvSpPr/>
            <p:nvPr/>
          </p:nvSpPr>
          <p:spPr>
            <a:xfrm>
              <a:off x="2282841" y="770673"/>
              <a:ext cx="754810" cy="75481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r>
                <a:rPr lang="en-US" sz="2100" dirty="0"/>
                <a:t>2016</a:t>
              </a:r>
              <a:endParaRPr lang="id-ID" sz="2100" dirty="0"/>
            </a:p>
          </p:txBody>
        </p:sp>
      </p:grpSp>
      <p:grpSp>
        <p:nvGrpSpPr>
          <p:cNvPr id="10" name="Group 61"/>
          <p:cNvGrpSpPr>
            <a:grpSpLocks/>
          </p:cNvGrpSpPr>
          <p:nvPr/>
        </p:nvGrpSpPr>
        <p:grpSpPr bwMode="auto">
          <a:xfrm>
            <a:off x="12660560" y="2852936"/>
            <a:ext cx="1080120" cy="144016"/>
            <a:chOff x="225425" y="5141925"/>
            <a:chExt cx="6011863" cy="158738"/>
          </a:xfrm>
        </p:grpSpPr>
        <p:sp>
          <p:nvSpPr>
            <p:cNvPr id="56" name="Rectangle 55"/>
            <p:cNvSpPr/>
            <p:nvPr/>
          </p:nvSpPr>
          <p:spPr>
            <a:xfrm>
              <a:off x="225425" y="5156211"/>
              <a:ext cx="6011863" cy="1444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7" name="Parallelogram 56"/>
            <p:cNvSpPr/>
            <p:nvPr/>
          </p:nvSpPr>
          <p:spPr>
            <a:xfrm>
              <a:off x="642938"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8" name="Parallelogram 57"/>
            <p:cNvSpPr/>
            <p:nvPr/>
          </p:nvSpPr>
          <p:spPr>
            <a:xfrm>
              <a:off x="831850"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9" name="Parallelogram 58"/>
            <p:cNvSpPr/>
            <p:nvPr/>
          </p:nvSpPr>
          <p:spPr>
            <a:xfrm>
              <a:off x="1984375"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0" name="Parallelogram 59"/>
            <p:cNvSpPr/>
            <p:nvPr/>
          </p:nvSpPr>
          <p:spPr>
            <a:xfrm>
              <a:off x="2173288"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2" name="Parallelogram 61"/>
            <p:cNvSpPr/>
            <p:nvPr/>
          </p:nvSpPr>
          <p:spPr>
            <a:xfrm>
              <a:off x="3302000"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3" name="Parallelogram 62"/>
            <p:cNvSpPr/>
            <p:nvPr/>
          </p:nvSpPr>
          <p:spPr>
            <a:xfrm>
              <a:off x="3505200"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4" name="Parallelogram 63"/>
            <p:cNvSpPr/>
            <p:nvPr/>
          </p:nvSpPr>
          <p:spPr>
            <a:xfrm>
              <a:off x="4654550"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5" name="Parallelogram 64"/>
            <p:cNvSpPr/>
            <p:nvPr/>
          </p:nvSpPr>
          <p:spPr>
            <a:xfrm>
              <a:off x="4857750"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grpSp>
        <p:nvGrpSpPr>
          <p:cNvPr id="11" name="Group 61"/>
          <p:cNvGrpSpPr>
            <a:grpSpLocks/>
          </p:cNvGrpSpPr>
          <p:nvPr/>
        </p:nvGrpSpPr>
        <p:grpSpPr bwMode="auto">
          <a:xfrm>
            <a:off x="12444536" y="2204864"/>
            <a:ext cx="1080120" cy="144016"/>
            <a:chOff x="225425" y="5141925"/>
            <a:chExt cx="6011863" cy="158738"/>
          </a:xfrm>
        </p:grpSpPr>
        <p:sp>
          <p:nvSpPr>
            <p:cNvPr id="77" name="Rectangle 76"/>
            <p:cNvSpPr/>
            <p:nvPr/>
          </p:nvSpPr>
          <p:spPr>
            <a:xfrm>
              <a:off x="225425" y="5156211"/>
              <a:ext cx="6011863" cy="1444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8" name="Parallelogram 77"/>
            <p:cNvSpPr/>
            <p:nvPr/>
          </p:nvSpPr>
          <p:spPr>
            <a:xfrm>
              <a:off x="642938"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9" name="Parallelogram 78"/>
            <p:cNvSpPr/>
            <p:nvPr/>
          </p:nvSpPr>
          <p:spPr>
            <a:xfrm>
              <a:off x="831850"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0" name="Parallelogram 79"/>
            <p:cNvSpPr/>
            <p:nvPr/>
          </p:nvSpPr>
          <p:spPr>
            <a:xfrm>
              <a:off x="1984375"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1" name="Parallelogram 80"/>
            <p:cNvSpPr/>
            <p:nvPr/>
          </p:nvSpPr>
          <p:spPr>
            <a:xfrm>
              <a:off x="2173288"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2" name="Parallelogram 81"/>
            <p:cNvSpPr/>
            <p:nvPr/>
          </p:nvSpPr>
          <p:spPr>
            <a:xfrm>
              <a:off x="3302000"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3" name="Parallelogram 82"/>
            <p:cNvSpPr/>
            <p:nvPr/>
          </p:nvSpPr>
          <p:spPr>
            <a:xfrm>
              <a:off x="3505200"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4" name="Parallelogram 83"/>
            <p:cNvSpPr/>
            <p:nvPr/>
          </p:nvSpPr>
          <p:spPr>
            <a:xfrm>
              <a:off x="4654550"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5" name="Parallelogram 84"/>
            <p:cNvSpPr/>
            <p:nvPr/>
          </p:nvSpPr>
          <p:spPr>
            <a:xfrm>
              <a:off x="4857750" y="5141925"/>
              <a:ext cx="215900" cy="144451"/>
            </a:xfrm>
            <a:prstGeom prst="parallelogram">
              <a:avLst>
                <a:gd name="adj" fmla="val 5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pic>
        <p:nvPicPr>
          <p:cNvPr id="6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69855"/>
          <a:stretch>
            <a:fillRect/>
          </a:stretch>
        </p:blipFill>
        <p:spPr bwMode="auto">
          <a:xfrm>
            <a:off x="603411" y="593259"/>
            <a:ext cx="2316966" cy="23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p:cNvSpPr txBox="1"/>
          <p:nvPr/>
        </p:nvSpPr>
        <p:spPr>
          <a:xfrm>
            <a:off x="2767671" y="1546482"/>
            <a:ext cx="4201791" cy="1015663"/>
          </a:xfrm>
          <a:prstGeom prst="rect">
            <a:avLst/>
          </a:prstGeom>
          <a:noFill/>
        </p:spPr>
        <p:txBody>
          <a:bodyPr wrap="none" rtlCol="0">
            <a:spAutoFit/>
          </a:bodyPr>
          <a:lstStyle/>
          <a:p>
            <a:r>
              <a:rPr lang="en-US" sz="2000" dirty="0" err="1">
                <a:latin typeface="Narkisim" pitchFamily="34" charset="-79"/>
                <a:cs typeface="Narkisim" pitchFamily="34" charset="-79"/>
              </a:rPr>
              <a:t>Perlindungan</a:t>
            </a:r>
            <a:r>
              <a:rPr lang="en-US" sz="2000" dirty="0">
                <a:latin typeface="Narkisim" pitchFamily="34" charset="-79"/>
                <a:cs typeface="Narkisim" pitchFamily="34" charset="-79"/>
              </a:rPr>
              <a:t> </a:t>
            </a:r>
            <a:r>
              <a:rPr lang="en-US" sz="2000" dirty="0" err="1">
                <a:latin typeface="Narkisim" pitchFamily="34" charset="-79"/>
                <a:cs typeface="Narkisim" pitchFamily="34" charset="-79"/>
              </a:rPr>
              <a:t>atas</a:t>
            </a:r>
            <a:r>
              <a:rPr lang="en-US" sz="2000" dirty="0">
                <a:latin typeface="Narkisim" pitchFamily="34" charset="-79"/>
                <a:cs typeface="Narkisim" pitchFamily="34" charset="-79"/>
              </a:rPr>
              <a:t> </a:t>
            </a:r>
            <a:r>
              <a:rPr lang="en-US" sz="2000" dirty="0" err="1">
                <a:latin typeface="Narkisim" pitchFamily="34" charset="-79"/>
                <a:cs typeface="Narkisim" pitchFamily="34" charset="-79"/>
              </a:rPr>
              <a:t>resiko</a:t>
            </a:r>
            <a:r>
              <a:rPr lang="en-US" sz="2000" dirty="0">
                <a:latin typeface="Narkisim" pitchFamily="34" charset="-79"/>
                <a:cs typeface="Narkisim" pitchFamily="34" charset="-79"/>
              </a:rPr>
              <a:t> </a:t>
            </a:r>
            <a:r>
              <a:rPr lang="en-US" sz="2000" b="1" i="1" dirty="0" err="1">
                <a:latin typeface="Narkisim" pitchFamily="34" charset="-79"/>
                <a:cs typeface="Narkisim" pitchFamily="34" charset="-79"/>
              </a:rPr>
              <a:t>kecelakaan</a:t>
            </a:r>
            <a:r>
              <a:rPr lang="en-US" sz="2000" b="1" i="1" dirty="0">
                <a:latin typeface="Narkisim" pitchFamily="34" charset="-79"/>
                <a:cs typeface="Narkisim" pitchFamily="34" charset="-79"/>
              </a:rPr>
              <a:t> </a:t>
            </a:r>
            <a:r>
              <a:rPr lang="en-US" sz="2000" b="1" i="1" dirty="0" err="1">
                <a:latin typeface="Narkisim" pitchFamily="34" charset="-79"/>
                <a:cs typeface="Narkisim" pitchFamily="34" charset="-79"/>
              </a:rPr>
              <a:t>kerja</a:t>
            </a:r>
            <a:endParaRPr lang="en-US" sz="2000" b="1" i="1" dirty="0">
              <a:latin typeface="Narkisim" pitchFamily="34" charset="-79"/>
              <a:cs typeface="Narkisim" pitchFamily="34" charset="-79"/>
            </a:endParaRPr>
          </a:p>
          <a:p>
            <a:r>
              <a:rPr lang="en-US" sz="2000" dirty="0" err="1">
                <a:latin typeface="Narkisim" pitchFamily="34" charset="-79"/>
                <a:cs typeface="Narkisim" pitchFamily="34" charset="-79"/>
              </a:rPr>
              <a:t>atau</a:t>
            </a:r>
            <a:r>
              <a:rPr lang="en-US" sz="2000" dirty="0">
                <a:latin typeface="Narkisim" pitchFamily="34" charset="-79"/>
                <a:cs typeface="Narkisim" pitchFamily="34" charset="-79"/>
              </a:rPr>
              <a:t> </a:t>
            </a:r>
            <a:r>
              <a:rPr lang="en-US" sz="2000" b="1" i="1" dirty="0">
                <a:latin typeface="Narkisim" pitchFamily="34" charset="-79"/>
                <a:cs typeface="Narkisim" pitchFamily="34" charset="-79"/>
              </a:rPr>
              <a:t>penyakit </a:t>
            </a:r>
            <a:r>
              <a:rPr lang="en-US" sz="2000" b="1" i="1" dirty="0" err="1">
                <a:latin typeface="Narkisim" pitchFamily="34" charset="-79"/>
                <a:cs typeface="Narkisim" pitchFamily="34" charset="-79"/>
              </a:rPr>
              <a:t>kerja</a:t>
            </a:r>
            <a:r>
              <a:rPr lang="en-US" sz="2000" b="1" i="1" dirty="0">
                <a:latin typeface="Narkisim" pitchFamily="34" charset="-79"/>
                <a:cs typeface="Narkisim" pitchFamily="34" charset="-79"/>
              </a:rPr>
              <a:t> </a:t>
            </a:r>
            <a:r>
              <a:rPr lang="en-US" sz="2000" dirty="0" err="1">
                <a:latin typeface="Narkisim" pitchFamily="34" charset="-79"/>
                <a:cs typeface="Narkisim" pitchFamily="34" charset="-79"/>
              </a:rPr>
              <a:t>berupa</a:t>
            </a:r>
            <a:r>
              <a:rPr lang="en-US" sz="2000" dirty="0">
                <a:latin typeface="Narkisim" pitchFamily="34" charset="-79"/>
                <a:cs typeface="Narkisim" pitchFamily="34" charset="-79"/>
              </a:rPr>
              <a:t> </a:t>
            </a:r>
            <a:r>
              <a:rPr lang="en-US" sz="2000" b="1" i="1" dirty="0" err="1">
                <a:latin typeface="Narkisim" pitchFamily="34" charset="-79"/>
                <a:cs typeface="Narkisim" pitchFamily="34" charset="-79"/>
              </a:rPr>
              <a:t>perawatan</a:t>
            </a:r>
            <a:r>
              <a:rPr lang="en-US" sz="2000" b="1" i="1" dirty="0">
                <a:latin typeface="Narkisim" pitchFamily="34" charset="-79"/>
                <a:cs typeface="Narkisim" pitchFamily="34" charset="-79"/>
              </a:rPr>
              <a:t> ,</a:t>
            </a:r>
          </a:p>
          <a:p>
            <a:r>
              <a:rPr lang="en-US" sz="2000" b="1" i="1" dirty="0" err="1">
                <a:latin typeface="Narkisim" pitchFamily="34" charset="-79"/>
                <a:cs typeface="Narkisim" pitchFamily="34" charset="-79"/>
              </a:rPr>
              <a:t>santunan</a:t>
            </a:r>
            <a:r>
              <a:rPr lang="en-US" sz="2000" b="1" i="1" dirty="0">
                <a:latin typeface="Narkisim" pitchFamily="34" charset="-79"/>
                <a:cs typeface="Narkisim" pitchFamily="34" charset="-79"/>
              </a:rPr>
              <a:t> </a:t>
            </a:r>
            <a:r>
              <a:rPr lang="en-US" sz="2000" b="1" i="1" dirty="0" err="1">
                <a:latin typeface="Narkisim" pitchFamily="34" charset="-79"/>
                <a:cs typeface="Narkisim" pitchFamily="34" charset="-79"/>
              </a:rPr>
              <a:t>dan</a:t>
            </a:r>
            <a:r>
              <a:rPr lang="en-US" sz="2000" b="1" i="1" dirty="0">
                <a:latin typeface="Narkisim" pitchFamily="34" charset="-79"/>
                <a:cs typeface="Narkisim" pitchFamily="34" charset="-79"/>
              </a:rPr>
              <a:t> </a:t>
            </a:r>
            <a:r>
              <a:rPr lang="en-US" sz="2000" b="1" i="1" dirty="0" err="1">
                <a:latin typeface="Narkisim" pitchFamily="34" charset="-79"/>
                <a:cs typeface="Narkisim" pitchFamily="34" charset="-79"/>
              </a:rPr>
              <a:t>tunjangan</a:t>
            </a:r>
            <a:r>
              <a:rPr lang="en-US" sz="2000" b="1" i="1" dirty="0">
                <a:latin typeface="Narkisim" pitchFamily="34" charset="-79"/>
                <a:cs typeface="Narkisim" pitchFamily="34" charset="-79"/>
              </a:rPr>
              <a:t> </a:t>
            </a:r>
            <a:r>
              <a:rPr lang="en-US" sz="2000" b="1" i="1" dirty="0" err="1">
                <a:latin typeface="Narkisim" pitchFamily="34" charset="-79"/>
                <a:cs typeface="Narkisim" pitchFamily="34" charset="-79"/>
              </a:rPr>
              <a:t>cacat</a:t>
            </a:r>
            <a:endParaRPr lang="id-ID" sz="2000" b="1" i="1" dirty="0">
              <a:latin typeface="Narkisim" pitchFamily="34" charset="-79"/>
              <a:cs typeface="Narkisim" pitchFamily="34" charset="-79"/>
            </a:endParaRPr>
          </a:p>
        </p:txBody>
      </p:sp>
      <p:sp>
        <p:nvSpPr>
          <p:cNvPr id="71" name="TextBox 70"/>
          <p:cNvSpPr txBox="1"/>
          <p:nvPr/>
        </p:nvSpPr>
        <p:spPr>
          <a:xfrm>
            <a:off x="1534162" y="3140969"/>
            <a:ext cx="5598157" cy="3139321"/>
          </a:xfrm>
          <a:prstGeom prst="rect">
            <a:avLst/>
          </a:prstGeom>
          <a:noFill/>
        </p:spPr>
        <p:txBody>
          <a:bodyPr wrap="square" rtlCol="0">
            <a:spAutoFit/>
          </a:bodyPr>
          <a:lstStyle/>
          <a:p>
            <a:pPr algn="just"/>
            <a:r>
              <a:rPr lang="en-US" b="1" dirty="0" err="1">
                <a:solidFill>
                  <a:srgbClr val="C00000"/>
                </a:solidFill>
                <a:latin typeface="Narkisim" pitchFamily="34" charset="-79"/>
                <a:cs typeface="Narkisim" pitchFamily="34" charset="-79"/>
              </a:rPr>
              <a:t>Kecelakaan</a:t>
            </a:r>
            <a:r>
              <a:rPr lang="en-US" b="1" dirty="0">
                <a:solidFill>
                  <a:srgbClr val="C00000"/>
                </a:solidFill>
                <a:latin typeface="Narkisim" pitchFamily="34" charset="-79"/>
                <a:cs typeface="Narkisim" pitchFamily="34" charset="-79"/>
              </a:rPr>
              <a:t> </a:t>
            </a:r>
            <a:r>
              <a:rPr lang="en-US" b="1" dirty="0" err="1">
                <a:solidFill>
                  <a:srgbClr val="C00000"/>
                </a:solidFill>
                <a:latin typeface="Narkisim" pitchFamily="34" charset="-79"/>
                <a:cs typeface="Narkisim" pitchFamily="34" charset="-79"/>
              </a:rPr>
              <a:t>kerja</a:t>
            </a:r>
            <a:r>
              <a:rPr lang="en-US" dirty="0">
                <a:latin typeface="Narkisim" pitchFamily="34" charset="-79"/>
                <a:cs typeface="Narkisim" pitchFamily="34" charset="-79"/>
              </a:rPr>
              <a:t> </a:t>
            </a:r>
            <a:r>
              <a:rPr lang="en-US" dirty="0" err="1">
                <a:latin typeface="Narkisim" pitchFamily="34" charset="-79"/>
                <a:cs typeface="Narkisim" pitchFamily="34" charset="-79"/>
              </a:rPr>
              <a:t>adalah</a:t>
            </a:r>
            <a:r>
              <a:rPr lang="en-US" dirty="0">
                <a:latin typeface="Narkisim" pitchFamily="34" charset="-79"/>
                <a:cs typeface="Narkisim" pitchFamily="34" charset="-79"/>
              </a:rPr>
              <a:t> </a:t>
            </a:r>
            <a:r>
              <a:rPr lang="en-US" dirty="0" err="1">
                <a:latin typeface="Narkisim" pitchFamily="34" charset="-79"/>
                <a:cs typeface="Narkisim" pitchFamily="34" charset="-79"/>
              </a:rPr>
              <a:t>kecelakaan</a:t>
            </a:r>
            <a:r>
              <a:rPr lang="en-US" dirty="0">
                <a:latin typeface="Narkisim" pitchFamily="34" charset="-79"/>
                <a:cs typeface="Narkisim" pitchFamily="34" charset="-79"/>
              </a:rPr>
              <a:t> </a:t>
            </a:r>
            <a:r>
              <a:rPr lang="en-US" dirty="0" err="1">
                <a:latin typeface="Narkisim" pitchFamily="34" charset="-79"/>
                <a:cs typeface="Narkisim" pitchFamily="34" charset="-79"/>
              </a:rPr>
              <a:t>yg</a:t>
            </a:r>
            <a:r>
              <a:rPr lang="en-US" dirty="0">
                <a:latin typeface="Narkisim" pitchFamily="34" charset="-79"/>
                <a:cs typeface="Narkisim" pitchFamily="34" charset="-79"/>
              </a:rPr>
              <a:t> </a:t>
            </a:r>
            <a:r>
              <a:rPr lang="en-US" dirty="0" err="1">
                <a:latin typeface="Narkisim" pitchFamily="34" charset="-79"/>
                <a:cs typeface="Narkisim" pitchFamily="34" charset="-79"/>
              </a:rPr>
              <a:t>terjadi</a:t>
            </a:r>
            <a:r>
              <a:rPr lang="en-US" dirty="0">
                <a:latin typeface="Narkisim" pitchFamily="34" charset="-79"/>
                <a:cs typeface="Narkisim" pitchFamily="34" charset="-79"/>
              </a:rPr>
              <a:t> :</a:t>
            </a:r>
          </a:p>
          <a:p>
            <a:pPr marL="342900" indent="-342900" algn="just">
              <a:buFont typeface="Wingdings" pitchFamily="2" charset="2"/>
              <a:buChar char="Ø"/>
            </a:pPr>
            <a:r>
              <a:rPr lang="en-US" dirty="0" err="1">
                <a:latin typeface="Narkisim" pitchFamily="34" charset="-79"/>
                <a:cs typeface="Narkisim" pitchFamily="34" charset="-79"/>
              </a:rPr>
              <a:t>Dalam</a:t>
            </a:r>
            <a:r>
              <a:rPr lang="en-US" dirty="0">
                <a:latin typeface="Narkisim" pitchFamily="34" charset="-79"/>
                <a:cs typeface="Narkisim" pitchFamily="34" charset="-79"/>
              </a:rPr>
              <a:t> </a:t>
            </a:r>
            <a:r>
              <a:rPr lang="en-US" dirty="0" err="1">
                <a:latin typeface="Narkisim" pitchFamily="34" charset="-79"/>
                <a:cs typeface="Narkisim" pitchFamily="34" charset="-79"/>
              </a:rPr>
              <a:t>menjalankan</a:t>
            </a:r>
            <a:r>
              <a:rPr lang="en-US" dirty="0">
                <a:latin typeface="Narkisim" pitchFamily="34" charset="-79"/>
                <a:cs typeface="Narkisim" pitchFamily="34" charset="-79"/>
              </a:rPr>
              <a:t> </a:t>
            </a:r>
            <a:r>
              <a:rPr lang="en-US" dirty="0" err="1">
                <a:latin typeface="Narkisim" pitchFamily="34" charset="-79"/>
                <a:cs typeface="Narkisim" pitchFamily="34" charset="-79"/>
              </a:rPr>
              <a:t>tugas</a:t>
            </a:r>
            <a:r>
              <a:rPr lang="en-US" dirty="0">
                <a:latin typeface="Narkisim" pitchFamily="34" charset="-79"/>
                <a:cs typeface="Narkisim" pitchFamily="34" charset="-79"/>
              </a:rPr>
              <a:t> </a:t>
            </a:r>
            <a:r>
              <a:rPr lang="en-US" dirty="0" err="1">
                <a:latin typeface="Narkisim" pitchFamily="34" charset="-79"/>
                <a:cs typeface="Narkisim" pitchFamily="34" charset="-79"/>
              </a:rPr>
              <a:t>kewajiban</a:t>
            </a:r>
            <a:r>
              <a:rPr lang="en-US" dirty="0">
                <a:latin typeface="Narkisim" pitchFamily="34" charset="-79"/>
                <a:cs typeface="Narkisim" pitchFamily="34" charset="-79"/>
              </a:rPr>
              <a:t> ;</a:t>
            </a:r>
          </a:p>
          <a:p>
            <a:pPr marL="342900" indent="-342900" algn="just">
              <a:buFont typeface="Wingdings" pitchFamily="2" charset="2"/>
              <a:buChar char="Ø"/>
            </a:pPr>
            <a:r>
              <a:rPr lang="en-US" i="1" dirty="0" err="1">
                <a:latin typeface="Narkisim" pitchFamily="34" charset="-79"/>
                <a:cs typeface="Narkisim" pitchFamily="34" charset="-79"/>
              </a:rPr>
              <a:t>Dalam</a:t>
            </a:r>
            <a:r>
              <a:rPr lang="en-US" i="1" dirty="0">
                <a:latin typeface="Narkisim" pitchFamily="34" charset="-79"/>
                <a:cs typeface="Narkisim" pitchFamily="34" charset="-79"/>
              </a:rPr>
              <a:t> </a:t>
            </a:r>
            <a:r>
              <a:rPr lang="en-US" i="1" dirty="0" err="1">
                <a:latin typeface="Narkisim" pitchFamily="34" charset="-79"/>
                <a:cs typeface="Narkisim" pitchFamily="34" charset="-79"/>
              </a:rPr>
              <a:t>keadaan</a:t>
            </a:r>
            <a:r>
              <a:rPr lang="en-US" i="1" dirty="0">
                <a:latin typeface="Narkisim" pitchFamily="34" charset="-79"/>
                <a:cs typeface="Narkisim" pitchFamily="34" charset="-79"/>
              </a:rPr>
              <a:t> lain yang </a:t>
            </a:r>
            <a:r>
              <a:rPr lang="en-US" i="1" dirty="0" err="1">
                <a:latin typeface="Narkisim" pitchFamily="34" charset="-79"/>
                <a:cs typeface="Narkisim" pitchFamily="34" charset="-79"/>
              </a:rPr>
              <a:t>ada</a:t>
            </a:r>
            <a:r>
              <a:rPr lang="en-US" i="1" dirty="0">
                <a:latin typeface="Narkisim" pitchFamily="34" charset="-79"/>
                <a:cs typeface="Narkisim" pitchFamily="34" charset="-79"/>
              </a:rPr>
              <a:t> </a:t>
            </a:r>
            <a:r>
              <a:rPr lang="en-US" i="1" dirty="0" err="1">
                <a:latin typeface="Narkisim" pitchFamily="34" charset="-79"/>
                <a:cs typeface="Narkisim" pitchFamily="34" charset="-79"/>
              </a:rPr>
              <a:t>hubungan</a:t>
            </a:r>
            <a:r>
              <a:rPr lang="en-US" i="1" dirty="0">
                <a:latin typeface="Narkisim" pitchFamily="34" charset="-79"/>
                <a:cs typeface="Narkisim" pitchFamily="34" charset="-79"/>
              </a:rPr>
              <a:t> </a:t>
            </a:r>
            <a:r>
              <a:rPr lang="en-US" i="1" dirty="0" err="1">
                <a:latin typeface="Narkisim" pitchFamily="34" charset="-79"/>
                <a:cs typeface="Narkisim" pitchFamily="34" charset="-79"/>
              </a:rPr>
              <a:t>dengan</a:t>
            </a:r>
            <a:r>
              <a:rPr lang="en-US" i="1" dirty="0">
                <a:latin typeface="Narkisim" pitchFamily="34" charset="-79"/>
                <a:cs typeface="Narkisim" pitchFamily="34" charset="-79"/>
              </a:rPr>
              <a:t> </a:t>
            </a:r>
            <a:r>
              <a:rPr lang="en-US" i="1" dirty="0" err="1">
                <a:latin typeface="Narkisim" pitchFamily="34" charset="-79"/>
                <a:cs typeface="Narkisim" pitchFamily="34" charset="-79"/>
              </a:rPr>
              <a:t>dinas</a:t>
            </a:r>
            <a:r>
              <a:rPr lang="en-US" i="1" dirty="0">
                <a:latin typeface="Narkisim" pitchFamily="34" charset="-79"/>
                <a:cs typeface="Narkisim" pitchFamily="34" charset="-79"/>
              </a:rPr>
              <a:t> </a:t>
            </a:r>
          </a:p>
          <a:p>
            <a:pPr marL="342900" indent="-342900" algn="just"/>
            <a:r>
              <a:rPr lang="en-US" i="1" dirty="0">
                <a:latin typeface="Narkisim" pitchFamily="34" charset="-79"/>
                <a:cs typeface="Narkisim" pitchFamily="34" charset="-79"/>
              </a:rPr>
              <a:t>	</a:t>
            </a:r>
            <a:r>
              <a:rPr lang="en-US" i="1" dirty="0" err="1">
                <a:latin typeface="Narkisim" pitchFamily="34" charset="-79"/>
                <a:cs typeface="Narkisim" pitchFamily="34" charset="-79"/>
              </a:rPr>
              <a:t>sehingga</a:t>
            </a:r>
            <a:r>
              <a:rPr lang="en-US" i="1" dirty="0">
                <a:latin typeface="Narkisim" pitchFamily="34" charset="-79"/>
                <a:cs typeface="Narkisim" pitchFamily="34" charset="-79"/>
              </a:rPr>
              <a:t> </a:t>
            </a:r>
            <a:r>
              <a:rPr lang="en-US" i="1" dirty="0" err="1">
                <a:latin typeface="Narkisim" pitchFamily="34" charset="-79"/>
                <a:cs typeface="Narkisim" pitchFamily="34" charset="-79"/>
              </a:rPr>
              <a:t>kecelakaan</a:t>
            </a:r>
            <a:r>
              <a:rPr lang="en-US" i="1" dirty="0">
                <a:latin typeface="Narkisim" pitchFamily="34" charset="-79"/>
                <a:cs typeface="Narkisim" pitchFamily="34" charset="-79"/>
              </a:rPr>
              <a:t> </a:t>
            </a:r>
            <a:r>
              <a:rPr lang="en-US" i="1" dirty="0" err="1">
                <a:latin typeface="Narkisim" pitchFamily="34" charset="-79"/>
                <a:cs typeface="Narkisim" pitchFamily="34" charset="-79"/>
              </a:rPr>
              <a:t>itu</a:t>
            </a:r>
            <a:r>
              <a:rPr lang="en-US" i="1" dirty="0">
                <a:latin typeface="Narkisim" pitchFamily="34" charset="-79"/>
                <a:cs typeface="Narkisim" pitchFamily="34" charset="-79"/>
              </a:rPr>
              <a:t> </a:t>
            </a:r>
            <a:r>
              <a:rPr lang="en-US" i="1" dirty="0" err="1">
                <a:latin typeface="Narkisim" pitchFamily="34" charset="-79"/>
                <a:cs typeface="Narkisim" pitchFamily="34" charset="-79"/>
              </a:rPr>
              <a:t>disamakan</a:t>
            </a:r>
            <a:r>
              <a:rPr lang="en-US" i="1" dirty="0">
                <a:latin typeface="Narkisim" pitchFamily="34" charset="-79"/>
                <a:cs typeface="Narkisim" pitchFamily="34" charset="-79"/>
              </a:rPr>
              <a:t> </a:t>
            </a:r>
            <a:r>
              <a:rPr lang="en-US" i="1" dirty="0" err="1">
                <a:latin typeface="Narkisim" pitchFamily="34" charset="-79"/>
                <a:cs typeface="Narkisim" pitchFamily="34" charset="-79"/>
              </a:rPr>
              <a:t>dengan</a:t>
            </a:r>
            <a:r>
              <a:rPr lang="en-US" i="1" dirty="0">
                <a:latin typeface="Narkisim" pitchFamily="34" charset="-79"/>
                <a:cs typeface="Narkisim" pitchFamily="34" charset="-79"/>
              </a:rPr>
              <a:t> </a:t>
            </a:r>
            <a:r>
              <a:rPr lang="en-US" i="1" dirty="0" err="1">
                <a:latin typeface="Narkisim" pitchFamily="34" charset="-79"/>
                <a:cs typeface="Narkisim" pitchFamily="34" charset="-79"/>
              </a:rPr>
              <a:t>kecelakaan</a:t>
            </a:r>
            <a:endParaRPr lang="en-US" i="1" dirty="0">
              <a:latin typeface="Narkisim" pitchFamily="34" charset="-79"/>
              <a:cs typeface="Narkisim" pitchFamily="34" charset="-79"/>
            </a:endParaRPr>
          </a:p>
          <a:p>
            <a:pPr marL="342900" indent="-342900" algn="just"/>
            <a:r>
              <a:rPr lang="en-US" i="1" dirty="0">
                <a:latin typeface="Narkisim" pitchFamily="34" charset="-79"/>
                <a:cs typeface="Narkisim" pitchFamily="34" charset="-79"/>
              </a:rPr>
              <a:t>	yang </a:t>
            </a:r>
            <a:r>
              <a:rPr lang="en-US" i="1" dirty="0" err="1">
                <a:latin typeface="Narkisim" pitchFamily="34" charset="-79"/>
                <a:cs typeface="Narkisim" pitchFamily="34" charset="-79"/>
              </a:rPr>
              <a:t>terjadi</a:t>
            </a:r>
            <a:r>
              <a:rPr lang="en-US" i="1" dirty="0">
                <a:latin typeface="Narkisim" pitchFamily="34" charset="-79"/>
                <a:cs typeface="Narkisim" pitchFamily="34" charset="-79"/>
              </a:rPr>
              <a:t> </a:t>
            </a:r>
            <a:r>
              <a:rPr lang="en-US" i="1" dirty="0" err="1">
                <a:latin typeface="Narkisim" pitchFamily="34" charset="-79"/>
                <a:cs typeface="Narkisim" pitchFamily="34" charset="-79"/>
              </a:rPr>
              <a:t>dalam</a:t>
            </a:r>
            <a:r>
              <a:rPr lang="en-US" i="1" dirty="0">
                <a:latin typeface="Narkisim" pitchFamily="34" charset="-79"/>
                <a:cs typeface="Narkisim" pitchFamily="34" charset="-79"/>
              </a:rPr>
              <a:t> </a:t>
            </a:r>
            <a:r>
              <a:rPr lang="en-US" i="1" dirty="0" err="1">
                <a:latin typeface="Narkisim" pitchFamily="34" charset="-79"/>
                <a:cs typeface="Narkisim" pitchFamily="34" charset="-79"/>
              </a:rPr>
              <a:t>melaksanakan</a:t>
            </a:r>
            <a:r>
              <a:rPr lang="en-US" i="1" dirty="0">
                <a:latin typeface="Narkisim" pitchFamily="34" charset="-79"/>
                <a:cs typeface="Narkisim" pitchFamily="34" charset="-79"/>
              </a:rPr>
              <a:t> </a:t>
            </a:r>
            <a:r>
              <a:rPr lang="en-US" i="1" dirty="0" err="1">
                <a:latin typeface="Narkisim" pitchFamily="34" charset="-79"/>
                <a:cs typeface="Narkisim" pitchFamily="34" charset="-79"/>
              </a:rPr>
              <a:t>tugas</a:t>
            </a:r>
            <a:r>
              <a:rPr lang="en-US" i="1" dirty="0">
                <a:latin typeface="Narkisim" pitchFamily="34" charset="-79"/>
                <a:cs typeface="Narkisim" pitchFamily="34" charset="-79"/>
              </a:rPr>
              <a:t> </a:t>
            </a:r>
            <a:r>
              <a:rPr lang="en-US" i="1" dirty="0" err="1">
                <a:latin typeface="Narkisim" pitchFamily="34" charset="-79"/>
                <a:cs typeface="Narkisim" pitchFamily="34" charset="-79"/>
              </a:rPr>
              <a:t>kewajibannya</a:t>
            </a:r>
            <a:r>
              <a:rPr lang="en-US" i="1" dirty="0">
                <a:latin typeface="Narkisim" pitchFamily="34" charset="-79"/>
                <a:cs typeface="Narkisim" pitchFamily="34" charset="-79"/>
              </a:rPr>
              <a:t> </a:t>
            </a:r>
            <a:r>
              <a:rPr lang="en-US" dirty="0">
                <a:latin typeface="Narkisim" pitchFamily="34" charset="-79"/>
                <a:cs typeface="Narkisim" pitchFamily="34" charset="-79"/>
              </a:rPr>
              <a:t>;</a:t>
            </a:r>
          </a:p>
          <a:p>
            <a:pPr marL="342900" indent="-342900" algn="just">
              <a:buFont typeface="Wingdings" pitchFamily="2" charset="2"/>
              <a:buChar char="Ø"/>
            </a:pPr>
            <a:r>
              <a:rPr lang="en-US" dirty="0">
                <a:latin typeface="Narkisim" pitchFamily="34" charset="-79"/>
                <a:cs typeface="Narkisim" pitchFamily="34" charset="-79"/>
              </a:rPr>
              <a:t>Karena </a:t>
            </a:r>
            <a:r>
              <a:rPr lang="en-US" dirty="0" err="1">
                <a:latin typeface="Narkisim" pitchFamily="34" charset="-79"/>
                <a:cs typeface="Narkisim" pitchFamily="34" charset="-79"/>
              </a:rPr>
              <a:t>perbuatan</a:t>
            </a:r>
            <a:r>
              <a:rPr lang="en-US" dirty="0">
                <a:latin typeface="Narkisim" pitchFamily="34" charset="-79"/>
                <a:cs typeface="Narkisim" pitchFamily="34" charset="-79"/>
              </a:rPr>
              <a:t> </a:t>
            </a:r>
            <a:r>
              <a:rPr lang="en-US" dirty="0" err="1">
                <a:latin typeface="Narkisim" pitchFamily="34" charset="-79"/>
                <a:cs typeface="Narkisim" pitchFamily="34" charset="-79"/>
              </a:rPr>
              <a:t>anasir</a:t>
            </a:r>
            <a:r>
              <a:rPr lang="en-US" dirty="0">
                <a:latin typeface="Narkisim" pitchFamily="34" charset="-79"/>
                <a:cs typeface="Narkisim" pitchFamily="34" charset="-79"/>
              </a:rPr>
              <a:t> </a:t>
            </a:r>
            <a:r>
              <a:rPr lang="en-US" dirty="0" err="1">
                <a:latin typeface="Narkisim" pitchFamily="34" charset="-79"/>
                <a:cs typeface="Narkisim" pitchFamily="34" charset="-79"/>
              </a:rPr>
              <a:t>yg</a:t>
            </a:r>
            <a:r>
              <a:rPr lang="en-US" dirty="0">
                <a:latin typeface="Narkisim" pitchFamily="34" charset="-79"/>
                <a:cs typeface="Narkisim" pitchFamily="34" charset="-79"/>
              </a:rPr>
              <a:t> </a:t>
            </a:r>
            <a:r>
              <a:rPr lang="en-US" dirty="0" err="1">
                <a:latin typeface="Narkisim" pitchFamily="34" charset="-79"/>
                <a:cs typeface="Narkisim" pitchFamily="34" charset="-79"/>
              </a:rPr>
              <a:t>tdk</a:t>
            </a:r>
            <a:r>
              <a:rPr lang="en-US" dirty="0">
                <a:latin typeface="Narkisim" pitchFamily="34" charset="-79"/>
                <a:cs typeface="Narkisim" pitchFamily="34" charset="-79"/>
              </a:rPr>
              <a:t> </a:t>
            </a:r>
            <a:r>
              <a:rPr lang="en-US" dirty="0" err="1">
                <a:latin typeface="Narkisim" pitchFamily="34" charset="-79"/>
                <a:cs typeface="Narkisim" pitchFamily="34" charset="-79"/>
              </a:rPr>
              <a:t>bertanggung</a:t>
            </a:r>
            <a:r>
              <a:rPr lang="en-US" dirty="0">
                <a:latin typeface="Narkisim" pitchFamily="34" charset="-79"/>
                <a:cs typeface="Narkisim" pitchFamily="34" charset="-79"/>
              </a:rPr>
              <a:t> </a:t>
            </a:r>
            <a:r>
              <a:rPr lang="en-US" dirty="0" err="1">
                <a:latin typeface="Narkisim" pitchFamily="34" charset="-79"/>
                <a:cs typeface="Narkisim" pitchFamily="34" charset="-79"/>
              </a:rPr>
              <a:t>jawab</a:t>
            </a:r>
            <a:r>
              <a:rPr lang="en-US" dirty="0">
                <a:latin typeface="Narkisim" pitchFamily="34" charset="-79"/>
                <a:cs typeface="Narkisim" pitchFamily="34" charset="-79"/>
              </a:rPr>
              <a:t> </a:t>
            </a:r>
          </a:p>
          <a:p>
            <a:pPr marL="342900" indent="-342900" algn="just"/>
            <a:r>
              <a:rPr lang="en-US" dirty="0">
                <a:latin typeface="Narkisim" pitchFamily="34" charset="-79"/>
                <a:cs typeface="Narkisim" pitchFamily="34" charset="-79"/>
              </a:rPr>
              <a:t>	</a:t>
            </a:r>
            <a:r>
              <a:rPr lang="en-US" dirty="0" err="1">
                <a:latin typeface="Narkisim" pitchFamily="34" charset="-79"/>
                <a:cs typeface="Narkisim" pitchFamily="34" charset="-79"/>
              </a:rPr>
              <a:t>ataupun</a:t>
            </a:r>
            <a:r>
              <a:rPr lang="en-US" dirty="0">
                <a:latin typeface="Narkisim" pitchFamily="34" charset="-79"/>
                <a:cs typeface="Narkisim" pitchFamily="34" charset="-79"/>
              </a:rPr>
              <a:t> </a:t>
            </a:r>
            <a:r>
              <a:rPr lang="en-US" dirty="0" err="1">
                <a:latin typeface="Narkisim" pitchFamily="34" charset="-79"/>
                <a:cs typeface="Narkisim" pitchFamily="34" charset="-79"/>
              </a:rPr>
              <a:t>sebagai</a:t>
            </a:r>
            <a:r>
              <a:rPr lang="en-US" dirty="0">
                <a:latin typeface="Narkisim" pitchFamily="34" charset="-79"/>
                <a:cs typeface="Narkisim" pitchFamily="34" charset="-79"/>
              </a:rPr>
              <a:t>  </a:t>
            </a:r>
            <a:r>
              <a:rPr lang="en-US" dirty="0" err="1">
                <a:latin typeface="Narkisim" pitchFamily="34" charset="-79"/>
                <a:cs typeface="Narkisim" pitchFamily="34" charset="-79"/>
              </a:rPr>
              <a:t>akibat</a:t>
            </a:r>
            <a:r>
              <a:rPr lang="en-US" dirty="0">
                <a:latin typeface="Narkisim" pitchFamily="34" charset="-79"/>
                <a:cs typeface="Narkisim" pitchFamily="34" charset="-79"/>
              </a:rPr>
              <a:t> </a:t>
            </a:r>
            <a:r>
              <a:rPr lang="en-US" dirty="0" err="1">
                <a:latin typeface="Narkisim" pitchFamily="34" charset="-79"/>
                <a:cs typeface="Narkisim" pitchFamily="34" charset="-79"/>
              </a:rPr>
              <a:t>tindakan</a:t>
            </a:r>
            <a:r>
              <a:rPr lang="en-US" dirty="0">
                <a:latin typeface="Narkisim" pitchFamily="34" charset="-79"/>
                <a:cs typeface="Narkisim" pitchFamily="34" charset="-79"/>
              </a:rPr>
              <a:t>  </a:t>
            </a:r>
            <a:r>
              <a:rPr lang="en-US" dirty="0" err="1">
                <a:latin typeface="Narkisim" pitchFamily="34" charset="-79"/>
                <a:cs typeface="Narkisim" pitchFamily="34" charset="-79"/>
              </a:rPr>
              <a:t>thd</a:t>
            </a:r>
            <a:r>
              <a:rPr lang="en-US" dirty="0">
                <a:latin typeface="Narkisim" pitchFamily="34" charset="-79"/>
                <a:cs typeface="Narkisim" pitchFamily="34" charset="-79"/>
              </a:rPr>
              <a:t> </a:t>
            </a:r>
            <a:r>
              <a:rPr lang="en-US" dirty="0" err="1">
                <a:latin typeface="Narkisim" pitchFamily="34" charset="-79"/>
                <a:cs typeface="Narkisim" pitchFamily="34" charset="-79"/>
              </a:rPr>
              <a:t>anasir</a:t>
            </a:r>
            <a:r>
              <a:rPr lang="en-US" dirty="0">
                <a:latin typeface="Narkisim" pitchFamily="34" charset="-79"/>
                <a:cs typeface="Narkisim" pitchFamily="34" charset="-79"/>
              </a:rPr>
              <a:t> </a:t>
            </a:r>
            <a:r>
              <a:rPr lang="en-US" dirty="0" err="1">
                <a:latin typeface="Narkisim" pitchFamily="34" charset="-79"/>
                <a:cs typeface="Narkisim" pitchFamily="34" charset="-79"/>
              </a:rPr>
              <a:t>itu</a:t>
            </a:r>
            <a:endParaRPr lang="en-US" dirty="0">
              <a:latin typeface="Narkisim" pitchFamily="34" charset="-79"/>
              <a:cs typeface="Narkisim" pitchFamily="34" charset="-79"/>
            </a:endParaRPr>
          </a:p>
          <a:p>
            <a:pPr marL="342900" indent="-342900" algn="just"/>
            <a:r>
              <a:rPr lang="en-US" dirty="0">
                <a:latin typeface="Narkisim" pitchFamily="34" charset="-79"/>
                <a:cs typeface="Narkisim" pitchFamily="34" charset="-79"/>
              </a:rPr>
              <a:t>	</a:t>
            </a:r>
            <a:r>
              <a:rPr lang="en-US" dirty="0" err="1">
                <a:latin typeface="Narkisim" pitchFamily="34" charset="-79"/>
                <a:cs typeface="Narkisim" pitchFamily="34" charset="-79"/>
              </a:rPr>
              <a:t>dalam</a:t>
            </a:r>
            <a:r>
              <a:rPr lang="en-US" dirty="0">
                <a:latin typeface="Narkisim" pitchFamily="34" charset="-79"/>
                <a:cs typeface="Narkisim" pitchFamily="34" charset="-79"/>
              </a:rPr>
              <a:t> </a:t>
            </a:r>
            <a:r>
              <a:rPr lang="en-US" dirty="0" err="1">
                <a:latin typeface="Narkisim" pitchFamily="34" charset="-79"/>
                <a:cs typeface="Narkisim" pitchFamily="34" charset="-79"/>
              </a:rPr>
              <a:t>melaksanakan</a:t>
            </a:r>
            <a:r>
              <a:rPr lang="en-US" dirty="0">
                <a:latin typeface="Narkisim" pitchFamily="34" charset="-79"/>
                <a:cs typeface="Narkisim" pitchFamily="34" charset="-79"/>
              </a:rPr>
              <a:t> </a:t>
            </a:r>
            <a:r>
              <a:rPr lang="en-US" dirty="0" err="1">
                <a:latin typeface="Narkisim" pitchFamily="34" charset="-79"/>
                <a:cs typeface="Narkisim" pitchFamily="34" charset="-79"/>
              </a:rPr>
              <a:t>tugas</a:t>
            </a:r>
            <a:r>
              <a:rPr lang="en-US" dirty="0">
                <a:latin typeface="Narkisim" pitchFamily="34" charset="-79"/>
                <a:cs typeface="Narkisim" pitchFamily="34" charset="-79"/>
              </a:rPr>
              <a:t>  ;</a:t>
            </a:r>
          </a:p>
          <a:p>
            <a:pPr marL="342900" indent="-342900" algn="just">
              <a:buFont typeface="Wingdings" pitchFamily="2" charset="2"/>
              <a:buChar char="Ø"/>
            </a:pPr>
            <a:r>
              <a:rPr lang="en-US" i="1" dirty="0" err="1">
                <a:latin typeface="Narkisim" pitchFamily="34" charset="-79"/>
                <a:cs typeface="Narkisim" pitchFamily="34" charset="-79"/>
              </a:rPr>
              <a:t>Dalam</a:t>
            </a:r>
            <a:r>
              <a:rPr lang="en-US" i="1" dirty="0">
                <a:latin typeface="Narkisim" pitchFamily="34" charset="-79"/>
                <a:cs typeface="Narkisim" pitchFamily="34" charset="-79"/>
              </a:rPr>
              <a:t> </a:t>
            </a:r>
            <a:r>
              <a:rPr lang="en-US" i="1" dirty="0" err="1">
                <a:latin typeface="Narkisim" pitchFamily="34" charset="-79"/>
                <a:cs typeface="Narkisim" pitchFamily="34" charset="-79"/>
              </a:rPr>
              <a:t>perjalanan</a:t>
            </a:r>
            <a:r>
              <a:rPr lang="en-US" i="1" dirty="0">
                <a:latin typeface="Narkisim" pitchFamily="34" charset="-79"/>
                <a:cs typeface="Narkisim" pitchFamily="34" charset="-79"/>
              </a:rPr>
              <a:t> </a:t>
            </a:r>
            <a:r>
              <a:rPr lang="en-US" i="1" dirty="0" err="1">
                <a:latin typeface="Narkisim" pitchFamily="34" charset="-79"/>
                <a:cs typeface="Narkisim" pitchFamily="34" charset="-79"/>
              </a:rPr>
              <a:t>dari</a:t>
            </a:r>
            <a:r>
              <a:rPr lang="en-US" i="1" dirty="0">
                <a:latin typeface="Narkisim" pitchFamily="34" charset="-79"/>
                <a:cs typeface="Narkisim" pitchFamily="34" charset="-79"/>
              </a:rPr>
              <a:t> </a:t>
            </a:r>
            <a:r>
              <a:rPr lang="en-US" i="1" dirty="0" err="1">
                <a:latin typeface="Narkisim" pitchFamily="34" charset="-79"/>
                <a:cs typeface="Narkisim" pitchFamily="34" charset="-79"/>
              </a:rPr>
              <a:t>rumah</a:t>
            </a:r>
            <a:r>
              <a:rPr lang="en-US" i="1" dirty="0">
                <a:latin typeface="Narkisim" pitchFamily="34" charset="-79"/>
                <a:cs typeface="Narkisim" pitchFamily="34" charset="-79"/>
              </a:rPr>
              <a:t> </a:t>
            </a:r>
            <a:r>
              <a:rPr lang="en-US" i="1" dirty="0" err="1">
                <a:latin typeface="Narkisim" pitchFamily="34" charset="-79"/>
                <a:cs typeface="Narkisim" pitchFamily="34" charset="-79"/>
              </a:rPr>
              <a:t>menuju</a:t>
            </a:r>
            <a:r>
              <a:rPr lang="en-US" i="1" dirty="0">
                <a:latin typeface="Narkisim" pitchFamily="34" charset="-79"/>
                <a:cs typeface="Narkisim" pitchFamily="34" charset="-79"/>
              </a:rPr>
              <a:t> </a:t>
            </a:r>
            <a:r>
              <a:rPr lang="en-US" i="1" dirty="0" err="1">
                <a:latin typeface="Narkisim" pitchFamily="34" charset="-79"/>
                <a:cs typeface="Narkisim" pitchFamily="34" charset="-79"/>
              </a:rPr>
              <a:t>tempat</a:t>
            </a:r>
            <a:r>
              <a:rPr lang="en-US" i="1" dirty="0">
                <a:latin typeface="Narkisim" pitchFamily="34" charset="-79"/>
                <a:cs typeface="Narkisim" pitchFamily="34" charset="-79"/>
              </a:rPr>
              <a:t> </a:t>
            </a:r>
            <a:r>
              <a:rPr lang="en-US" i="1" dirty="0" err="1">
                <a:latin typeface="Narkisim" pitchFamily="34" charset="-79"/>
                <a:cs typeface="Narkisim" pitchFamily="34" charset="-79"/>
              </a:rPr>
              <a:t>kerja</a:t>
            </a:r>
            <a:r>
              <a:rPr lang="en-US" i="1" dirty="0">
                <a:latin typeface="Narkisim" pitchFamily="34" charset="-79"/>
                <a:cs typeface="Narkisim" pitchFamily="34" charset="-79"/>
              </a:rPr>
              <a:t> </a:t>
            </a:r>
          </a:p>
          <a:p>
            <a:pPr marL="342900" indent="-342900" algn="just"/>
            <a:r>
              <a:rPr lang="en-US" i="1" dirty="0">
                <a:latin typeface="Narkisim" pitchFamily="34" charset="-79"/>
                <a:cs typeface="Narkisim" pitchFamily="34" charset="-79"/>
              </a:rPr>
              <a:t>	</a:t>
            </a:r>
            <a:r>
              <a:rPr lang="en-US" i="1" dirty="0" err="1">
                <a:latin typeface="Narkisim" pitchFamily="34" charset="-79"/>
                <a:cs typeface="Narkisim" pitchFamily="34" charset="-79"/>
              </a:rPr>
              <a:t>atau</a:t>
            </a:r>
            <a:r>
              <a:rPr lang="en-US" i="1" dirty="0">
                <a:latin typeface="Narkisim" pitchFamily="34" charset="-79"/>
                <a:cs typeface="Narkisim" pitchFamily="34" charset="-79"/>
              </a:rPr>
              <a:t> </a:t>
            </a:r>
            <a:r>
              <a:rPr lang="en-US" i="1" dirty="0" err="1">
                <a:latin typeface="Narkisim" pitchFamily="34" charset="-79"/>
                <a:cs typeface="Narkisim" pitchFamily="34" charset="-79"/>
              </a:rPr>
              <a:t>sebaliknya</a:t>
            </a:r>
            <a:r>
              <a:rPr lang="en-US" i="1" dirty="0">
                <a:latin typeface="Narkisim" pitchFamily="34" charset="-79"/>
                <a:cs typeface="Narkisim" pitchFamily="34" charset="-79"/>
              </a:rPr>
              <a:t> ; dan </a:t>
            </a:r>
            <a:r>
              <a:rPr lang="en-US" i="1" dirty="0" err="1">
                <a:latin typeface="Narkisim" pitchFamily="34" charset="-79"/>
                <a:cs typeface="Narkisim" pitchFamily="34" charset="-79"/>
              </a:rPr>
              <a:t>atau</a:t>
            </a:r>
            <a:endParaRPr lang="en-US" i="1" dirty="0">
              <a:latin typeface="Narkisim" pitchFamily="34" charset="-79"/>
              <a:cs typeface="Narkisim" pitchFamily="34" charset="-79"/>
            </a:endParaRPr>
          </a:p>
          <a:p>
            <a:pPr marL="342900" indent="-342900" algn="just">
              <a:buFont typeface="Wingdings" pitchFamily="2" charset="2"/>
              <a:buChar char="Ø"/>
            </a:pPr>
            <a:r>
              <a:rPr lang="en-US" dirty="0">
                <a:latin typeface="Narkisim" pitchFamily="34" charset="-79"/>
                <a:cs typeface="Narkisim" pitchFamily="34" charset="-79"/>
              </a:rPr>
              <a:t>Yang </a:t>
            </a:r>
            <a:r>
              <a:rPr lang="en-US" dirty="0" err="1">
                <a:latin typeface="Narkisim" pitchFamily="34" charset="-79"/>
                <a:cs typeface="Narkisim" pitchFamily="34" charset="-79"/>
              </a:rPr>
              <a:t>menyebabkan</a:t>
            </a:r>
            <a:r>
              <a:rPr lang="en-US" dirty="0">
                <a:latin typeface="Narkisim" pitchFamily="34" charset="-79"/>
                <a:cs typeface="Narkisim" pitchFamily="34" charset="-79"/>
              </a:rPr>
              <a:t> penyakit </a:t>
            </a:r>
            <a:r>
              <a:rPr lang="en-US" dirty="0" err="1">
                <a:latin typeface="Narkisim" pitchFamily="34" charset="-79"/>
                <a:cs typeface="Narkisim" pitchFamily="34" charset="-79"/>
              </a:rPr>
              <a:t>akibat</a:t>
            </a:r>
            <a:r>
              <a:rPr lang="en-US" dirty="0">
                <a:latin typeface="Narkisim" pitchFamily="34" charset="-79"/>
                <a:cs typeface="Narkisim" pitchFamily="34" charset="-79"/>
              </a:rPr>
              <a:t> </a:t>
            </a:r>
            <a:r>
              <a:rPr lang="en-US" dirty="0" err="1">
                <a:latin typeface="Narkisim" pitchFamily="34" charset="-79"/>
                <a:cs typeface="Narkisim" pitchFamily="34" charset="-79"/>
              </a:rPr>
              <a:t>kerja</a:t>
            </a:r>
            <a:endParaRPr lang="id-ID" dirty="0">
              <a:latin typeface="Narkisim" pitchFamily="34" charset="-79"/>
              <a:cs typeface="Narkisim" pitchFamily="34" charset="-79"/>
            </a:endParaRPr>
          </a:p>
        </p:txBody>
      </p:sp>
      <p:pic>
        <p:nvPicPr>
          <p:cNvPr id="66" name="Picture 65" descr="clipboard.jpg"/>
          <p:cNvPicPr>
            <a:picLocks noChangeAspect="1"/>
          </p:cNvPicPr>
          <p:nvPr/>
        </p:nvPicPr>
        <p:blipFill>
          <a:blip r:embed="rId3" cstate="print"/>
          <a:stretch>
            <a:fillRect/>
          </a:stretch>
        </p:blipFill>
        <p:spPr>
          <a:xfrm>
            <a:off x="3935760" y="764704"/>
            <a:ext cx="626242" cy="648072"/>
          </a:xfrm>
          <a:prstGeom prst="rect">
            <a:avLst/>
          </a:prstGeom>
          <a:ln>
            <a:noFill/>
          </a:ln>
          <a:effectLst>
            <a:softEdge rad="112500"/>
          </a:effectLst>
        </p:spPr>
      </p:pic>
      <p:pic>
        <p:nvPicPr>
          <p:cNvPr id="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75845" r="3053"/>
          <a:stretch>
            <a:fillRect/>
          </a:stretch>
        </p:blipFill>
        <p:spPr bwMode="auto">
          <a:xfrm>
            <a:off x="8832304" y="780784"/>
            <a:ext cx="1460340" cy="209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p:cNvSpPr txBox="1"/>
          <p:nvPr/>
        </p:nvSpPr>
        <p:spPr>
          <a:xfrm>
            <a:off x="8096264" y="3214687"/>
            <a:ext cx="3746892" cy="1877437"/>
          </a:xfrm>
          <a:prstGeom prst="rect">
            <a:avLst/>
          </a:prstGeom>
          <a:noFill/>
        </p:spPr>
        <p:txBody>
          <a:bodyPr wrap="square" rtlCol="0">
            <a:spAutoFit/>
          </a:bodyPr>
          <a:lstStyle/>
          <a:p>
            <a:pPr algn="just"/>
            <a:r>
              <a:rPr lang="en-US" sz="3200" dirty="0" err="1">
                <a:latin typeface="Narkisim" pitchFamily="34" charset="-79"/>
                <a:cs typeface="Narkisim" pitchFamily="34" charset="-79"/>
              </a:rPr>
              <a:t>Perlindu</a:t>
            </a:r>
            <a:r>
              <a:rPr lang="en-US" sz="2800" dirty="0" err="1">
                <a:latin typeface="Narkisim" pitchFamily="34" charset="-79"/>
                <a:cs typeface="Narkisim" pitchFamily="34" charset="-79"/>
              </a:rPr>
              <a:t>ngan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atas</a:t>
            </a:r>
            <a:r>
              <a:rPr lang="en-US" sz="2800" dirty="0">
                <a:latin typeface="Narkisim" pitchFamily="34" charset="-79"/>
                <a:cs typeface="Narkisim" pitchFamily="34" charset="-79"/>
              </a:rPr>
              <a:t> </a:t>
            </a:r>
            <a:r>
              <a:rPr lang="en-US" sz="2800" b="1" i="1" dirty="0" err="1">
                <a:latin typeface="Narkisim" pitchFamily="34" charset="-79"/>
                <a:cs typeface="Narkisim" pitchFamily="34" charset="-79"/>
              </a:rPr>
              <a:t>resiko</a:t>
            </a:r>
            <a:r>
              <a:rPr lang="en-US" sz="2800" b="1" i="1" dirty="0">
                <a:latin typeface="Narkisim" pitchFamily="34" charset="-79"/>
                <a:cs typeface="Narkisim" pitchFamily="34" charset="-79"/>
              </a:rPr>
              <a:t> </a:t>
            </a:r>
            <a:r>
              <a:rPr lang="en-US" sz="2800" b="1" i="1" dirty="0" err="1">
                <a:latin typeface="Narkisim" pitchFamily="34" charset="-79"/>
                <a:cs typeface="Narkisim" pitchFamily="34" charset="-79"/>
              </a:rPr>
              <a:t>kematian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bukan</a:t>
            </a:r>
            <a:r>
              <a:rPr lang="en-US" sz="2800" dirty="0">
                <a:latin typeface="Narkisim" pitchFamily="34" charset="-79"/>
                <a:cs typeface="Narkisim" pitchFamily="34" charset="-79"/>
              </a:rPr>
              <a:t> </a:t>
            </a:r>
            <a:r>
              <a:rPr lang="en-US" sz="2800" b="1" i="1" dirty="0" err="1">
                <a:latin typeface="Narkisim" pitchFamily="34" charset="-79"/>
                <a:cs typeface="Narkisim" pitchFamily="34" charset="-79"/>
              </a:rPr>
              <a:t>akibat</a:t>
            </a:r>
            <a:r>
              <a:rPr lang="en-US" sz="2800" b="1" i="1" dirty="0">
                <a:latin typeface="Narkisim" pitchFamily="34" charset="-79"/>
                <a:cs typeface="Narkisim" pitchFamily="34" charset="-79"/>
              </a:rPr>
              <a:t> </a:t>
            </a:r>
            <a:r>
              <a:rPr lang="en-US" sz="2800" b="1" i="1" dirty="0" err="1">
                <a:latin typeface="Narkisim" pitchFamily="34" charset="-79"/>
                <a:cs typeface="Narkisim" pitchFamily="34" charset="-79"/>
              </a:rPr>
              <a:t>kecelakaan</a:t>
            </a:r>
            <a:r>
              <a:rPr lang="en-US" sz="2800" b="1" i="1" dirty="0">
                <a:latin typeface="Narkisim" pitchFamily="34" charset="-79"/>
                <a:cs typeface="Narkisim" pitchFamily="34" charset="-79"/>
              </a:rPr>
              <a:t> </a:t>
            </a:r>
            <a:r>
              <a:rPr lang="en-US" sz="2800" b="1" i="1" dirty="0" err="1">
                <a:latin typeface="Narkisim" pitchFamily="34" charset="-79"/>
                <a:cs typeface="Narkisim" pitchFamily="34" charset="-79"/>
              </a:rPr>
              <a:t>kerja</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berupa</a:t>
            </a:r>
            <a:r>
              <a:rPr lang="en-US" sz="2800" dirty="0">
                <a:latin typeface="Narkisim" pitchFamily="34" charset="-79"/>
                <a:cs typeface="Narkisim" pitchFamily="34" charset="-79"/>
              </a:rPr>
              <a:t> </a:t>
            </a:r>
            <a:r>
              <a:rPr lang="en-US" sz="2800" b="1" i="1" dirty="0" err="1">
                <a:latin typeface="Narkisim" pitchFamily="34" charset="-79"/>
                <a:cs typeface="Narkisim" pitchFamily="34" charset="-79"/>
              </a:rPr>
              <a:t>santunan</a:t>
            </a:r>
            <a:r>
              <a:rPr lang="en-US" sz="2800" b="1" i="1" dirty="0">
                <a:latin typeface="Narkisim" pitchFamily="34" charset="-79"/>
                <a:cs typeface="Narkisim" pitchFamily="34" charset="-79"/>
              </a:rPr>
              <a:t> </a:t>
            </a:r>
            <a:r>
              <a:rPr lang="en-US" sz="2800" b="1" i="1" dirty="0" err="1">
                <a:latin typeface="Narkisim" pitchFamily="34" charset="-79"/>
                <a:cs typeface="Narkisim" pitchFamily="34" charset="-79"/>
              </a:rPr>
              <a:t>kematian</a:t>
            </a:r>
            <a:endParaRPr lang="id-ID" sz="2800" b="1" i="1" dirty="0">
              <a:latin typeface="Narkisim" pitchFamily="34" charset="-79"/>
              <a:cs typeface="Narkisim" pitchFamily="34" charset="-79"/>
            </a:endParaRPr>
          </a:p>
        </p:txBody>
      </p:sp>
      <p:sp>
        <p:nvSpPr>
          <p:cNvPr id="53" name="Chevron 52"/>
          <p:cNvSpPr/>
          <p:nvPr/>
        </p:nvSpPr>
        <p:spPr>
          <a:xfrm>
            <a:off x="6816080" y="836713"/>
            <a:ext cx="463550" cy="500063"/>
          </a:xfrm>
          <a:prstGeom prst="chevron">
            <a:avLst>
              <a:gd name="adj" fmla="val 41674"/>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pic>
        <p:nvPicPr>
          <p:cNvPr id="54" name="Picture 53"/>
          <p:cNvPicPr>
            <a:picLocks noChangeAspect="1"/>
          </p:cNvPicPr>
          <p:nvPr/>
        </p:nvPicPr>
        <p:blipFill>
          <a:blip r:embed="rId4" cstate="print"/>
          <a:stretch>
            <a:fillRect/>
          </a:stretch>
        </p:blipFill>
        <p:spPr>
          <a:xfrm>
            <a:off x="441384" y="3693225"/>
            <a:ext cx="990476" cy="1000957"/>
          </a:xfrm>
          <a:prstGeom prst="ellipse">
            <a:avLst/>
          </a:prstGeom>
          <a:ln>
            <a:noFill/>
          </a:ln>
          <a:effectLst>
            <a:softEdge rad="112500"/>
          </a:effectLst>
        </p:spPr>
      </p:pic>
      <p:cxnSp>
        <p:nvCxnSpPr>
          <p:cNvPr id="75" name="Straight Connector 74"/>
          <p:cNvCxnSpPr>
            <a:cxnSpLocks/>
          </p:cNvCxnSpPr>
          <p:nvPr/>
        </p:nvCxnSpPr>
        <p:spPr>
          <a:xfrm>
            <a:off x="7612880" y="2057209"/>
            <a:ext cx="0" cy="4424160"/>
          </a:xfrm>
          <a:prstGeom prst="line">
            <a:avLst/>
          </a:prstGeom>
        </p:spPr>
        <p:style>
          <a:lnRef idx="3">
            <a:schemeClr val="accent3"/>
          </a:lnRef>
          <a:fillRef idx="0">
            <a:schemeClr val="accent3"/>
          </a:fillRef>
          <a:effectRef idx="2">
            <a:schemeClr val="accent3"/>
          </a:effectRef>
          <a:fontRef idx="minor">
            <a:schemeClr val="tx1"/>
          </a:fontRef>
        </p:style>
      </p:cxnSp>
      <p:sp>
        <p:nvSpPr>
          <p:cNvPr id="87" name="TextBox 86"/>
          <p:cNvSpPr txBox="1"/>
          <p:nvPr/>
        </p:nvSpPr>
        <p:spPr>
          <a:xfrm>
            <a:off x="4583832" y="764705"/>
            <a:ext cx="2227982" cy="646331"/>
          </a:xfrm>
          <a:prstGeom prst="rect">
            <a:avLst/>
          </a:prstGeom>
          <a:noFill/>
        </p:spPr>
        <p:txBody>
          <a:bodyPr wrap="none" rtlCol="0">
            <a:spAutoFit/>
          </a:bodyPr>
          <a:lstStyle/>
          <a:p>
            <a:r>
              <a:rPr lang="en-US" sz="3600" dirty="0" err="1">
                <a:solidFill>
                  <a:srgbClr val="FFC000"/>
                </a:solidFill>
                <a:latin typeface="Forte" pitchFamily="66" charset="0"/>
              </a:rPr>
              <a:t>Pengertian</a:t>
            </a:r>
            <a:endParaRPr lang="id-ID" sz="3600" dirty="0">
              <a:solidFill>
                <a:srgbClr val="FFC000"/>
              </a:solidFill>
              <a:latin typeface="Forte" pitchFamily="66" charset="0"/>
            </a:endParaRPr>
          </a:p>
        </p:txBody>
      </p:sp>
    </p:spTree>
    <p:extLst>
      <p:ext uri="{BB962C8B-B14F-4D97-AF65-F5344CB8AC3E}">
        <p14:creationId xmlns:p14="http://schemas.microsoft.com/office/powerpoint/2010/main" val="3533546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descr="kk.jpg"/>
          <p:cNvPicPr>
            <a:picLocks noChangeAspect="1"/>
          </p:cNvPicPr>
          <p:nvPr/>
        </p:nvPicPr>
        <p:blipFill>
          <a:blip r:embed="rId2" cstate="print"/>
          <a:stretch>
            <a:fillRect/>
          </a:stretch>
        </p:blipFill>
        <p:spPr>
          <a:xfrm>
            <a:off x="5735960" y="1556793"/>
            <a:ext cx="360040" cy="513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3" name="Chevron 52"/>
          <p:cNvSpPr/>
          <p:nvPr/>
        </p:nvSpPr>
        <p:spPr>
          <a:xfrm rot="10996519">
            <a:off x="2063552" y="620689"/>
            <a:ext cx="463550" cy="500063"/>
          </a:xfrm>
          <a:prstGeom prst="chevron">
            <a:avLst>
              <a:gd name="adj" fmla="val 41674"/>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solidFill>
              <a:latin typeface="Calibri"/>
            </a:endParaRPr>
          </a:p>
        </p:txBody>
      </p:sp>
      <p:sp>
        <p:nvSpPr>
          <p:cNvPr id="54" name="Chevron 53"/>
          <p:cNvSpPr/>
          <p:nvPr/>
        </p:nvSpPr>
        <p:spPr>
          <a:xfrm>
            <a:off x="8544272" y="620688"/>
            <a:ext cx="463550" cy="500062"/>
          </a:xfrm>
          <a:prstGeom prst="chevron">
            <a:avLst>
              <a:gd name="adj" fmla="val 41674"/>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solidFill>
              <a:latin typeface="Calibri"/>
            </a:endParaRPr>
          </a:p>
        </p:txBody>
      </p:sp>
      <p:sp>
        <p:nvSpPr>
          <p:cNvPr id="76" name="Rectangle 75"/>
          <p:cNvSpPr/>
          <p:nvPr/>
        </p:nvSpPr>
        <p:spPr>
          <a:xfrm>
            <a:off x="2573024" y="620689"/>
            <a:ext cx="604325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i="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orte" pitchFamily="66" charset="0"/>
              </a:rPr>
              <a:t>Jika</a:t>
            </a:r>
            <a:r>
              <a:rPr lang="en-US" sz="2400" b="1" i="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orte" pitchFamily="66" charset="0"/>
              </a:rPr>
              <a:t> </a:t>
            </a:r>
            <a:r>
              <a:rPr lang="en-US" sz="2400" b="1" i="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orte" pitchFamily="66" charset="0"/>
              </a:rPr>
              <a:t>Peserta</a:t>
            </a:r>
            <a:r>
              <a:rPr lang="en-US" sz="2400" b="1" i="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orte" pitchFamily="66" charset="0"/>
              </a:rPr>
              <a:t> </a:t>
            </a:r>
            <a:r>
              <a:rPr lang="en-US" sz="2400" b="1" i="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orte" pitchFamily="66" charset="0"/>
              </a:rPr>
              <a:t>Mengalami</a:t>
            </a:r>
            <a:r>
              <a:rPr lang="en-US" sz="2400" b="1" i="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orte" pitchFamily="66" charset="0"/>
              </a:rPr>
              <a:t> </a:t>
            </a:r>
            <a:r>
              <a:rPr lang="en-US" sz="2400" b="1" i="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orte" pitchFamily="66" charset="0"/>
              </a:rPr>
              <a:t>Kecelakaan</a:t>
            </a:r>
            <a:r>
              <a:rPr lang="en-US" sz="2400" b="1" i="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orte" pitchFamily="66" charset="0"/>
              </a:rPr>
              <a:t> </a:t>
            </a:r>
            <a:r>
              <a:rPr lang="en-US" sz="2400" b="1" i="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orte" pitchFamily="66" charset="0"/>
              </a:rPr>
              <a:t>kerja</a:t>
            </a:r>
            <a:endParaRPr lang="en-US" sz="2400" b="1" i="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orte" pitchFamily="66" charset="0"/>
            </a:endParaRPr>
          </a:p>
        </p:txBody>
      </p:sp>
      <p:grpSp>
        <p:nvGrpSpPr>
          <p:cNvPr id="111" name="Group 110"/>
          <p:cNvGrpSpPr/>
          <p:nvPr/>
        </p:nvGrpSpPr>
        <p:grpSpPr>
          <a:xfrm>
            <a:off x="2186323" y="2924944"/>
            <a:ext cx="1266629" cy="648072"/>
            <a:chOff x="387946" y="2636912"/>
            <a:chExt cx="1713859" cy="914400"/>
          </a:xfrm>
        </p:grpSpPr>
        <p:sp>
          <p:nvSpPr>
            <p:cNvPr id="101" name="Oval 100"/>
            <p:cNvSpPr/>
            <p:nvPr/>
          </p:nvSpPr>
          <p:spPr>
            <a:xfrm>
              <a:off x="755576" y="2636912"/>
              <a:ext cx="914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d-ID">
                <a:solidFill>
                  <a:prstClr val="black"/>
                </a:solidFill>
                <a:latin typeface="Calibri"/>
              </a:endParaRPr>
            </a:p>
          </p:txBody>
        </p:sp>
        <p:sp>
          <p:nvSpPr>
            <p:cNvPr id="86" name="Rectangle 85"/>
            <p:cNvSpPr/>
            <p:nvPr/>
          </p:nvSpPr>
          <p:spPr>
            <a:xfrm>
              <a:off x="387946" y="2738512"/>
              <a:ext cx="1713859" cy="65138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 b="1" spc="50" dirty="0" err="1">
                  <a:ln w="11430"/>
                  <a:solidFill>
                    <a:srgbClr val="0303ED"/>
                  </a:solidFill>
                  <a:latin typeface="Cooper Black" pitchFamily="18" charset="0"/>
                </a:rPr>
                <a:t>Hubungi</a:t>
              </a:r>
              <a:r>
                <a:rPr lang="en-US" sz="1200" b="1" spc="50" dirty="0">
                  <a:ln w="11430"/>
                  <a:solidFill>
                    <a:srgbClr val="0303ED"/>
                  </a:solidFill>
                  <a:latin typeface="Cooper Black" pitchFamily="18" charset="0"/>
                </a:rPr>
                <a:t> </a:t>
              </a:r>
            </a:p>
            <a:p>
              <a:pPr algn="ctr"/>
              <a:r>
                <a:rPr lang="en-US" sz="1200" b="1" spc="50" dirty="0" err="1">
                  <a:ln w="11430"/>
                  <a:solidFill>
                    <a:srgbClr val="0303ED"/>
                  </a:solidFill>
                  <a:latin typeface="Cooper Black" pitchFamily="18" charset="0"/>
                </a:rPr>
                <a:t>Jasa</a:t>
              </a:r>
              <a:r>
                <a:rPr lang="en-US" sz="1200" b="1" spc="50" dirty="0">
                  <a:ln w="11430"/>
                  <a:solidFill>
                    <a:srgbClr val="0303ED"/>
                  </a:solidFill>
                  <a:latin typeface="Cooper Black" pitchFamily="18" charset="0"/>
                </a:rPr>
                <a:t> </a:t>
              </a:r>
              <a:r>
                <a:rPr lang="en-US" sz="1200" b="1" spc="50" dirty="0" err="1">
                  <a:ln w="11430"/>
                  <a:solidFill>
                    <a:srgbClr val="0303ED"/>
                  </a:solidFill>
                  <a:latin typeface="Cooper Black" pitchFamily="18" charset="0"/>
                </a:rPr>
                <a:t>Raharja</a:t>
              </a:r>
              <a:endParaRPr lang="en-US" sz="1200" b="1" spc="50" dirty="0">
                <a:ln w="11430"/>
                <a:solidFill>
                  <a:srgbClr val="0303ED"/>
                </a:solidFill>
                <a:latin typeface="Cooper Black" pitchFamily="18" charset="0"/>
              </a:endParaRPr>
            </a:p>
          </p:txBody>
        </p:sp>
      </p:grpSp>
      <p:sp>
        <p:nvSpPr>
          <p:cNvPr id="87" name="Rectangle 86"/>
          <p:cNvSpPr/>
          <p:nvPr/>
        </p:nvSpPr>
        <p:spPr>
          <a:xfrm>
            <a:off x="5231904" y="2060849"/>
            <a:ext cx="1422184" cy="24622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00" b="1" spc="50" dirty="0" err="1">
                <a:ln w="11430"/>
                <a:solidFill>
                  <a:srgbClr val="4BA54D"/>
                </a:solidFill>
                <a:latin typeface="Cooper Black" pitchFamily="18" charset="0"/>
              </a:rPr>
              <a:t>Kecelakaan</a:t>
            </a:r>
            <a:r>
              <a:rPr lang="en-US" sz="1000" b="1" spc="50" dirty="0">
                <a:ln w="11430"/>
                <a:solidFill>
                  <a:srgbClr val="4BA54D"/>
                </a:solidFill>
                <a:latin typeface="Cooper Black" pitchFamily="18" charset="0"/>
              </a:rPr>
              <a:t> </a:t>
            </a:r>
            <a:r>
              <a:rPr lang="en-US" sz="1000" b="1" spc="50" dirty="0" err="1">
                <a:ln w="11430"/>
                <a:solidFill>
                  <a:srgbClr val="4BA54D"/>
                </a:solidFill>
                <a:latin typeface="Cooper Black" pitchFamily="18" charset="0"/>
              </a:rPr>
              <a:t>kerja</a:t>
            </a:r>
            <a:endParaRPr lang="en-US" sz="1000" b="1" spc="50" dirty="0">
              <a:ln w="11430"/>
              <a:solidFill>
                <a:srgbClr val="4BA54D"/>
              </a:solidFill>
              <a:latin typeface="Cooper Black" pitchFamily="18" charset="0"/>
            </a:endParaRPr>
          </a:p>
        </p:txBody>
      </p:sp>
      <p:sp>
        <p:nvSpPr>
          <p:cNvPr id="88" name="Rectangle 87"/>
          <p:cNvSpPr/>
          <p:nvPr/>
        </p:nvSpPr>
        <p:spPr>
          <a:xfrm>
            <a:off x="7320137" y="1628801"/>
            <a:ext cx="1923925" cy="24622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00" b="1" spc="50" dirty="0" err="1">
                <a:ln w="11430"/>
                <a:solidFill>
                  <a:srgbClr val="E7093E"/>
                </a:solidFill>
                <a:latin typeface="Cooper Black" pitchFamily="18" charset="0"/>
              </a:rPr>
              <a:t>Bukan</a:t>
            </a:r>
            <a:r>
              <a:rPr lang="en-US" sz="1000" b="1" spc="50" dirty="0">
                <a:ln w="11430"/>
                <a:solidFill>
                  <a:srgbClr val="E7093E"/>
                </a:solidFill>
                <a:latin typeface="Cooper Black" pitchFamily="18" charset="0"/>
              </a:rPr>
              <a:t> </a:t>
            </a:r>
            <a:r>
              <a:rPr lang="en-US" sz="1000" b="1" spc="50" dirty="0" err="1">
                <a:ln w="11430"/>
                <a:solidFill>
                  <a:srgbClr val="E7093E"/>
                </a:solidFill>
                <a:latin typeface="Cooper Black" pitchFamily="18" charset="0"/>
              </a:rPr>
              <a:t>Kecelakaan</a:t>
            </a:r>
            <a:r>
              <a:rPr lang="en-US" sz="1000" b="1" spc="50" dirty="0">
                <a:ln w="11430"/>
                <a:solidFill>
                  <a:srgbClr val="E7093E"/>
                </a:solidFill>
                <a:latin typeface="Cooper Black" pitchFamily="18" charset="0"/>
              </a:rPr>
              <a:t> </a:t>
            </a:r>
            <a:r>
              <a:rPr lang="en-US" sz="1000" b="1" spc="50" dirty="0" err="1">
                <a:ln w="11430"/>
                <a:solidFill>
                  <a:srgbClr val="E7093E"/>
                </a:solidFill>
                <a:latin typeface="Cooper Black" pitchFamily="18" charset="0"/>
              </a:rPr>
              <a:t>kerja</a:t>
            </a:r>
            <a:endParaRPr lang="en-US" sz="1000" b="1" spc="50" dirty="0">
              <a:ln w="11430"/>
              <a:solidFill>
                <a:srgbClr val="E7093E"/>
              </a:solidFill>
              <a:latin typeface="Cooper Black" pitchFamily="18" charset="0"/>
            </a:endParaRPr>
          </a:p>
        </p:txBody>
      </p:sp>
      <p:cxnSp>
        <p:nvCxnSpPr>
          <p:cNvPr id="92" name="Straight Connector 91"/>
          <p:cNvCxnSpPr/>
          <p:nvPr/>
        </p:nvCxnSpPr>
        <p:spPr>
          <a:xfrm>
            <a:off x="1847528" y="1268760"/>
            <a:ext cx="871296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847528" y="1340768"/>
            <a:ext cx="8712968" cy="0"/>
          </a:xfrm>
          <a:prstGeom prst="line">
            <a:avLst/>
          </a:prstGeom>
          <a:ln w="57150">
            <a:solidFill>
              <a:srgbClr val="B4CC3A"/>
            </a:solidFill>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2063552" y="1556793"/>
            <a:ext cx="1944216" cy="726939"/>
            <a:chOff x="971600" y="3573016"/>
            <a:chExt cx="1944216" cy="726939"/>
          </a:xfrm>
        </p:grpSpPr>
        <p:pic>
          <p:nvPicPr>
            <p:cNvPr id="105" name="Picture 104"/>
            <p:cNvPicPr>
              <a:picLocks noChangeAspect="1"/>
            </p:cNvPicPr>
            <p:nvPr/>
          </p:nvPicPr>
          <p:blipFill>
            <a:blip r:embed="rId3" cstate="print"/>
            <a:stretch>
              <a:fillRect/>
            </a:stretch>
          </p:blipFill>
          <p:spPr>
            <a:xfrm>
              <a:off x="2267744" y="3645025"/>
              <a:ext cx="648072" cy="654930"/>
            </a:xfrm>
            <a:prstGeom prst="ellipse">
              <a:avLst/>
            </a:prstGeom>
            <a:ln>
              <a:noFill/>
            </a:ln>
            <a:effectLst>
              <a:softEdge rad="112500"/>
            </a:effectLst>
          </p:spPr>
        </p:pic>
        <p:sp>
          <p:nvSpPr>
            <p:cNvPr id="98" name="Rectangle 97"/>
            <p:cNvSpPr/>
            <p:nvPr/>
          </p:nvSpPr>
          <p:spPr>
            <a:xfrm>
              <a:off x="971600" y="3573016"/>
              <a:ext cx="142218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00" b="1" spc="50" dirty="0" err="1">
                  <a:ln w="11430"/>
                  <a:solidFill>
                    <a:srgbClr val="0303ED"/>
                  </a:solidFill>
                  <a:latin typeface="Cooper Black" pitchFamily="18" charset="0"/>
                </a:rPr>
                <a:t>Kecelakaan</a:t>
              </a:r>
              <a:r>
                <a:rPr lang="en-US" sz="1000" b="1" spc="50" dirty="0">
                  <a:ln w="11430"/>
                  <a:solidFill>
                    <a:srgbClr val="0303ED"/>
                  </a:solidFill>
                  <a:latin typeface="Cooper Black" pitchFamily="18" charset="0"/>
                </a:rPr>
                <a:t> </a:t>
              </a:r>
              <a:r>
                <a:rPr lang="en-US" sz="1000" b="1" spc="50" dirty="0" err="1">
                  <a:ln w="11430"/>
                  <a:solidFill>
                    <a:srgbClr val="0303ED"/>
                  </a:solidFill>
                  <a:latin typeface="Cooper Black" pitchFamily="18" charset="0"/>
                </a:rPr>
                <a:t>kerja</a:t>
              </a:r>
              <a:endParaRPr lang="en-US" sz="1000" b="1" spc="50" dirty="0">
                <a:ln w="11430"/>
                <a:solidFill>
                  <a:srgbClr val="0303ED"/>
                </a:solidFill>
                <a:latin typeface="Cooper Black" pitchFamily="18" charset="0"/>
              </a:endParaRPr>
            </a:p>
            <a:p>
              <a:pPr algn="ctr"/>
              <a:r>
                <a:rPr lang="en-US" sz="1000" b="1" spc="50" dirty="0" err="1">
                  <a:ln w="11430"/>
                  <a:solidFill>
                    <a:srgbClr val="0303ED"/>
                  </a:solidFill>
                  <a:latin typeface="Cooper Black" pitchFamily="18" charset="0"/>
                </a:rPr>
                <a:t>Merupakan</a:t>
              </a:r>
              <a:r>
                <a:rPr lang="en-US" sz="1000" b="1" spc="50" dirty="0">
                  <a:ln w="11430"/>
                  <a:solidFill>
                    <a:srgbClr val="0303ED"/>
                  </a:solidFill>
                  <a:latin typeface="Cooper Black" pitchFamily="18" charset="0"/>
                </a:rPr>
                <a:t> </a:t>
              </a:r>
            </a:p>
            <a:p>
              <a:pPr algn="ctr"/>
              <a:r>
                <a:rPr lang="en-US" sz="1000" b="1" spc="50" dirty="0" err="1">
                  <a:ln w="11430"/>
                  <a:solidFill>
                    <a:srgbClr val="0303ED"/>
                  </a:solidFill>
                  <a:latin typeface="Cooper Black" pitchFamily="18" charset="0"/>
                </a:rPr>
                <a:t>kecelakaan</a:t>
              </a:r>
              <a:r>
                <a:rPr lang="en-US" sz="1000" b="1" spc="50" dirty="0">
                  <a:ln w="11430"/>
                  <a:solidFill>
                    <a:srgbClr val="0303ED"/>
                  </a:solidFill>
                  <a:latin typeface="Cooper Black" pitchFamily="18" charset="0"/>
                </a:rPr>
                <a:t> </a:t>
              </a:r>
            </a:p>
            <a:p>
              <a:pPr algn="ctr"/>
              <a:r>
                <a:rPr lang="en-US" sz="1000" b="1" spc="50" dirty="0" err="1">
                  <a:ln w="11430"/>
                  <a:solidFill>
                    <a:srgbClr val="0303ED"/>
                  </a:solidFill>
                  <a:latin typeface="Cooper Black" pitchFamily="18" charset="0"/>
                </a:rPr>
                <a:t>Lalu</a:t>
              </a:r>
              <a:r>
                <a:rPr lang="en-US" sz="1000" b="1" spc="50" dirty="0">
                  <a:ln w="11430"/>
                  <a:solidFill>
                    <a:srgbClr val="0303ED"/>
                  </a:solidFill>
                  <a:latin typeface="Cooper Black" pitchFamily="18" charset="0"/>
                </a:rPr>
                <a:t> </a:t>
              </a:r>
              <a:r>
                <a:rPr lang="en-US" sz="1000" b="1" spc="50" dirty="0" err="1">
                  <a:ln w="11430"/>
                  <a:solidFill>
                    <a:srgbClr val="0303ED"/>
                  </a:solidFill>
                  <a:latin typeface="Cooper Black" pitchFamily="18" charset="0"/>
                </a:rPr>
                <a:t>lintas</a:t>
              </a:r>
              <a:endParaRPr lang="en-US" sz="1000" b="1" spc="50" dirty="0">
                <a:ln w="11430"/>
                <a:solidFill>
                  <a:srgbClr val="0303ED"/>
                </a:solidFill>
                <a:latin typeface="Cooper Black" pitchFamily="18" charset="0"/>
              </a:endParaRPr>
            </a:p>
          </p:txBody>
        </p:sp>
      </p:grpSp>
      <p:grpSp>
        <p:nvGrpSpPr>
          <p:cNvPr id="110" name="Group 109"/>
          <p:cNvGrpSpPr/>
          <p:nvPr/>
        </p:nvGrpSpPr>
        <p:grpSpPr>
          <a:xfrm>
            <a:off x="5402124" y="2996952"/>
            <a:ext cx="1040734" cy="648072"/>
            <a:chOff x="3251234" y="2564904"/>
            <a:chExt cx="1408204" cy="914400"/>
          </a:xfrm>
        </p:grpSpPr>
        <p:sp>
          <p:nvSpPr>
            <p:cNvPr id="102" name="Oval 101"/>
            <p:cNvSpPr/>
            <p:nvPr/>
          </p:nvSpPr>
          <p:spPr>
            <a:xfrm>
              <a:off x="3491880" y="2564904"/>
              <a:ext cx="914400" cy="914400"/>
            </a:xfrm>
            <a:prstGeom prst="ellipse">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d-ID">
                <a:solidFill>
                  <a:prstClr val="black"/>
                </a:solidFill>
                <a:latin typeface="Calibri"/>
              </a:endParaRPr>
            </a:p>
          </p:txBody>
        </p:sp>
        <p:sp>
          <p:nvSpPr>
            <p:cNvPr id="99" name="Rectangle 98"/>
            <p:cNvSpPr/>
            <p:nvPr/>
          </p:nvSpPr>
          <p:spPr>
            <a:xfrm>
              <a:off x="3251234" y="2666504"/>
              <a:ext cx="1408204" cy="65138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 b="1" spc="50" dirty="0" err="1">
                  <a:ln w="11430"/>
                  <a:solidFill>
                    <a:srgbClr val="4BA54D"/>
                  </a:solidFill>
                  <a:latin typeface="Cooper Black" pitchFamily="18" charset="0"/>
                </a:rPr>
                <a:t>Hubungi</a:t>
              </a:r>
              <a:endParaRPr lang="en-US" sz="1200" b="1" spc="50" dirty="0">
                <a:ln w="11430"/>
                <a:solidFill>
                  <a:srgbClr val="4BA54D"/>
                </a:solidFill>
                <a:latin typeface="Cooper Black" pitchFamily="18" charset="0"/>
              </a:endParaRPr>
            </a:p>
            <a:p>
              <a:pPr algn="ctr"/>
              <a:r>
                <a:rPr lang="en-US" sz="1200" b="1" spc="50" dirty="0">
                  <a:ln w="11430"/>
                  <a:solidFill>
                    <a:srgbClr val="4BA54D"/>
                  </a:solidFill>
                  <a:latin typeface="Cooper Black" pitchFamily="18" charset="0"/>
                </a:rPr>
                <a:t>PT </a:t>
              </a:r>
              <a:r>
                <a:rPr lang="en-US" sz="1200" b="1" spc="50" dirty="0" err="1">
                  <a:ln w="11430"/>
                  <a:solidFill>
                    <a:srgbClr val="4BA54D"/>
                  </a:solidFill>
                  <a:latin typeface="Cooper Black" pitchFamily="18" charset="0"/>
                </a:rPr>
                <a:t>Taspen</a:t>
              </a:r>
              <a:endParaRPr lang="en-US" sz="1200" b="1" spc="50" dirty="0">
                <a:ln w="11430"/>
                <a:solidFill>
                  <a:srgbClr val="4BA54D"/>
                </a:solidFill>
                <a:latin typeface="Cooper Black" pitchFamily="18" charset="0"/>
              </a:endParaRPr>
            </a:p>
          </p:txBody>
        </p:sp>
      </p:grpSp>
      <p:grpSp>
        <p:nvGrpSpPr>
          <p:cNvPr id="112" name="Group 111"/>
          <p:cNvGrpSpPr/>
          <p:nvPr/>
        </p:nvGrpSpPr>
        <p:grpSpPr>
          <a:xfrm>
            <a:off x="7695959" y="2780928"/>
            <a:ext cx="959237" cy="648072"/>
            <a:chOff x="6268408" y="2492896"/>
            <a:chExt cx="1297931" cy="914400"/>
          </a:xfrm>
        </p:grpSpPr>
        <p:sp>
          <p:nvSpPr>
            <p:cNvPr id="103" name="Oval 102"/>
            <p:cNvSpPr/>
            <p:nvPr/>
          </p:nvSpPr>
          <p:spPr>
            <a:xfrm>
              <a:off x="6444208" y="2492896"/>
              <a:ext cx="914400" cy="914400"/>
            </a:xfrm>
            <a:prstGeom prst="ellipse">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d-ID">
                <a:solidFill>
                  <a:prstClr val="black"/>
                </a:solidFill>
                <a:latin typeface="Calibri"/>
              </a:endParaRPr>
            </a:p>
          </p:txBody>
        </p:sp>
        <p:sp>
          <p:nvSpPr>
            <p:cNvPr id="100" name="Rectangle 99"/>
            <p:cNvSpPr/>
            <p:nvPr/>
          </p:nvSpPr>
          <p:spPr>
            <a:xfrm>
              <a:off x="6268408" y="2594496"/>
              <a:ext cx="1297931" cy="65138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 b="1" spc="50" dirty="0" err="1">
                  <a:ln w="11430"/>
                  <a:solidFill>
                    <a:srgbClr val="E7093E"/>
                  </a:solidFill>
                  <a:latin typeface="Cooper Black" pitchFamily="18" charset="0"/>
                </a:rPr>
                <a:t>Hubungi</a:t>
              </a:r>
              <a:r>
                <a:rPr lang="en-US" sz="1200" b="1" spc="50" dirty="0">
                  <a:ln w="11430"/>
                  <a:solidFill>
                    <a:srgbClr val="E7093E"/>
                  </a:solidFill>
                  <a:latin typeface="Cooper Black" pitchFamily="18" charset="0"/>
                </a:rPr>
                <a:t> </a:t>
              </a:r>
            </a:p>
            <a:p>
              <a:pPr algn="ctr"/>
              <a:r>
                <a:rPr lang="en-US" sz="1200" b="1" spc="50" dirty="0">
                  <a:ln w="11430"/>
                  <a:solidFill>
                    <a:srgbClr val="E7093E"/>
                  </a:solidFill>
                  <a:latin typeface="Cooper Black" pitchFamily="18" charset="0"/>
                </a:rPr>
                <a:t>BPJS </a:t>
              </a:r>
              <a:r>
                <a:rPr lang="en-US" sz="1200" b="1" spc="50" dirty="0" err="1">
                  <a:ln w="11430"/>
                  <a:solidFill>
                    <a:srgbClr val="E7093E"/>
                  </a:solidFill>
                  <a:latin typeface="Cooper Black" pitchFamily="18" charset="0"/>
                </a:rPr>
                <a:t>Kes</a:t>
              </a:r>
              <a:endParaRPr lang="en-US" sz="1200" b="1" spc="50" dirty="0">
                <a:ln w="11430"/>
                <a:solidFill>
                  <a:srgbClr val="E7093E"/>
                </a:solidFill>
                <a:latin typeface="Cooper Black" pitchFamily="18" charset="0"/>
              </a:endParaRPr>
            </a:p>
          </p:txBody>
        </p:sp>
      </p:grpSp>
      <p:sp>
        <p:nvSpPr>
          <p:cNvPr id="113" name="Down Arrow 112"/>
          <p:cNvSpPr/>
          <p:nvPr/>
        </p:nvSpPr>
        <p:spPr>
          <a:xfrm>
            <a:off x="2567608" y="2276872"/>
            <a:ext cx="484632" cy="57606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solidFill>
                <a:prstClr val="white"/>
              </a:solidFill>
              <a:latin typeface="Calibri"/>
            </a:endParaRPr>
          </a:p>
        </p:txBody>
      </p:sp>
      <p:sp>
        <p:nvSpPr>
          <p:cNvPr id="114" name="Down Arrow 113"/>
          <p:cNvSpPr/>
          <p:nvPr/>
        </p:nvSpPr>
        <p:spPr>
          <a:xfrm>
            <a:off x="5681928" y="2348880"/>
            <a:ext cx="484632" cy="57606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solidFill>
                <a:prstClr val="white"/>
              </a:solidFill>
              <a:latin typeface="Calibri"/>
            </a:endParaRPr>
          </a:p>
        </p:txBody>
      </p:sp>
      <p:sp>
        <p:nvSpPr>
          <p:cNvPr id="115" name="Down Arrow 114"/>
          <p:cNvSpPr/>
          <p:nvPr/>
        </p:nvSpPr>
        <p:spPr>
          <a:xfrm>
            <a:off x="7968208" y="2060848"/>
            <a:ext cx="484632" cy="57606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solidFill>
                <a:prstClr val="white"/>
              </a:solidFill>
              <a:latin typeface="Calibri"/>
            </a:endParaRPr>
          </a:p>
        </p:txBody>
      </p:sp>
      <p:sp>
        <p:nvSpPr>
          <p:cNvPr id="116" name="Left-Right Arrow 115"/>
          <p:cNvSpPr/>
          <p:nvPr/>
        </p:nvSpPr>
        <p:spPr>
          <a:xfrm>
            <a:off x="3719736" y="2996952"/>
            <a:ext cx="1216152" cy="484632"/>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solidFill>
                <a:prstClr val="white"/>
              </a:solidFill>
              <a:latin typeface="Calibri"/>
            </a:endParaRPr>
          </a:p>
        </p:txBody>
      </p:sp>
      <p:sp>
        <p:nvSpPr>
          <p:cNvPr id="119" name="Rounded Rectangle 118"/>
          <p:cNvSpPr/>
          <p:nvPr/>
        </p:nvSpPr>
        <p:spPr>
          <a:xfrm>
            <a:off x="1703512" y="4653136"/>
            <a:ext cx="4248472"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1400" dirty="0">
                <a:solidFill>
                  <a:prstClr val="black"/>
                </a:solidFill>
                <a:latin typeface="Calibri"/>
              </a:rPr>
              <a:t>Jika RS </a:t>
            </a:r>
            <a:r>
              <a:rPr lang="en-US" sz="1400" dirty="0" err="1">
                <a:solidFill>
                  <a:prstClr val="black"/>
                </a:solidFill>
                <a:latin typeface="Calibri"/>
              </a:rPr>
              <a:t>memiliki</a:t>
            </a:r>
            <a:r>
              <a:rPr lang="en-US" sz="1400" dirty="0">
                <a:solidFill>
                  <a:prstClr val="black"/>
                </a:solidFill>
                <a:latin typeface="Calibri"/>
              </a:rPr>
              <a:t> </a:t>
            </a:r>
            <a:r>
              <a:rPr lang="en-US" sz="1400" dirty="0" err="1">
                <a:solidFill>
                  <a:prstClr val="black"/>
                </a:solidFill>
                <a:latin typeface="Calibri"/>
              </a:rPr>
              <a:t>perjanjian</a:t>
            </a:r>
            <a:r>
              <a:rPr lang="en-US" sz="1400" dirty="0">
                <a:solidFill>
                  <a:prstClr val="black"/>
                </a:solidFill>
                <a:latin typeface="Calibri"/>
              </a:rPr>
              <a:t> Kerjasama, </a:t>
            </a:r>
            <a:r>
              <a:rPr lang="en-US" sz="1400" dirty="0" err="1">
                <a:solidFill>
                  <a:prstClr val="black"/>
                </a:solidFill>
                <a:latin typeface="Calibri"/>
              </a:rPr>
              <a:t>maka</a:t>
            </a:r>
            <a:r>
              <a:rPr lang="en-US" sz="1400" dirty="0">
                <a:solidFill>
                  <a:prstClr val="black"/>
                </a:solidFill>
                <a:latin typeface="Calibri"/>
              </a:rPr>
              <a:t> </a:t>
            </a:r>
            <a:r>
              <a:rPr lang="en-US" sz="1400" dirty="0" err="1">
                <a:solidFill>
                  <a:prstClr val="black"/>
                </a:solidFill>
                <a:latin typeface="Calibri"/>
              </a:rPr>
              <a:t>Taspen</a:t>
            </a:r>
            <a:r>
              <a:rPr lang="en-US" sz="1400" dirty="0">
                <a:solidFill>
                  <a:prstClr val="black"/>
                </a:solidFill>
                <a:latin typeface="Calibri"/>
              </a:rPr>
              <a:t> </a:t>
            </a:r>
            <a:r>
              <a:rPr lang="en-US" sz="1400" dirty="0" err="1">
                <a:solidFill>
                  <a:prstClr val="black"/>
                </a:solidFill>
                <a:latin typeface="Calibri"/>
              </a:rPr>
              <a:t>akan</a:t>
            </a:r>
            <a:r>
              <a:rPr lang="en-US" sz="1400" dirty="0">
                <a:solidFill>
                  <a:prstClr val="black"/>
                </a:solidFill>
                <a:latin typeface="Calibri"/>
              </a:rPr>
              <a:t> </a:t>
            </a:r>
            <a:r>
              <a:rPr lang="en-US" sz="1400" dirty="0" err="1">
                <a:solidFill>
                  <a:prstClr val="black"/>
                </a:solidFill>
                <a:latin typeface="Calibri"/>
              </a:rPr>
              <a:t>mengeluarkan</a:t>
            </a:r>
            <a:r>
              <a:rPr lang="en-US" sz="1400" dirty="0">
                <a:solidFill>
                  <a:prstClr val="black"/>
                </a:solidFill>
                <a:latin typeface="Calibri"/>
              </a:rPr>
              <a:t> </a:t>
            </a:r>
            <a:r>
              <a:rPr lang="en-US" sz="1400" b="1" dirty="0" err="1">
                <a:solidFill>
                  <a:srgbClr val="FF0000"/>
                </a:solidFill>
                <a:latin typeface="Calibri"/>
              </a:rPr>
              <a:t>surat</a:t>
            </a:r>
            <a:r>
              <a:rPr lang="en-US" sz="1400" b="1" dirty="0">
                <a:solidFill>
                  <a:srgbClr val="FF0000"/>
                </a:solidFill>
                <a:latin typeface="Calibri"/>
              </a:rPr>
              <a:t> </a:t>
            </a:r>
            <a:r>
              <a:rPr lang="en-US" sz="1400" b="1" dirty="0" err="1">
                <a:solidFill>
                  <a:srgbClr val="FF0000"/>
                </a:solidFill>
                <a:latin typeface="Calibri"/>
              </a:rPr>
              <a:t>jaminan</a:t>
            </a:r>
            <a:endParaRPr lang="id-ID" sz="1400" b="1" dirty="0">
              <a:solidFill>
                <a:srgbClr val="FF0000"/>
              </a:solidFill>
              <a:latin typeface="Calibri"/>
            </a:endParaRPr>
          </a:p>
        </p:txBody>
      </p:sp>
      <p:sp>
        <p:nvSpPr>
          <p:cNvPr id="120" name="Rounded Rectangle 119"/>
          <p:cNvSpPr/>
          <p:nvPr/>
        </p:nvSpPr>
        <p:spPr>
          <a:xfrm>
            <a:off x="6240016" y="4653136"/>
            <a:ext cx="4248472" cy="648072"/>
          </a:xfrm>
          <a:prstGeom prst="roundRect">
            <a:avLst/>
          </a:prstGeom>
          <a:ln>
            <a:solidFill>
              <a:srgbClr val="E7093E"/>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1400" dirty="0" err="1">
                <a:solidFill>
                  <a:prstClr val="black"/>
                </a:solidFill>
                <a:latin typeface="Calibri"/>
              </a:rPr>
              <a:t>Jika</a:t>
            </a:r>
            <a:r>
              <a:rPr lang="en-US" sz="1400" dirty="0">
                <a:solidFill>
                  <a:prstClr val="black"/>
                </a:solidFill>
                <a:latin typeface="Calibri"/>
              </a:rPr>
              <a:t> RS </a:t>
            </a:r>
            <a:r>
              <a:rPr lang="en-US" sz="1400" dirty="0" err="1">
                <a:solidFill>
                  <a:prstClr val="black"/>
                </a:solidFill>
                <a:latin typeface="Calibri"/>
              </a:rPr>
              <a:t>tidak</a:t>
            </a:r>
            <a:r>
              <a:rPr lang="en-US" sz="1400" dirty="0">
                <a:solidFill>
                  <a:prstClr val="black"/>
                </a:solidFill>
                <a:latin typeface="Calibri"/>
              </a:rPr>
              <a:t> </a:t>
            </a:r>
            <a:r>
              <a:rPr lang="en-US" sz="1400" dirty="0" err="1">
                <a:solidFill>
                  <a:prstClr val="black"/>
                </a:solidFill>
                <a:latin typeface="Calibri"/>
              </a:rPr>
              <a:t>memiliki</a:t>
            </a:r>
            <a:r>
              <a:rPr lang="en-US" sz="1400" dirty="0">
                <a:solidFill>
                  <a:prstClr val="black"/>
                </a:solidFill>
                <a:latin typeface="Calibri"/>
              </a:rPr>
              <a:t> </a:t>
            </a:r>
            <a:r>
              <a:rPr lang="en-US" sz="1400" dirty="0" err="1">
                <a:solidFill>
                  <a:prstClr val="black"/>
                </a:solidFill>
                <a:latin typeface="Calibri"/>
              </a:rPr>
              <a:t>perjanjian</a:t>
            </a:r>
            <a:r>
              <a:rPr lang="en-US" sz="1400" dirty="0">
                <a:solidFill>
                  <a:prstClr val="black"/>
                </a:solidFill>
                <a:latin typeface="Calibri"/>
              </a:rPr>
              <a:t> </a:t>
            </a:r>
            <a:r>
              <a:rPr lang="en-US" sz="1400" dirty="0" err="1">
                <a:solidFill>
                  <a:prstClr val="black"/>
                </a:solidFill>
                <a:latin typeface="Calibri"/>
              </a:rPr>
              <a:t>Kerjasama</a:t>
            </a:r>
            <a:r>
              <a:rPr lang="en-US" sz="1400" dirty="0">
                <a:solidFill>
                  <a:prstClr val="black"/>
                </a:solidFill>
                <a:latin typeface="Calibri"/>
              </a:rPr>
              <a:t>, </a:t>
            </a:r>
            <a:r>
              <a:rPr lang="en-US" sz="1400" dirty="0" err="1">
                <a:solidFill>
                  <a:prstClr val="black"/>
                </a:solidFill>
                <a:latin typeface="Calibri"/>
              </a:rPr>
              <a:t>maka</a:t>
            </a:r>
            <a:r>
              <a:rPr lang="en-US" sz="1400" dirty="0">
                <a:solidFill>
                  <a:prstClr val="black"/>
                </a:solidFill>
                <a:latin typeface="Calibri"/>
              </a:rPr>
              <a:t> BPJS yang </a:t>
            </a:r>
            <a:r>
              <a:rPr lang="en-US" sz="1400" dirty="0" err="1">
                <a:solidFill>
                  <a:prstClr val="black"/>
                </a:solidFill>
                <a:latin typeface="Calibri"/>
              </a:rPr>
              <a:t>akan</a:t>
            </a:r>
            <a:r>
              <a:rPr lang="en-US" sz="1400" dirty="0">
                <a:solidFill>
                  <a:prstClr val="black"/>
                </a:solidFill>
                <a:latin typeface="Calibri"/>
              </a:rPr>
              <a:t> </a:t>
            </a:r>
            <a:r>
              <a:rPr lang="en-US" sz="1400" dirty="0" err="1">
                <a:solidFill>
                  <a:prstClr val="black"/>
                </a:solidFill>
                <a:latin typeface="Calibri"/>
              </a:rPr>
              <a:t>menanggung</a:t>
            </a:r>
            <a:r>
              <a:rPr lang="en-US" sz="1400" dirty="0">
                <a:solidFill>
                  <a:prstClr val="black"/>
                </a:solidFill>
                <a:latin typeface="Calibri"/>
              </a:rPr>
              <a:t> </a:t>
            </a:r>
            <a:r>
              <a:rPr lang="en-US" sz="1400" dirty="0" err="1">
                <a:solidFill>
                  <a:prstClr val="black"/>
                </a:solidFill>
                <a:latin typeface="Calibri"/>
              </a:rPr>
              <a:t>biaya</a:t>
            </a:r>
            <a:r>
              <a:rPr lang="en-US" sz="1400" dirty="0">
                <a:solidFill>
                  <a:prstClr val="black"/>
                </a:solidFill>
                <a:latin typeface="Calibri"/>
              </a:rPr>
              <a:t> </a:t>
            </a:r>
            <a:r>
              <a:rPr lang="en-US" sz="1400" dirty="0" err="1">
                <a:solidFill>
                  <a:prstClr val="black"/>
                </a:solidFill>
                <a:latin typeface="Calibri"/>
              </a:rPr>
              <a:t>terlebih</a:t>
            </a:r>
            <a:r>
              <a:rPr lang="en-US" sz="1400" dirty="0">
                <a:solidFill>
                  <a:prstClr val="black"/>
                </a:solidFill>
                <a:latin typeface="Calibri"/>
              </a:rPr>
              <a:t> </a:t>
            </a:r>
            <a:r>
              <a:rPr lang="en-US" sz="1400" dirty="0" err="1">
                <a:solidFill>
                  <a:prstClr val="black"/>
                </a:solidFill>
                <a:latin typeface="Calibri"/>
              </a:rPr>
              <a:t>dahulu</a:t>
            </a:r>
            <a:endParaRPr lang="id-ID" sz="1400" dirty="0">
              <a:solidFill>
                <a:prstClr val="black"/>
              </a:solidFill>
              <a:latin typeface="Calibri"/>
            </a:endParaRPr>
          </a:p>
        </p:txBody>
      </p:sp>
      <p:sp>
        <p:nvSpPr>
          <p:cNvPr id="123" name="Rectangle 13"/>
          <p:cNvSpPr>
            <a:spLocks noChangeArrowheads="1"/>
          </p:cNvSpPr>
          <p:nvPr/>
        </p:nvSpPr>
        <p:spPr bwMode="auto">
          <a:xfrm>
            <a:off x="1595438" y="3717032"/>
            <a:ext cx="9072563" cy="400110"/>
          </a:xfrm>
          <a:prstGeom prst="homePlate">
            <a:avLst/>
          </a:prstGeom>
          <a:solidFill>
            <a:srgbClr val="0099FF"/>
          </a:solid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2000" dirty="0" err="1">
                <a:solidFill>
                  <a:prstClr val="white"/>
                </a:solidFill>
                <a:latin typeface="Calibri"/>
              </a:rPr>
              <a:t>Segera</a:t>
            </a:r>
            <a:r>
              <a:rPr lang="en-US" sz="2000" dirty="0">
                <a:solidFill>
                  <a:prstClr val="white"/>
                </a:solidFill>
                <a:latin typeface="Calibri"/>
              </a:rPr>
              <a:t> Hub Cal Center 1 500 919 </a:t>
            </a:r>
            <a:r>
              <a:rPr lang="en-US" sz="2000" dirty="0" err="1">
                <a:solidFill>
                  <a:prstClr val="white"/>
                </a:solidFill>
                <a:latin typeface="Calibri"/>
              </a:rPr>
              <a:t>atau</a:t>
            </a:r>
            <a:r>
              <a:rPr lang="en-US" sz="2000" dirty="0">
                <a:solidFill>
                  <a:prstClr val="white"/>
                </a:solidFill>
                <a:latin typeface="Calibri"/>
              </a:rPr>
              <a:t> </a:t>
            </a:r>
            <a:r>
              <a:rPr lang="en-US" sz="2000" dirty="0" err="1">
                <a:solidFill>
                  <a:prstClr val="white"/>
                </a:solidFill>
                <a:latin typeface="Calibri"/>
              </a:rPr>
              <a:t>Taspen</a:t>
            </a:r>
            <a:r>
              <a:rPr lang="en-US" sz="2000" dirty="0">
                <a:solidFill>
                  <a:prstClr val="white"/>
                </a:solidFill>
                <a:latin typeface="Calibri"/>
              </a:rPr>
              <a:t> </a:t>
            </a:r>
            <a:r>
              <a:rPr lang="en-US" sz="2000" dirty="0" err="1">
                <a:solidFill>
                  <a:prstClr val="white"/>
                </a:solidFill>
                <a:latin typeface="Calibri"/>
              </a:rPr>
              <a:t>setempat</a:t>
            </a:r>
            <a:r>
              <a:rPr lang="en-US" sz="2000" dirty="0">
                <a:solidFill>
                  <a:prstClr val="white"/>
                </a:solidFill>
                <a:latin typeface="Calibri"/>
              </a:rPr>
              <a:t>  3 x 24 Jam</a:t>
            </a:r>
            <a:endParaRPr lang="id-ID" sz="2000" dirty="0">
              <a:solidFill>
                <a:prstClr val="white"/>
              </a:solidFill>
              <a:latin typeface="Calibri"/>
            </a:endParaRPr>
          </a:p>
        </p:txBody>
      </p:sp>
      <p:sp>
        <p:nvSpPr>
          <p:cNvPr id="124" name="Rectangle 13"/>
          <p:cNvSpPr>
            <a:spLocks noChangeArrowheads="1"/>
          </p:cNvSpPr>
          <p:nvPr/>
        </p:nvSpPr>
        <p:spPr bwMode="auto">
          <a:xfrm>
            <a:off x="1595438" y="4211796"/>
            <a:ext cx="9072563" cy="369332"/>
          </a:xfrm>
          <a:prstGeom prst="homePlate">
            <a:avLst/>
          </a:prstGeom>
          <a:solidFill>
            <a:srgbClr val="0099FF"/>
          </a:solid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i="1" dirty="0" err="1">
                <a:solidFill>
                  <a:prstClr val="white"/>
                </a:solidFill>
                <a:latin typeface="Berlin Sans FB" pitchFamily="34" charset="0"/>
              </a:rPr>
              <a:t>Kepala</a:t>
            </a:r>
            <a:r>
              <a:rPr lang="en-US" i="1" dirty="0">
                <a:solidFill>
                  <a:prstClr val="white"/>
                </a:solidFill>
                <a:latin typeface="Berlin Sans FB" pitchFamily="34" charset="0"/>
              </a:rPr>
              <a:t> </a:t>
            </a:r>
            <a:r>
              <a:rPr lang="en-US" i="1" dirty="0" err="1">
                <a:solidFill>
                  <a:prstClr val="white"/>
                </a:solidFill>
                <a:latin typeface="Berlin Sans FB" pitchFamily="34" charset="0"/>
              </a:rPr>
              <a:t>Instansi</a:t>
            </a:r>
            <a:r>
              <a:rPr lang="en-US" i="1" dirty="0">
                <a:solidFill>
                  <a:prstClr val="white"/>
                </a:solidFill>
                <a:latin typeface="Berlin Sans FB" pitchFamily="34" charset="0"/>
              </a:rPr>
              <a:t> </a:t>
            </a:r>
            <a:r>
              <a:rPr lang="en-US" i="1" dirty="0" err="1">
                <a:solidFill>
                  <a:prstClr val="white"/>
                </a:solidFill>
                <a:latin typeface="Berlin Sans FB" pitchFamily="34" charset="0"/>
              </a:rPr>
              <a:t>menerbitkan</a:t>
            </a:r>
            <a:r>
              <a:rPr lang="en-US" i="1" dirty="0">
                <a:solidFill>
                  <a:prstClr val="white"/>
                </a:solidFill>
                <a:latin typeface="Berlin Sans FB" pitchFamily="34" charset="0"/>
              </a:rPr>
              <a:t> </a:t>
            </a:r>
            <a:r>
              <a:rPr lang="en-US" i="1" dirty="0" err="1">
                <a:solidFill>
                  <a:prstClr val="white"/>
                </a:solidFill>
                <a:latin typeface="Berlin Sans FB" pitchFamily="34" charset="0"/>
              </a:rPr>
              <a:t>Laporan</a:t>
            </a:r>
            <a:r>
              <a:rPr lang="en-US" i="1" dirty="0">
                <a:solidFill>
                  <a:prstClr val="white"/>
                </a:solidFill>
                <a:latin typeface="Berlin Sans FB" pitchFamily="34" charset="0"/>
              </a:rPr>
              <a:t> </a:t>
            </a:r>
            <a:r>
              <a:rPr lang="en-US" i="1" dirty="0" err="1">
                <a:solidFill>
                  <a:prstClr val="white"/>
                </a:solidFill>
                <a:latin typeface="Berlin Sans FB" pitchFamily="34" charset="0"/>
              </a:rPr>
              <a:t>kecelakaan</a:t>
            </a:r>
            <a:r>
              <a:rPr lang="en-US" i="1" dirty="0">
                <a:solidFill>
                  <a:prstClr val="white"/>
                </a:solidFill>
                <a:latin typeface="Berlin Sans FB" pitchFamily="34" charset="0"/>
              </a:rPr>
              <a:t> </a:t>
            </a:r>
            <a:r>
              <a:rPr lang="en-US" i="1" dirty="0" err="1">
                <a:solidFill>
                  <a:prstClr val="white"/>
                </a:solidFill>
                <a:latin typeface="Berlin Sans FB" pitchFamily="34" charset="0"/>
              </a:rPr>
              <a:t>kerja</a:t>
            </a:r>
            <a:r>
              <a:rPr lang="en-US" i="1" dirty="0">
                <a:solidFill>
                  <a:prstClr val="white"/>
                </a:solidFill>
                <a:latin typeface="Berlin Sans FB" pitchFamily="34" charset="0"/>
              </a:rPr>
              <a:t> ( Form Taspen-1 ) </a:t>
            </a:r>
            <a:r>
              <a:rPr lang="en-US" i="1" dirty="0" err="1">
                <a:solidFill>
                  <a:prstClr val="white"/>
                </a:solidFill>
                <a:latin typeface="Berlin Sans FB" pitchFamily="34" charset="0"/>
              </a:rPr>
              <a:t>dlm</a:t>
            </a:r>
            <a:r>
              <a:rPr lang="en-US" i="1" dirty="0">
                <a:solidFill>
                  <a:prstClr val="white"/>
                </a:solidFill>
                <a:latin typeface="Berlin Sans FB" pitchFamily="34" charset="0"/>
              </a:rPr>
              <a:t> 3 </a:t>
            </a:r>
            <a:r>
              <a:rPr lang="en-US" i="1" dirty="0" err="1">
                <a:solidFill>
                  <a:prstClr val="white"/>
                </a:solidFill>
                <a:latin typeface="Berlin Sans FB" pitchFamily="34" charset="0"/>
              </a:rPr>
              <a:t>hari</a:t>
            </a:r>
            <a:r>
              <a:rPr lang="en-US" i="1" dirty="0">
                <a:solidFill>
                  <a:prstClr val="white"/>
                </a:solidFill>
                <a:latin typeface="Berlin Sans FB" pitchFamily="34" charset="0"/>
              </a:rPr>
              <a:t> </a:t>
            </a:r>
            <a:r>
              <a:rPr lang="en-US" i="1" dirty="0" err="1">
                <a:solidFill>
                  <a:prstClr val="white"/>
                </a:solidFill>
                <a:latin typeface="Berlin Sans FB" pitchFamily="34" charset="0"/>
              </a:rPr>
              <a:t>kerja</a:t>
            </a:r>
            <a:endParaRPr lang="id-ID" i="1" dirty="0">
              <a:solidFill>
                <a:prstClr val="white"/>
              </a:solidFill>
              <a:latin typeface="Berlin Sans FB" pitchFamily="34" charset="0"/>
            </a:endParaRPr>
          </a:p>
        </p:txBody>
      </p:sp>
      <p:sp>
        <p:nvSpPr>
          <p:cNvPr id="125" name="Rectangle 13"/>
          <p:cNvSpPr>
            <a:spLocks noChangeArrowheads="1"/>
          </p:cNvSpPr>
          <p:nvPr/>
        </p:nvSpPr>
        <p:spPr bwMode="auto">
          <a:xfrm>
            <a:off x="1595438" y="5373216"/>
            <a:ext cx="9072563" cy="369332"/>
          </a:xfrm>
          <a:prstGeom prst="homePlate">
            <a:avLst/>
          </a:prstGeom>
          <a:solidFill>
            <a:srgbClr val="0099FF"/>
          </a:solid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dirty="0" err="1">
                <a:solidFill>
                  <a:prstClr val="white"/>
                </a:solidFill>
                <a:latin typeface="Calibri"/>
              </a:rPr>
              <a:t>Masa</a:t>
            </a:r>
            <a:r>
              <a:rPr lang="en-US" dirty="0">
                <a:solidFill>
                  <a:prstClr val="white"/>
                </a:solidFill>
                <a:latin typeface="Calibri"/>
              </a:rPr>
              <a:t> </a:t>
            </a:r>
            <a:r>
              <a:rPr lang="en-US" dirty="0" err="1">
                <a:solidFill>
                  <a:prstClr val="white"/>
                </a:solidFill>
                <a:latin typeface="Calibri"/>
              </a:rPr>
              <a:t>Perawatan</a:t>
            </a:r>
            <a:endParaRPr lang="id-ID" dirty="0">
              <a:solidFill>
                <a:prstClr val="white"/>
              </a:solidFill>
              <a:latin typeface="Calibri"/>
            </a:endParaRPr>
          </a:p>
        </p:txBody>
      </p:sp>
      <p:sp>
        <p:nvSpPr>
          <p:cNvPr id="126" name="Rectangle 13"/>
          <p:cNvSpPr>
            <a:spLocks noChangeArrowheads="1"/>
          </p:cNvSpPr>
          <p:nvPr/>
        </p:nvSpPr>
        <p:spPr bwMode="auto">
          <a:xfrm>
            <a:off x="1595438" y="5837202"/>
            <a:ext cx="9072563" cy="400110"/>
          </a:xfrm>
          <a:prstGeom prst="homePlate">
            <a:avLst/>
          </a:prstGeom>
          <a:solidFill>
            <a:srgbClr val="0099FF"/>
          </a:solid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2000" i="1" dirty="0" err="1">
                <a:solidFill>
                  <a:prstClr val="white"/>
                </a:solidFill>
                <a:latin typeface="Calibri"/>
              </a:rPr>
              <a:t>Sembuh</a:t>
            </a:r>
            <a:r>
              <a:rPr lang="en-US" sz="2000" i="1" dirty="0">
                <a:solidFill>
                  <a:prstClr val="white"/>
                </a:solidFill>
                <a:latin typeface="Calibri"/>
              </a:rPr>
              <a:t> / </a:t>
            </a:r>
            <a:r>
              <a:rPr lang="en-US" sz="2000" i="1" dirty="0" err="1">
                <a:solidFill>
                  <a:prstClr val="white"/>
                </a:solidFill>
                <a:latin typeface="Calibri"/>
              </a:rPr>
              <a:t>cacat</a:t>
            </a:r>
            <a:r>
              <a:rPr lang="en-US" sz="2000" i="1" dirty="0">
                <a:solidFill>
                  <a:prstClr val="white"/>
                </a:solidFill>
                <a:latin typeface="Calibri"/>
              </a:rPr>
              <a:t> / </a:t>
            </a:r>
            <a:r>
              <a:rPr lang="en-US" sz="2000" i="1" dirty="0" err="1">
                <a:solidFill>
                  <a:prstClr val="white"/>
                </a:solidFill>
                <a:latin typeface="Calibri"/>
              </a:rPr>
              <a:t>meninggal</a:t>
            </a:r>
            <a:endParaRPr lang="id-ID" sz="2000" i="1" dirty="0">
              <a:solidFill>
                <a:prstClr val="white"/>
              </a:solidFill>
              <a:latin typeface="Calibri"/>
            </a:endParaRPr>
          </a:p>
        </p:txBody>
      </p:sp>
      <p:sp>
        <p:nvSpPr>
          <p:cNvPr id="128" name="Arc 127"/>
          <p:cNvSpPr/>
          <p:nvPr/>
        </p:nvSpPr>
        <p:spPr>
          <a:xfrm rot="10205315">
            <a:off x="5819574" y="4804096"/>
            <a:ext cx="936104" cy="216024"/>
          </a:xfrm>
          <a:prstGeom prst="arc">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id-ID">
              <a:solidFill>
                <a:prstClr val="black"/>
              </a:solidFill>
              <a:latin typeface="Calibri"/>
            </a:endParaRPr>
          </a:p>
        </p:txBody>
      </p:sp>
    </p:spTree>
    <p:extLst>
      <p:ext uri="{BB962C8B-B14F-4D97-AF65-F5344CB8AC3E}">
        <p14:creationId xmlns:p14="http://schemas.microsoft.com/office/powerpoint/2010/main" val="1596923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4343400" y="228600"/>
            <a:ext cx="2819400" cy="685800"/>
          </a:xfrm>
          <a:prstGeom prst="bevel">
            <a:avLst>
              <a:gd name="adj" fmla="val 12500"/>
            </a:avLst>
          </a:prstGeom>
          <a:noFill/>
          <a:ln w="9525">
            <a:solidFill>
              <a:srgbClr val="0000FF"/>
            </a:solidFill>
            <a:miter lim="800000"/>
            <a:headEnd/>
            <a:tailEnd/>
          </a:ln>
        </p:spPr>
        <p:txBody>
          <a:bodyPr wrap="none" anchor="ctr"/>
          <a:lstStyle/>
          <a:p>
            <a:pPr algn="ctr" fontAlgn="base">
              <a:spcBef>
                <a:spcPct val="0"/>
              </a:spcBef>
              <a:spcAft>
                <a:spcPct val="0"/>
              </a:spcAft>
            </a:pPr>
            <a:r>
              <a:rPr lang="en-US" b="1">
                <a:solidFill>
                  <a:srgbClr val="FFFFFF"/>
                </a:solidFill>
                <a:latin typeface="Times New Roman" pitchFamily="18" charset="0"/>
                <a:cs typeface="Arial" charset="0"/>
              </a:rPr>
              <a:t>KECELAKAAN KERJA</a:t>
            </a:r>
          </a:p>
        </p:txBody>
      </p:sp>
      <p:sp>
        <p:nvSpPr>
          <p:cNvPr id="64515" name="Oval 3"/>
          <p:cNvSpPr>
            <a:spLocks noChangeArrowheads="1"/>
          </p:cNvSpPr>
          <p:nvPr/>
        </p:nvSpPr>
        <p:spPr bwMode="auto">
          <a:xfrm>
            <a:off x="3352800" y="1066800"/>
            <a:ext cx="4876800" cy="914400"/>
          </a:xfrm>
          <a:prstGeom prst="ellipse">
            <a:avLst/>
          </a:prstGeom>
          <a:noFill/>
          <a:ln w="9525">
            <a:noFill/>
            <a:round/>
            <a:headEnd/>
            <a:tailEnd/>
          </a:ln>
        </p:spPr>
        <p:txBody>
          <a:bodyPr wrap="none" anchor="ctr"/>
          <a:lstStyle/>
          <a:p>
            <a:pPr algn="ctr" fontAlgn="base">
              <a:lnSpc>
                <a:spcPct val="150000"/>
              </a:lnSpc>
              <a:spcBef>
                <a:spcPct val="0"/>
              </a:spcBef>
              <a:spcAft>
                <a:spcPct val="0"/>
              </a:spcAft>
              <a:buFont typeface="Wingdings" pitchFamily="2" charset="2"/>
              <a:buChar char="§"/>
            </a:pPr>
            <a:r>
              <a:rPr lang="en-US" sz="1400" b="1">
                <a:solidFill>
                  <a:srgbClr val="FFFFFF"/>
                </a:solidFill>
                <a:latin typeface="Times New Roman" pitchFamily="18" charset="0"/>
                <a:cs typeface="Arial" charset="0"/>
              </a:rPr>
              <a:t>KEJADIAN YANG TIDAK DIINGINKAN</a:t>
            </a:r>
          </a:p>
          <a:p>
            <a:pPr algn="ctr" fontAlgn="base">
              <a:lnSpc>
                <a:spcPct val="150000"/>
              </a:lnSpc>
              <a:spcBef>
                <a:spcPct val="0"/>
              </a:spcBef>
              <a:spcAft>
                <a:spcPct val="0"/>
              </a:spcAft>
              <a:buFont typeface="Wingdings" pitchFamily="2" charset="2"/>
              <a:buChar char="§"/>
            </a:pPr>
            <a:r>
              <a:rPr lang="en-US" sz="1400" b="1">
                <a:solidFill>
                  <a:srgbClr val="FFFFFF"/>
                </a:solidFill>
                <a:latin typeface="Times New Roman" pitchFamily="18" charset="0"/>
                <a:cs typeface="Arial" charset="0"/>
              </a:rPr>
              <a:t>TERJADI TIBA – TIBA</a:t>
            </a:r>
          </a:p>
          <a:p>
            <a:pPr algn="ctr" fontAlgn="base">
              <a:lnSpc>
                <a:spcPct val="150000"/>
              </a:lnSpc>
              <a:spcBef>
                <a:spcPct val="0"/>
              </a:spcBef>
              <a:spcAft>
                <a:spcPct val="0"/>
              </a:spcAft>
              <a:buFont typeface="Wingdings" pitchFamily="2" charset="2"/>
              <a:buChar char="§"/>
            </a:pPr>
            <a:r>
              <a:rPr lang="en-US" sz="1400" b="1">
                <a:solidFill>
                  <a:srgbClr val="FFFFFF"/>
                </a:solidFill>
                <a:latin typeface="Times New Roman" pitchFamily="18" charset="0"/>
                <a:cs typeface="Arial" charset="0"/>
              </a:rPr>
              <a:t>MENIMBULKAN CEDERA</a:t>
            </a:r>
          </a:p>
        </p:txBody>
      </p:sp>
      <p:sp>
        <p:nvSpPr>
          <p:cNvPr id="64516" name="Line 4"/>
          <p:cNvSpPr>
            <a:spLocks noChangeShapeType="1"/>
          </p:cNvSpPr>
          <p:nvPr/>
        </p:nvSpPr>
        <p:spPr bwMode="auto">
          <a:xfrm>
            <a:off x="5808663" y="1989138"/>
            <a:ext cx="0" cy="647700"/>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4517" name="Line 5"/>
          <p:cNvSpPr>
            <a:spLocks noChangeShapeType="1"/>
          </p:cNvSpPr>
          <p:nvPr/>
        </p:nvSpPr>
        <p:spPr bwMode="auto">
          <a:xfrm>
            <a:off x="2743200" y="2286000"/>
            <a:ext cx="6096000" cy="0"/>
          </a:xfrm>
          <a:prstGeom prst="line">
            <a:avLst/>
          </a:prstGeom>
          <a:noFill/>
          <a:ln w="38100">
            <a:solidFill>
              <a:schemeClr val="tx1"/>
            </a:solidFill>
            <a:miter lim="800000"/>
            <a:headEnd/>
            <a:tailEnd/>
          </a:ln>
        </p:spPr>
        <p:txBody>
          <a:bodyPr wrap="none"/>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4518" name="Line 6"/>
          <p:cNvSpPr>
            <a:spLocks noChangeShapeType="1"/>
          </p:cNvSpPr>
          <p:nvPr/>
        </p:nvSpPr>
        <p:spPr bwMode="auto">
          <a:xfrm>
            <a:off x="2743200" y="2286000"/>
            <a:ext cx="0" cy="685800"/>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4519" name="Line 7"/>
          <p:cNvSpPr>
            <a:spLocks noChangeShapeType="1"/>
          </p:cNvSpPr>
          <p:nvPr/>
        </p:nvSpPr>
        <p:spPr bwMode="auto">
          <a:xfrm>
            <a:off x="8839200" y="2286000"/>
            <a:ext cx="0" cy="685800"/>
          </a:xfrm>
          <a:prstGeom prst="line">
            <a:avLst/>
          </a:prstGeom>
          <a:noFill/>
          <a:ln w="28575">
            <a:solidFill>
              <a:schemeClr val="tx1"/>
            </a:solidFill>
            <a:miter lim="800000"/>
            <a:headEnd/>
            <a:tailEnd type="triangle" w="med" len="med"/>
          </a:ln>
        </p:spPr>
        <p:txBody>
          <a:bodyPr wrap="none"/>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4520" name="AutoShape 8"/>
          <p:cNvSpPr>
            <a:spLocks noChangeArrowheads="1"/>
          </p:cNvSpPr>
          <p:nvPr/>
        </p:nvSpPr>
        <p:spPr bwMode="auto">
          <a:xfrm>
            <a:off x="1981200" y="2971800"/>
            <a:ext cx="1600200" cy="609600"/>
          </a:xfrm>
          <a:prstGeom prst="octagon">
            <a:avLst>
              <a:gd name="adj" fmla="val 29287"/>
            </a:avLst>
          </a:prstGeom>
          <a:noFill/>
          <a:ln w="9525">
            <a:solidFill>
              <a:srgbClr val="FF0000"/>
            </a:solidFill>
            <a:miter lim="800000"/>
            <a:headEnd/>
            <a:tailEnd/>
          </a:ln>
        </p:spPr>
        <p:txBody>
          <a:bodyPr wrap="none" anchor="ctr"/>
          <a:lstStyle/>
          <a:p>
            <a:pPr algn="ctr" fontAlgn="base">
              <a:spcBef>
                <a:spcPct val="0"/>
              </a:spcBef>
              <a:spcAft>
                <a:spcPct val="0"/>
              </a:spcAft>
            </a:pPr>
            <a:r>
              <a:rPr lang="en-US" sz="1400" b="1">
                <a:solidFill>
                  <a:srgbClr val="FFFFFF"/>
                </a:solidFill>
                <a:latin typeface="Times New Roman" pitchFamily="18" charset="0"/>
                <a:cs typeface="Arial" charset="0"/>
              </a:rPr>
              <a:t>SEMBUH TOTAL</a:t>
            </a:r>
          </a:p>
        </p:txBody>
      </p:sp>
      <p:sp>
        <p:nvSpPr>
          <p:cNvPr id="64521" name="Oval 9"/>
          <p:cNvSpPr>
            <a:spLocks noChangeArrowheads="1"/>
          </p:cNvSpPr>
          <p:nvPr/>
        </p:nvSpPr>
        <p:spPr bwMode="auto">
          <a:xfrm>
            <a:off x="4800600" y="2708276"/>
            <a:ext cx="1989138" cy="792163"/>
          </a:xfrm>
          <a:prstGeom prst="ellipse">
            <a:avLst/>
          </a:prstGeom>
          <a:noFill/>
          <a:ln w="9525">
            <a:solidFill>
              <a:schemeClr val="hlink"/>
            </a:solidFill>
            <a:round/>
            <a:headEnd/>
            <a:tailEnd/>
          </a:ln>
        </p:spPr>
        <p:txBody>
          <a:bodyPr wrap="none" anchor="ctr"/>
          <a:lstStyle/>
          <a:p>
            <a:pPr algn="ctr" fontAlgn="base">
              <a:spcBef>
                <a:spcPct val="0"/>
              </a:spcBef>
              <a:spcAft>
                <a:spcPct val="0"/>
              </a:spcAft>
            </a:pPr>
            <a:r>
              <a:rPr lang="en-US" b="1">
                <a:solidFill>
                  <a:srgbClr val="FFFFFF"/>
                </a:solidFill>
                <a:latin typeface="Times New Roman" pitchFamily="18" charset="0"/>
                <a:cs typeface="Arial" charset="0"/>
              </a:rPr>
              <a:t>SEMBUH + CACAT</a:t>
            </a:r>
          </a:p>
        </p:txBody>
      </p:sp>
      <p:sp>
        <p:nvSpPr>
          <p:cNvPr id="64522" name="AutoShape 10"/>
          <p:cNvSpPr>
            <a:spLocks noChangeArrowheads="1"/>
          </p:cNvSpPr>
          <p:nvPr/>
        </p:nvSpPr>
        <p:spPr bwMode="auto">
          <a:xfrm>
            <a:off x="8112125" y="2997200"/>
            <a:ext cx="1828800" cy="609600"/>
          </a:xfrm>
          <a:prstGeom prst="octagon">
            <a:avLst>
              <a:gd name="adj" fmla="val 29287"/>
            </a:avLst>
          </a:prstGeom>
          <a:noFill/>
          <a:ln w="9525">
            <a:solidFill>
              <a:schemeClr val="hlink"/>
            </a:solidFill>
            <a:miter lim="800000"/>
            <a:headEnd/>
            <a:tailEnd/>
          </a:ln>
        </p:spPr>
        <p:txBody>
          <a:bodyPr wrap="none" anchor="ctr"/>
          <a:lstStyle/>
          <a:p>
            <a:pPr algn="ctr" fontAlgn="base">
              <a:spcBef>
                <a:spcPct val="0"/>
              </a:spcBef>
              <a:spcAft>
                <a:spcPct val="0"/>
              </a:spcAft>
            </a:pPr>
            <a:r>
              <a:rPr lang="en-US" sz="1400" b="1">
                <a:solidFill>
                  <a:srgbClr val="FFFFFF"/>
                </a:solidFill>
                <a:latin typeface="Times New Roman" pitchFamily="18" charset="0"/>
                <a:cs typeface="Arial" charset="0"/>
              </a:rPr>
              <a:t>MENINGGAL</a:t>
            </a:r>
          </a:p>
        </p:txBody>
      </p:sp>
      <p:sp>
        <p:nvSpPr>
          <p:cNvPr id="64523" name="AutoShape 11"/>
          <p:cNvSpPr>
            <a:spLocks noChangeArrowheads="1"/>
          </p:cNvSpPr>
          <p:nvPr/>
        </p:nvSpPr>
        <p:spPr bwMode="auto">
          <a:xfrm>
            <a:off x="2514600" y="4114800"/>
            <a:ext cx="1981200" cy="685800"/>
          </a:xfrm>
          <a:prstGeom prst="flowChartPunchedTape">
            <a:avLst/>
          </a:prstGeom>
          <a:noFill/>
          <a:ln w="9525">
            <a:solidFill>
              <a:srgbClr val="FF0000"/>
            </a:solidFill>
            <a:miter lim="800000"/>
            <a:headEnd/>
            <a:tailEnd/>
          </a:ln>
        </p:spPr>
        <p:txBody>
          <a:bodyPr wrap="none" anchor="ctr"/>
          <a:lstStyle/>
          <a:p>
            <a:pPr algn="ctr" fontAlgn="base">
              <a:spcBef>
                <a:spcPct val="0"/>
              </a:spcBef>
              <a:spcAft>
                <a:spcPct val="0"/>
              </a:spcAft>
            </a:pPr>
            <a:r>
              <a:rPr lang="en-US" sz="1600" b="1">
                <a:solidFill>
                  <a:srgbClr val="FFFFFF"/>
                </a:solidFill>
                <a:latin typeface="Times New Roman" pitchFamily="18" charset="0"/>
                <a:cs typeface="Arial" charset="0"/>
              </a:rPr>
              <a:t>CACAT ANATOMIS</a:t>
            </a:r>
          </a:p>
        </p:txBody>
      </p:sp>
      <p:sp>
        <p:nvSpPr>
          <p:cNvPr id="64524" name="AutoShape 12"/>
          <p:cNvSpPr>
            <a:spLocks noChangeArrowheads="1"/>
          </p:cNvSpPr>
          <p:nvPr/>
        </p:nvSpPr>
        <p:spPr bwMode="auto">
          <a:xfrm>
            <a:off x="7162800" y="4114800"/>
            <a:ext cx="1905000" cy="685800"/>
          </a:xfrm>
          <a:prstGeom prst="flowChartPunchedTape">
            <a:avLst/>
          </a:prstGeom>
          <a:noFill/>
          <a:ln w="9525">
            <a:solidFill>
              <a:srgbClr val="FF0000"/>
            </a:solidFill>
            <a:miter lim="800000"/>
            <a:headEnd/>
            <a:tailEnd/>
          </a:ln>
        </p:spPr>
        <p:txBody>
          <a:bodyPr wrap="none" anchor="ctr"/>
          <a:lstStyle/>
          <a:p>
            <a:pPr algn="ctr" fontAlgn="base">
              <a:spcBef>
                <a:spcPct val="0"/>
              </a:spcBef>
              <a:spcAft>
                <a:spcPct val="0"/>
              </a:spcAft>
            </a:pPr>
            <a:r>
              <a:rPr lang="en-US" sz="1600" b="1">
                <a:solidFill>
                  <a:srgbClr val="FFFFFF"/>
                </a:solidFill>
                <a:latin typeface="Times New Roman" pitchFamily="18" charset="0"/>
                <a:cs typeface="Arial" charset="0"/>
              </a:rPr>
              <a:t>CACAT FUNGSI</a:t>
            </a:r>
          </a:p>
        </p:txBody>
      </p:sp>
      <p:sp>
        <p:nvSpPr>
          <p:cNvPr id="64525" name="AutoShape 13"/>
          <p:cNvSpPr>
            <a:spLocks noChangeArrowheads="1"/>
          </p:cNvSpPr>
          <p:nvPr/>
        </p:nvSpPr>
        <p:spPr bwMode="auto">
          <a:xfrm>
            <a:off x="4872038" y="4292600"/>
            <a:ext cx="2087562" cy="287338"/>
          </a:xfrm>
          <a:prstGeom prst="leftRightArrow">
            <a:avLst>
              <a:gd name="adj1" fmla="val 50000"/>
              <a:gd name="adj2" fmla="val 145304"/>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4526" name="AutoShape 14"/>
          <p:cNvSpPr>
            <a:spLocks noChangeArrowheads="1"/>
          </p:cNvSpPr>
          <p:nvPr/>
        </p:nvSpPr>
        <p:spPr bwMode="auto">
          <a:xfrm>
            <a:off x="5735638" y="3716338"/>
            <a:ext cx="360362" cy="576262"/>
          </a:xfrm>
          <a:prstGeom prst="downArrow">
            <a:avLst>
              <a:gd name="adj1" fmla="val 50000"/>
              <a:gd name="adj2" fmla="val 39978"/>
            </a:avLst>
          </a:prstGeom>
          <a:solidFill>
            <a:schemeClr val="tx1"/>
          </a:solidFill>
          <a:ln w="9525">
            <a:solidFill>
              <a:schemeClr val="tx1"/>
            </a:solidFill>
            <a:miter lim="800000"/>
            <a:headEnd/>
            <a:tailEnd/>
          </a:ln>
        </p:spPr>
        <p:txBody>
          <a:bodyPr vert="eaVert" wrap="none" anchor="ctr"/>
          <a:lstStyle/>
          <a:p>
            <a:pPr fontAlgn="base">
              <a:spcBef>
                <a:spcPct val="0"/>
              </a:spcBef>
              <a:spcAft>
                <a:spcPct val="0"/>
              </a:spcAft>
            </a:pPr>
            <a:endParaRPr lang="en-US" sz="2400">
              <a:solidFill>
                <a:srgbClr val="FFFFFF"/>
              </a:solidFill>
              <a:latin typeface="Times New Roman" pitchFamily="18" charset="0"/>
              <a:cs typeface="Arial"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ChangeArrowheads="1"/>
          </p:cNvSpPr>
          <p:nvPr/>
        </p:nvSpPr>
        <p:spPr bwMode="auto">
          <a:xfrm>
            <a:off x="4038600" y="228600"/>
            <a:ext cx="3581400" cy="685800"/>
          </a:xfrm>
          <a:prstGeom prst="bevel">
            <a:avLst>
              <a:gd name="adj" fmla="val 12500"/>
            </a:avLst>
          </a:prstGeom>
          <a:noFill/>
          <a:ln w="9525">
            <a:solidFill>
              <a:srgbClr val="0000FF"/>
            </a:solidFill>
            <a:miter lim="800000"/>
            <a:headEnd/>
            <a:tailEnd/>
          </a:ln>
        </p:spPr>
        <p:txBody>
          <a:bodyPr wrap="none" anchor="ctr"/>
          <a:lstStyle/>
          <a:p>
            <a:pPr algn="ctr" fontAlgn="base">
              <a:spcBef>
                <a:spcPct val="0"/>
              </a:spcBef>
              <a:spcAft>
                <a:spcPct val="0"/>
              </a:spcAft>
            </a:pPr>
            <a:r>
              <a:rPr lang="en-US" sz="2000" b="1">
                <a:solidFill>
                  <a:srgbClr val="FFFFFF"/>
                </a:solidFill>
                <a:latin typeface="Times New Roman" pitchFamily="18" charset="0"/>
                <a:cs typeface="Arial" charset="0"/>
              </a:rPr>
              <a:t>KECELAKAAN KERJA</a:t>
            </a:r>
          </a:p>
        </p:txBody>
      </p:sp>
      <p:sp>
        <p:nvSpPr>
          <p:cNvPr id="65539" name="AutoShape 3"/>
          <p:cNvSpPr>
            <a:spLocks noChangeArrowheads="1"/>
          </p:cNvSpPr>
          <p:nvPr/>
        </p:nvSpPr>
        <p:spPr bwMode="auto">
          <a:xfrm>
            <a:off x="4191000" y="1143000"/>
            <a:ext cx="3276600" cy="609600"/>
          </a:xfrm>
          <a:prstGeom prst="can">
            <a:avLst>
              <a:gd name="adj" fmla="val 25000"/>
            </a:avLst>
          </a:prstGeom>
          <a:noFill/>
          <a:ln w="9525">
            <a:solidFill>
              <a:srgbClr val="FF0000"/>
            </a:solidFill>
            <a:round/>
            <a:headEnd/>
            <a:tailEnd/>
          </a:ln>
        </p:spPr>
        <p:txBody>
          <a:bodyPr wrap="none" anchor="ctr"/>
          <a:lstStyle/>
          <a:p>
            <a:pPr algn="ctr" fontAlgn="base">
              <a:spcBef>
                <a:spcPct val="0"/>
              </a:spcBef>
              <a:spcAft>
                <a:spcPct val="0"/>
              </a:spcAft>
            </a:pPr>
            <a:r>
              <a:rPr lang="en-US" sz="2000" b="1">
                <a:solidFill>
                  <a:srgbClr val="FFFFFF"/>
                </a:solidFill>
                <a:latin typeface="Times New Roman" pitchFamily="18" charset="0"/>
                <a:cs typeface="Arial" charset="0"/>
              </a:rPr>
              <a:t>CACAT TETAP</a:t>
            </a:r>
          </a:p>
        </p:txBody>
      </p:sp>
      <p:sp>
        <p:nvSpPr>
          <p:cNvPr id="65540" name="AutoShape 4"/>
          <p:cNvSpPr>
            <a:spLocks noChangeArrowheads="1"/>
          </p:cNvSpPr>
          <p:nvPr/>
        </p:nvSpPr>
        <p:spPr bwMode="auto">
          <a:xfrm>
            <a:off x="2495550" y="2205038"/>
            <a:ext cx="2057400" cy="762000"/>
          </a:xfrm>
          <a:prstGeom prst="roundRect">
            <a:avLst>
              <a:gd name="adj" fmla="val 16667"/>
            </a:avLst>
          </a:prstGeom>
          <a:noFill/>
          <a:ln w="9525">
            <a:solidFill>
              <a:schemeClr val="tx1"/>
            </a:solidFill>
            <a:round/>
            <a:headEnd/>
            <a:tailEnd/>
          </a:ln>
        </p:spPr>
        <p:txBody>
          <a:bodyPr wrap="none" anchor="ctr"/>
          <a:lstStyle/>
          <a:p>
            <a:pPr algn="ctr" fontAlgn="base">
              <a:spcBef>
                <a:spcPct val="0"/>
              </a:spcBef>
              <a:spcAft>
                <a:spcPct val="0"/>
              </a:spcAft>
            </a:pPr>
            <a:r>
              <a:rPr lang="en-US" b="1">
                <a:solidFill>
                  <a:srgbClr val="FF0000"/>
                </a:solidFill>
                <a:latin typeface="Times New Roman" pitchFamily="18" charset="0"/>
                <a:cs typeface="Arial" charset="0"/>
              </a:rPr>
              <a:t>ANATOMIS</a:t>
            </a:r>
          </a:p>
        </p:txBody>
      </p:sp>
      <p:sp>
        <p:nvSpPr>
          <p:cNvPr id="65541" name="AutoShape 5"/>
          <p:cNvSpPr>
            <a:spLocks noChangeArrowheads="1"/>
          </p:cNvSpPr>
          <p:nvPr/>
        </p:nvSpPr>
        <p:spPr bwMode="auto">
          <a:xfrm>
            <a:off x="7248525" y="2205038"/>
            <a:ext cx="2057400" cy="762000"/>
          </a:xfrm>
          <a:prstGeom prst="roundRect">
            <a:avLst>
              <a:gd name="adj" fmla="val 16667"/>
            </a:avLst>
          </a:prstGeom>
          <a:noFill/>
          <a:ln w="9525">
            <a:solidFill>
              <a:schemeClr val="tx1"/>
            </a:solidFill>
            <a:round/>
            <a:headEnd/>
            <a:tailEnd/>
          </a:ln>
        </p:spPr>
        <p:txBody>
          <a:bodyPr wrap="none" anchor="ctr"/>
          <a:lstStyle/>
          <a:p>
            <a:pPr algn="ctr" fontAlgn="base">
              <a:spcBef>
                <a:spcPct val="0"/>
              </a:spcBef>
              <a:spcAft>
                <a:spcPct val="0"/>
              </a:spcAft>
            </a:pPr>
            <a:r>
              <a:rPr lang="en-US" b="1">
                <a:solidFill>
                  <a:srgbClr val="FF0000"/>
                </a:solidFill>
                <a:latin typeface="Times New Roman" pitchFamily="18" charset="0"/>
                <a:cs typeface="Arial" charset="0"/>
              </a:rPr>
              <a:t>FUNGSI</a:t>
            </a:r>
          </a:p>
        </p:txBody>
      </p:sp>
      <p:sp>
        <p:nvSpPr>
          <p:cNvPr id="65542" name="AutoShape 6"/>
          <p:cNvSpPr>
            <a:spLocks noChangeArrowheads="1"/>
          </p:cNvSpPr>
          <p:nvPr/>
        </p:nvSpPr>
        <p:spPr bwMode="auto">
          <a:xfrm>
            <a:off x="4191000" y="6019800"/>
            <a:ext cx="3276600" cy="609600"/>
          </a:xfrm>
          <a:prstGeom prst="flowChartPunchedTape">
            <a:avLst/>
          </a:prstGeom>
          <a:noFill/>
          <a:ln w="9525">
            <a:solidFill>
              <a:schemeClr val="tx1"/>
            </a:solidFill>
            <a:miter lim="800000"/>
            <a:headEnd/>
            <a:tailEnd/>
          </a:ln>
        </p:spPr>
        <p:txBody>
          <a:bodyPr wrap="none" anchor="ctr"/>
          <a:lstStyle/>
          <a:p>
            <a:pPr algn="ctr" fontAlgn="base">
              <a:spcBef>
                <a:spcPct val="0"/>
              </a:spcBef>
              <a:spcAft>
                <a:spcPct val="0"/>
              </a:spcAft>
            </a:pPr>
            <a:r>
              <a:rPr lang="en-US" sz="2000" b="1">
                <a:solidFill>
                  <a:srgbClr val="FF0000"/>
                </a:solidFill>
                <a:latin typeface="Times New Roman" pitchFamily="18" charset="0"/>
                <a:cs typeface="Arial" charset="0"/>
              </a:rPr>
              <a:t>DOKTER PENASEHAT</a:t>
            </a:r>
          </a:p>
        </p:txBody>
      </p:sp>
      <p:sp>
        <p:nvSpPr>
          <p:cNvPr id="65543" name="Oval 7"/>
          <p:cNvSpPr>
            <a:spLocks noChangeArrowheads="1"/>
          </p:cNvSpPr>
          <p:nvPr/>
        </p:nvSpPr>
        <p:spPr bwMode="auto">
          <a:xfrm>
            <a:off x="2208213" y="3573463"/>
            <a:ext cx="1752600" cy="609600"/>
          </a:xfrm>
          <a:prstGeom prst="ellipse">
            <a:avLst/>
          </a:prstGeom>
          <a:noFill/>
          <a:ln w="9525">
            <a:solidFill>
              <a:schemeClr val="tx1"/>
            </a:solidFill>
            <a:round/>
            <a:headEnd/>
            <a:tailEnd/>
          </a:ln>
        </p:spPr>
        <p:txBody>
          <a:bodyPr wrap="none" anchor="ctr"/>
          <a:lstStyle/>
          <a:p>
            <a:pPr algn="ctr" fontAlgn="base">
              <a:spcBef>
                <a:spcPct val="0"/>
              </a:spcBef>
              <a:spcAft>
                <a:spcPct val="0"/>
              </a:spcAft>
            </a:pPr>
            <a:r>
              <a:rPr lang="en-US" b="1">
                <a:solidFill>
                  <a:srgbClr val="CCECFF"/>
                </a:solidFill>
                <a:latin typeface="Times New Roman" pitchFamily="18" charset="0"/>
                <a:cs typeface="Arial" charset="0"/>
              </a:rPr>
              <a:t>SEBAGIAN</a:t>
            </a:r>
          </a:p>
        </p:txBody>
      </p:sp>
      <p:sp>
        <p:nvSpPr>
          <p:cNvPr id="65544" name="Oval 8"/>
          <p:cNvSpPr>
            <a:spLocks noChangeArrowheads="1"/>
          </p:cNvSpPr>
          <p:nvPr/>
        </p:nvSpPr>
        <p:spPr bwMode="auto">
          <a:xfrm>
            <a:off x="4267200" y="3581400"/>
            <a:ext cx="1752600" cy="609600"/>
          </a:xfrm>
          <a:prstGeom prst="ellipse">
            <a:avLst/>
          </a:prstGeom>
          <a:noFill/>
          <a:ln w="9525">
            <a:solidFill>
              <a:schemeClr val="tx1"/>
            </a:solidFill>
            <a:round/>
            <a:headEnd/>
            <a:tailEnd/>
          </a:ln>
        </p:spPr>
        <p:txBody>
          <a:bodyPr wrap="none" anchor="ctr"/>
          <a:lstStyle/>
          <a:p>
            <a:pPr algn="ctr" fontAlgn="base">
              <a:spcBef>
                <a:spcPct val="0"/>
              </a:spcBef>
              <a:spcAft>
                <a:spcPct val="0"/>
              </a:spcAft>
            </a:pPr>
            <a:r>
              <a:rPr lang="en-US" b="1">
                <a:solidFill>
                  <a:srgbClr val="FF0000"/>
                </a:solidFill>
                <a:latin typeface="Times New Roman" pitchFamily="18" charset="0"/>
                <a:cs typeface="Arial" charset="0"/>
              </a:rPr>
              <a:t>TOTAL</a:t>
            </a:r>
          </a:p>
        </p:txBody>
      </p:sp>
      <p:sp>
        <p:nvSpPr>
          <p:cNvPr id="65545" name="Oval 9"/>
          <p:cNvSpPr>
            <a:spLocks noChangeArrowheads="1"/>
          </p:cNvSpPr>
          <p:nvPr/>
        </p:nvSpPr>
        <p:spPr bwMode="auto">
          <a:xfrm>
            <a:off x="6383338" y="3573463"/>
            <a:ext cx="1752600" cy="609600"/>
          </a:xfrm>
          <a:prstGeom prst="ellipse">
            <a:avLst/>
          </a:prstGeom>
          <a:noFill/>
          <a:ln w="9525">
            <a:solidFill>
              <a:schemeClr val="tx1"/>
            </a:solidFill>
            <a:round/>
            <a:headEnd/>
            <a:tailEnd/>
          </a:ln>
        </p:spPr>
        <p:txBody>
          <a:bodyPr wrap="none" anchor="ctr"/>
          <a:lstStyle/>
          <a:p>
            <a:pPr algn="ctr" fontAlgn="base">
              <a:spcBef>
                <a:spcPct val="0"/>
              </a:spcBef>
              <a:spcAft>
                <a:spcPct val="0"/>
              </a:spcAft>
            </a:pPr>
            <a:r>
              <a:rPr lang="en-US" b="1">
                <a:solidFill>
                  <a:srgbClr val="CCECFF"/>
                </a:solidFill>
                <a:latin typeface="Times New Roman" pitchFamily="18" charset="0"/>
                <a:cs typeface="Arial" charset="0"/>
              </a:rPr>
              <a:t>SEBAGIAN</a:t>
            </a:r>
          </a:p>
        </p:txBody>
      </p:sp>
      <p:sp>
        <p:nvSpPr>
          <p:cNvPr id="65546" name="Oval 10"/>
          <p:cNvSpPr>
            <a:spLocks noChangeArrowheads="1"/>
          </p:cNvSpPr>
          <p:nvPr/>
        </p:nvSpPr>
        <p:spPr bwMode="auto">
          <a:xfrm>
            <a:off x="8534400" y="3581400"/>
            <a:ext cx="1752600" cy="609600"/>
          </a:xfrm>
          <a:prstGeom prst="ellipse">
            <a:avLst/>
          </a:prstGeom>
          <a:noFill/>
          <a:ln w="9525">
            <a:solidFill>
              <a:schemeClr val="tx1"/>
            </a:solidFill>
            <a:round/>
            <a:headEnd/>
            <a:tailEnd/>
          </a:ln>
        </p:spPr>
        <p:txBody>
          <a:bodyPr wrap="none" anchor="ctr"/>
          <a:lstStyle/>
          <a:p>
            <a:pPr algn="ctr" fontAlgn="base">
              <a:spcBef>
                <a:spcPct val="0"/>
              </a:spcBef>
              <a:spcAft>
                <a:spcPct val="0"/>
              </a:spcAft>
            </a:pPr>
            <a:r>
              <a:rPr lang="en-US" b="1">
                <a:solidFill>
                  <a:srgbClr val="FF0000"/>
                </a:solidFill>
                <a:latin typeface="Times New Roman" pitchFamily="18" charset="0"/>
                <a:cs typeface="Arial" charset="0"/>
              </a:rPr>
              <a:t>TOTAL</a:t>
            </a:r>
          </a:p>
        </p:txBody>
      </p:sp>
      <p:sp>
        <p:nvSpPr>
          <p:cNvPr id="65547" name="AutoShape 11"/>
          <p:cNvSpPr>
            <a:spLocks noChangeArrowheads="1"/>
          </p:cNvSpPr>
          <p:nvPr/>
        </p:nvSpPr>
        <p:spPr bwMode="auto">
          <a:xfrm>
            <a:off x="4267200" y="4800600"/>
            <a:ext cx="3276600" cy="609600"/>
          </a:xfrm>
          <a:prstGeom prst="cube">
            <a:avLst>
              <a:gd name="adj" fmla="val 25000"/>
            </a:avLst>
          </a:prstGeom>
          <a:noFill/>
          <a:ln w="9525">
            <a:solidFill>
              <a:schemeClr val="tx1"/>
            </a:solidFill>
            <a:miter lim="800000"/>
            <a:headEnd/>
            <a:tailEnd/>
          </a:ln>
        </p:spPr>
        <p:txBody>
          <a:bodyPr wrap="none" anchor="ctr"/>
          <a:lstStyle/>
          <a:p>
            <a:pPr algn="ctr" fontAlgn="base">
              <a:spcBef>
                <a:spcPct val="0"/>
              </a:spcBef>
              <a:spcAft>
                <a:spcPct val="0"/>
              </a:spcAft>
            </a:pPr>
            <a:r>
              <a:rPr lang="en-US" sz="2000" b="1">
                <a:solidFill>
                  <a:srgbClr val="CCECFF"/>
                </a:solidFill>
                <a:latin typeface="Times New Roman" pitchFamily="18" charset="0"/>
                <a:cs typeface="Arial" charset="0"/>
              </a:rPr>
              <a:t>DOKTER PEMERIKSA</a:t>
            </a:r>
          </a:p>
        </p:txBody>
      </p:sp>
      <p:sp>
        <p:nvSpPr>
          <p:cNvPr id="65548" name="Line 12"/>
          <p:cNvSpPr>
            <a:spLocks noChangeShapeType="1"/>
          </p:cNvSpPr>
          <p:nvPr/>
        </p:nvSpPr>
        <p:spPr bwMode="auto">
          <a:xfrm>
            <a:off x="2971800" y="4191000"/>
            <a:ext cx="0" cy="914400"/>
          </a:xfrm>
          <a:prstGeom prst="line">
            <a:avLst/>
          </a:prstGeom>
          <a:noFill/>
          <a:ln w="38100">
            <a:solidFill>
              <a:schemeClr val="tx1"/>
            </a:solidFill>
            <a:round/>
            <a:headEnd/>
            <a:tailEn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49" name="Line 13"/>
          <p:cNvSpPr>
            <a:spLocks noChangeShapeType="1"/>
          </p:cNvSpPr>
          <p:nvPr/>
        </p:nvSpPr>
        <p:spPr bwMode="auto">
          <a:xfrm>
            <a:off x="3000375" y="5084763"/>
            <a:ext cx="1143000"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50" name="Line 14"/>
          <p:cNvSpPr>
            <a:spLocks noChangeShapeType="1"/>
          </p:cNvSpPr>
          <p:nvPr/>
        </p:nvSpPr>
        <p:spPr bwMode="auto">
          <a:xfrm>
            <a:off x="8839200" y="4191000"/>
            <a:ext cx="0" cy="914400"/>
          </a:xfrm>
          <a:prstGeom prst="line">
            <a:avLst/>
          </a:prstGeom>
          <a:noFill/>
          <a:ln w="38100">
            <a:solidFill>
              <a:schemeClr val="tx1"/>
            </a:solidFill>
            <a:round/>
            <a:headEnd/>
            <a:tailEn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51" name="Line 15"/>
          <p:cNvSpPr>
            <a:spLocks noChangeShapeType="1"/>
          </p:cNvSpPr>
          <p:nvPr/>
        </p:nvSpPr>
        <p:spPr bwMode="auto">
          <a:xfrm rot="10800000">
            <a:off x="7696200" y="5105400"/>
            <a:ext cx="1143000"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52" name="Line 16"/>
          <p:cNvSpPr>
            <a:spLocks noChangeShapeType="1"/>
          </p:cNvSpPr>
          <p:nvPr/>
        </p:nvSpPr>
        <p:spPr bwMode="auto">
          <a:xfrm>
            <a:off x="3962400" y="3886200"/>
            <a:ext cx="304800" cy="0"/>
          </a:xfrm>
          <a:prstGeom prst="line">
            <a:avLst/>
          </a:prstGeom>
          <a:noFill/>
          <a:ln w="9525">
            <a:solidFill>
              <a:schemeClr val="tx1"/>
            </a:solidFill>
            <a:round/>
            <a:headEnd/>
            <a:tailEn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53" name="Line 17"/>
          <p:cNvSpPr>
            <a:spLocks noChangeShapeType="1"/>
          </p:cNvSpPr>
          <p:nvPr/>
        </p:nvSpPr>
        <p:spPr bwMode="auto">
          <a:xfrm>
            <a:off x="6019800" y="3886200"/>
            <a:ext cx="381000" cy="0"/>
          </a:xfrm>
          <a:prstGeom prst="line">
            <a:avLst/>
          </a:prstGeom>
          <a:noFill/>
          <a:ln w="9525">
            <a:solidFill>
              <a:schemeClr val="tx1"/>
            </a:solidFill>
            <a:round/>
            <a:headEnd/>
            <a:tailEn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54" name="Line 18"/>
          <p:cNvSpPr>
            <a:spLocks noChangeShapeType="1"/>
          </p:cNvSpPr>
          <p:nvPr/>
        </p:nvSpPr>
        <p:spPr bwMode="auto">
          <a:xfrm>
            <a:off x="8153400" y="3886200"/>
            <a:ext cx="381000" cy="0"/>
          </a:xfrm>
          <a:prstGeom prst="line">
            <a:avLst/>
          </a:prstGeom>
          <a:noFill/>
          <a:ln w="9525">
            <a:solidFill>
              <a:schemeClr val="tx1"/>
            </a:solidFill>
            <a:round/>
            <a:headEnd/>
            <a:tailEn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55" name="Line 19"/>
          <p:cNvSpPr>
            <a:spLocks noChangeShapeType="1"/>
          </p:cNvSpPr>
          <p:nvPr/>
        </p:nvSpPr>
        <p:spPr bwMode="auto">
          <a:xfrm>
            <a:off x="2743200" y="3276600"/>
            <a:ext cx="2286000" cy="0"/>
          </a:xfrm>
          <a:prstGeom prst="line">
            <a:avLst/>
          </a:prstGeom>
          <a:noFill/>
          <a:ln w="38100">
            <a:solidFill>
              <a:schemeClr val="tx1"/>
            </a:solidFill>
            <a:round/>
            <a:headEnd/>
            <a:tailEn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56" name="Line 20"/>
          <p:cNvSpPr>
            <a:spLocks noChangeShapeType="1"/>
          </p:cNvSpPr>
          <p:nvPr/>
        </p:nvSpPr>
        <p:spPr bwMode="auto">
          <a:xfrm>
            <a:off x="2743200" y="3276600"/>
            <a:ext cx="0" cy="3048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57" name="Line 21"/>
          <p:cNvSpPr>
            <a:spLocks noChangeShapeType="1"/>
          </p:cNvSpPr>
          <p:nvPr/>
        </p:nvSpPr>
        <p:spPr bwMode="auto">
          <a:xfrm>
            <a:off x="5029200" y="3276600"/>
            <a:ext cx="0" cy="304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58" name="Line 22"/>
          <p:cNvSpPr>
            <a:spLocks noChangeShapeType="1"/>
          </p:cNvSpPr>
          <p:nvPr/>
        </p:nvSpPr>
        <p:spPr bwMode="auto">
          <a:xfrm>
            <a:off x="7175500" y="3284538"/>
            <a:ext cx="2286000" cy="0"/>
          </a:xfrm>
          <a:prstGeom prst="line">
            <a:avLst/>
          </a:prstGeom>
          <a:noFill/>
          <a:ln w="38100">
            <a:solidFill>
              <a:schemeClr val="tx1"/>
            </a:solidFill>
            <a:round/>
            <a:headEnd/>
            <a:tailEn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59" name="Line 23"/>
          <p:cNvSpPr>
            <a:spLocks noChangeShapeType="1"/>
          </p:cNvSpPr>
          <p:nvPr/>
        </p:nvSpPr>
        <p:spPr bwMode="auto">
          <a:xfrm>
            <a:off x="7162800" y="3276600"/>
            <a:ext cx="0" cy="304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60" name="Line 24"/>
          <p:cNvSpPr>
            <a:spLocks noChangeShapeType="1"/>
          </p:cNvSpPr>
          <p:nvPr/>
        </p:nvSpPr>
        <p:spPr bwMode="auto">
          <a:xfrm>
            <a:off x="9448800" y="3276600"/>
            <a:ext cx="0" cy="304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61" name="Line 25"/>
          <p:cNvSpPr>
            <a:spLocks noChangeShapeType="1"/>
          </p:cNvSpPr>
          <p:nvPr/>
        </p:nvSpPr>
        <p:spPr bwMode="auto">
          <a:xfrm>
            <a:off x="3719513" y="2997200"/>
            <a:ext cx="0" cy="304800"/>
          </a:xfrm>
          <a:prstGeom prst="line">
            <a:avLst/>
          </a:prstGeom>
          <a:noFill/>
          <a:ln w="38100">
            <a:solidFill>
              <a:schemeClr val="tx1"/>
            </a:solidFill>
            <a:round/>
            <a:headEnd/>
            <a:tailEn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62" name="Line 26"/>
          <p:cNvSpPr>
            <a:spLocks noChangeShapeType="1"/>
          </p:cNvSpPr>
          <p:nvPr/>
        </p:nvSpPr>
        <p:spPr bwMode="auto">
          <a:xfrm>
            <a:off x="8153400" y="2971800"/>
            <a:ext cx="0" cy="304800"/>
          </a:xfrm>
          <a:prstGeom prst="line">
            <a:avLst/>
          </a:prstGeom>
          <a:noFill/>
          <a:ln w="38100">
            <a:solidFill>
              <a:schemeClr val="tx1"/>
            </a:solidFill>
            <a:round/>
            <a:headEnd/>
            <a:tailEn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63" name="Line 27"/>
          <p:cNvSpPr>
            <a:spLocks noChangeShapeType="1"/>
          </p:cNvSpPr>
          <p:nvPr/>
        </p:nvSpPr>
        <p:spPr bwMode="auto">
          <a:xfrm>
            <a:off x="5867400" y="1752600"/>
            <a:ext cx="0" cy="762000"/>
          </a:xfrm>
          <a:prstGeom prst="line">
            <a:avLst/>
          </a:prstGeom>
          <a:noFill/>
          <a:ln w="38100">
            <a:solidFill>
              <a:schemeClr val="tx1"/>
            </a:solidFill>
            <a:round/>
            <a:headEnd/>
            <a:tailEn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64" name="Line 28"/>
          <p:cNvSpPr>
            <a:spLocks noChangeShapeType="1"/>
          </p:cNvSpPr>
          <p:nvPr/>
        </p:nvSpPr>
        <p:spPr bwMode="auto">
          <a:xfrm>
            <a:off x="4872038" y="2492375"/>
            <a:ext cx="2209800" cy="0"/>
          </a:xfrm>
          <a:prstGeom prst="line">
            <a:avLst/>
          </a:prstGeom>
          <a:noFill/>
          <a:ln w="38100">
            <a:solidFill>
              <a:schemeClr val="tx1"/>
            </a:solidFill>
            <a:round/>
            <a:headEnd type="triangle" w="med" len="me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
        <p:nvSpPr>
          <p:cNvPr id="65565" name="Line 29"/>
          <p:cNvSpPr>
            <a:spLocks noChangeShapeType="1"/>
          </p:cNvSpPr>
          <p:nvPr/>
        </p:nvSpPr>
        <p:spPr bwMode="auto">
          <a:xfrm>
            <a:off x="5867400" y="5410200"/>
            <a:ext cx="0" cy="609600"/>
          </a:xfrm>
          <a:prstGeom prst="line">
            <a:avLst/>
          </a:prstGeom>
          <a:noFill/>
          <a:ln w="38100">
            <a:solidFill>
              <a:schemeClr val="tx1"/>
            </a:solidFill>
            <a:round/>
            <a:headEnd type="oval" w="med" len="med"/>
            <a:tailEnd type="triangle" w="med" len="med"/>
          </a:ln>
        </p:spPr>
        <p:txBody>
          <a:bodyPr/>
          <a:lstStyle/>
          <a:p>
            <a:pPr fontAlgn="base">
              <a:spcBef>
                <a:spcPct val="0"/>
              </a:spcBef>
              <a:spcAft>
                <a:spcPct val="0"/>
              </a:spcAft>
            </a:pPr>
            <a:endParaRPr lang="en-US" sz="2400">
              <a:solidFill>
                <a:srgbClr val="FFFFFF"/>
              </a:solidFill>
              <a:latin typeface="Times New Roman" pitchFamily="18" charset="0"/>
              <a:cs typeface="Arial"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0" y="1"/>
            <a:ext cx="9144000" cy="685799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A825B3-0D52-3410-3E31-2183E3BCEF99}"/>
              </a:ext>
            </a:extLst>
          </p:cNvPr>
          <p:cNvSpPr>
            <a:spLocks noGrp="1"/>
          </p:cNvSpPr>
          <p:nvPr>
            <p:ph type="body" sz="quarter" idx="10"/>
          </p:nvPr>
        </p:nvSpPr>
        <p:spPr>
          <a:xfrm>
            <a:off x="148432" y="387255"/>
            <a:ext cx="11573197" cy="724247"/>
          </a:xfrm>
        </p:spPr>
        <p:txBody>
          <a:bodyPr/>
          <a:lstStyle/>
          <a:p>
            <a:r>
              <a:rPr lang="en-US" sz="2800" dirty="0"/>
              <a:t>PP No.7 </a:t>
            </a:r>
            <a:r>
              <a:rPr lang="en-US" sz="2800" dirty="0" err="1"/>
              <a:t>tahun</a:t>
            </a:r>
            <a:r>
              <a:rPr lang="en-US" sz="2800" dirty="0"/>
              <a:t> 2019 </a:t>
            </a:r>
          </a:p>
          <a:p>
            <a:r>
              <a:rPr lang="en-US" sz="2000" b="1" dirty="0">
                <a:solidFill>
                  <a:srgbClr val="7030A0"/>
                </a:solidFill>
              </a:rPr>
              <a:t>Lampiran PAK</a:t>
            </a:r>
            <a:endParaRPr lang="en-US" sz="2000" dirty="0">
              <a:latin typeface="Cambria" panose="02040503050406030204" pitchFamily="18" charset="0"/>
              <a:ea typeface="Cambria" panose="02040503050406030204" pitchFamily="18" charset="0"/>
            </a:endParaRPr>
          </a:p>
          <a:p>
            <a:endParaRPr lang="en-US" sz="2000" b="1" dirty="0">
              <a:solidFill>
                <a:srgbClr val="7030A0"/>
              </a:solidFill>
            </a:endParaRPr>
          </a:p>
        </p:txBody>
      </p:sp>
      <p:sp>
        <p:nvSpPr>
          <p:cNvPr id="6" name="TextBox 5">
            <a:extLst>
              <a:ext uri="{FF2B5EF4-FFF2-40B4-BE49-F238E27FC236}">
                <a16:creationId xmlns:a16="http://schemas.microsoft.com/office/drawing/2014/main" id="{AAB3FA60-AF50-C587-A88A-882C526AC5E2}"/>
              </a:ext>
            </a:extLst>
          </p:cNvPr>
          <p:cNvSpPr txBox="1"/>
          <p:nvPr/>
        </p:nvSpPr>
        <p:spPr>
          <a:xfrm>
            <a:off x="148432" y="1323538"/>
            <a:ext cx="11734166" cy="4836580"/>
          </a:xfrm>
          <a:prstGeom prst="rect">
            <a:avLst/>
          </a:prstGeom>
          <a:noFill/>
        </p:spPr>
        <p:txBody>
          <a:bodyPr wrap="square">
            <a:spAutoFit/>
          </a:bodyPr>
          <a:lstStyle/>
          <a:p>
            <a:pPr algn="just">
              <a:lnSpc>
                <a:spcPct val="150000"/>
              </a:lnSpc>
            </a:pPr>
            <a:r>
              <a:rPr lang="en-US" sz="2400" dirty="0">
                <a:solidFill>
                  <a:srgbClr val="FF0000"/>
                </a:solidFill>
                <a:latin typeface="Cambria" panose="02040503050406030204" pitchFamily="18" charset="0"/>
                <a:ea typeface="Cambria" panose="02040503050406030204" pitchFamily="18" charset="0"/>
              </a:rPr>
              <a:t>KLASIFIKASI JENIS III. Penyakit </a:t>
            </a:r>
            <a:r>
              <a:rPr lang="en-US" sz="2400" dirty="0" err="1">
                <a:solidFill>
                  <a:srgbClr val="FF0000"/>
                </a:solidFill>
                <a:latin typeface="Cambria" panose="02040503050406030204" pitchFamily="18" charset="0"/>
                <a:ea typeface="Cambria" panose="02040503050406030204" pitchFamily="18" charset="0"/>
              </a:rPr>
              <a:t>Kanker</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Akibat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Kerja</a:t>
            </a:r>
            <a:endParaRPr lang="en-US" sz="2400" dirty="0">
              <a:solidFill>
                <a:srgbClr val="FF0000"/>
              </a:solidFill>
              <a:latin typeface="Cambria" panose="02040503050406030204" pitchFamily="18" charset="0"/>
              <a:ea typeface="Cambria" panose="02040503050406030204" pitchFamily="18" charset="0"/>
            </a:endParaRPr>
          </a:p>
          <a:p>
            <a:pPr algn="just">
              <a:lnSpc>
                <a:spcPct val="150000"/>
              </a:lnSpc>
            </a:pPr>
            <a:r>
              <a:rPr lang="en-US" sz="2400" dirty="0">
                <a:solidFill>
                  <a:srgbClr val="002060"/>
                </a:solidFill>
                <a:latin typeface="Cambria" panose="02040503050406030204" pitchFamily="18" charset="0"/>
                <a:ea typeface="Cambria" panose="02040503050406030204" pitchFamily="18" charset="0"/>
              </a:rPr>
              <a:t>PAK pada </a:t>
            </a:r>
            <a:r>
              <a:rPr lang="en-US" sz="2400" dirty="0" err="1">
                <a:solidFill>
                  <a:srgbClr val="002060"/>
                </a:solidFill>
                <a:latin typeface="Cambria" panose="02040503050406030204" pitchFamily="18" charset="0"/>
                <a:ea typeface="Cambria" panose="02040503050406030204" pitchFamily="18" charset="0"/>
              </a:rPr>
              <a:t>klasifikasi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jenis</a:t>
            </a:r>
            <a:r>
              <a:rPr lang="en-US" sz="2400" dirty="0">
                <a:solidFill>
                  <a:srgbClr val="002060"/>
                </a:solidFill>
                <a:latin typeface="Cambria" panose="02040503050406030204" pitchFamily="18" charset="0"/>
                <a:ea typeface="Cambria" panose="02040503050406030204" pitchFamily="18" charset="0"/>
              </a:rPr>
              <a:t> III </a:t>
            </a:r>
            <a:r>
              <a:rPr lang="en-US" sz="2400" dirty="0" err="1">
                <a:solidFill>
                  <a:srgbClr val="002060"/>
                </a:solidFill>
                <a:latin typeface="Cambria" panose="02040503050406030204" pitchFamily="18" charset="0"/>
                <a:ea typeface="Cambria" panose="02040503050406030204" pitchFamily="18" charset="0"/>
              </a:rPr>
              <a:t>ini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yaitu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kanker</a:t>
            </a:r>
            <a:r>
              <a:rPr lang="en-US" sz="2400" dirty="0">
                <a:solidFill>
                  <a:srgbClr val="002060"/>
                </a:solidFill>
                <a:latin typeface="Cambria" panose="02040503050406030204" pitchFamily="18" charset="0"/>
                <a:ea typeface="Cambria" panose="02040503050406030204" pitchFamily="18" charset="0"/>
              </a:rPr>
              <a:t> yang </a:t>
            </a:r>
            <a:r>
              <a:rPr lang="en-US" sz="2400" dirty="0" err="1">
                <a:solidFill>
                  <a:srgbClr val="002060"/>
                </a:solidFill>
                <a:latin typeface="Cambria" panose="02040503050406030204" pitchFamily="18" charset="0"/>
                <a:ea typeface="Cambria" panose="02040503050406030204" pitchFamily="18" charset="0"/>
              </a:rPr>
              <a:t>disebabkan</a:t>
            </a:r>
            <a:r>
              <a:rPr lang="en-US" sz="2400" dirty="0">
                <a:solidFill>
                  <a:srgbClr val="002060"/>
                </a:solidFill>
                <a:latin typeface="Cambria" panose="02040503050406030204" pitchFamily="18" charset="0"/>
                <a:ea typeface="Cambria" panose="02040503050406030204" pitchFamily="18" charset="0"/>
              </a:rPr>
              <a:t> oleh </a:t>
            </a:r>
            <a:r>
              <a:rPr lang="en-US" sz="2400" dirty="0" err="1">
                <a:solidFill>
                  <a:srgbClr val="002060"/>
                </a:solidFill>
                <a:latin typeface="Cambria" panose="02040503050406030204" pitchFamily="18" charset="0"/>
                <a:ea typeface="Cambria" panose="02040503050406030204" pitchFamily="18" charset="0"/>
              </a:rPr>
              <a:t>zat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berikut</a:t>
            </a:r>
            <a:r>
              <a:rPr lang="en-US" sz="2400" dirty="0">
                <a:solidFill>
                  <a:srgbClr val="002060"/>
                </a:solidFill>
                <a:latin typeface="Cambria" panose="02040503050406030204" pitchFamily="18" charset="0"/>
                <a:ea typeface="Cambria" panose="02040503050406030204" pitchFamily="18" charset="0"/>
              </a:rPr>
              <a:t>:</a:t>
            </a:r>
          </a:p>
          <a:p>
            <a:pPr algn="just">
              <a:lnSpc>
                <a:spcPct val="150000"/>
              </a:lnSpc>
            </a:pPr>
            <a:r>
              <a:rPr lang="en-US" sz="2000" dirty="0">
                <a:solidFill>
                  <a:srgbClr val="002060"/>
                </a:solidFill>
                <a:latin typeface="Cambria" panose="02040503050406030204" pitchFamily="18" charset="0"/>
                <a:ea typeface="Cambria" panose="02040503050406030204" pitchFamily="18" charset="0"/>
              </a:rPr>
              <a:t> 1. asbestos;</a:t>
            </a:r>
          </a:p>
          <a:p>
            <a:pPr algn="just">
              <a:lnSpc>
                <a:spcPct val="150000"/>
              </a:lnSpc>
            </a:pPr>
            <a:r>
              <a:rPr lang="en-US" sz="2000" dirty="0">
                <a:solidFill>
                  <a:srgbClr val="002060"/>
                </a:solidFill>
                <a:latin typeface="Cambria" panose="02040503050406030204" pitchFamily="18" charset="0"/>
                <a:ea typeface="Cambria" panose="02040503050406030204" pitchFamily="18" charset="0"/>
              </a:rPr>
              <a:t> 2. benzidine dan </a:t>
            </a:r>
            <a:r>
              <a:rPr lang="en-US" sz="2000" dirty="0" err="1">
                <a:solidFill>
                  <a:srgbClr val="002060"/>
                </a:solidFill>
                <a:latin typeface="Cambria" panose="02040503050406030204" pitchFamily="18" charset="0"/>
                <a:ea typeface="Cambria" panose="02040503050406030204" pitchFamily="18" charset="0"/>
              </a:rPr>
              <a:t>garamnya</a:t>
            </a:r>
            <a:r>
              <a:rPr lang="en-US" sz="2000" dirty="0">
                <a:solidFill>
                  <a:srgbClr val="002060"/>
                </a:solidFill>
                <a:latin typeface="Cambria" panose="02040503050406030204" pitchFamily="18" charset="0"/>
                <a:ea typeface="Cambria" panose="02040503050406030204" pitchFamily="18" charset="0"/>
              </a:rPr>
              <a:t>;</a:t>
            </a:r>
          </a:p>
          <a:p>
            <a:pPr algn="just">
              <a:lnSpc>
                <a:spcPct val="150000"/>
              </a:lnSpc>
            </a:pPr>
            <a:r>
              <a:rPr lang="en-US" sz="2000" dirty="0">
                <a:solidFill>
                  <a:srgbClr val="002060"/>
                </a:solidFill>
                <a:latin typeface="Cambria" panose="02040503050406030204" pitchFamily="18" charset="0"/>
                <a:ea typeface="Cambria" panose="02040503050406030204" pitchFamily="18" charset="0"/>
              </a:rPr>
              <a:t> 3. bis-chloromethyl </a:t>
            </a:r>
            <a:r>
              <a:rPr lang="en-US" sz="2000" dirty="0" err="1">
                <a:solidFill>
                  <a:srgbClr val="002060"/>
                </a:solidFill>
                <a:latin typeface="Cambria" panose="02040503050406030204" pitchFamily="18" charset="0"/>
                <a:ea typeface="Cambria" panose="02040503050406030204" pitchFamily="18" charset="0"/>
              </a:rPr>
              <a:t>eter</a:t>
            </a:r>
            <a:endParaRPr lang="en-US" sz="2000" dirty="0">
              <a:solidFill>
                <a:srgbClr val="002060"/>
              </a:solidFill>
              <a:latin typeface="Cambria" panose="02040503050406030204" pitchFamily="18" charset="0"/>
              <a:ea typeface="Cambria" panose="02040503050406030204" pitchFamily="18" charset="0"/>
            </a:endParaRPr>
          </a:p>
          <a:p>
            <a:pPr algn="just">
              <a:lnSpc>
                <a:spcPct val="150000"/>
              </a:lnSpc>
            </a:pPr>
            <a:r>
              <a:rPr lang="en-US" sz="2000" dirty="0">
                <a:solidFill>
                  <a:srgbClr val="002060"/>
                </a:solidFill>
                <a:latin typeface="Cambria" panose="02040503050406030204" pitchFamily="18" charset="0"/>
                <a:ea typeface="Cambria" panose="02040503050406030204" pitchFamily="18" charset="0"/>
              </a:rPr>
              <a:t> 4. </a:t>
            </a:r>
            <a:r>
              <a:rPr lang="en-US" sz="2000" dirty="0" err="1">
                <a:solidFill>
                  <a:srgbClr val="002060"/>
                </a:solidFill>
                <a:latin typeface="Cambria" panose="02040503050406030204" pitchFamily="18" charset="0"/>
                <a:ea typeface="Cambria" panose="02040503050406030204" pitchFamily="18" charset="0"/>
              </a:rPr>
              <a:t>persenyawaan</a:t>
            </a:r>
            <a:r>
              <a:rPr lang="en-US" sz="2000" dirty="0">
                <a:solidFill>
                  <a:srgbClr val="002060"/>
                </a:solidFill>
                <a:latin typeface="Cambria" panose="02040503050406030204" pitchFamily="18" charset="0"/>
                <a:ea typeface="Cambria" panose="02040503050406030204" pitchFamily="18" charset="0"/>
              </a:rPr>
              <a:t> chromium VI;</a:t>
            </a:r>
          </a:p>
          <a:p>
            <a:pPr algn="just">
              <a:lnSpc>
                <a:spcPct val="150000"/>
              </a:lnSpc>
            </a:pPr>
            <a:r>
              <a:rPr lang="en-US" sz="2000" dirty="0">
                <a:solidFill>
                  <a:srgbClr val="002060"/>
                </a:solidFill>
                <a:latin typeface="Cambria" panose="02040503050406030204" pitchFamily="18" charset="0"/>
                <a:ea typeface="Cambria" panose="02040503050406030204" pitchFamily="18" charset="0"/>
              </a:rPr>
              <a:t> 5. coal tars, coal tar pitches or </a:t>
            </a:r>
            <a:r>
              <a:rPr lang="en-US" sz="2000" dirty="0" err="1">
                <a:solidFill>
                  <a:srgbClr val="002060"/>
                </a:solidFill>
                <a:latin typeface="Cambria" panose="02040503050406030204" pitchFamily="18" charset="0"/>
                <a:ea typeface="Cambria" panose="02040503050406030204" pitchFamily="18" charset="0"/>
              </a:rPr>
              <a:t>soots</a:t>
            </a:r>
            <a:r>
              <a:rPr lang="en-US" sz="2000" dirty="0">
                <a:solidFill>
                  <a:srgbClr val="002060"/>
                </a:solidFill>
                <a:latin typeface="Cambria" panose="02040503050406030204" pitchFamily="18" charset="0"/>
                <a:ea typeface="Cambria" panose="02040503050406030204" pitchFamily="18" charset="0"/>
              </a:rPr>
              <a:t>;</a:t>
            </a:r>
          </a:p>
          <a:p>
            <a:pPr algn="just">
              <a:lnSpc>
                <a:spcPct val="150000"/>
              </a:lnSpc>
            </a:pPr>
            <a:r>
              <a:rPr lang="en-US" sz="2000" dirty="0">
                <a:solidFill>
                  <a:srgbClr val="002060"/>
                </a:solidFill>
                <a:latin typeface="Cambria" panose="02040503050406030204" pitchFamily="18" charset="0"/>
                <a:ea typeface="Cambria" panose="02040503050406030204" pitchFamily="18" charset="0"/>
              </a:rPr>
              <a:t> 6. beta-naphthylamine;</a:t>
            </a:r>
          </a:p>
          <a:p>
            <a:pPr algn="just">
              <a:lnSpc>
                <a:spcPct val="150000"/>
              </a:lnSpc>
            </a:pPr>
            <a:r>
              <a:rPr lang="en-US" sz="2000" dirty="0">
                <a:solidFill>
                  <a:srgbClr val="002060"/>
                </a:solidFill>
                <a:latin typeface="Cambria" panose="02040503050406030204" pitchFamily="18" charset="0"/>
                <a:ea typeface="Cambria" panose="02040503050406030204" pitchFamily="18" charset="0"/>
              </a:rPr>
              <a:t> 7. vinyl chloride;</a:t>
            </a:r>
          </a:p>
          <a:p>
            <a:pPr algn="just">
              <a:lnSpc>
                <a:spcPct val="150000"/>
              </a:lnSpc>
            </a:pPr>
            <a:r>
              <a:rPr lang="en-US" sz="2000" dirty="0">
                <a:solidFill>
                  <a:srgbClr val="002060"/>
                </a:solidFill>
                <a:latin typeface="Cambria" panose="02040503050406030204" pitchFamily="18" charset="0"/>
                <a:ea typeface="Cambria" panose="02040503050406030204" pitchFamily="18" charset="0"/>
              </a:rPr>
              <a:t> 8. benzene</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3805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66910" y="0"/>
            <a:ext cx="7715304" cy="685800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CONTOH KRONOLOGIS KEJADIAN</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3238480" y="1022556"/>
            <a:ext cx="6457920" cy="5835444"/>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CONTOH SURAT TUGAS</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3381356" y="1428736"/>
            <a:ext cx="5572164" cy="5429264"/>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dirty="0">
                <a:latin typeface="Times New Roman" pitchFamily="18" charset="0"/>
                <a:cs typeface="Times New Roman" pitchFamily="18" charset="0"/>
              </a:rPr>
              <a:t>CONTOH FORMULIR PERMINTAAN PEMBAYARAN</a:t>
            </a:r>
          </a:p>
        </p:txBody>
      </p:sp>
      <p:pic>
        <p:nvPicPr>
          <p:cNvPr id="3076" name="Picture 4"/>
          <p:cNvPicPr>
            <a:picLocks noGrp="1" noChangeAspect="1" noChangeArrowheads="1"/>
          </p:cNvPicPr>
          <p:nvPr>
            <p:ph idx="1"/>
          </p:nvPr>
        </p:nvPicPr>
        <p:blipFill>
          <a:blip r:embed="rId2" cstate="print"/>
          <a:srcRect/>
          <a:stretch>
            <a:fillRect/>
          </a:stretch>
        </p:blipFill>
        <p:spPr bwMode="auto">
          <a:xfrm>
            <a:off x="3167043" y="1428736"/>
            <a:ext cx="6215105" cy="5429264"/>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11C62E-5EE8-D11D-B2CE-34CEFB882FBC}"/>
              </a:ext>
            </a:extLst>
          </p:cNvPr>
          <p:cNvSpPr txBox="1"/>
          <p:nvPr/>
        </p:nvSpPr>
        <p:spPr>
          <a:xfrm>
            <a:off x="4236720" y="2108200"/>
            <a:ext cx="4023858" cy="830997"/>
          </a:xfrm>
          <a:prstGeom prst="rect">
            <a:avLst/>
          </a:prstGeom>
          <a:noFill/>
        </p:spPr>
        <p:txBody>
          <a:bodyPr wrap="none" rtlCol="0">
            <a:spAutoFit/>
          </a:bodyPr>
          <a:lstStyle/>
          <a:p>
            <a:r>
              <a:rPr lang="en-US" sz="4800" dirty="0" err="1"/>
              <a:t>Pertanyaan</a:t>
            </a:r>
            <a:r>
              <a:rPr lang="en-US" sz="4800" dirty="0"/>
              <a:t>  ?</a:t>
            </a:r>
          </a:p>
        </p:txBody>
      </p:sp>
    </p:spTree>
    <p:extLst>
      <p:ext uri="{BB962C8B-B14F-4D97-AF65-F5344CB8AC3E}">
        <p14:creationId xmlns:p14="http://schemas.microsoft.com/office/powerpoint/2010/main" val="8988356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A825B3-0D52-3410-3E31-2183E3BCEF99}"/>
              </a:ext>
            </a:extLst>
          </p:cNvPr>
          <p:cNvSpPr>
            <a:spLocks noGrp="1"/>
          </p:cNvSpPr>
          <p:nvPr>
            <p:ph type="body" sz="quarter" idx="10"/>
          </p:nvPr>
        </p:nvSpPr>
        <p:spPr>
          <a:xfrm>
            <a:off x="445449" y="0"/>
            <a:ext cx="11573197" cy="724247"/>
          </a:xfrm>
        </p:spPr>
        <p:txBody>
          <a:bodyPr/>
          <a:lstStyle/>
          <a:p>
            <a:r>
              <a:rPr lang="en-US" sz="3200" dirty="0"/>
              <a:t>Kesimpulan</a:t>
            </a:r>
          </a:p>
        </p:txBody>
      </p:sp>
      <p:sp>
        <p:nvSpPr>
          <p:cNvPr id="6" name="TextBox 5">
            <a:extLst>
              <a:ext uri="{FF2B5EF4-FFF2-40B4-BE49-F238E27FC236}">
                <a16:creationId xmlns:a16="http://schemas.microsoft.com/office/drawing/2014/main" id="{AAB3FA60-AF50-C587-A88A-882C526AC5E2}"/>
              </a:ext>
            </a:extLst>
          </p:cNvPr>
          <p:cNvSpPr txBox="1"/>
          <p:nvPr/>
        </p:nvSpPr>
        <p:spPr>
          <a:xfrm>
            <a:off x="142240" y="724247"/>
            <a:ext cx="11734166" cy="5615704"/>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Penyakit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Akibat</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Kerja</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/PAK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adalah</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penyakit yang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disebabkan</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oleh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pekerjaan</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dan/</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atau</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lingkungan</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kerja</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sz="2200" dirty="0">
                <a:latin typeface="Cambria" panose="02040503050406030204" pitchFamily="18" charset="0"/>
                <a:ea typeface="Cambria" panose="02040503050406030204" pitchFamily="18" charset="0"/>
              </a:rPr>
              <a:t>Ada 4 </a:t>
            </a:r>
            <a:r>
              <a:rPr lang="en-US" sz="2200" dirty="0" err="1">
                <a:latin typeface="Cambria" panose="02040503050406030204" pitchFamily="18" charset="0"/>
                <a:ea typeface="Cambria" panose="02040503050406030204" pitchFamily="18" charset="0"/>
              </a:rPr>
              <a:t>klasifikasi</a:t>
            </a:r>
            <a:r>
              <a:rPr lang="en-US" sz="2200" dirty="0">
                <a:latin typeface="Cambria" panose="02040503050406030204" pitchFamily="18" charset="0"/>
                <a:ea typeface="Cambria" panose="02040503050406030204" pitchFamily="18" charset="0"/>
              </a:rPr>
              <a:t> PAK </a:t>
            </a:r>
            <a:r>
              <a:rPr lang="en-US" sz="2200" dirty="0" err="1">
                <a:latin typeface="Cambria" panose="02040503050406030204" pitchFamily="18" charset="0"/>
                <a:ea typeface="Cambria" panose="02040503050406030204" pitchFamily="18" charset="0"/>
              </a:rPr>
              <a:t>yaitu</a:t>
            </a:r>
            <a:r>
              <a:rPr lang="en-US" sz="2200" dirty="0">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lang="en-US" sz="2200" dirty="0">
                <a:latin typeface="Cambria" panose="02040503050406030204" pitchFamily="18" charset="0"/>
                <a:ea typeface="Cambria" panose="02040503050406030204" pitchFamily="18" charset="0"/>
              </a:rPr>
              <a:t>Klasifikasi </a:t>
            </a:r>
            <a:r>
              <a:rPr lang="en-US" sz="2200" dirty="0" err="1">
                <a:latin typeface="Cambria" panose="02040503050406030204" pitchFamily="18" charset="0"/>
                <a:ea typeface="Cambria" panose="02040503050406030204" pitchFamily="18" charset="0"/>
              </a:rPr>
              <a:t>Jenis</a:t>
            </a:r>
            <a:r>
              <a:rPr lang="en-US" sz="2200" dirty="0">
                <a:latin typeface="Cambria" panose="02040503050406030204" pitchFamily="18" charset="0"/>
                <a:ea typeface="Cambria" panose="02040503050406030204" pitchFamily="18" charset="0"/>
              </a:rPr>
              <a:t> I. </a:t>
            </a:r>
            <a:r>
              <a:rPr lang="en-US" sz="2200" dirty="0" err="1">
                <a:latin typeface="Cambria" panose="02040503050406030204" pitchFamily="18" charset="0"/>
                <a:ea typeface="Cambria" panose="02040503050406030204" pitchFamily="18" charset="0"/>
              </a:rPr>
              <a:t>Penyakit</a:t>
            </a:r>
            <a:r>
              <a:rPr lang="en-US" sz="2200" dirty="0">
                <a:latin typeface="Cambria" panose="02040503050406030204" pitchFamily="18" charset="0"/>
                <a:ea typeface="Cambria" panose="02040503050406030204" pitchFamily="18" charset="0"/>
              </a:rPr>
              <a:t> Yang </a:t>
            </a:r>
            <a:r>
              <a:rPr lang="en-US" sz="2200" dirty="0" err="1">
                <a:latin typeface="Cambria" panose="02040503050406030204" pitchFamily="18" charset="0"/>
                <a:ea typeface="Cambria" panose="02040503050406030204" pitchFamily="18" charset="0"/>
              </a:rPr>
              <a:t>Disebabkan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Pajanan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Faktor</a:t>
            </a:r>
            <a:r>
              <a:rPr lang="en-US" sz="2200" dirty="0">
                <a:latin typeface="Cambria" panose="02040503050406030204" pitchFamily="18" charset="0"/>
                <a:ea typeface="Cambria" panose="02040503050406030204" pitchFamily="18" charset="0"/>
              </a:rPr>
              <a:t> Yang </a:t>
            </a:r>
            <a:r>
              <a:rPr lang="en-US" sz="2200" dirty="0" err="1">
                <a:latin typeface="Cambria" panose="02040503050406030204" pitchFamily="18" charset="0"/>
                <a:ea typeface="Cambria" panose="02040503050406030204" pitchFamily="18" charset="0"/>
              </a:rPr>
              <a:t>Timbul</a:t>
            </a:r>
            <a:r>
              <a:rPr lang="en-US" sz="2200" dirty="0">
                <a:latin typeface="Cambria" panose="02040503050406030204" pitchFamily="18" charset="0"/>
                <a:ea typeface="Cambria" panose="02040503050406030204" pitchFamily="18" charset="0"/>
              </a:rPr>
              <a:t> Dari </a:t>
            </a:r>
            <a:r>
              <a:rPr lang="en-US" sz="2200" dirty="0" err="1">
                <a:latin typeface="Cambria" panose="02040503050406030204" pitchFamily="18" charset="0"/>
                <a:ea typeface="Cambria" panose="02040503050406030204" pitchFamily="18" charset="0"/>
              </a:rPr>
              <a:t>Aktivitas</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Pekerjaan</a:t>
            </a:r>
            <a:r>
              <a:rPr lang="en-US" sz="2200" dirty="0">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lang="en-US" sz="2200" dirty="0">
                <a:latin typeface="Cambria" panose="02040503050406030204" pitchFamily="18" charset="0"/>
                <a:ea typeface="Cambria" panose="02040503050406030204" pitchFamily="18" charset="0"/>
              </a:rPr>
              <a:t>Klasifikasi </a:t>
            </a:r>
            <a:r>
              <a:rPr lang="en-US" sz="2200" dirty="0" err="1">
                <a:latin typeface="Cambria" panose="02040503050406030204" pitchFamily="18" charset="0"/>
                <a:ea typeface="Cambria" panose="02040503050406030204" pitchFamily="18" charset="0"/>
              </a:rPr>
              <a:t>Jenis</a:t>
            </a:r>
            <a:r>
              <a:rPr lang="en-US" sz="2200" dirty="0">
                <a:latin typeface="Cambria" panose="02040503050406030204" pitchFamily="18" charset="0"/>
                <a:ea typeface="Cambria" panose="02040503050406030204" pitchFamily="18" charset="0"/>
              </a:rPr>
              <a:t> II. </a:t>
            </a:r>
            <a:r>
              <a:rPr lang="en-US" sz="2200" dirty="0" err="1">
                <a:latin typeface="Cambria" panose="02040503050406030204" pitchFamily="18" charset="0"/>
                <a:ea typeface="Cambria" panose="02040503050406030204" pitchFamily="18" charset="0"/>
              </a:rPr>
              <a:t>Penyakit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Berdasarkan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Sistem</a:t>
            </a:r>
            <a:r>
              <a:rPr lang="en-US" sz="2200" dirty="0">
                <a:latin typeface="Cambria" panose="02040503050406030204" pitchFamily="18" charset="0"/>
                <a:ea typeface="Cambria" panose="02040503050406030204" pitchFamily="18" charset="0"/>
              </a:rPr>
              <a:t> Target Organ</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lang="fi-FI" sz="2200" dirty="0">
                <a:latin typeface="Cambria" panose="02040503050406030204" pitchFamily="18" charset="0"/>
                <a:ea typeface="Cambria" panose="02040503050406030204" pitchFamily="18" charset="0"/>
              </a:rPr>
              <a:t>Klasifikasi Jenis III. Penyakit Kanker Akibat Kerja</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lang="fi-FI" sz="2200" dirty="0">
                <a:latin typeface="Cambria" panose="02040503050406030204" pitchFamily="18" charset="0"/>
                <a:ea typeface="Cambria" panose="02040503050406030204" pitchFamily="18" charset="0"/>
              </a:rPr>
              <a:t>Klasifikasi Jenis IV. Penyakit Jenis Lainnya</a:t>
            </a:r>
            <a:endPar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Jaminan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Kecelakaan</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Kerja</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/JKK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adalah</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manfaat</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berupa</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uang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tunai</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dan/</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atau</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pelayanan</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kesehatan</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yang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diberikan</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pada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saat</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peserta</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mengalami</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kecelakaan</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kerja</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atau</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penyakit yang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disebabkan</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oleh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lingkungan</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kerja</a:t>
            </a:r>
            <a:r>
              <a:rPr kumimoji="0" lang="en-US" sz="22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439011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5410B6B-6011-421E-B292-D2F9EB28C1AF}"/>
              </a:ext>
            </a:extLst>
          </p:cNvPr>
          <p:cNvGrpSpPr/>
          <p:nvPr/>
        </p:nvGrpSpPr>
        <p:grpSpPr>
          <a:xfrm>
            <a:off x="-652519" y="3762837"/>
            <a:ext cx="12969199" cy="2665260"/>
            <a:chOff x="-491345" y="1077822"/>
            <a:chExt cx="10267188" cy="2109978"/>
          </a:xfrm>
        </p:grpSpPr>
        <p:grpSp>
          <p:nvGrpSpPr>
            <p:cNvPr id="6" name="Group 5">
              <a:extLst>
                <a:ext uri="{FF2B5EF4-FFF2-40B4-BE49-F238E27FC236}">
                  <a16:creationId xmlns:a16="http://schemas.microsoft.com/office/drawing/2014/main" id="{C394E979-B09C-4577-A5F2-9EB206B59E10}"/>
                </a:ext>
              </a:extLst>
            </p:cNvPr>
            <p:cNvGrpSpPr/>
            <p:nvPr/>
          </p:nvGrpSpPr>
          <p:grpSpPr>
            <a:xfrm>
              <a:off x="-491345" y="1077822"/>
              <a:ext cx="10267188" cy="2109978"/>
              <a:chOff x="-491345" y="1077822"/>
              <a:chExt cx="10267188" cy="2109978"/>
            </a:xfrm>
          </p:grpSpPr>
          <p:pic>
            <p:nvPicPr>
              <p:cNvPr id="7" name="Picture 6">
                <a:extLst>
                  <a:ext uri="{FF2B5EF4-FFF2-40B4-BE49-F238E27FC236}">
                    <a16:creationId xmlns:a16="http://schemas.microsoft.com/office/drawing/2014/main" id="{B474E62D-6D21-44E1-B7B1-8BBFB010617E}"/>
                  </a:ext>
                </a:extLst>
              </p:cNvPr>
              <p:cNvPicPr>
                <a:picLocks noChangeAspect="1"/>
              </p:cNvPicPr>
              <p:nvPr/>
            </p:nvPicPr>
            <p:blipFill>
              <a:blip r:embed="rId2"/>
              <a:stretch>
                <a:fillRect/>
              </a:stretch>
            </p:blipFill>
            <p:spPr>
              <a:xfrm>
                <a:off x="8099443" y="1808913"/>
                <a:ext cx="1676400" cy="495300"/>
              </a:xfrm>
              <a:custGeom>
                <a:avLst/>
                <a:gdLst>
                  <a:gd name="connsiteX0" fmla="*/ 0 w 1676400"/>
                  <a:gd name="connsiteY0" fmla="*/ 0 h 495300"/>
                  <a:gd name="connsiteX1" fmla="*/ 1684782 w 1676400"/>
                  <a:gd name="connsiteY1" fmla="*/ 0 h 495300"/>
                  <a:gd name="connsiteX2" fmla="*/ 1684782 w 1676400"/>
                  <a:gd name="connsiteY2" fmla="*/ 498348 h 495300"/>
                  <a:gd name="connsiteX3" fmla="*/ 0 w 1676400"/>
                  <a:gd name="connsiteY3" fmla="*/ 498348 h 495300"/>
                </a:gdLst>
                <a:ahLst/>
                <a:cxnLst>
                  <a:cxn ang="0">
                    <a:pos x="connsiteX0" y="connsiteY0"/>
                  </a:cxn>
                  <a:cxn ang="0">
                    <a:pos x="connsiteX1" y="connsiteY1"/>
                  </a:cxn>
                  <a:cxn ang="0">
                    <a:pos x="connsiteX2" y="connsiteY2"/>
                  </a:cxn>
                  <a:cxn ang="0">
                    <a:pos x="connsiteX3" y="connsiteY3"/>
                  </a:cxn>
                </a:cxnLst>
                <a:rect l="l" t="t" r="r" b="b"/>
                <a:pathLst>
                  <a:path w="1676400" h="495300">
                    <a:moveTo>
                      <a:pt x="0" y="0"/>
                    </a:moveTo>
                    <a:lnTo>
                      <a:pt x="1684782" y="0"/>
                    </a:lnTo>
                    <a:lnTo>
                      <a:pt x="1684782" y="498348"/>
                    </a:lnTo>
                    <a:lnTo>
                      <a:pt x="0" y="498348"/>
                    </a:lnTo>
                    <a:close/>
                  </a:path>
                </a:pathLst>
              </a:custGeom>
              <a:ln/>
            </p:spPr>
          </p:pic>
          <p:sp>
            <p:nvSpPr>
              <p:cNvPr id="8" name="Freeform: Shape 7">
                <a:extLst>
                  <a:ext uri="{FF2B5EF4-FFF2-40B4-BE49-F238E27FC236}">
                    <a16:creationId xmlns:a16="http://schemas.microsoft.com/office/drawing/2014/main" id="{D928CE9C-1948-44F3-A7A6-B5C4C2E28A46}"/>
                  </a:ext>
                </a:extLst>
              </p:cNvPr>
              <p:cNvSpPr/>
              <p:nvPr/>
            </p:nvSpPr>
            <p:spPr>
              <a:xfrm>
                <a:off x="8125446" y="1833631"/>
                <a:ext cx="1600200" cy="409575"/>
              </a:xfrm>
              <a:custGeom>
                <a:avLst/>
                <a:gdLst>
                  <a:gd name="connsiteX0" fmla="*/ 1578769 w 1600200"/>
                  <a:gd name="connsiteY0" fmla="*/ 285274 h 409575"/>
                  <a:gd name="connsiteX1" fmla="*/ 1285398 w 1600200"/>
                  <a:gd name="connsiteY1" fmla="*/ 285274 h 409575"/>
                  <a:gd name="connsiteX2" fmla="*/ 1257776 w 1600200"/>
                  <a:gd name="connsiteY2" fmla="*/ 323374 h 409575"/>
                  <a:gd name="connsiteX3" fmla="*/ 1217771 w 1600200"/>
                  <a:gd name="connsiteY3" fmla="*/ 153829 h 409575"/>
                  <a:gd name="connsiteX4" fmla="*/ 1181576 w 1600200"/>
                  <a:gd name="connsiteY4" fmla="*/ 285274 h 409575"/>
                  <a:gd name="connsiteX5" fmla="*/ 1093946 w 1600200"/>
                  <a:gd name="connsiteY5" fmla="*/ 285274 h 409575"/>
                  <a:gd name="connsiteX6" fmla="*/ 1080611 w 1600200"/>
                  <a:gd name="connsiteY6" fmla="*/ 335756 h 409575"/>
                  <a:gd name="connsiteX7" fmla="*/ 1056798 w 1600200"/>
                  <a:gd name="connsiteY7" fmla="*/ 277654 h 409575"/>
                  <a:gd name="connsiteX8" fmla="*/ 1032986 w 1600200"/>
                  <a:gd name="connsiteY8" fmla="*/ 322421 h 409575"/>
                  <a:gd name="connsiteX9" fmla="*/ 988219 w 1600200"/>
                  <a:gd name="connsiteY9" fmla="*/ 21431 h 409575"/>
                  <a:gd name="connsiteX10" fmla="*/ 932973 w 1600200"/>
                  <a:gd name="connsiteY10" fmla="*/ 393859 h 409575"/>
                  <a:gd name="connsiteX11" fmla="*/ 912019 w 1600200"/>
                  <a:gd name="connsiteY11" fmla="*/ 285274 h 409575"/>
                  <a:gd name="connsiteX12" fmla="*/ 686276 w 1600200"/>
                  <a:gd name="connsiteY12" fmla="*/ 285274 h 409575"/>
                  <a:gd name="connsiteX13" fmla="*/ 656748 w 1600200"/>
                  <a:gd name="connsiteY13" fmla="*/ 344329 h 409575"/>
                  <a:gd name="connsiteX14" fmla="*/ 621506 w 1600200"/>
                  <a:gd name="connsiteY14" fmla="*/ 150971 h 409575"/>
                  <a:gd name="connsiteX15" fmla="*/ 578644 w 1600200"/>
                  <a:gd name="connsiteY15" fmla="*/ 285274 h 409575"/>
                  <a:gd name="connsiteX16" fmla="*/ 491966 w 1600200"/>
                  <a:gd name="connsiteY16" fmla="*/ 285274 h 409575"/>
                  <a:gd name="connsiteX17" fmla="*/ 467201 w 1600200"/>
                  <a:gd name="connsiteY17" fmla="*/ 322421 h 409575"/>
                  <a:gd name="connsiteX18" fmla="*/ 441484 w 1600200"/>
                  <a:gd name="connsiteY18" fmla="*/ 275749 h 409575"/>
                  <a:gd name="connsiteX19" fmla="*/ 408146 w 1600200"/>
                  <a:gd name="connsiteY19" fmla="*/ 336709 h 409575"/>
                  <a:gd name="connsiteX20" fmla="*/ 376714 w 1600200"/>
                  <a:gd name="connsiteY20" fmla="*/ 72866 h 409575"/>
                  <a:gd name="connsiteX21" fmla="*/ 335756 w 1600200"/>
                  <a:gd name="connsiteY21" fmla="*/ 377666 h 409575"/>
                  <a:gd name="connsiteX22" fmla="*/ 308134 w 1600200"/>
                  <a:gd name="connsiteY22" fmla="*/ 285274 h 409575"/>
                  <a:gd name="connsiteX23" fmla="*/ 238601 w 1600200"/>
                  <a:gd name="connsiteY23" fmla="*/ 285274 h 409575"/>
                  <a:gd name="connsiteX24" fmla="*/ 210026 w 1600200"/>
                  <a:gd name="connsiteY24" fmla="*/ 237649 h 409575"/>
                  <a:gd name="connsiteX25" fmla="*/ 177641 w 1600200"/>
                  <a:gd name="connsiteY25" fmla="*/ 285274 h 409575"/>
                  <a:gd name="connsiteX26" fmla="*/ 21431 w 1600200"/>
                  <a:gd name="connsiteY26" fmla="*/ 28527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noFill/>
              <a:ln w="28575" cap="rnd">
                <a:solidFill>
                  <a:srgbClr val="FFFFFF"/>
                </a:solidFill>
                <a:prstDash val="solid"/>
                <a:round/>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pic>
            <p:nvPicPr>
              <p:cNvPr id="9" name="Picture 8">
                <a:extLst>
                  <a:ext uri="{FF2B5EF4-FFF2-40B4-BE49-F238E27FC236}">
                    <a16:creationId xmlns:a16="http://schemas.microsoft.com/office/drawing/2014/main" id="{444CE9DF-B4F5-4E54-B1DD-04A2FB9CA5E5}"/>
                  </a:ext>
                </a:extLst>
              </p:cNvPr>
              <p:cNvPicPr>
                <a:picLocks noChangeAspect="1"/>
              </p:cNvPicPr>
              <p:nvPr/>
            </p:nvPicPr>
            <p:blipFill rotWithShape="1">
              <a:blip r:embed="rId3"/>
              <a:srcRect l="-8934" r="1"/>
              <a:stretch/>
            </p:blipFill>
            <p:spPr>
              <a:xfrm>
                <a:off x="-491345" y="1797483"/>
                <a:ext cx="5676900" cy="495300"/>
              </a:xfrm>
              <a:custGeom>
                <a:avLst/>
                <a:gdLst>
                  <a:gd name="connsiteX0" fmla="*/ 0 w 5676900"/>
                  <a:gd name="connsiteY0" fmla="*/ 0 h 495300"/>
                  <a:gd name="connsiteX1" fmla="*/ 5685282 w 5676900"/>
                  <a:gd name="connsiteY1" fmla="*/ 0 h 495300"/>
                  <a:gd name="connsiteX2" fmla="*/ 5685282 w 5676900"/>
                  <a:gd name="connsiteY2" fmla="*/ 500634 h 495300"/>
                  <a:gd name="connsiteX3" fmla="*/ 0 w 5676900"/>
                  <a:gd name="connsiteY3" fmla="*/ 500634 h 495300"/>
                </a:gdLst>
                <a:ahLst/>
                <a:cxnLst>
                  <a:cxn ang="0">
                    <a:pos x="connsiteX0" y="connsiteY0"/>
                  </a:cxn>
                  <a:cxn ang="0">
                    <a:pos x="connsiteX1" y="connsiteY1"/>
                  </a:cxn>
                  <a:cxn ang="0">
                    <a:pos x="connsiteX2" y="connsiteY2"/>
                  </a:cxn>
                  <a:cxn ang="0">
                    <a:pos x="connsiteX3" y="connsiteY3"/>
                  </a:cxn>
                </a:cxnLst>
                <a:rect l="l" t="t" r="r" b="b"/>
                <a:pathLst>
                  <a:path w="5676900" h="495300">
                    <a:moveTo>
                      <a:pt x="0" y="0"/>
                    </a:moveTo>
                    <a:lnTo>
                      <a:pt x="5685282" y="0"/>
                    </a:lnTo>
                    <a:lnTo>
                      <a:pt x="5685282" y="500634"/>
                    </a:lnTo>
                    <a:lnTo>
                      <a:pt x="0" y="500634"/>
                    </a:lnTo>
                    <a:close/>
                  </a:path>
                </a:pathLst>
              </a:custGeom>
              <a:ln/>
            </p:spPr>
          </p:pic>
          <p:sp>
            <p:nvSpPr>
              <p:cNvPr id="10" name="Freeform: Shape 9">
                <a:extLst>
                  <a:ext uri="{FF2B5EF4-FFF2-40B4-BE49-F238E27FC236}">
                    <a16:creationId xmlns:a16="http://schemas.microsoft.com/office/drawing/2014/main" id="{5DE13F53-8EF6-4B38-99FF-9CB84A6B2EBF}"/>
                  </a:ext>
                </a:extLst>
              </p:cNvPr>
              <p:cNvSpPr/>
              <p:nvPr/>
            </p:nvSpPr>
            <p:spPr>
              <a:xfrm>
                <a:off x="14351" y="1860842"/>
                <a:ext cx="5196891" cy="372428"/>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96891" h="372428">
                    <a:moveTo>
                      <a:pt x="5196891" y="263843"/>
                    </a:moveTo>
                    <a:lnTo>
                      <a:pt x="4903521" y="263843"/>
                    </a:lnTo>
                    <a:lnTo>
                      <a:pt x="4875899" y="301943"/>
                    </a:lnTo>
                    <a:lnTo>
                      <a:pt x="4835893" y="132398"/>
                    </a:lnTo>
                    <a:lnTo>
                      <a:pt x="4799699" y="263843"/>
                    </a:lnTo>
                    <a:lnTo>
                      <a:pt x="4712068" y="263843"/>
                    </a:lnTo>
                    <a:lnTo>
                      <a:pt x="4698733" y="314325"/>
                    </a:lnTo>
                    <a:lnTo>
                      <a:pt x="4674921" y="256223"/>
                    </a:lnTo>
                    <a:lnTo>
                      <a:pt x="4651108" y="300990"/>
                    </a:lnTo>
                    <a:lnTo>
                      <a:pt x="4606341" y="0"/>
                    </a:lnTo>
                    <a:lnTo>
                      <a:pt x="4551096" y="372428"/>
                    </a:lnTo>
                    <a:lnTo>
                      <a:pt x="4530141" y="263843"/>
                    </a:lnTo>
                    <a:lnTo>
                      <a:pt x="4304399" y="263843"/>
                    </a:lnTo>
                    <a:lnTo>
                      <a:pt x="4274871" y="322898"/>
                    </a:lnTo>
                    <a:lnTo>
                      <a:pt x="4239628" y="129540"/>
                    </a:lnTo>
                    <a:lnTo>
                      <a:pt x="4196766" y="263843"/>
                    </a:lnTo>
                    <a:lnTo>
                      <a:pt x="4110088" y="263843"/>
                    </a:lnTo>
                    <a:lnTo>
                      <a:pt x="4085324" y="300990"/>
                    </a:lnTo>
                    <a:lnTo>
                      <a:pt x="4059606" y="254318"/>
                    </a:lnTo>
                    <a:lnTo>
                      <a:pt x="4026268" y="315278"/>
                    </a:lnTo>
                    <a:lnTo>
                      <a:pt x="3994836" y="51435"/>
                    </a:lnTo>
                    <a:lnTo>
                      <a:pt x="3953878" y="356235"/>
                    </a:lnTo>
                    <a:lnTo>
                      <a:pt x="3926256" y="263843"/>
                    </a:lnTo>
                    <a:lnTo>
                      <a:pt x="3856724" y="263843"/>
                    </a:lnTo>
                    <a:lnTo>
                      <a:pt x="3828149" y="216218"/>
                    </a:lnTo>
                    <a:lnTo>
                      <a:pt x="3795763" y="263843"/>
                    </a:lnTo>
                    <a:lnTo>
                      <a:pt x="0" y="263842"/>
                    </a:lnTo>
                  </a:path>
                </a:pathLst>
              </a:custGeom>
              <a:noFill/>
              <a:ln w="28575" cap="rnd">
                <a:solidFill>
                  <a:srgbClr val="FFFFFF"/>
                </a:solidFill>
                <a:prstDash val="solid"/>
                <a:round/>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1" name="Picture 10">
                <a:extLst>
                  <a:ext uri="{FF2B5EF4-FFF2-40B4-BE49-F238E27FC236}">
                    <a16:creationId xmlns:a16="http://schemas.microsoft.com/office/drawing/2014/main" id="{8404E05A-C550-48DC-AF23-091129FB9E93}"/>
                  </a:ext>
                </a:extLst>
              </p:cNvPr>
              <p:cNvPicPr>
                <a:picLocks noChangeAspect="1"/>
              </p:cNvPicPr>
              <p:nvPr/>
            </p:nvPicPr>
            <p:blipFill>
              <a:blip r:embed="rId4"/>
              <a:stretch>
                <a:fillRect/>
              </a:stretch>
            </p:blipFill>
            <p:spPr>
              <a:xfrm>
                <a:off x="5082352"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12" name="Freeform: Shape 11">
                <a:extLst>
                  <a:ext uri="{FF2B5EF4-FFF2-40B4-BE49-F238E27FC236}">
                    <a16:creationId xmlns:a16="http://schemas.microsoft.com/office/drawing/2014/main" id="{3266C0E3-1F97-4E8A-BE13-09E8C68B1D30}"/>
                  </a:ext>
                </a:extLst>
              </p:cNvPr>
              <p:cNvSpPr/>
              <p:nvPr/>
            </p:nvSpPr>
            <p:spPr>
              <a:xfrm>
                <a:off x="5117451" y="1766003"/>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3" name="Picture 12">
                <a:extLst>
                  <a:ext uri="{FF2B5EF4-FFF2-40B4-BE49-F238E27FC236}">
                    <a16:creationId xmlns:a16="http://schemas.microsoft.com/office/drawing/2014/main" id="{DD326577-A8A2-481E-B73B-DE69E270811B}"/>
                  </a:ext>
                </a:extLst>
              </p:cNvPr>
              <p:cNvPicPr>
                <a:picLocks noChangeAspect="1"/>
              </p:cNvPicPr>
              <p:nvPr/>
            </p:nvPicPr>
            <p:blipFill>
              <a:blip r:embed="rId5"/>
              <a:stretch>
                <a:fillRect/>
              </a:stretch>
            </p:blipFill>
            <p:spPr>
              <a:xfrm>
                <a:off x="5653852" y="2058516"/>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14" name="Freeform: Shape 13">
                <a:extLst>
                  <a:ext uri="{FF2B5EF4-FFF2-40B4-BE49-F238E27FC236}">
                    <a16:creationId xmlns:a16="http://schemas.microsoft.com/office/drawing/2014/main" id="{0EDF3D62-F28A-44E5-ABCD-94F0110C155A}"/>
                  </a:ext>
                </a:extLst>
              </p:cNvPr>
              <p:cNvSpPr/>
              <p:nvPr/>
            </p:nvSpPr>
            <p:spPr>
              <a:xfrm>
                <a:off x="5688951" y="2092711"/>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5" name="Picture 14">
                <a:extLst>
                  <a:ext uri="{FF2B5EF4-FFF2-40B4-BE49-F238E27FC236}">
                    <a16:creationId xmlns:a16="http://schemas.microsoft.com/office/drawing/2014/main" id="{CE380E09-C093-4D1D-A08A-845BC9523EF6}"/>
                  </a:ext>
                </a:extLst>
              </p:cNvPr>
              <p:cNvPicPr>
                <a:picLocks noChangeAspect="1"/>
              </p:cNvPicPr>
              <p:nvPr/>
            </p:nvPicPr>
            <p:blipFill>
              <a:blip r:embed="rId6"/>
              <a:stretch>
                <a:fillRect/>
              </a:stretch>
            </p:blipFill>
            <p:spPr>
              <a:xfrm>
                <a:off x="5649280" y="140472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16" name="Freeform: Shape 15">
                <a:extLst>
                  <a:ext uri="{FF2B5EF4-FFF2-40B4-BE49-F238E27FC236}">
                    <a16:creationId xmlns:a16="http://schemas.microsoft.com/office/drawing/2014/main" id="{DCF3A511-9611-4093-B594-6AE2F05BE879}"/>
                  </a:ext>
                </a:extLst>
              </p:cNvPr>
              <p:cNvSpPr/>
              <p:nvPr/>
            </p:nvSpPr>
            <p:spPr>
              <a:xfrm>
                <a:off x="5685141" y="1437391"/>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7" name="Picture 16">
                <a:extLst>
                  <a:ext uri="{FF2B5EF4-FFF2-40B4-BE49-F238E27FC236}">
                    <a16:creationId xmlns:a16="http://schemas.microsoft.com/office/drawing/2014/main" id="{2F51158A-E743-48FC-8224-04B98F0CECE2}"/>
                  </a:ext>
                </a:extLst>
              </p:cNvPr>
              <p:cNvPicPr>
                <a:picLocks noChangeAspect="1"/>
              </p:cNvPicPr>
              <p:nvPr/>
            </p:nvPicPr>
            <p:blipFill>
              <a:blip r:embed="rId7"/>
              <a:stretch>
                <a:fillRect/>
              </a:stretch>
            </p:blipFill>
            <p:spPr>
              <a:xfrm>
                <a:off x="7354636" y="1731618"/>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18" name="Freeform: Shape 17">
                <a:extLst>
                  <a:ext uri="{FF2B5EF4-FFF2-40B4-BE49-F238E27FC236}">
                    <a16:creationId xmlns:a16="http://schemas.microsoft.com/office/drawing/2014/main" id="{1992C31C-769C-4343-961C-733B5FE310C1}"/>
                  </a:ext>
                </a:extLst>
              </p:cNvPr>
              <p:cNvSpPr/>
              <p:nvPr/>
            </p:nvSpPr>
            <p:spPr>
              <a:xfrm>
                <a:off x="7390116" y="1764098"/>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9" name="Picture 18">
                <a:extLst>
                  <a:ext uri="{FF2B5EF4-FFF2-40B4-BE49-F238E27FC236}">
                    <a16:creationId xmlns:a16="http://schemas.microsoft.com/office/drawing/2014/main" id="{69CFF72F-5045-4C23-9D3C-8504DD17011E}"/>
                  </a:ext>
                </a:extLst>
              </p:cNvPr>
              <p:cNvPicPr>
                <a:picLocks noChangeAspect="1"/>
              </p:cNvPicPr>
              <p:nvPr/>
            </p:nvPicPr>
            <p:blipFill>
              <a:blip r:embed="rId8"/>
              <a:stretch>
                <a:fillRect/>
              </a:stretch>
            </p:blipFill>
            <p:spPr>
              <a:xfrm>
                <a:off x="6218494" y="2387700"/>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0" name="Freeform: Shape 19">
                <a:extLst>
                  <a:ext uri="{FF2B5EF4-FFF2-40B4-BE49-F238E27FC236}">
                    <a16:creationId xmlns:a16="http://schemas.microsoft.com/office/drawing/2014/main" id="{F38C6726-09E0-496A-8529-AFDF0C58F1CF}"/>
                  </a:ext>
                </a:extLst>
              </p:cNvPr>
              <p:cNvSpPr/>
              <p:nvPr/>
            </p:nvSpPr>
            <p:spPr>
              <a:xfrm>
                <a:off x="6252831" y="2421323"/>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21" name="Picture 20">
                <a:extLst>
                  <a:ext uri="{FF2B5EF4-FFF2-40B4-BE49-F238E27FC236}">
                    <a16:creationId xmlns:a16="http://schemas.microsoft.com/office/drawing/2014/main" id="{22948EA9-DAD6-4BB2-A566-24B2D3CE3217}"/>
                  </a:ext>
                </a:extLst>
              </p:cNvPr>
              <p:cNvPicPr>
                <a:picLocks noChangeAspect="1"/>
              </p:cNvPicPr>
              <p:nvPr/>
            </p:nvPicPr>
            <p:blipFill>
              <a:blip r:embed="rId9"/>
              <a:stretch>
                <a:fillRect/>
              </a:stretch>
            </p:blipFill>
            <p:spPr>
              <a:xfrm>
                <a:off x="6218494"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2" name="Freeform: Shape 21">
                <a:extLst>
                  <a:ext uri="{FF2B5EF4-FFF2-40B4-BE49-F238E27FC236}">
                    <a16:creationId xmlns:a16="http://schemas.microsoft.com/office/drawing/2014/main" id="{25EBC715-8A01-447B-964A-23145C52B0CB}"/>
                  </a:ext>
                </a:extLst>
              </p:cNvPr>
              <p:cNvSpPr/>
              <p:nvPr/>
            </p:nvSpPr>
            <p:spPr>
              <a:xfrm>
                <a:off x="6252831" y="1766003"/>
                <a:ext cx="800100" cy="695325"/>
              </a:xfrm>
              <a:custGeom>
                <a:avLst/>
                <a:gdLst>
                  <a:gd name="connsiteX0" fmla="*/ 778669 w 800100"/>
                  <a:gd name="connsiteY0" fmla="*/ 349091 h 695325"/>
                  <a:gd name="connsiteX1" fmla="*/ 589122 w 800100"/>
                  <a:gd name="connsiteY1" fmla="*/ 676751 h 695325"/>
                  <a:gd name="connsiteX2" fmla="*/ 210979 w 800100"/>
                  <a:gd name="connsiteY2" fmla="*/ 676751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979" y="676751"/>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23" name="Picture 22">
                <a:extLst>
                  <a:ext uri="{FF2B5EF4-FFF2-40B4-BE49-F238E27FC236}">
                    <a16:creationId xmlns:a16="http://schemas.microsoft.com/office/drawing/2014/main" id="{1D81EE9D-D152-4232-9D73-C3AB9943D9FA}"/>
                  </a:ext>
                </a:extLst>
              </p:cNvPr>
              <p:cNvPicPr>
                <a:picLocks noChangeAspect="1"/>
              </p:cNvPicPr>
              <p:nvPr/>
            </p:nvPicPr>
            <p:blipFill>
              <a:blip r:embed="rId10"/>
              <a:stretch>
                <a:fillRect/>
              </a:stretch>
            </p:blipFill>
            <p:spPr>
              <a:xfrm>
                <a:off x="6218494" y="1077822"/>
                <a:ext cx="904875" cy="800100"/>
              </a:xfrm>
              <a:custGeom>
                <a:avLst/>
                <a:gdLst>
                  <a:gd name="connsiteX0" fmla="*/ 0 w 904875"/>
                  <a:gd name="connsiteY0" fmla="*/ 0 h 800100"/>
                  <a:gd name="connsiteX1" fmla="*/ 907542 w 904875"/>
                  <a:gd name="connsiteY1" fmla="*/ 0 h 800100"/>
                  <a:gd name="connsiteX2" fmla="*/ 907542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2386"/>
                    </a:lnTo>
                    <a:lnTo>
                      <a:pt x="0" y="802386"/>
                    </a:lnTo>
                    <a:close/>
                  </a:path>
                </a:pathLst>
              </a:custGeom>
              <a:ln/>
            </p:spPr>
          </p:pic>
          <p:sp>
            <p:nvSpPr>
              <p:cNvPr id="24" name="Freeform: Shape 23">
                <a:extLst>
                  <a:ext uri="{FF2B5EF4-FFF2-40B4-BE49-F238E27FC236}">
                    <a16:creationId xmlns:a16="http://schemas.microsoft.com/office/drawing/2014/main" id="{C177518C-AC45-48B6-8670-ABF6FEDA4A9C}"/>
                  </a:ext>
                </a:extLst>
              </p:cNvPr>
              <p:cNvSpPr/>
              <p:nvPr/>
            </p:nvSpPr>
            <p:spPr>
              <a:xfrm>
                <a:off x="6252831" y="1109731"/>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25" name="Picture 24">
                <a:extLst>
                  <a:ext uri="{FF2B5EF4-FFF2-40B4-BE49-F238E27FC236}">
                    <a16:creationId xmlns:a16="http://schemas.microsoft.com/office/drawing/2014/main" id="{EC41258C-6DBC-474E-95C3-8577E3B9BE98}"/>
                  </a:ext>
                </a:extLst>
              </p:cNvPr>
              <p:cNvPicPr>
                <a:picLocks noChangeAspect="1"/>
              </p:cNvPicPr>
              <p:nvPr/>
            </p:nvPicPr>
            <p:blipFill>
              <a:blip r:embed="rId11"/>
              <a:stretch>
                <a:fillRect/>
              </a:stretch>
            </p:blipFill>
            <p:spPr>
              <a:xfrm>
                <a:off x="6785422" y="1409292"/>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26" name="Freeform: Shape 25">
                <a:extLst>
                  <a:ext uri="{FF2B5EF4-FFF2-40B4-BE49-F238E27FC236}">
                    <a16:creationId xmlns:a16="http://schemas.microsoft.com/office/drawing/2014/main" id="{F0AC16D1-7106-4E06-9F10-E08171AD3548}"/>
                  </a:ext>
                </a:extLst>
              </p:cNvPr>
              <p:cNvSpPr/>
              <p:nvPr/>
            </p:nvSpPr>
            <p:spPr>
              <a:xfrm>
                <a:off x="6820521" y="1442153"/>
                <a:ext cx="800100" cy="695325"/>
              </a:xfrm>
              <a:custGeom>
                <a:avLst/>
                <a:gdLst>
                  <a:gd name="connsiteX0" fmla="*/ 778669 w 800100"/>
                  <a:gd name="connsiteY0" fmla="*/ 349091 h 695325"/>
                  <a:gd name="connsiteX1" fmla="*/ 589121 w 800100"/>
                  <a:gd name="connsiteY1" fmla="*/ 676751 h 695325"/>
                  <a:gd name="connsiteX2" fmla="*/ 210978 w 800100"/>
                  <a:gd name="connsiteY2" fmla="*/ 676751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6751"/>
                    </a:lnTo>
                    <a:lnTo>
                      <a:pt x="210978" y="676751"/>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27" name="Picture 26">
                <a:extLst>
                  <a:ext uri="{FF2B5EF4-FFF2-40B4-BE49-F238E27FC236}">
                    <a16:creationId xmlns:a16="http://schemas.microsoft.com/office/drawing/2014/main" id="{87B65909-BFEA-4557-A8F7-1368CD7775DC}"/>
                  </a:ext>
                </a:extLst>
              </p:cNvPr>
              <p:cNvPicPr>
                <a:picLocks noChangeAspect="1"/>
              </p:cNvPicPr>
              <p:nvPr/>
            </p:nvPicPr>
            <p:blipFill>
              <a:blip r:embed="rId12"/>
              <a:stretch>
                <a:fillRect/>
              </a:stretch>
            </p:blipFill>
            <p:spPr>
              <a:xfrm>
                <a:off x="6783136" y="205623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28" name="Freeform: Shape 27">
                <a:extLst>
                  <a:ext uri="{FF2B5EF4-FFF2-40B4-BE49-F238E27FC236}">
                    <a16:creationId xmlns:a16="http://schemas.microsoft.com/office/drawing/2014/main" id="{71F27F21-3210-4737-9FFC-A902445BB4B7}"/>
                  </a:ext>
                </a:extLst>
              </p:cNvPr>
              <p:cNvSpPr/>
              <p:nvPr/>
            </p:nvSpPr>
            <p:spPr>
              <a:xfrm>
                <a:off x="6818616" y="2088901"/>
                <a:ext cx="800100" cy="695325"/>
              </a:xfrm>
              <a:custGeom>
                <a:avLst/>
                <a:gdLst>
                  <a:gd name="connsiteX0" fmla="*/ 778669 w 800100"/>
                  <a:gd name="connsiteY0" fmla="*/ 349091 h 695325"/>
                  <a:gd name="connsiteX1" fmla="*/ 589121 w 800100"/>
                  <a:gd name="connsiteY1" fmla="*/ 677704 h 695325"/>
                  <a:gd name="connsiteX2" fmla="*/ 210978 w 800100"/>
                  <a:gd name="connsiteY2" fmla="*/ 677704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7704"/>
                    </a:lnTo>
                    <a:lnTo>
                      <a:pt x="210978" y="677704"/>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9" name="Freeform: Shape 28">
                <a:extLst>
                  <a:ext uri="{FF2B5EF4-FFF2-40B4-BE49-F238E27FC236}">
                    <a16:creationId xmlns:a16="http://schemas.microsoft.com/office/drawing/2014/main" id="{9EDCAEA2-8FB6-4956-9BA3-45DD62347B87}"/>
                  </a:ext>
                </a:extLst>
              </p:cNvPr>
              <p:cNvSpPr/>
              <p:nvPr/>
            </p:nvSpPr>
            <p:spPr>
              <a:xfrm>
                <a:off x="5662281"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0" name="Freeform: Shape 29">
                <a:extLst>
                  <a:ext uri="{FF2B5EF4-FFF2-40B4-BE49-F238E27FC236}">
                    <a16:creationId xmlns:a16="http://schemas.microsoft.com/office/drawing/2014/main" id="{17780A0A-DCB2-4EF2-A847-4F54A38FCEA6}"/>
                  </a:ext>
                </a:extLst>
              </p:cNvPr>
              <p:cNvSpPr/>
              <p:nvPr/>
            </p:nvSpPr>
            <p:spPr>
              <a:xfrm>
                <a:off x="6411899"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1" name="Freeform: Shape 30">
                <a:extLst>
                  <a:ext uri="{FF2B5EF4-FFF2-40B4-BE49-F238E27FC236}">
                    <a16:creationId xmlns:a16="http://schemas.microsoft.com/office/drawing/2014/main" id="{23622B21-3B6F-4407-8482-809005EA2ADD}"/>
                  </a:ext>
                </a:extLst>
              </p:cNvPr>
              <p:cNvSpPr/>
              <p:nvPr/>
            </p:nvSpPr>
            <p:spPr>
              <a:xfrm>
                <a:off x="5087924"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6194"/>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2" name="Freeform: Shape 31">
                <a:extLst>
                  <a:ext uri="{FF2B5EF4-FFF2-40B4-BE49-F238E27FC236}">
                    <a16:creationId xmlns:a16="http://schemas.microsoft.com/office/drawing/2014/main" id="{F61E8961-28AD-4CC1-83B6-6CC96EA62D9F}"/>
                  </a:ext>
                </a:extLst>
              </p:cNvPr>
              <p:cNvSpPr/>
              <p:nvPr/>
            </p:nvSpPr>
            <p:spPr>
              <a:xfrm>
                <a:off x="5836589"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3" name="Freeform: Shape 32">
                <a:extLst>
                  <a:ext uri="{FF2B5EF4-FFF2-40B4-BE49-F238E27FC236}">
                    <a16:creationId xmlns:a16="http://schemas.microsoft.com/office/drawing/2014/main" id="{D59281B8-AFE7-40CB-B94F-B556AFF30842}"/>
                  </a:ext>
                </a:extLst>
              </p:cNvPr>
              <p:cNvSpPr/>
              <p:nvPr/>
            </p:nvSpPr>
            <p:spPr>
              <a:xfrm>
                <a:off x="6223304"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7146"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4" name="Freeform: Shape 33">
                <a:extLst>
                  <a:ext uri="{FF2B5EF4-FFF2-40B4-BE49-F238E27FC236}">
                    <a16:creationId xmlns:a16="http://schemas.microsoft.com/office/drawing/2014/main" id="{FB7730AD-88C3-470D-95EE-6C592180BF8E}"/>
                  </a:ext>
                </a:extLst>
              </p:cNvPr>
              <p:cNvSpPr/>
              <p:nvPr/>
            </p:nvSpPr>
            <p:spPr>
              <a:xfrm>
                <a:off x="6971969"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8097"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5" name="Freeform: Shape 34">
                <a:extLst>
                  <a:ext uri="{FF2B5EF4-FFF2-40B4-BE49-F238E27FC236}">
                    <a16:creationId xmlns:a16="http://schemas.microsoft.com/office/drawing/2014/main" id="{312EC327-9CE2-4E3E-995D-9523741564B3}"/>
                  </a:ext>
                </a:extLst>
              </p:cNvPr>
              <p:cNvSpPr/>
              <p:nvPr/>
            </p:nvSpPr>
            <p:spPr>
              <a:xfrm>
                <a:off x="679385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6" name="Freeform: Shape 35">
                <a:extLst>
                  <a:ext uri="{FF2B5EF4-FFF2-40B4-BE49-F238E27FC236}">
                    <a16:creationId xmlns:a16="http://schemas.microsoft.com/office/drawing/2014/main" id="{664F6B07-D79E-40C5-9370-275725178352}"/>
                  </a:ext>
                </a:extLst>
              </p:cNvPr>
              <p:cNvSpPr/>
              <p:nvPr/>
            </p:nvSpPr>
            <p:spPr>
              <a:xfrm>
                <a:off x="7543469"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7" name="Freeform: Shape 36">
                <a:extLst>
                  <a:ext uri="{FF2B5EF4-FFF2-40B4-BE49-F238E27FC236}">
                    <a16:creationId xmlns:a16="http://schemas.microsoft.com/office/drawing/2014/main" id="{1142BC9D-D39A-498C-870F-CA011B16C9D5}"/>
                  </a:ext>
                </a:extLst>
              </p:cNvPr>
              <p:cNvSpPr/>
              <p:nvPr/>
            </p:nvSpPr>
            <p:spPr>
              <a:xfrm>
                <a:off x="6237591"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8" name="Freeform: Shape 37">
                <a:extLst>
                  <a:ext uri="{FF2B5EF4-FFF2-40B4-BE49-F238E27FC236}">
                    <a16:creationId xmlns:a16="http://schemas.microsoft.com/office/drawing/2014/main" id="{076D3A2E-7DF4-4EED-8D92-6C36414E8717}"/>
                  </a:ext>
                </a:extLst>
              </p:cNvPr>
              <p:cNvSpPr/>
              <p:nvPr/>
            </p:nvSpPr>
            <p:spPr>
              <a:xfrm>
                <a:off x="6986256"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9" name="Freeform: Shape 38">
                <a:extLst>
                  <a:ext uri="{FF2B5EF4-FFF2-40B4-BE49-F238E27FC236}">
                    <a16:creationId xmlns:a16="http://schemas.microsoft.com/office/drawing/2014/main" id="{466690D1-41D4-4E17-9F36-4685D44FD95E}"/>
                  </a:ext>
                </a:extLst>
              </p:cNvPr>
              <p:cNvSpPr/>
              <p:nvPr/>
            </p:nvSpPr>
            <p:spPr>
              <a:xfrm>
                <a:off x="6405231" y="10802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0" name="Freeform: Shape 39">
                <a:extLst>
                  <a:ext uri="{FF2B5EF4-FFF2-40B4-BE49-F238E27FC236}">
                    <a16:creationId xmlns:a16="http://schemas.microsoft.com/office/drawing/2014/main" id="{9BED3960-5180-4AAA-80BD-DB951F6087FF}"/>
                  </a:ext>
                </a:extLst>
              </p:cNvPr>
              <p:cNvSpPr/>
              <p:nvPr/>
            </p:nvSpPr>
            <p:spPr>
              <a:xfrm>
                <a:off x="528128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1" name="Freeform: Shape 40">
                <a:extLst>
                  <a:ext uri="{FF2B5EF4-FFF2-40B4-BE49-F238E27FC236}">
                    <a16:creationId xmlns:a16="http://schemas.microsoft.com/office/drawing/2014/main" id="{D32F97BE-7DF7-47A9-BBD0-3F612C6B8108}"/>
                  </a:ext>
                </a:extLst>
              </p:cNvPr>
              <p:cNvSpPr/>
              <p:nvPr/>
            </p:nvSpPr>
            <p:spPr>
              <a:xfrm>
                <a:off x="5281281" y="23908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2" name="Freeform: Shape 41">
                <a:extLst>
                  <a:ext uri="{FF2B5EF4-FFF2-40B4-BE49-F238E27FC236}">
                    <a16:creationId xmlns:a16="http://schemas.microsoft.com/office/drawing/2014/main" id="{4CBA1E20-2419-43C3-B456-E71DAB21F9CC}"/>
                  </a:ext>
                </a:extLst>
              </p:cNvPr>
              <p:cNvSpPr/>
              <p:nvPr/>
            </p:nvSpPr>
            <p:spPr>
              <a:xfrm>
                <a:off x="7928279" y="173266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3" name="Freeform: Shape 42">
                <a:extLst>
                  <a:ext uri="{FF2B5EF4-FFF2-40B4-BE49-F238E27FC236}">
                    <a16:creationId xmlns:a16="http://schemas.microsoft.com/office/drawing/2014/main" id="{287A11D9-84D4-462F-B4C5-66115E6124A9}"/>
                  </a:ext>
                </a:extLst>
              </p:cNvPr>
              <p:cNvSpPr/>
              <p:nvPr/>
            </p:nvSpPr>
            <p:spPr>
              <a:xfrm>
                <a:off x="7919706" y="23860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4" name="Freeform: Shape 43">
                <a:extLst>
                  <a:ext uri="{FF2B5EF4-FFF2-40B4-BE49-F238E27FC236}">
                    <a16:creationId xmlns:a16="http://schemas.microsoft.com/office/drawing/2014/main" id="{792FCEAB-A000-4946-943B-A214BDE3E562}"/>
                  </a:ext>
                </a:extLst>
              </p:cNvPr>
              <p:cNvSpPr/>
              <p:nvPr/>
            </p:nvSpPr>
            <p:spPr>
              <a:xfrm>
                <a:off x="5852781" y="272421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5" name="Freeform: Shape 44">
                <a:extLst>
                  <a:ext uri="{FF2B5EF4-FFF2-40B4-BE49-F238E27FC236}">
                    <a16:creationId xmlns:a16="http://schemas.microsoft.com/office/drawing/2014/main" id="{5521403E-7E4A-4D69-99E3-E970DE2EEEB7}"/>
                  </a:ext>
                </a:extLst>
              </p:cNvPr>
              <p:cNvSpPr/>
              <p:nvPr/>
            </p:nvSpPr>
            <p:spPr>
              <a:xfrm>
                <a:off x="5848019" y="140500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6" name="Freeform: Shape 45">
                <a:extLst>
                  <a:ext uri="{FF2B5EF4-FFF2-40B4-BE49-F238E27FC236}">
                    <a16:creationId xmlns:a16="http://schemas.microsoft.com/office/drawing/2014/main" id="{560DA077-A86D-4C5E-A109-0CD4D25C15AC}"/>
                  </a:ext>
                </a:extLst>
              </p:cNvPr>
              <p:cNvSpPr/>
              <p:nvPr/>
            </p:nvSpPr>
            <p:spPr>
              <a:xfrm>
                <a:off x="6795756" y="10906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7" name="Freeform: Shape 46">
                <a:extLst>
                  <a:ext uri="{FF2B5EF4-FFF2-40B4-BE49-F238E27FC236}">
                    <a16:creationId xmlns:a16="http://schemas.microsoft.com/office/drawing/2014/main" id="{1E5E8354-4811-4A2B-B804-87E9E34AA435}"/>
                  </a:ext>
                </a:extLst>
              </p:cNvPr>
              <p:cNvSpPr/>
              <p:nvPr/>
            </p:nvSpPr>
            <p:spPr>
              <a:xfrm>
                <a:off x="6414756"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8" name="Freeform: Shape 47">
                <a:extLst>
                  <a:ext uri="{FF2B5EF4-FFF2-40B4-BE49-F238E27FC236}">
                    <a16:creationId xmlns:a16="http://schemas.microsoft.com/office/drawing/2014/main" id="{98091443-1C9A-4177-A133-4E59C7496804}"/>
                  </a:ext>
                </a:extLst>
              </p:cNvPr>
              <p:cNvSpPr/>
              <p:nvPr/>
            </p:nvSpPr>
            <p:spPr>
              <a:xfrm>
                <a:off x="6809091"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9" name="Freeform: Shape 48">
                <a:extLst>
                  <a:ext uri="{FF2B5EF4-FFF2-40B4-BE49-F238E27FC236}">
                    <a16:creationId xmlns:a16="http://schemas.microsoft.com/office/drawing/2014/main" id="{12A171E5-2C42-425D-A986-C20E6895EC2A}"/>
                  </a:ext>
                </a:extLst>
              </p:cNvPr>
              <p:cNvSpPr/>
              <p:nvPr/>
            </p:nvSpPr>
            <p:spPr>
              <a:xfrm>
                <a:off x="7357731" y="141834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0" name="Freeform: Shape 49">
                <a:extLst>
                  <a:ext uri="{FF2B5EF4-FFF2-40B4-BE49-F238E27FC236}">
                    <a16:creationId xmlns:a16="http://schemas.microsoft.com/office/drawing/2014/main" id="{00862ADA-C0A9-4A15-9EA8-24FF9446A7E3}"/>
                  </a:ext>
                </a:extLst>
              </p:cNvPr>
              <p:cNvSpPr/>
              <p:nvPr/>
            </p:nvSpPr>
            <p:spPr>
              <a:xfrm>
                <a:off x="5656566"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1" name="Freeform: Shape 50">
                <a:extLst>
                  <a:ext uri="{FF2B5EF4-FFF2-40B4-BE49-F238E27FC236}">
                    <a16:creationId xmlns:a16="http://schemas.microsoft.com/office/drawing/2014/main" id="{AC72DF8A-B9C9-440C-8886-CF7F39063B84}"/>
                  </a:ext>
                </a:extLst>
              </p:cNvPr>
              <p:cNvSpPr/>
              <p:nvPr/>
            </p:nvSpPr>
            <p:spPr>
              <a:xfrm>
                <a:off x="6405231"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2" name="Freeform: Shape 51">
                <a:extLst>
                  <a:ext uri="{FF2B5EF4-FFF2-40B4-BE49-F238E27FC236}">
                    <a16:creationId xmlns:a16="http://schemas.microsoft.com/office/drawing/2014/main" id="{2E23715B-EFB6-463F-814D-367600B33C79}"/>
                  </a:ext>
                </a:extLst>
              </p:cNvPr>
              <p:cNvSpPr/>
              <p:nvPr/>
            </p:nvSpPr>
            <p:spPr>
              <a:xfrm>
                <a:off x="6237591"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3" name="Freeform: Shape 52">
                <a:extLst>
                  <a:ext uri="{FF2B5EF4-FFF2-40B4-BE49-F238E27FC236}">
                    <a16:creationId xmlns:a16="http://schemas.microsoft.com/office/drawing/2014/main" id="{EC78FEBB-A3EA-4CC6-A652-1DCF74D5C81A}"/>
                  </a:ext>
                </a:extLst>
              </p:cNvPr>
              <p:cNvSpPr/>
              <p:nvPr/>
            </p:nvSpPr>
            <p:spPr>
              <a:xfrm>
                <a:off x="6986256"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4" name="Freeform: Shape 53">
                <a:extLst>
                  <a:ext uri="{FF2B5EF4-FFF2-40B4-BE49-F238E27FC236}">
                    <a16:creationId xmlns:a16="http://schemas.microsoft.com/office/drawing/2014/main" id="{FBEFF9F5-6376-41F2-8939-F8097772054D}"/>
                  </a:ext>
                </a:extLst>
              </p:cNvPr>
              <p:cNvSpPr/>
              <p:nvPr/>
            </p:nvSpPr>
            <p:spPr>
              <a:xfrm>
                <a:off x="7355826"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5" name="Freeform: Shape 54">
                <a:extLst>
                  <a:ext uri="{FF2B5EF4-FFF2-40B4-BE49-F238E27FC236}">
                    <a16:creationId xmlns:a16="http://schemas.microsoft.com/office/drawing/2014/main" id="{69F6A752-08BD-46E4-B973-A81A6F32AC2E}"/>
                  </a:ext>
                </a:extLst>
              </p:cNvPr>
              <p:cNvSpPr/>
              <p:nvPr/>
            </p:nvSpPr>
            <p:spPr>
              <a:xfrm>
                <a:off x="8105444"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6" name="Freeform: Shape 55">
                <a:extLst>
                  <a:ext uri="{FF2B5EF4-FFF2-40B4-BE49-F238E27FC236}">
                    <a16:creationId xmlns:a16="http://schemas.microsoft.com/office/drawing/2014/main" id="{D6984086-B98C-4320-B1F9-30B281E4899B}"/>
                  </a:ext>
                </a:extLst>
              </p:cNvPr>
              <p:cNvSpPr/>
              <p:nvPr/>
            </p:nvSpPr>
            <p:spPr>
              <a:xfrm>
                <a:off x="6794804"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7" name="Freeform: Shape 56">
                <a:extLst>
                  <a:ext uri="{FF2B5EF4-FFF2-40B4-BE49-F238E27FC236}">
                    <a16:creationId xmlns:a16="http://schemas.microsoft.com/office/drawing/2014/main" id="{EFA6350A-81D4-4A1B-9D09-88766B50BAB0}"/>
                  </a:ext>
                </a:extLst>
              </p:cNvPr>
              <p:cNvSpPr/>
              <p:nvPr/>
            </p:nvSpPr>
            <p:spPr>
              <a:xfrm>
                <a:off x="7543469"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58" name="Oval 50">
              <a:extLst>
                <a:ext uri="{FF2B5EF4-FFF2-40B4-BE49-F238E27FC236}">
                  <a16:creationId xmlns:a16="http://schemas.microsoft.com/office/drawing/2014/main" id="{0E6456BA-AC71-4096-83DA-EA702E023A85}"/>
                </a:ext>
              </a:extLst>
            </p:cNvPr>
            <p:cNvSpPr>
              <a:spLocks noChangeAspect="1"/>
            </p:cNvSpPr>
            <p:nvPr/>
          </p:nvSpPr>
          <p:spPr>
            <a:xfrm>
              <a:off x="6525711" y="1969510"/>
              <a:ext cx="304016" cy="34336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59" name="Heart 17">
              <a:extLst>
                <a:ext uri="{FF2B5EF4-FFF2-40B4-BE49-F238E27FC236}">
                  <a16:creationId xmlns:a16="http://schemas.microsoft.com/office/drawing/2014/main" id="{6073EECC-4242-4E2B-B1F1-DE00F9AF9DC8}"/>
                </a:ext>
              </a:extLst>
            </p:cNvPr>
            <p:cNvSpPr/>
            <p:nvPr/>
          </p:nvSpPr>
          <p:spPr>
            <a:xfrm>
              <a:off x="7080464" y="1663425"/>
              <a:ext cx="324888" cy="31854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60" name="Rounded Rectangle 25">
              <a:extLst>
                <a:ext uri="{FF2B5EF4-FFF2-40B4-BE49-F238E27FC236}">
                  <a16:creationId xmlns:a16="http://schemas.microsoft.com/office/drawing/2014/main" id="{11F58AA1-3539-4E8B-B0FB-7802210163F6}"/>
                </a:ext>
              </a:extLst>
            </p:cNvPr>
            <p:cNvSpPr/>
            <p:nvPr/>
          </p:nvSpPr>
          <p:spPr>
            <a:xfrm>
              <a:off x="5940450" y="1659330"/>
              <a:ext cx="322534" cy="27183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61" name="Chord 32">
              <a:extLst>
                <a:ext uri="{FF2B5EF4-FFF2-40B4-BE49-F238E27FC236}">
                  <a16:creationId xmlns:a16="http://schemas.microsoft.com/office/drawing/2014/main" id="{21A0C472-AAC4-49A9-948D-97723C0A5ADF}"/>
                </a:ext>
              </a:extLst>
            </p:cNvPr>
            <p:cNvSpPr/>
            <p:nvPr/>
          </p:nvSpPr>
          <p:spPr>
            <a:xfrm>
              <a:off x="6509664" y="2627883"/>
              <a:ext cx="322534" cy="31970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62" name="Rounded Rectangle 40">
              <a:extLst>
                <a:ext uri="{FF2B5EF4-FFF2-40B4-BE49-F238E27FC236}">
                  <a16:creationId xmlns:a16="http://schemas.microsoft.com/office/drawing/2014/main" id="{5820F5DC-6F22-43B6-9A5C-8EC86264E369}"/>
                </a:ext>
              </a:extLst>
            </p:cNvPr>
            <p:cNvSpPr/>
            <p:nvPr/>
          </p:nvSpPr>
          <p:spPr>
            <a:xfrm rot="2942052">
              <a:off x="6522986" y="1320229"/>
              <a:ext cx="299808" cy="31895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63" name="Rounded Rectangle 17">
              <a:extLst>
                <a:ext uri="{FF2B5EF4-FFF2-40B4-BE49-F238E27FC236}">
                  <a16:creationId xmlns:a16="http://schemas.microsoft.com/office/drawing/2014/main" id="{5C3A7F7C-87B3-47C9-AC4C-2A684ED633DE}"/>
                </a:ext>
              </a:extLst>
            </p:cNvPr>
            <p:cNvSpPr>
              <a:spLocks noChangeAspect="1"/>
            </p:cNvSpPr>
            <p:nvPr/>
          </p:nvSpPr>
          <p:spPr>
            <a:xfrm>
              <a:off x="7117850" y="2281894"/>
              <a:ext cx="215808" cy="343366"/>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64" name="Oval 25">
              <a:extLst>
                <a:ext uri="{FF2B5EF4-FFF2-40B4-BE49-F238E27FC236}">
                  <a16:creationId xmlns:a16="http://schemas.microsoft.com/office/drawing/2014/main" id="{8A8A0221-2C80-4C4D-8D2D-E1EBBC66D5AA}"/>
                </a:ext>
              </a:extLst>
            </p:cNvPr>
            <p:cNvSpPr>
              <a:spLocks noChangeAspect="1"/>
            </p:cNvSpPr>
            <p:nvPr/>
          </p:nvSpPr>
          <p:spPr>
            <a:xfrm>
              <a:off x="7651283" y="1958406"/>
              <a:ext cx="342900" cy="34336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65" name="Block Arc 20">
              <a:extLst>
                <a:ext uri="{FF2B5EF4-FFF2-40B4-BE49-F238E27FC236}">
                  <a16:creationId xmlns:a16="http://schemas.microsoft.com/office/drawing/2014/main" id="{D2A491B2-B970-4632-8510-227152B05F51}"/>
                </a:ext>
              </a:extLst>
            </p:cNvPr>
            <p:cNvSpPr>
              <a:spLocks noChangeAspect="1"/>
            </p:cNvSpPr>
            <p:nvPr/>
          </p:nvSpPr>
          <p:spPr>
            <a:xfrm rot="10800000">
              <a:off x="5913625" y="2280181"/>
              <a:ext cx="355562" cy="38553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66" name="Trapezoid 28">
              <a:extLst>
                <a:ext uri="{FF2B5EF4-FFF2-40B4-BE49-F238E27FC236}">
                  <a16:creationId xmlns:a16="http://schemas.microsoft.com/office/drawing/2014/main" id="{9788695E-8B6F-48E1-A450-8299D4F5B266}"/>
                </a:ext>
              </a:extLst>
            </p:cNvPr>
            <p:cNvSpPr>
              <a:spLocks noChangeAspect="1"/>
            </p:cNvSpPr>
            <p:nvPr/>
          </p:nvSpPr>
          <p:spPr>
            <a:xfrm>
              <a:off x="5391982" y="1942120"/>
              <a:ext cx="283330" cy="343366"/>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sp>
        <p:nvSpPr>
          <p:cNvPr id="68" name="Right Triangle 67">
            <a:extLst>
              <a:ext uri="{FF2B5EF4-FFF2-40B4-BE49-F238E27FC236}">
                <a16:creationId xmlns:a16="http://schemas.microsoft.com/office/drawing/2014/main" id="{61D906CB-6F00-4313-8BF4-8D6F73FCA564}"/>
              </a:ext>
            </a:extLst>
          </p:cNvPr>
          <p:cNvSpPr/>
          <p:nvPr/>
        </p:nvSpPr>
        <p:spPr>
          <a:xfrm>
            <a:off x="-13739" y="0"/>
            <a:ext cx="6520938"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Rectangle 2">
            <a:extLst>
              <a:ext uri="{FF2B5EF4-FFF2-40B4-BE49-F238E27FC236}">
                <a16:creationId xmlns:a16="http://schemas.microsoft.com/office/drawing/2014/main" id="{4CD23C1A-BE80-4BAB-9EFD-3E2A28811B74}"/>
              </a:ext>
            </a:extLst>
          </p:cNvPr>
          <p:cNvSpPr/>
          <p:nvPr/>
        </p:nvSpPr>
        <p:spPr>
          <a:xfrm>
            <a:off x="2593075" y="765885"/>
            <a:ext cx="9598777" cy="24020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DF691C40-340A-44BC-A6B3-C3A20A9ED913}"/>
              </a:ext>
            </a:extLst>
          </p:cNvPr>
          <p:cNvSpPr txBox="1"/>
          <p:nvPr/>
        </p:nvSpPr>
        <p:spPr>
          <a:xfrm>
            <a:off x="5101565" y="1340537"/>
            <a:ext cx="7729182" cy="1015663"/>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rPr>
              <a:t>TERIMAKASIH</a:t>
            </a:r>
            <a:endParaRPr kumimoji="0" lang="ko-KR" altLang="en-US" sz="6000" b="1" i="0" u="none" strike="noStrike" kern="1200" cap="none" spc="0" normalizeH="0" baseline="0" noProof="0" dirty="0">
              <a:ln>
                <a:noFill/>
              </a:ln>
              <a:solidFill>
                <a:prstClr val="white"/>
              </a:solidFill>
              <a:effectLst/>
              <a:uLnTx/>
              <a:uFillTx/>
              <a:latin typeface="Cambria" panose="02040503050406030204" pitchFamily="18" charset="0"/>
              <a:cs typeface="Arial" pitchFamily="34" charset="0"/>
            </a:endParaRPr>
          </a:p>
        </p:txBody>
      </p:sp>
      <p:pic>
        <p:nvPicPr>
          <p:cNvPr id="70" name="Picture 69">
            <a:extLst>
              <a:ext uri="{FF2B5EF4-FFF2-40B4-BE49-F238E27FC236}">
                <a16:creationId xmlns:a16="http://schemas.microsoft.com/office/drawing/2014/main" id="{92DE2DD6-B6B9-FF80-B05C-5E13E53AB1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2001" y="669117"/>
            <a:ext cx="6858000" cy="6858000"/>
          </a:xfrm>
          <a:prstGeom prst="rect">
            <a:avLst/>
          </a:prstGeom>
        </p:spPr>
      </p:pic>
    </p:spTree>
    <p:extLst>
      <p:ext uri="{BB962C8B-B14F-4D97-AF65-F5344CB8AC3E}">
        <p14:creationId xmlns:p14="http://schemas.microsoft.com/office/powerpoint/2010/main" val="258222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A825B3-0D52-3410-3E31-2183E3BCEF99}"/>
              </a:ext>
            </a:extLst>
          </p:cNvPr>
          <p:cNvSpPr>
            <a:spLocks noGrp="1"/>
          </p:cNvSpPr>
          <p:nvPr>
            <p:ph type="body" sz="quarter" idx="10"/>
          </p:nvPr>
        </p:nvSpPr>
        <p:spPr>
          <a:xfrm>
            <a:off x="148432" y="387255"/>
            <a:ext cx="11573197" cy="724247"/>
          </a:xfrm>
        </p:spPr>
        <p:txBody>
          <a:bodyPr/>
          <a:lstStyle/>
          <a:p>
            <a:r>
              <a:rPr lang="en-US" sz="2800" dirty="0"/>
              <a:t>PP No.7 </a:t>
            </a:r>
            <a:r>
              <a:rPr lang="en-US" sz="2800" dirty="0" err="1"/>
              <a:t>tahun</a:t>
            </a:r>
            <a:r>
              <a:rPr lang="en-US" sz="2800" dirty="0"/>
              <a:t> 2019 </a:t>
            </a:r>
          </a:p>
          <a:p>
            <a:r>
              <a:rPr lang="en-US" sz="2000" b="1" dirty="0">
                <a:solidFill>
                  <a:srgbClr val="7030A0"/>
                </a:solidFill>
              </a:rPr>
              <a:t>Lampiran PAK</a:t>
            </a:r>
            <a:endParaRPr lang="en-US" sz="2000" dirty="0">
              <a:latin typeface="Cambria" panose="02040503050406030204" pitchFamily="18" charset="0"/>
              <a:ea typeface="Cambria" panose="02040503050406030204" pitchFamily="18" charset="0"/>
            </a:endParaRPr>
          </a:p>
          <a:p>
            <a:endParaRPr lang="en-US" sz="2000" b="1" dirty="0">
              <a:solidFill>
                <a:srgbClr val="7030A0"/>
              </a:solidFill>
            </a:endParaRPr>
          </a:p>
        </p:txBody>
      </p:sp>
      <p:sp>
        <p:nvSpPr>
          <p:cNvPr id="6" name="TextBox 5">
            <a:extLst>
              <a:ext uri="{FF2B5EF4-FFF2-40B4-BE49-F238E27FC236}">
                <a16:creationId xmlns:a16="http://schemas.microsoft.com/office/drawing/2014/main" id="{AAB3FA60-AF50-C587-A88A-882C526AC5E2}"/>
              </a:ext>
            </a:extLst>
          </p:cNvPr>
          <p:cNvSpPr txBox="1"/>
          <p:nvPr/>
        </p:nvSpPr>
        <p:spPr>
          <a:xfrm>
            <a:off x="148432" y="1323538"/>
            <a:ext cx="11734166" cy="3901774"/>
          </a:xfrm>
          <a:prstGeom prst="rect">
            <a:avLst/>
          </a:prstGeom>
          <a:noFill/>
        </p:spPr>
        <p:txBody>
          <a:bodyPr wrap="square">
            <a:spAutoFit/>
          </a:bodyPr>
          <a:lstStyle/>
          <a:p>
            <a:pPr algn="just">
              <a:lnSpc>
                <a:spcPct val="150000"/>
              </a:lnSpc>
            </a:pPr>
            <a:r>
              <a:rPr lang="en-US" sz="2400" dirty="0">
                <a:solidFill>
                  <a:srgbClr val="FF0000"/>
                </a:solidFill>
                <a:latin typeface="Cambria" panose="02040503050406030204" pitchFamily="18" charset="0"/>
                <a:ea typeface="Cambria" panose="02040503050406030204" pitchFamily="18" charset="0"/>
              </a:rPr>
              <a:t>KLASIFIKASI JENIS IV. Penyakit </a:t>
            </a:r>
            <a:r>
              <a:rPr lang="en-US" sz="2400" dirty="0" err="1">
                <a:solidFill>
                  <a:srgbClr val="FF0000"/>
                </a:solidFill>
                <a:latin typeface="Cambria" panose="02040503050406030204" pitchFamily="18" charset="0"/>
                <a:ea typeface="Cambria" panose="02040503050406030204" pitchFamily="18" charset="0"/>
              </a:rPr>
              <a:t>Spesifik</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Lainnya</a:t>
            </a:r>
            <a:endParaRPr lang="en-US" sz="2400" dirty="0">
              <a:solidFill>
                <a:srgbClr val="FF0000"/>
              </a:solidFill>
              <a:latin typeface="Cambria" panose="02040503050406030204" pitchFamily="18" charset="0"/>
              <a:ea typeface="Cambria" panose="02040503050406030204" pitchFamily="18" charset="0"/>
            </a:endParaRPr>
          </a:p>
          <a:p>
            <a:pPr algn="just">
              <a:lnSpc>
                <a:spcPct val="150000"/>
              </a:lnSpc>
            </a:pPr>
            <a:r>
              <a:rPr lang="en-US" sz="2400" dirty="0">
                <a:solidFill>
                  <a:srgbClr val="002060"/>
                </a:solidFill>
                <a:latin typeface="Cambria" panose="02040503050406030204" pitchFamily="18" charset="0"/>
                <a:ea typeface="Cambria" panose="02040503050406030204" pitchFamily="18" charset="0"/>
              </a:rPr>
              <a:t>Penyakit </a:t>
            </a:r>
            <a:r>
              <a:rPr lang="en-US" sz="2400" dirty="0" err="1">
                <a:solidFill>
                  <a:srgbClr val="002060"/>
                </a:solidFill>
                <a:latin typeface="Cambria" panose="02040503050406030204" pitchFamily="18" charset="0"/>
                <a:ea typeface="Cambria" panose="02040503050406030204" pitchFamily="18" charset="0"/>
              </a:rPr>
              <a:t>spesifik</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lainnya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merupakan</a:t>
            </a:r>
            <a:r>
              <a:rPr lang="en-US" sz="2400" dirty="0">
                <a:solidFill>
                  <a:srgbClr val="002060"/>
                </a:solidFill>
                <a:latin typeface="Cambria" panose="02040503050406030204" pitchFamily="18" charset="0"/>
                <a:ea typeface="Cambria" panose="02040503050406030204" pitchFamily="18" charset="0"/>
              </a:rPr>
              <a:t> penyakit yang </a:t>
            </a:r>
            <a:r>
              <a:rPr lang="en-US" sz="2400" dirty="0" err="1">
                <a:solidFill>
                  <a:srgbClr val="002060"/>
                </a:solidFill>
                <a:latin typeface="Cambria" panose="02040503050406030204" pitchFamily="18" charset="0"/>
                <a:ea typeface="Cambria" panose="02040503050406030204" pitchFamily="18" charset="0"/>
              </a:rPr>
              <a:t>disebabkan</a:t>
            </a:r>
            <a:r>
              <a:rPr lang="en-US" sz="2400" dirty="0">
                <a:solidFill>
                  <a:srgbClr val="002060"/>
                </a:solidFill>
                <a:latin typeface="Cambria" panose="02040503050406030204" pitchFamily="18" charset="0"/>
                <a:ea typeface="Cambria" panose="02040503050406030204" pitchFamily="18" charset="0"/>
              </a:rPr>
              <a:t> oleh </a:t>
            </a:r>
            <a:r>
              <a:rPr lang="en-US" sz="2400" dirty="0" err="1">
                <a:solidFill>
                  <a:srgbClr val="002060"/>
                </a:solidFill>
                <a:latin typeface="Cambria" panose="02040503050406030204" pitchFamily="18" charset="0"/>
                <a:ea typeface="Cambria" panose="02040503050406030204" pitchFamily="18" charset="0"/>
              </a:rPr>
              <a:t>pekerjaan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atau</a:t>
            </a:r>
            <a:r>
              <a:rPr lang="en-US" sz="2400" dirty="0">
                <a:solidFill>
                  <a:srgbClr val="002060"/>
                </a:solidFill>
                <a:latin typeface="Cambria" panose="02040503050406030204" pitchFamily="18" charset="0"/>
                <a:ea typeface="Cambria" panose="02040503050406030204" pitchFamily="18" charset="0"/>
              </a:rPr>
              <a:t> proses </a:t>
            </a:r>
            <a:r>
              <a:rPr lang="en-US" sz="2400" dirty="0" err="1">
                <a:solidFill>
                  <a:srgbClr val="002060"/>
                </a:solidFill>
                <a:latin typeface="Cambria" panose="02040503050406030204" pitchFamily="18" charset="0"/>
                <a:ea typeface="Cambria" panose="02040503050406030204" pitchFamily="18" charset="0"/>
              </a:rPr>
              <a:t>kerja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dimana</a:t>
            </a:r>
            <a:r>
              <a:rPr lang="en-US" sz="2400" dirty="0">
                <a:solidFill>
                  <a:srgbClr val="002060"/>
                </a:solidFill>
                <a:latin typeface="Cambria" panose="02040503050406030204" pitchFamily="18" charset="0"/>
                <a:ea typeface="Cambria" panose="02040503050406030204" pitchFamily="18" charset="0"/>
              </a:rPr>
              <a:t> penyakit </a:t>
            </a:r>
            <a:r>
              <a:rPr lang="en-US" sz="2400" dirty="0" err="1">
                <a:solidFill>
                  <a:srgbClr val="002060"/>
                </a:solidFill>
                <a:latin typeface="Cambria" panose="02040503050406030204" pitchFamily="18" charset="0"/>
                <a:ea typeface="Cambria" panose="02040503050406030204" pitchFamily="18" charset="0"/>
              </a:rPr>
              <a:t>tersebut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ada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hubungan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langsung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antara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paparan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dengan</a:t>
            </a:r>
            <a:r>
              <a:rPr lang="en-US" sz="2400" dirty="0">
                <a:solidFill>
                  <a:srgbClr val="002060"/>
                </a:solidFill>
                <a:latin typeface="Cambria" panose="02040503050406030204" pitchFamily="18" charset="0"/>
                <a:ea typeface="Cambria" panose="02040503050406030204" pitchFamily="18" charset="0"/>
              </a:rPr>
              <a:t> penyakit yang </a:t>
            </a:r>
            <a:r>
              <a:rPr lang="en-US" sz="2400" dirty="0" err="1">
                <a:solidFill>
                  <a:srgbClr val="002060"/>
                </a:solidFill>
                <a:latin typeface="Cambria" panose="02040503050406030204" pitchFamily="18" charset="0"/>
                <a:ea typeface="Cambria" panose="02040503050406030204" pitchFamily="18" charset="0"/>
              </a:rPr>
              <a:t>dialami</a:t>
            </a:r>
            <a:r>
              <a:rPr lang="en-US" sz="2400" dirty="0">
                <a:solidFill>
                  <a:srgbClr val="002060"/>
                </a:solidFill>
                <a:latin typeface="Cambria" panose="02040503050406030204" pitchFamily="18" charset="0"/>
                <a:ea typeface="Cambria" panose="02040503050406030204" pitchFamily="18" charset="0"/>
              </a:rPr>
              <a:t> oleh </a:t>
            </a:r>
            <a:r>
              <a:rPr lang="en-US" sz="2400" dirty="0" err="1">
                <a:solidFill>
                  <a:srgbClr val="002060"/>
                </a:solidFill>
                <a:latin typeface="Cambria" panose="02040503050406030204" pitchFamily="18" charset="0"/>
                <a:ea typeface="Cambria" panose="02040503050406030204" pitchFamily="18" charset="0"/>
              </a:rPr>
              <a:t>pekerja</a:t>
            </a:r>
            <a:r>
              <a:rPr lang="en-US" sz="2400" dirty="0">
                <a:solidFill>
                  <a:srgbClr val="002060"/>
                </a:solidFill>
                <a:latin typeface="Cambria" panose="02040503050406030204" pitchFamily="18" charset="0"/>
                <a:ea typeface="Cambria" panose="02040503050406030204" pitchFamily="18" charset="0"/>
              </a:rPr>
              <a:t> yang </a:t>
            </a:r>
            <a:r>
              <a:rPr lang="en-US" sz="2400" dirty="0" err="1">
                <a:solidFill>
                  <a:srgbClr val="002060"/>
                </a:solidFill>
                <a:latin typeface="Cambria" panose="02040503050406030204" pitchFamily="18" charset="0"/>
                <a:ea typeface="Cambria" panose="02040503050406030204" pitchFamily="18" charset="0"/>
              </a:rPr>
              <a:t>dibuktikan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secara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ilmiah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dengan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menggunakan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metode</a:t>
            </a:r>
            <a:r>
              <a:rPr lang="en-US" sz="2400" dirty="0">
                <a:solidFill>
                  <a:srgbClr val="002060"/>
                </a:solidFill>
                <a:latin typeface="Cambria" panose="02040503050406030204" pitchFamily="18" charset="0"/>
                <a:ea typeface="Cambria" panose="02040503050406030204" pitchFamily="18" charset="0"/>
              </a:rPr>
              <a:t> yang </a:t>
            </a:r>
            <a:r>
              <a:rPr lang="en-US" sz="2400" dirty="0" err="1">
                <a:solidFill>
                  <a:srgbClr val="002060"/>
                </a:solidFill>
                <a:latin typeface="Cambria" panose="02040503050406030204" pitchFamily="18" charset="0"/>
                <a:ea typeface="Cambria" panose="02040503050406030204" pitchFamily="18" charset="0"/>
              </a:rPr>
              <a:t>tepat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Contoh</a:t>
            </a:r>
            <a:r>
              <a:rPr lang="en-US" sz="2400" dirty="0">
                <a:solidFill>
                  <a:srgbClr val="002060"/>
                </a:solidFill>
                <a:latin typeface="Cambria" panose="02040503050406030204" pitchFamily="18" charset="0"/>
                <a:ea typeface="Cambria" panose="02040503050406030204" pitchFamily="18" charset="0"/>
              </a:rPr>
              <a:t> penyakit </a:t>
            </a:r>
            <a:r>
              <a:rPr lang="en-US" sz="2400" dirty="0" err="1">
                <a:solidFill>
                  <a:srgbClr val="002060"/>
                </a:solidFill>
                <a:latin typeface="Cambria" panose="02040503050406030204" pitchFamily="18" charset="0"/>
                <a:ea typeface="Cambria" panose="02040503050406030204" pitchFamily="18" charset="0"/>
              </a:rPr>
              <a:t>spesifik</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lainnya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yaitu</a:t>
            </a:r>
            <a:r>
              <a:rPr lang="en-US" sz="2400" b="1" dirty="0">
                <a:solidFill>
                  <a:srgbClr val="002060"/>
                </a:solidFill>
                <a:latin typeface="Cambria" panose="02040503050406030204" pitchFamily="18" charset="0"/>
                <a:ea typeface="Cambria" panose="02040503050406030204" pitchFamily="18" charset="0"/>
              </a:rPr>
              <a:t> nystagmus pada </a:t>
            </a:r>
            <a:r>
              <a:rPr lang="en-US" sz="2400" b="1" dirty="0" err="1">
                <a:solidFill>
                  <a:srgbClr val="002060"/>
                </a:solidFill>
                <a:latin typeface="Cambria" panose="02040503050406030204" pitchFamily="18" charset="0"/>
                <a:ea typeface="Cambria" panose="02040503050406030204" pitchFamily="18" charset="0"/>
              </a:rPr>
              <a:t>penambang</a:t>
            </a:r>
            <a:r>
              <a:rPr lang="en-US" sz="2400" dirty="0">
                <a:solidFill>
                  <a:srgbClr val="002060"/>
                </a:solidFill>
                <a:latin typeface="Cambria" panose="02040503050406030204" pitchFamily="18" charset="0"/>
                <a:ea typeface="Cambria" panose="02040503050406030204" pitchFamily="18" charset="0"/>
              </a:rPr>
              <a:t>.</a:t>
            </a:r>
          </a:p>
          <a:p>
            <a:pPr algn="just">
              <a:lnSpc>
                <a:spcPct val="150000"/>
              </a:lnSpc>
            </a:pPr>
            <a:endParaRPr lang="en-US" sz="24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E3921AC-6A26-B5D2-86F7-1F193A019727}"/>
              </a:ext>
            </a:extLst>
          </p:cNvPr>
          <p:cNvSpPr txBox="1"/>
          <p:nvPr/>
        </p:nvSpPr>
        <p:spPr>
          <a:xfrm>
            <a:off x="196957" y="4888131"/>
            <a:ext cx="11524672" cy="646331"/>
          </a:xfrm>
          <a:prstGeom prst="rect">
            <a:avLst/>
          </a:prstGeom>
          <a:noFill/>
        </p:spPr>
        <p:txBody>
          <a:bodyPr wrap="square">
            <a:spAutoFit/>
          </a:bodyPr>
          <a:lstStyle/>
          <a:p>
            <a:pPr algn="just"/>
            <a:r>
              <a:rPr lang="en-US" i="1" dirty="0"/>
              <a:t>Nystagmus </a:t>
            </a:r>
            <a:r>
              <a:rPr lang="en-US" i="1" dirty="0" err="1"/>
              <a:t>adalah</a:t>
            </a:r>
            <a:r>
              <a:rPr lang="en-US" i="1" dirty="0"/>
              <a:t> kondisi di mana </a:t>
            </a:r>
            <a:r>
              <a:rPr lang="en-US" i="1" dirty="0" err="1"/>
              <a:t>mata</a:t>
            </a:r>
            <a:r>
              <a:rPr lang="en-US" i="1" dirty="0"/>
              <a:t> </a:t>
            </a:r>
            <a:r>
              <a:rPr lang="en-US" i="1" dirty="0" err="1"/>
              <a:t>bergerak</a:t>
            </a:r>
            <a:r>
              <a:rPr lang="en-US" i="1" dirty="0"/>
              <a:t> </a:t>
            </a:r>
            <a:r>
              <a:rPr lang="en-US" i="1" dirty="0" err="1"/>
              <a:t>cepat</a:t>
            </a:r>
            <a:r>
              <a:rPr lang="en-US" i="1" dirty="0"/>
              <a:t> dan </a:t>
            </a:r>
            <a:r>
              <a:rPr lang="en-US" i="1" dirty="0" err="1"/>
              <a:t>tak</a:t>
            </a:r>
            <a:r>
              <a:rPr lang="en-US" i="1" dirty="0"/>
              <a:t> </a:t>
            </a:r>
            <a:r>
              <a:rPr lang="en-US" i="1" dirty="0" err="1"/>
              <a:t>terkendali</a:t>
            </a:r>
            <a:r>
              <a:rPr lang="en-US" i="1" dirty="0"/>
              <a:t>. Kondisi </a:t>
            </a:r>
            <a:r>
              <a:rPr lang="en-US" i="1" dirty="0" err="1"/>
              <a:t>ini</a:t>
            </a:r>
            <a:r>
              <a:rPr lang="en-US" i="1" dirty="0"/>
              <a:t> </a:t>
            </a:r>
            <a:r>
              <a:rPr lang="en-US" i="1" dirty="0" err="1"/>
              <a:t>bisa</a:t>
            </a:r>
            <a:r>
              <a:rPr lang="en-US" i="1" dirty="0"/>
              <a:t> </a:t>
            </a:r>
            <a:r>
              <a:rPr lang="en-US" i="1" dirty="0" err="1"/>
              <a:t>menyebabkan</a:t>
            </a:r>
            <a:r>
              <a:rPr lang="en-US" i="1" dirty="0"/>
              <a:t> </a:t>
            </a:r>
            <a:r>
              <a:rPr lang="en-US" i="1" dirty="0" err="1"/>
              <a:t>gangguan</a:t>
            </a:r>
            <a:r>
              <a:rPr lang="en-US" i="1" dirty="0"/>
              <a:t> </a:t>
            </a:r>
            <a:r>
              <a:rPr lang="en-US" i="1" dirty="0" err="1"/>
              <a:t>penglihatan</a:t>
            </a:r>
            <a:r>
              <a:rPr lang="en-US" i="1" dirty="0"/>
              <a:t>, </a:t>
            </a:r>
            <a:r>
              <a:rPr lang="en-US" i="1" dirty="0" err="1"/>
              <a:t>seperti</a:t>
            </a:r>
            <a:r>
              <a:rPr lang="en-US" i="1" dirty="0"/>
              <a:t> </a:t>
            </a:r>
            <a:r>
              <a:rPr lang="en-US" i="1" dirty="0" err="1"/>
              <a:t>pandangan</a:t>
            </a:r>
            <a:r>
              <a:rPr lang="en-US" i="1" dirty="0"/>
              <a:t> yang </a:t>
            </a:r>
            <a:r>
              <a:rPr lang="en-US" i="1" dirty="0" err="1"/>
              <a:t>kabur</a:t>
            </a:r>
            <a:r>
              <a:rPr lang="en-US" i="1" dirty="0"/>
              <a:t> </a:t>
            </a:r>
            <a:r>
              <a:rPr lang="en-US" i="1" dirty="0" err="1"/>
              <a:t>atau</a:t>
            </a:r>
            <a:r>
              <a:rPr lang="en-US" i="1" dirty="0"/>
              <a:t> </a:t>
            </a:r>
            <a:r>
              <a:rPr lang="en-US" i="1" dirty="0" err="1"/>
              <a:t>tidak</a:t>
            </a:r>
            <a:r>
              <a:rPr lang="en-US" i="1" dirty="0"/>
              <a:t> </a:t>
            </a:r>
            <a:r>
              <a:rPr lang="en-US" i="1" dirty="0" err="1"/>
              <a:t>fokus</a:t>
            </a:r>
            <a:endParaRPr lang="en-US" i="1" dirty="0"/>
          </a:p>
        </p:txBody>
      </p:sp>
    </p:spTree>
    <p:extLst>
      <p:ext uri="{BB962C8B-B14F-4D97-AF65-F5344CB8AC3E}">
        <p14:creationId xmlns:p14="http://schemas.microsoft.com/office/powerpoint/2010/main" val="258264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AC11B-A909-77D5-026E-24BB3E6DBCA6}"/>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ACE9DF2A-BE36-44A5-9842-074D7317614C}"/>
              </a:ext>
            </a:extLst>
          </p:cNvPr>
          <p:cNvPicPr>
            <a:picLocks noChangeAspect="1"/>
          </p:cNvPicPr>
          <p:nvPr/>
        </p:nvPicPr>
        <p:blipFill>
          <a:blip r:embed="rId2"/>
          <a:stretch>
            <a:fillRect/>
          </a:stretch>
        </p:blipFill>
        <p:spPr>
          <a:xfrm>
            <a:off x="1054304" y="110837"/>
            <a:ext cx="10083391" cy="5668772"/>
          </a:xfrm>
          <a:prstGeom prst="rect">
            <a:avLst/>
          </a:prstGeom>
        </p:spPr>
      </p:pic>
      <p:sp>
        <p:nvSpPr>
          <p:cNvPr id="6" name="TextBox 5">
            <a:extLst>
              <a:ext uri="{FF2B5EF4-FFF2-40B4-BE49-F238E27FC236}">
                <a16:creationId xmlns:a16="http://schemas.microsoft.com/office/drawing/2014/main" id="{C20F72AC-97B4-76A1-CDB6-1385633B09B3}"/>
              </a:ext>
            </a:extLst>
          </p:cNvPr>
          <p:cNvSpPr txBox="1"/>
          <p:nvPr/>
        </p:nvSpPr>
        <p:spPr>
          <a:xfrm>
            <a:off x="1616364" y="6036511"/>
            <a:ext cx="10083391" cy="369332"/>
          </a:xfrm>
          <a:prstGeom prst="rect">
            <a:avLst/>
          </a:prstGeom>
          <a:noFill/>
        </p:spPr>
        <p:txBody>
          <a:bodyPr wrap="square">
            <a:spAutoFit/>
          </a:bodyPr>
          <a:lstStyle/>
          <a:p>
            <a:r>
              <a:rPr lang="en-US" i="1" dirty="0">
                <a:solidFill>
                  <a:srgbClr val="FF0000"/>
                </a:solidFill>
              </a:rPr>
              <a:t>https://www.beyondplastics.org/press-releases/epa-vinyl-chloride-high-priority-chemical</a:t>
            </a:r>
          </a:p>
        </p:txBody>
      </p:sp>
    </p:spTree>
    <p:extLst>
      <p:ext uri="{BB962C8B-B14F-4D97-AF65-F5344CB8AC3E}">
        <p14:creationId xmlns:p14="http://schemas.microsoft.com/office/powerpoint/2010/main" val="3320411372"/>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Cover and End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3361</Words>
  <Application>Microsoft Office PowerPoint</Application>
  <PresentationFormat>Widescreen</PresentationFormat>
  <Paragraphs>808</Paragraphs>
  <Slides>76</Slides>
  <Notes>29</Notes>
  <HiddenSlides>10</HiddenSlides>
  <MMClips>0</MMClips>
  <ScaleCrop>false</ScaleCrop>
  <HeadingPairs>
    <vt:vector size="8" baseType="variant">
      <vt:variant>
        <vt:lpstr>Fonts Used</vt:lpstr>
      </vt:variant>
      <vt:variant>
        <vt:i4>21</vt:i4>
      </vt:variant>
      <vt:variant>
        <vt:lpstr>Theme</vt:lpstr>
      </vt:variant>
      <vt:variant>
        <vt:i4>6</vt:i4>
      </vt:variant>
      <vt:variant>
        <vt:lpstr>Embedded OLE Servers</vt:lpstr>
      </vt:variant>
      <vt:variant>
        <vt:i4>1</vt:i4>
      </vt:variant>
      <vt:variant>
        <vt:lpstr>Slide Titles</vt:lpstr>
      </vt:variant>
      <vt:variant>
        <vt:i4>76</vt:i4>
      </vt:variant>
    </vt:vector>
  </HeadingPairs>
  <TitlesOfParts>
    <vt:vector size="104" baseType="lpstr">
      <vt:lpstr>Arial</vt:lpstr>
      <vt:lpstr>Arial Black</vt:lpstr>
      <vt:lpstr>Arial Narrow</vt:lpstr>
      <vt:lpstr>Berlin Sans FB</vt:lpstr>
      <vt:lpstr>Calibri</vt:lpstr>
      <vt:lpstr>Cambria</vt:lpstr>
      <vt:lpstr>Century Gothic</vt:lpstr>
      <vt:lpstr>CG Omega</vt:lpstr>
      <vt:lpstr>Comic Sans MS</vt:lpstr>
      <vt:lpstr>Cooper Black</vt:lpstr>
      <vt:lpstr>Forte</vt:lpstr>
      <vt:lpstr>Franklin Gothic Heavy</vt:lpstr>
      <vt:lpstr>Garamond</vt:lpstr>
      <vt:lpstr>Narkisim</vt:lpstr>
      <vt:lpstr>Square721 BT</vt:lpstr>
      <vt:lpstr>Sylfaen</vt:lpstr>
      <vt:lpstr>Times New Roman</vt:lpstr>
      <vt:lpstr>Traditional Arabic</vt:lpstr>
      <vt:lpstr>Verdana</vt:lpstr>
      <vt:lpstr>Wingdings</vt:lpstr>
      <vt:lpstr>Wingdings 3</vt:lpstr>
      <vt:lpstr>Cover and End Slide Master</vt:lpstr>
      <vt:lpstr>Contents Slide Master</vt:lpstr>
      <vt:lpstr>Section Break Slide Master</vt:lpstr>
      <vt:lpstr>Office Theme</vt:lpstr>
      <vt:lpstr>Cascade</vt:lpstr>
      <vt:lpstr>Ion</vt:lpstr>
      <vt:lpstr>Clip</vt:lpstr>
      <vt:lpstr>PowerPoint Presentation</vt:lpstr>
      <vt:lpstr>   PENYAKIT AKIBAT KERJA ( OCCUPATIONAL DISEASES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Permenakertrans No. Per. 01/MEN/1981</vt:lpstr>
      <vt:lpstr>Kepmenaker No. Kepts. 333/Men/1989 tentang Diagnosis dan Pelaporan PAK</vt:lpstr>
      <vt:lpstr>PowerPoint Presentation</vt:lpstr>
      <vt:lpstr>PENYEBAB terjadinya PAK :</vt:lpstr>
      <vt:lpstr>PowerPoint Presentation</vt:lpstr>
      <vt:lpstr>Contoh Penyakit Akibat Kerja Faktor Ergonomi</vt:lpstr>
      <vt:lpstr>Contoh Penyakit Akibat Kerja Faktor Biologi</vt:lpstr>
      <vt:lpstr>FAKTOR BAHAYA KIMIA  PENYEBAB PENYAKIT AKIBAT KERJA </vt:lpstr>
      <vt:lpstr>Jenis Bahan Kimia Berbahaya dan Bahayanya</vt:lpstr>
      <vt:lpstr>PowerPoint Presentation</vt:lpstr>
      <vt:lpstr>Efek Logam Berat Terhadap PAK</vt:lpstr>
      <vt:lpstr>PAK AKIBAT BAHAN KIMIA  DAPAT MENGENAI SEMUA ORGAN/SISTEM TUBUH</vt:lpstr>
      <vt:lpstr>PowerPoint Presentation</vt:lpstr>
      <vt:lpstr>PowerPoint Presentation</vt:lpstr>
      <vt:lpstr>Akibat PAK pada Tenaga Kerja</vt:lpstr>
      <vt:lpstr>Akibat PAK pada Perusahaan</vt:lpstr>
      <vt:lpstr>Akibat PAK pada Masyarakat</vt:lpstr>
      <vt:lpstr>PowerPoint Presentation</vt:lpstr>
      <vt:lpstr>PowerPoint Presentation</vt:lpstr>
      <vt:lpstr>7 langkah diagnosis PAK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PRINSIP2 PENCEGAHAN  PENYAKIT AKIBAT KERJA</vt:lpstr>
      <vt:lpstr>PowerPoint Presentation</vt:lpstr>
      <vt:lpstr>Pencegahan/Preventif PAK (menurut ILO) :</vt:lpstr>
      <vt:lpstr>MANFAAT PENCEGAHAN PAK :</vt:lpstr>
      <vt:lpstr>PENANGANAN PEKERJA DG PAK:</vt:lpstr>
      <vt:lpstr>MEKANISME PENYELESAIAN KASUS PAK</vt:lpstr>
      <vt:lpstr>PROSEDUR PELAPORAN PAK DAN PENGAJUAN JAMINAN KECELAKAAN KERJA</vt:lpstr>
      <vt:lpstr>PERMASALAHAN PAK</vt:lpstr>
      <vt:lpstr>PowerPoint Presentation</vt:lpstr>
      <vt:lpstr>PowerPoint Presentation</vt:lpstr>
      <vt:lpstr>KELAINAN PARU AKIBAT KERJA</vt:lpstr>
      <vt:lpstr>HATI</vt:lpstr>
      <vt:lpstr>EFEK HEPATOTOKSIN AKIBAT KERJA</vt:lpstr>
      <vt:lpstr>EFEK HEPATOTOKSIN AKIBAT KERJA</vt:lpstr>
      <vt:lpstr>PowerPoint Presentation</vt:lpstr>
      <vt:lpstr>GANGGUAN SARAF TEPI AKIBAT KERJA</vt:lpstr>
      <vt:lpstr>GANGGUAN SARAF PUSAT AKIBAT KERJA</vt:lpstr>
      <vt:lpstr>SISTEM SALURAN KEMIH Faktor yang menimbulkan gangguan ginjal</vt:lpstr>
      <vt:lpstr>SISTEM KARDIOVASKULER</vt:lpstr>
      <vt:lpstr>SISTEM REPRODUKSI</vt:lpstr>
      <vt:lpstr>DUGAAN EFEK AKIBAT PEMAJANAN PEKERJAAN PADA REPRODUKSI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KRONOLOGIS KEJADIAN</vt:lpstr>
      <vt:lpstr>CONTOH SURAT TUGAS</vt:lpstr>
      <vt:lpstr>CONTOH FORMULIR PERMINTAAN PEMBAYARAN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Rinette Visca</dc:creator>
  <cp:lastModifiedBy>Rinette Visca</cp:lastModifiedBy>
  <cp:revision>6</cp:revision>
  <dcterms:created xsi:type="dcterms:W3CDTF">2024-09-30T12:48:53Z</dcterms:created>
  <dcterms:modified xsi:type="dcterms:W3CDTF">2025-10-21T09:25:21Z</dcterms:modified>
</cp:coreProperties>
</file>