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Lst>
  <p:notesMasterIdLst>
    <p:notesMasterId r:id="rId56"/>
  </p:notesMasterIdLst>
  <p:sldIdLst>
    <p:sldId id="257" r:id="rId2"/>
    <p:sldId id="471" r:id="rId3"/>
    <p:sldId id="331" r:id="rId4"/>
    <p:sldId id="467" r:id="rId5"/>
    <p:sldId id="470" r:id="rId6"/>
    <p:sldId id="468" r:id="rId7"/>
    <p:sldId id="367" r:id="rId8"/>
    <p:sldId id="362" r:id="rId9"/>
    <p:sldId id="472" r:id="rId10"/>
    <p:sldId id="474" r:id="rId11"/>
    <p:sldId id="492" r:id="rId12"/>
    <p:sldId id="496" r:id="rId13"/>
    <p:sldId id="497" r:id="rId14"/>
    <p:sldId id="442" r:id="rId15"/>
    <p:sldId id="493" r:id="rId16"/>
    <p:sldId id="494" r:id="rId17"/>
    <p:sldId id="495" r:id="rId18"/>
    <p:sldId id="487" r:id="rId19"/>
    <p:sldId id="446" r:id="rId20"/>
    <p:sldId id="447" r:id="rId21"/>
    <p:sldId id="448" r:id="rId22"/>
    <p:sldId id="449" r:id="rId23"/>
    <p:sldId id="450" r:id="rId24"/>
    <p:sldId id="451" r:id="rId25"/>
    <p:sldId id="453" r:id="rId26"/>
    <p:sldId id="454" r:id="rId27"/>
    <p:sldId id="455" r:id="rId28"/>
    <p:sldId id="504" r:id="rId29"/>
    <p:sldId id="498" r:id="rId30"/>
    <p:sldId id="499" r:id="rId31"/>
    <p:sldId id="500" r:id="rId32"/>
    <p:sldId id="501" r:id="rId33"/>
    <p:sldId id="476" r:id="rId34"/>
    <p:sldId id="427" r:id="rId35"/>
    <p:sldId id="514" r:id="rId36"/>
    <p:sldId id="507" r:id="rId37"/>
    <p:sldId id="508" r:id="rId38"/>
    <p:sldId id="509" r:id="rId39"/>
    <p:sldId id="510" r:id="rId40"/>
    <p:sldId id="511" r:id="rId41"/>
    <p:sldId id="512" r:id="rId42"/>
    <p:sldId id="513" r:id="rId43"/>
    <p:sldId id="502" r:id="rId44"/>
    <p:sldId id="491" r:id="rId45"/>
    <p:sldId id="322" r:id="rId46"/>
    <p:sldId id="369" r:id="rId47"/>
    <p:sldId id="345" r:id="rId48"/>
    <p:sldId id="346" r:id="rId49"/>
    <p:sldId id="505" r:id="rId50"/>
    <p:sldId id="506" r:id="rId51"/>
    <p:sldId id="481" r:id="rId52"/>
    <p:sldId id="483" r:id="rId53"/>
    <p:sldId id="484" r:id="rId54"/>
    <p:sldId id="503" r:id="rId5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993300"/>
    <a:srgbClr val="66FFCC"/>
    <a:srgbClr val="990033"/>
    <a:srgbClr val="CC3399"/>
    <a:srgbClr val="CCFFCC"/>
    <a:srgbClr val="006600"/>
    <a:srgbClr val="C1C7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autoAdjust="0"/>
  </p:normalViewPr>
  <p:slideViewPr>
    <p:cSldViewPr>
      <p:cViewPr varScale="1">
        <p:scale>
          <a:sx n="37" d="100"/>
          <a:sy n="37" d="100"/>
        </p:scale>
        <p:origin x="42" y="1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15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150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460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50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0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150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A614713C-AE93-4442-B8D3-BD820298A9CC}" type="slidenum">
              <a:rPr lang="en-US"/>
              <a:pPr>
                <a:defRPr/>
              </a:pPr>
              <a:t>‹#›</a:t>
            </a:fld>
            <a:endParaRPr lang="en-US"/>
          </a:p>
        </p:txBody>
      </p:sp>
    </p:spTree>
    <p:extLst>
      <p:ext uri="{BB962C8B-B14F-4D97-AF65-F5344CB8AC3E}">
        <p14:creationId xmlns:p14="http://schemas.microsoft.com/office/powerpoint/2010/main" val="3903575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B892D68D-B88E-41C2-97FE-4B50D8BD40D7}" type="slidenum">
              <a:rPr lang="en-US" smtClean="0"/>
              <a:pPr/>
              <a:t>1</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id-ID" smtClean="0"/>
          </a:p>
        </p:txBody>
      </p:sp>
    </p:spTree>
    <p:extLst>
      <p:ext uri="{BB962C8B-B14F-4D97-AF65-F5344CB8AC3E}">
        <p14:creationId xmlns:p14="http://schemas.microsoft.com/office/powerpoint/2010/main" val="3521810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7FD02295-1671-4C99-8C2C-AF65EF67A721}" type="slidenum">
              <a:rPr lang="en-US" smtClean="0"/>
              <a:pPr/>
              <a:t>10</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id-ID" smtClean="0"/>
          </a:p>
        </p:txBody>
      </p:sp>
    </p:spTree>
    <p:extLst>
      <p:ext uri="{BB962C8B-B14F-4D97-AF65-F5344CB8AC3E}">
        <p14:creationId xmlns:p14="http://schemas.microsoft.com/office/powerpoint/2010/main" val="3265510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489EB248-348E-4978-A7FC-218AF5FB86EC}" type="slidenum">
              <a:rPr lang="en-US" smtClean="0"/>
              <a:pPr/>
              <a:t>11</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endParaRPr lang="id-ID" smtClean="0"/>
          </a:p>
        </p:txBody>
      </p:sp>
    </p:spTree>
    <p:extLst>
      <p:ext uri="{BB962C8B-B14F-4D97-AF65-F5344CB8AC3E}">
        <p14:creationId xmlns:p14="http://schemas.microsoft.com/office/powerpoint/2010/main" val="257795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CA778A27-57C7-4EA8-990A-D232C50001FE}" type="slidenum">
              <a:rPr lang="en-US" smtClean="0"/>
              <a:pPr/>
              <a:t>12</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id-ID" smtClean="0"/>
          </a:p>
        </p:txBody>
      </p:sp>
    </p:spTree>
    <p:extLst>
      <p:ext uri="{BB962C8B-B14F-4D97-AF65-F5344CB8AC3E}">
        <p14:creationId xmlns:p14="http://schemas.microsoft.com/office/powerpoint/2010/main" val="1291317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139E8990-E012-41E0-AF40-A4ACC7F1D2B9}" type="slidenum">
              <a:rPr lang="en-US" smtClean="0"/>
              <a:pPr/>
              <a:t>13</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id-ID" smtClean="0"/>
          </a:p>
        </p:txBody>
      </p:sp>
    </p:spTree>
    <p:extLst>
      <p:ext uri="{BB962C8B-B14F-4D97-AF65-F5344CB8AC3E}">
        <p14:creationId xmlns:p14="http://schemas.microsoft.com/office/powerpoint/2010/main" val="12794659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75E8D267-7CB4-4CE3-85EC-4BD99064F448}" type="slidenum">
              <a:rPr lang="en-US" smtClean="0"/>
              <a:pPr/>
              <a:t>14</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id-ID" smtClean="0"/>
          </a:p>
        </p:txBody>
      </p:sp>
    </p:spTree>
    <p:extLst>
      <p:ext uri="{BB962C8B-B14F-4D97-AF65-F5344CB8AC3E}">
        <p14:creationId xmlns:p14="http://schemas.microsoft.com/office/powerpoint/2010/main" val="3520980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381F8264-7F92-45C1-9D1C-E1CD92512ECD}" type="slidenum">
              <a:rPr lang="en-US" smtClean="0"/>
              <a:pPr/>
              <a:t>15</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id-ID" smtClean="0"/>
          </a:p>
        </p:txBody>
      </p:sp>
    </p:spTree>
    <p:extLst>
      <p:ext uri="{BB962C8B-B14F-4D97-AF65-F5344CB8AC3E}">
        <p14:creationId xmlns:p14="http://schemas.microsoft.com/office/powerpoint/2010/main" val="27344613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8D5FF6A2-5AD9-4323-86A6-DCDC9D490467}" type="slidenum">
              <a:rPr lang="en-US" smtClean="0"/>
              <a:pPr/>
              <a:t>16</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id-ID" smtClean="0"/>
          </a:p>
        </p:txBody>
      </p:sp>
    </p:spTree>
    <p:extLst>
      <p:ext uri="{BB962C8B-B14F-4D97-AF65-F5344CB8AC3E}">
        <p14:creationId xmlns:p14="http://schemas.microsoft.com/office/powerpoint/2010/main" val="38777829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DB575685-2C68-486F-86C8-1D030E942389}" type="slidenum">
              <a:rPr lang="en-US" smtClean="0"/>
              <a:pPr/>
              <a:t>17</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id-ID" smtClean="0"/>
          </a:p>
        </p:txBody>
      </p:sp>
    </p:spTree>
    <p:extLst>
      <p:ext uri="{BB962C8B-B14F-4D97-AF65-F5344CB8AC3E}">
        <p14:creationId xmlns:p14="http://schemas.microsoft.com/office/powerpoint/2010/main" val="11980136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D3D7D851-96A4-4ABD-9DE1-8362A03CB482}" type="slidenum">
              <a:rPr lang="en-US" smtClean="0"/>
              <a:pPr/>
              <a:t>18</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id-ID" smtClean="0"/>
          </a:p>
        </p:txBody>
      </p:sp>
    </p:spTree>
    <p:extLst>
      <p:ext uri="{BB962C8B-B14F-4D97-AF65-F5344CB8AC3E}">
        <p14:creationId xmlns:p14="http://schemas.microsoft.com/office/powerpoint/2010/main" val="6872016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F37A6645-3F1C-4F4B-AEA6-D77F9AD347D6}" type="slidenum">
              <a:rPr lang="en-US" smtClean="0"/>
              <a:pPr/>
              <a:t>19</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id-ID" smtClean="0"/>
          </a:p>
        </p:txBody>
      </p:sp>
    </p:spTree>
    <p:extLst>
      <p:ext uri="{BB962C8B-B14F-4D97-AF65-F5344CB8AC3E}">
        <p14:creationId xmlns:p14="http://schemas.microsoft.com/office/powerpoint/2010/main" val="3196264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D030BA0C-9123-41A0-BB92-E169CA025B64}" type="slidenum">
              <a:rPr lang="en-US" smtClean="0"/>
              <a:pPr/>
              <a:t>2</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id-ID" smtClean="0"/>
          </a:p>
        </p:txBody>
      </p:sp>
    </p:spTree>
    <p:extLst>
      <p:ext uri="{BB962C8B-B14F-4D97-AF65-F5344CB8AC3E}">
        <p14:creationId xmlns:p14="http://schemas.microsoft.com/office/powerpoint/2010/main" val="7479218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C87438F2-47F7-4C0A-8623-0FA6F3E3EF80}" type="slidenum">
              <a:rPr lang="en-US" smtClean="0"/>
              <a:pPr/>
              <a:t>20</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id-ID" smtClean="0"/>
          </a:p>
        </p:txBody>
      </p:sp>
    </p:spTree>
    <p:extLst>
      <p:ext uri="{BB962C8B-B14F-4D97-AF65-F5344CB8AC3E}">
        <p14:creationId xmlns:p14="http://schemas.microsoft.com/office/powerpoint/2010/main" val="10146016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304FD1EC-43FF-471F-94DA-52DB6780D967}" type="slidenum">
              <a:rPr lang="en-US" smtClean="0"/>
              <a:pPr/>
              <a:t>21</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id-ID" smtClean="0"/>
          </a:p>
        </p:txBody>
      </p:sp>
    </p:spTree>
    <p:extLst>
      <p:ext uri="{BB962C8B-B14F-4D97-AF65-F5344CB8AC3E}">
        <p14:creationId xmlns:p14="http://schemas.microsoft.com/office/powerpoint/2010/main" val="13518943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E990622C-3E25-4270-B0C6-721ACB3916A0}" type="slidenum">
              <a:rPr lang="en-US" smtClean="0"/>
              <a:pPr/>
              <a:t>22</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id-ID" smtClean="0"/>
          </a:p>
        </p:txBody>
      </p:sp>
    </p:spTree>
    <p:extLst>
      <p:ext uri="{BB962C8B-B14F-4D97-AF65-F5344CB8AC3E}">
        <p14:creationId xmlns:p14="http://schemas.microsoft.com/office/powerpoint/2010/main" val="42917498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8E79D354-A4B1-4EDD-83B1-679AEB98084D}" type="slidenum">
              <a:rPr lang="en-US" smtClean="0"/>
              <a:pPr/>
              <a:t>23</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id-ID" smtClean="0"/>
          </a:p>
        </p:txBody>
      </p:sp>
    </p:spTree>
    <p:extLst>
      <p:ext uri="{BB962C8B-B14F-4D97-AF65-F5344CB8AC3E}">
        <p14:creationId xmlns:p14="http://schemas.microsoft.com/office/powerpoint/2010/main" val="23257055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B1A30B7A-4C9C-4C8F-8D50-7C78F40B8F71}" type="slidenum">
              <a:rPr lang="en-US" smtClean="0"/>
              <a:pPr/>
              <a:t>24</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id-ID" smtClean="0"/>
          </a:p>
        </p:txBody>
      </p:sp>
    </p:spTree>
    <p:extLst>
      <p:ext uri="{BB962C8B-B14F-4D97-AF65-F5344CB8AC3E}">
        <p14:creationId xmlns:p14="http://schemas.microsoft.com/office/powerpoint/2010/main" val="39258387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CC5F248D-B294-4CAA-A4A4-63D77262A16B}" type="slidenum">
              <a:rPr lang="en-US" smtClean="0"/>
              <a:pPr/>
              <a:t>25</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id-ID" smtClean="0"/>
          </a:p>
        </p:txBody>
      </p:sp>
    </p:spTree>
    <p:extLst>
      <p:ext uri="{BB962C8B-B14F-4D97-AF65-F5344CB8AC3E}">
        <p14:creationId xmlns:p14="http://schemas.microsoft.com/office/powerpoint/2010/main" val="3898768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3C1B90A2-8157-4FC8-A180-FF47F1AD3E3B}" type="slidenum">
              <a:rPr lang="en-US" smtClean="0"/>
              <a:pPr/>
              <a:t>26</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id-ID" smtClean="0"/>
          </a:p>
        </p:txBody>
      </p:sp>
    </p:spTree>
    <p:extLst>
      <p:ext uri="{BB962C8B-B14F-4D97-AF65-F5344CB8AC3E}">
        <p14:creationId xmlns:p14="http://schemas.microsoft.com/office/powerpoint/2010/main" val="35916328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D8EF1E52-FD7C-4A25-891F-0B04FC74C0C8}" type="slidenum">
              <a:rPr lang="en-US" smtClean="0"/>
              <a:pPr/>
              <a:t>27</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id-ID" smtClean="0"/>
          </a:p>
        </p:txBody>
      </p:sp>
    </p:spTree>
    <p:extLst>
      <p:ext uri="{BB962C8B-B14F-4D97-AF65-F5344CB8AC3E}">
        <p14:creationId xmlns:p14="http://schemas.microsoft.com/office/powerpoint/2010/main" val="21160307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B09CD1D1-5870-4C1A-9C08-9D01CCA9F507}" type="slidenum">
              <a:rPr lang="en-US" smtClean="0"/>
              <a:pPr/>
              <a:t>29</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endParaRPr lang="id-ID" smtClean="0"/>
          </a:p>
        </p:txBody>
      </p:sp>
    </p:spTree>
    <p:extLst>
      <p:ext uri="{BB962C8B-B14F-4D97-AF65-F5344CB8AC3E}">
        <p14:creationId xmlns:p14="http://schemas.microsoft.com/office/powerpoint/2010/main" val="18333778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DBDECE7A-3B53-4B74-A37D-8C0B427BB7CB}" type="slidenum">
              <a:rPr lang="en-US" smtClean="0"/>
              <a:pPr/>
              <a:t>30</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endParaRPr lang="id-ID" smtClean="0"/>
          </a:p>
        </p:txBody>
      </p:sp>
    </p:spTree>
    <p:extLst>
      <p:ext uri="{BB962C8B-B14F-4D97-AF65-F5344CB8AC3E}">
        <p14:creationId xmlns:p14="http://schemas.microsoft.com/office/powerpoint/2010/main" val="4093484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86DA73D3-9312-445D-B5A6-C563CA2EA60A}" type="slidenum">
              <a:rPr lang="en-US" smtClean="0"/>
              <a:pPr/>
              <a:t>3</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id-ID" smtClean="0"/>
          </a:p>
        </p:txBody>
      </p:sp>
    </p:spTree>
    <p:extLst>
      <p:ext uri="{BB962C8B-B14F-4D97-AF65-F5344CB8AC3E}">
        <p14:creationId xmlns:p14="http://schemas.microsoft.com/office/powerpoint/2010/main" val="28264530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4F2EB7A9-67E8-4C9A-8122-7E0A8EB344D7}" type="slidenum">
              <a:rPr lang="en-US" smtClean="0"/>
              <a:pPr/>
              <a:t>31</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endParaRPr lang="id-ID" smtClean="0"/>
          </a:p>
        </p:txBody>
      </p:sp>
    </p:spTree>
    <p:extLst>
      <p:ext uri="{BB962C8B-B14F-4D97-AF65-F5344CB8AC3E}">
        <p14:creationId xmlns:p14="http://schemas.microsoft.com/office/powerpoint/2010/main" val="11141904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3D57B204-C380-4DDF-8DDA-702892A502F4}" type="slidenum">
              <a:rPr lang="en-US" smtClean="0"/>
              <a:pPr/>
              <a:t>32</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endParaRPr lang="id-ID" smtClean="0"/>
          </a:p>
        </p:txBody>
      </p:sp>
    </p:spTree>
    <p:extLst>
      <p:ext uri="{BB962C8B-B14F-4D97-AF65-F5344CB8AC3E}">
        <p14:creationId xmlns:p14="http://schemas.microsoft.com/office/powerpoint/2010/main" val="3908445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3C76416E-7D84-48BD-B0E3-5A0EF66DE438}" type="slidenum">
              <a:rPr lang="en-US" smtClean="0"/>
              <a:pPr/>
              <a:t>33</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endParaRPr lang="id-ID" smtClean="0"/>
          </a:p>
        </p:txBody>
      </p:sp>
    </p:spTree>
    <p:extLst>
      <p:ext uri="{BB962C8B-B14F-4D97-AF65-F5344CB8AC3E}">
        <p14:creationId xmlns:p14="http://schemas.microsoft.com/office/powerpoint/2010/main" val="13563994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9164F970-48E0-48DF-BEA8-EE768242B92E}" type="slidenum">
              <a:rPr lang="en-US" smtClean="0"/>
              <a:pPr/>
              <a:t>34</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id-ID" smtClean="0"/>
          </a:p>
        </p:txBody>
      </p:sp>
    </p:spTree>
    <p:extLst>
      <p:ext uri="{BB962C8B-B14F-4D97-AF65-F5344CB8AC3E}">
        <p14:creationId xmlns:p14="http://schemas.microsoft.com/office/powerpoint/2010/main" val="10452725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35972537-C4F9-48DA-87F5-4351D3B7BEB2}" type="slidenum">
              <a:rPr lang="en-US" smtClean="0"/>
              <a:pPr/>
              <a:t>44</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endParaRPr lang="id-ID" smtClean="0"/>
          </a:p>
        </p:txBody>
      </p:sp>
    </p:spTree>
    <p:extLst>
      <p:ext uri="{BB962C8B-B14F-4D97-AF65-F5344CB8AC3E}">
        <p14:creationId xmlns:p14="http://schemas.microsoft.com/office/powerpoint/2010/main" val="32127352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34CCDEF6-11B7-4716-BFB9-8584423DFD62}" type="slidenum">
              <a:rPr lang="en-US" smtClean="0"/>
              <a:pPr/>
              <a:t>45</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id-ID" smtClean="0"/>
          </a:p>
        </p:txBody>
      </p:sp>
    </p:spTree>
    <p:extLst>
      <p:ext uri="{BB962C8B-B14F-4D97-AF65-F5344CB8AC3E}">
        <p14:creationId xmlns:p14="http://schemas.microsoft.com/office/powerpoint/2010/main" val="34483975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E8658E9F-2E45-47AD-AFDE-6B46DCA97E17}" type="slidenum">
              <a:rPr lang="en-US" smtClean="0"/>
              <a:pPr/>
              <a:t>46</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id-ID" smtClean="0"/>
          </a:p>
        </p:txBody>
      </p:sp>
    </p:spTree>
    <p:extLst>
      <p:ext uri="{BB962C8B-B14F-4D97-AF65-F5344CB8AC3E}">
        <p14:creationId xmlns:p14="http://schemas.microsoft.com/office/powerpoint/2010/main" val="40480199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E9C8D504-CCFB-49B2-8D24-E3F1582C5BA3}" type="slidenum">
              <a:rPr lang="en-US" smtClean="0"/>
              <a:pPr/>
              <a:t>47</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id-ID" smtClean="0"/>
          </a:p>
        </p:txBody>
      </p:sp>
    </p:spTree>
    <p:extLst>
      <p:ext uri="{BB962C8B-B14F-4D97-AF65-F5344CB8AC3E}">
        <p14:creationId xmlns:p14="http://schemas.microsoft.com/office/powerpoint/2010/main" val="5669459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B72EEC04-A479-40B8-8275-267550E81BE7}" type="slidenum">
              <a:rPr lang="en-US" smtClean="0"/>
              <a:pPr/>
              <a:t>48</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id-ID" smtClean="0"/>
          </a:p>
        </p:txBody>
      </p:sp>
    </p:spTree>
    <p:extLst>
      <p:ext uri="{BB962C8B-B14F-4D97-AF65-F5344CB8AC3E}">
        <p14:creationId xmlns:p14="http://schemas.microsoft.com/office/powerpoint/2010/main" val="28160010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9A43A597-AC0A-473C-88DE-DCCB0EC9DA6E}" type="slidenum">
              <a:rPr lang="en-US" smtClean="0"/>
              <a:pPr/>
              <a:t>51</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endParaRPr lang="id-ID" smtClean="0"/>
          </a:p>
        </p:txBody>
      </p:sp>
    </p:spTree>
    <p:extLst>
      <p:ext uri="{BB962C8B-B14F-4D97-AF65-F5344CB8AC3E}">
        <p14:creationId xmlns:p14="http://schemas.microsoft.com/office/powerpoint/2010/main" val="4011990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A8245B1D-5132-467B-A1C8-8255103A760B}" type="slidenum">
              <a:rPr lang="en-US" smtClean="0"/>
              <a:pPr/>
              <a:t>4</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id-ID" smtClean="0"/>
          </a:p>
        </p:txBody>
      </p:sp>
    </p:spTree>
    <p:extLst>
      <p:ext uri="{BB962C8B-B14F-4D97-AF65-F5344CB8AC3E}">
        <p14:creationId xmlns:p14="http://schemas.microsoft.com/office/powerpoint/2010/main" val="29443845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D1FE36D1-AC63-44B3-BA9C-94ACCA2731CC}" type="slidenum">
              <a:rPr lang="en-US" smtClean="0"/>
              <a:pPr/>
              <a:t>52</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endParaRPr lang="id-ID" smtClean="0"/>
          </a:p>
        </p:txBody>
      </p:sp>
    </p:spTree>
    <p:extLst>
      <p:ext uri="{BB962C8B-B14F-4D97-AF65-F5344CB8AC3E}">
        <p14:creationId xmlns:p14="http://schemas.microsoft.com/office/powerpoint/2010/main" val="42010847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570A9808-0749-4DAD-A83A-20DB9C23CB7A}" type="slidenum">
              <a:rPr lang="en-US" smtClean="0"/>
              <a:pPr/>
              <a:t>53</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endParaRPr lang="id-ID" smtClean="0"/>
          </a:p>
        </p:txBody>
      </p:sp>
    </p:spTree>
    <p:extLst>
      <p:ext uri="{BB962C8B-B14F-4D97-AF65-F5344CB8AC3E}">
        <p14:creationId xmlns:p14="http://schemas.microsoft.com/office/powerpoint/2010/main" val="3177375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33D63D62-A318-421E-8ED6-6536842CC8D8}" type="slidenum">
              <a:rPr lang="en-US" smtClean="0"/>
              <a:pPr/>
              <a:t>5</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id-ID" smtClean="0"/>
          </a:p>
        </p:txBody>
      </p:sp>
    </p:spTree>
    <p:extLst>
      <p:ext uri="{BB962C8B-B14F-4D97-AF65-F5344CB8AC3E}">
        <p14:creationId xmlns:p14="http://schemas.microsoft.com/office/powerpoint/2010/main" val="420128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4A9941BE-C2AA-4640-A68B-8897B7C188E8}" type="slidenum">
              <a:rPr lang="en-US" smtClean="0"/>
              <a:pPr/>
              <a:t>6</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id-ID" smtClean="0"/>
          </a:p>
        </p:txBody>
      </p:sp>
    </p:spTree>
    <p:extLst>
      <p:ext uri="{BB962C8B-B14F-4D97-AF65-F5344CB8AC3E}">
        <p14:creationId xmlns:p14="http://schemas.microsoft.com/office/powerpoint/2010/main" val="1207149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6BB15912-5099-4D8F-BDE4-F3710566A1D5}" type="slidenum">
              <a:rPr lang="en-US" smtClean="0"/>
              <a:pPr/>
              <a:t>7</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id-ID" smtClean="0"/>
          </a:p>
        </p:txBody>
      </p:sp>
    </p:spTree>
    <p:extLst>
      <p:ext uri="{BB962C8B-B14F-4D97-AF65-F5344CB8AC3E}">
        <p14:creationId xmlns:p14="http://schemas.microsoft.com/office/powerpoint/2010/main" val="1887228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8B55B2D4-1636-47E3-9CC0-2BE21EBF5C14}" type="slidenum">
              <a:rPr lang="en-US" smtClean="0"/>
              <a:pPr/>
              <a:t>8</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id-ID" smtClean="0"/>
          </a:p>
        </p:txBody>
      </p:sp>
    </p:spTree>
    <p:extLst>
      <p:ext uri="{BB962C8B-B14F-4D97-AF65-F5344CB8AC3E}">
        <p14:creationId xmlns:p14="http://schemas.microsoft.com/office/powerpoint/2010/main" val="1756158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946E8C49-536C-4059-B3E6-34EC76145199}" type="slidenum">
              <a:rPr lang="en-US" smtClean="0"/>
              <a:pPr/>
              <a:t>9</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id-ID" smtClean="0"/>
          </a:p>
        </p:txBody>
      </p:sp>
    </p:spTree>
    <p:extLst>
      <p:ext uri="{BB962C8B-B14F-4D97-AF65-F5344CB8AC3E}">
        <p14:creationId xmlns:p14="http://schemas.microsoft.com/office/powerpoint/2010/main" val="2514989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6C69B15-D227-4610-91B0-52B5E5B788A1}" type="slidenum">
              <a:rPr lang="en-US" smtClean="0"/>
              <a:pPr>
                <a:defRPr/>
              </a:pPr>
              <a:t>‹#›</a:t>
            </a:fld>
            <a:endParaRPr lang="en-US"/>
          </a:p>
        </p:txBody>
      </p:sp>
    </p:spTree>
    <p:extLst>
      <p:ext uri="{BB962C8B-B14F-4D97-AF65-F5344CB8AC3E}">
        <p14:creationId xmlns:p14="http://schemas.microsoft.com/office/powerpoint/2010/main" val="92553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66E2328-0738-4ABF-8ECA-FBAFCD1398ED}" type="slidenum">
              <a:rPr lang="en-US" smtClean="0"/>
              <a:pPr>
                <a:defRPr/>
              </a:pPr>
              <a:t>‹#›</a:t>
            </a:fld>
            <a:endParaRPr lang="en-US"/>
          </a:p>
        </p:txBody>
      </p:sp>
    </p:spTree>
    <p:extLst>
      <p:ext uri="{BB962C8B-B14F-4D97-AF65-F5344CB8AC3E}">
        <p14:creationId xmlns:p14="http://schemas.microsoft.com/office/powerpoint/2010/main" val="3036138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66E2328-0738-4ABF-8ECA-FBAFCD1398ED}" type="slidenum">
              <a:rPr lang="en-US" smtClean="0"/>
              <a:pPr>
                <a:defRPr/>
              </a:pPr>
              <a:t>‹#›</a:t>
            </a:fld>
            <a:endParaRPr lang="en-US"/>
          </a:p>
        </p:txBody>
      </p:sp>
    </p:spTree>
    <p:extLst>
      <p:ext uri="{BB962C8B-B14F-4D97-AF65-F5344CB8AC3E}">
        <p14:creationId xmlns:p14="http://schemas.microsoft.com/office/powerpoint/2010/main" val="374752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8" y="1447800"/>
            <a:ext cx="6001049"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448177" y="3771174"/>
            <a:ext cx="546115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66E2328-0738-4ABF-8ECA-FBAFCD1398ED}" type="slidenum">
              <a:rPr lang="en-US" smtClean="0"/>
              <a:pPr>
                <a:defRPr/>
              </a:pPr>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6999690" y="2613787"/>
            <a:ext cx="601591"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21087264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2" y="3124201"/>
            <a:ext cx="6620968"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66E2328-0738-4ABF-8ECA-FBAFCD1398ED}" type="slidenum">
              <a:rPr lang="en-US" smtClean="0"/>
              <a:pPr>
                <a:defRPr/>
              </a:pPr>
              <a:t>‹#›</a:t>
            </a:fld>
            <a:endParaRPr lang="en-US"/>
          </a:p>
        </p:txBody>
      </p:sp>
    </p:spTree>
    <p:extLst>
      <p:ext uri="{BB962C8B-B14F-4D97-AF65-F5344CB8AC3E}">
        <p14:creationId xmlns:p14="http://schemas.microsoft.com/office/powerpoint/2010/main" val="9130998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n-US"/>
          </a:p>
        </p:txBody>
      </p:sp>
      <p:sp>
        <p:nvSpPr>
          <p:cNvPr id="4"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66E2328-0738-4ABF-8ECA-FBAFCD1398ED}" type="slidenum">
              <a:rPr lang="en-US" smtClean="0"/>
              <a:pPr>
                <a:defRPr/>
              </a:pPr>
              <a:t>‹#›</a:t>
            </a:fld>
            <a:endParaRPr lang="en-US"/>
          </a:p>
        </p:txBody>
      </p:sp>
    </p:spTree>
    <p:extLst>
      <p:ext uri="{BB962C8B-B14F-4D97-AF65-F5344CB8AC3E}">
        <p14:creationId xmlns:p14="http://schemas.microsoft.com/office/powerpoint/2010/main" val="39620078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21"/>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2"/>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n-US"/>
          </a:p>
        </p:txBody>
      </p:sp>
      <p:sp>
        <p:nvSpPr>
          <p:cNvPr id="4"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66E2328-0738-4ABF-8ECA-FBAFCD1398ED}" type="slidenum">
              <a:rPr lang="en-US" smtClean="0"/>
              <a:pPr>
                <a:defRPr/>
              </a:pPr>
              <a:t>‹#›</a:t>
            </a:fld>
            <a:endParaRPr lang="en-US"/>
          </a:p>
        </p:txBody>
      </p:sp>
    </p:spTree>
    <p:extLst>
      <p:ext uri="{BB962C8B-B14F-4D97-AF65-F5344CB8AC3E}">
        <p14:creationId xmlns:p14="http://schemas.microsoft.com/office/powerpoint/2010/main" val="39388642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A0F6B6B-7F6B-402D-897A-30C0C81F3F45}" type="slidenum">
              <a:rPr lang="en-US" smtClean="0"/>
              <a:pPr>
                <a:defRPr/>
              </a:pPr>
              <a:t>‹#›</a:t>
            </a:fld>
            <a:endParaRPr lang="en-US"/>
          </a:p>
        </p:txBody>
      </p:sp>
    </p:spTree>
    <p:extLst>
      <p:ext uri="{BB962C8B-B14F-4D97-AF65-F5344CB8AC3E}">
        <p14:creationId xmlns:p14="http://schemas.microsoft.com/office/powerpoint/2010/main" val="27891650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7FD580C-48C3-4D0C-97A9-D22F45977781}" type="slidenum">
              <a:rPr lang="en-US" smtClean="0"/>
              <a:pPr>
                <a:defRPr/>
              </a:pPr>
              <a:t>‹#›</a:t>
            </a:fld>
            <a:endParaRPr lang="en-US"/>
          </a:p>
        </p:txBody>
      </p:sp>
    </p:spTree>
    <p:extLst>
      <p:ext uri="{BB962C8B-B14F-4D97-AF65-F5344CB8AC3E}">
        <p14:creationId xmlns:p14="http://schemas.microsoft.com/office/powerpoint/2010/main" val="3844623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6EA3F92-415E-4CC9-B842-77A67582F301}" type="slidenum">
              <a:rPr lang="en-US" smtClean="0"/>
              <a:pPr>
                <a:defRPr/>
              </a:pPr>
              <a:t>‹#›</a:t>
            </a:fld>
            <a:endParaRPr lang="en-US"/>
          </a:p>
        </p:txBody>
      </p:sp>
    </p:spTree>
    <p:extLst>
      <p:ext uri="{BB962C8B-B14F-4D97-AF65-F5344CB8AC3E}">
        <p14:creationId xmlns:p14="http://schemas.microsoft.com/office/powerpoint/2010/main" val="3078612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FF847E8-BC58-4E84-889F-75CC75429808}" type="slidenum">
              <a:rPr lang="en-US" smtClean="0"/>
              <a:pPr>
                <a:defRPr/>
              </a:pPr>
              <a:t>‹#›</a:t>
            </a:fld>
            <a:endParaRPr lang="en-US"/>
          </a:p>
        </p:txBody>
      </p:sp>
    </p:spTree>
    <p:extLst>
      <p:ext uri="{BB962C8B-B14F-4D97-AF65-F5344CB8AC3E}">
        <p14:creationId xmlns:p14="http://schemas.microsoft.com/office/powerpoint/2010/main" val="3795605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18806A9-5070-4AD0-AF15-39EA6228A11A}" type="slidenum">
              <a:rPr lang="en-US" smtClean="0"/>
              <a:pPr>
                <a:defRPr/>
              </a:pPr>
              <a:t>‹#›</a:t>
            </a:fld>
            <a:endParaRPr lang="en-US"/>
          </a:p>
        </p:txBody>
      </p:sp>
    </p:spTree>
    <p:extLst>
      <p:ext uri="{BB962C8B-B14F-4D97-AF65-F5344CB8AC3E}">
        <p14:creationId xmlns:p14="http://schemas.microsoft.com/office/powerpoint/2010/main" val="3259809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6E986B77-997B-485D-BE9C-6DA833D49D86}" type="slidenum">
              <a:rPr lang="en-US" smtClean="0"/>
              <a:pPr>
                <a:defRPr/>
              </a:pPr>
              <a:t>‹#›</a:t>
            </a:fld>
            <a:endParaRPr lang="en-US"/>
          </a:p>
        </p:txBody>
      </p:sp>
    </p:spTree>
    <p:extLst>
      <p:ext uri="{BB962C8B-B14F-4D97-AF65-F5344CB8AC3E}">
        <p14:creationId xmlns:p14="http://schemas.microsoft.com/office/powerpoint/2010/main" val="2711519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pPr>
              <a:defRPr/>
            </a:pPr>
            <a:endParaRPr lang="en-US"/>
          </a:p>
        </p:txBody>
      </p:sp>
      <p:sp>
        <p:nvSpPr>
          <p:cNvPr id="5" name="Footer Placeholder 3"/>
          <p:cNvSpPr>
            <a:spLocks noGrp="1"/>
          </p:cNvSpPr>
          <p:nvPr>
            <p:ph type="ftr" sz="quarter" idx="11"/>
          </p:nvPr>
        </p:nvSpPr>
        <p:spPr/>
        <p:txBody>
          <a:bodyPr/>
          <a:lstStyle/>
          <a:p>
            <a:pPr>
              <a:defRPr/>
            </a:pPr>
            <a:endParaRPr lang="en-US"/>
          </a:p>
        </p:txBody>
      </p:sp>
      <p:sp>
        <p:nvSpPr>
          <p:cNvPr id="6" name="Slide Number Placeholder 4"/>
          <p:cNvSpPr>
            <a:spLocks noGrp="1"/>
          </p:cNvSpPr>
          <p:nvPr>
            <p:ph type="sldNum" sz="quarter" idx="12"/>
          </p:nvPr>
        </p:nvSpPr>
        <p:spPr/>
        <p:txBody>
          <a:bodyPr/>
          <a:lstStyle/>
          <a:p>
            <a:pPr>
              <a:defRPr/>
            </a:pPr>
            <a:fld id="{42521A0F-E904-40AA-AB68-1056A4C20AC6}" type="slidenum">
              <a:rPr lang="en-US" smtClean="0"/>
              <a:pPr>
                <a:defRPr/>
              </a:pPr>
              <a:t>‹#›</a:t>
            </a:fld>
            <a:endParaRPr lang="en-US"/>
          </a:p>
        </p:txBody>
      </p:sp>
    </p:spTree>
    <p:extLst>
      <p:ext uri="{BB962C8B-B14F-4D97-AF65-F5344CB8AC3E}">
        <p14:creationId xmlns:p14="http://schemas.microsoft.com/office/powerpoint/2010/main" val="3391799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a:defRPr/>
            </a:pPr>
            <a:endParaRPr lang="en-US"/>
          </a:p>
        </p:txBody>
      </p:sp>
      <p:sp>
        <p:nvSpPr>
          <p:cNvPr id="5" name="Footer Placeholder 2"/>
          <p:cNvSpPr>
            <a:spLocks noGrp="1"/>
          </p:cNvSpPr>
          <p:nvPr>
            <p:ph type="ftr" sz="quarter" idx="11"/>
          </p:nvPr>
        </p:nvSpPr>
        <p:spPr/>
        <p:txBody>
          <a:bodyPr/>
          <a:lstStyle/>
          <a:p>
            <a:pPr>
              <a:defRPr/>
            </a:pPr>
            <a:endParaRPr lang="en-US"/>
          </a:p>
        </p:txBody>
      </p:sp>
      <p:sp>
        <p:nvSpPr>
          <p:cNvPr id="6" name="Slide Number Placeholder 3"/>
          <p:cNvSpPr>
            <a:spLocks noGrp="1"/>
          </p:cNvSpPr>
          <p:nvPr>
            <p:ph type="sldNum" sz="quarter" idx="12"/>
          </p:nvPr>
        </p:nvSpPr>
        <p:spPr/>
        <p:txBody>
          <a:bodyPr/>
          <a:lstStyle/>
          <a:p>
            <a:pPr>
              <a:defRPr/>
            </a:pPr>
            <a:fld id="{66F6A338-2491-4E6B-80C2-B8D754EAE8AE}" type="slidenum">
              <a:rPr lang="en-US" smtClean="0"/>
              <a:pPr>
                <a:defRPr/>
              </a:pPr>
              <a:t>‹#›</a:t>
            </a:fld>
            <a:endParaRPr lang="en-US"/>
          </a:p>
        </p:txBody>
      </p:sp>
    </p:spTree>
    <p:extLst>
      <p:ext uri="{BB962C8B-B14F-4D97-AF65-F5344CB8AC3E}">
        <p14:creationId xmlns:p14="http://schemas.microsoft.com/office/powerpoint/2010/main" val="2739331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2" y="3129281"/>
            <a:ext cx="2551461"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pPr>
              <a:defRPr/>
            </a:pPr>
            <a:endParaRPr lang="en-US"/>
          </a:p>
        </p:txBody>
      </p:sp>
      <p:sp>
        <p:nvSpPr>
          <p:cNvPr id="5" name="Footer Placeholder 5"/>
          <p:cNvSpPr>
            <a:spLocks noGrp="1"/>
          </p:cNvSpPr>
          <p:nvPr>
            <p:ph type="ftr" sz="quarter" idx="11"/>
          </p:nvPr>
        </p:nvSpPr>
        <p:spPr/>
        <p:txBody>
          <a:bodyPr/>
          <a:lstStyle/>
          <a:p>
            <a:pPr>
              <a:defRPr/>
            </a:pPr>
            <a:endParaRPr lang="en-US"/>
          </a:p>
        </p:txBody>
      </p:sp>
      <p:sp>
        <p:nvSpPr>
          <p:cNvPr id="6" name="Slide Number Placeholder 6"/>
          <p:cNvSpPr>
            <a:spLocks noGrp="1"/>
          </p:cNvSpPr>
          <p:nvPr>
            <p:ph type="sldNum" sz="quarter" idx="12"/>
          </p:nvPr>
        </p:nvSpPr>
        <p:spPr/>
        <p:txBody>
          <a:bodyPr/>
          <a:lstStyle/>
          <a:p>
            <a:pPr>
              <a:defRPr/>
            </a:pPr>
            <a:fld id="{43E91710-8562-4271-9D65-4B1DF8D15C88}" type="slidenum">
              <a:rPr lang="en-US" smtClean="0"/>
              <a:pPr>
                <a:defRPr/>
              </a:pPr>
              <a:t>‹#›</a:t>
            </a:fld>
            <a:endParaRPr lang="en-US"/>
          </a:p>
        </p:txBody>
      </p:sp>
    </p:spTree>
    <p:extLst>
      <p:ext uri="{BB962C8B-B14F-4D97-AF65-F5344CB8AC3E}">
        <p14:creationId xmlns:p14="http://schemas.microsoft.com/office/powerpoint/2010/main" val="2192895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593163D-65EA-433D-8B31-8080A1E88342}" type="slidenum">
              <a:rPr lang="en-US" smtClean="0"/>
              <a:pPr>
                <a:defRPr/>
              </a:pPr>
              <a:t>‹#›</a:t>
            </a:fld>
            <a:endParaRPr lang="en-US"/>
          </a:p>
        </p:txBody>
      </p:sp>
    </p:spTree>
    <p:extLst>
      <p:ext uri="{BB962C8B-B14F-4D97-AF65-F5344CB8AC3E}">
        <p14:creationId xmlns:p14="http://schemas.microsoft.com/office/powerpoint/2010/main" val="978516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pPr>
              <a:defRPr/>
            </a:pPr>
            <a:fld id="{C66E2328-0738-4ABF-8ECA-FBAFCD1398ED}" type="slidenum">
              <a:rPr lang="en-US" smtClean="0"/>
              <a:pPr>
                <a:defRPr/>
              </a:pPr>
              <a:t>‹#›</a:t>
            </a:fld>
            <a:endParaRPr lang="en-US"/>
          </a:p>
        </p:txBody>
      </p:sp>
    </p:spTree>
    <p:extLst>
      <p:ext uri="{BB962C8B-B14F-4D97-AF65-F5344CB8AC3E}">
        <p14:creationId xmlns:p14="http://schemas.microsoft.com/office/powerpoint/2010/main" val="547148487"/>
      </p:ext>
    </p:extLst>
  </p:cSld>
  <p:clrMap bg1="dk1" tx1="lt1" bg2="dk2" tx2="lt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4.gif"/><Relationship Id="rId7"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4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3.wmf"/><Relationship Id="rId4" Type="http://schemas.openxmlformats.org/officeDocument/2006/relationships/oleObject" Target="../embeddings/oleObject1.bin"/></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6FFCC"/>
        </a:solidFill>
        <a:effectLst/>
      </p:bgPr>
    </p:bg>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642910" y="1428736"/>
            <a:ext cx="7731125" cy="954107"/>
          </a:xfrm>
          <a:prstGeom prst="rect">
            <a:avLst/>
          </a:prstGeom>
          <a:solidFill>
            <a:schemeClr val="accent5">
              <a:lumMod val="75000"/>
            </a:schemeClr>
          </a:solidFill>
          <a:ln w="9525">
            <a:noFill/>
            <a:miter lim="800000"/>
            <a:headEnd/>
            <a:tailEnd/>
          </a:ln>
          <a:effectLst/>
        </p:spPr>
        <p:txBody>
          <a:bodyPr>
            <a:spAutoFit/>
          </a:bodyPr>
          <a:lstStyle/>
          <a:p>
            <a:pPr algn="ctr" eaLnBrk="0" hangingPunct="0">
              <a:defRPr/>
            </a:pPr>
            <a:r>
              <a:rPr lang="en-US" sz="2800" b="1" dirty="0">
                <a:solidFill>
                  <a:srgbClr val="FF6600"/>
                </a:solidFill>
                <a:effectLst>
                  <a:outerShdw blurRad="38100" dist="38100" dir="2700000" algn="tl">
                    <a:srgbClr val="000000"/>
                  </a:outerShdw>
                </a:effectLst>
                <a:latin typeface="Verdana" pitchFamily="34" charset="0"/>
              </a:rPr>
              <a:t>PENYAKIT AKIBAT KERJA </a:t>
            </a:r>
          </a:p>
          <a:p>
            <a:pPr algn="ctr" eaLnBrk="0" hangingPunct="0">
              <a:defRPr/>
            </a:pPr>
            <a:r>
              <a:rPr lang="en-US" sz="2800" b="1" dirty="0">
                <a:solidFill>
                  <a:srgbClr val="FF6600"/>
                </a:solidFill>
                <a:effectLst>
                  <a:outerShdw blurRad="38100" dist="38100" dir="2700000" algn="tl">
                    <a:srgbClr val="000000"/>
                  </a:outerShdw>
                </a:effectLst>
                <a:latin typeface="Verdana" pitchFamily="34" charset="0"/>
              </a:rPr>
              <a:t>(PAK</a:t>
            </a:r>
            <a:r>
              <a:rPr lang="en-US" sz="2800" b="1" dirty="0" smtClean="0">
                <a:solidFill>
                  <a:srgbClr val="FF6600"/>
                </a:solidFill>
                <a:effectLst>
                  <a:outerShdw blurRad="38100" dist="38100" dir="2700000" algn="tl">
                    <a:srgbClr val="000000"/>
                  </a:outerShdw>
                </a:effectLst>
                <a:latin typeface="Verdana" pitchFamily="34" charset="0"/>
              </a:rPr>
              <a:t>)</a:t>
            </a:r>
            <a:endParaRPr lang="id-ID" sz="2800" b="1" dirty="0">
              <a:solidFill>
                <a:srgbClr val="FF6600"/>
              </a:solidFill>
              <a:effectLst>
                <a:outerShdw blurRad="38100" dist="38100" dir="2700000" algn="tl">
                  <a:srgbClr val="000000"/>
                </a:outerShdw>
              </a:effectLst>
              <a:latin typeface="Verdana" pitchFamily="34" charset="0"/>
            </a:endParaRPr>
          </a:p>
        </p:txBody>
      </p:sp>
      <p:sp>
        <p:nvSpPr>
          <p:cNvPr id="3078" name="Rectangle 6"/>
          <p:cNvSpPr>
            <a:spLocks noChangeArrowheads="1"/>
          </p:cNvSpPr>
          <p:nvPr/>
        </p:nvSpPr>
        <p:spPr bwMode="auto">
          <a:xfrm>
            <a:off x="684213" y="5370513"/>
            <a:ext cx="7704137" cy="74612"/>
          </a:xfrm>
          <a:prstGeom prst="rect">
            <a:avLst/>
          </a:prstGeom>
          <a:solidFill>
            <a:schemeClr val="accent1"/>
          </a:solidFill>
          <a:ln w="9525">
            <a:noFill/>
            <a:miter lim="800000"/>
            <a:headEnd/>
            <a:tailEnd/>
          </a:ln>
        </p:spPr>
        <p:txBody>
          <a:bodyPr wrap="none" anchor="ctr"/>
          <a:lstStyle/>
          <a:p>
            <a:endParaRPr lang="id-ID"/>
          </a:p>
        </p:txBody>
      </p:sp>
      <p:sp>
        <p:nvSpPr>
          <p:cNvPr id="3079" name="Text Box 7"/>
          <p:cNvSpPr txBox="1">
            <a:spLocks noChangeArrowheads="1"/>
          </p:cNvSpPr>
          <p:nvPr/>
        </p:nvSpPr>
        <p:spPr bwMode="auto">
          <a:xfrm>
            <a:off x="242178" y="5429264"/>
            <a:ext cx="8572560" cy="984885"/>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eaLnBrk="0" hangingPunct="0">
              <a:defRPr/>
            </a:pPr>
            <a:r>
              <a:rPr lang="en-US" b="1" dirty="0" err="1">
                <a:effectLst>
                  <a:outerShdw blurRad="38100" dist="38100" dir="2700000" algn="tl">
                    <a:srgbClr val="FFFFFF"/>
                  </a:outerShdw>
                </a:effectLst>
                <a:latin typeface="Tahoma" pitchFamily="34" charset="0"/>
              </a:rPr>
              <a:t>Direktorat</a:t>
            </a:r>
            <a:r>
              <a:rPr lang="en-US" b="1" dirty="0">
                <a:effectLst>
                  <a:outerShdw blurRad="38100" dist="38100" dir="2700000" algn="tl">
                    <a:srgbClr val="FFFFFF"/>
                  </a:outerShdw>
                </a:effectLst>
                <a:latin typeface="Tahoma" pitchFamily="34" charset="0"/>
              </a:rPr>
              <a:t> </a:t>
            </a:r>
            <a:r>
              <a:rPr lang="en-US" b="1" dirty="0" err="1">
                <a:effectLst>
                  <a:outerShdw blurRad="38100" dist="38100" dir="2700000" algn="tl">
                    <a:srgbClr val="FFFFFF"/>
                  </a:outerShdw>
                </a:effectLst>
                <a:latin typeface="Tahoma" pitchFamily="34" charset="0"/>
              </a:rPr>
              <a:t>Pengawasan</a:t>
            </a:r>
            <a:r>
              <a:rPr lang="en-US" b="1" dirty="0">
                <a:effectLst>
                  <a:outerShdw blurRad="38100" dist="38100" dir="2700000" algn="tl">
                    <a:srgbClr val="FFFFFF"/>
                  </a:outerShdw>
                </a:effectLst>
                <a:latin typeface="Tahoma" pitchFamily="34" charset="0"/>
              </a:rPr>
              <a:t>  Norma </a:t>
            </a:r>
            <a:r>
              <a:rPr lang="en-US" b="1" dirty="0" err="1">
                <a:effectLst>
                  <a:outerShdw blurRad="38100" dist="38100" dir="2700000" algn="tl">
                    <a:srgbClr val="FFFFFF"/>
                  </a:outerShdw>
                </a:effectLst>
                <a:latin typeface="Tahoma" pitchFamily="34" charset="0"/>
              </a:rPr>
              <a:t>Keselamatan</a:t>
            </a:r>
            <a:r>
              <a:rPr lang="en-US" b="1" dirty="0">
                <a:effectLst>
                  <a:outerShdw blurRad="38100" dist="38100" dir="2700000" algn="tl">
                    <a:srgbClr val="FFFFFF"/>
                  </a:outerShdw>
                </a:effectLst>
                <a:latin typeface="Tahoma" pitchFamily="34" charset="0"/>
              </a:rPr>
              <a:t> </a:t>
            </a:r>
            <a:r>
              <a:rPr lang="en-US" b="1" dirty="0" err="1">
                <a:effectLst>
                  <a:outerShdw blurRad="38100" dist="38100" dir="2700000" algn="tl">
                    <a:srgbClr val="FFFFFF"/>
                  </a:outerShdw>
                </a:effectLst>
                <a:latin typeface="Tahoma" pitchFamily="34" charset="0"/>
              </a:rPr>
              <a:t>dan</a:t>
            </a:r>
            <a:r>
              <a:rPr lang="en-US" b="1" dirty="0">
                <a:effectLst>
                  <a:outerShdw blurRad="38100" dist="38100" dir="2700000" algn="tl">
                    <a:srgbClr val="FFFFFF"/>
                  </a:outerShdw>
                </a:effectLst>
                <a:latin typeface="Tahoma" pitchFamily="34" charset="0"/>
              </a:rPr>
              <a:t> </a:t>
            </a:r>
            <a:r>
              <a:rPr lang="en-US" b="1" dirty="0" err="1">
                <a:effectLst>
                  <a:outerShdw blurRad="38100" dist="38100" dir="2700000" algn="tl">
                    <a:srgbClr val="FFFFFF"/>
                  </a:outerShdw>
                </a:effectLst>
                <a:latin typeface="Tahoma" pitchFamily="34" charset="0"/>
              </a:rPr>
              <a:t>Kesehatan</a:t>
            </a:r>
            <a:r>
              <a:rPr lang="en-US" b="1" dirty="0">
                <a:effectLst>
                  <a:outerShdw blurRad="38100" dist="38100" dir="2700000" algn="tl">
                    <a:srgbClr val="FFFFFF"/>
                  </a:outerShdw>
                </a:effectLst>
                <a:latin typeface="Tahoma" pitchFamily="34" charset="0"/>
              </a:rPr>
              <a:t> </a:t>
            </a:r>
            <a:r>
              <a:rPr lang="en-US" b="1" dirty="0" err="1">
                <a:effectLst>
                  <a:outerShdw blurRad="38100" dist="38100" dir="2700000" algn="tl">
                    <a:srgbClr val="FFFFFF"/>
                  </a:outerShdw>
                </a:effectLst>
                <a:latin typeface="Tahoma" pitchFamily="34" charset="0"/>
              </a:rPr>
              <a:t>Kerja</a:t>
            </a:r>
            <a:endParaRPr lang="en-US" b="1" dirty="0">
              <a:effectLst>
                <a:outerShdw blurRad="38100" dist="38100" dir="2700000" algn="tl">
                  <a:srgbClr val="FFFFFF"/>
                </a:outerShdw>
              </a:effectLst>
              <a:latin typeface="Tahoma" pitchFamily="34" charset="0"/>
            </a:endParaRPr>
          </a:p>
          <a:p>
            <a:pPr algn="ctr" eaLnBrk="0" hangingPunct="0">
              <a:defRPr/>
            </a:pPr>
            <a:r>
              <a:rPr lang="en-US" sz="2000" b="1" dirty="0" err="1">
                <a:effectLst>
                  <a:outerShdw blurRad="38100" dist="38100" dir="2700000" algn="tl">
                    <a:srgbClr val="FFFFFF"/>
                  </a:outerShdw>
                </a:effectLst>
                <a:latin typeface="Tahoma" pitchFamily="34" charset="0"/>
              </a:rPr>
              <a:t>Ditjen</a:t>
            </a:r>
            <a:r>
              <a:rPr lang="en-US" sz="2000" b="1" dirty="0">
                <a:effectLst>
                  <a:outerShdw blurRad="38100" dist="38100" dir="2700000" algn="tl">
                    <a:srgbClr val="FFFFFF"/>
                  </a:outerShdw>
                </a:effectLst>
                <a:latin typeface="Tahoma" pitchFamily="34" charset="0"/>
              </a:rPr>
              <a:t> </a:t>
            </a:r>
            <a:r>
              <a:rPr lang="en-US" sz="2000" b="1" dirty="0" err="1">
                <a:effectLst>
                  <a:outerShdw blurRad="38100" dist="38100" dir="2700000" algn="tl">
                    <a:srgbClr val="FFFFFF"/>
                  </a:outerShdw>
                </a:effectLst>
                <a:latin typeface="Tahoma" pitchFamily="34" charset="0"/>
              </a:rPr>
              <a:t>Pembinaan</a:t>
            </a:r>
            <a:r>
              <a:rPr lang="en-US" sz="2000" b="1" dirty="0">
                <a:effectLst>
                  <a:outerShdw blurRad="38100" dist="38100" dir="2700000" algn="tl">
                    <a:srgbClr val="FFFFFF"/>
                  </a:outerShdw>
                </a:effectLst>
                <a:latin typeface="Tahoma" pitchFamily="34" charset="0"/>
              </a:rPr>
              <a:t> </a:t>
            </a:r>
            <a:r>
              <a:rPr lang="en-US" sz="2000" b="1" dirty="0" err="1">
                <a:effectLst>
                  <a:outerShdw blurRad="38100" dist="38100" dir="2700000" algn="tl">
                    <a:srgbClr val="FFFFFF"/>
                  </a:outerShdw>
                </a:effectLst>
                <a:latin typeface="Tahoma" pitchFamily="34" charset="0"/>
              </a:rPr>
              <a:t>Pengawasan</a:t>
            </a:r>
            <a:r>
              <a:rPr lang="en-US" sz="2000" b="1" dirty="0">
                <a:effectLst>
                  <a:outerShdw blurRad="38100" dist="38100" dir="2700000" algn="tl">
                    <a:srgbClr val="FFFFFF"/>
                  </a:outerShdw>
                </a:effectLst>
                <a:latin typeface="Tahoma" pitchFamily="34" charset="0"/>
              </a:rPr>
              <a:t> </a:t>
            </a:r>
            <a:r>
              <a:rPr lang="en-US" sz="2000" b="1" dirty="0" err="1" smtClean="0">
                <a:effectLst>
                  <a:outerShdw blurRad="38100" dist="38100" dir="2700000" algn="tl">
                    <a:srgbClr val="FFFFFF"/>
                  </a:outerShdw>
                </a:effectLst>
                <a:latin typeface="Tahoma" pitchFamily="34" charset="0"/>
              </a:rPr>
              <a:t>Ketenagakerjaan</a:t>
            </a:r>
            <a:r>
              <a:rPr lang="en-US" sz="2000" b="1" dirty="0" smtClean="0">
                <a:effectLst>
                  <a:outerShdw blurRad="38100" dist="38100" dir="2700000" algn="tl">
                    <a:srgbClr val="FFFFFF"/>
                  </a:outerShdw>
                </a:effectLst>
                <a:latin typeface="Tahoma" pitchFamily="34" charset="0"/>
              </a:rPr>
              <a:t> Dan K3</a:t>
            </a:r>
            <a:endParaRPr lang="en-US" sz="2000" b="1" dirty="0">
              <a:effectLst>
                <a:outerShdw blurRad="38100" dist="38100" dir="2700000" algn="tl">
                  <a:srgbClr val="FFFFFF"/>
                </a:outerShdw>
              </a:effectLst>
              <a:latin typeface="Tahoma" pitchFamily="34" charset="0"/>
            </a:endParaRPr>
          </a:p>
          <a:p>
            <a:pPr algn="ctr" eaLnBrk="0" hangingPunct="0">
              <a:defRPr/>
            </a:pPr>
            <a:r>
              <a:rPr lang="id-ID" sz="2000" b="1" dirty="0">
                <a:effectLst>
                  <a:outerShdw blurRad="38100" dist="38100" dir="2700000" algn="tl">
                    <a:srgbClr val="FFFFFF"/>
                  </a:outerShdw>
                </a:effectLst>
                <a:latin typeface="Tahoma" pitchFamily="34" charset="0"/>
              </a:rPr>
              <a:t>KEMENTERIAN </a:t>
            </a:r>
            <a:r>
              <a:rPr lang="id-ID" sz="2000" b="1" dirty="0" smtClean="0">
                <a:effectLst>
                  <a:outerShdw blurRad="38100" dist="38100" dir="2700000" algn="tl">
                    <a:srgbClr val="FFFFFF"/>
                  </a:outerShdw>
                </a:effectLst>
                <a:latin typeface="Tahoma" pitchFamily="34" charset="0"/>
              </a:rPr>
              <a:t>KETENAGAKERJAAN </a:t>
            </a:r>
            <a:r>
              <a:rPr lang="id-ID" sz="2000" b="1" dirty="0">
                <a:effectLst>
                  <a:outerShdw blurRad="38100" dist="38100" dir="2700000" algn="tl">
                    <a:srgbClr val="FFFFFF"/>
                  </a:outerShdw>
                </a:effectLst>
                <a:latin typeface="Tahoma" pitchFamily="34" charset="0"/>
              </a:rPr>
              <a:t>RI.</a:t>
            </a:r>
            <a:endParaRPr lang="en-US" sz="2000" b="1" dirty="0">
              <a:effectLst>
                <a:outerShdw blurRad="38100" dist="38100" dir="2700000" algn="tl">
                  <a:srgbClr val="FFFFFF"/>
                </a:outerShdw>
              </a:effectLst>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75"/>
                                  </p:iterate>
                                  <p:childTnLst>
                                    <p:set>
                                      <p:cBhvr>
                                        <p:cTn id="6" dur="1" fill="hold">
                                          <p:stCondLst>
                                            <p:cond delay="74"/>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0-#ppt_w/2"/>
                                          </p:val>
                                        </p:tav>
                                        <p:tav tm="100000">
                                          <p:val>
                                            <p:strVal val="#ppt_x"/>
                                          </p:val>
                                        </p:tav>
                                      </p:tavLst>
                                    </p:anim>
                                    <p:anim calcmode="lin" valueType="num">
                                      <p:cBhvr additive="base">
                                        <p:cTn id="12" dur="500" fill="hold"/>
                                        <p:tgtEl>
                                          <p:spTgt spid="307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 presetClass="entr" presetSubtype="0" fill="hold" grpId="0" nodeType="afterEffect">
                                  <p:stCondLst>
                                    <p:cond delay="0"/>
                                  </p:stCondLst>
                                  <p:iterate type="lt">
                                    <p:tmAbs val="75"/>
                                  </p:iterate>
                                  <p:childTnLst>
                                    <p:set>
                                      <p:cBhvr>
                                        <p:cTn id="15" dur="1" fill="hold">
                                          <p:stCondLst>
                                            <p:cond delay="74"/>
                                          </p:stCondLst>
                                        </p:cTn>
                                        <p:tgtEl>
                                          <p:spTgt spid="3079">
                                            <p:txEl>
                                              <p:charRg st="4294967295" end="429496729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nimBg="1" autoUpdateAnimBg="0"/>
      <p:bldP spid="3078" grpId="0" animBg="1"/>
      <p:bldP spid="3079"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044706" y="260350"/>
            <a:ext cx="5884880" cy="631825"/>
          </a:xfrm>
        </p:spPr>
        <p:txBody>
          <a:bodyPr>
            <a:normAutofit fontScale="90000"/>
          </a:bodyPr>
          <a:lstStyle/>
          <a:p>
            <a:r>
              <a:rPr lang="en-US" sz="3600" b="1" dirty="0" smtClean="0"/>
              <a:t>PENYEBAB </a:t>
            </a:r>
            <a:r>
              <a:rPr lang="id-ID" sz="3600" b="1" dirty="0" smtClean="0"/>
              <a:t>terjadinya </a:t>
            </a:r>
            <a:r>
              <a:rPr lang="en-US" sz="3600" b="1" dirty="0" smtClean="0"/>
              <a:t>PAK :</a:t>
            </a:r>
          </a:p>
        </p:txBody>
      </p:sp>
      <p:sp>
        <p:nvSpPr>
          <p:cNvPr id="13315" name="Rectangle 3"/>
          <p:cNvSpPr>
            <a:spLocks noGrp="1" noChangeArrowheads="1"/>
          </p:cNvSpPr>
          <p:nvPr>
            <p:ph idx="1"/>
          </p:nvPr>
        </p:nvSpPr>
        <p:spPr>
          <a:xfrm>
            <a:off x="0" y="1125538"/>
            <a:ext cx="9144000" cy="5446712"/>
          </a:xfrm>
        </p:spPr>
        <p:txBody>
          <a:bodyPr/>
          <a:lstStyle/>
          <a:p>
            <a:pPr algn="ctr">
              <a:buFont typeface="Wingdings" pitchFamily="2" charset="2"/>
              <a:buNone/>
            </a:pPr>
            <a:r>
              <a:rPr lang="en-US" dirty="0" smtClean="0"/>
              <a:t>     </a:t>
            </a:r>
            <a:r>
              <a:rPr lang="en-US" b="1" dirty="0" smtClean="0"/>
              <a:t>FAKTOR BAHAYA :</a:t>
            </a:r>
          </a:p>
          <a:p>
            <a:pPr lvl="1" algn="ctr">
              <a:lnSpc>
                <a:spcPct val="65000"/>
              </a:lnSpc>
              <a:buFontTx/>
              <a:buNone/>
            </a:pPr>
            <a:r>
              <a:rPr lang="en-US" sz="3200" dirty="0" err="1" smtClean="0"/>
              <a:t>Fisik</a:t>
            </a:r>
            <a:r>
              <a:rPr lang="id-ID" sz="3200" dirty="0" smtClean="0"/>
              <a:t>a</a:t>
            </a:r>
            <a:r>
              <a:rPr lang="en-US" sz="3200" dirty="0" smtClean="0"/>
              <a:t>, </a:t>
            </a:r>
            <a:r>
              <a:rPr lang="en-US" sz="3200" b="1" dirty="0" smtClean="0">
                <a:solidFill>
                  <a:srgbClr val="C00000"/>
                </a:solidFill>
              </a:rPr>
              <a:t>Kimia,</a:t>
            </a:r>
            <a:r>
              <a:rPr lang="en-US" sz="3200" dirty="0" smtClean="0">
                <a:solidFill>
                  <a:srgbClr val="C00000"/>
                </a:solidFill>
              </a:rPr>
              <a:t> </a:t>
            </a:r>
            <a:r>
              <a:rPr lang="en-US" sz="3200" dirty="0" err="1" smtClean="0"/>
              <a:t>Biologi</a:t>
            </a:r>
            <a:r>
              <a:rPr lang="en-US" sz="3200" dirty="0" smtClean="0"/>
              <a:t>, </a:t>
            </a:r>
            <a:r>
              <a:rPr lang="en-US" sz="3200" dirty="0" err="1" smtClean="0"/>
              <a:t>Ergonomi</a:t>
            </a:r>
            <a:r>
              <a:rPr lang="en-US" sz="3200" dirty="0" smtClean="0"/>
              <a:t>, </a:t>
            </a:r>
            <a:r>
              <a:rPr lang="en-US" sz="3200" dirty="0" err="1" smtClean="0"/>
              <a:t>Psikologi</a:t>
            </a:r>
            <a:r>
              <a:rPr lang="en-US" sz="3200" dirty="0" smtClean="0"/>
              <a:t> </a:t>
            </a:r>
          </a:p>
        </p:txBody>
      </p:sp>
      <p:sp>
        <p:nvSpPr>
          <p:cNvPr id="13316" name="AutoShape 4"/>
          <p:cNvSpPr>
            <a:spLocks noChangeArrowheads="1"/>
          </p:cNvSpPr>
          <p:nvPr/>
        </p:nvSpPr>
        <p:spPr bwMode="auto">
          <a:xfrm>
            <a:off x="4284663" y="3070225"/>
            <a:ext cx="720725" cy="2216150"/>
          </a:xfrm>
          <a:prstGeom prst="downArrow">
            <a:avLst>
              <a:gd name="adj1" fmla="val 50000"/>
              <a:gd name="adj2" fmla="val 67406"/>
            </a:avLst>
          </a:prstGeom>
          <a:solidFill>
            <a:schemeClr val="accent1"/>
          </a:solidFill>
          <a:ln w="9525">
            <a:solidFill>
              <a:schemeClr val="tx1"/>
            </a:solidFill>
            <a:miter lim="800000"/>
            <a:headEnd/>
            <a:tailEnd/>
          </a:ln>
        </p:spPr>
        <p:txBody>
          <a:bodyPr wrap="none" anchor="ctr"/>
          <a:lstStyle/>
          <a:p>
            <a:endParaRPr lang="id-ID"/>
          </a:p>
        </p:txBody>
      </p:sp>
      <p:sp>
        <p:nvSpPr>
          <p:cNvPr id="25605" name="Text Box 5"/>
          <p:cNvSpPr txBox="1">
            <a:spLocks noChangeArrowheads="1"/>
          </p:cNvSpPr>
          <p:nvPr/>
        </p:nvSpPr>
        <p:spPr bwMode="auto">
          <a:xfrm>
            <a:off x="1547813" y="3398838"/>
            <a:ext cx="2663825" cy="830262"/>
          </a:xfrm>
          <a:prstGeom prst="rect">
            <a:avLst/>
          </a:prstGeom>
          <a:solidFill>
            <a:srgbClr val="FFC000"/>
          </a:solidFill>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eaLnBrk="0" hangingPunct="0">
              <a:spcBef>
                <a:spcPct val="50000"/>
              </a:spcBef>
              <a:defRPr/>
            </a:pPr>
            <a:r>
              <a:rPr lang="en-US" sz="2400" b="1" dirty="0">
                <a:solidFill>
                  <a:schemeClr val="accent4"/>
                </a:solidFill>
              </a:rPr>
              <a:t>Unsafe Human Activity</a:t>
            </a:r>
          </a:p>
        </p:txBody>
      </p:sp>
      <p:sp>
        <p:nvSpPr>
          <p:cNvPr id="436230" name="Text Box 6"/>
          <p:cNvSpPr txBox="1">
            <a:spLocks noChangeArrowheads="1"/>
          </p:cNvSpPr>
          <p:nvPr/>
        </p:nvSpPr>
        <p:spPr bwMode="auto">
          <a:xfrm>
            <a:off x="5148263" y="3249613"/>
            <a:ext cx="3024187" cy="708025"/>
          </a:xfrm>
          <a:prstGeom prst="rect">
            <a:avLst/>
          </a:prstGeom>
          <a:solidFill>
            <a:schemeClr val="accent1">
              <a:lumMod val="90000"/>
            </a:schemeClr>
          </a:solidFill>
          <a:ln w="9525">
            <a:noFill/>
            <a:miter lim="800000"/>
            <a:headEnd/>
            <a:tailEnd/>
          </a:ln>
          <a:effectLst/>
        </p:spPr>
        <p:txBody>
          <a:bodyPr>
            <a:spAutoFit/>
          </a:bodyPr>
          <a:lstStyle/>
          <a:p>
            <a:pPr algn="ctr" eaLnBrk="0" hangingPunct="0">
              <a:spcBef>
                <a:spcPct val="50000"/>
              </a:spcBef>
              <a:defRPr/>
            </a:pPr>
            <a:r>
              <a:rPr lang="en-US" sz="2000" b="1" dirty="0">
                <a:solidFill>
                  <a:srgbClr val="660066"/>
                </a:solidFill>
              </a:rPr>
              <a:t>Unsafe Working/</a:t>
            </a:r>
            <a:r>
              <a:rPr lang="en-US" sz="2000" b="1" dirty="0" err="1">
                <a:solidFill>
                  <a:srgbClr val="660066"/>
                </a:solidFill>
              </a:rPr>
              <a:t>Env</a:t>
            </a:r>
            <a:r>
              <a:rPr lang="en-US" sz="2000" b="1" dirty="0">
                <a:solidFill>
                  <a:srgbClr val="660066"/>
                </a:solidFill>
              </a:rPr>
              <a:t>. Condition</a:t>
            </a:r>
          </a:p>
        </p:txBody>
      </p:sp>
      <p:sp>
        <p:nvSpPr>
          <p:cNvPr id="13319" name="Text Box 7"/>
          <p:cNvSpPr txBox="1">
            <a:spLocks noChangeArrowheads="1"/>
          </p:cNvSpPr>
          <p:nvPr/>
        </p:nvSpPr>
        <p:spPr bwMode="auto">
          <a:xfrm>
            <a:off x="3143250" y="2500313"/>
            <a:ext cx="3024188" cy="466725"/>
          </a:xfrm>
          <a:prstGeom prst="rect">
            <a:avLst/>
          </a:prstGeom>
          <a:noFill/>
          <a:ln w="9525">
            <a:solidFill>
              <a:srgbClr val="CC3399"/>
            </a:solidFill>
            <a:miter lim="800000"/>
            <a:headEnd/>
            <a:tailEnd/>
          </a:ln>
        </p:spPr>
        <p:txBody>
          <a:bodyPr>
            <a:spAutoFit/>
          </a:bodyPr>
          <a:lstStyle/>
          <a:p>
            <a:pPr>
              <a:spcBef>
                <a:spcPct val="50000"/>
              </a:spcBef>
            </a:pPr>
            <a:r>
              <a:rPr lang="en-US" sz="2400"/>
              <a:t>Mis Managemen K3</a:t>
            </a:r>
          </a:p>
        </p:txBody>
      </p:sp>
      <p:sp>
        <p:nvSpPr>
          <p:cNvPr id="13320" name="Oval 8"/>
          <p:cNvSpPr>
            <a:spLocks noChangeArrowheads="1"/>
          </p:cNvSpPr>
          <p:nvPr/>
        </p:nvSpPr>
        <p:spPr bwMode="auto">
          <a:xfrm>
            <a:off x="2857500" y="5357813"/>
            <a:ext cx="3357563" cy="1285875"/>
          </a:xfrm>
          <a:prstGeom prst="ellipse">
            <a:avLst/>
          </a:prstGeom>
          <a:solidFill>
            <a:schemeClr val="accent1"/>
          </a:solidFill>
          <a:ln w="12700">
            <a:solidFill>
              <a:schemeClr val="tx1"/>
            </a:solidFill>
            <a:miter lim="800000"/>
            <a:headEnd type="none" w="sm" len="sm"/>
            <a:tailEnd type="none" w="sm" len="sm"/>
          </a:ln>
        </p:spPr>
        <p:txBody>
          <a:bodyPr wrap="none" anchor="ctr"/>
          <a:lstStyle/>
          <a:p>
            <a:pPr algn="ctr"/>
            <a:r>
              <a:rPr lang="en-US" sz="2800" b="1">
                <a:solidFill>
                  <a:srgbClr val="660066"/>
                </a:solidFill>
              </a:rPr>
              <a:t>PAK </a:t>
            </a:r>
          </a:p>
          <a:p>
            <a:pPr algn="ctr"/>
            <a:r>
              <a:rPr lang="en-US" sz="2400" b="1">
                <a:solidFill>
                  <a:srgbClr val="660066"/>
                </a:solidFill>
              </a:rPr>
              <a:t>(Occ. Diseases)</a:t>
            </a:r>
          </a:p>
        </p:txBody>
      </p:sp>
      <p:sp>
        <p:nvSpPr>
          <p:cNvPr id="13321" name="Oval 8"/>
          <p:cNvSpPr>
            <a:spLocks noChangeArrowheads="1"/>
          </p:cNvSpPr>
          <p:nvPr/>
        </p:nvSpPr>
        <p:spPr bwMode="auto">
          <a:xfrm>
            <a:off x="1643063" y="4286250"/>
            <a:ext cx="2000250" cy="928688"/>
          </a:xfrm>
          <a:prstGeom prst="ellipse">
            <a:avLst/>
          </a:prstGeom>
          <a:solidFill>
            <a:schemeClr val="accent1"/>
          </a:solidFill>
          <a:ln w="9525" algn="ctr">
            <a:solidFill>
              <a:schemeClr val="tx1"/>
            </a:solidFill>
            <a:miter lim="800000"/>
            <a:headEnd/>
            <a:tailEnd/>
          </a:ln>
        </p:spPr>
        <p:txBody>
          <a:bodyPr wrap="none"/>
          <a:lstStyle/>
          <a:p>
            <a:r>
              <a:rPr lang="id-ID"/>
              <a:t>Kerentanan </a:t>
            </a:r>
          </a:p>
          <a:p>
            <a:r>
              <a:rPr lang="id-ID"/>
              <a:t>Individu</a:t>
            </a:r>
          </a:p>
        </p:txBody>
      </p:sp>
      <p:sp>
        <p:nvSpPr>
          <p:cNvPr id="10" name="Oval 9"/>
          <p:cNvSpPr/>
          <p:nvPr/>
        </p:nvSpPr>
        <p:spPr bwMode="auto">
          <a:xfrm>
            <a:off x="5357813" y="4071938"/>
            <a:ext cx="3214687" cy="928687"/>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none"/>
          <a:lstStyle/>
          <a:p>
            <a:pPr>
              <a:defRPr/>
            </a:pPr>
            <a:r>
              <a:rPr lang="id-ID" dirty="0">
                <a:solidFill>
                  <a:srgbClr val="FF0000"/>
                </a:solidFill>
              </a:rPr>
              <a:t>F. Bahaya Kimia  </a:t>
            </a:r>
          </a:p>
          <a:p>
            <a:pPr>
              <a:defRPr/>
            </a:pPr>
            <a:r>
              <a:rPr lang="id-ID" dirty="0">
                <a:solidFill>
                  <a:srgbClr val="FF0000"/>
                </a:solidFill>
              </a:rPr>
              <a:t>tidak terkontrol.</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555625" y="428625"/>
            <a:ext cx="8588375" cy="461963"/>
          </a:xfrm>
          <a:prstGeom prst="rect">
            <a:avLst/>
          </a:prstGeom>
          <a:noFill/>
          <a:ln w="12700">
            <a:noFill/>
            <a:miter lim="800000"/>
            <a:headEnd type="none" w="sm" len="sm"/>
            <a:tailEnd type="none" w="sm" len="sm"/>
          </a:ln>
        </p:spPr>
        <p:txBody>
          <a:bodyPr anchor="ctr">
            <a:spAutoFit/>
          </a:bodyPr>
          <a:lstStyle/>
          <a:p>
            <a:pPr>
              <a:tabLst>
                <a:tab pos="-457200" algn="l"/>
              </a:tabLst>
            </a:pPr>
            <a:r>
              <a:rPr lang="sv-SE" sz="2400">
                <a:ea typeface="Courier" charset="0"/>
                <a:cs typeface="Times New Roman" pitchFamily="18" charset="0"/>
              </a:rPr>
              <a:t>Contoh </a:t>
            </a:r>
            <a:r>
              <a:rPr lang="id-ID" sz="2400">
                <a:ea typeface="Courier" charset="0"/>
                <a:cs typeface="Times New Roman" pitchFamily="18" charset="0"/>
              </a:rPr>
              <a:t>PAK akibat pekerjaan dengan </a:t>
            </a:r>
            <a:r>
              <a:rPr lang="sv-SE" sz="2400">
                <a:ea typeface="Courier" charset="0"/>
                <a:cs typeface="Times New Roman" pitchFamily="18" charset="0"/>
              </a:rPr>
              <a:t>faktor bahaya fisik :</a:t>
            </a:r>
            <a:endParaRPr lang="sv-SE" sz="4400">
              <a:ea typeface="Courier" charset="0"/>
              <a:cs typeface="Times New Roman" pitchFamily="18" charset="0"/>
            </a:endParaRPr>
          </a:p>
        </p:txBody>
      </p:sp>
      <p:graphicFrame>
        <p:nvGraphicFramePr>
          <p:cNvPr id="390360" name="Group 216"/>
          <p:cNvGraphicFramePr>
            <a:graphicFrameLocks noGrp="1"/>
          </p:cNvGraphicFramePr>
          <p:nvPr/>
        </p:nvGraphicFramePr>
        <p:xfrm>
          <a:off x="468313" y="1196975"/>
          <a:ext cx="8567737" cy="5114926"/>
        </p:xfrm>
        <a:graphic>
          <a:graphicData uri="http://schemas.openxmlformats.org/drawingml/2006/table">
            <a:tbl>
              <a:tblPr/>
              <a:tblGrid>
                <a:gridCol w="2374900"/>
                <a:gridCol w="2952750"/>
                <a:gridCol w="3240087"/>
              </a:tblGrid>
              <a:tr h="43180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sv-SE" sz="2000" b="1" i="0" u="none" strike="noStrike" cap="none" normalizeH="0" baseline="0" dirty="0" smtClean="0">
                          <a:ln>
                            <a:noFill/>
                          </a:ln>
                          <a:solidFill>
                            <a:srgbClr val="CCFFCC"/>
                          </a:solidFill>
                          <a:effectLst/>
                          <a:latin typeface="Times New Roman" pitchFamily="18" charset="0"/>
                          <a:ea typeface="Courier" charset="0"/>
                          <a:cs typeface="Times New Roman" pitchFamily="18" charset="0"/>
                        </a:rPr>
                        <a:t>Penyebab</a:t>
                      </a:r>
                      <a:endParaRPr kumimoji="0" lang="sv-SE" sz="4000" b="1" i="0" u="none" strike="noStrike" cap="none" normalizeH="0" baseline="0" dirty="0" smtClean="0">
                        <a:ln>
                          <a:noFill/>
                        </a:ln>
                        <a:solidFill>
                          <a:srgbClr val="CCFFCC"/>
                        </a:solidFill>
                        <a:effectLst/>
                        <a:latin typeface="Times New Roman" pitchFamily="18" charset="0"/>
                        <a:ea typeface="Courier" charset="0"/>
                        <a:cs typeface="Times New Roman" pitchFamily="18" charset="0"/>
                      </a:endParaRP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solidFill>
                      <a:srgbClr val="9933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sv-SE" sz="2000" b="1" i="0" u="none" strike="noStrike" cap="none" normalizeH="0" baseline="0" smtClean="0">
                          <a:ln>
                            <a:noFill/>
                          </a:ln>
                          <a:solidFill>
                            <a:srgbClr val="CCFFCC"/>
                          </a:solidFill>
                          <a:effectLst/>
                          <a:latin typeface="Times New Roman" pitchFamily="18" charset="0"/>
                          <a:ea typeface="Courier" charset="0"/>
                          <a:cs typeface="Times New Roman" pitchFamily="18" charset="0"/>
                        </a:rPr>
                        <a:t>Industri/pekerjaan</a:t>
                      </a:r>
                      <a:endParaRPr kumimoji="0" lang="sv-SE" sz="4000" b="1" i="0" u="none" strike="noStrike" cap="none" normalizeH="0" baseline="0" smtClean="0">
                        <a:ln>
                          <a:noFill/>
                        </a:ln>
                        <a:solidFill>
                          <a:srgbClr val="CCFFCC"/>
                        </a:solidFill>
                        <a:effectLst/>
                        <a:latin typeface="Times New Roman" pitchFamily="18" charset="0"/>
                        <a:ea typeface="Courier" charset="0"/>
                        <a:cs typeface="Times New Roman" pitchFamily="18" charset="0"/>
                      </a:endParaRP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solidFill>
                      <a:srgbClr val="9933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sv-SE" sz="2000" b="1" i="0" u="none" strike="noStrike" cap="none" normalizeH="0" baseline="0" smtClean="0">
                          <a:ln>
                            <a:noFill/>
                          </a:ln>
                          <a:solidFill>
                            <a:srgbClr val="CCFFCC"/>
                          </a:solidFill>
                          <a:effectLst/>
                          <a:latin typeface="Times New Roman" pitchFamily="18" charset="0"/>
                          <a:ea typeface="Courier" charset="0"/>
                          <a:cs typeface="Times New Roman" pitchFamily="18" charset="0"/>
                        </a:rPr>
                        <a:t>Penyakit yang ditimbulkan</a:t>
                      </a:r>
                      <a:endParaRPr kumimoji="0" lang="sv-SE" sz="4000" b="1" i="0" u="none" strike="noStrike" cap="none" normalizeH="0" baseline="0" smtClean="0">
                        <a:ln>
                          <a:noFill/>
                        </a:ln>
                        <a:solidFill>
                          <a:srgbClr val="CCFFCC"/>
                        </a:solidFill>
                        <a:effectLst/>
                        <a:latin typeface="Times New Roman" pitchFamily="18" charset="0"/>
                        <a:ea typeface="Courier" charset="0"/>
                        <a:cs typeface="Times New Roman" pitchFamily="18" charset="0"/>
                      </a:endParaRP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solidFill>
                      <a:srgbClr val="993300"/>
                    </a:solidFill>
                  </a:tcPr>
                </a:tc>
              </a:tr>
              <a:tr h="108108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sv-SE" sz="2000" b="1" i="0" u="none" strike="noStrike" cap="none" normalizeH="0" baseline="0" smtClean="0">
                          <a:ln>
                            <a:noFill/>
                          </a:ln>
                          <a:solidFill>
                            <a:schemeClr val="tx1"/>
                          </a:solidFill>
                          <a:effectLst/>
                          <a:latin typeface="Times New Roman" pitchFamily="18" charset="0"/>
                          <a:ea typeface="Courier" charset="0"/>
                          <a:cs typeface="Times New Roman" pitchFamily="18" charset="0"/>
                        </a:rPr>
                        <a:t>Kebisingan (noise)</a:t>
                      </a:r>
                      <a:endParaRPr kumimoji="0" lang="sv-SE" sz="4000" b="1" i="0" u="none" strike="noStrike" cap="none" normalizeH="0" baseline="0" smtClean="0">
                        <a:ln>
                          <a:noFill/>
                        </a:ln>
                        <a:solidFill>
                          <a:schemeClr val="tx1"/>
                        </a:solidFill>
                        <a:effectLst/>
                        <a:latin typeface="Times New Roman" pitchFamily="18" charset="0"/>
                        <a:ea typeface="Courier" charset="0"/>
                        <a:cs typeface="Times New Roman" pitchFamily="18" charset="0"/>
                      </a:endParaRP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sz="2000" b="1" i="0" u="none" strike="noStrike" cap="none" normalizeH="0" baseline="0" smtClean="0">
                          <a:ln>
                            <a:noFill/>
                          </a:ln>
                          <a:solidFill>
                            <a:schemeClr val="tx1"/>
                          </a:solidFill>
                          <a:effectLst/>
                          <a:latin typeface="Times New Roman" pitchFamily="18" charset="0"/>
                          <a:ea typeface="Courier" charset="0"/>
                          <a:cs typeface="Times New Roman" pitchFamily="18" charset="0"/>
                        </a:rPr>
                        <a:t>Penggunaan mesin, generator dan peralatan kerja lainnya</a:t>
                      </a:r>
                      <a:endParaRPr kumimoji="0" lang="en-US" sz="4000" b="1" i="0" u="none" strike="noStrike" cap="none" normalizeH="0" baseline="0" smtClean="0">
                        <a:ln>
                          <a:noFill/>
                        </a:ln>
                        <a:solidFill>
                          <a:schemeClr val="tx1"/>
                        </a:solidFill>
                        <a:effectLst/>
                        <a:latin typeface="Times New Roman" pitchFamily="18" charset="0"/>
                        <a:ea typeface="Courier" charset="0"/>
                        <a:cs typeface="Times New Roman" pitchFamily="18" charset="0"/>
                      </a:endParaRP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sv-SE" sz="2000" b="1" i="0" u="none" strike="noStrike" cap="none" normalizeH="0" baseline="0" smtClean="0">
                          <a:ln>
                            <a:noFill/>
                          </a:ln>
                          <a:solidFill>
                            <a:schemeClr val="tx1"/>
                          </a:solidFill>
                          <a:effectLst/>
                          <a:latin typeface="Times New Roman" pitchFamily="18" charset="0"/>
                          <a:ea typeface="Courier" charset="0"/>
                          <a:cs typeface="Times New Roman" pitchFamily="18" charset="0"/>
                        </a:rPr>
                        <a:t>penurunan pendengaran sampai ketulian</a:t>
                      </a:r>
                      <a:endParaRPr kumimoji="0" lang="sv-SE" sz="4000" b="1" i="0" u="none" strike="noStrike" cap="none" normalizeH="0" baseline="0" smtClean="0">
                        <a:ln>
                          <a:noFill/>
                        </a:ln>
                        <a:solidFill>
                          <a:schemeClr val="tx1"/>
                        </a:solidFill>
                        <a:effectLst/>
                        <a:latin typeface="Times New Roman" pitchFamily="18" charset="0"/>
                        <a:ea typeface="Courier" charset="0"/>
                        <a:cs typeface="Times New Roman" pitchFamily="18" charset="0"/>
                      </a:endParaRP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r>
              <a:tr h="600075">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sv-SE" sz="2000" b="1" i="0" u="none" strike="noStrike" cap="none" normalizeH="0" baseline="0" smtClean="0">
                          <a:ln>
                            <a:noFill/>
                          </a:ln>
                          <a:solidFill>
                            <a:schemeClr val="tx1"/>
                          </a:solidFill>
                          <a:effectLst/>
                          <a:latin typeface="Times New Roman" pitchFamily="18" charset="0"/>
                          <a:ea typeface="Courier" charset="0"/>
                          <a:cs typeface="Times New Roman" pitchFamily="18" charset="0"/>
                        </a:rPr>
                        <a:t>Suhu tinggi</a:t>
                      </a:r>
                      <a:endParaRPr kumimoji="0" lang="sv-SE" sz="4000" b="1" i="0" u="none" strike="noStrike" cap="none" normalizeH="0" baseline="0" smtClean="0">
                        <a:ln>
                          <a:noFill/>
                        </a:ln>
                        <a:solidFill>
                          <a:schemeClr val="tx1"/>
                        </a:solidFill>
                        <a:effectLst/>
                        <a:latin typeface="Times New Roman" pitchFamily="18" charset="0"/>
                        <a:ea typeface="Courier" charset="0"/>
                        <a:cs typeface="Times New Roman" pitchFamily="18" charset="0"/>
                      </a:endParaRP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sv-SE" sz="2000" b="1" i="0" u="none" strike="noStrike" cap="none" normalizeH="0" baseline="0" smtClean="0">
                          <a:ln>
                            <a:noFill/>
                          </a:ln>
                          <a:solidFill>
                            <a:schemeClr val="tx1"/>
                          </a:solidFill>
                          <a:effectLst/>
                          <a:latin typeface="Times New Roman" pitchFamily="18" charset="0"/>
                          <a:ea typeface="Courier" charset="0"/>
                          <a:cs typeface="Times New Roman" pitchFamily="18" charset="0"/>
                        </a:rPr>
                        <a:t>Peleburan logam</a:t>
                      </a:r>
                      <a:endParaRPr kumimoji="0" lang="sv-SE" sz="4000" b="1" i="0" u="none" strike="noStrike" cap="none" normalizeH="0" baseline="0" smtClean="0">
                        <a:ln>
                          <a:noFill/>
                        </a:ln>
                        <a:solidFill>
                          <a:schemeClr val="tx1"/>
                        </a:solidFill>
                        <a:effectLst/>
                        <a:latin typeface="Times New Roman" pitchFamily="18" charset="0"/>
                        <a:ea typeface="Courier" charset="0"/>
                        <a:cs typeface="Times New Roman" pitchFamily="18" charset="0"/>
                      </a:endParaRP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sv-SE" sz="2000" b="1" i="0" u="none" strike="noStrike" cap="none" normalizeH="0" baseline="0" smtClean="0">
                          <a:ln>
                            <a:noFill/>
                          </a:ln>
                          <a:solidFill>
                            <a:schemeClr val="tx1"/>
                          </a:solidFill>
                          <a:effectLst/>
                          <a:latin typeface="Times New Roman" pitchFamily="18" charset="0"/>
                          <a:ea typeface="Courier" charset="0"/>
                          <a:cs typeface="Times New Roman" pitchFamily="18" charset="0"/>
                        </a:rPr>
                        <a:t>hyperpireksi, heat cramp, heat exhaustion, heat stroke</a:t>
                      </a:r>
                      <a:endParaRPr kumimoji="0" lang="sv-SE" sz="4000" b="1" i="0" u="none" strike="noStrike" cap="none" normalizeH="0" baseline="0" smtClean="0">
                        <a:ln>
                          <a:noFill/>
                        </a:ln>
                        <a:solidFill>
                          <a:schemeClr val="tx1"/>
                        </a:solidFill>
                        <a:effectLst/>
                        <a:latin typeface="Times New Roman" pitchFamily="18" charset="0"/>
                        <a:ea typeface="Courier" charset="0"/>
                        <a:cs typeface="Times New Roman" pitchFamily="18" charset="0"/>
                      </a:endParaRP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r>
              <a:tr h="600075">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sv-SE" sz="2000" b="1" i="0" u="none" strike="noStrike" cap="none" normalizeH="0" baseline="0" smtClean="0">
                          <a:ln>
                            <a:noFill/>
                          </a:ln>
                          <a:solidFill>
                            <a:schemeClr val="tx1"/>
                          </a:solidFill>
                          <a:effectLst/>
                          <a:latin typeface="Times New Roman" pitchFamily="18" charset="0"/>
                          <a:ea typeface="Courier" charset="0"/>
                          <a:cs typeface="Times New Roman" pitchFamily="18" charset="0"/>
                        </a:rPr>
                        <a:t>Suhu rendah</a:t>
                      </a:r>
                      <a:endParaRPr kumimoji="0" lang="sv-SE" sz="4000" b="1" i="0" u="none" strike="noStrike" cap="none" normalizeH="0" baseline="0" smtClean="0">
                        <a:ln>
                          <a:noFill/>
                        </a:ln>
                        <a:solidFill>
                          <a:schemeClr val="tx1"/>
                        </a:solidFill>
                        <a:effectLst/>
                        <a:latin typeface="Times New Roman" pitchFamily="18" charset="0"/>
                        <a:ea typeface="Courier" charset="0"/>
                        <a:cs typeface="Times New Roman" pitchFamily="18" charset="0"/>
                      </a:endParaRP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sv-SE" sz="2000" b="1" i="0" u="none" strike="noStrike" cap="none" normalizeH="0" baseline="0" smtClean="0">
                          <a:ln>
                            <a:noFill/>
                          </a:ln>
                          <a:solidFill>
                            <a:schemeClr val="tx1"/>
                          </a:solidFill>
                          <a:effectLst/>
                          <a:latin typeface="Times New Roman" pitchFamily="18" charset="0"/>
                          <a:ea typeface="Courier" charset="0"/>
                          <a:cs typeface="Times New Roman" pitchFamily="18" charset="0"/>
                        </a:rPr>
                        <a:t>Ruang pembekuan (cool storage)</a:t>
                      </a:r>
                      <a:endParaRPr kumimoji="0" lang="sv-SE" sz="4000" b="1" i="0" u="none" strike="noStrike" cap="none" normalizeH="0" baseline="0" smtClean="0">
                        <a:ln>
                          <a:noFill/>
                        </a:ln>
                        <a:solidFill>
                          <a:schemeClr val="tx1"/>
                        </a:solidFill>
                        <a:effectLst/>
                        <a:latin typeface="Times New Roman" pitchFamily="18" charset="0"/>
                        <a:ea typeface="Courier" charset="0"/>
                        <a:cs typeface="Times New Roman" pitchFamily="18" charset="0"/>
                      </a:endParaRP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sv-SE" sz="2000" b="1" i="0" u="none" strike="noStrike" cap="none" normalizeH="0" baseline="0" smtClean="0">
                          <a:ln>
                            <a:noFill/>
                          </a:ln>
                          <a:solidFill>
                            <a:schemeClr val="tx1"/>
                          </a:solidFill>
                          <a:effectLst/>
                          <a:latin typeface="Times New Roman" pitchFamily="18" charset="0"/>
                          <a:ea typeface="Courier" charset="0"/>
                          <a:cs typeface="Times New Roman" pitchFamily="18" charset="0"/>
                        </a:rPr>
                        <a:t>Fros bite</a:t>
                      </a:r>
                      <a:endParaRPr kumimoji="0" lang="sv-SE" sz="4000" b="1" i="0" u="none" strike="noStrike" cap="none" normalizeH="0" baseline="0" smtClean="0">
                        <a:ln>
                          <a:noFill/>
                        </a:ln>
                        <a:solidFill>
                          <a:schemeClr val="tx1"/>
                        </a:solidFill>
                        <a:effectLst/>
                        <a:latin typeface="Times New Roman" pitchFamily="18" charset="0"/>
                        <a:ea typeface="Courier" charset="0"/>
                        <a:cs typeface="Times New Roman" pitchFamily="18" charset="0"/>
                      </a:endParaRP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r>
              <a:tr h="600075">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sv-SE" sz="2000" b="1" i="0" u="none" strike="noStrike" cap="none" normalizeH="0" baseline="0" smtClean="0">
                          <a:ln>
                            <a:noFill/>
                          </a:ln>
                          <a:solidFill>
                            <a:schemeClr val="tx1"/>
                          </a:solidFill>
                          <a:effectLst/>
                          <a:latin typeface="Times New Roman" pitchFamily="18" charset="0"/>
                          <a:ea typeface="Courier" charset="0"/>
                          <a:cs typeface="Times New Roman" pitchFamily="18" charset="0"/>
                        </a:rPr>
                        <a:t>Tekanan udara yang tinggi</a:t>
                      </a:r>
                      <a:endParaRPr kumimoji="0" lang="sv-SE" sz="4000" b="1" i="0" u="none" strike="noStrike" cap="none" normalizeH="0" baseline="0" smtClean="0">
                        <a:ln>
                          <a:noFill/>
                        </a:ln>
                        <a:solidFill>
                          <a:schemeClr val="tx1"/>
                        </a:solidFill>
                        <a:effectLst/>
                        <a:latin typeface="Times New Roman" pitchFamily="18" charset="0"/>
                        <a:ea typeface="Courier" charset="0"/>
                        <a:cs typeface="Times New Roman" pitchFamily="18" charset="0"/>
                      </a:endParaRP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sv-SE" sz="2000" b="1" i="0" u="none" strike="noStrike" cap="none" normalizeH="0" baseline="0" smtClean="0">
                          <a:ln>
                            <a:noFill/>
                          </a:ln>
                          <a:solidFill>
                            <a:schemeClr val="tx1"/>
                          </a:solidFill>
                          <a:effectLst/>
                          <a:latin typeface="Times New Roman" pitchFamily="18" charset="0"/>
                          <a:ea typeface="Courier" charset="0"/>
                          <a:cs typeface="Times New Roman" pitchFamily="18" charset="0"/>
                        </a:rPr>
                        <a:t>penyelam</a:t>
                      </a:r>
                      <a:endParaRPr kumimoji="0" lang="sv-SE" sz="4000" b="1" i="0" u="none" strike="noStrike" cap="none" normalizeH="0" baseline="0" smtClean="0">
                        <a:ln>
                          <a:noFill/>
                        </a:ln>
                        <a:solidFill>
                          <a:schemeClr val="tx1"/>
                        </a:solidFill>
                        <a:effectLst/>
                        <a:latin typeface="Times New Roman" pitchFamily="18" charset="0"/>
                        <a:ea typeface="Courier" charset="0"/>
                        <a:cs typeface="Times New Roman" pitchFamily="18" charset="0"/>
                      </a:endParaRP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sv-SE" sz="2000" b="1" i="0" u="none" strike="noStrike" cap="none" normalizeH="0" baseline="0" smtClean="0">
                          <a:ln>
                            <a:noFill/>
                          </a:ln>
                          <a:solidFill>
                            <a:schemeClr val="tx1"/>
                          </a:solidFill>
                          <a:effectLst/>
                          <a:latin typeface="Times New Roman" pitchFamily="18" charset="0"/>
                          <a:ea typeface="Courier" charset="0"/>
                          <a:cs typeface="Times New Roman" pitchFamily="18" charset="0"/>
                        </a:rPr>
                        <a:t>Caisson's Disease</a:t>
                      </a:r>
                      <a:endParaRPr kumimoji="0" lang="sv-SE" sz="4000" b="1" i="0" u="none" strike="noStrike" cap="none" normalizeH="0" baseline="0" smtClean="0">
                        <a:ln>
                          <a:noFill/>
                        </a:ln>
                        <a:solidFill>
                          <a:schemeClr val="tx1"/>
                        </a:solidFill>
                        <a:effectLst/>
                        <a:latin typeface="Times New Roman" pitchFamily="18" charset="0"/>
                        <a:ea typeface="Courier" charset="0"/>
                        <a:cs typeface="Times New Roman" pitchFamily="18" charset="0"/>
                      </a:endParaRP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r>
              <a:tr h="70643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sv-SE" sz="2000" b="1" i="0" u="none" strike="noStrike" cap="none" normalizeH="0" baseline="0" smtClean="0">
                          <a:ln>
                            <a:noFill/>
                          </a:ln>
                          <a:solidFill>
                            <a:schemeClr val="tx1"/>
                          </a:solidFill>
                          <a:effectLst/>
                          <a:latin typeface="Times New Roman" pitchFamily="18" charset="0"/>
                          <a:ea typeface="Courier" charset="0"/>
                          <a:cs typeface="Times New Roman" pitchFamily="18" charset="0"/>
                        </a:rPr>
                        <a:t>Sinar infra merah</a:t>
                      </a:r>
                      <a:endParaRPr kumimoji="0" lang="sv-SE" sz="4000" b="1" i="0" u="none" strike="noStrike" cap="none" normalizeH="0" baseline="0" smtClean="0">
                        <a:ln>
                          <a:noFill/>
                        </a:ln>
                        <a:solidFill>
                          <a:schemeClr val="tx1"/>
                        </a:solidFill>
                        <a:effectLst/>
                        <a:latin typeface="Times New Roman" pitchFamily="18" charset="0"/>
                        <a:ea typeface="Courier" charset="0"/>
                        <a:cs typeface="Times New Roman" pitchFamily="18" charset="0"/>
                      </a:endParaRP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sv-SE" sz="2000" b="1" i="0" u="none" strike="noStrike" cap="none" normalizeH="0" baseline="0" smtClean="0">
                          <a:ln>
                            <a:noFill/>
                          </a:ln>
                          <a:solidFill>
                            <a:schemeClr val="tx1"/>
                          </a:solidFill>
                          <a:effectLst/>
                          <a:latin typeface="Times New Roman" pitchFamily="18" charset="0"/>
                          <a:ea typeface="Courier" charset="0"/>
                          <a:cs typeface="Times New Roman" pitchFamily="18" charset="0"/>
                        </a:rPr>
                        <a:t>Peleburan logam, peralatan fisioterapi dll.</a:t>
                      </a:r>
                      <a:endParaRPr kumimoji="0" lang="sv-SE" sz="4000" b="1" i="0" u="none" strike="noStrike" cap="none" normalizeH="0" baseline="0" smtClean="0">
                        <a:ln>
                          <a:noFill/>
                        </a:ln>
                        <a:solidFill>
                          <a:schemeClr val="tx1"/>
                        </a:solidFill>
                        <a:effectLst/>
                        <a:latin typeface="Times New Roman" pitchFamily="18" charset="0"/>
                        <a:ea typeface="Courier" charset="0"/>
                        <a:cs typeface="Times New Roman" pitchFamily="18" charset="0"/>
                      </a:endParaRP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sv-SE" sz="2000" b="1" i="0" u="none" strike="noStrike" cap="none" normalizeH="0" baseline="0" smtClean="0">
                          <a:ln>
                            <a:noFill/>
                          </a:ln>
                          <a:solidFill>
                            <a:schemeClr val="tx1"/>
                          </a:solidFill>
                          <a:effectLst/>
                          <a:latin typeface="Times New Roman" pitchFamily="18" charset="0"/>
                          <a:ea typeface="Courier" charset="0"/>
                          <a:cs typeface="Times New Roman" pitchFamily="18" charset="0"/>
                        </a:rPr>
                        <a:t>katarak</a:t>
                      </a:r>
                      <a:endParaRPr kumimoji="0" lang="sv-SE" sz="4000" b="1" i="0" u="none" strike="noStrike" cap="none" normalizeH="0" baseline="0" smtClean="0">
                        <a:ln>
                          <a:noFill/>
                        </a:ln>
                        <a:solidFill>
                          <a:schemeClr val="tx1"/>
                        </a:solidFill>
                        <a:effectLst/>
                        <a:latin typeface="Times New Roman" pitchFamily="18" charset="0"/>
                        <a:ea typeface="Courier" charset="0"/>
                        <a:cs typeface="Times New Roman" pitchFamily="18" charset="0"/>
                      </a:endParaRP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r>
              <a:tr h="358775">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sv-SE" sz="2000" b="1" i="0" u="none" strike="noStrike" cap="none" normalizeH="0" baseline="0" smtClean="0">
                          <a:ln>
                            <a:noFill/>
                          </a:ln>
                          <a:solidFill>
                            <a:schemeClr val="tx1"/>
                          </a:solidFill>
                          <a:effectLst/>
                          <a:latin typeface="Times New Roman" pitchFamily="18" charset="0"/>
                          <a:ea typeface="Courier" charset="0"/>
                          <a:cs typeface="Times New Roman" pitchFamily="18" charset="0"/>
                        </a:rPr>
                        <a:t>Ultra violet</a:t>
                      </a:r>
                      <a:endParaRPr kumimoji="0" lang="sv-SE" sz="4000" b="1" i="0" u="none" strike="noStrike" cap="none" normalizeH="0" baseline="0" smtClean="0">
                        <a:ln>
                          <a:noFill/>
                        </a:ln>
                        <a:solidFill>
                          <a:schemeClr val="tx1"/>
                        </a:solidFill>
                        <a:effectLst/>
                        <a:latin typeface="Times New Roman" pitchFamily="18" charset="0"/>
                        <a:ea typeface="Courier" charset="0"/>
                        <a:cs typeface="Times New Roman" pitchFamily="18" charset="0"/>
                      </a:endParaRP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sv-SE" sz="2000" b="1" i="0" u="none" strike="noStrike" cap="none" normalizeH="0" baseline="0" smtClean="0">
                          <a:ln>
                            <a:noFill/>
                          </a:ln>
                          <a:solidFill>
                            <a:schemeClr val="tx1"/>
                          </a:solidFill>
                          <a:effectLst/>
                          <a:latin typeface="Times New Roman" pitchFamily="18" charset="0"/>
                          <a:ea typeface="Courier" charset="0"/>
                          <a:cs typeface="Times New Roman" pitchFamily="18" charset="0"/>
                        </a:rPr>
                        <a:t>welder</a:t>
                      </a:r>
                      <a:endParaRPr kumimoji="0" lang="sv-SE" sz="4000" b="1" i="0" u="none" strike="noStrike" cap="none" normalizeH="0" baseline="0" smtClean="0">
                        <a:ln>
                          <a:noFill/>
                        </a:ln>
                        <a:solidFill>
                          <a:schemeClr val="tx1"/>
                        </a:solidFill>
                        <a:effectLst/>
                        <a:latin typeface="Times New Roman" pitchFamily="18" charset="0"/>
                        <a:ea typeface="Courier" charset="0"/>
                        <a:cs typeface="Times New Roman" pitchFamily="18" charset="0"/>
                      </a:endParaRP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sv-SE" sz="2000" b="1" i="0" u="none" strike="noStrike" cap="none" normalizeH="0" baseline="0" smtClean="0">
                          <a:ln>
                            <a:noFill/>
                          </a:ln>
                          <a:solidFill>
                            <a:schemeClr val="tx1"/>
                          </a:solidFill>
                          <a:effectLst/>
                          <a:latin typeface="Times New Roman" pitchFamily="18" charset="0"/>
                          <a:ea typeface="Courier" charset="0"/>
                          <a:cs typeface="Times New Roman" pitchFamily="18" charset="0"/>
                        </a:rPr>
                        <a:t>conjungtivitis</a:t>
                      </a:r>
                      <a:endParaRPr kumimoji="0" lang="sv-SE" sz="4000" b="1" i="0" u="none" strike="noStrike" cap="none" normalizeH="0" baseline="0" smtClean="0">
                        <a:ln>
                          <a:noFill/>
                        </a:ln>
                        <a:solidFill>
                          <a:schemeClr val="tx1"/>
                        </a:solidFill>
                        <a:effectLst/>
                        <a:latin typeface="Times New Roman" pitchFamily="18" charset="0"/>
                        <a:ea typeface="Courier" charset="0"/>
                        <a:cs typeface="Times New Roman" pitchFamily="18" charset="0"/>
                      </a:endParaRP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r>
              <a:tr h="36036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sv-SE" sz="2000" b="1" i="0" u="none" strike="noStrike" cap="none" normalizeH="0" baseline="0" smtClean="0">
                          <a:ln>
                            <a:noFill/>
                          </a:ln>
                          <a:solidFill>
                            <a:schemeClr val="tx1"/>
                          </a:solidFill>
                          <a:effectLst/>
                          <a:latin typeface="Times New Roman" pitchFamily="18" charset="0"/>
                          <a:ea typeface="Courier" charset="0"/>
                          <a:cs typeface="Times New Roman" pitchFamily="18" charset="0"/>
                        </a:rPr>
                        <a:t>Getaran/vibrasi</a:t>
                      </a:r>
                      <a:endParaRPr kumimoji="0" lang="sv-SE" sz="4000" b="1" i="0" u="none" strike="noStrike" cap="none" normalizeH="0" baseline="0" smtClean="0">
                        <a:ln>
                          <a:noFill/>
                        </a:ln>
                        <a:solidFill>
                          <a:schemeClr val="tx1"/>
                        </a:solidFill>
                        <a:effectLst/>
                        <a:latin typeface="Times New Roman" pitchFamily="18" charset="0"/>
                        <a:ea typeface="Courier" charset="0"/>
                        <a:cs typeface="Times New Roman" pitchFamily="18" charset="0"/>
                      </a:endParaRP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sv-SE" sz="2000" b="1" i="0" u="none" strike="noStrike" cap="none" normalizeH="0" baseline="0" dirty="0" smtClean="0">
                          <a:ln>
                            <a:noFill/>
                          </a:ln>
                          <a:solidFill>
                            <a:schemeClr val="tx1"/>
                          </a:solidFill>
                          <a:effectLst/>
                          <a:latin typeface="Times New Roman" pitchFamily="18" charset="0"/>
                          <a:ea typeface="Courier" charset="0"/>
                          <a:cs typeface="Times New Roman" pitchFamily="18" charset="0"/>
                        </a:rPr>
                        <a:t>Chain Saw, Drilling</a:t>
                      </a:r>
                      <a:endParaRPr kumimoji="0" lang="sv-SE" sz="4000" b="1" i="0" u="none" strike="noStrike" cap="none" normalizeH="0" baseline="0" dirty="0" smtClean="0">
                        <a:ln>
                          <a:noFill/>
                        </a:ln>
                        <a:solidFill>
                          <a:schemeClr val="tx1"/>
                        </a:solidFill>
                        <a:effectLst/>
                        <a:latin typeface="Times New Roman" pitchFamily="18" charset="0"/>
                        <a:ea typeface="Courier" charset="0"/>
                        <a:cs typeface="Times New Roman" pitchFamily="18" charset="0"/>
                      </a:endParaRP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sv-SE" sz="2000" b="1" i="0" u="none" strike="noStrike" cap="none" normalizeH="0" baseline="0" smtClean="0">
                          <a:ln>
                            <a:noFill/>
                          </a:ln>
                          <a:solidFill>
                            <a:schemeClr val="tx1"/>
                          </a:solidFill>
                          <a:effectLst/>
                          <a:latin typeface="Times New Roman" pitchFamily="18" charset="0"/>
                          <a:ea typeface="Courier" charset="0"/>
                          <a:cs typeface="Times New Roman" pitchFamily="18" charset="0"/>
                        </a:rPr>
                        <a:t>Reynaud's disease</a:t>
                      </a:r>
                      <a:endParaRPr kumimoji="0" lang="sv-SE" sz="4000" b="1" i="0" u="none" strike="noStrike" cap="none" normalizeH="0" baseline="0" smtClean="0">
                        <a:ln>
                          <a:noFill/>
                        </a:ln>
                        <a:solidFill>
                          <a:schemeClr val="tx1"/>
                        </a:solidFill>
                        <a:effectLst/>
                        <a:latin typeface="Times New Roman" pitchFamily="18" charset="0"/>
                        <a:ea typeface="Courier" charset="0"/>
                        <a:cs typeface="Times New Roman" pitchFamily="18" charset="0"/>
                      </a:endParaRP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23850" y="274638"/>
            <a:ext cx="8362950" cy="993775"/>
          </a:xfrm>
        </p:spPr>
        <p:txBody>
          <a:bodyPr>
            <a:normAutofit fontScale="90000"/>
          </a:bodyPr>
          <a:lstStyle/>
          <a:p>
            <a:pPr eaLnBrk="1" hangingPunct="1"/>
            <a:r>
              <a:rPr lang="en-US" sz="3200" smtClean="0"/>
              <a:t>Conto</a:t>
            </a:r>
            <a:r>
              <a:rPr lang="en-US" sz="3200" smtClean="0">
                <a:cs typeface="Arial" pitchFamily="34" charset="0"/>
              </a:rPr>
              <a:t>h </a:t>
            </a:r>
            <a:r>
              <a:rPr lang="en-US" sz="3200" smtClean="0"/>
              <a:t>Penyakit Akibat Kerja</a:t>
            </a:r>
            <a:br>
              <a:rPr lang="en-US" sz="3200" smtClean="0"/>
            </a:br>
            <a:r>
              <a:rPr lang="en-US" sz="3200" b="1" smtClean="0"/>
              <a:t>Faktor Ergonom</a:t>
            </a:r>
            <a:r>
              <a:rPr lang="id-ID" sz="3200" b="1" smtClean="0"/>
              <a:t>i</a:t>
            </a:r>
            <a:endParaRPr lang="en-US" sz="3200" smtClean="0"/>
          </a:p>
        </p:txBody>
      </p:sp>
      <p:sp>
        <p:nvSpPr>
          <p:cNvPr id="15363" name="Rectangle 3"/>
          <p:cNvSpPr>
            <a:spLocks noGrp="1" noChangeArrowheads="1"/>
          </p:cNvSpPr>
          <p:nvPr>
            <p:ph sz="half" idx="1"/>
          </p:nvPr>
        </p:nvSpPr>
        <p:spPr>
          <a:xfrm>
            <a:off x="971550" y="1681163"/>
            <a:ext cx="3917950" cy="4364037"/>
          </a:xfrm>
        </p:spPr>
        <p:txBody>
          <a:bodyPr>
            <a:normAutofit lnSpcReduction="10000"/>
          </a:bodyPr>
          <a:lstStyle/>
          <a:p>
            <a:pPr eaLnBrk="1" hangingPunct="1">
              <a:lnSpc>
                <a:spcPct val="80000"/>
              </a:lnSpc>
              <a:buFontTx/>
              <a:buNone/>
            </a:pPr>
            <a:endParaRPr lang="en-US" b="1" smtClean="0"/>
          </a:p>
          <a:p>
            <a:pPr eaLnBrk="1" hangingPunct="1">
              <a:lnSpc>
                <a:spcPct val="80000"/>
              </a:lnSpc>
              <a:buFont typeface="Wingdings" pitchFamily="2" charset="2"/>
              <a:buNone/>
            </a:pPr>
            <a:endParaRPr lang="en-US" smtClean="0"/>
          </a:p>
          <a:p>
            <a:pPr lvl="1" eaLnBrk="1" hangingPunct="1">
              <a:lnSpc>
                <a:spcPct val="80000"/>
              </a:lnSpc>
            </a:pPr>
            <a:r>
              <a:rPr lang="en-US" sz="2000" smtClean="0"/>
              <a:t>BEBAN ANGKAT</a:t>
            </a:r>
          </a:p>
          <a:p>
            <a:pPr lvl="1" eaLnBrk="1" hangingPunct="1">
              <a:lnSpc>
                <a:spcPct val="80000"/>
              </a:lnSpc>
            </a:pPr>
            <a:r>
              <a:rPr lang="en-US" sz="2000" smtClean="0"/>
              <a:t>CARA MENGANGKAT</a:t>
            </a:r>
          </a:p>
          <a:p>
            <a:pPr lvl="1" eaLnBrk="1" hangingPunct="1">
              <a:lnSpc>
                <a:spcPct val="80000"/>
              </a:lnSpc>
            </a:pPr>
            <a:endParaRPr lang="en-US" sz="2000" smtClean="0"/>
          </a:p>
          <a:p>
            <a:pPr lvl="1" eaLnBrk="1" hangingPunct="1">
              <a:lnSpc>
                <a:spcPct val="80000"/>
              </a:lnSpc>
            </a:pPr>
            <a:r>
              <a:rPr lang="en-US" sz="2000" smtClean="0"/>
              <a:t>POSISI KERJA tidak ergonomis</a:t>
            </a:r>
          </a:p>
          <a:p>
            <a:pPr lvl="1" eaLnBrk="1" hangingPunct="1">
              <a:lnSpc>
                <a:spcPct val="80000"/>
              </a:lnSpc>
              <a:buFontTx/>
              <a:buNone/>
            </a:pPr>
            <a:endParaRPr lang="en-US" sz="2000" smtClean="0"/>
          </a:p>
          <a:p>
            <a:pPr lvl="1" eaLnBrk="1" hangingPunct="1">
              <a:lnSpc>
                <a:spcPct val="80000"/>
              </a:lnSpc>
            </a:pPr>
            <a:r>
              <a:rPr lang="en-US" sz="2000" smtClean="0"/>
              <a:t>GERAK REPETITIF</a:t>
            </a:r>
          </a:p>
          <a:p>
            <a:pPr lvl="1" eaLnBrk="1" hangingPunct="1">
              <a:lnSpc>
                <a:spcPct val="80000"/>
              </a:lnSpc>
            </a:pPr>
            <a:endParaRPr lang="en-US" sz="2000" smtClean="0"/>
          </a:p>
          <a:p>
            <a:pPr lvl="1" eaLnBrk="1" hangingPunct="1">
              <a:lnSpc>
                <a:spcPct val="80000"/>
              </a:lnSpc>
            </a:pPr>
            <a:r>
              <a:rPr lang="en-US" sz="2000" smtClean="0"/>
              <a:t>KONTRAKSI STATIS</a:t>
            </a:r>
          </a:p>
          <a:p>
            <a:pPr lvl="1" eaLnBrk="1" hangingPunct="1">
              <a:lnSpc>
                <a:spcPct val="80000"/>
              </a:lnSpc>
            </a:pPr>
            <a:endParaRPr lang="en-US" sz="2000" smtClean="0"/>
          </a:p>
          <a:p>
            <a:pPr lvl="1" eaLnBrk="1" hangingPunct="1">
              <a:lnSpc>
                <a:spcPct val="80000"/>
              </a:lnSpc>
              <a:buFont typeface="Wingdings" pitchFamily="2" charset="2"/>
              <a:buNone/>
            </a:pPr>
            <a:r>
              <a:rPr lang="en-US" smtClean="0"/>
              <a:t>		</a:t>
            </a:r>
          </a:p>
        </p:txBody>
      </p:sp>
      <p:sp>
        <p:nvSpPr>
          <p:cNvPr id="15364" name="Rectangle 4"/>
          <p:cNvSpPr>
            <a:spLocks noGrp="1" noChangeArrowheads="1"/>
          </p:cNvSpPr>
          <p:nvPr>
            <p:ph sz="half" idx="2"/>
          </p:nvPr>
        </p:nvSpPr>
        <p:spPr>
          <a:xfrm>
            <a:off x="4652963" y="2030413"/>
            <a:ext cx="4033837" cy="3711575"/>
          </a:xfrm>
        </p:spPr>
        <p:txBody>
          <a:bodyPr>
            <a:normAutofit lnSpcReduction="10000"/>
          </a:bodyPr>
          <a:lstStyle/>
          <a:p>
            <a:pPr eaLnBrk="1" hangingPunct="1">
              <a:lnSpc>
                <a:spcPct val="80000"/>
              </a:lnSpc>
            </a:pPr>
            <a:endParaRPr lang="en-US" dirty="0" smtClean="0"/>
          </a:p>
          <a:p>
            <a:pPr eaLnBrk="1" hangingPunct="1">
              <a:lnSpc>
                <a:spcPct val="80000"/>
              </a:lnSpc>
              <a:buFont typeface="Wingdings" pitchFamily="2" charset="2"/>
              <a:buChar char="Ø"/>
            </a:pPr>
            <a:r>
              <a:rPr lang="en-US" sz="2400" dirty="0" smtClean="0"/>
              <a:t>HNP</a:t>
            </a:r>
            <a:r>
              <a:rPr lang="en-US" sz="2400" smtClean="0"/>
              <a:t>,LBP</a:t>
            </a:r>
          </a:p>
          <a:p>
            <a:pPr eaLnBrk="1" hangingPunct="1">
              <a:lnSpc>
                <a:spcPct val="80000"/>
              </a:lnSpc>
              <a:buFont typeface="Wingdings" pitchFamily="2" charset="2"/>
              <a:buChar char="Ø"/>
            </a:pPr>
            <a:r>
              <a:rPr lang="en-US" sz="2400" dirty="0" smtClean="0"/>
              <a:t>Trauma </a:t>
            </a:r>
            <a:r>
              <a:rPr lang="en-US" sz="2400" dirty="0" err="1" smtClean="0"/>
              <a:t>otot</a:t>
            </a:r>
            <a:r>
              <a:rPr lang="en-US" sz="2400" dirty="0" smtClean="0"/>
              <a:t> &amp; </a:t>
            </a:r>
            <a:r>
              <a:rPr lang="en-US" sz="2400" dirty="0" err="1" smtClean="0"/>
              <a:t>sendi</a:t>
            </a:r>
            <a:endParaRPr lang="en-US" sz="2400" dirty="0" smtClean="0"/>
          </a:p>
          <a:p>
            <a:pPr eaLnBrk="1" hangingPunct="1">
              <a:lnSpc>
                <a:spcPct val="80000"/>
              </a:lnSpc>
              <a:buFont typeface="Wingdings" pitchFamily="2" charset="2"/>
              <a:buNone/>
            </a:pPr>
            <a:endParaRPr lang="en-US" sz="2400" dirty="0" smtClean="0"/>
          </a:p>
          <a:p>
            <a:pPr eaLnBrk="1" hangingPunct="1">
              <a:lnSpc>
                <a:spcPct val="80000"/>
              </a:lnSpc>
              <a:buFont typeface="Wingdings" pitchFamily="2" charset="2"/>
              <a:buChar char="Ø"/>
            </a:pPr>
            <a:r>
              <a:rPr lang="en-US" sz="2400" dirty="0" err="1" smtClean="0"/>
              <a:t>Peny</a:t>
            </a:r>
            <a:r>
              <a:rPr lang="en-US" sz="2400" dirty="0" smtClean="0"/>
              <a:t>. </a:t>
            </a:r>
            <a:r>
              <a:rPr lang="en-US" sz="2400" dirty="0" err="1" smtClean="0"/>
              <a:t>muskuluskeletal</a:t>
            </a:r>
            <a:endParaRPr lang="en-US" sz="2400" dirty="0" smtClean="0"/>
          </a:p>
          <a:p>
            <a:pPr eaLnBrk="1" hangingPunct="1">
              <a:lnSpc>
                <a:spcPct val="80000"/>
              </a:lnSpc>
              <a:buFont typeface="Wingdings" pitchFamily="2" charset="2"/>
              <a:buChar char="Ø"/>
            </a:pPr>
            <a:endParaRPr lang="en-US" sz="2400" dirty="0" smtClean="0"/>
          </a:p>
          <a:p>
            <a:pPr eaLnBrk="1" hangingPunct="1">
              <a:lnSpc>
                <a:spcPct val="80000"/>
              </a:lnSpc>
              <a:buFont typeface="Wingdings" pitchFamily="2" charset="2"/>
              <a:buChar char="Ø"/>
            </a:pPr>
            <a:r>
              <a:rPr lang="en-US" sz="2400" dirty="0" smtClean="0"/>
              <a:t>Carpal </a:t>
            </a:r>
            <a:r>
              <a:rPr lang="en-US" sz="2400" dirty="0" err="1" smtClean="0"/>
              <a:t>tunel</a:t>
            </a:r>
            <a:r>
              <a:rPr lang="en-US" sz="2400" dirty="0" smtClean="0"/>
              <a:t> syndrome</a:t>
            </a:r>
          </a:p>
          <a:p>
            <a:pPr eaLnBrk="1" hangingPunct="1">
              <a:lnSpc>
                <a:spcPct val="80000"/>
              </a:lnSpc>
              <a:buFont typeface="Wingdings" pitchFamily="2" charset="2"/>
              <a:buChar char="Ø"/>
            </a:pPr>
            <a:endParaRPr lang="en-US" sz="2400" dirty="0" smtClean="0"/>
          </a:p>
          <a:p>
            <a:pPr eaLnBrk="1" hangingPunct="1">
              <a:lnSpc>
                <a:spcPct val="80000"/>
              </a:lnSpc>
              <a:buFont typeface="Wingdings" pitchFamily="2" charset="2"/>
              <a:buChar char="Ø"/>
            </a:pPr>
            <a:r>
              <a:rPr lang="en-US" sz="2400" dirty="0" err="1" smtClean="0"/>
              <a:t>Kelelahan</a:t>
            </a:r>
            <a:r>
              <a:rPr lang="en-US" sz="2400" dirty="0" smtClean="0"/>
              <a:t>, </a:t>
            </a:r>
            <a:r>
              <a:rPr lang="en-US" sz="2400" dirty="0" err="1" smtClean="0"/>
              <a:t>nyeri</a:t>
            </a:r>
            <a:r>
              <a:rPr lang="en-US" sz="2400" dirty="0" smtClean="0"/>
              <a:t> </a:t>
            </a:r>
            <a:r>
              <a:rPr lang="en-US" sz="2400" dirty="0" err="1" smtClean="0"/>
              <a:t>otot</a:t>
            </a:r>
            <a:endParaRPr lang="en-US" sz="2400" dirty="0" smtClean="0"/>
          </a:p>
          <a:p>
            <a:pPr eaLnBrk="1" hangingPunct="1">
              <a:lnSpc>
                <a:spcPct val="80000"/>
              </a:lnSpc>
            </a:pPr>
            <a:endParaRPr lang="en-US" sz="24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a:xfrm>
            <a:off x="304800" y="304800"/>
            <a:ext cx="8382000" cy="990600"/>
          </a:xfrm>
          <a:noFill/>
        </p:spPr>
        <p:txBody>
          <a:bodyPr/>
          <a:lstStyle/>
          <a:p>
            <a:pPr eaLnBrk="1" hangingPunct="1"/>
            <a:r>
              <a:rPr lang="en-US" sz="2800" smtClean="0"/>
              <a:t>Conto</a:t>
            </a:r>
            <a:r>
              <a:rPr lang="en-US" sz="2800" smtClean="0">
                <a:cs typeface="Arial" pitchFamily="34" charset="0"/>
              </a:rPr>
              <a:t>h </a:t>
            </a:r>
            <a:r>
              <a:rPr lang="en-US" sz="2800" smtClean="0"/>
              <a:t>Penyakit Akibat Kerja</a:t>
            </a:r>
            <a:br>
              <a:rPr lang="en-US" sz="2800" smtClean="0"/>
            </a:br>
            <a:r>
              <a:rPr lang="en-US" sz="2800" b="1" smtClean="0"/>
              <a:t>Faktor B</a:t>
            </a:r>
            <a:r>
              <a:rPr lang="id-ID" sz="2800" b="1" smtClean="0"/>
              <a:t>iologi</a:t>
            </a:r>
            <a:endParaRPr lang="en-US" sz="2800" smtClean="0">
              <a:latin typeface="Sylfaen" pitchFamily="18" charset="0"/>
            </a:endParaRPr>
          </a:p>
        </p:txBody>
      </p:sp>
      <p:sp>
        <p:nvSpPr>
          <p:cNvPr id="239619" name="Rectangle 3"/>
          <p:cNvSpPr>
            <a:spLocks noGrp="1" noChangeArrowheads="1"/>
          </p:cNvSpPr>
          <p:nvPr>
            <p:ph idx="1"/>
          </p:nvPr>
        </p:nvSpPr>
        <p:spPr>
          <a:xfrm>
            <a:off x="304800" y="1676400"/>
            <a:ext cx="8382000" cy="4876800"/>
          </a:xfrm>
          <a:noFill/>
        </p:spPr>
        <p:txBody>
          <a:bodyPr/>
          <a:lstStyle/>
          <a:p>
            <a:pPr marL="990600" lvl="1" indent="-533400" eaLnBrk="1" hangingPunct="1"/>
            <a:r>
              <a:rPr lang="en-US" smtClean="0">
                <a:latin typeface="Sylfaen" pitchFamily="18" charset="0"/>
              </a:rPr>
              <a:t>Viral Diseases : Rabies, Hepatitis</a:t>
            </a:r>
          </a:p>
          <a:p>
            <a:pPr marL="990600" lvl="1" indent="-533400" eaLnBrk="1" hangingPunct="1"/>
            <a:r>
              <a:rPr lang="en-US" smtClean="0">
                <a:latin typeface="Sylfaen" pitchFamily="18" charset="0"/>
              </a:rPr>
              <a:t>Bakterial Diseases : Anthrax, Leptospirosis, Brucellosis, TBC, Tetanus</a:t>
            </a:r>
          </a:p>
          <a:p>
            <a:pPr marL="990600" lvl="1" indent="-533400" eaLnBrk="1" hangingPunct="1"/>
            <a:r>
              <a:rPr lang="en-US" smtClean="0">
                <a:latin typeface="Sylfaen" pitchFamily="18" charset="0"/>
              </a:rPr>
              <a:t>Fungal Diseases : Dermatophytoses, Histoplasmosis</a:t>
            </a:r>
          </a:p>
          <a:p>
            <a:pPr marL="990600" lvl="1" indent="-533400" eaLnBrk="1" hangingPunct="1"/>
            <a:r>
              <a:rPr lang="en-US" smtClean="0">
                <a:latin typeface="Sylfaen" pitchFamily="18" charset="0"/>
              </a:rPr>
              <a:t>Parasitic Diseases : Ancylostomiasis, Schistosomiasis.</a:t>
            </a:r>
            <a:r>
              <a:rPr lang="en-US" sz="2400" smtClean="0">
                <a:latin typeface="Sylfaen" pitchFamily="18" charset="0"/>
              </a:rPr>
              <a:t>  </a:t>
            </a:r>
            <a:endParaRPr lang="en-US" smtClean="0">
              <a:latin typeface="Sylfae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39618">
                                            <p:txEl>
                                              <p:pRg st="0" end="0"/>
                                            </p:txEl>
                                          </p:spTgt>
                                        </p:tgtEl>
                                        <p:attrNameLst>
                                          <p:attrName>style.visibility</p:attrName>
                                        </p:attrNameLst>
                                      </p:cBhvr>
                                      <p:to>
                                        <p:strVal val="visible"/>
                                      </p:to>
                                    </p:set>
                                    <p:animEffect transition="in" filter="box(out)">
                                      <p:cBhvr>
                                        <p:cTn id="7" dur="500"/>
                                        <p:tgtEl>
                                          <p:spTgt spid="239618">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9619">
                                            <p:txEl>
                                              <p:pRg st="0" end="0"/>
                                            </p:txEl>
                                          </p:spTgt>
                                        </p:tgtEl>
                                        <p:attrNameLst>
                                          <p:attrName>style.visibility</p:attrName>
                                        </p:attrNameLst>
                                      </p:cBhvr>
                                      <p:to>
                                        <p:strVal val="visible"/>
                                      </p:to>
                                    </p:set>
                                    <p:animEffect transition="in" filter="wipe(left)">
                                      <p:cBhvr>
                                        <p:cTn id="12" dur="500"/>
                                        <p:tgtEl>
                                          <p:spTgt spid="239619">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39619">
                                            <p:txEl>
                                              <p:pRg st="1" end="1"/>
                                            </p:txEl>
                                          </p:spTgt>
                                        </p:tgtEl>
                                        <p:attrNameLst>
                                          <p:attrName>style.visibility</p:attrName>
                                        </p:attrNameLst>
                                      </p:cBhvr>
                                      <p:to>
                                        <p:strVal val="visible"/>
                                      </p:to>
                                    </p:set>
                                    <p:animEffect transition="in" filter="wipe(left)">
                                      <p:cBhvr>
                                        <p:cTn id="15" dur="500"/>
                                        <p:tgtEl>
                                          <p:spTgt spid="239619">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39619">
                                            <p:txEl>
                                              <p:pRg st="2" end="2"/>
                                            </p:txEl>
                                          </p:spTgt>
                                        </p:tgtEl>
                                        <p:attrNameLst>
                                          <p:attrName>style.visibility</p:attrName>
                                        </p:attrNameLst>
                                      </p:cBhvr>
                                      <p:to>
                                        <p:strVal val="visible"/>
                                      </p:to>
                                    </p:set>
                                    <p:animEffect transition="in" filter="wipe(left)">
                                      <p:cBhvr>
                                        <p:cTn id="18" dur="500"/>
                                        <p:tgtEl>
                                          <p:spTgt spid="239619">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39619">
                                            <p:txEl>
                                              <p:pRg st="3" end="3"/>
                                            </p:txEl>
                                          </p:spTgt>
                                        </p:tgtEl>
                                        <p:attrNameLst>
                                          <p:attrName>style.visibility</p:attrName>
                                        </p:attrNameLst>
                                      </p:cBhvr>
                                      <p:to>
                                        <p:strVal val="visible"/>
                                      </p:to>
                                    </p:set>
                                    <p:animEffect transition="in" filter="wipe(left)">
                                      <p:cBhvr>
                                        <p:cTn id="21" dur="500"/>
                                        <p:tgtEl>
                                          <p:spTgt spid="2396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18" grpId="0" build="p" autoUpdateAnimBg="0"/>
      <p:bldP spid="239619"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a:noFill/>
        </p:spPr>
        <p:txBody>
          <a:bodyPr/>
          <a:lstStyle/>
          <a:p>
            <a:pPr eaLnBrk="1" hangingPunct="1"/>
            <a:r>
              <a:rPr lang="en-US" sz="2800" smtClean="0">
                <a:latin typeface="Sylfaen" pitchFamily="18" charset="0"/>
              </a:rPr>
              <a:t>FAKTOR</a:t>
            </a:r>
            <a:r>
              <a:rPr lang="id-ID" sz="2800" smtClean="0">
                <a:latin typeface="Sylfaen" pitchFamily="18" charset="0"/>
              </a:rPr>
              <a:t> BAHAYA KIMIA </a:t>
            </a:r>
            <a:br>
              <a:rPr lang="id-ID" sz="2800" smtClean="0">
                <a:latin typeface="Sylfaen" pitchFamily="18" charset="0"/>
              </a:rPr>
            </a:br>
            <a:r>
              <a:rPr lang="en-US" sz="2800" smtClean="0">
                <a:latin typeface="Sylfaen" pitchFamily="18" charset="0"/>
              </a:rPr>
              <a:t>PENYEBAB PENYAKIT AKIBAT KERJA</a:t>
            </a:r>
            <a:r>
              <a:rPr lang="id-ID" sz="2800" smtClean="0">
                <a:latin typeface="Sylfaen" pitchFamily="18" charset="0"/>
              </a:rPr>
              <a:t> </a:t>
            </a:r>
            <a:endParaRPr lang="en-US" sz="2800" smtClean="0">
              <a:latin typeface="Sylfaen" pitchFamily="18" charset="0"/>
            </a:endParaRPr>
          </a:p>
        </p:txBody>
      </p:sp>
      <p:sp>
        <p:nvSpPr>
          <p:cNvPr id="238595" name="Rectangle 3"/>
          <p:cNvSpPr>
            <a:spLocks noGrp="1" noChangeArrowheads="1"/>
          </p:cNvSpPr>
          <p:nvPr>
            <p:ph idx="1"/>
          </p:nvPr>
        </p:nvSpPr>
        <p:spPr>
          <a:xfrm>
            <a:off x="428625" y="1500188"/>
            <a:ext cx="8382000" cy="4929187"/>
          </a:xfrm>
          <a:noFill/>
        </p:spPr>
        <p:txBody>
          <a:bodyPr/>
          <a:lstStyle/>
          <a:p>
            <a:pPr marL="990600" lvl="1" indent="-533400" eaLnBrk="1" hangingPunct="1">
              <a:buFont typeface="Wingdings" pitchFamily="2" charset="2"/>
              <a:buChar char="Ø"/>
            </a:pPr>
            <a:r>
              <a:rPr lang="id-ID" sz="2400" b="1" smtClean="0">
                <a:latin typeface="Sylfaen" pitchFamily="18" charset="0"/>
              </a:rPr>
              <a:t>Sumber</a:t>
            </a:r>
            <a:r>
              <a:rPr lang="id-ID" sz="2400" smtClean="0">
                <a:latin typeface="Sylfaen" pitchFamily="18" charset="0"/>
              </a:rPr>
              <a:t> </a:t>
            </a:r>
            <a:r>
              <a:rPr lang="en-US" sz="2400" smtClean="0">
                <a:latin typeface="Sylfaen" pitchFamily="18" charset="0"/>
              </a:rPr>
              <a:t>: bahan baku,  bahan tambahan, hasil antara, hasil samping, hasil (produk), sisa produksi atau bahan buangan.</a:t>
            </a:r>
          </a:p>
          <a:p>
            <a:pPr marL="990600" lvl="1" indent="-533400" eaLnBrk="1" hangingPunct="1">
              <a:buFont typeface="Wingdings" pitchFamily="2" charset="2"/>
              <a:buChar char="Ø"/>
            </a:pPr>
            <a:r>
              <a:rPr lang="en-US" sz="2400" b="1" smtClean="0">
                <a:latin typeface="Sylfaen" pitchFamily="18" charset="0"/>
              </a:rPr>
              <a:t>Bentuk</a:t>
            </a:r>
            <a:r>
              <a:rPr lang="en-US" sz="2400" smtClean="0">
                <a:latin typeface="Sylfaen" pitchFamily="18" charset="0"/>
              </a:rPr>
              <a:t> : zat padat, cair, gas, uap maupun partikel.</a:t>
            </a:r>
          </a:p>
          <a:p>
            <a:pPr marL="990600" lvl="1" indent="-533400" eaLnBrk="1" hangingPunct="1">
              <a:buFont typeface="Wingdings" pitchFamily="2" charset="2"/>
              <a:buChar char="Ø"/>
            </a:pPr>
            <a:r>
              <a:rPr lang="en-US" sz="2400" b="1" smtClean="0">
                <a:latin typeface="Sylfaen" pitchFamily="18" charset="0"/>
              </a:rPr>
              <a:t>Cara masuk tubuh </a:t>
            </a:r>
            <a:r>
              <a:rPr lang="en-US" sz="2400" smtClean="0">
                <a:latin typeface="Sylfaen" pitchFamily="18" charset="0"/>
              </a:rPr>
              <a:t>: dapat melalui saluran pernafasan, saluran pencernaan, kulit dan mukosa</a:t>
            </a:r>
          </a:p>
          <a:p>
            <a:pPr marL="990600" lvl="1" indent="-533400" eaLnBrk="1" hangingPunct="1">
              <a:buFont typeface="Wingdings" pitchFamily="2" charset="2"/>
              <a:buChar char="Ø"/>
            </a:pPr>
            <a:r>
              <a:rPr lang="id-ID" sz="2400" b="1" smtClean="0">
                <a:latin typeface="Sylfaen" pitchFamily="18" charset="0"/>
              </a:rPr>
              <a:t>Jangka Waktu </a:t>
            </a:r>
            <a:r>
              <a:rPr lang="id-ID" sz="2400" smtClean="0">
                <a:latin typeface="Sylfaen" pitchFamily="18" charset="0"/>
              </a:rPr>
              <a:t>: </a:t>
            </a:r>
            <a:r>
              <a:rPr lang="en-US" sz="2400" smtClean="0">
                <a:latin typeface="Sylfaen" pitchFamily="18" charset="0"/>
              </a:rPr>
              <a:t>dapat secara akut </a:t>
            </a:r>
            <a:r>
              <a:rPr lang="id-ID" sz="2400" smtClean="0">
                <a:latin typeface="Sylfaen" pitchFamily="18" charset="0"/>
              </a:rPr>
              <a:t>(mendadak) </a:t>
            </a:r>
            <a:r>
              <a:rPr lang="en-US" sz="2400" smtClean="0">
                <a:latin typeface="Sylfaen" pitchFamily="18" charset="0"/>
              </a:rPr>
              <a:t>dan secara kronis</a:t>
            </a:r>
            <a:r>
              <a:rPr lang="id-ID" sz="2400" smtClean="0">
                <a:latin typeface="Sylfaen" pitchFamily="18" charset="0"/>
              </a:rPr>
              <a:t> (perlahan, jangka lama)</a:t>
            </a:r>
            <a:endParaRPr lang="en-US" sz="2400" smtClean="0">
              <a:latin typeface="Sylfaen" pitchFamily="18" charset="0"/>
            </a:endParaRPr>
          </a:p>
          <a:p>
            <a:pPr marL="990600" lvl="1" indent="-533400" eaLnBrk="1" hangingPunct="1">
              <a:buFont typeface="Wingdings" pitchFamily="2" charset="2"/>
              <a:buChar char="Ø"/>
            </a:pPr>
            <a:r>
              <a:rPr lang="en-US" sz="2400" b="1" smtClean="0">
                <a:latin typeface="Sylfaen" pitchFamily="18" charset="0"/>
              </a:rPr>
              <a:t>Efek terhadap tubuh </a:t>
            </a:r>
            <a:r>
              <a:rPr lang="en-US" sz="2400" smtClean="0">
                <a:latin typeface="Sylfaen" pitchFamily="18" charset="0"/>
              </a:rPr>
              <a:t>: iritasi, alergi, korosif, Asphyxia, keracunan sistemik, kanker, kerusakan/kelainan janin, pneumoconiosis, efek bius (narkose), </a:t>
            </a:r>
            <a:r>
              <a:rPr lang="id-ID" sz="2400" smtClean="0">
                <a:latin typeface="Sylfaen" pitchFamily="18" charset="0"/>
              </a:rPr>
              <a:t>p</a:t>
            </a:r>
            <a:r>
              <a:rPr lang="en-US" sz="2400" smtClean="0">
                <a:latin typeface="Sylfaen" pitchFamily="18" charset="0"/>
              </a:rPr>
              <a:t>engaruh genetic.</a:t>
            </a:r>
            <a:endParaRPr lang="en-US" smtClean="0">
              <a:latin typeface="Sylfae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38594">
                                            <p:txEl>
                                              <p:pRg st="0" end="0"/>
                                            </p:txEl>
                                          </p:spTgt>
                                        </p:tgtEl>
                                        <p:attrNameLst>
                                          <p:attrName>style.visibility</p:attrName>
                                        </p:attrNameLst>
                                      </p:cBhvr>
                                      <p:to>
                                        <p:strVal val="visible"/>
                                      </p:to>
                                    </p:set>
                                    <p:animEffect transition="in" filter="box(out)">
                                      <p:cBhvr>
                                        <p:cTn id="7" dur="500"/>
                                        <p:tgtEl>
                                          <p:spTgt spid="238594">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iterate type="wd">
                                    <p:tmPct val="100000"/>
                                  </p:iterate>
                                  <p:childTnLst>
                                    <p:set>
                                      <p:cBhvr>
                                        <p:cTn id="11" dur="1" fill="hold">
                                          <p:stCondLst>
                                            <p:cond delay="0"/>
                                          </p:stCondLst>
                                        </p:cTn>
                                        <p:tgtEl>
                                          <p:spTgt spid="238595">
                                            <p:txEl>
                                              <p:pRg st="0" end="0"/>
                                            </p:txEl>
                                          </p:spTgt>
                                        </p:tgtEl>
                                        <p:attrNameLst>
                                          <p:attrName>style.visibility</p:attrName>
                                        </p:attrNameLst>
                                      </p:cBhvr>
                                      <p:to>
                                        <p:strVal val="visible"/>
                                      </p:to>
                                    </p:set>
                                    <p:anim calcmode="lin" valueType="num">
                                      <p:cBhvr additive="base">
                                        <p:cTn id="12" dur="300" fill="hold"/>
                                        <p:tgtEl>
                                          <p:spTgt spid="238595">
                                            <p:txEl>
                                              <p:pRg st="0" end="0"/>
                                            </p:txEl>
                                          </p:spTgt>
                                        </p:tgtEl>
                                        <p:attrNameLst>
                                          <p:attrName>ppt_x</p:attrName>
                                        </p:attrNameLst>
                                      </p:cBhvr>
                                      <p:tavLst>
                                        <p:tav tm="0">
                                          <p:val>
                                            <p:strVal val="#ppt_x"/>
                                          </p:val>
                                        </p:tav>
                                        <p:tav tm="100000">
                                          <p:val>
                                            <p:strVal val="#ppt_x"/>
                                          </p:val>
                                        </p:tav>
                                      </p:tavLst>
                                    </p:anim>
                                    <p:anim calcmode="lin" valueType="num">
                                      <p:cBhvr additive="base">
                                        <p:cTn id="13" dur="300" fill="hold"/>
                                        <p:tgtEl>
                                          <p:spTgt spid="238595">
                                            <p:txEl>
                                              <p:pRg st="0" end="0"/>
                                            </p:txEl>
                                          </p:spTgt>
                                        </p:tgtEl>
                                        <p:attrNameLst>
                                          <p:attrName>ppt_y</p:attrName>
                                        </p:attrNameLst>
                                      </p:cBhvr>
                                      <p:tavLst>
                                        <p:tav tm="0">
                                          <p:val>
                                            <p:strVal val="0-#ppt_h/2"/>
                                          </p:val>
                                        </p:tav>
                                        <p:tav tm="100000">
                                          <p:val>
                                            <p:strVal val="#ppt_y"/>
                                          </p:val>
                                        </p:tav>
                                      </p:tavLst>
                                    </p:anim>
                                  </p:childTnLst>
                                </p:cTn>
                              </p:par>
                              <p:par>
                                <p:cTn id="14" presetID="2" presetClass="entr" presetSubtype="1" fill="hold" grpId="0" nodeType="withEffect">
                                  <p:stCondLst>
                                    <p:cond delay="0"/>
                                  </p:stCondLst>
                                  <p:iterate type="wd">
                                    <p:tmPct val="100000"/>
                                  </p:iterate>
                                  <p:childTnLst>
                                    <p:set>
                                      <p:cBhvr>
                                        <p:cTn id="15" dur="1" fill="hold">
                                          <p:stCondLst>
                                            <p:cond delay="0"/>
                                          </p:stCondLst>
                                        </p:cTn>
                                        <p:tgtEl>
                                          <p:spTgt spid="238595">
                                            <p:txEl>
                                              <p:pRg st="1" end="1"/>
                                            </p:txEl>
                                          </p:spTgt>
                                        </p:tgtEl>
                                        <p:attrNameLst>
                                          <p:attrName>style.visibility</p:attrName>
                                        </p:attrNameLst>
                                      </p:cBhvr>
                                      <p:to>
                                        <p:strVal val="visible"/>
                                      </p:to>
                                    </p:set>
                                    <p:anim calcmode="lin" valueType="num">
                                      <p:cBhvr additive="base">
                                        <p:cTn id="16" dur="300" fill="hold"/>
                                        <p:tgtEl>
                                          <p:spTgt spid="238595">
                                            <p:txEl>
                                              <p:pRg st="1" end="1"/>
                                            </p:txEl>
                                          </p:spTgt>
                                        </p:tgtEl>
                                        <p:attrNameLst>
                                          <p:attrName>ppt_x</p:attrName>
                                        </p:attrNameLst>
                                      </p:cBhvr>
                                      <p:tavLst>
                                        <p:tav tm="0">
                                          <p:val>
                                            <p:strVal val="#ppt_x"/>
                                          </p:val>
                                        </p:tav>
                                        <p:tav tm="100000">
                                          <p:val>
                                            <p:strVal val="#ppt_x"/>
                                          </p:val>
                                        </p:tav>
                                      </p:tavLst>
                                    </p:anim>
                                    <p:anim calcmode="lin" valueType="num">
                                      <p:cBhvr additive="base">
                                        <p:cTn id="17" dur="300" fill="hold"/>
                                        <p:tgtEl>
                                          <p:spTgt spid="238595">
                                            <p:txEl>
                                              <p:pRg st="1" end="1"/>
                                            </p:txEl>
                                          </p:spTgt>
                                        </p:tgtEl>
                                        <p:attrNameLst>
                                          <p:attrName>ppt_y</p:attrName>
                                        </p:attrNameLst>
                                      </p:cBhvr>
                                      <p:tavLst>
                                        <p:tav tm="0">
                                          <p:val>
                                            <p:strVal val="0-#ppt_h/2"/>
                                          </p:val>
                                        </p:tav>
                                        <p:tav tm="100000">
                                          <p:val>
                                            <p:strVal val="#ppt_y"/>
                                          </p:val>
                                        </p:tav>
                                      </p:tavLst>
                                    </p:anim>
                                  </p:childTnLst>
                                </p:cTn>
                              </p:par>
                              <p:par>
                                <p:cTn id="18" presetID="2" presetClass="entr" presetSubtype="1" fill="hold" grpId="0" nodeType="withEffect">
                                  <p:stCondLst>
                                    <p:cond delay="0"/>
                                  </p:stCondLst>
                                  <p:iterate type="wd">
                                    <p:tmPct val="100000"/>
                                  </p:iterate>
                                  <p:childTnLst>
                                    <p:set>
                                      <p:cBhvr>
                                        <p:cTn id="19" dur="1" fill="hold">
                                          <p:stCondLst>
                                            <p:cond delay="0"/>
                                          </p:stCondLst>
                                        </p:cTn>
                                        <p:tgtEl>
                                          <p:spTgt spid="238595">
                                            <p:txEl>
                                              <p:pRg st="2" end="2"/>
                                            </p:txEl>
                                          </p:spTgt>
                                        </p:tgtEl>
                                        <p:attrNameLst>
                                          <p:attrName>style.visibility</p:attrName>
                                        </p:attrNameLst>
                                      </p:cBhvr>
                                      <p:to>
                                        <p:strVal val="visible"/>
                                      </p:to>
                                    </p:set>
                                    <p:anim calcmode="lin" valueType="num">
                                      <p:cBhvr additive="base">
                                        <p:cTn id="20" dur="300" fill="hold"/>
                                        <p:tgtEl>
                                          <p:spTgt spid="238595">
                                            <p:txEl>
                                              <p:pRg st="2" end="2"/>
                                            </p:txEl>
                                          </p:spTgt>
                                        </p:tgtEl>
                                        <p:attrNameLst>
                                          <p:attrName>ppt_x</p:attrName>
                                        </p:attrNameLst>
                                      </p:cBhvr>
                                      <p:tavLst>
                                        <p:tav tm="0">
                                          <p:val>
                                            <p:strVal val="#ppt_x"/>
                                          </p:val>
                                        </p:tav>
                                        <p:tav tm="100000">
                                          <p:val>
                                            <p:strVal val="#ppt_x"/>
                                          </p:val>
                                        </p:tav>
                                      </p:tavLst>
                                    </p:anim>
                                    <p:anim calcmode="lin" valueType="num">
                                      <p:cBhvr additive="base">
                                        <p:cTn id="21" dur="300" fill="hold"/>
                                        <p:tgtEl>
                                          <p:spTgt spid="238595">
                                            <p:txEl>
                                              <p:pRg st="2" end="2"/>
                                            </p:txEl>
                                          </p:spTgt>
                                        </p:tgtEl>
                                        <p:attrNameLst>
                                          <p:attrName>ppt_y</p:attrName>
                                        </p:attrNameLst>
                                      </p:cBhvr>
                                      <p:tavLst>
                                        <p:tav tm="0">
                                          <p:val>
                                            <p:strVal val="0-#ppt_h/2"/>
                                          </p:val>
                                        </p:tav>
                                        <p:tav tm="100000">
                                          <p:val>
                                            <p:strVal val="#ppt_y"/>
                                          </p:val>
                                        </p:tav>
                                      </p:tavLst>
                                    </p:anim>
                                  </p:childTnLst>
                                </p:cTn>
                              </p:par>
                              <p:par>
                                <p:cTn id="22" presetID="2" presetClass="entr" presetSubtype="1" fill="hold" grpId="0" nodeType="withEffect">
                                  <p:stCondLst>
                                    <p:cond delay="0"/>
                                  </p:stCondLst>
                                  <p:iterate type="wd">
                                    <p:tmPct val="100000"/>
                                  </p:iterate>
                                  <p:childTnLst>
                                    <p:set>
                                      <p:cBhvr>
                                        <p:cTn id="23" dur="1" fill="hold">
                                          <p:stCondLst>
                                            <p:cond delay="0"/>
                                          </p:stCondLst>
                                        </p:cTn>
                                        <p:tgtEl>
                                          <p:spTgt spid="238595">
                                            <p:txEl>
                                              <p:pRg st="3" end="3"/>
                                            </p:txEl>
                                          </p:spTgt>
                                        </p:tgtEl>
                                        <p:attrNameLst>
                                          <p:attrName>style.visibility</p:attrName>
                                        </p:attrNameLst>
                                      </p:cBhvr>
                                      <p:to>
                                        <p:strVal val="visible"/>
                                      </p:to>
                                    </p:set>
                                    <p:anim calcmode="lin" valueType="num">
                                      <p:cBhvr additive="base">
                                        <p:cTn id="24" dur="300" fill="hold"/>
                                        <p:tgtEl>
                                          <p:spTgt spid="238595">
                                            <p:txEl>
                                              <p:pRg st="3" end="3"/>
                                            </p:txEl>
                                          </p:spTgt>
                                        </p:tgtEl>
                                        <p:attrNameLst>
                                          <p:attrName>ppt_x</p:attrName>
                                        </p:attrNameLst>
                                      </p:cBhvr>
                                      <p:tavLst>
                                        <p:tav tm="0">
                                          <p:val>
                                            <p:strVal val="#ppt_x"/>
                                          </p:val>
                                        </p:tav>
                                        <p:tav tm="100000">
                                          <p:val>
                                            <p:strVal val="#ppt_x"/>
                                          </p:val>
                                        </p:tav>
                                      </p:tavLst>
                                    </p:anim>
                                    <p:anim calcmode="lin" valueType="num">
                                      <p:cBhvr additive="base">
                                        <p:cTn id="25" dur="300" fill="hold"/>
                                        <p:tgtEl>
                                          <p:spTgt spid="238595">
                                            <p:txEl>
                                              <p:pRg st="3" end="3"/>
                                            </p:txEl>
                                          </p:spTgt>
                                        </p:tgtEl>
                                        <p:attrNameLst>
                                          <p:attrName>ppt_y</p:attrName>
                                        </p:attrNameLst>
                                      </p:cBhvr>
                                      <p:tavLst>
                                        <p:tav tm="0">
                                          <p:val>
                                            <p:strVal val="0-#ppt_h/2"/>
                                          </p:val>
                                        </p:tav>
                                        <p:tav tm="100000">
                                          <p:val>
                                            <p:strVal val="#ppt_y"/>
                                          </p:val>
                                        </p:tav>
                                      </p:tavLst>
                                    </p:anim>
                                  </p:childTnLst>
                                </p:cTn>
                              </p:par>
                              <p:par>
                                <p:cTn id="26" presetID="2" presetClass="entr" presetSubtype="1" fill="hold" grpId="0" nodeType="withEffect">
                                  <p:stCondLst>
                                    <p:cond delay="0"/>
                                  </p:stCondLst>
                                  <p:iterate type="wd">
                                    <p:tmPct val="100000"/>
                                  </p:iterate>
                                  <p:childTnLst>
                                    <p:set>
                                      <p:cBhvr>
                                        <p:cTn id="27" dur="1" fill="hold">
                                          <p:stCondLst>
                                            <p:cond delay="0"/>
                                          </p:stCondLst>
                                        </p:cTn>
                                        <p:tgtEl>
                                          <p:spTgt spid="238595">
                                            <p:txEl>
                                              <p:pRg st="4" end="4"/>
                                            </p:txEl>
                                          </p:spTgt>
                                        </p:tgtEl>
                                        <p:attrNameLst>
                                          <p:attrName>style.visibility</p:attrName>
                                        </p:attrNameLst>
                                      </p:cBhvr>
                                      <p:to>
                                        <p:strVal val="visible"/>
                                      </p:to>
                                    </p:set>
                                    <p:anim calcmode="lin" valueType="num">
                                      <p:cBhvr additive="base">
                                        <p:cTn id="28" dur="300" fill="hold"/>
                                        <p:tgtEl>
                                          <p:spTgt spid="238595">
                                            <p:txEl>
                                              <p:pRg st="4" end="4"/>
                                            </p:txEl>
                                          </p:spTgt>
                                        </p:tgtEl>
                                        <p:attrNameLst>
                                          <p:attrName>ppt_x</p:attrName>
                                        </p:attrNameLst>
                                      </p:cBhvr>
                                      <p:tavLst>
                                        <p:tav tm="0">
                                          <p:val>
                                            <p:strVal val="#ppt_x"/>
                                          </p:val>
                                        </p:tav>
                                        <p:tav tm="100000">
                                          <p:val>
                                            <p:strVal val="#ppt_x"/>
                                          </p:val>
                                        </p:tav>
                                      </p:tavLst>
                                    </p:anim>
                                    <p:anim calcmode="lin" valueType="num">
                                      <p:cBhvr additive="base">
                                        <p:cTn id="29" dur="300" fill="hold"/>
                                        <p:tgtEl>
                                          <p:spTgt spid="238595">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4" grpId="0" build="p" autoUpdateAnimBg="0"/>
      <p:bldP spid="238595"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39750" y="274638"/>
            <a:ext cx="8147050" cy="1138237"/>
          </a:xfrm>
        </p:spPr>
        <p:txBody>
          <a:bodyPr>
            <a:normAutofit fontScale="90000"/>
          </a:bodyPr>
          <a:lstStyle/>
          <a:p>
            <a:pPr eaLnBrk="1" hangingPunct="1"/>
            <a:r>
              <a:rPr lang="id-ID" sz="3600" smtClean="0"/>
              <a:t>Jenis Bahan Kimia Berbahaya</a:t>
            </a:r>
            <a:br>
              <a:rPr lang="id-ID" sz="3600" smtClean="0"/>
            </a:br>
            <a:r>
              <a:rPr lang="id-ID" sz="3600" smtClean="0"/>
              <a:t>dan Bahayanya</a:t>
            </a:r>
            <a:endParaRPr lang="en-US" sz="3600" smtClean="0"/>
          </a:p>
        </p:txBody>
      </p:sp>
      <p:sp>
        <p:nvSpPr>
          <p:cNvPr id="18435" name="Rectangle 3"/>
          <p:cNvSpPr>
            <a:spLocks noGrp="1" noChangeArrowheads="1"/>
          </p:cNvSpPr>
          <p:nvPr>
            <p:ph sz="half" idx="1"/>
          </p:nvPr>
        </p:nvSpPr>
        <p:spPr>
          <a:xfrm>
            <a:off x="71406" y="2000250"/>
            <a:ext cx="4500594" cy="3286138"/>
          </a:xfrm>
        </p:spPr>
        <p:txBody>
          <a:bodyPr>
            <a:normAutofit fontScale="77500" lnSpcReduction="20000"/>
          </a:bodyPr>
          <a:lstStyle/>
          <a:p>
            <a:pPr lvl="1" eaLnBrk="1" hangingPunct="1">
              <a:lnSpc>
                <a:spcPct val="90000"/>
              </a:lnSpc>
              <a:buFont typeface="Wingdings" pitchFamily="2" charset="2"/>
              <a:buChar char="q"/>
            </a:pPr>
            <a:r>
              <a:rPr lang="en-US" sz="2800" dirty="0" err="1" smtClean="0"/>
              <a:t>Zat</a:t>
            </a:r>
            <a:r>
              <a:rPr lang="en-US" sz="2800" dirty="0" smtClean="0"/>
              <a:t> </a:t>
            </a:r>
            <a:r>
              <a:rPr lang="en-US" sz="2800" dirty="0" err="1" smtClean="0"/>
              <a:t>iritan</a:t>
            </a:r>
            <a:endParaRPr lang="en-US" sz="2800" dirty="0" smtClean="0"/>
          </a:p>
          <a:p>
            <a:pPr lvl="1" eaLnBrk="1" hangingPunct="1">
              <a:lnSpc>
                <a:spcPct val="90000"/>
              </a:lnSpc>
              <a:buFont typeface="Wingdings" pitchFamily="2" charset="2"/>
              <a:buChar char="q"/>
            </a:pPr>
            <a:r>
              <a:rPr lang="en-US" sz="2800" dirty="0" err="1" smtClean="0"/>
              <a:t>Zat</a:t>
            </a:r>
            <a:r>
              <a:rPr lang="en-US" sz="2800" dirty="0" smtClean="0"/>
              <a:t> </a:t>
            </a:r>
            <a:r>
              <a:rPr lang="en-US" sz="2800" dirty="0" err="1" smtClean="0"/>
              <a:t>korosif</a:t>
            </a:r>
            <a:r>
              <a:rPr lang="en-US" dirty="0" smtClean="0"/>
              <a:t>	</a:t>
            </a:r>
          </a:p>
          <a:p>
            <a:pPr lvl="1" eaLnBrk="1" hangingPunct="1">
              <a:lnSpc>
                <a:spcPct val="90000"/>
              </a:lnSpc>
              <a:buFont typeface="Wingdings" pitchFamily="2" charset="2"/>
              <a:buChar char="q"/>
            </a:pPr>
            <a:r>
              <a:rPr lang="en-US" sz="2800" dirty="0" err="1" smtClean="0"/>
              <a:t>Zat</a:t>
            </a:r>
            <a:r>
              <a:rPr lang="en-US" sz="2800" dirty="0" smtClean="0"/>
              <a:t> </a:t>
            </a:r>
            <a:r>
              <a:rPr lang="en-US" sz="2800" dirty="0" err="1" smtClean="0"/>
              <a:t>karsinogenik</a:t>
            </a:r>
            <a:endParaRPr lang="en-US" sz="2800" dirty="0" smtClean="0"/>
          </a:p>
          <a:p>
            <a:pPr lvl="1" eaLnBrk="1" hangingPunct="1">
              <a:lnSpc>
                <a:spcPct val="90000"/>
              </a:lnSpc>
              <a:buFont typeface="Wingdings" pitchFamily="2" charset="2"/>
              <a:buChar char="q"/>
            </a:pPr>
            <a:r>
              <a:rPr lang="en-US" sz="2800" dirty="0" err="1" smtClean="0"/>
              <a:t>Zat</a:t>
            </a:r>
            <a:r>
              <a:rPr lang="en-US" sz="2800" dirty="0" smtClean="0"/>
              <a:t> </a:t>
            </a:r>
            <a:r>
              <a:rPr lang="en-US" sz="2800" dirty="0" err="1" smtClean="0"/>
              <a:t>alergen</a:t>
            </a:r>
            <a:endParaRPr lang="en-US" sz="2800" dirty="0" smtClean="0"/>
          </a:p>
          <a:p>
            <a:pPr lvl="1" eaLnBrk="1" hangingPunct="1">
              <a:lnSpc>
                <a:spcPct val="90000"/>
              </a:lnSpc>
              <a:buFont typeface="Wingdings" pitchFamily="2" charset="2"/>
              <a:buChar char="q"/>
            </a:pPr>
            <a:r>
              <a:rPr lang="en-US" sz="2800" dirty="0" err="1" smtClean="0"/>
              <a:t>Zat</a:t>
            </a:r>
            <a:r>
              <a:rPr lang="en-US" sz="2800" dirty="0" smtClean="0"/>
              <a:t> </a:t>
            </a:r>
            <a:r>
              <a:rPr lang="en-US" sz="2800" dirty="0" err="1" smtClean="0"/>
              <a:t>Mutagenik</a:t>
            </a:r>
            <a:endParaRPr lang="en-US" sz="2800" dirty="0" smtClean="0"/>
          </a:p>
          <a:p>
            <a:pPr lvl="1" eaLnBrk="1" hangingPunct="1">
              <a:lnSpc>
                <a:spcPct val="90000"/>
              </a:lnSpc>
              <a:buFont typeface="Wingdings" pitchFamily="2" charset="2"/>
              <a:buChar char="q"/>
            </a:pPr>
            <a:r>
              <a:rPr lang="en-US" sz="2800" dirty="0" err="1" smtClean="0"/>
              <a:t>Zat</a:t>
            </a:r>
            <a:r>
              <a:rPr lang="en-US" sz="2800" dirty="0" smtClean="0"/>
              <a:t> </a:t>
            </a:r>
            <a:r>
              <a:rPr lang="en-US" sz="2800" dirty="0" err="1" smtClean="0"/>
              <a:t>Teratogenik</a:t>
            </a:r>
            <a:endParaRPr lang="en-US" sz="2800" dirty="0" smtClean="0"/>
          </a:p>
          <a:p>
            <a:pPr lvl="1" eaLnBrk="1" hangingPunct="1">
              <a:lnSpc>
                <a:spcPct val="90000"/>
              </a:lnSpc>
              <a:buFont typeface="Wingdings" pitchFamily="2" charset="2"/>
              <a:buChar char="q"/>
            </a:pPr>
            <a:r>
              <a:rPr lang="en-US" sz="2800" dirty="0" err="1" smtClean="0"/>
              <a:t>Debu</a:t>
            </a:r>
            <a:r>
              <a:rPr lang="en-US" sz="2800" dirty="0" smtClean="0"/>
              <a:t> </a:t>
            </a:r>
            <a:r>
              <a:rPr lang="id-ID" sz="2800" dirty="0" smtClean="0"/>
              <a:t>reaktif (asbes, silika, debu kapas, berillium)</a:t>
            </a:r>
            <a:endParaRPr lang="en-US" sz="2800" dirty="0" smtClean="0"/>
          </a:p>
          <a:p>
            <a:pPr lvl="1" eaLnBrk="1" hangingPunct="1">
              <a:lnSpc>
                <a:spcPct val="90000"/>
              </a:lnSpc>
              <a:buFont typeface="Wingdings" pitchFamily="2" charset="2"/>
              <a:buNone/>
            </a:pPr>
            <a:r>
              <a:rPr lang="en-US" sz="2800" dirty="0" smtClean="0"/>
              <a:t>		</a:t>
            </a:r>
          </a:p>
        </p:txBody>
      </p:sp>
      <p:sp>
        <p:nvSpPr>
          <p:cNvPr id="18436" name="Rectangle 4"/>
          <p:cNvSpPr>
            <a:spLocks noGrp="1" noChangeArrowheads="1"/>
          </p:cNvSpPr>
          <p:nvPr>
            <p:ph sz="half" idx="2"/>
          </p:nvPr>
        </p:nvSpPr>
        <p:spPr>
          <a:xfrm>
            <a:off x="5072066" y="1714501"/>
            <a:ext cx="3429024" cy="3071821"/>
          </a:xfrm>
        </p:spPr>
        <p:txBody>
          <a:bodyPr>
            <a:noAutofit/>
          </a:bodyPr>
          <a:lstStyle/>
          <a:p>
            <a:pPr eaLnBrk="1" hangingPunct="1">
              <a:buFont typeface="Wingdings" pitchFamily="2" charset="2"/>
              <a:buChar char="Ø"/>
            </a:pPr>
            <a:r>
              <a:rPr lang="en-US" sz="2400" dirty="0" err="1" smtClean="0">
                <a:solidFill>
                  <a:srgbClr val="CC3399"/>
                </a:solidFill>
              </a:rPr>
              <a:t>Iritasi</a:t>
            </a:r>
            <a:r>
              <a:rPr lang="en-US" sz="2400" dirty="0" smtClean="0">
                <a:solidFill>
                  <a:srgbClr val="CC3399"/>
                </a:solidFill>
              </a:rPr>
              <a:t> </a:t>
            </a:r>
            <a:r>
              <a:rPr lang="en-US" sz="2400" dirty="0" err="1" smtClean="0">
                <a:solidFill>
                  <a:srgbClr val="CC3399"/>
                </a:solidFill>
              </a:rPr>
              <a:t>selaput</a:t>
            </a:r>
            <a:r>
              <a:rPr lang="en-US" sz="2400" dirty="0" smtClean="0">
                <a:solidFill>
                  <a:srgbClr val="CC3399"/>
                </a:solidFill>
              </a:rPr>
              <a:t> </a:t>
            </a:r>
            <a:r>
              <a:rPr lang="en-US" sz="2400" dirty="0" err="1" smtClean="0">
                <a:solidFill>
                  <a:srgbClr val="CC3399"/>
                </a:solidFill>
              </a:rPr>
              <a:t>lendir</a:t>
            </a:r>
            <a:endParaRPr lang="en-US" sz="2400" dirty="0" smtClean="0">
              <a:solidFill>
                <a:srgbClr val="CC3399"/>
              </a:solidFill>
            </a:endParaRPr>
          </a:p>
          <a:p>
            <a:pPr eaLnBrk="1" hangingPunct="1">
              <a:buFont typeface="Wingdings" pitchFamily="2" charset="2"/>
              <a:buChar char="Ø"/>
            </a:pPr>
            <a:r>
              <a:rPr lang="en-US" sz="2400" dirty="0" smtClean="0">
                <a:solidFill>
                  <a:srgbClr val="CC3399"/>
                </a:solidFill>
              </a:rPr>
              <a:t>Luka </a:t>
            </a:r>
            <a:r>
              <a:rPr lang="en-US" sz="2400" dirty="0" err="1" smtClean="0">
                <a:solidFill>
                  <a:srgbClr val="CC3399"/>
                </a:solidFill>
              </a:rPr>
              <a:t>bakar</a:t>
            </a:r>
            <a:endParaRPr lang="en-US" sz="2400" dirty="0" smtClean="0">
              <a:solidFill>
                <a:srgbClr val="CC3399"/>
              </a:solidFill>
            </a:endParaRPr>
          </a:p>
          <a:p>
            <a:pPr eaLnBrk="1" hangingPunct="1">
              <a:buFont typeface="Wingdings" pitchFamily="2" charset="2"/>
              <a:buChar char="Ø"/>
            </a:pPr>
            <a:r>
              <a:rPr lang="en-US" sz="2400" dirty="0" smtClean="0">
                <a:solidFill>
                  <a:srgbClr val="CC3399"/>
                </a:solidFill>
              </a:rPr>
              <a:t>Cancer</a:t>
            </a:r>
          </a:p>
          <a:p>
            <a:pPr eaLnBrk="1" hangingPunct="1">
              <a:buFont typeface="Wingdings" pitchFamily="2" charset="2"/>
              <a:buChar char="Ø"/>
            </a:pPr>
            <a:r>
              <a:rPr lang="en-US" sz="2400" dirty="0" smtClean="0">
                <a:solidFill>
                  <a:srgbClr val="CC3399"/>
                </a:solidFill>
              </a:rPr>
              <a:t>Dermatitis, </a:t>
            </a:r>
            <a:r>
              <a:rPr lang="en-US" sz="2400" dirty="0" err="1" smtClean="0">
                <a:solidFill>
                  <a:srgbClr val="CC3399"/>
                </a:solidFill>
              </a:rPr>
              <a:t>asma</a:t>
            </a:r>
            <a:endParaRPr lang="en-US" sz="2400" dirty="0" smtClean="0">
              <a:solidFill>
                <a:srgbClr val="CC3399"/>
              </a:solidFill>
            </a:endParaRPr>
          </a:p>
          <a:p>
            <a:pPr eaLnBrk="1" hangingPunct="1">
              <a:buFont typeface="Wingdings" pitchFamily="2" charset="2"/>
              <a:buChar char="Ø"/>
            </a:pPr>
            <a:r>
              <a:rPr lang="en-US" sz="2400" dirty="0" err="1" smtClean="0">
                <a:solidFill>
                  <a:srgbClr val="CC3399"/>
                </a:solidFill>
              </a:rPr>
              <a:t>Mutasi</a:t>
            </a:r>
            <a:r>
              <a:rPr lang="en-US" sz="2400" dirty="0" smtClean="0">
                <a:solidFill>
                  <a:srgbClr val="CC3399"/>
                </a:solidFill>
              </a:rPr>
              <a:t> </a:t>
            </a:r>
            <a:r>
              <a:rPr lang="en-US" sz="2400" dirty="0" err="1" smtClean="0">
                <a:solidFill>
                  <a:srgbClr val="CC3399"/>
                </a:solidFill>
              </a:rPr>
              <a:t>genetik</a:t>
            </a:r>
            <a:endParaRPr lang="en-US" sz="2400" dirty="0" smtClean="0">
              <a:solidFill>
                <a:srgbClr val="CC3399"/>
              </a:solidFill>
            </a:endParaRPr>
          </a:p>
          <a:p>
            <a:pPr eaLnBrk="1" hangingPunct="1">
              <a:buFont typeface="Wingdings" pitchFamily="2" charset="2"/>
              <a:buChar char="Ø"/>
            </a:pPr>
            <a:r>
              <a:rPr lang="en-US" sz="2400" dirty="0" err="1" smtClean="0">
                <a:solidFill>
                  <a:srgbClr val="CC3399"/>
                </a:solidFill>
              </a:rPr>
              <a:t>Penyakit</a:t>
            </a:r>
            <a:r>
              <a:rPr lang="en-US" sz="2400" dirty="0" smtClean="0">
                <a:solidFill>
                  <a:srgbClr val="CC3399"/>
                </a:solidFill>
              </a:rPr>
              <a:t> </a:t>
            </a:r>
            <a:r>
              <a:rPr lang="en-US" sz="2400" dirty="0" err="1" smtClean="0">
                <a:solidFill>
                  <a:srgbClr val="CC3399"/>
                </a:solidFill>
              </a:rPr>
              <a:t>kongenital</a:t>
            </a:r>
            <a:endParaRPr lang="en-US" sz="2400" dirty="0" smtClean="0">
              <a:solidFill>
                <a:srgbClr val="CC3399"/>
              </a:solidFill>
            </a:endParaRPr>
          </a:p>
          <a:p>
            <a:pPr eaLnBrk="1" hangingPunct="1">
              <a:buFont typeface="Wingdings" pitchFamily="2" charset="2"/>
              <a:buChar char="Ø"/>
            </a:pPr>
            <a:r>
              <a:rPr lang="en-US" sz="2400" dirty="0" err="1" smtClean="0">
                <a:solidFill>
                  <a:srgbClr val="CC3399"/>
                </a:solidFill>
              </a:rPr>
              <a:t>Pneumukoniosis</a:t>
            </a:r>
            <a:endParaRPr lang="en-US" sz="2400" dirty="0" smtClean="0">
              <a:solidFill>
                <a:srgbClr val="CC3399"/>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ChangeArrowheads="1"/>
          </p:cNvSpPr>
          <p:nvPr/>
        </p:nvSpPr>
        <p:spPr bwMode="auto">
          <a:xfrm>
            <a:off x="0" y="188913"/>
            <a:ext cx="9144000" cy="461962"/>
          </a:xfrm>
          <a:prstGeom prst="rect">
            <a:avLst/>
          </a:prstGeom>
          <a:noFill/>
          <a:ln w="12700">
            <a:noFill/>
            <a:miter lim="800000"/>
            <a:headEnd type="none" w="sm" len="sm"/>
            <a:tailEnd type="none" w="sm" len="sm"/>
          </a:ln>
        </p:spPr>
        <p:txBody>
          <a:bodyPr anchor="ctr">
            <a:spAutoFit/>
          </a:bodyPr>
          <a:lstStyle/>
          <a:p>
            <a:pPr>
              <a:tabLst>
                <a:tab pos="-457200" algn="l"/>
              </a:tabLst>
            </a:pPr>
            <a:r>
              <a:rPr lang="sv-SE" sz="2400">
                <a:ea typeface="Courier" charset="0"/>
                <a:cs typeface="Times New Roman" pitchFamily="18" charset="0"/>
              </a:rPr>
              <a:t>Contoh </a:t>
            </a:r>
            <a:r>
              <a:rPr lang="id-ID" sz="2400">
                <a:ea typeface="Courier" charset="0"/>
                <a:cs typeface="Times New Roman" pitchFamily="18" charset="0"/>
              </a:rPr>
              <a:t>Pekerjaan berisiko </a:t>
            </a:r>
            <a:r>
              <a:rPr lang="sv-SE" sz="2400">
                <a:ea typeface="Courier" charset="0"/>
                <a:cs typeface="Times New Roman" pitchFamily="18" charset="0"/>
              </a:rPr>
              <a:t>PAK akibat bahan kimia berbahaya :</a:t>
            </a:r>
            <a:endParaRPr lang="sv-SE" sz="4400">
              <a:ea typeface="Courier" charset="0"/>
              <a:cs typeface="Times New Roman" pitchFamily="18" charset="0"/>
            </a:endParaRPr>
          </a:p>
        </p:txBody>
      </p:sp>
      <p:graphicFrame>
        <p:nvGraphicFramePr>
          <p:cNvPr id="392443" name="Group 251"/>
          <p:cNvGraphicFramePr>
            <a:graphicFrameLocks noGrp="1"/>
          </p:cNvGraphicFramePr>
          <p:nvPr/>
        </p:nvGraphicFramePr>
        <p:xfrm>
          <a:off x="107950" y="836613"/>
          <a:ext cx="8928100" cy="5456556"/>
        </p:xfrm>
        <a:graphic>
          <a:graphicData uri="http://schemas.openxmlformats.org/drawingml/2006/table">
            <a:tbl>
              <a:tblPr/>
              <a:tblGrid>
                <a:gridCol w="2087563"/>
                <a:gridCol w="3240087"/>
                <a:gridCol w="3600450"/>
              </a:tblGrid>
              <a:tr h="474663">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sv-SE" sz="1800" b="1" i="0" u="none" strike="noStrike" cap="none" normalizeH="0" baseline="0" dirty="0" smtClean="0">
                          <a:ln>
                            <a:noFill/>
                          </a:ln>
                          <a:solidFill>
                            <a:schemeClr val="tx1"/>
                          </a:solidFill>
                          <a:effectLst/>
                          <a:latin typeface="Times New Roman" pitchFamily="18" charset="0"/>
                          <a:ea typeface="Courier" charset="0"/>
                          <a:cs typeface="Times New Roman" pitchFamily="18" charset="0"/>
                        </a:rPr>
                        <a:t> </a:t>
                      </a:r>
                      <a:r>
                        <a:rPr kumimoji="0" lang="sv-SE" sz="2000" b="1" i="0" u="none" strike="noStrike" cap="none" normalizeH="0" baseline="0" dirty="0" smtClean="0">
                          <a:ln>
                            <a:noFill/>
                          </a:ln>
                          <a:solidFill>
                            <a:srgbClr val="CCFFCC"/>
                          </a:solidFill>
                          <a:effectLst/>
                          <a:latin typeface="Times New Roman" pitchFamily="18" charset="0"/>
                          <a:ea typeface="Courier" charset="0"/>
                          <a:cs typeface="Times New Roman" pitchFamily="18" charset="0"/>
                        </a:rPr>
                        <a:t>Penyebab</a:t>
                      </a: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solidFill>
                      <a:srgbClr val="9933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sv-SE" sz="2000" b="1" i="0" u="none" strike="noStrike" cap="none" normalizeH="0" baseline="0" smtClean="0">
                          <a:ln>
                            <a:noFill/>
                          </a:ln>
                          <a:solidFill>
                            <a:srgbClr val="CCFFCC"/>
                          </a:solidFill>
                          <a:effectLst/>
                          <a:latin typeface="Times New Roman" pitchFamily="18" charset="0"/>
                          <a:ea typeface="Courier" charset="0"/>
                          <a:cs typeface="Times New Roman" pitchFamily="18" charset="0"/>
                        </a:rPr>
                        <a:t>Industri/pekerjaan</a:t>
                      </a: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solidFill>
                      <a:srgbClr val="9933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sv-SE" sz="2000" b="1" i="0" u="none" strike="noStrike" cap="none" normalizeH="0" baseline="0" dirty="0" smtClean="0">
                          <a:ln>
                            <a:noFill/>
                          </a:ln>
                          <a:solidFill>
                            <a:srgbClr val="CCFFCC"/>
                          </a:solidFill>
                          <a:effectLst/>
                          <a:latin typeface="Times New Roman" pitchFamily="18" charset="0"/>
                          <a:ea typeface="Courier" charset="0"/>
                          <a:cs typeface="Times New Roman" pitchFamily="18" charset="0"/>
                        </a:rPr>
                        <a:t>Penyakit</a:t>
                      </a:r>
                      <a:r>
                        <a:rPr kumimoji="0" lang="sv-SE" sz="1800" b="1" i="0" u="none" strike="noStrike" cap="none" normalizeH="0" baseline="0" dirty="0" smtClean="0">
                          <a:ln>
                            <a:noFill/>
                          </a:ln>
                          <a:solidFill>
                            <a:schemeClr val="tx1"/>
                          </a:solidFill>
                          <a:effectLst/>
                          <a:latin typeface="Times New Roman" pitchFamily="18" charset="0"/>
                          <a:ea typeface="Courier" charset="0"/>
                          <a:cs typeface="Times New Roman" pitchFamily="18" charset="0"/>
                        </a:rPr>
                        <a:t> </a:t>
                      </a:r>
                      <a:r>
                        <a:rPr kumimoji="0" lang="sv-SE" sz="2000" b="1" i="0" u="none" strike="noStrike" kern="1200" cap="none" normalizeH="0" baseline="0" dirty="0" smtClean="0">
                          <a:ln>
                            <a:noFill/>
                          </a:ln>
                          <a:solidFill>
                            <a:srgbClr val="CCFFCC"/>
                          </a:solidFill>
                          <a:effectLst/>
                          <a:latin typeface="Times New Roman" pitchFamily="18" charset="0"/>
                          <a:ea typeface="Courier" charset="0"/>
                          <a:cs typeface="Times New Roman" pitchFamily="18" charset="0"/>
                        </a:rPr>
                        <a:t>yang ditimbulkan</a:t>
                      </a: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solidFill>
                      <a:srgbClr val="993300"/>
                    </a:solidFill>
                  </a:tcPr>
                </a:tc>
              </a:tr>
              <a:tr h="43973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sv-SE" sz="1800" b="1" i="0" u="none" strike="noStrike" cap="none" normalizeH="0" baseline="0" smtClean="0">
                          <a:ln>
                            <a:noFill/>
                          </a:ln>
                          <a:solidFill>
                            <a:schemeClr val="tx1"/>
                          </a:solidFill>
                          <a:effectLst/>
                          <a:latin typeface="Times New Roman" pitchFamily="18" charset="0"/>
                          <a:ea typeface="Courier" charset="0"/>
                          <a:cs typeface="Times New Roman" pitchFamily="18" charset="0"/>
                        </a:rPr>
                        <a:t>Gas CO, HCN, SO2</a:t>
                      </a:r>
                      <a:endParaRPr kumimoji="0" lang="sv-SE" sz="3600" b="1" i="0" u="none" strike="noStrike" cap="none" normalizeH="0" baseline="0" smtClean="0">
                        <a:ln>
                          <a:noFill/>
                        </a:ln>
                        <a:solidFill>
                          <a:schemeClr val="tx1"/>
                        </a:solidFill>
                        <a:effectLst/>
                        <a:latin typeface="Times New Roman" pitchFamily="18" charset="0"/>
                        <a:ea typeface="Courier" charset="0"/>
                        <a:cs typeface="Times New Roman" pitchFamily="18" charset="0"/>
                      </a:endParaRP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id-ID" sz="2000" b="1" i="0" u="none" strike="noStrike" cap="none" normalizeH="0" baseline="0" dirty="0" smtClean="0">
                          <a:ln>
                            <a:noFill/>
                          </a:ln>
                          <a:solidFill>
                            <a:schemeClr val="tx1"/>
                          </a:solidFill>
                          <a:effectLst/>
                          <a:latin typeface="Times New Roman" pitchFamily="18" charset="0"/>
                          <a:cs typeface="Arial" pitchFamily="34" charset="0"/>
                        </a:rPr>
                        <a:t>Pembakaran tidak sempurna, emisi dll</a:t>
                      </a: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sv-SE" sz="1800" b="1" i="0" u="none" strike="noStrike" cap="none" normalizeH="0" baseline="0" dirty="0" smtClean="0">
                          <a:ln>
                            <a:noFill/>
                          </a:ln>
                          <a:solidFill>
                            <a:schemeClr val="tx1"/>
                          </a:solidFill>
                          <a:effectLst/>
                          <a:latin typeface="Times New Roman" pitchFamily="18" charset="0"/>
                          <a:ea typeface="Courier" charset="0"/>
                          <a:cs typeface="Times New Roman" pitchFamily="18" charset="0"/>
                        </a:rPr>
                        <a:t>Intoksikasi</a:t>
                      </a:r>
                      <a:r>
                        <a:rPr kumimoji="0" lang="id-ID" sz="1800" b="1" i="0" u="none" strike="noStrike" cap="none" normalizeH="0" baseline="0" dirty="0" smtClean="0">
                          <a:ln>
                            <a:noFill/>
                          </a:ln>
                          <a:solidFill>
                            <a:schemeClr val="tx1"/>
                          </a:solidFill>
                          <a:effectLst/>
                          <a:latin typeface="Times New Roman" pitchFamily="18" charset="0"/>
                          <a:ea typeface="Courier" charset="0"/>
                          <a:cs typeface="Times New Roman" pitchFamily="18" charset="0"/>
                        </a:rPr>
                        <a:t>, Asfiksia</a:t>
                      </a:r>
                      <a:endParaRPr kumimoji="0" lang="sv-SE" sz="3600" b="1" i="0" u="none" strike="noStrike" cap="none" normalizeH="0" baseline="0" dirty="0" smtClean="0">
                        <a:ln>
                          <a:noFill/>
                        </a:ln>
                        <a:solidFill>
                          <a:schemeClr val="tx1"/>
                        </a:solidFill>
                        <a:effectLst/>
                        <a:latin typeface="Times New Roman" pitchFamily="18" charset="0"/>
                        <a:ea typeface="Courier" charset="0"/>
                        <a:cs typeface="Times New Roman" pitchFamily="18" charset="0"/>
                      </a:endParaRP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r>
              <a:tr h="47466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sv-SE" sz="1800" b="1" i="0" u="none" strike="noStrike" cap="none" normalizeH="0" baseline="0" smtClean="0">
                          <a:ln>
                            <a:noFill/>
                          </a:ln>
                          <a:solidFill>
                            <a:schemeClr val="tx1"/>
                          </a:solidFill>
                          <a:effectLst/>
                          <a:latin typeface="Times New Roman" pitchFamily="18" charset="0"/>
                          <a:ea typeface="Courier" charset="0"/>
                          <a:cs typeface="Times New Roman" pitchFamily="18" charset="0"/>
                        </a:rPr>
                        <a:t>Asbes</a:t>
                      </a:r>
                      <a:endParaRPr kumimoji="0" lang="sv-SE" sz="3600" b="1" i="0" u="none" strike="noStrike" cap="none" normalizeH="0" baseline="0" smtClean="0">
                        <a:ln>
                          <a:noFill/>
                        </a:ln>
                        <a:solidFill>
                          <a:schemeClr val="tx1"/>
                        </a:solidFill>
                        <a:effectLst/>
                        <a:latin typeface="Times New Roman" pitchFamily="18" charset="0"/>
                        <a:ea typeface="Courier" charset="0"/>
                        <a:cs typeface="Times New Roman" pitchFamily="18" charset="0"/>
                      </a:endParaRP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sv-SE" sz="1800" b="1" i="0" u="none" strike="noStrike" cap="none" normalizeH="0" baseline="0" smtClean="0">
                          <a:ln>
                            <a:noFill/>
                          </a:ln>
                          <a:solidFill>
                            <a:schemeClr val="tx1"/>
                          </a:solidFill>
                          <a:effectLst/>
                          <a:latin typeface="Times New Roman" pitchFamily="18" charset="0"/>
                          <a:ea typeface="Courier" charset="0"/>
                          <a:cs typeface="Times New Roman" pitchFamily="18" charset="0"/>
                        </a:rPr>
                        <a:t>Industri dan pengunaan asbes</a:t>
                      </a:r>
                      <a:endParaRPr kumimoji="0" lang="sv-SE" sz="3600" b="1" i="0" u="none" strike="noStrike" cap="none" normalizeH="0" baseline="0" smtClean="0">
                        <a:ln>
                          <a:noFill/>
                        </a:ln>
                        <a:solidFill>
                          <a:schemeClr val="tx1"/>
                        </a:solidFill>
                        <a:effectLst/>
                        <a:latin typeface="Times New Roman" pitchFamily="18" charset="0"/>
                        <a:ea typeface="Courier" charset="0"/>
                        <a:cs typeface="Times New Roman" pitchFamily="18" charset="0"/>
                      </a:endParaRP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s-ES" sz="1800" b="1" i="0" u="none" strike="noStrike" cap="none" normalizeH="0" baseline="0" smtClean="0">
                          <a:ln>
                            <a:noFill/>
                          </a:ln>
                          <a:solidFill>
                            <a:schemeClr val="tx1"/>
                          </a:solidFill>
                          <a:effectLst/>
                          <a:latin typeface="Times New Roman" pitchFamily="18" charset="0"/>
                          <a:ea typeface="Courier" charset="0"/>
                          <a:cs typeface="Times New Roman" pitchFamily="18" charset="0"/>
                        </a:rPr>
                        <a:t>Asbestosis, mesothelioma, cancer saluran nafas</a:t>
                      </a:r>
                      <a:endParaRPr kumimoji="0" lang="es-ES" sz="3600" b="1" i="0" u="none" strike="noStrike" cap="none" normalizeH="0" baseline="0" smtClean="0">
                        <a:ln>
                          <a:noFill/>
                        </a:ln>
                        <a:solidFill>
                          <a:schemeClr val="tx1"/>
                        </a:solidFill>
                        <a:effectLst/>
                        <a:latin typeface="Times New Roman" pitchFamily="18" charset="0"/>
                        <a:ea typeface="Courier" charset="0"/>
                        <a:cs typeface="Times New Roman" pitchFamily="18" charset="0"/>
                      </a:endParaRP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r>
              <a:tr h="28416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sv-SE" sz="1800" b="1" i="0" u="none" strike="noStrike" cap="none" normalizeH="0" baseline="0" smtClean="0">
                          <a:ln>
                            <a:noFill/>
                          </a:ln>
                          <a:solidFill>
                            <a:schemeClr val="tx1"/>
                          </a:solidFill>
                          <a:effectLst/>
                          <a:latin typeface="Times New Roman" pitchFamily="18" charset="0"/>
                          <a:ea typeface="Courier" charset="0"/>
                          <a:cs typeface="Times New Roman" pitchFamily="18" charset="0"/>
                        </a:rPr>
                        <a:t>Benzene</a:t>
                      </a:r>
                      <a:endParaRPr kumimoji="0" lang="sv-SE" sz="3600" b="1" i="0" u="none" strike="noStrike" cap="none" normalizeH="0" baseline="0" smtClean="0">
                        <a:ln>
                          <a:noFill/>
                        </a:ln>
                        <a:solidFill>
                          <a:schemeClr val="tx1"/>
                        </a:solidFill>
                        <a:effectLst/>
                        <a:latin typeface="Times New Roman" pitchFamily="18" charset="0"/>
                        <a:ea typeface="Courier" charset="0"/>
                        <a:cs typeface="Times New Roman" pitchFamily="18" charset="0"/>
                      </a:endParaRP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sv-SE" sz="1800" b="1" i="0" u="none" strike="noStrike" cap="none" normalizeH="0" baseline="0" smtClean="0">
                          <a:ln>
                            <a:noFill/>
                          </a:ln>
                          <a:solidFill>
                            <a:schemeClr val="tx1"/>
                          </a:solidFill>
                          <a:effectLst/>
                          <a:latin typeface="Times New Roman" pitchFamily="18" charset="0"/>
                          <a:ea typeface="Courier" charset="0"/>
                          <a:cs typeface="Times New Roman" pitchFamily="18" charset="0"/>
                        </a:rPr>
                        <a:t>Chemical</a:t>
                      </a:r>
                      <a:endParaRPr kumimoji="0" lang="sv-SE" sz="3600" b="1" i="0" u="none" strike="noStrike" cap="none" normalizeH="0" baseline="0" smtClean="0">
                        <a:ln>
                          <a:noFill/>
                        </a:ln>
                        <a:solidFill>
                          <a:schemeClr val="tx1"/>
                        </a:solidFill>
                        <a:effectLst/>
                        <a:latin typeface="Times New Roman" pitchFamily="18" charset="0"/>
                        <a:ea typeface="Courier" charset="0"/>
                        <a:cs typeface="Times New Roman" pitchFamily="18" charset="0"/>
                      </a:endParaRP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sv-SE" sz="1800" b="1" i="0" u="none" strike="noStrike" cap="none" normalizeH="0" baseline="0" smtClean="0">
                          <a:ln>
                            <a:noFill/>
                          </a:ln>
                          <a:solidFill>
                            <a:schemeClr val="tx1"/>
                          </a:solidFill>
                          <a:effectLst/>
                          <a:latin typeface="Times New Roman" pitchFamily="18" charset="0"/>
                          <a:ea typeface="Courier" charset="0"/>
                          <a:cs typeface="Times New Roman" pitchFamily="18" charset="0"/>
                        </a:rPr>
                        <a:t>Leukemia, hepatitis</a:t>
                      </a:r>
                      <a:endParaRPr kumimoji="0" lang="en-US" sz="1600" b="1" i="0" u="none" strike="noStrike" cap="none" normalizeH="0" baseline="0" smtClean="0">
                        <a:ln>
                          <a:noFill/>
                        </a:ln>
                        <a:solidFill>
                          <a:schemeClr val="tx1"/>
                        </a:solidFill>
                        <a:effectLst/>
                        <a:latin typeface="Times New Roman" pitchFamily="18" charset="0"/>
                        <a:ea typeface="Courier" charset="0"/>
                        <a:cs typeface="Times New Roman" pitchFamily="18" charset="0"/>
                      </a:endParaRP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r>
              <a:tr h="47625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sv-SE" sz="1800" b="1" i="0" u="none" strike="noStrike" cap="none" normalizeH="0" baseline="0" smtClean="0">
                          <a:ln>
                            <a:noFill/>
                          </a:ln>
                          <a:solidFill>
                            <a:schemeClr val="tx1"/>
                          </a:solidFill>
                          <a:effectLst/>
                          <a:latin typeface="Times New Roman" pitchFamily="18" charset="0"/>
                          <a:ea typeface="Courier" charset="0"/>
                          <a:cs typeface="Times New Roman" pitchFamily="18" charset="0"/>
                        </a:rPr>
                        <a:t>Pb</a:t>
                      </a:r>
                      <a:endParaRPr kumimoji="0" lang="sv-SE" sz="3600" b="1" i="0" u="none" strike="noStrike" cap="none" normalizeH="0" baseline="0" smtClean="0">
                        <a:ln>
                          <a:noFill/>
                        </a:ln>
                        <a:solidFill>
                          <a:schemeClr val="tx1"/>
                        </a:solidFill>
                        <a:effectLst/>
                        <a:latin typeface="Times New Roman" pitchFamily="18" charset="0"/>
                        <a:ea typeface="Courier" charset="0"/>
                        <a:cs typeface="Times New Roman" pitchFamily="18" charset="0"/>
                      </a:endParaRP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sv-SE" sz="1800" b="1" i="0" u="none" strike="noStrike" cap="none" normalizeH="0" baseline="0" smtClean="0">
                          <a:ln>
                            <a:noFill/>
                          </a:ln>
                          <a:solidFill>
                            <a:schemeClr val="tx1"/>
                          </a:solidFill>
                          <a:effectLst/>
                          <a:latin typeface="Times New Roman" pitchFamily="18" charset="0"/>
                          <a:ea typeface="Courier" charset="0"/>
                          <a:cs typeface="Times New Roman" pitchFamily="18" charset="0"/>
                        </a:rPr>
                        <a:t>Soldering, Industri Baterey</a:t>
                      </a:r>
                      <a:endParaRPr kumimoji="0" lang="sv-SE" sz="3600" b="1" i="0" u="none" strike="noStrike" cap="none" normalizeH="0" baseline="0" smtClean="0">
                        <a:ln>
                          <a:noFill/>
                        </a:ln>
                        <a:solidFill>
                          <a:schemeClr val="tx1"/>
                        </a:solidFill>
                        <a:effectLst/>
                        <a:latin typeface="Times New Roman" pitchFamily="18" charset="0"/>
                        <a:ea typeface="Courier" charset="0"/>
                        <a:cs typeface="Times New Roman" pitchFamily="18" charset="0"/>
                      </a:endParaRP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sv-SE" sz="1800" b="1" i="0" u="none" strike="noStrike" cap="none" normalizeH="0" baseline="0" smtClean="0">
                          <a:ln>
                            <a:noFill/>
                          </a:ln>
                          <a:solidFill>
                            <a:schemeClr val="tx1"/>
                          </a:solidFill>
                          <a:effectLst/>
                          <a:latin typeface="Times New Roman" pitchFamily="18" charset="0"/>
                          <a:ea typeface="Courier" charset="0"/>
                          <a:cs typeface="Times New Roman" pitchFamily="18" charset="0"/>
                        </a:rPr>
                        <a:t>Anemia, infertil, gangguan ginjal</a:t>
                      </a:r>
                      <a:endParaRPr kumimoji="0" lang="sv-SE" sz="3600" b="1" i="0" u="none" strike="noStrike" cap="none" normalizeH="0" baseline="0" smtClean="0">
                        <a:ln>
                          <a:noFill/>
                        </a:ln>
                        <a:solidFill>
                          <a:schemeClr val="tx1"/>
                        </a:solidFill>
                        <a:effectLst/>
                        <a:latin typeface="Times New Roman" pitchFamily="18" charset="0"/>
                        <a:ea typeface="Courier" charset="0"/>
                        <a:cs typeface="Times New Roman" pitchFamily="18" charset="0"/>
                      </a:endParaRP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r>
              <a:tr h="47466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sv-SE" sz="1800" b="1" i="0" u="none" strike="noStrike" cap="none" normalizeH="0" baseline="0" smtClean="0">
                          <a:ln>
                            <a:noFill/>
                          </a:ln>
                          <a:solidFill>
                            <a:schemeClr val="tx1"/>
                          </a:solidFill>
                          <a:effectLst/>
                          <a:latin typeface="Times New Roman" pitchFamily="18" charset="0"/>
                          <a:ea typeface="Courier" charset="0"/>
                          <a:cs typeface="Times New Roman" pitchFamily="18" charset="0"/>
                        </a:rPr>
                        <a:t>Silica</a:t>
                      </a:r>
                      <a:endParaRPr kumimoji="0" lang="sv-SE" sz="3600" b="1" i="0" u="none" strike="noStrike" cap="none" normalizeH="0" baseline="0" smtClean="0">
                        <a:ln>
                          <a:noFill/>
                        </a:ln>
                        <a:solidFill>
                          <a:schemeClr val="tx1"/>
                        </a:solidFill>
                        <a:effectLst/>
                        <a:latin typeface="Times New Roman" pitchFamily="18" charset="0"/>
                        <a:ea typeface="Courier" charset="0"/>
                        <a:cs typeface="Times New Roman" pitchFamily="18" charset="0"/>
                      </a:endParaRP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sv-SE" sz="1800" b="1" i="0" u="none" strike="noStrike" cap="none" normalizeH="0" baseline="0" smtClean="0">
                          <a:ln>
                            <a:noFill/>
                          </a:ln>
                          <a:solidFill>
                            <a:schemeClr val="tx1"/>
                          </a:solidFill>
                          <a:effectLst/>
                          <a:latin typeface="Times New Roman" pitchFamily="18" charset="0"/>
                          <a:ea typeface="Courier" charset="0"/>
                          <a:cs typeface="Times New Roman" pitchFamily="18" charset="0"/>
                        </a:rPr>
                        <a:t>Pabrik kaca, keramik dan batubara</a:t>
                      </a:r>
                      <a:endParaRPr kumimoji="0" lang="sv-SE" sz="3600" b="1" i="0" u="none" strike="noStrike" cap="none" normalizeH="0" baseline="0" smtClean="0">
                        <a:ln>
                          <a:noFill/>
                        </a:ln>
                        <a:solidFill>
                          <a:schemeClr val="tx1"/>
                        </a:solidFill>
                        <a:effectLst/>
                        <a:latin typeface="Times New Roman" pitchFamily="18" charset="0"/>
                        <a:ea typeface="Courier" charset="0"/>
                        <a:cs typeface="Times New Roman" pitchFamily="18" charset="0"/>
                      </a:endParaRP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sv-SE" sz="1800" b="1" i="0" u="none" strike="noStrike" cap="none" normalizeH="0" baseline="0" smtClean="0">
                          <a:ln>
                            <a:noFill/>
                          </a:ln>
                          <a:solidFill>
                            <a:schemeClr val="tx1"/>
                          </a:solidFill>
                          <a:effectLst/>
                          <a:latin typeface="Times New Roman" pitchFamily="18" charset="0"/>
                          <a:ea typeface="Courier" charset="0"/>
                          <a:cs typeface="Times New Roman" pitchFamily="18" charset="0"/>
                        </a:rPr>
                        <a:t>silikosis</a:t>
                      </a:r>
                      <a:endParaRPr kumimoji="0" lang="sv-SE" sz="3600" b="1" i="0" u="none" strike="noStrike" cap="none" normalizeH="0" baseline="0" smtClean="0">
                        <a:ln>
                          <a:noFill/>
                        </a:ln>
                        <a:solidFill>
                          <a:schemeClr val="tx1"/>
                        </a:solidFill>
                        <a:effectLst/>
                        <a:latin typeface="Times New Roman" pitchFamily="18" charset="0"/>
                        <a:ea typeface="Courier" charset="0"/>
                        <a:cs typeface="Times New Roman" pitchFamily="18" charset="0"/>
                      </a:endParaRP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r>
              <a:tr h="47625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sz="1800" b="1" i="0" u="none" strike="noStrike" cap="none" normalizeH="0" baseline="0" smtClean="0">
                          <a:ln>
                            <a:noFill/>
                          </a:ln>
                          <a:solidFill>
                            <a:schemeClr val="tx1"/>
                          </a:solidFill>
                          <a:effectLst/>
                          <a:latin typeface="Times New Roman" pitchFamily="18" charset="0"/>
                          <a:ea typeface="Courier" charset="0"/>
                          <a:cs typeface="Times New Roman" pitchFamily="18" charset="0"/>
                        </a:rPr>
                        <a:t>Vinyl chloride monomer, arsenic </a:t>
                      </a:r>
                      <a:endParaRPr kumimoji="0" lang="en-US" sz="3600" b="1" i="0" u="none" strike="noStrike" cap="none" normalizeH="0" baseline="0" smtClean="0">
                        <a:ln>
                          <a:noFill/>
                        </a:ln>
                        <a:solidFill>
                          <a:schemeClr val="tx1"/>
                        </a:solidFill>
                        <a:effectLst/>
                        <a:latin typeface="Times New Roman" pitchFamily="18" charset="0"/>
                        <a:ea typeface="Courier" charset="0"/>
                        <a:cs typeface="Times New Roman" pitchFamily="18" charset="0"/>
                      </a:endParaRP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sv-SE" sz="1800" b="1" i="0" u="none" strike="noStrike" cap="none" normalizeH="0" baseline="0" smtClean="0">
                          <a:ln>
                            <a:noFill/>
                          </a:ln>
                          <a:solidFill>
                            <a:schemeClr val="tx1"/>
                          </a:solidFill>
                          <a:effectLst/>
                          <a:latin typeface="Times New Roman" pitchFamily="18" charset="0"/>
                          <a:ea typeface="Courier" charset="0"/>
                          <a:cs typeface="Times New Roman" pitchFamily="18" charset="0"/>
                        </a:rPr>
                        <a:t>Polimerisasi vinyl chloriede, </a:t>
                      </a:r>
                      <a:r>
                        <a:rPr kumimoji="0" lang="en-US" sz="1800" b="1" i="0" u="none" strike="noStrike" cap="none" normalizeH="0" baseline="0" smtClean="0">
                          <a:ln>
                            <a:noFill/>
                          </a:ln>
                          <a:solidFill>
                            <a:schemeClr val="tx1"/>
                          </a:solidFill>
                          <a:effectLst/>
                          <a:latin typeface="Times New Roman" pitchFamily="18" charset="0"/>
                          <a:ea typeface="Courier" charset="0"/>
                          <a:cs typeface="Times New Roman" pitchFamily="18" charset="0"/>
                        </a:rPr>
                        <a:t>pestisida</a:t>
                      </a:r>
                      <a:endParaRPr kumimoji="0" lang="en-US" sz="3600" b="1" i="0" u="none" strike="noStrike" cap="none" normalizeH="0" baseline="0" smtClean="0">
                        <a:ln>
                          <a:noFill/>
                        </a:ln>
                        <a:solidFill>
                          <a:schemeClr val="tx1"/>
                        </a:solidFill>
                        <a:effectLst/>
                        <a:latin typeface="Times New Roman" pitchFamily="18" charset="0"/>
                        <a:ea typeface="Courier" charset="0"/>
                        <a:cs typeface="Times New Roman" pitchFamily="18" charset="0"/>
                      </a:endParaRP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sv-SE" sz="1800" b="1" i="0" u="none" strike="noStrike" cap="none" normalizeH="0" baseline="0" smtClean="0">
                          <a:ln>
                            <a:noFill/>
                          </a:ln>
                          <a:solidFill>
                            <a:schemeClr val="tx1"/>
                          </a:solidFill>
                          <a:effectLst/>
                          <a:latin typeface="Times New Roman" pitchFamily="18" charset="0"/>
                          <a:ea typeface="Courier" charset="0"/>
                          <a:cs typeface="Times New Roman" pitchFamily="18" charset="0"/>
                        </a:rPr>
                        <a:t>Hemangiosarkoma liver</a:t>
                      </a:r>
                      <a:endParaRPr kumimoji="0" lang="sv-SE" sz="3600" b="1" i="0" u="none" strike="noStrike" cap="none" normalizeH="0" baseline="0" smtClean="0">
                        <a:ln>
                          <a:noFill/>
                        </a:ln>
                        <a:solidFill>
                          <a:schemeClr val="tx1"/>
                        </a:solidFill>
                        <a:effectLst/>
                        <a:latin typeface="Times New Roman" pitchFamily="18" charset="0"/>
                        <a:ea typeface="Courier" charset="0"/>
                        <a:cs typeface="Times New Roman" pitchFamily="18" charset="0"/>
                      </a:endParaRP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r>
              <a:tr h="66516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sv-SE" sz="1800" b="1" i="0" u="none" strike="noStrike" cap="none" normalizeH="0" baseline="0" smtClean="0">
                          <a:ln>
                            <a:noFill/>
                          </a:ln>
                          <a:solidFill>
                            <a:schemeClr val="tx1"/>
                          </a:solidFill>
                          <a:effectLst/>
                          <a:latin typeface="Times New Roman" pitchFamily="18" charset="0"/>
                          <a:ea typeface="Courier" charset="0"/>
                          <a:cs typeface="Times New Roman" pitchFamily="18" charset="0"/>
                        </a:rPr>
                        <a:t>Chlorphenols</a:t>
                      </a:r>
                      <a:endParaRPr kumimoji="0" lang="sv-SE" sz="3600" b="1" i="0" u="none" strike="noStrike" cap="none" normalizeH="0" baseline="0" smtClean="0">
                        <a:ln>
                          <a:noFill/>
                        </a:ln>
                        <a:solidFill>
                          <a:schemeClr val="tx1"/>
                        </a:solidFill>
                        <a:effectLst/>
                        <a:latin typeface="Times New Roman" pitchFamily="18" charset="0"/>
                        <a:ea typeface="Courier" charset="0"/>
                        <a:cs typeface="Times New Roman" pitchFamily="18" charset="0"/>
                      </a:endParaRP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sv-SE" sz="1800" b="1" i="0" u="none" strike="noStrike" cap="none" normalizeH="0" baseline="0" smtClean="0">
                          <a:ln>
                            <a:noFill/>
                          </a:ln>
                          <a:solidFill>
                            <a:schemeClr val="tx1"/>
                          </a:solidFill>
                          <a:effectLst/>
                          <a:latin typeface="Times New Roman" pitchFamily="18" charset="0"/>
                          <a:ea typeface="Courier" charset="0"/>
                          <a:cs typeface="Times New Roman" pitchFamily="18" charset="0"/>
                        </a:rPr>
                        <a:t>Furniture, sawmill, lumberjack, electrical, fitter</a:t>
                      </a:r>
                      <a:endParaRPr kumimoji="0" lang="sv-SE" sz="3600" b="1" i="0" u="none" strike="noStrike" cap="none" normalizeH="0" baseline="0" smtClean="0">
                        <a:ln>
                          <a:noFill/>
                        </a:ln>
                        <a:solidFill>
                          <a:schemeClr val="tx1"/>
                        </a:solidFill>
                        <a:effectLst/>
                        <a:latin typeface="Times New Roman" pitchFamily="18" charset="0"/>
                        <a:ea typeface="Courier" charset="0"/>
                        <a:cs typeface="Times New Roman" pitchFamily="18" charset="0"/>
                      </a:endParaRP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sv-SE" sz="1800" b="1" i="0" u="none" strike="noStrike" cap="none" normalizeH="0" baseline="0" smtClean="0">
                          <a:ln>
                            <a:noFill/>
                          </a:ln>
                          <a:solidFill>
                            <a:schemeClr val="tx1"/>
                          </a:solidFill>
                          <a:effectLst/>
                          <a:latin typeface="Times New Roman" pitchFamily="18" charset="0"/>
                          <a:ea typeface="Courier" charset="0"/>
                          <a:cs typeface="Times New Roman" pitchFamily="18" charset="0"/>
                        </a:rPr>
                        <a:t>Cancer nasopharing</a:t>
                      </a:r>
                      <a:endParaRPr kumimoji="0" lang="sv-SE" sz="3600" b="1" i="0" u="none" strike="noStrike" cap="none" normalizeH="0" baseline="0" smtClean="0">
                        <a:ln>
                          <a:noFill/>
                        </a:ln>
                        <a:solidFill>
                          <a:schemeClr val="tx1"/>
                        </a:solidFill>
                        <a:effectLst/>
                        <a:latin typeface="Times New Roman" pitchFamily="18" charset="0"/>
                        <a:ea typeface="Courier" charset="0"/>
                        <a:cs typeface="Times New Roman" pitchFamily="18" charset="0"/>
                      </a:endParaRP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r>
              <a:tr h="85725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sv-SE" sz="1800" b="1" i="0" u="none" strike="noStrike" cap="none" normalizeH="0" baseline="0" smtClean="0">
                          <a:ln>
                            <a:noFill/>
                          </a:ln>
                          <a:solidFill>
                            <a:schemeClr val="tx1"/>
                          </a:solidFill>
                          <a:effectLst/>
                          <a:latin typeface="Times New Roman" pitchFamily="18" charset="0"/>
                          <a:ea typeface="Courier" charset="0"/>
                          <a:cs typeface="Times New Roman" pitchFamily="18" charset="0"/>
                        </a:rPr>
                        <a:t>Radium, chromate, nickel, Chlorphenols</a:t>
                      </a:r>
                      <a:endParaRPr kumimoji="0" lang="sv-SE" sz="3600" b="1" i="0" u="none" strike="noStrike" cap="none" normalizeH="0" baseline="0" smtClean="0">
                        <a:ln>
                          <a:noFill/>
                        </a:ln>
                        <a:solidFill>
                          <a:schemeClr val="tx1"/>
                        </a:solidFill>
                        <a:effectLst/>
                        <a:latin typeface="Times New Roman" pitchFamily="18" charset="0"/>
                        <a:ea typeface="Courier" charset="0"/>
                        <a:cs typeface="Times New Roman" pitchFamily="18" charset="0"/>
                      </a:endParaRP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sv-SE" sz="1800" b="1" i="0" u="none" strike="noStrike" cap="none" normalizeH="0" baseline="0" smtClean="0">
                          <a:ln>
                            <a:noFill/>
                          </a:ln>
                          <a:solidFill>
                            <a:schemeClr val="tx1"/>
                          </a:solidFill>
                          <a:effectLst/>
                          <a:latin typeface="Times New Roman" pitchFamily="18" charset="0"/>
                          <a:ea typeface="Courier" charset="0"/>
                          <a:cs typeface="Times New Roman" pitchFamily="18" charset="0"/>
                        </a:rPr>
                        <a:t>Furniture, saw mill, penambangan &amp; peleburan nickel, pabrik sepatu</a:t>
                      </a:r>
                      <a:endParaRPr kumimoji="0" lang="sv-SE" sz="3600" b="1" i="0" u="none" strike="noStrike" cap="none" normalizeH="0" baseline="0" smtClean="0">
                        <a:ln>
                          <a:noFill/>
                        </a:ln>
                        <a:solidFill>
                          <a:schemeClr val="tx1"/>
                        </a:solidFill>
                        <a:effectLst/>
                        <a:latin typeface="Times New Roman" pitchFamily="18" charset="0"/>
                        <a:ea typeface="Courier" charset="0"/>
                        <a:cs typeface="Times New Roman" pitchFamily="18" charset="0"/>
                      </a:endParaRP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sv-SE" sz="1800" b="1" i="0" u="none" strike="noStrike" cap="none" normalizeH="0" baseline="0" smtClean="0">
                          <a:ln>
                            <a:noFill/>
                          </a:ln>
                          <a:solidFill>
                            <a:schemeClr val="tx1"/>
                          </a:solidFill>
                          <a:effectLst/>
                          <a:latin typeface="Times New Roman" pitchFamily="18" charset="0"/>
                          <a:ea typeface="Courier" charset="0"/>
                          <a:cs typeface="Times New Roman" pitchFamily="18" charset="0"/>
                        </a:rPr>
                        <a:t>cancer rongga hidung, </a:t>
                      </a:r>
                      <a:endParaRPr kumimoji="0" lang="sv-SE" sz="3600" b="1" i="0" u="none" strike="noStrike" cap="none" normalizeH="0" baseline="0" smtClean="0">
                        <a:ln>
                          <a:noFill/>
                        </a:ln>
                        <a:solidFill>
                          <a:schemeClr val="tx1"/>
                        </a:solidFill>
                        <a:effectLst/>
                        <a:latin typeface="Times New Roman" pitchFamily="18" charset="0"/>
                        <a:ea typeface="Courier" charset="0"/>
                        <a:cs typeface="Times New Roman" pitchFamily="18" charset="0"/>
                      </a:endParaRP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74638"/>
            <a:ext cx="8229600" cy="719137"/>
          </a:xfrm>
        </p:spPr>
        <p:txBody>
          <a:bodyPr/>
          <a:lstStyle/>
          <a:p>
            <a:pPr eaLnBrk="1" hangingPunct="1"/>
            <a:r>
              <a:rPr lang="id-ID" sz="3200" smtClean="0"/>
              <a:t>Efek Logam Berat Terhadap </a:t>
            </a:r>
            <a:r>
              <a:rPr lang="en-US" sz="3200" smtClean="0"/>
              <a:t>PAK</a:t>
            </a:r>
          </a:p>
        </p:txBody>
      </p:sp>
      <p:sp>
        <p:nvSpPr>
          <p:cNvPr id="20483" name="Rectangle 3"/>
          <p:cNvSpPr>
            <a:spLocks noGrp="1" noChangeArrowheads="1"/>
          </p:cNvSpPr>
          <p:nvPr>
            <p:ph idx="1"/>
          </p:nvPr>
        </p:nvSpPr>
        <p:spPr>
          <a:xfrm>
            <a:off x="684213" y="1341438"/>
            <a:ext cx="8208962" cy="4587875"/>
          </a:xfrm>
        </p:spPr>
        <p:txBody>
          <a:bodyPr/>
          <a:lstStyle/>
          <a:p>
            <a:pPr eaLnBrk="1" hangingPunct="1"/>
            <a:r>
              <a:rPr lang="en-US" smtClean="0"/>
              <a:t>Berilium : </a:t>
            </a:r>
            <a:r>
              <a:rPr lang="en-US" sz="2400" smtClean="0"/>
              <a:t>bronkitis,</a:t>
            </a:r>
            <a:r>
              <a:rPr lang="en-US" smtClean="0"/>
              <a:t> </a:t>
            </a:r>
            <a:r>
              <a:rPr lang="en-US" sz="2400" smtClean="0"/>
              <a:t>paringitis</a:t>
            </a:r>
          </a:p>
          <a:p>
            <a:pPr eaLnBrk="1" hangingPunct="1"/>
            <a:r>
              <a:rPr lang="en-US" smtClean="0"/>
              <a:t>Kadmium : </a:t>
            </a:r>
            <a:r>
              <a:rPr lang="en-US" sz="2400" smtClean="0"/>
              <a:t>gangguan ginjal</a:t>
            </a:r>
          </a:p>
          <a:p>
            <a:pPr eaLnBrk="1" hangingPunct="1"/>
            <a:r>
              <a:rPr lang="en-US" smtClean="0"/>
              <a:t>Krom : </a:t>
            </a:r>
            <a:r>
              <a:rPr lang="en-US" sz="2400" smtClean="0"/>
              <a:t>perforasi sekat hidung</a:t>
            </a:r>
          </a:p>
          <a:p>
            <a:pPr eaLnBrk="1" hangingPunct="1"/>
            <a:r>
              <a:rPr lang="en-US" smtClean="0"/>
              <a:t>Arsen : </a:t>
            </a:r>
            <a:r>
              <a:rPr lang="en-US" sz="2400" smtClean="0"/>
              <a:t>peny. Syaraf, hepatitis</a:t>
            </a:r>
          </a:p>
          <a:p>
            <a:pPr eaLnBrk="1" hangingPunct="1"/>
            <a:r>
              <a:rPr lang="en-US" smtClean="0"/>
              <a:t>Merkuri : </a:t>
            </a:r>
            <a:r>
              <a:rPr lang="en-US" sz="2400" smtClean="0"/>
              <a:t>gangguan ginjal, ggn daya ingat, insomnia</a:t>
            </a:r>
          </a:p>
          <a:p>
            <a:pPr eaLnBrk="1" hangingPunct="1"/>
            <a:r>
              <a:rPr lang="en-US" smtClean="0"/>
              <a:t>Timbal : </a:t>
            </a:r>
            <a:r>
              <a:rPr lang="en-US" sz="2400" smtClean="0"/>
              <a:t>gangguan ginjal, anemi, infertil. peny, syaraf</a:t>
            </a:r>
          </a:p>
          <a:p>
            <a:pPr eaLnBrk="1" hangingPunct="1"/>
            <a:r>
              <a:rPr lang="en-US" smtClean="0"/>
              <a:t>Mangan : </a:t>
            </a:r>
            <a:r>
              <a:rPr lang="en-US" sz="2400" smtClean="0"/>
              <a:t>peny. Syaraf, gangguan emosi</a:t>
            </a:r>
          </a:p>
          <a:p>
            <a:pPr eaLnBrk="1" hangingPunct="1"/>
            <a:endParaRPr lang="en-US" sz="240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85750" y="188913"/>
            <a:ext cx="8501063" cy="790575"/>
          </a:xfrm>
        </p:spPr>
        <p:txBody>
          <a:bodyPr/>
          <a:lstStyle/>
          <a:p>
            <a:pPr>
              <a:lnSpc>
                <a:spcPct val="80000"/>
              </a:lnSpc>
            </a:pPr>
            <a:r>
              <a:rPr lang="en-US" sz="2400" smtClean="0"/>
              <a:t>PAK</a:t>
            </a:r>
            <a:r>
              <a:rPr lang="id-ID" sz="2400" smtClean="0"/>
              <a:t> AKIBAT BAHAN KIMIA</a:t>
            </a:r>
            <a:br>
              <a:rPr lang="id-ID" sz="2400" smtClean="0"/>
            </a:br>
            <a:r>
              <a:rPr lang="en-US" sz="2400" smtClean="0"/>
              <a:t> DAPAT MENGENAI SEMUA ORGAN/SISTEM TUBUH</a:t>
            </a:r>
          </a:p>
        </p:txBody>
      </p:sp>
      <p:sp>
        <p:nvSpPr>
          <p:cNvPr id="21507" name="Rectangle 3"/>
          <p:cNvSpPr>
            <a:spLocks noGrp="1" noChangeArrowheads="1"/>
          </p:cNvSpPr>
          <p:nvPr>
            <p:ph idx="1"/>
          </p:nvPr>
        </p:nvSpPr>
        <p:spPr>
          <a:xfrm>
            <a:off x="827088" y="1125538"/>
            <a:ext cx="7888287" cy="5518150"/>
          </a:xfrm>
        </p:spPr>
        <p:txBody>
          <a:bodyPr>
            <a:normAutofit fontScale="92500" lnSpcReduction="10000"/>
          </a:bodyPr>
          <a:lstStyle/>
          <a:p>
            <a:pPr>
              <a:lnSpc>
                <a:spcPct val="80000"/>
              </a:lnSpc>
              <a:buFont typeface="Wingdings" pitchFamily="2" charset="2"/>
              <a:buChar char="Ø"/>
            </a:pPr>
            <a:r>
              <a:rPr lang="en-US" sz="2400" smtClean="0"/>
              <a:t>Penyakit alergi/hipersensitivitas</a:t>
            </a:r>
          </a:p>
          <a:p>
            <a:pPr>
              <a:lnSpc>
                <a:spcPct val="80000"/>
              </a:lnSpc>
              <a:buFont typeface="Wingdings" pitchFamily="2" charset="2"/>
              <a:buChar char="Ø"/>
            </a:pPr>
            <a:r>
              <a:rPr lang="en-US" sz="2400" smtClean="0"/>
              <a:t>Dermatitis kontak</a:t>
            </a:r>
          </a:p>
          <a:p>
            <a:pPr>
              <a:lnSpc>
                <a:spcPct val="80000"/>
              </a:lnSpc>
              <a:buFont typeface="Wingdings" pitchFamily="2" charset="2"/>
              <a:buChar char="Ø"/>
            </a:pPr>
            <a:r>
              <a:rPr lang="en-US" sz="2400" smtClean="0"/>
              <a:t>Penyakit hati dan saluran pencernaan </a:t>
            </a:r>
          </a:p>
          <a:p>
            <a:pPr>
              <a:lnSpc>
                <a:spcPct val="80000"/>
              </a:lnSpc>
              <a:buFont typeface="Wingdings" pitchFamily="2" charset="2"/>
              <a:buChar char="Ø"/>
            </a:pPr>
            <a:r>
              <a:rPr lang="en-US" sz="2400" smtClean="0"/>
              <a:t>Penyakit paru-paru</a:t>
            </a:r>
          </a:p>
          <a:p>
            <a:pPr>
              <a:lnSpc>
                <a:spcPct val="80000"/>
              </a:lnSpc>
              <a:buFont typeface="Wingdings" pitchFamily="2" charset="2"/>
              <a:buChar char="Ø"/>
            </a:pPr>
            <a:r>
              <a:rPr lang="en-US" sz="2400" smtClean="0"/>
              <a:t>Penyakit saluran kemih</a:t>
            </a:r>
          </a:p>
          <a:p>
            <a:pPr>
              <a:lnSpc>
                <a:spcPct val="80000"/>
              </a:lnSpc>
              <a:buFont typeface="Wingdings" pitchFamily="2" charset="2"/>
              <a:buChar char="Ø"/>
            </a:pPr>
            <a:r>
              <a:rPr lang="en-US" sz="2400" smtClean="0"/>
              <a:t>Penyakit jantung dan pembuluh darah</a:t>
            </a:r>
          </a:p>
          <a:p>
            <a:pPr>
              <a:lnSpc>
                <a:spcPct val="80000"/>
              </a:lnSpc>
              <a:buFont typeface="Wingdings" pitchFamily="2" charset="2"/>
              <a:buChar char="Ø"/>
            </a:pPr>
            <a:r>
              <a:rPr lang="en-US" sz="2400" smtClean="0"/>
              <a:t>Penyakit darah</a:t>
            </a:r>
          </a:p>
          <a:p>
            <a:pPr>
              <a:lnSpc>
                <a:spcPct val="80000"/>
              </a:lnSpc>
              <a:buFont typeface="Wingdings" pitchFamily="2" charset="2"/>
              <a:buChar char="Ø"/>
            </a:pPr>
            <a:r>
              <a:rPr lang="en-US" sz="2400" smtClean="0"/>
              <a:t>Penyakit otak dan syaraf</a:t>
            </a:r>
          </a:p>
          <a:p>
            <a:pPr>
              <a:lnSpc>
                <a:spcPct val="80000"/>
              </a:lnSpc>
              <a:buFont typeface="Wingdings" pitchFamily="2" charset="2"/>
              <a:buChar char="Ø"/>
            </a:pPr>
            <a:r>
              <a:rPr lang="en-US" sz="2400" smtClean="0"/>
              <a:t>Penyakit muskuloskeletal</a:t>
            </a:r>
          </a:p>
          <a:p>
            <a:pPr>
              <a:lnSpc>
                <a:spcPct val="80000"/>
              </a:lnSpc>
              <a:buFont typeface="Wingdings" pitchFamily="2" charset="2"/>
              <a:buChar char="Ø"/>
            </a:pPr>
            <a:r>
              <a:rPr lang="en-US" sz="2400" smtClean="0"/>
              <a:t>Penyakit sistem reproduksi</a:t>
            </a:r>
          </a:p>
          <a:p>
            <a:pPr>
              <a:lnSpc>
                <a:spcPct val="80000"/>
              </a:lnSpc>
              <a:buFont typeface="Wingdings" pitchFamily="2" charset="2"/>
              <a:buChar char="Ø"/>
            </a:pPr>
            <a:r>
              <a:rPr lang="en-US" sz="2400" smtClean="0"/>
              <a:t>Penyakit mata</a:t>
            </a:r>
          </a:p>
          <a:p>
            <a:pPr>
              <a:lnSpc>
                <a:spcPct val="80000"/>
              </a:lnSpc>
              <a:buFont typeface="Wingdings" pitchFamily="2" charset="2"/>
              <a:buChar char="Ø"/>
            </a:pPr>
            <a:r>
              <a:rPr lang="en-US" sz="2400" smtClean="0"/>
              <a:t>Penyakit telinga</a:t>
            </a:r>
          </a:p>
          <a:p>
            <a:pPr>
              <a:lnSpc>
                <a:spcPct val="80000"/>
              </a:lnSpc>
              <a:buFont typeface="Wingdings" pitchFamily="2" charset="2"/>
              <a:buChar char="Ø"/>
            </a:pPr>
            <a:r>
              <a:rPr lang="en-US" sz="2400" smtClean="0"/>
              <a:t>Gangguan Psikologis</a:t>
            </a:r>
          </a:p>
          <a:p>
            <a:pPr>
              <a:lnSpc>
                <a:spcPct val="80000"/>
              </a:lnSpc>
              <a:buFont typeface="Wingdings" pitchFamily="2" charset="2"/>
              <a:buChar char="Ø"/>
            </a:pPr>
            <a:r>
              <a:rPr lang="en-US" sz="2400" smtClean="0"/>
              <a:t>Penyakit Infeksi</a:t>
            </a:r>
          </a:p>
          <a:p>
            <a:pPr>
              <a:lnSpc>
                <a:spcPct val="80000"/>
              </a:lnSpc>
              <a:buFont typeface="Wingdings" pitchFamily="2" charset="2"/>
              <a:buChar char="Ø"/>
            </a:pPr>
            <a:r>
              <a:rPr lang="en-US" sz="2400" smtClean="0"/>
              <a:t>Keracunan</a:t>
            </a:r>
          </a:p>
          <a:p>
            <a:pPr>
              <a:lnSpc>
                <a:spcPct val="80000"/>
              </a:lnSpc>
            </a:pPr>
            <a:endParaRPr lang="en-US" sz="24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title"/>
          </p:nvPr>
        </p:nvSpPr>
        <p:spPr>
          <a:xfrm>
            <a:off x="457200" y="274638"/>
            <a:ext cx="8229600" cy="868362"/>
          </a:xfrm>
          <a:noFill/>
        </p:spPr>
        <p:txBody>
          <a:bodyPr anchorCtr="1"/>
          <a:lstStyle/>
          <a:p>
            <a:pPr eaLnBrk="1" hangingPunct="1"/>
            <a:r>
              <a:rPr lang="en-US" sz="3200" smtClean="0">
                <a:latin typeface="Tahoma" pitchFamily="34" charset="0"/>
              </a:rPr>
              <a:t>31 KELOMPOK PAK (Kepres 22 Th 1993)</a:t>
            </a:r>
          </a:p>
        </p:txBody>
      </p:sp>
      <p:sp>
        <p:nvSpPr>
          <p:cNvPr id="22530" name="Rectangle 2"/>
          <p:cNvSpPr>
            <a:spLocks noGrp="1" noChangeArrowheads="1"/>
          </p:cNvSpPr>
          <p:nvPr>
            <p:ph idx="1"/>
          </p:nvPr>
        </p:nvSpPr>
        <p:spPr>
          <a:xfrm>
            <a:off x="152400" y="1295400"/>
            <a:ext cx="8763000" cy="4830763"/>
          </a:xfrm>
        </p:spPr>
        <p:txBody>
          <a:bodyPr>
            <a:normAutofit lnSpcReduction="10000"/>
          </a:bodyPr>
          <a:lstStyle/>
          <a:p>
            <a:pPr marL="609600" indent="-609600" eaLnBrk="1" hangingPunct="1">
              <a:buFontTx/>
              <a:buAutoNum type="arabicPeriod"/>
            </a:pPr>
            <a:r>
              <a:rPr lang="en-US" sz="2800" dirty="0" err="1" smtClean="0">
                <a:latin typeface="Tahoma" pitchFamily="34" charset="0"/>
              </a:rPr>
              <a:t>Pneumokoniosis</a:t>
            </a:r>
            <a:r>
              <a:rPr lang="en-US" sz="2800" dirty="0" smtClean="0">
                <a:latin typeface="Tahoma" pitchFamily="34" charset="0"/>
              </a:rPr>
              <a:t> : (dusty Lungs)</a:t>
            </a:r>
          </a:p>
          <a:p>
            <a:pPr marL="990600" lvl="1" indent="-533400" eaLnBrk="1" hangingPunct="1"/>
            <a:r>
              <a:rPr lang="en-US" sz="2400" dirty="0" err="1" smtClean="0">
                <a:latin typeface="Tahoma" pitchFamily="34" charset="0"/>
              </a:rPr>
              <a:t>Jaringan</a:t>
            </a:r>
            <a:r>
              <a:rPr lang="en-US" sz="2400" dirty="0" smtClean="0">
                <a:latin typeface="Tahoma" pitchFamily="34" charset="0"/>
              </a:rPr>
              <a:t> </a:t>
            </a:r>
            <a:r>
              <a:rPr lang="en-US" sz="2400" dirty="0" err="1" smtClean="0">
                <a:latin typeface="Tahoma" pitchFamily="34" charset="0"/>
              </a:rPr>
              <a:t>parut</a:t>
            </a:r>
            <a:endParaRPr lang="en-US" sz="2400" dirty="0" smtClean="0">
              <a:latin typeface="Tahoma" pitchFamily="34" charset="0"/>
            </a:endParaRPr>
          </a:p>
          <a:p>
            <a:pPr marL="990600" lvl="1" indent="-533400" eaLnBrk="1" hangingPunct="1"/>
            <a:r>
              <a:rPr lang="en-US" sz="2400" dirty="0" err="1" smtClean="0">
                <a:latin typeface="Tahoma" pitchFamily="34" charset="0"/>
              </a:rPr>
              <a:t>Silikosis</a:t>
            </a:r>
            <a:r>
              <a:rPr lang="en-US" sz="2400" dirty="0" smtClean="0">
                <a:latin typeface="Tahoma" pitchFamily="34" charset="0"/>
              </a:rPr>
              <a:t> (S1 O2 </a:t>
            </a:r>
            <a:r>
              <a:rPr lang="en-US" sz="2400" dirty="0" err="1" smtClean="0">
                <a:latin typeface="Tahoma" pitchFamily="34" charset="0"/>
              </a:rPr>
              <a:t>bebas</a:t>
            </a:r>
            <a:r>
              <a:rPr lang="en-US" sz="2400" dirty="0" smtClean="0">
                <a:latin typeface="Tahoma" pitchFamily="34" charset="0"/>
              </a:rPr>
              <a:t>)</a:t>
            </a:r>
          </a:p>
          <a:p>
            <a:pPr marL="990600" lvl="1" indent="-533400" eaLnBrk="1" hangingPunct="1"/>
            <a:r>
              <a:rPr lang="en-US" sz="2400" dirty="0" err="1" smtClean="0">
                <a:latin typeface="Tahoma" pitchFamily="34" charset="0"/>
              </a:rPr>
              <a:t>Asbes</a:t>
            </a:r>
            <a:r>
              <a:rPr lang="en-US" sz="2400" dirty="0" smtClean="0">
                <a:latin typeface="Tahoma" pitchFamily="34" charset="0"/>
              </a:rPr>
              <a:t> (t u. </a:t>
            </a:r>
            <a:r>
              <a:rPr lang="en-US" sz="2400" dirty="0" err="1" smtClean="0">
                <a:latin typeface="Tahoma" pitchFamily="34" charset="0"/>
              </a:rPr>
              <a:t>Maqnesium</a:t>
            </a:r>
            <a:r>
              <a:rPr lang="en-US" sz="2400" dirty="0" smtClean="0">
                <a:latin typeface="Tahoma" pitchFamily="34" charset="0"/>
              </a:rPr>
              <a:t> </a:t>
            </a:r>
            <a:r>
              <a:rPr lang="en-US" sz="2400" dirty="0" err="1" smtClean="0">
                <a:latin typeface="Tahoma" pitchFamily="34" charset="0"/>
              </a:rPr>
              <a:t>silikat</a:t>
            </a:r>
            <a:r>
              <a:rPr lang="en-US" sz="2400" dirty="0" smtClean="0">
                <a:latin typeface="Tahoma" pitchFamily="34" charset="0"/>
              </a:rPr>
              <a:t>)</a:t>
            </a:r>
          </a:p>
          <a:p>
            <a:pPr marL="609600" indent="-609600" eaLnBrk="1" hangingPunct="1">
              <a:buFontTx/>
              <a:buAutoNum type="arabicPeriod"/>
            </a:pPr>
            <a:r>
              <a:rPr lang="en-US" sz="2800" dirty="0" err="1" smtClean="0">
                <a:latin typeface="Tahoma" pitchFamily="34" charset="0"/>
              </a:rPr>
              <a:t>Peny</a:t>
            </a:r>
            <a:r>
              <a:rPr lang="en-US" sz="2800" dirty="0" smtClean="0">
                <a:latin typeface="Tahoma" pitchFamily="34" charset="0"/>
              </a:rPr>
              <a:t>. </a:t>
            </a:r>
            <a:r>
              <a:rPr lang="en-US" sz="2800" dirty="0" err="1" smtClean="0">
                <a:latin typeface="Tahoma" pitchFamily="34" charset="0"/>
              </a:rPr>
              <a:t>Paru</a:t>
            </a:r>
            <a:r>
              <a:rPr lang="en-US" sz="2800" dirty="0" smtClean="0">
                <a:latin typeface="Tahoma" pitchFamily="34" charset="0"/>
              </a:rPr>
              <a:t> </a:t>
            </a:r>
            <a:r>
              <a:rPr lang="en-US" sz="2800" dirty="0" err="1" smtClean="0">
                <a:latin typeface="Tahoma" pitchFamily="34" charset="0"/>
              </a:rPr>
              <a:t>dan</a:t>
            </a:r>
            <a:r>
              <a:rPr lang="en-US" sz="2800" dirty="0" smtClean="0">
                <a:latin typeface="Tahoma" pitchFamily="34" charset="0"/>
              </a:rPr>
              <a:t> Sal. </a:t>
            </a:r>
            <a:r>
              <a:rPr lang="en-US" sz="2800" dirty="0" err="1" smtClean="0">
                <a:latin typeface="Tahoma" pitchFamily="34" charset="0"/>
              </a:rPr>
              <a:t>Nafas</a:t>
            </a:r>
            <a:r>
              <a:rPr lang="en-US" sz="2800" dirty="0" smtClean="0">
                <a:latin typeface="Tahoma" pitchFamily="34" charset="0"/>
              </a:rPr>
              <a:t> (</a:t>
            </a:r>
            <a:r>
              <a:rPr lang="en-US" sz="2800" dirty="0" err="1" smtClean="0">
                <a:latin typeface="Tahoma" pitchFamily="34" charset="0"/>
              </a:rPr>
              <a:t>Broncho</a:t>
            </a:r>
            <a:r>
              <a:rPr lang="en-US" sz="2800" dirty="0" smtClean="0">
                <a:latin typeface="Tahoma" pitchFamily="34" charset="0"/>
              </a:rPr>
              <a:t> </a:t>
            </a:r>
            <a:r>
              <a:rPr lang="en-US" sz="2800" dirty="0" err="1" smtClean="0">
                <a:latin typeface="Tahoma" pitchFamily="34" charset="0"/>
              </a:rPr>
              <a:t>pulmoner</a:t>
            </a:r>
            <a:r>
              <a:rPr lang="en-US" sz="2800" dirty="0" smtClean="0">
                <a:latin typeface="Tahoma" pitchFamily="34" charset="0"/>
              </a:rPr>
              <a:t>)</a:t>
            </a:r>
          </a:p>
          <a:p>
            <a:pPr marL="990600" lvl="1" indent="-533400" eaLnBrk="1" hangingPunct="1"/>
            <a:r>
              <a:rPr lang="en-US" sz="2400" dirty="0" err="1" smtClean="0">
                <a:latin typeface="Tahoma" pitchFamily="34" charset="0"/>
              </a:rPr>
              <a:t>debu</a:t>
            </a:r>
            <a:r>
              <a:rPr lang="en-US" sz="2400" dirty="0" smtClean="0">
                <a:latin typeface="Tahoma" pitchFamily="34" charset="0"/>
              </a:rPr>
              <a:t> </a:t>
            </a:r>
            <a:r>
              <a:rPr lang="en-US" sz="2400" dirty="0" err="1" smtClean="0">
                <a:latin typeface="Tahoma" pitchFamily="34" charset="0"/>
              </a:rPr>
              <a:t>logam</a:t>
            </a:r>
            <a:r>
              <a:rPr lang="en-US" sz="2400" dirty="0" smtClean="0">
                <a:latin typeface="Tahoma" pitchFamily="34" charset="0"/>
              </a:rPr>
              <a:t> </a:t>
            </a:r>
            <a:r>
              <a:rPr lang="en-US" sz="2400" dirty="0" err="1" smtClean="0">
                <a:latin typeface="Tahoma" pitchFamily="34" charset="0"/>
              </a:rPr>
              <a:t>keras</a:t>
            </a:r>
            <a:r>
              <a:rPr lang="en-US" sz="2400" dirty="0" smtClean="0">
                <a:latin typeface="Tahoma" pitchFamily="34" charset="0"/>
              </a:rPr>
              <a:t> (Hg, </a:t>
            </a:r>
            <a:r>
              <a:rPr lang="en-US" sz="2400" dirty="0" err="1" smtClean="0">
                <a:latin typeface="Tahoma" pitchFamily="34" charset="0"/>
              </a:rPr>
              <a:t>Cd</a:t>
            </a:r>
            <a:r>
              <a:rPr lang="en-US" sz="2400" dirty="0" smtClean="0">
                <a:latin typeface="Tahoma" pitchFamily="34" charset="0"/>
              </a:rPr>
              <a:t>, </a:t>
            </a:r>
            <a:r>
              <a:rPr lang="en-US" sz="2400" dirty="0" err="1" smtClean="0">
                <a:latin typeface="Tahoma" pitchFamily="34" charset="0"/>
              </a:rPr>
              <a:t>Mn</a:t>
            </a:r>
            <a:r>
              <a:rPr lang="en-US" sz="2400" dirty="0" smtClean="0">
                <a:latin typeface="Tahoma" pitchFamily="34" charset="0"/>
              </a:rPr>
              <a:t>)       </a:t>
            </a:r>
          </a:p>
          <a:p>
            <a:pPr marL="990600" lvl="1" indent="-533400" eaLnBrk="1" hangingPunct="1"/>
            <a:r>
              <a:rPr lang="en-US" sz="2400" dirty="0" err="1" smtClean="0">
                <a:latin typeface="Tahoma" pitchFamily="34" charset="0"/>
              </a:rPr>
              <a:t>dan</a:t>
            </a:r>
            <a:r>
              <a:rPr lang="en-US" sz="2400" dirty="0" smtClean="0">
                <a:latin typeface="Tahoma" pitchFamily="34" charset="0"/>
              </a:rPr>
              <a:t> </a:t>
            </a:r>
            <a:r>
              <a:rPr lang="en-US" sz="2400" dirty="0" err="1" smtClean="0">
                <a:latin typeface="Tahoma" pitchFamily="34" charset="0"/>
              </a:rPr>
              <a:t>uap</a:t>
            </a:r>
            <a:r>
              <a:rPr lang="en-US" sz="2400" dirty="0" smtClean="0">
                <a:latin typeface="Tahoma" pitchFamily="34" charset="0"/>
              </a:rPr>
              <a:t>.</a:t>
            </a:r>
          </a:p>
          <a:p>
            <a:pPr marL="990600" lvl="1" indent="-533400" eaLnBrk="1" hangingPunct="1"/>
            <a:r>
              <a:rPr lang="en-US" sz="2400" dirty="0" smtClean="0">
                <a:latin typeface="Tahoma" pitchFamily="34" charset="0"/>
              </a:rPr>
              <a:t>bronchitis, pneumonia</a:t>
            </a:r>
          </a:p>
          <a:p>
            <a:pPr marL="609600" indent="-609600" eaLnBrk="1" hangingPunct="1">
              <a:buFont typeface="Wingdings" pitchFamily="2" charset="2"/>
              <a:buAutoNum type="arabicPeriod" startAt="3"/>
            </a:pPr>
            <a:r>
              <a:rPr lang="en-US" sz="2800" dirty="0" err="1" smtClean="0">
                <a:latin typeface="Tahoma" pitchFamily="34" charset="0"/>
              </a:rPr>
              <a:t>Peny</a:t>
            </a:r>
            <a:r>
              <a:rPr lang="en-US" sz="2800" dirty="0" smtClean="0">
                <a:latin typeface="Tahoma" pitchFamily="34" charset="0"/>
              </a:rPr>
              <a:t>. </a:t>
            </a:r>
            <a:r>
              <a:rPr lang="en-US" sz="2800" dirty="0" err="1" smtClean="0">
                <a:latin typeface="Tahoma" pitchFamily="34" charset="0"/>
              </a:rPr>
              <a:t>Paru</a:t>
            </a:r>
            <a:r>
              <a:rPr lang="en-US" sz="2800" dirty="0" smtClean="0">
                <a:latin typeface="Tahoma" pitchFamily="34" charset="0"/>
              </a:rPr>
              <a:t> -  </a:t>
            </a:r>
            <a:r>
              <a:rPr lang="en-US" sz="2800" dirty="0" err="1" smtClean="0">
                <a:latin typeface="Tahoma" pitchFamily="34" charset="0"/>
              </a:rPr>
              <a:t>debu</a:t>
            </a:r>
            <a:r>
              <a:rPr lang="en-US" sz="2800" dirty="0" smtClean="0">
                <a:latin typeface="Tahoma" pitchFamily="34" charset="0"/>
              </a:rPr>
              <a:t> </a:t>
            </a:r>
            <a:r>
              <a:rPr lang="en-US" sz="2800" dirty="0" err="1" smtClean="0">
                <a:latin typeface="Tahoma" pitchFamily="34" charset="0"/>
              </a:rPr>
              <a:t>kapas</a:t>
            </a:r>
            <a:r>
              <a:rPr lang="en-US" sz="2800" dirty="0" smtClean="0">
                <a:latin typeface="Tahoma" pitchFamily="34" charset="0"/>
              </a:rPr>
              <a:t>, sisal, </a:t>
            </a:r>
            <a:r>
              <a:rPr lang="en-US" sz="2800" dirty="0" err="1" smtClean="0">
                <a:latin typeface="Tahoma" pitchFamily="34" charset="0"/>
              </a:rPr>
              <a:t>henep</a:t>
            </a:r>
            <a:r>
              <a:rPr lang="en-US" sz="2800" dirty="0" smtClean="0">
                <a:latin typeface="Tahoma" pitchFamily="34" charset="0"/>
              </a:rPr>
              <a:t>, </a:t>
            </a:r>
            <a:r>
              <a:rPr lang="en-US" sz="2800" dirty="0" err="1" smtClean="0">
                <a:latin typeface="Tahoma" pitchFamily="34" charset="0"/>
              </a:rPr>
              <a:t>vlas</a:t>
            </a:r>
            <a:endParaRPr lang="en-US" sz="2800" dirty="0" smtClean="0">
              <a:latin typeface="Tahoma" pitchFamily="34" charset="0"/>
            </a:endParaRPr>
          </a:p>
          <a:p>
            <a:pPr marL="990600" lvl="1" indent="-533400" eaLnBrk="1" hangingPunct="1"/>
            <a:r>
              <a:rPr lang="en-US" sz="2400" dirty="0" err="1" smtClean="0">
                <a:latin typeface="Tahoma" pitchFamily="34" charset="0"/>
              </a:rPr>
              <a:t>bissinosis</a:t>
            </a:r>
            <a:endParaRPr lang="en-US" sz="2400" dirty="0" smtClean="0">
              <a:latin typeface="Tahoma" pitchFamily="34"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WordArt 2"/>
          <p:cNvSpPr>
            <a:spLocks noChangeArrowheads="1" noChangeShapeType="1" noTextEdit="1"/>
          </p:cNvSpPr>
          <p:nvPr/>
        </p:nvSpPr>
        <p:spPr bwMode="auto">
          <a:xfrm>
            <a:off x="900113" y="2133600"/>
            <a:ext cx="6400800" cy="1946275"/>
          </a:xfrm>
          <a:prstGeom prst="rect">
            <a:avLst/>
          </a:prstGeom>
        </p:spPr>
        <p:txBody>
          <a:bodyPr wrap="none" fromWordArt="1">
            <a:prstTxWarp prst="textPlain">
              <a:avLst>
                <a:gd name="adj" fmla="val 50000"/>
              </a:avLst>
            </a:prstTxWarp>
          </a:bodyPr>
          <a:lstStyle/>
          <a:p>
            <a:pPr algn="ctr"/>
            <a:r>
              <a:rPr lang="en-US" sz="3600" kern="10">
                <a:ln w="12700">
                  <a:solidFill>
                    <a:srgbClr val="3333CC"/>
                  </a:solidFill>
                  <a:miter lim="800000"/>
                  <a:headEnd type="none" w="sm" len="sm"/>
                  <a:tailEnd type="none" w="sm" len="sm"/>
                </a:ln>
                <a:solidFill>
                  <a:srgbClr val="B2B2B2">
                    <a:alpha val="50195"/>
                  </a:srgbClr>
                </a:solidFill>
                <a:effectLst>
                  <a:outerShdw dist="45791" dir="2021404" algn="ctr" rotWithShape="0">
                    <a:srgbClr val="9999FF"/>
                  </a:outerShdw>
                </a:effectLst>
                <a:latin typeface="Arial Black"/>
              </a:rPr>
              <a:t>APA ITU PAK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title"/>
          </p:nvPr>
        </p:nvSpPr>
        <p:spPr>
          <a:xfrm>
            <a:off x="457200" y="274638"/>
            <a:ext cx="8229600" cy="790575"/>
          </a:xfrm>
          <a:noFill/>
        </p:spPr>
        <p:txBody>
          <a:bodyPr anchorCtr="1"/>
          <a:lstStyle/>
          <a:p>
            <a:pPr eaLnBrk="1" hangingPunct="1"/>
            <a:r>
              <a:rPr lang="en-US" sz="3600" smtClean="0">
                <a:latin typeface="Tahoma" pitchFamily="34" charset="0"/>
              </a:rPr>
              <a:t>PENYAKIT AKIBAT KERJA</a:t>
            </a:r>
          </a:p>
        </p:txBody>
      </p:sp>
      <p:sp>
        <p:nvSpPr>
          <p:cNvPr id="33794" name="Rectangle 2"/>
          <p:cNvSpPr>
            <a:spLocks noGrp="1" noChangeArrowheads="1"/>
          </p:cNvSpPr>
          <p:nvPr>
            <p:ph idx="1"/>
          </p:nvPr>
        </p:nvSpPr>
        <p:spPr>
          <a:xfrm>
            <a:off x="304800" y="1295400"/>
            <a:ext cx="8382000" cy="5302250"/>
          </a:xfrm>
        </p:spPr>
        <p:txBody>
          <a:bodyPr>
            <a:normAutofit lnSpcReduction="10000"/>
          </a:bodyPr>
          <a:lstStyle/>
          <a:p>
            <a:pPr marL="609600" indent="-609600" eaLnBrk="1" hangingPunct="1">
              <a:lnSpc>
                <a:spcPct val="80000"/>
              </a:lnSpc>
              <a:buFont typeface="Wingdings" pitchFamily="2" charset="2"/>
              <a:buAutoNum type="arabicPeriod" startAt="4"/>
              <a:defRPr/>
            </a:pPr>
            <a:r>
              <a:rPr lang="en-US" sz="2200" dirty="0" err="1" smtClean="0">
                <a:latin typeface="Tahoma" pitchFamily="34" charset="0"/>
              </a:rPr>
              <a:t>Asma</a:t>
            </a:r>
            <a:r>
              <a:rPr lang="en-US" sz="2200" dirty="0" smtClean="0">
                <a:latin typeface="Tahoma" pitchFamily="34" charset="0"/>
              </a:rPr>
              <a:t> : - </a:t>
            </a:r>
            <a:r>
              <a:rPr lang="en-US" sz="2200" dirty="0" err="1" smtClean="0">
                <a:latin typeface="Tahoma" pitchFamily="34" charset="0"/>
              </a:rPr>
              <a:t>zat</a:t>
            </a:r>
            <a:r>
              <a:rPr lang="en-US" sz="2200" dirty="0" smtClean="0">
                <a:latin typeface="Tahoma" pitchFamily="34" charset="0"/>
              </a:rPr>
              <a:t> </a:t>
            </a:r>
            <a:r>
              <a:rPr lang="en-US" sz="2200" dirty="0" err="1" smtClean="0">
                <a:latin typeface="Tahoma" pitchFamily="34" charset="0"/>
              </a:rPr>
              <a:t>perangsang</a:t>
            </a:r>
            <a:endParaRPr lang="en-US" sz="2200" dirty="0" smtClean="0">
              <a:latin typeface="Tahoma" pitchFamily="34" charset="0"/>
            </a:endParaRPr>
          </a:p>
          <a:p>
            <a:pPr marL="609600" indent="-73025" eaLnBrk="1" hangingPunct="1">
              <a:lnSpc>
                <a:spcPct val="80000"/>
              </a:lnSpc>
              <a:defRPr/>
            </a:pPr>
            <a:r>
              <a:rPr lang="en-US" sz="2200" dirty="0" smtClean="0">
                <a:latin typeface="Tahoma" pitchFamily="34" charset="0"/>
              </a:rPr>
              <a:t> </a:t>
            </a:r>
            <a:r>
              <a:rPr lang="id-ID" sz="2200" dirty="0" smtClean="0">
                <a:latin typeface="Tahoma" pitchFamily="34" charset="0"/>
              </a:rPr>
              <a:t> </a:t>
            </a:r>
            <a:r>
              <a:rPr lang="en-US" sz="2200" dirty="0" err="1" smtClean="0">
                <a:latin typeface="Tahoma" pitchFamily="34" charset="0"/>
              </a:rPr>
              <a:t>Debu</a:t>
            </a:r>
            <a:r>
              <a:rPr lang="en-US" sz="2200" dirty="0" smtClean="0">
                <a:latin typeface="Tahoma" pitchFamily="34" charset="0"/>
              </a:rPr>
              <a:t> (padi</a:t>
            </a:r>
            <a:r>
              <a:rPr lang="en-US" sz="2200" baseline="30000" dirty="0" smtClean="0">
                <a:latin typeface="Tahoma" pitchFamily="34" charset="0"/>
              </a:rPr>
              <a:t>2</a:t>
            </a:r>
            <a:r>
              <a:rPr lang="en-US" sz="2200" dirty="0" smtClean="0">
                <a:latin typeface="Tahoma" pitchFamily="34" charset="0"/>
              </a:rPr>
              <a:t>an, </a:t>
            </a:r>
            <a:r>
              <a:rPr lang="en-US" sz="2200" dirty="0" err="1" smtClean="0">
                <a:latin typeface="Tahoma" pitchFamily="34" charset="0"/>
              </a:rPr>
              <a:t>serbuk</a:t>
            </a:r>
            <a:r>
              <a:rPr lang="en-US" sz="2200" dirty="0" smtClean="0">
                <a:latin typeface="Tahoma" pitchFamily="34" charset="0"/>
              </a:rPr>
              <a:t> </a:t>
            </a:r>
            <a:r>
              <a:rPr lang="en-US" sz="2200" dirty="0" err="1" smtClean="0">
                <a:latin typeface="Tahoma" pitchFamily="34" charset="0"/>
              </a:rPr>
              <a:t>kayu</a:t>
            </a:r>
            <a:r>
              <a:rPr lang="en-US" sz="2200" dirty="0" smtClean="0">
                <a:latin typeface="Tahoma" pitchFamily="34" charset="0"/>
              </a:rPr>
              <a:t>, </a:t>
            </a:r>
            <a:r>
              <a:rPr lang="en-US" sz="2200" dirty="0" err="1" smtClean="0">
                <a:latin typeface="Tahoma" pitchFamily="34" charset="0"/>
              </a:rPr>
              <a:t>teh</a:t>
            </a:r>
            <a:r>
              <a:rPr lang="en-US" sz="2200" dirty="0" smtClean="0">
                <a:latin typeface="Tahoma" pitchFamily="34" charset="0"/>
              </a:rPr>
              <a:t>, </a:t>
            </a:r>
            <a:r>
              <a:rPr lang="en-US" sz="2200" dirty="0" err="1" smtClean="0">
                <a:latin typeface="Tahoma" pitchFamily="34" charset="0"/>
              </a:rPr>
              <a:t>tembakau</a:t>
            </a:r>
            <a:r>
              <a:rPr lang="en-US" sz="2200" dirty="0" smtClean="0">
                <a:latin typeface="Tahoma" pitchFamily="34" charset="0"/>
              </a:rPr>
              <a:t>, </a:t>
            </a:r>
            <a:r>
              <a:rPr lang="en-US" sz="2200" dirty="0" err="1" smtClean="0">
                <a:latin typeface="Tahoma" pitchFamily="34" charset="0"/>
              </a:rPr>
              <a:t>bahan</a:t>
            </a:r>
            <a:r>
              <a:rPr lang="en-US" sz="2200" dirty="0" smtClean="0">
                <a:latin typeface="Tahoma" pitchFamily="34" charset="0"/>
              </a:rPr>
              <a:t>  	allergen)</a:t>
            </a:r>
          </a:p>
          <a:p>
            <a:pPr marL="609600" indent="-609600" eaLnBrk="1" hangingPunct="1">
              <a:lnSpc>
                <a:spcPct val="80000"/>
              </a:lnSpc>
              <a:buFontTx/>
              <a:buNone/>
              <a:defRPr/>
            </a:pPr>
            <a:endParaRPr lang="en-US" sz="2200" dirty="0" smtClean="0">
              <a:latin typeface="Tahoma" pitchFamily="34" charset="0"/>
            </a:endParaRPr>
          </a:p>
          <a:p>
            <a:pPr marL="609600" indent="-609600" eaLnBrk="1" hangingPunct="1">
              <a:lnSpc>
                <a:spcPct val="80000"/>
              </a:lnSpc>
              <a:buFont typeface="Wingdings" pitchFamily="2" charset="2"/>
              <a:buAutoNum type="arabicPeriod" startAt="5"/>
              <a:defRPr/>
            </a:pPr>
            <a:r>
              <a:rPr lang="en-US" sz="2200" dirty="0" err="1" smtClean="0">
                <a:latin typeface="Tahoma" pitchFamily="34" charset="0"/>
              </a:rPr>
              <a:t>Alveolitis</a:t>
            </a:r>
            <a:r>
              <a:rPr lang="en-US" sz="2200" dirty="0" smtClean="0">
                <a:latin typeface="Tahoma" pitchFamily="34" charset="0"/>
              </a:rPr>
              <a:t> </a:t>
            </a:r>
            <a:r>
              <a:rPr lang="en-US" sz="2200" dirty="0" err="1" smtClean="0">
                <a:latin typeface="Tahoma" pitchFamily="34" charset="0"/>
              </a:rPr>
              <a:t>Allergika</a:t>
            </a:r>
            <a:endParaRPr lang="id-ID" sz="2200" dirty="0" smtClean="0">
              <a:latin typeface="Tahoma" pitchFamily="34" charset="0"/>
            </a:endParaRPr>
          </a:p>
          <a:p>
            <a:pPr marL="987425" indent="-363538" eaLnBrk="1" hangingPunct="1">
              <a:lnSpc>
                <a:spcPct val="80000"/>
              </a:lnSpc>
              <a:defRPr/>
            </a:pPr>
            <a:r>
              <a:rPr lang="en-US" sz="2200" dirty="0" err="1" smtClean="0">
                <a:latin typeface="Tahoma" pitchFamily="34" charset="0"/>
              </a:rPr>
              <a:t>Debu</a:t>
            </a:r>
            <a:r>
              <a:rPr lang="en-US" sz="2200" dirty="0" smtClean="0">
                <a:latin typeface="Tahoma" pitchFamily="34" charset="0"/>
              </a:rPr>
              <a:t> </a:t>
            </a:r>
            <a:r>
              <a:rPr lang="en-US" sz="2200" dirty="0" err="1" smtClean="0">
                <a:latin typeface="Tahoma" pitchFamily="34" charset="0"/>
              </a:rPr>
              <a:t>organik</a:t>
            </a:r>
            <a:r>
              <a:rPr lang="en-US" sz="2200" dirty="0" smtClean="0">
                <a:latin typeface="Tahoma" pitchFamily="34" charset="0"/>
              </a:rPr>
              <a:t> (</a:t>
            </a:r>
            <a:r>
              <a:rPr lang="en-US" sz="2200" dirty="0" err="1" smtClean="0">
                <a:latin typeface="Tahoma" pitchFamily="34" charset="0"/>
              </a:rPr>
              <a:t>infeksi</a:t>
            </a:r>
            <a:r>
              <a:rPr lang="en-US" sz="2200" dirty="0" smtClean="0">
                <a:latin typeface="Tahoma" pitchFamily="34" charset="0"/>
              </a:rPr>
              <a:t> </a:t>
            </a:r>
            <a:r>
              <a:rPr lang="en-US" sz="2200" dirty="0" err="1" smtClean="0">
                <a:latin typeface="Tahoma" pitchFamily="34" charset="0"/>
              </a:rPr>
              <a:t>jamur</a:t>
            </a:r>
            <a:r>
              <a:rPr lang="en-US" sz="2200" dirty="0" smtClean="0">
                <a:latin typeface="Tahoma" pitchFamily="34" charset="0"/>
              </a:rPr>
              <a:t>, </a:t>
            </a:r>
            <a:r>
              <a:rPr lang="en-US" sz="2200" dirty="0" err="1" smtClean="0">
                <a:latin typeface="Tahoma" pitchFamily="34" charset="0"/>
              </a:rPr>
              <a:t>spora</a:t>
            </a:r>
            <a:r>
              <a:rPr lang="en-US" sz="2200" dirty="0" smtClean="0">
                <a:latin typeface="Tahoma" pitchFamily="34" charset="0"/>
              </a:rPr>
              <a:t> </a:t>
            </a:r>
            <a:r>
              <a:rPr lang="en-US" sz="2200" dirty="0" err="1" smtClean="0">
                <a:latin typeface="Tahoma" pitchFamily="34" charset="0"/>
              </a:rPr>
              <a:t>tepung</a:t>
            </a:r>
            <a:r>
              <a:rPr lang="en-US" sz="2200" dirty="0" smtClean="0">
                <a:latin typeface="Tahoma" pitchFamily="34" charset="0"/>
              </a:rPr>
              <a:t> sari</a:t>
            </a:r>
            <a:r>
              <a:rPr lang="id-ID" sz="2200" dirty="0" smtClean="0">
                <a:latin typeface="Tahoma" pitchFamily="34" charset="0"/>
              </a:rPr>
              <a:t>. </a:t>
            </a:r>
            <a:r>
              <a:rPr lang="en-US" sz="2200" dirty="0" err="1" smtClean="0">
                <a:latin typeface="Tahoma" pitchFamily="34" charset="0"/>
              </a:rPr>
              <a:t>jerami</a:t>
            </a:r>
            <a:r>
              <a:rPr lang="en-US" sz="2200" dirty="0" smtClean="0">
                <a:latin typeface="Tahoma" pitchFamily="34" charset="0"/>
              </a:rPr>
              <a:t>/</a:t>
            </a:r>
            <a:r>
              <a:rPr lang="en-US" sz="2200" dirty="0" err="1" smtClean="0">
                <a:latin typeface="Tahoma" pitchFamily="34" charset="0"/>
              </a:rPr>
              <a:t>ampas</a:t>
            </a:r>
            <a:r>
              <a:rPr lang="en-US" sz="2200" dirty="0" smtClean="0">
                <a:latin typeface="Tahoma" pitchFamily="34" charset="0"/>
              </a:rPr>
              <a:t> </a:t>
            </a:r>
            <a:r>
              <a:rPr lang="en-US" sz="2200" dirty="0" err="1" smtClean="0">
                <a:latin typeface="Tahoma" pitchFamily="34" charset="0"/>
              </a:rPr>
              <a:t>tebu</a:t>
            </a:r>
            <a:r>
              <a:rPr lang="en-US" sz="2200" dirty="0" smtClean="0">
                <a:latin typeface="Tahoma" pitchFamily="34" charset="0"/>
              </a:rPr>
              <a:t> </a:t>
            </a:r>
            <a:r>
              <a:rPr lang="en-US" sz="2200" dirty="0" err="1" smtClean="0">
                <a:latin typeface="Tahoma" pitchFamily="34" charset="0"/>
              </a:rPr>
              <a:t>yg</a:t>
            </a:r>
            <a:r>
              <a:rPr lang="en-US" sz="2200" dirty="0" smtClean="0">
                <a:latin typeface="Tahoma" pitchFamily="34" charset="0"/>
              </a:rPr>
              <a:t> </a:t>
            </a:r>
            <a:r>
              <a:rPr lang="en-US" sz="2200" dirty="0" err="1" smtClean="0">
                <a:latin typeface="Tahoma" pitchFamily="34" charset="0"/>
              </a:rPr>
              <a:t>berjamur</a:t>
            </a:r>
            <a:r>
              <a:rPr lang="en-US" sz="2200" dirty="0" smtClean="0">
                <a:latin typeface="Tahoma" pitchFamily="34" charset="0"/>
              </a:rPr>
              <a:t>)</a:t>
            </a:r>
          </a:p>
          <a:p>
            <a:pPr marL="609600" indent="-609600" eaLnBrk="1" hangingPunct="1">
              <a:lnSpc>
                <a:spcPct val="80000"/>
              </a:lnSpc>
              <a:buFontTx/>
              <a:buNone/>
              <a:defRPr/>
            </a:pPr>
            <a:endParaRPr lang="en-US" sz="2200" dirty="0" smtClean="0">
              <a:latin typeface="Tahoma" pitchFamily="34" charset="0"/>
            </a:endParaRPr>
          </a:p>
          <a:p>
            <a:pPr marL="609600" indent="-609600" eaLnBrk="1" hangingPunct="1">
              <a:lnSpc>
                <a:spcPct val="80000"/>
              </a:lnSpc>
              <a:buFont typeface="Wingdings" pitchFamily="2" charset="2"/>
              <a:buAutoNum type="arabicPeriod" startAt="6"/>
              <a:defRPr/>
            </a:pPr>
            <a:r>
              <a:rPr lang="en-US" sz="2200" dirty="0" err="1" smtClean="0">
                <a:latin typeface="Tahoma" pitchFamily="34" charset="0"/>
              </a:rPr>
              <a:t>Penyakit</a:t>
            </a:r>
            <a:r>
              <a:rPr lang="en-US" sz="2200" dirty="0" smtClean="0">
                <a:latin typeface="Tahoma" pitchFamily="34" charset="0"/>
              </a:rPr>
              <a:t>  O.K. </a:t>
            </a:r>
            <a:r>
              <a:rPr lang="en-US" sz="2200" dirty="0" err="1" smtClean="0">
                <a:latin typeface="Tahoma" pitchFamily="34" charset="0"/>
              </a:rPr>
              <a:t>Berrilium</a:t>
            </a:r>
            <a:r>
              <a:rPr lang="en-US" sz="2200" dirty="0" smtClean="0">
                <a:latin typeface="Tahoma" pitchFamily="34" charset="0"/>
              </a:rPr>
              <a:t> (Be)</a:t>
            </a:r>
          </a:p>
          <a:p>
            <a:pPr marL="623888" indent="276225" eaLnBrk="1" hangingPunct="1">
              <a:lnSpc>
                <a:spcPct val="80000"/>
              </a:lnSpc>
              <a:defRPr/>
            </a:pPr>
            <a:r>
              <a:rPr lang="en-US" sz="2200" dirty="0" err="1" smtClean="0">
                <a:latin typeface="Tahoma" pitchFamily="34" charset="0"/>
              </a:rPr>
              <a:t>Debu</a:t>
            </a:r>
            <a:r>
              <a:rPr lang="en-US" sz="2200" dirty="0" smtClean="0">
                <a:latin typeface="Tahoma" pitchFamily="34" charset="0"/>
              </a:rPr>
              <a:t> </a:t>
            </a:r>
            <a:r>
              <a:rPr lang="en-US" sz="2200" dirty="0" err="1" smtClean="0">
                <a:latin typeface="Tahoma" pitchFamily="34" charset="0"/>
              </a:rPr>
              <a:t>mengandung</a:t>
            </a:r>
            <a:r>
              <a:rPr lang="en-US" sz="2200" dirty="0" smtClean="0">
                <a:latin typeface="Tahoma" pitchFamily="34" charset="0"/>
              </a:rPr>
              <a:t> </a:t>
            </a:r>
            <a:r>
              <a:rPr lang="en-US" sz="2200" dirty="0" err="1" smtClean="0">
                <a:latin typeface="Tahoma" pitchFamily="34" charset="0"/>
              </a:rPr>
              <a:t>berilium</a:t>
            </a:r>
            <a:r>
              <a:rPr lang="en-US" sz="2200" dirty="0" smtClean="0">
                <a:latin typeface="Tahoma" pitchFamily="34" charset="0"/>
              </a:rPr>
              <a:t> (</a:t>
            </a:r>
            <a:r>
              <a:rPr lang="en-US" sz="2200" dirty="0" err="1" smtClean="0">
                <a:latin typeface="Tahoma" pitchFamily="34" charset="0"/>
              </a:rPr>
              <a:t>oksida</a:t>
            </a:r>
            <a:r>
              <a:rPr lang="en-US" sz="2200" dirty="0" smtClean="0">
                <a:latin typeface="Tahoma" pitchFamily="34" charset="0"/>
              </a:rPr>
              <a:t>, </a:t>
            </a:r>
            <a:r>
              <a:rPr lang="en-US" sz="2200" dirty="0" err="1" smtClean="0">
                <a:latin typeface="Tahoma" pitchFamily="34" charset="0"/>
              </a:rPr>
              <a:t>suffat</a:t>
            </a:r>
            <a:r>
              <a:rPr lang="en-US" sz="2200" dirty="0" smtClean="0">
                <a:latin typeface="Tahoma" pitchFamily="34" charset="0"/>
              </a:rPr>
              <a:t>, </a:t>
            </a:r>
            <a:r>
              <a:rPr lang="en-US" sz="2200" dirty="0" err="1" smtClean="0">
                <a:latin typeface="Tahoma" pitchFamily="34" charset="0"/>
              </a:rPr>
              <a:t>chlorida</a:t>
            </a:r>
            <a:r>
              <a:rPr lang="en-US" sz="2200" dirty="0" smtClean="0">
                <a:latin typeface="Tahoma" pitchFamily="34" charset="0"/>
              </a:rPr>
              <a:t>, 	</a:t>
            </a:r>
            <a:r>
              <a:rPr lang="en-US" sz="2200" dirty="0" err="1" smtClean="0">
                <a:latin typeface="Tahoma" pitchFamily="34" charset="0"/>
              </a:rPr>
              <a:t>flourida</a:t>
            </a:r>
            <a:r>
              <a:rPr lang="en-US" sz="2200" dirty="0" smtClean="0">
                <a:latin typeface="Tahoma" pitchFamily="34" charset="0"/>
              </a:rPr>
              <a:t>)</a:t>
            </a:r>
            <a:endParaRPr lang="id-ID" sz="2200" dirty="0" smtClean="0">
              <a:latin typeface="Tahoma" pitchFamily="34" charset="0"/>
            </a:endParaRPr>
          </a:p>
          <a:p>
            <a:pPr marL="623888" indent="276225" eaLnBrk="1" hangingPunct="1">
              <a:lnSpc>
                <a:spcPct val="80000"/>
              </a:lnSpc>
              <a:defRPr/>
            </a:pPr>
            <a:r>
              <a:rPr lang="en-US" sz="2200" dirty="0" smtClean="0">
                <a:latin typeface="Tahoma" pitchFamily="34" charset="0"/>
              </a:rPr>
              <a:t>Bronchitis, </a:t>
            </a:r>
            <a:r>
              <a:rPr lang="en-US" sz="2200" dirty="0" err="1" smtClean="0">
                <a:latin typeface="Tahoma" pitchFamily="34" charset="0"/>
              </a:rPr>
              <a:t>pneumonitis</a:t>
            </a:r>
            <a:r>
              <a:rPr lang="en-US" sz="2200" dirty="0" smtClean="0">
                <a:latin typeface="Tahoma" pitchFamily="34" charset="0"/>
              </a:rPr>
              <a:t>, </a:t>
            </a:r>
            <a:r>
              <a:rPr lang="en-US" sz="2200" dirty="0" err="1" smtClean="0">
                <a:latin typeface="Tahoma" pitchFamily="34" charset="0"/>
              </a:rPr>
              <a:t>nasophoringitis</a:t>
            </a:r>
            <a:endParaRPr lang="id-ID" sz="2200" dirty="0" smtClean="0">
              <a:latin typeface="Tahoma" pitchFamily="34" charset="0"/>
            </a:endParaRPr>
          </a:p>
          <a:p>
            <a:pPr marL="623888" indent="276225" eaLnBrk="1" hangingPunct="1">
              <a:lnSpc>
                <a:spcPct val="80000"/>
              </a:lnSpc>
              <a:defRPr/>
            </a:pPr>
            <a:r>
              <a:rPr lang="en-US" sz="2200" dirty="0" smtClean="0">
                <a:latin typeface="Tahoma" pitchFamily="34" charset="0"/>
              </a:rPr>
              <a:t>Fibrosis – </a:t>
            </a:r>
            <a:r>
              <a:rPr lang="en-US" sz="2200" dirty="0" err="1" smtClean="0">
                <a:latin typeface="Tahoma" pitchFamily="34" charset="0"/>
              </a:rPr>
              <a:t>corpulmonale</a:t>
            </a:r>
            <a:endParaRPr lang="id-ID" sz="2200" dirty="0" smtClean="0">
              <a:latin typeface="Tahoma" pitchFamily="34" charset="0"/>
            </a:endParaRPr>
          </a:p>
          <a:p>
            <a:pPr marL="623888" indent="276225" eaLnBrk="1" hangingPunct="1">
              <a:lnSpc>
                <a:spcPct val="80000"/>
              </a:lnSpc>
              <a:defRPr/>
            </a:pPr>
            <a:r>
              <a:rPr lang="en-US" sz="2200" dirty="0" err="1" smtClean="0">
                <a:latin typeface="Tahoma" pitchFamily="34" charset="0"/>
              </a:rPr>
              <a:t>Persh</a:t>
            </a:r>
            <a:r>
              <a:rPr lang="en-US" sz="2200" dirty="0" smtClean="0">
                <a:latin typeface="Tahoma" pitchFamily="34" charset="0"/>
              </a:rPr>
              <a:t> : - </a:t>
            </a:r>
            <a:r>
              <a:rPr lang="en-US" sz="2200" dirty="0" err="1" smtClean="0">
                <a:latin typeface="Tahoma" pitchFamily="34" charset="0"/>
              </a:rPr>
              <a:t>keramik</a:t>
            </a:r>
            <a:r>
              <a:rPr lang="id-ID" sz="2200" dirty="0" smtClean="0">
                <a:latin typeface="Tahoma" pitchFamily="34" charset="0"/>
              </a:rPr>
              <a:t>, </a:t>
            </a:r>
            <a:r>
              <a:rPr lang="en-US" sz="2200" dirty="0" err="1" smtClean="0">
                <a:latin typeface="Tahoma" pitchFamily="34" charset="0"/>
              </a:rPr>
              <a:t>Peleburan</a:t>
            </a:r>
            <a:r>
              <a:rPr lang="en-US" sz="2200" dirty="0" smtClean="0">
                <a:latin typeface="Tahoma" pitchFamily="34" charset="0"/>
              </a:rPr>
              <a:t>/</a:t>
            </a:r>
            <a:r>
              <a:rPr lang="en-US" sz="2200" dirty="0" err="1" smtClean="0">
                <a:latin typeface="Tahoma" pitchFamily="34" charset="0"/>
              </a:rPr>
              <a:t>pencampuran</a:t>
            </a:r>
            <a:r>
              <a:rPr lang="en-US" sz="2200" dirty="0" smtClean="0">
                <a:latin typeface="Tahoma" pitchFamily="34" charset="0"/>
              </a:rPr>
              <a:t> </a:t>
            </a:r>
            <a:r>
              <a:rPr lang="en-US" sz="2200" dirty="0" err="1" smtClean="0">
                <a:latin typeface="Tahoma" pitchFamily="34" charset="0"/>
              </a:rPr>
              <a:t>logam</a:t>
            </a:r>
            <a:r>
              <a:rPr lang="id-ID" sz="2200" dirty="0" smtClean="0">
                <a:latin typeface="Tahoma" pitchFamily="34" charset="0"/>
              </a:rPr>
              <a:t>, </a:t>
            </a:r>
            <a:r>
              <a:rPr lang="en-US" sz="2200" dirty="0" smtClean="0">
                <a:latin typeface="Tahoma" pitchFamily="34" charset="0"/>
              </a:rPr>
              <a:t>Sb. 	</a:t>
            </a:r>
            <a:r>
              <a:rPr lang="en-US" sz="2200" dirty="0" err="1" smtClean="0">
                <a:latin typeface="Tahoma" pitchFamily="34" charset="0"/>
              </a:rPr>
              <a:t>Tenaga</a:t>
            </a:r>
            <a:r>
              <a:rPr lang="en-US" sz="2200" dirty="0" smtClean="0">
                <a:latin typeface="Tahoma" pitchFamily="34" charset="0"/>
              </a:rPr>
              <a:t> atom</a:t>
            </a:r>
            <a:r>
              <a:rPr lang="id-ID" sz="2200" dirty="0" smtClean="0">
                <a:latin typeface="Tahoma" pitchFamily="34" charset="0"/>
              </a:rPr>
              <a:t>, </a:t>
            </a:r>
            <a:r>
              <a:rPr lang="en-US" sz="2200" dirty="0" err="1" smtClean="0">
                <a:latin typeface="Tahoma" pitchFamily="34" charset="0"/>
              </a:rPr>
              <a:t>Tabung</a:t>
            </a:r>
            <a:r>
              <a:rPr lang="en-US" sz="2200" dirty="0" smtClean="0">
                <a:latin typeface="Tahoma" pitchFamily="34" charset="0"/>
              </a:rPr>
              <a:t> </a:t>
            </a:r>
            <a:r>
              <a:rPr lang="en-US" sz="2200" dirty="0" err="1" smtClean="0">
                <a:latin typeface="Tahoma" pitchFamily="34" charset="0"/>
              </a:rPr>
              <a:t>flourescen</a:t>
            </a:r>
            <a:endParaRPr lang="en-US" sz="2200" dirty="0" smtClean="0">
              <a:latin typeface="Tahoma" pitchFamily="34"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title"/>
          </p:nvPr>
        </p:nvSpPr>
        <p:spPr>
          <a:xfrm>
            <a:off x="457200" y="274638"/>
            <a:ext cx="8229600" cy="790575"/>
          </a:xfrm>
          <a:noFill/>
        </p:spPr>
        <p:txBody>
          <a:bodyPr anchorCtr="1"/>
          <a:lstStyle/>
          <a:p>
            <a:pPr eaLnBrk="1" hangingPunct="1"/>
            <a:r>
              <a:rPr lang="en-US" sz="4000" smtClean="0"/>
              <a:t>PENYAKIT AKIBAT KERJA</a:t>
            </a:r>
          </a:p>
        </p:txBody>
      </p:sp>
      <p:sp>
        <p:nvSpPr>
          <p:cNvPr id="34818" name="Rectangle 2"/>
          <p:cNvSpPr>
            <a:spLocks noGrp="1" noChangeArrowheads="1"/>
          </p:cNvSpPr>
          <p:nvPr>
            <p:ph idx="1"/>
          </p:nvPr>
        </p:nvSpPr>
        <p:spPr>
          <a:xfrm>
            <a:off x="304800" y="1458913"/>
            <a:ext cx="8507413" cy="5170487"/>
          </a:xfrm>
        </p:spPr>
        <p:txBody>
          <a:bodyPr/>
          <a:lstStyle/>
          <a:p>
            <a:pPr marL="457200" indent="-457200" eaLnBrk="1" hangingPunct="1">
              <a:lnSpc>
                <a:spcPct val="90000"/>
              </a:lnSpc>
              <a:buFontTx/>
              <a:buAutoNum type="arabicPeriod" startAt="7"/>
              <a:defRPr/>
            </a:pPr>
            <a:r>
              <a:rPr lang="en-US" sz="2400" dirty="0" err="1" smtClean="0">
                <a:latin typeface="Tahoma" pitchFamily="34" charset="0"/>
              </a:rPr>
              <a:t>Peny</a:t>
            </a:r>
            <a:r>
              <a:rPr lang="en-US" sz="2400" dirty="0" smtClean="0">
                <a:latin typeface="Tahoma" pitchFamily="34" charset="0"/>
              </a:rPr>
              <a:t>. </a:t>
            </a:r>
            <a:r>
              <a:rPr lang="en-US" sz="2400" dirty="0" err="1" smtClean="0">
                <a:latin typeface="Tahoma" pitchFamily="34" charset="0"/>
              </a:rPr>
              <a:t>O.k</a:t>
            </a:r>
            <a:r>
              <a:rPr lang="en-US" sz="2400" dirty="0" smtClean="0">
                <a:latin typeface="Tahoma" pitchFamily="34" charset="0"/>
              </a:rPr>
              <a:t> Cadmium (</a:t>
            </a:r>
            <a:r>
              <a:rPr lang="en-US" sz="2400" dirty="0" err="1" smtClean="0">
                <a:latin typeface="Tahoma" pitchFamily="34" charset="0"/>
              </a:rPr>
              <a:t>Cd</a:t>
            </a:r>
            <a:r>
              <a:rPr lang="en-US" sz="2400" dirty="0" smtClean="0">
                <a:latin typeface="Tahoma" pitchFamily="34" charset="0"/>
              </a:rPr>
              <a:t>)</a:t>
            </a:r>
          </a:p>
          <a:p>
            <a:pPr indent="20638" eaLnBrk="1" hangingPunct="1">
              <a:lnSpc>
                <a:spcPct val="90000"/>
              </a:lnSpc>
              <a:defRPr/>
            </a:pPr>
            <a:r>
              <a:rPr lang="id-ID" sz="2400" dirty="0" smtClean="0">
                <a:latin typeface="Tahoma" pitchFamily="34" charset="0"/>
              </a:rPr>
              <a:t> </a:t>
            </a:r>
            <a:r>
              <a:rPr lang="en-US" sz="2400" dirty="0" err="1" smtClean="0">
                <a:latin typeface="Tahoma" pitchFamily="34" charset="0"/>
              </a:rPr>
              <a:t>Kelainan</a:t>
            </a:r>
            <a:r>
              <a:rPr lang="en-US" sz="2400" dirty="0" smtClean="0">
                <a:latin typeface="Tahoma" pitchFamily="34" charset="0"/>
              </a:rPr>
              <a:t> (</a:t>
            </a:r>
            <a:r>
              <a:rPr lang="en-US" sz="2400" dirty="0" err="1" smtClean="0">
                <a:latin typeface="Tahoma" pitchFamily="34" charset="0"/>
              </a:rPr>
              <a:t>ginjal</a:t>
            </a:r>
            <a:r>
              <a:rPr lang="en-US" sz="2400" dirty="0" smtClean="0">
                <a:latin typeface="Tahoma" pitchFamily="34" charset="0"/>
              </a:rPr>
              <a:t> </a:t>
            </a:r>
            <a:r>
              <a:rPr lang="en-US" sz="2400" dirty="0" err="1" smtClean="0">
                <a:latin typeface="Tahoma" pitchFamily="34" charset="0"/>
              </a:rPr>
              <a:t>tulang</a:t>
            </a:r>
            <a:r>
              <a:rPr lang="en-US" sz="2400" dirty="0" smtClean="0">
                <a:latin typeface="Tahoma" pitchFamily="34" charset="0"/>
              </a:rPr>
              <a:t>), anemia</a:t>
            </a:r>
            <a:endParaRPr lang="id-ID" sz="2400" dirty="0" smtClean="0">
              <a:latin typeface="Tahoma" pitchFamily="34" charset="0"/>
            </a:endParaRPr>
          </a:p>
          <a:p>
            <a:pPr indent="20638" eaLnBrk="1" hangingPunct="1">
              <a:lnSpc>
                <a:spcPct val="90000"/>
              </a:lnSpc>
              <a:defRPr/>
            </a:pPr>
            <a:r>
              <a:rPr lang="id-ID" sz="2400" dirty="0" smtClean="0">
                <a:latin typeface="Tahoma" pitchFamily="34" charset="0"/>
              </a:rPr>
              <a:t> </a:t>
            </a:r>
            <a:r>
              <a:rPr lang="en-US" sz="2400" dirty="0" err="1" smtClean="0">
                <a:latin typeface="Tahoma" pitchFamily="34" charset="0"/>
              </a:rPr>
              <a:t>Penciuman</a:t>
            </a:r>
            <a:r>
              <a:rPr lang="en-US" sz="2400" dirty="0" smtClean="0">
                <a:latin typeface="Tahoma" pitchFamily="34" charset="0"/>
              </a:rPr>
              <a:t> </a:t>
            </a:r>
            <a:r>
              <a:rPr lang="en-US" sz="2400" dirty="0" err="1" smtClean="0">
                <a:latin typeface="Tahoma" pitchFamily="34" charset="0"/>
              </a:rPr>
              <a:t>hilang</a:t>
            </a:r>
            <a:r>
              <a:rPr lang="id-ID" sz="2400" dirty="0" smtClean="0">
                <a:latin typeface="Tahoma" pitchFamily="34" charset="0"/>
              </a:rPr>
              <a:t> </a:t>
            </a:r>
          </a:p>
          <a:p>
            <a:pPr indent="20638" eaLnBrk="1" hangingPunct="1">
              <a:lnSpc>
                <a:spcPct val="90000"/>
              </a:lnSpc>
              <a:defRPr/>
            </a:pPr>
            <a:r>
              <a:rPr lang="id-ID" sz="2400" dirty="0" smtClean="0">
                <a:latin typeface="Tahoma" pitchFamily="34" charset="0"/>
              </a:rPr>
              <a:t> </a:t>
            </a:r>
            <a:r>
              <a:rPr lang="en-US" sz="2400" dirty="0" err="1" smtClean="0">
                <a:latin typeface="Tahoma" pitchFamily="34" charset="0"/>
              </a:rPr>
              <a:t>Pembuatan</a:t>
            </a:r>
            <a:r>
              <a:rPr lang="en-US" sz="2400" dirty="0" smtClean="0">
                <a:latin typeface="Tahoma" pitchFamily="34" charset="0"/>
              </a:rPr>
              <a:t> </a:t>
            </a:r>
            <a:r>
              <a:rPr lang="en-US" sz="2400" dirty="0" err="1" smtClean="0">
                <a:latin typeface="Tahoma" pitchFamily="34" charset="0"/>
              </a:rPr>
              <a:t>zat</a:t>
            </a:r>
            <a:r>
              <a:rPr lang="en-US" sz="2400" dirty="0" smtClean="0">
                <a:latin typeface="Tahoma" pitchFamily="34" charset="0"/>
              </a:rPr>
              <a:t> </a:t>
            </a:r>
            <a:r>
              <a:rPr lang="en-US" sz="2400" dirty="0" err="1" smtClean="0">
                <a:latin typeface="Tahoma" pitchFamily="34" charset="0"/>
              </a:rPr>
              <a:t>warna</a:t>
            </a:r>
            <a:r>
              <a:rPr lang="en-US" sz="2400" dirty="0" smtClean="0">
                <a:latin typeface="Tahoma" pitchFamily="34" charset="0"/>
              </a:rPr>
              <a:t>, </a:t>
            </a:r>
            <a:r>
              <a:rPr lang="en-US" sz="2400" dirty="0" err="1" smtClean="0">
                <a:latin typeface="Tahoma" pitchFamily="34" charset="0"/>
              </a:rPr>
              <a:t>bater</a:t>
            </a:r>
            <a:r>
              <a:rPr lang="id-ID" sz="2400" dirty="0" smtClean="0">
                <a:latin typeface="Tahoma" pitchFamily="34" charset="0"/>
              </a:rPr>
              <a:t>ey</a:t>
            </a:r>
          </a:p>
          <a:p>
            <a:pPr indent="20638" eaLnBrk="1" hangingPunct="1">
              <a:lnSpc>
                <a:spcPct val="90000"/>
              </a:lnSpc>
              <a:buFontTx/>
              <a:buNone/>
              <a:defRPr/>
            </a:pPr>
            <a:endParaRPr lang="en-US" sz="2400" dirty="0" smtClean="0">
              <a:latin typeface="Tahoma" pitchFamily="34" charset="0"/>
            </a:endParaRPr>
          </a:p>
          <a:p>
            <a:pPr eaLnBrk="1" hangingPunct="1">
              <a:lnSpc>
                <a:spcPct val="90000"/>
              </a:lnSpc>
              <a:buFontTx/>
              <a:buNone/>
              <a:defRPr/>
            </a:pPr>
            <a:r>
              <a:rPr lang="en-US" sz="2400" dirty="0" smtClean="0">
                <a:latin typeface="Tahoma" pitchFamily="34" charset="0"/>
              </a:rPr>
              <a:t>8. </a:t>
            </a:r>
            <a:r>
              <a:rPr lang="en-US" sz="2400" dirty="0" err="1" smtClean="0">
                <a:latin typeface="Tahoma" pitchFamily="34" charset="0"/>
              </a:rPr>
              <a:t>Peny</a:t>
            </a:r>
            <a:r>
              <a:rPr lang="en-US" sz="2400" dirty="0" smtClean="0">
                <a:latin typeface="Tahoma" pitchFamily="34" charset="0"/>
              </a:rPr>
              <a:t>.  O.k. </a:t>
            </a:r>
            <a:r>
              <a:rPr lang="en-US" sz="2400" dirty="0" err="1" smtClean="0">
                <a:latin typeface="Tahoma" pitchFamily="34" charset="0"/>
              </a:rPr>
              <a:t>Fosfor</a:t>
            </a:r>
            <a:r>
              <a:rPr lang="en-US" sz="2400" dirty="0" smtClean="0">
                <a:latin typeface="Tahoma" pitchFamily="34" charset="0"/>
              </a:rPr>
              <a:t> (F)</a:t>
            </a:r>
            <a:endParaRPr lang="id-ID" sz="2400" dirty="0" smtClean="0">
              <a:latin typeface="Tahoma" pitchFamily="34" charset="0"/>
            </a:endParaRPr>
          </a:p>
          <a:p>
            <a:pPr marL="257175" indent="4763" eaLnBrk="1" hangingPunct="1">
              <a:lnSpc>
                <a:spcPct val="90000"/>
              </a:lnSpc>
              <a:defRPr/>
            </a:pPr>
            <a:r>
              <a:rPr lang="id-ID" sz="2400" dirty="0" smtClean="0">
                <a:latin typeface="Tahoma" pitchFamily="34" charset="0"/>
              </a:rPr>
              <a:t> </a:t>
            </a:r>
            <a:r>
              <a:rPr lang="en-US" sz="2400" dirty="0" err="1" smtClean="0">
                <a:latin typeface="Tahoma" pitchFamily="34" charset="0"/>
              </a:rPr>
              <a:t>Fosfor</a:t>
            </a:r>
            <a:r>
              <a:rPr lang="en-US" sz="2400" dirty="0" smtClean="0">
                <a:latin typeface="Tahoma" pitchFamily="34" charset="0"/>
              </a:rPr>
              <a:t> </a:t>
            </a:r>
            <a:r>
              <a:rPr lang="en-US" sz="2400" dirty="0" err="1" smtClean="0">
                <a:latin typeface="Tahoma" pitchFamily="34" charset="0"/>
              </a:rPr>
              <a:t>merah</a:t>
            </a:r>
            <a:r>
              <a:rPr lang="en-US" sz="2400" dirty="0" smtClean="0">
                <a:latin typeface="Tahoma" pitchFamily="34" charset="0"/>
              </a:rPr>
              <a:t> : </a:t>
            </a:r>
            <a:r>
              <a:rPr lang="en-US" sz="2400" dirty="0" err="1" smtClean="0">
                <a:latin typeface="Tahoma" pitchFamily="34" charset="0"/>
              </a:rPr>
              <a:t>icterus</a:t>
            </a:r>
            <a:r>
              <a:rPr lang="en-US" sz="2400" dirty="0" smtClean="0">
                <a:latin typeface="Tahoma" pitchFamily="34" charset="0"/>
              </a:rPr>
              <a:t>, </a:t>
            </a:r>
            <a:r>
              <a:rPr lang="en-US" sz="2400" dirty="0" err="1" smtClean="0">
                <a:latin typeface="Tahoma" pitchFamily="34" charset="0"/>
              </a:rPr>
              <a:t>nekrose</a:t>
            </a:r>
            <a:r>
              <a:rPr lang="en-US" sz="2400" dirty="0" smtClean="0">
                <a:latin typeface="Tahoma" pitchFamily="34" charset="0"/>
              </a:rPr>
              <a:t> </a:t>
            </a:r>
            <a:r>
              <a:rPr lang="en-US" sz="2400" dirty="0" err="1" smtClean="0">
                <a:latin typeface="Tahoma" pitchFamily="34" charset="0"/>
              </a:rPr>
              <a:t>tulang</a:t>
            </a:r>
            <a:r>
              <a:rPr lang="en-US" sz="2400" dirty="0" smtClean="0">
                <a:latin typeface="Tahoma" pitchFamily="34" charset="0"/>
              </a:rPr>
              <a:t> (</a:t>
            </a:r>
            <a:r>
              <a:rPr lang="en-US" sz="2400" dirty="0" err="1" smtClean="0">
                <a:latin typeface="Tahoma" pitchFamily="34" charset="0"/>
              </a:rPr>
              <a:t>rahang</a:t>
            </a:r>
            <a:r>
              <a:rPr lang="en-US" sz="2400" dirty="0" smtClean="0">
                <a:latin typeface="Tahoma" pitchFamily="34" charset="0"/>
              </a:rPr>
              <a:t> </a:t>
            </a:r>
            <a:r>
              <a:rPr lang="en-US" sz="2400" dirty="0" err="1" smtClean="0">
                <a:latin typeface="Tahoma" pitchFamily="34" charset="0"/>
              </a:rPr>
              <a:t>bawah</a:t>
            </a:r>
            <a:r>
              <a:rPr lang="en-US" sz="2400" dirty="0" smtClean="0">
                <a:latin typeface="Tahoma" pitchFamily="34" charset="0"/>
              </a:rPr>
              <a:t>),</a:t>
            </a:r>
            <a:endParaRPr lang="id-ID" sz="2400" dirty="0" smtClean="0">
              <a:latin typeface="Tahoma" pitchFamily="34" charset="0"/>
            </a:endParaRPr>
          </a:p>
          <a:p>
            <a:pPr marL="257175" indent="4763" eaLnBrk="1" hangingPunct="1">
              <a:lnSpc>
                <a:spcPct val="90000"/>
              </a:lnSpc>
              <a:buFontTx/>
              <a:buNone/>
              <a:defRPr/>
            </a:pPr>
            <a:r>
              <a:rPr lang="id-ID" sz="2400" dirty="0" smtClean="0">
                <a:latin typeface="Tahoma" pitchFamily="34" charset="0"/>
              </a:rPr>
              <a:t>   </a:t>
            </a:r>
            <a:r>
              <a:rPr lang="en-US" sz="2400" dirty="0" err="1" smtClean="0">
                <a:latin typeface="Tahoma" pitchFamily="34" charset="0"/>
              </a:rPr>
              <a:t>hiperemia</a:t>
            </a:r>
            <a:r>
              <a:rPr lang="en-US" sz="2400" dirty="0" smtClean="0">
                <a:latin typeface="Tahoma" pitchFamily="34" charset="0"/>
              </a:rPr>
              <a:t>, </a:t>
            </a:r>
            <a:r>
              <a:rPr lang="en-US" sz="2400" dirty="0" err="1" smtClean="0">
                <a:latin typeface="Tahoma" pitchFamily="34" charset="0"/>
              </a:rPr>
              <a:t>odema</a:t>
            </a:r>
            <a:r>
              <a:rPr lang="en-US" sz="2400" dirty="0" smtClean="0">
                <a:latin typeface="Tahoma" pitchFamily="34" charset="0"/>
              </a:rPr>
              <a:t> </a:t>
            </a:r>
            <a:r>
              <a:rPr lang="en-US" sz="2400" dirty="0" err="1" smtClean="0">
                <a:latin typeface="Tahoma" pitchFamily="34" charset="0"/>
              </a:rPr>
              <a:t>paru</a:t>
            </a:r>
            <a:endParaRPr lang="id-ID" sz="2400" dirty="0" smtClean="0">
              <a:latin typeface="Tahoma" pitchFamily="34" charset="0"/>
            </a:endParaRPr>
          </a:p>
          <a:p>
            <a:pPr marL="257175" indent="4763" eaLnBrk="1" hangingPunct="1">
              <a:lnSpc>
                <a:spcPct val="90000"/>
              </a:lnSpc>
              <a:defRPr/>
            </a:pPr>
            <a:r>
              <a:rPr lang="id-ID" sz="2400" dirty="0" smtClean="0">
                <a:latin typeface="Tahoma" pitchFamily="34" charset="0"/>
              </a:rPr>
              <a:t> </a:t>
            </a:r>
            <a:r>
              <a:rPr lang="en-US" sz="2400" dirty="0" err="1" smtClean="0">
                <a:latin typeface="Tahoma" pitchFamily="34" charset="0"/>
              </a:rPr>
              <a:t>Fosfin</a:t>
            </a:r>
            <a:r>
              <a:rPr lang="en-US" sz="2400" dirty="0" smtClean="0">
                <a:latin typeface="Tahoma" pitchFamily="34" charset="0"/>
              </a:rPr>
              <a:t> </a:t>
            </a:r>
            <a:r>
              <a:rPr lang="id-ID" sz="2400" dirty="0" smtClean="0">
                <a:latin typeface="Tahoma" pitchFamily="34" charset="0"/>
              </a:rPr>
              <a:t>: </a:t>
            </a:r>
            <a:r>
              <a:rPr lang="en-US" sz="2400" dirty="0" err="1" smtClean="0">
                <a:latin typeface="Tahoma" pitchFamily="34" charset="0"/>
              </a:rPr>
              <a:t>racun</a:t>
            </a:r>
            <a:r>
              <a:rPr lang="en-US" sz="2400" dirty="0" smtClean="0">
                <a:latin typeface="Tahoma" pitchFamily="34" charset="0"/>
              </a:rPr>
              <a:t> </a:t>
            </a:r>
            <a:r>
              <a:rPr lang="en-US" sz="2400" dirty="0" err="1" smtClean="0">
                <a:latin typeface="Tahoma" pitchFamily="34" charset="0"/>
              </a:rPr>
              <a:t>dalam</a:t>
            </a:r>
            <a:r>
              <a:rPr lang="en-US" sz="2400" dirty="0" smtClean="0">
                <a:latin typeface="Tahoma" pitchFamily="34" charset="0"/>
              </a:rPr>
              <a:t> </a:t>
            </a:r>
            <a:r>
              <a:rPr lang="en-US" sz="2400" dirty="0" err="1" smtClean="0">
                <a:latin typeface="Tahoma" pitchFamily="34" charset="0"/>
              </a:rPr>
              <a:t>petasan</a:t>
            </a:r>
            <a:r>
              <a:rPr lang="en-US" sz="2400" dirty="0" smtClean="0">
                <a:latin typeface="Tahoma" pitchFamily="34" charset="0"/>
              </a:rPr>
              <a:t>, </a:t>
            </a:r>
            <a:r>
              <a:rPr lang="en-US" sz="2400" dirty="0" err="1" smtClean="0">
                <a:latin typeface="Tahoma" pitchFamily="34" charset="0"/>
              </a:rPr>
              <a:t>kembang</a:t>
            </a:r>
            <a:r>
              <a:rPr lang="en-US" sz="2400" dirty="0" smtClean="0">
                <a:latin typeface="Tahoma" pitchFamily="34" charset="0"/>
              </a:rPr>
              <a:t> </a:t>
            </a:r>
            <a:r>
              <a:rPr lang="en-US" sz="2400" dirty="0" err="1" smtClean="0">
                <a:latin typeface="Tahoma" pitchFamily="34" charset="0"/>
              </a:rPr>
              <a:t>api</a:t>
            </a:r>
            <a:endParaRPr lang="en-US" sz="2400" dirty="0" smtClean="0">
              <a:latin typeface="Tahoma" pitchFamily="34"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idx="1"/>
          </p:nvPr>
        </p:nvSpPr>
        <p:spPr>
          <a:xfrm>
            <a:off x="457200" y="476250"/>
            <a:ext cx="8229600" cy="6048375"/>
          </a:xfrm>
        </p:spPr>
        <p:txBody>
          <a:bodyPr>
            <a:normAutofit lnSpcReduction="10000"/>
          </a:bodyPr>
          <a:lstStyle/>
          <a:p>
            <a:pPr eaLnBrk="1" hangingPunct="1">
              <a:lnSpc>
                <a:spcPct val="80000"/>
              </a:lnSpc>
              <a:buFontTx/>
              <a:buNone/>
            </a:pPr>
            <a:r>
              <a:rPr lang="en-US" sz="2400" dirty="0" smtClean="0"/>
              <a:t>9</a:t>
            </a:r>
            <a:r>
              <a:rPr lang="en-US" sz="2800" dirty="0" smtClean="0"/>
              <a:t>.  </a:t>
            </a:r>
            <a:r>
              <a:rPr lang="en-US" sz="2800" dirty="0" err="1" smtClean="0"/>
              <a:t>Peny</a:t>
            </a:r>
            <a:r>
              <a:rPr lang="en-US" sz="2800" dirty="0" smtClean="0"/>
              <a:t>.      </a:t>
            </a:r>
            <a:r>
              <a:rPr lang="en-US" sz="2800" dirty="0" err="1" smtClean="0"/>
              <a:t>Chrom</a:t>
            </a:r>
            <a:r>
              <a:rPr lang="en-US" sz="2800" dirty="0" smtClean="0"/>
              <a:t> (</a:t>
            </a:r>
            <a:r>
              <a:rPr lang="en-US" sz="2800" dirty="0" err="1" smtClean="0"/>
              <a:t>cr</a:t>
            </a:r>
            <a:r>
              <a:rPr lang="en-US" sz="2800" dirty="0" smtClean="0"/>
              <a:t>)</a:t>
            </a:r>
          </a:p>
          <a:p>
            <a:pPr eaLnBrk="1" hangingPunct="1">
              <a:lnSpc>
                <a:spcPct val="80000"/>
              </a:lnSpc>
              <a:buFontTx/>
              <a:buNone/>
            </a:pPr>
            <a:r>
              <a:rPr lang="en-US" sz="2800" dirty="0" smtClean="0"/>
              <a:t>        - </a:t>
            </a:r>
            <a:r>
              <a:rPr lang="en-US" sz="2800" dirty="0" err="1" smtClean="0"/>
              <a:t>Pelapis</a:t>
            </a:r>
            <a:r>
              <a:rPr lang="en-US" sz="2800" dirty="0" smtClean="0"/>
              <a:t> </a:t>
            </a:r>
            <a:r>
              <a:rPr lang="en-US" sz="2800" dirty="0" err="1" smtClean="0"/>
              <a:t>logam</a:t>
            </a:r>
            <a:endParaRPr lang="en-US" sz="2800" dirty="0" smtClean="0"/>
          </a:p>
          <a:p>
            <a:pPr eaLnBrk="1" hangingPunct="1">
              <a:lnSpc>
                <a:spcPct val="80000"/>
              </a:lnSpc>
              <a:buFontTx/>
              <a:buNone/>
            </a:pPr>
            <a:r>
              <a:rPr lang="en-US" sz="2800" dirty="0" smtClean="0"/>
              <a:t>        - (</a:t>
            </a:r>
            <a:r>
              <a:rPr lang="en-US" sz="2800" dirty="0" err="1" smtClean="0"/>
              <a:t>khas</a:t>
            </a:r>
            <a:r>
              <a:rPr lang="en-US" sz="2800" dirty="0" smtClean="0"/>
              <a:t>) : - </a:t>
            </a:r>
            <a:r>
              <a:rPr lang="en-US" sz="2800" dirty="0" err="1" smtClean="0"/>
              <a:t>perforasi</a:t>
            </a:r>
            <a:r>
              <a:rPr lang="en-US" sz="2800" dirty="0" smtClean="0"/>
              <a:t> septum </a:t>
            </a:r>
            <a:r>
              <a:rPr lang="en-US" sz="2800" dirty="0" err="1" smtClean="0"/>
              <a:t>nasi</a:t>
            </a:r>
            <a:endParaRPr lang="en-US" sz="2800" dirty="0" smtClean="0"/>
          </a:p>
          <a:p>
            <a:pPr eaLnBrk="1" hangingPunct="1">
              <a:lnSpc>
                <a:spcPct val="80000"/>
              </a:lnSpc>
              <a:buFontTx/>
              <a:buNone/>
            </a:pPr>
            <a:r>
              <a:rPr lang="en-US" sz="2800" dirty="0" smtClean="0"/>
              <a:t>                       - </a:t>
            </a:r>
            <a:r>
              <a:rPr lang="en-US" sz="2800" dirty="0" err="1" smtClean="0"/>
              <a:t>borok</a:t>
            </a:r>
            <a:r>
              <a:rPr lang="en-US" sz="2800" dirty="0" smtClean="0"/>
              <a:t> </a:t>
            </a:r>
            <a:r>
              <a:rPr lang="en-US" sz="2800" dirty="0" err="1" smtClean="0"/>
              <a:t>krom</a:t>
            </a:r>
            <a:endParaRPr lang="en-US" sz="2800" dirty="0" smtClean="0"/>
          </a:p>
          <a:p>
            <a:pPr eaLnBrk="1" hangingPunct="1">
              <a:lnSpc>
                <a:spcPct val="80000"/>
              </a:lnSpc>
              <a:buFontTx/>
              <a:buNone/>
            </a:pPr>
            <a:r>
              <a:rPr lang="en-US" sz="2800" dirty="0" smtClean="0"/>
              <a:t>10.  </a:t>
            </a:r>
            <a:r>
              <a:rPr lang="en-US" sz="2800" dirty="0" err="1" smtClean="0"/>
              <a:t>Peny</a:t>
            </a:r>
            <a:r>
              <a:rPr lang="en-US" sz="2800" dirty="0" smtClean="0"/>
              <a:t>.       </a:t>
            </a:r>
            <a:r>
              <a:rPr lang="en-US" sz="2800" dirty="0" err="1" smtClean="0"/>
              <a:t>Mangan</a:t>
            </a:r>
            <a:r>
              <a:rPr lang="en-US" sz="2800" dirty="0" smtClean="0"/>
              <a:t> (Ma)</a:t>
            </a:r>
          </a:p>
          <a:p>
            <a:pPr eaLnBrk="1" hangingPunct="1">
              <a:lnSpc>
                <a:spcPct val="80000"/>
              </a:lnSpc>
              <a:buFontTx/>
              <a:buNone/>
            </a:pPr>
            <a:r>
              <a:rPr lang="en-US" sz="2800" dirty="0" smtClean="0"/>
              <a:t>        - </a:t>
            </a:r>
            <a:r>
              <a:rPr lang="en-US" sz="2800" dirty="0" err="1" smtClean="0"/>
              <a:t>Debu</a:t>
            </a:r>
            <a:r>
              <a:rPr lang="en-US" sz="2800" dirty="0" smtClean="0"/>
              <a:t> (</a:t>
            </a:r>
            <a:r>
              <a:rPr lang="en-US" sz="2800" dirty="0" err="1" smtClean="0"/>
              <a:t>tambang</a:t>
            </a:r>
            <a:r>
              <a:rPr lang="en-US" sz="2800" dirty="0" smtClean="0"/>
              <a:t>, </a:t>
            </a:r>
            <a:r>
              <a:rPr lang="en-US" sz="2800" dirty="0" err="1" smtClean="0"/>
              <a:t>persh</a:t>
            </a:r>
            <a:r>
              <a:rPr lang="en-US" sz="2800" dirty="0" smtClean="0"/>
              <a:t> </a:t>
            </a:r>
            <a:r>
              <a:rPr lang="en-US" sz="2800" dirty="0" err="1" smtClean="0"/>
              <a:t>baterai</a:t>
            </a:r>
            <a:r>
              <a:rPr lang="en-US" sz="2800" dirty="0" smtClean="0"/>
              <a:t>, </a:t>
            </a:r>
            <a:r>
              <a:rPr lang="en-US" sz="2800" dirty="0" err="1" smtClean="0"/>
              <a:t>keramik</a:t>
            </a:r>
            <a:r>
              <a:rPr lang="en-US" sz="2800" dirty="0" smtClean="0"/>
              <a:t>,      </a:t>
            </a:r>
          </a:p>
          <a:p>
            <a:pPr eaLnBrk="1" hangingPunct="1">
              <a:lnSpc>
                <a:spcPct val="80000"/>
              </a:lnSpc>
              <a:buFontTx/>
              <a:buNone/>
            </a:pPr>
            <a:r>
              <a:rPr lang="en-US" sz="2800" dirty="0" smtClean="0"/>
              <a:t>          </a:t>
            </a:r>
            <a:r>
              <a:rPr lang="en-US" sz="2800" dirty="0" err="1" smtClean="0"/>
              <a:t>korek</a:t>
            </a:r>
            <a:r>
              <a:rPr lang="en-US" sz="2800" dirty="0" smtClean="0"/>
              <a:t> </a:t>
            </a:r>
            <a:r>
              <a:rPr lang="en-US" sz="2800" dirty="0" err="1" smtClean="0"/>
              <a:t>api</a:t>
            </a:r>
            <a:r>
              <a:rPr lang="en-US" sz="2800" dirty="0" smtClean="0"/>
              <a:t>)</a:t>
            </a:r>
          </a:p>
          <a:p>
            <a:pPr eaLnBrk="1" hangingPunct="1">
              <a:lnSpc>
                <a:spcPct val="80000"/>
              </a:lnSpc>
              <a:buFontTx/>
              <a:buNone/>
            </a:pPr>
            <a:r>
              <a:rPr lang="en-US" sz="2800" dirty="0" smtClean="0"/>
              <a:t>        - Insomnia, tremor  </a:t>
            </a:r>
            <a:r>
              <a:rPr lang="en-US" sz="2800" dirty="0" smtClean="0">
                <a:sym typeface="Wingdings" pitchFamily="2" charset="2"/>
              </a:rPr>
              <a:t> </a:t>
            </a:r>
            <a:r>
              <a:rPr lang="en-US" sz="2800" dirty="0" err="1" smtClean="0"/>
              <a:t>ggn</a:t>
            </a:r>
            <a:r>
              <a:rPr lang="en-US" sz="2800" dirty="0" smtClean="0"/>
              <a:t> </a:t>
            </a:r>
            <a:r>
              <a:rPr lang="en-US" sz="2800" dirty="0" err="1" smtClean="0"/>
              <a:t>bicara</a:t>
            </a:r>
            <a:endParaRPr lang="en-US" sz="2800" dirty="0" smtClean="0"/>
          </a:p>
          <a:p>
            <a:pPr eaLnBrk="1" hangingPunct="1">
              <a:lnSpc>
                <a:spcPct val="80000"/>
              </a:lnSpc>
              <a:buFontTx/>
              <a:buNone/>
            </a:pPr>
            <a:r>
              <a:rPr lang="en-US" sz="2800" dirty="0" smtClean="0"/>
              <a:t>        - </a:t>
            </a:r>
            <a:r>
              <a:rPr lang="en-US" sz="2800" dirty="0" err="1" smtClean="0"/>
              <a:t>menangis</a:t>
            </a:r>
            <a:r>
              <a:rPr lang="en-US" sz="2800" dirty="0" smtClean="0"/>
              <a:t> </a:t>
            </a:r>
            <a:r>
              <a:rPr lang="en-US" sz="2800" dirty="0" err="1" smtClean="0"/>
              <a:t>di</a:t>
            </a:r>
            <a:r>
              <a:rPr lang="en-US" sz="2800" dirty="0" smtClean="0"/>
              <a:t> </a:t>
            </a:r>
            <a:r>
              <a:rPr lang="en-US" sz="2800" dirty="0" err="1" smtClean="0"/>
              <a:t>luar</a:t>
            </a:r>
            <a:r>
              <a:rPr lang="en-US" sz="2800" dirty="0" smtClean="0"/>
              <a:t> </a:t>
            </a:r>
            <a:r>
              <a:rPr lang="en-US" sz="2800" dirty="0" err="1" smtClean="0"/>
              <a:t>kesadaran</a:t>
            </a:r>
            <a:endParaRPr lang="en-US" sz="2800" dirty="0" smtClean="0"/>
          </a:p>
          <a:p>
            <a:pPr eaLnBrk="1" hangingPunct="1">
              <a:lnSpc>
                <a:spcPct val="80000"/>
              </a:lnSpc>
              <a:buFontTx/>
              <a:buNone/>
            </a:pPr>
            <a:r>
              <a:rPr lang="en-US" sz="2800" dirty="0" smtClean="0"/>
              <a:t>11.Peny.      </a:t>
            </a:r>
            <a:r>
              <a:rPr lang="en-US" sz="2800" dirty="0" err="1" smtClean="0"/>
              <a:t>Arsen</a:t>
            </a:r>
            <a:r>
              <a:rPr lang="en-US" sz="2800" dirty="0" smtClean="0"/>
              <a:t> (As)</a:t>
            </a:r>
          </a:p>
          <a:p>
            <a:pPr eaLnBrk="1" hangingPunct="1">
              <a:lnSpc>
                <a:spcPct val="80000"/>
              </a:lnSpc>
              <a:buFontTx/>
              <a:buNone/>
            </a:pPr>
            <a:r>
              <a:rPr lang="en-US" sz="2800" dirty="0" smtClean="0"/>
              <a:t>        - </a:t>
            </a:r>
            <a:r>
              <a:rPr lang="en-US" sz="2800" dirty="0" err="1" smtClean="0"/>
              <a:t>Bahan</a:t>
            </a:r>
            <a:r>
              <a:rPr lang="en-US" sz="2800" dirty="0" smtClean="0"/>
              <a:t> </a:t>
            </a:r>
            <a:r>
              <a:rPr lang="en-US" sz="2800" dirty="0" err="1" smtClean="0"/>
              <a:t>racun</a:t>
            </a:r>
            <a:r>
              <a:rPr lang="en-US" sz="2800" dirty="0" smtClean="0"/>
              <a:t> : </a:t>
            </a:r>
            <a:r>
              <a:rPr lang="en-US" sz="2800" dirty="0" err="1" smtClean="0"/>
              <a:t>pengawet</a:t>
            </a:r>
            <a:r>
              <a:rPr lang="en-US" sz="2800" dirty="0" smtClean="0"/>
              <a:t>, </a:t>
            </a:r>
            <a:r>
              <a:rPr lang="en-US" sz="2800" dirty="0" err="1" smtClean="0"/>
              <a:t>pembersih</a:t>
            </a:r>
            <a:r>
              <a:rPr lang="en-US" sz="2800" dirty="0" smtClean="0"/>
              <a:t> </a:t>
            </a:r>
            <a:r>
              <a:rPr lang="en-US" sz="2800" dirty="0" err="1" smtClean="0"/>
              <a:t>biji</a:t>
            </a:r>
            <a:endParaRPr lang="en-US" sz="2800" dirty="0" smtClean="0"/>
          </a:p>
          <a:p>
            <a:pPr eaLnBrk="1" hangingPunct="1">
              <a:lnSpc>
                <a:spcPct val="80000"/>
              </a:lnSpc>
              <a:buFontTx/>
              <a:buNone/>
            </a:pPr>
            <a:r>
              <a:rPr lang="en-US" sz="2800" dirty="0" smtClean="0"/>
              <a:t>        - As - </a:t>
            </a:r>
            <a:r>
              <a:rPr lang="en-US" sz="2800" dirty="0" err="1" smtClean="0"/>
              <a:t>organik</a:t>
            </a:r>
            <a:r>
              <a:rPr lang="en-US" sz="2800" dirty="0" smtClean="0"/>
              <a:t> : </a:t>
            </a:r>
            <a:r>
              <a:rPr lang="en-US" sz="2800" dirty="0" err="1" smtClean="0"/>
              <a:t>perangsang</a:t>
            </a:r>
            <a:r>
              <a:rPr lang="en-US" sz="2800" dirty="0" smtClean="0"/>
              <a:t> </a:t>
            </a:r>
            <a:r>
              <a:rPr lang="en-US" sz="2800" dirty="0" err="1" smtClean="0"/>
              <a:t>lokal</a:t>
            </a:r>
            <a:endParaRPr lang="en-US" sz="2800" dirty="0" smtClean="0"/>
          </a:p>
          <a:p>
            <a:pPr eaLnBrk="1" hangingPunct="1">
              <a:lnSpc>
                <a:spcPct val="80000"/>
              </a:lnSpc>
              <a:buFontTx/>
              <a:buNone/>
            </a:pPr>
            <a:r>
              <a:rPr lang="en-US" sz="2800" dirty="0" smtClean="0"/>
              <a:t>               - </a:t>
            </a:r>
            <a:r>
              <a:rPr lang="en-US" sz="2800" dirty="0" err="1" smtClean="0"/>
              <a:t>anorganik</a:t>
            </a:r>
            <a:r>
              <a:rPr lang="en-US" sz="2800" dirty="0" smtClean="0"/>
              <a:t> : </a:t>
            </a:r>
            <a:r>
              <a:rPr lang="en-US" sz="2800" dirty="0" err="1" smtClean="0"/>
              <a:t>peran</a:t>
            </a:r>
            <a:r>
              <a:rPr lang="id-ID" sz="2800" dirty="0" smtClean="0"/>
              <a:t>g</a:t>
            </a:r>
            <a:r>
              <a:rPr lang="en-US" sz="2800" dirty="0" smtClean="0"/>
              <a:t>sang </a:t>
            </a:r>
            <a:r>
              <a:rPr lang="en-US" sz="2800" dirty="0" err="1" smtClean="0"/>
              <a:t>kulit</a:t>
            </a:r>
            <a:endParaRPr lang="en-US" sz="2800" dirty="0" smtClean="0"/>
          </a:p>
          <a:p>
            <a:pPr eaLnBrk="1" hangingPunct="1">
              <a:lnSpc>
                <a:spcPct val="80000"/>
              </a:lnSpc>
              <a:buFontTx/>
              <a:buNone/>
            </a:pPr>
            <a:r>
              <a:rPr lang="en-US" sz="2800" dirty="0" smtClean="0"/>
              <a:t>               - As </a:t>
            </a:r>
            <a:r>
              <a:rPr lang="en-US" sz="2800" dirty="0" err="1" smtClean="0"/>
              <a:t>dan</a:t>
            </a:r>
            <a:r>
              <a:rPr lang="en-US" sz="2800" dirty="0" smtClean="0"/>
              <a:t> air  </a:t>
            </a:r>
            <a:r>
              <a:rPr lang="en-US" sz="2800" dirty="0" smtClean="0">
                <a:sym typeface="Wingdings" pitchFamily="2" charset="2"/>
              </a:rPr>
              <a:t> </a:t>
            </a:r>
            <a:r>
              <a:rPr lang="en-US" sz="2800" dirty="0" err="1" smtClean="0"/>
              <a:t>hemolitik</a:t>
            </a:r>
            <a:r>
              <a:rPr lang="en-US" sz="2800" dirty="0" smtClean="0"/>
              <a:t>      </a:t>
            </a:r>
          </a:p>
        </p:txBody>
      </p:sp>
      <p:sp>
        <p:nvSpPr>
          <p:cNvPr id="25603" name="Line 3"/>
          <p:cNvSpPr>
            <a:spLocks noChangeShapeType="1"/>
          </p:cNvSpPr>
          <p:nvPr/>
        </p:nvSpPr>
        <p:spPr bwMode="auto">
          <a:xfrm>
            <a:off x="2051050" y="692150"/>
            <a:ext cx="360363" cy="0"/>
          </a:xfrm>
          <a:prstGeom prst="line">
            <a:avLst/>
          </a:prstGeom>
          <a:noFill/>
          <a:ln w="28575">
            <a:solidFill>
              <a:schemeClr val="tx1"/>
            </a:solidFill>
            <a:round/>
            <a:headEnd/>
            <a:tailEnd/>
          </a:ln>
        </p:spPr>
        <p:txBody>
          <a:bodyPr/>
          <a:lstStyle/>
          <a:p>
            <a:endParaRPr lang="en-US"/>
          </a:p>
        </p:txBody>
      </p:sp>
      <p:sp>
        <p:nvSpPr>
          <p:cNvPr id="25604" name="Line 4"/>
          <p:cNvSpPr>
            <a:spLocks noChangeShapeType="1"/>
          </p:cNvSpPr>
          <p:nvPr/>
        </p:nvSpPr>
        <p:spPr bwMode="auto">
          <a:xfrm>
            <a:off x="2051050" y="4581525"/>
            <a:ext cx="360363" cy="0"/>
          </a:xfrm>
          <a:prstGeom prst="line">
            <a:avLst/>
          </a:prstGeom>
          <a:noFill/>
          <a:ln w="28575">
            <a:solidFill>
              <a:schemeClr val="tx1"/>
            </a:solidFill>
            <a:round/>
            <a:headEnd/>
            <a:tailEnd/>
          </a:ln>
        </p:spPr>
        <p:txBody>
          <a:bodyPr/>
          <a:lstStyle/>
          <a:p>
            <a:endParaRPr lang="en-US"/>
          </a:p>
        </p:txBody>
      </p:sp>
      <p:sp>
        <p:nvSpPr>
          <p:cNvPr id="25605" name="Line 5"/>
          <p:cNvSpPr>
            <a:spLocks noChangeShapeType="1"/>
          </p:cNvSpPr>
          <p:nvPr/>
        </p:nvSpPr>
        <p:spPr bwMode="auto">
          <a:xfrm>
            <a:off x="2339975" y="2349500"/>
            <a:ext cx="360363" cy="0"/>
          </a:xfrm>
          <a:prstGeom prst="line">
            <a:avLst/>
          </a:prstGeom>
          <a:noFill/>
          <a:ln w="28575">
            <a:solidFill>
              <a:schemeClr val="tx1"/>
            </a:solidFill>
            <a:round/>
            <a:headEnd/>
            <a:tailEnd/>
          </a:ln>
        </p:spPr>
        <p:txBody>
          <a:bodyPr/>
          <a:lstStyle/>
          <a:p>
            <a:endParaRPr 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idx="1"/>
          </p:nvPr>
        </p:nvSpPr>
        <p:spPr>
          <a:xfrm>
            <a:off x="250825" y="765175"/>
            <a:ext cx="8532813" cy="5473700"/>
          </a:xfrm>
        </p:spPr>
        <p:txBody>
          <a:bodyPr/>
          <a:lstStyle/>
          <a:p>
            <a:pPr eaLnBrk="1" hangingPunct="1">
              <a:lnSpc>
                <a:spcPct val="90000"/>
              </a:lnSpc>
              <a:buFontTx/>
              <a:buNone/>
            </a:pPr>
            <a:r>
              <a:rPr lang="en-US" sz="2400" dirty="0" smtClean="0"/>
              <a:t>12. </a:t>
            </a:r>
            <a:r>
              <a:rPr lang="en-US" sz="2400" dirty="0" err="1" smtClean="0"/>
              <a:t>Peny</a:t>
            </a:r>
            <a:r>
              <a:rPr lang="en-US" sz="2400" dirty="0" smtClean="0"/>
              <a:t>. - Air </a:t>
            </a:r>
            <a:r>
              <a:rPr lang="en-US" sz="2400" dirty="0" err="1" smtClean="0"/>
              <a:t>Raksa</a:t>
            </a:r>
            <a:r>
              <a:rPr lang="en-US" sz="2400" dirty="0" smtClean="0"/>
              <a:t> (Hg)</a:t>
            </a:r>
          </a:p>
          <a:p>
            <a:pPr eaLnBrk="1" hangingPunct="1">
              <a:lnSpc>
                <a:spcPct val="90000"/>
              </a:lnSpc>
              <a:buFontTx/>
              <a:buNone/>
            </a:pPr>
            <a:r>
              <a:rPr lang="en-US" sz="2400" dirty="0" smtClean="0"/>
              <a:t>           - Hg  : - </a:t>
            </a:r>
            <a:r>
              <a:rPr lang="en-US" sz="2400" dirty="0" err="1" smtClean="0"/>
              <a:t>proses</a:t>
            </a:r>
            <a:r>
              <a:rPr lang="en-US" sz="2400" dirty="0" smtClean="0"/>
              <a:t> </a:t>
            </a:r>
            <a:r>
              <a:rPr lang="en-US" sz="2400" dirty="0" err="1" smtClean="0"/>
              <a:t>pemisah</a:t>
            </a:r>
            <a:r>
              <a:rPr lang="en-US" sz="2400" dirty="0" smtClean="0"/>
              <a:t> </a:t>
            </a:r>
            <a:r>
              <a:rPr lang="en-US" sz="2400" dirty="0" err="1" smtClean="0"/>
              <a:t>emas</a:t>
            </a:r>
            <a:r>
              <a:rPr lang="en-US" sz="2400" dirty="0" smtClean="0"/>
              <a:t>/</a:t>
            </a:r>
            <a:r>
              <a:rPr lang="en-US" sz="2400" dirty="0" err="1" smtClean="0"/>
              <a:t>perak</a:t>
            </a:r>
            <a:endParaRPr lang="en-US" sz="2400" dirty="0" smtClean="0"/>
          </a:p>
          <a:p>
            <a:pPr eaLnBrk="1" hangingPunct="1">
              <a:lnSpc>
                <a:spcPct val="90000"/>
              </a:lnSpc>
              <a:buFontTx/>
              <a:buNone/>
            </a:pPr>
            <a:r>
              <a:rPr lang="en-US" sz="2400" dirty="0" smtClean="0"/>
              <a:t>                      - </a:t>
            </a:r>
            <a:r>
              <a:rPr lang="en-US" sz="2400" dirty="0" err="1" smtClean="0"/>
              <a:t>termometer</a:t>
            </a:r>
            <a:r>
              <a:rPr lang="en-US" sz="2400" dirty="0" smtClean="0"/>
              <a:t>, barometer</a:t>
            </a:r>
          </a:p>
          <a:p>
            <a:pPr eaLnBrk="1" hangingPunct="1">
              <a:lnSpc>
                <a:spcPct val="90000"/>
              </a:lnSpc>
              <a:buFontTx/>
              <a:buNone/>
            </a:pPr>
            <a:r>
              <a:rPr lang="en-US" sz="2400" dirty="0" smtClean="0"/>
              <a:t>           - Hg </a:t>
            </a:r>
            <a:r>
              <a:rPr lang="en-US" sz="2400" dirty="0" err="1" smtClean="0"/>
              <a:t>fulminan</a:t>
            </a:r>
            <a:r>
              <a:rPr lang="en-US" sz="2400" dirty="0" smtClean="0"/>
              <a:t>, </a:t>
            </a:r>
            <a:r>
              <a:rPr lang="en-US" sz="2400" dirty="0" err="1" smtClean="0"/>
              <a:t>kulit</a:t>
            </a:r>
            <a:endParaRPr lang="en-US" sz="2400" dirty="0" smtClean="0"/>
          </a:p>
          <a:p>
            <a:pPr eaLnBrk="1" hangingPunct="1">
              <a:lnSpc>
                <a:spcPct val="90000"/>
              </a:lnSpc>
              <a:buFontTx/>
              <a:buNone/>
            </a:pPr>
            <a:r>
              <a:rPr lang="en-US" sz="2400" dirty="0" smtClean="0"/>
              <a:t>           - </a:t>
            </a:r>
            <a:r>
              <a:rPr lang="en-US" sz="2400" dirty="0" err="1" smtClean="0"/>
              <a:t>Senyawa</a:t>
            </a:r>
            <a:r>
              <a:rPr lang="en-US" sz="2400" dirty="0" smtClean="0"/>
              <a:t> air </a:t>
            </a:r>
            <a:r>
              <a:rPr lang="en-US" sz="2400" dirty="0" err="1" smtClean="0"/>
              <a:t>raksa</a:t>
            </a:r>
            <a:r>
              <a:rPr lang="en-US" sz="2400" dirty="0" smtClean="0"/>
              <a:t> </a:t>
            </a:r>
            <a:r>
              <a:rPr lang="en-US" sz="2400" dirty="0" err="1" smtClean="0"/>
              <a:t>logam</a:t>
            </a:r>
            <a:r>
              <a:rPr lang="en-US" sz="2400" dirty="0" smtClean="0"/>
              <a:t>/</a:t>
            </a:r>
            <a:r>
              <a:rPr lang="en-US" sz="2400" dirty="0" err="1" smtClean="0"/>
              <a:t>uap</a:t>
            </a:r>
            <a:r>
              <a:rPr lang="en-US" sz="2400" dirty="0" smtClean="0"/>
              <a:t>  </a:t>
            </a:r>
            <a:r>
              <a:rPr lang="en-US" sz="2400" dirty="0" smtClean="0">
                <a:sym typeface="Wingdings" pitchFamily="2" charset="2"/>
              </a:rPr>
              <a:t></a:t>
            </a:r>
            <a:r>
              <a:rPr lang="id-ID" sz="2400" dirty="0" smtClean="0"/>
              <a:t> </a:t>
            </a:r>
            <a:r>
              <a:rPr lang="en-US" sz="2400" dirty="0" err="1" smtClean="0"/>
              <a:t>menahun</a:t>
            </a:r>
            <a:endParaRPr lang="en-US" sz="2400" dirty="0" smtClean="0"/>
          </a:p>
          <a:p>
            <a:pPr eaLnBrk="1" hangingPunct="1">
              <a:lnSpc>
                <a:spcPct val="90000"/>
              </a:lnSpc>
              <a:buFontTx/>
              <a:buNone/>
            </a:pPr>
            <a:r>
              <a:rPr lang="en-US" sz="2400" dirty="0" smtClean="0"/>
              <a:t>13. </a:t>
            </a:r>
            <a:r>
              <a:rPr lang="en-US" sz="2400" dirty="0" err="1" smtClean="0"/>
              <a:t>Peny</a:t>
            </a:r>
            <a:r>
              <a:rPr lang="en-US" sz="2400" dirty="0" smtClean="0"/>
              <a:t>.</a:t>
            </a:r>
            <a:r>
              <a:rPr lang="id-ID" sz="2400" dirty="0" smtClean="0"/>
              <a:t>	</a:t>
            </a:r>
            <a:r>
              <a:rPr lang="en-US" sz="2400" dirty="0" smtClean="0"/>
              <a:t>- </a:t>
            </a:r>
            <a:r>
              <a:rPr lang="en-US" sz="2400" dirty="0" err="1" smtClean="0"/>
              <a:t>Timah</a:t>
            </a:r>
            <a:r>
              <a:rPr lang="en-US" sz="2400" dirty="0" smtClean="0"/>
              <a:t> </a:t>
            </a:r>
            <a:r>
              <a:rPr lang="en-US" sz="2400" dirty="0" err="1" smtClean="0"/>
              <a:t>hitam</a:t>
            </a:r>
            <a:r>
              <a:rPr lang="en-US" sz="2400" dirty="0" smtClean="0"/>
              <a:t> (</a:t>
            </a:r>
            <a:r>
              <a:rPr lang="en-US" sz="2400" dirty="0" err="1" smtClean="0"/>
              <a:t>Pb</a:t>
            </a:r>
            <a:r>
              <a:rPr lang="en-US" sz="2400" dirty="0" smtClean="0"/>
              <a:t>)</a:t>
            </a:r>
          </a:p>
          <a:p>
            <a:pPr eaLnBrk="1" hangingPunct="1">
              <a:lnSpc>
                <a:spcPct val="90000"/>
              </a:lnSpc>
              <a:buFontTx/>
              <a:buNone/>
            </a:pPr>
            <a:r>
              <a:rPr lang="en-US" sz="2400" dirty="0" smtClean="0"/>
              <a:t>                </a:t>
            </a:r>
            <a:r>
              <a:rPr lang="id-ID" sz="2400" dirty="0" smtClean="0"/>
              <a:t>	</a:t>
            </a:r>
            <a:r>
              <a:rPr lang="en-US" sz="2400" dirty="0" smtClean="0"/>
              <a:t>- </a:t>
            </a:r>
            <a:r>
              <a:rPr lang="en-US" sz="2400" dirty="0" err="1" smtClean="0"/>
              <a:t>Sumber</a:t>
            </a:r>
            <a:r>
              <a:rPr lang="en-US" sz="2400" dirty="0" smtClean="0"/>
              <a:t> : </a:t>
            </a:r>
            <a:r>
              <a:rPr lang="en-US" sz="2400" dirty="0" err="1" smtClean="0"/>
              <a:t>Baterey</a:t>
            </a:r>
            <a:r>
              <a:rPr lang="en-US" sz="2400" dirty="0" smtClean="0"/>
              <a:t>, </a:t>
            </a:r>
            <a:r>
              <a:rPr lang="en-US" sz="2400" dirty="0" err="1" smtClean="0"/>
              <a:t>percetakan</a:t>
            </a:r>
            <a:r>
              <a:rPr lang="en-US" sz="2400" dirty="0" smtClean="0"/>
              <a:t>, </a:t>
            </a:r>
            <a:r>
              <a:rPr lang="en-US" sz="2400" dirty="0" err="1" smtClean="0"/>
              <a:t>mainan</a:t>
            </a:r>
            <a:r>
              <a:rPr lang="en-US" sz="2400" dirty="0" smtClean="0"/>
              <a:t> 			   </a:t>
            </a:r>
            <a:r>
              <a:rPr lang="en-US" sz="2400" dirty="0" err="1" smtClean="0"/>
              <a:t>anak</a:t>
            </a:r>
            <a:r>
              <a:rPr lang="en-US" sz="2400" dirty="0" smtClean="0"/>
              <a:t> </a:t>
            </a:r>
            <a:r>
              <a:rPr lang="en-US" sz="2400" dirty="0" smtClean="0">
                <a:sym typeface="Wingdings" pitchFamily="2" charset="2"/>
              </a:rPr>
              <a:t> anemia, </a:t>
            </a:r>
            <a:r>
              <a:rPr lang="en-US" sz="2400" dirty="0" err="1" smtClean="0">
                <a:sym typeface="Wingdings" pitchFamily="2" charset="2"/>
              </a:rPr>
              <a:t>Infertil</a:t>
            </a:r>
            <a:r>
              <a:rPr lang="en-US" sz="2400" dirty="0" smtClean="0">
                <a:sym typeface="Wingdings" pitchFamily="2" charset="2"/>
              </a:rPr>
              <a:t>, </a:t>
            </a:r>
            <a:r>
              <a:rPr lang="en-US" sz="2400" dirty="0" err="1" smtClean="0">
                <a:sym typeface="Wingdings" pitchFamily="2" charset="2"/>
              </a:rPr>
              <a:t>nefrosis</a:t>
            </a:r>
            <a:r>
              <a:rPr lang="en-US" sz="2400" dirty="0" smtClean="0">
                <a:sym typeface="Wingdings" pitchFamily="2" charset="2"/>
              </a:rPr>
              <a:t>, </a:t>
            </a:r>
            <a:r>
              <a:rPr lang="en-US" sz="2400" dirty="0" smtClean="0"/>
              <a:t>“wrist drop” </a:t>
            </a:r>
            <a:r>
              <a:rPr lang="id-ID" sz="2400" dirty="0" smtClean="0"/>
              <a:t>	</a:t>
            </a:r>
            <a:endParaRPr lang="en-US" sz="2400" dirty="0" smtClean="0"/>
          </a:p>
          <a:p>
            <a:pPr eaLnBrk="1" hangingPunct="1">
              <a:lnSpc>
                <a:spcPct val="90000"/>
              </a:lnSpc>
              <a:buFontTx/>
              <a:buNone/>
            </a:pPr>
            <a:r>
              <a:rPr lang="en-US" sz="2400" dirty="0" smtClean="0"/>
              <a:t>14. </a:t>
            </a:r>
            <a:r>
              <a:rPr lang="en-US" sz="2400" dirty="0" err="1" smtClean="0"/>
              <a:t>Peny</a:t>
            </a:r>
            <a:r>
              <a:rPr lang="en-US" sz="2400" dirty="0" smtClean="0"/>
              <a:t>. - Fluor (Fl)</a:t>
            </a:r>
          </a:p>
          <a:p>
            <a:pPr eaLnBrk="1" hangingPunct="1">
              <a:lnSpc>
                <a:spcPct val="90000"/>
              </a:lnSpc>
              <a:buFontTx/>
              <a:buNone/>
            </a:pPr>
            <a:r>
              <a:rPr lang="en-US" sz="2400" dirty="0" smtClean="0"/>
              <a:t>                </a:t>
            </a:r>
            <a:r>
              <a:rPr lang="id-ID" sz="2400" dirty="0" smtClean="0"/>
              <a:t>	</a:t>
            </a:r>
            <a:r>
              <a:rPr lang="en-US" sz="2400" dirty="0" smtClean="0"/>
              <a:t>- Gas/</a:t>
            </a:r>
            <a:r>
              <a:rPr lang="en-US" sz="2400" dirty="0" err="1" smtClean="0"/>
              <a:t>asam</a:t>
            </a:r>
            <a:r>
              <a:rPr lang="en-US" sz="2400" dirty="0" smtClean="0"/>
              <a:t> </a:t>
            </a:r>
            <a:r>
              <a:rPr lang="en-US" sz="2400" dirty="0" smtClean="0">
                <a:sym typeface="Wingdings" pitchFamily="2" charset="2"/>
              </a:rPr>
              <a:t></a:t>
            </a:r>
            <a:r>
              <a:rPr lang="en-US" sz="2400" dirty="0" err="1" smtClean="0"/>
              <a:t>korosif</a:t>
            </a:r>
            <a:r>
              <a:rPr lang="en-US" sz="2400" dirty="0" smtClean="0"/>
              <a:t> </a:t>
            </a:r>
            <a:r>
              <a:rPr lang="en-US" sz="2400" dirty="0" err="1" smtClean="0"/>
              <a:t>paru</a:t>
            </a:r>
            <a:endParaRPr lang="en-US" sz="2400" dirty="0" smtClean="0"/>
          </a:p>
          <a:p>
            <a:pPr eaLnBrk="1" hangingPunct="1">
              <a:lnSpc>
                <a:spcPct val="90000"/>
              </a:lnSpc>
              <a:buFontTx/>
              <a:buNone/>
            </a:pPr>
            <a:r>
              <a:rPr lang="en-US" sz="2400" dirty="0" smtClean="0"/>
              <a:t>                </a:t>
            </a:r>
            <a:r>
              <a:rPr lang="id-ID" sz="2400" dirty="0" smtClean="0"/>
              <a:t>	</a:t>
            </a:r>
            <a:r>
              <a:rPr lang="en-US" sz="2400" dirty="0" smtClean="0"/>
              <a:t>- </a:t>
            </a:r>
            <a:r>
              <a:rPr lang="en-US" sz="2400" dirty="0" err="1" smtClean="0"/>
              <a:t>Absorpsi</a:t>
            </a:r>
            <a:r>
              <a:rPr lang="en-US" sz="2400" dirty="0" smtClean="0"/>
              <a:t>  </a:t>
            </a:r>
            <a:r>
              <a:rPr lang="en-US" sz="2400" dirty="0" smtClean="0">
                <a:sym typeface="Wingdings" pitchFamily="2" charset="2"/>
              </a:rPr>
              <a:t></a:t>
            </a:r>
            <a:r>
              <a:rPr lang="en-US" sz="2400" dirty="0" smtClean="0"/>
              <a:t> </a:t>
            </a:r>
            <a:r>
              <a:rPr lang="en-US" sz="2400" dirty="0" err="1" smtClean="0"/>
              <a:t>fluorosis</a:t>
            </a:r>
            <a:r>
              <a:rPr lang="en-US" sz="2400" dirty="0" smtClean="0"/>
              <a:t> (</a:t>
            </a:r>
            <a:r>
              <a:rPr lang="en-US" sz="2400" dirty="0" err="1" smtClean="0"/>
              <a:t>gigi</a:t>
            </a:r>
            <a:r>
              <a:rPr lang="en-US" sz="2400" dirty="0" smtClean="0"/>
              <a:t>/</a:t>
            </a:r>
            <a:r>
              <a:rPr lang="en-US" sz="2400" dirty="0" err="1" smtClean="0"/>
              <a:t>tulang</a:t>
            </a:r>
            <a:r>
              <a:rPr lang="en-US" sz="2400" dirty="0" smtClean="0"/>
              <a:t>)</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idx="1"/>
          </p:nvPr>
        </p:nvSpPr>
        <p:spPr>
          <a:xfrm>
            <a:off x="395288" y="549275"/>
            <a:ext cx="8497887" cy="6119813"/>
          </a:xfrm>
        </p:spPr>
        <p:txBody>
          <a:bodyPr/>
          <a:lstStyle/>
          <a:p>
            <a:pPr eaLnBrk="1" hangingPunct="1">
              <a:lnSpc>
                <a:spcPct val="80000"/>
              </a:lnSpc>
              <a:buFontTx/>
              <a:buNone/>
              <a:tabLst>
                <a:tab pos="715963" algn="l"/>
                <a:tab pos="2149475" algn="l"/>
              </a:tabLst>
            </a:pPr>
            <a:r>
              <a:rPr lang="en-US" sz="2000" smtClean="0"/>
              <a:t>15. </a:t>
            </a:r>
            <a:r>
              <a:rPr lang="en-US" sz="2400" smtClean="0"/>
              <a:t>Peny – derivat Hologen (HC </a:t>
            </a:r>
            <a:r>
              <a:rPr lang="id-ID" sz="2400" smtClean="0"/>
              <a:t> </a:t>
            </a:r>
            <a:r>
              <a:rPr lang="en-US" sz="2400" smtClean="0"/>
              <a:t>Alifatik/Aromatik)</a:t>
            </a:r>
          </a:p>
          <a:p>
            <a:pPr eaLnBrk="1" hangingPunct="1">
              <a:lnSpc>
                <a:spcPct val="80000"/>
              </a:lnSpc>
              <a:buFontTx/>
              <a:buNone/>
              <a:tabLst>
                <a:tab pos="715963" algn="l"/>
                <a:tab pos="2149475" algn="l"/>
              </a:tabLst>
            </a:pPr>
            <a:r>
              <a:rPr lang="en-US" sz="2400" smtClean="0"/>
              <a:t>       Contoh : </a:t>
            </a:r>
            <a:r>
              <a:rPr lang="id-ID" sz="2400" smtClean="0"/>
              <a:t>	</a:t>
            </a:r>
            <a:r>
              <a:rPr lang="en-US" sz="2400" smtClean="0"/>
              <a:t>- metil Cl</a:t>
            </a:r>
            <a:r>
              <a:rPr lang="id-ID" sz="2400" smtClean="0"/>
              <a:t>,</a:t>
            </a:r>
            <a:r>
              <a:rPr lang="en-US" sz="2400" smtClean="0"/>
              <a:t> ClMetan (pelarut lemak,Oli), 		                   Metil Br , CCl4   , Cl naftalen</a:t>
            </a:r>
          </a:p>
          <a:p>
            <a:pPr eaLnBrk="1" hangingPunct="1">
              <a:lnSpc>
                <a:spcPct val="80000"/>
              </a:lnSpc>
              <a:buFontTx/>
              <a:buNone/>
              <a:tabLst>
                <a:tab pos="715963" algn="l"/>
                <a:tab pos="2149475" algn="l"/>
              </a:tabLst>
            </a:pPr>
            <a:r>
              <a:rPr lang="en-US" sz="2400" smtClean="0"/>
              <a:t>       Racun : </a:t>
            </a:r>
            <a:r>
              <a:rPr lang="id-ID" sz="2400" smtClean="0"/>
              <a:t>	</a:t>
            </a:r>
            <a:r>
              <a:rPr lang="en-US" sz="2400" smtClean="0"/>
              <a:t>- DDT, Aldrin, Dieldrin, Lindane</a:t>
            </a:r>
          </a:p>
          <a:p>
            <a:pPr eaLnBrk="1" hangingPunct="1">
              <a:lnSpc>
                <a:spcPct val="80000"/>
              </a:lnSpc>
              <a:buFontTx/>
              <a:buNone/>
              <a:tabLst>
                <a:tab pos="715963" algn="l"/>
                <a:tab pos="2149475" algn="l"/>
              </a:tabLst>
            </a:pPr>
            <a:r>
              <a:rPr lang="en-US" sz="2400" smtClean="0"/>
              <a:t>16. Peny - Carbon disulfida (CS2)</a:t>
            </a:r>
          </a:p>
          <a:p>
            <a:pPr eaLnBrk="1" hangingPunct="1">
              <a:lnSpc>
                <a:spcPct val="80000"/>
              </a:lnSpc>
              <a:buFontTx/>
              <a:buNone/>
              <a:tabLst>
                <a:tab pos="715963" algn="l"/>
                <a:tab pos="2149475" algn="l"/>
              </a:tabLst>
            </a:pPr>
            <a:r>
              <a:rPr lang="en-US" sz="2400" smtClean="0"/>
              <a:t>               - Pelarut (lemak, industri rayon)</a:t>
            </a:r>
          </a:p>
          <a:p>
            <a:pPr eaLnBrk="1" hangingPunct="1">
              <a:lnSpc>
                <a:spcPct val="80000"/>
              </a:lnSpc>
              <a:buFontTx/>
              <a:buNone/>
              <a:tabLst>
                <a:tab pos="715963" algn="l"/>
                <a:tab pos="2149475" algn="l"/>
              </a:tabLst>
            </a:pPr>
            <a:r>
              <a:rPr lang="en-US" sz="2400" smtClean="0"/>
              <a:t>               - Sistem syaraf, cvs</a:t>
            </a:r>
          </a:p>
          <a:p>
            <a:pPr eaLnBrk="1" hangingPunct="1">
              <a:lnSpc>
                <a:spcPct val="80000"/>
              </a:lnSpc>
              <a:buFontTx/>
              <a:buNone/>
              <a:tabLst>
                <a:tab pos="715963" algn="l"/>
                <a:tab pos="2149475" algn="l"/>
              </a:tabLst>
            </a:pPr>
            <a:r>
              <a:rPr lang="en-US" sz="2400" smtClean="0"/>
              <a:t>17. Peny. -  benzena (homolognya)</a:t>
            </a:r>
          </a:p>
          <a:p>
            <a:pPr eaLnBrk="1" hangingPunct="1">
              <a:lnSpc>
                <a:spcPct val="80000"/>
              </a:lnSpc>
              <a:buFontTx/>
              <a:buNone/>
              <a:tabLst>
                <a:tab pos="715963" algn="l"/>
                <a:tab pos="2149475" algn="l"/>
              </a:tabLst>
            </a:pPr>
            <a:r>
              <a:rPr lang="en-US" sz="2400" smtClean="0"/>
              <a:t>                 -  CNS, anorexia, anemia (kronis)</a:t>
            </a:r>
          </a:p>
          <a:p>
            <a:pPr eaLnBrk="1" hangingPunct="1">
              <a:lnSpc>
                <a:spcPct val="80000"/>
              </a:lnSpc>
              <a:buFontTx/>
              <a:buNone/>
              <a:tabLst>
                <a:tab pos="715963" algn="l"/>
                <a:tab pos="2149475" algn="l"/>
              </a:tabLst>
            </a:pPr>
            <a:r>
              <a:rPr lang="en-US" sz="2400" smtClean="0"/>
              <a:t>18. Peny. - derivat (nitro/amino) dari Benzena</a:t>
            </a:r>
          </a:p>
          <a:p>
            <a:pPr eaLnBrk="1" hangingPunct="1">
              <a:lnSpc>
                <a:spcPct val="80000"/>
              </a:lnSpc>
              <a:buFontTx/>
              <a:buNone/>
              <a:tabLst>
                <a:tab pos="715963" algn="l"/>
                <a:tab pos="2149475" algn="l"/>
              </a:tabLst>
            </a:pPr>
            <a:r>
              <a:rPr lang="en-US" sz="2400" smtClean="0"/>
              <a:t>      Contoh : - nitro benzene (parfum ) – dinitrofenol</a:t>
            </a:r>
          </a:p>
          <a:p>
            <a:pPr eaLnBrk="1" hangingPunct="1">
              <a:lnSpc>
                <a:spcPct val="80000"/>
              </a:lnSpc>
              <a:buFontTx/>
              <a:buNone/>
              <a:tabLst>
                <a:tab pos="715963" algn="l"/>
                <a:tab pos="2149475" algn="l"/>
              </a:tabLst>
            </a:pPr>
            <a:r>
              <a:rPr lang="en-US" sz="2400" smtClean="0"/>
              <a:t>                     - trinitro – dinitro ortokresol</a:t>
            </a:r>
          </a:p>
          <a:p>
            <a:pPr eaLnBrk="1" hangingPunct="1">
              <a:lnSpc>
                <a:spcPct val="80000"/>
              </a:lnSpc>
              <a:buFontTx/>
              <a:buNone/>
              <a:tabLst>
                <a:tab pos="715963" algn="l"/>
                <a:tab pos="2149475" algn="l"/>
              </a:tabLst>
            </a:pPr>
            <a:r>
              <a:rPr lang="en-US" sz="2400" smtClean="0"/>
              <a:t>                     - trinitro toluene – anilin (tinta)</a:t>
            </a:r>
          </a:p>
          <a:p>
            <a:pPr eaLnBrk="1" hangingPunct="1">
              <a:lnSpc>
                <a:spcPct val="80000"/>
              </a:lnSpc>
              <a:buFontTx/>
              <a:buNone/>
              <a:tabLst>
                <a:tab pos="715963" algn="l"/>
                <a:tab pos="2149475" algn="l"/>
              </a:tabLst>
            </a:pPr>
            <a:r>
              <a:rPr lang="en-US" sz="2400" smtClean="0"/>
              <a:t>19. Peny. – nitrogliserin, asam nitrat  </a:t>
            </a:r>
            <a:r>
              <a:rPr lang="en-US" sz="2400" smtClean="0">
                <a:sym typeface="Wingdings" pitchFamily="2" charset="2"/>
              </a:rPr>
              <a:t> </a:t>
            </a:r>
            <a:r>
              <a:rPr lang="en-US" sz="2400" smtClean="0"/>
              <a:t>mati mendadak</a:t>
            </a:r>
            <a:endParaRPr lang="en-US" sz="2000" smtClean="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idx="1"/>
          </p:nvPr>
        </p:nvSpPr>
        <p:spPr>
          <a:xfrm>
            <a:off x="250825" y="692150"/>
            <a:ext cx="8713788" cy="5761038"/>
          </a:xfrm>
        </p:spPr>
        <p:txBody>
          <a:bodyPr/>
          <a:lstStyle/>
          <a:p>
            <a:pPr eaLnBrk="1" hangingPunct="1">
              <a:buFontTx/>
              <a:buNone/>
            </a:pPr>
            <a:r>
              <a:rPr lang="en-US" sz="2400" smtClean="0"/>
              <a:t>20. Peny. -  alkohol, glikol, keton</a:t>
            </a:r>
          </a:p>
          <a:p>
            <a:pPr eaLnBrk="1" hangingPunct="1">
              <a:buFontTx/>
              <a:buNone/>
            </a:pPr>
            <a:r>
              <a:rPr lang="en-US" sz="2400" smtClean="0"/>
              <a:t>                 - metil alkohol        - pelarut</a:t>
            </a:r>
          </a:p>
          <a:p>
            <a:pPr eaLnBrk="1" hangingPunct="1">
              <a:buFontTx/>
              <a:buNone/>
            </a:pPr>
            <a:r>
              <a:rPr lang="en-US" sz="2400" smtClean="0"/>
              <a:t>                 - etanol                 - pelarut</a:t>
            </a:r>
          </a:p>
          <a:p>
            <a:pPr eaLnBrk="1" hangingPunct="1">
              <a:buFontTx/>
              <a:buNone/>
            </a:pPr>
            <a:r>
              <a:rPr lang="en-US" sz="2400" smtClean="0"/>
              <a:t>		       - keton</a:t>
            </a:r>
          </a:p>
          <a:p>
            <a:pPr eaLnBrk="1" hangingPunct="1">
              <a:buFontTx/>
              <a:buNone/>
            </a:pPr>
            <a:r>
              <a:rPr lang="en-US" sz="2400" smtClean="0"/>
              <a:t>		</a:t>
            </a:r>
          </a:p>
          <a:p>
            <a:pPr eaLnBrk="1" hangingPunct="1">
              <a:buFontTx/>
              <a:buNone/>
            </a:pPr>
            <a:r>
              <a:rPr lang="en-US" sz="2400" smtClean="0"/>
              <a:t>21. Peny. - asfiksia ( Co, HCN, H2S)</a:t>
            </a:r>
          </a:p>
          <a:p>
            <a:pPr eaLnBrk="1" hangingPunct="1">
              <a:buFontTx/>
              <a:buNone/>
            </a:pPr>
            <a:r>
              <a:rPr lang="en-US" sz="2400" smtClean="0"/>
              <a:t>                - H2CN  </a:t>
            </a:r>
            <a:r>
              <a:rPr lang="en-US" sz="2400" smtClean="0">
                <a:sym typeface="Wingdings" pitchFamily="2" charset="2"/>
              </a:rPr>
              <a:t> </a:t>
            </a:r>
            <a:r>
              <a:rPr lang="en-US" sz="2400" smtClean="0"/>
              <a:t>fumigasi</a:t>
            </a:r>
          </a:p>
          <a:p>
            <a:pPr eaLnBrk="1" hangingPunct="1">
              <a:buFontTx/>
              <a:buNone/>
            </a:pPr>
            <a:r>
              <a:rPr lang="en-US" sz="2400" smtClean="0"/>
              <a:t>                - H2 S </a:t>
            </a:r>
            <a:r>
              <a:rPr lang="en-US" sz="2400" smtClean="0">
                <a:sym typeface="Wingdings" pitchFamily="2" charset="2"/>
              </a:rPr>
              <a:t> </a:t>
            </a:r>
            <a:r>
              <a:rPr lang="en-US" sz="2400" smtClean="0"/>
              <a:t>pada minyak bumi, kulit)</a:t>
            </a:r>
          </a:p>
          <a:p>
            <a:pPr eaLnBrk="1" hangingPunct="1">
              <a:buFontTx/>
              <a:buNone/>
            </a:pPr>
            <a:r>
              <a:rPr lang="en-US" sz="2400" smtClean="0"/>
              <a:t>                - marcaptan</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idx="1"/>
          </p:nvPr>
        </p:nvSpPr>
        <p:spPr>
          <a:xfrm>
            <a:off x="827088" y="765175"/>
            <a:ext cx="7777162" cy="5761038"/>
          </a:xfrm>
        </p:spPr>
        <p:txBody>
          <a:bodyPr/>
          <a:lstStyle/>
          <a:p>
            <a:pPr eaLnBrk="1" hangingPunct="1">
              <a:buFontTx/>
              <a:buNone/>
            </a:pPr>
            <a:r>
              <a:rPr lang="en-US" sz="2800" dirty="0" smtClean="0"/>
              <a:t>22. </a:t>
            </a:r>
            <a:r>
              <a:rPr lang="en-US" sz="2800" dirty="0" err="1" smtClean="0"/>
              <a:t>Kelainan</a:t>
            </a:r>
            <a:r>
              <a:rPr lang="en-US" sz="2800" dirty="0" smtClean="0"/>
              <a:t> </a:t>
            </a:r>
            <a:r>
              <a:rPr lang="en-US" sz="2800" dirty="0" err="1" smtClean="0"/>
              <a:t>pendengaran</a:t>
            </a:r>
            <a:r>
              <a:rPr lang="en-US" sz="2800" dirty="0" smtClean="0"/>
              <a:t> -  </a:t>
            </a:r>
            <a:r>
              <a:rPr lang="en-US" sz="2800" dirty="0" err="1" smtClean="0"/>
              <a:t>bising</a:t>
            </a:r>
            <a:r>
              <a:rPr lang="en-US" sz="2800" dirty="0" smtClean="0"/>
              <a:t>                 </a:t>
            </a:r>
          </a:p>
          <a:p>
            <a:pPr eaLnBrk="1" hangingPunct="1">
              <a:buFontTx/>
              <a:buNone/>
            </a:pPr>
            <a:r>
              <a:rPr lang="en-US" sz="2800" dirty="0" smtClean="0"/>
              <a:t>23. </a:t>
            </a:r>
            <a:r>
              <a:rPr lang="en-US" sz="2800" dirty="0" err="1" smtClean="0"/>
              <a:t>Peny</a:t>
            </a:r>
            <a:r>
              <a:rPr lang="en-US" sz="2800" dirty="0" smtClean="0"/>
              <a:t>. – </a:t>
            </a:r>
            <a:r>
              <a:rPr lang="en-US" sz="2800" dirty="0" err="1" smtClean="0"/>
              <a:t>getaran</a:t>
            </a:r>
            <a:r>
              <a:rPr lang="en-US" sz="2800" dirty="0" smtClean="0"/>
              <a:t> </a:t>
            </a:r>
            <a:r>
              <a:rPr lang="en-US" sz="2800" dirty="0" err="1" smtClean="0"/>
              <a:t>mekanik</a:t>
            </a:r>
            <a:endParaRPr lang="en-US" sz="2800" dirty="0" smtClean="0"/>
          </a:p>
          <a:p>
            <a:pPr eaLnBrk="1" hangingPunct="1">
              <a:buFontTx/>
              <a:buNone/>
            </a:pPr>
            <a:r>
              <a:rPr lang="en-US" sz="2800" dirty="0" smtClean="0"/>
              <a:t>                - hand arm vibration</a:t>
            </a:r>
          </a:p>
          <a:p>
            <a:pPr eaLnBrk="1" hangingPunct="1">
              <a:buFontTx/>
              <a:buNone/>
            </a:pPr>
            <a:r>
              <a:rPr lang="en-US" sz="2800" dirty="0" smtClean="0"/>
              <a:t>                - </a:t>
            </a:r>
            <a:r>
              <a:rPr lang="en-US" sz="2800" dirty="0" err="1" smtClean="0"/>
              <a:t>getaran</a:t>
            </a:r>
            <a:r>
              <a:rPr lang="en-US" sz="2800" dirty="0" smtClean="0"/>
              <a:t> </a:t>
            </a:r>
            <a:r>
              <a:rPr lang="en-US" sz="2800" dirty="0" err="1" smtClean="0"/>
              <a:t>menyeluruh</a:t>
            </a:r>
            <a:r>
              <a:rPr lang="en-US" sz="2800" dirty="0" smtClean="0"/>
              <a:t> (</a:t>
            </a:r>
            <a:r>
              <a:rPr lang="en-US" sz="2800" dirty="0" err="1" smtClean="0"/>
              <a:t>wole</a:t>
            </a:r>
            <a:r>
              <a:rPr lang="en-US" sz="2800" dirty="0" smtClean="0"/>
              <a:t> body)</a:t>
            </a:r>
          </a:p>
          <a:p>
            <a:pPr eaLnBrk="1" hangingPunct="1">
              <a:buFontTx/>
              <a:buNone/>
            </a:pPr>
            <a:r>
              <a:rPr lang="en-US" sz="2800" dirty="0" smtClean="0"/>
              <a:t>24. </a:t>
            </a:r>
            <a:r>
              <a:rPr lang="en-US" sz="2800" dirty="0" err="1" smtClean="0"/>
              <a:t>Peny</a:t>
            </a:r>
            <a:r>
              <a:rPr lang="en-US" sz="2800" dirty="0" smtClean="0"/>
              <a:t>  - </a:t>
            </a:r>
            <a:r>
              <a:rPr lang="en-US" sz="2800" dirty="0" err="1" smtClean="0"/>
              <a:t>tek</a:t>
            </a:r>
            <a:r>
              <a:rPr lang="en-US" sz="2800" dirty="0" smtClean="0"/>
              <a:t> </a:t>
            </a:r>
            <a:r>
              <a:rPr lang="en-US" sz="2800" dirty="0" err="1" smtClean="0"/>
              <a:t>udara</a:t>
            </a:r>
            <a:r>
              <a:rPr lang="en-US" sz="2800" dirty="0" smtClean="0"/>
              <a:t> </a:t>
            </a:r>
            <a:r>
              <a:rPr lang="en-US" sz="2800" dirty="0" err="1" smtClean="0"/>
              <a:t>tinggi</a:t>
            </a:r>
            <a:endParaRPr lang="en-US" sz="2800" dirty="0" smtClean="0"/>
          </a:p>
          <a:p>
            <a:pPr eaLnBrk="1" hangingPunct="1">
              <a:buFontTx/>
              <a:buNone/>
            </a:pPr>
            <a:r>
              <a:rPr lang="en-US" sz="2800" dirty="0" smtClean="0"/>
              <a:t>                - (</a:t>
            </a:r>
            <a:r>
              <a:rPr lang="en-US" sz="2800" dirty="0" err="1" smtClean="0"/>
              <a:t>peny</a:t>
            </a:r>
            <a:r>
              <a:rPr lang="en-US" sz="2800" dirty="0" smtClean="0"/>
              <a:t>. Caisson) </a:t>
            </a:r>
          </a:p>
          <a:p>
            <a:pPr eaLnBrk="1" hangingPunct="1">
              <a:buFontTx/>
              <a:buNone/>
            </a:pPr>
            <a:r>
              <a:rPr lang="en-US" sz="2800" dirty="0" smtClean="0"/>
              <a:t>25. </a:t>
            </a:r>
            <a:r>
              <a:rPr lang="en-US" sz="2800" dirty="0" err="1" smtClean="0"/>
              <a:t>Peny</a:t>
            </a:r>
            <a:r>
              <a:rPr lang="en-US" sz="2800" dirty="0" smtClean="0"/>
              <a:t> – </a:t>
            </a:r>
            <a:r>
              <a:rPr lang="en-US" sz="2800" dirty="0" err="1" smtClean="0"/>
              <a:t>radiasi</a:t>
            </a:r>
            <a:r>
              <a:rPr lang="en-US" sz="2800" dirty="0" smtClean="0"/>
              <a:t> EMG </a:t>
            </a:r>
            <a:r>
              <a:rPr lang="en-US" sz="2800" dirty="0" err="1" smtClean="0"/>
              <a:t>dan</a:t>
            </a:r>
            <a:r>
              <a:rPr lang="en-US" sz="2800" dirty="0" smtClean="0"/>
              <a:t> </a:t>
            </a:r>
            <a:r>
              <a:rPr lang="en-US" sz="2800" dirty="0" err="1" smtClean="0"/>
              <a:t>radiasi</a:t>
            </a:r>
            <a:r>
              <a:rPr lang="en-US" sz="2800" dirty="0" smtClean="0"/>
              <a:t> me</a:t>
            </a:r>
            <a:r>
              <a:rPr lang="id-ID" sz="2800" dirty="0" smtClean="0"/>
              <a:t>n</a:t>
            </a:r>
            <a:r>
              <a:rPr lang="en-US" sz="2800" dirty="0" err="1" smtClean="0"/>
              <a:t>gion</a:t>
            </a:r>
            <a:endParaRPr lang="en-US" sz="2800" dirty="0" smtClean="0"/>
          </a:p>
          <a:p>
            <a:pPr eaLnBrk="1" hangingPunct="1">
              <a:buFontTx/>
              <a:buNone/>
            </a:pPr>
            <a:r>
              <a:rPr lang="en-US" sz="2800" dirty="0" smtClean="0"/>
              <a:t>26. </a:t>
            </a:r>
            <a:r>
              <a:rPr lang="en-US" sz="2800" dirty="0" err="1" smtClean="0"/>
              <a:t>Dermatosis</a:t>
            </a:r>
            <a:r>
              <a:rPr lang="en-US" sz="2800" dirty="0" smtClean="0"/>
              <a:t> – </a:t>
            </a:r>
            <a:r>
              <a:rPr lang="en-US" sz="2800" dirty="0" err="1" smtClean="0"/>
              <a:t>fisik</a:t>
            </a:r>
            <a:r>
              <a:rPr lang="en-US" sz="2800" dirty="0" smtClean="0"/>
              <a:t>, </a:t>
            </a:r>
            <a:r>
              <a:rPr lang="en-US" sz="2800" dirty="0" err="1" smtClean="0"/>
              <a:t>kimia</a:t>
            </a:r>
            <a:r>
              <a:rPr lang="en-US" sz="2800" dirty="0" smtClean="0"/>
              <a:t>, </a:t>
            </a:r>
            <a:r>
              <a:rPr lang="en-US" sz="2800" dirty="0" err="1" smtClean="0"/>
              <a:t>biologi</a:t>
            </a:r>
            <a:endParaRPr lang="en-US" sz="2800" dirty="0" smtClean="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idx="1"/>
          </p:nvPr>
        </p:nvSpPr>
        <p:spPr>
          <a:xfrm>
            <a:off x="457200" y="692150"/>
            <a:ext cx="8507413" cy="5761038"/>
          </a:xfrm>
        </p:spPr>
        <p:txBody>
          <a:bodyPr/>
          <a:lstStyle/>
          <a:p>
            <a:pPr eaLnBrk="1" hangingPunct="1">
              <a:buFontTx/>
              <a:buNone/>
            </a:pPr>
            <a:r>
              <a:rPr lang="en-US" sz="2800" smtClean="0"/>
              <a:t>27. Ca. kulit (efitelima primer) – ter, minyak mineral </a:t>
            </a:r>
          </a:p>
          <a:p>
            <a:pPr eaLnBrk="1" hangingPunct="1">
              <a:buFontTx/>
              <a:buNone/>
            </a:pPr>
            <a:r>
              <a:rPr lang="en-US" sz="2800" smtClean="0"/>
              <a:t>28. Ca. paru  -  asbes</a:t>
            </a:r>
          </a:p>
          <a:p>
            <a:pPr eaLnBrk="1" hangingPunct="1">
              <a:buFontTx/>
              <a:buNone/>
            </a:pPr>
            <a:r>
              <a:rPr lang="en-US" sz="2800" smtClean="0"/>
              <a:t>29. Peny. Infeksi – virus, bakteri, parasit</a:t>
            </a:r>
          </a:p>
          <a:p>
            <a:pPr eaLnBrk="1" hangingPunct="1">
              <a:buFontTx/>
              <a:buNone/>
            </a:pPr>
            <a:r>
              <a:rPr lang="en-US" sz="2800" smtClean="0"/>
              <a:t>			- Pek. Kesehatan,laboratorium</a:t>
            </a:r>
          </a:p>
          <a:p>
            <a:pPr eaLnBrk="1" hangingPunct="1">
              <a:buFontTx/>
              <a:buNone/>
            </a:pPr>
            <a:r>
              <a:rPr lang="en-US" sz="2800" smtClean="0"/>
              <a:t>			- Pek. Kesehatan hewan</a:t>
            </a:r>
          </a:p>
          <a:p>
            <a:pPr eaLnBrk="1" hangingPunct="1">
              <a:buFontTx/>
              <a:buNone/>
            </a:pPr>
            <a:r>
              <a:rPr lang="en-US" sz="2800" smtClean="0"/>
              <a:t>30. Peny. – suhu tinggi/rendah, panas radiasi</a:t>
            </a:r>
          </a:p>
          <a:p>
            <a:pPr eaLnBrk="1" hangingPunct="1">
              <a:buFontTx/>
              <a:buNone/>
            </a:pPr>
            <a:r>
              <a:rPr lang="en-US" sz="2800" smtClean="0"/>
              <a:t>31. Peny. – bahan kimia lainnya</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3" descr="route"/>
          <p:cNvPicPr>
            <a:picLocks noGrp="1" noChangeAspect="1" noChangeArrowheads="1"/>
          </p:cNvPicPr>
          <p:nvPr>
            <p:ph idx="1"/>
          </p:nvPr>
        </p:nvPicPr>
        <p:blipFill>
          <a:blip r:embed="rId2" cstate="print"/>
          <a:srcRect/>
          <a:stretch>
            <a:fillRect/>
          </a:stretch>
        </p:blipFill>
        <p:spPr>
          <a:xfrm>
            <a:off x="2000232" y="142852"/>
            <a:ext cx="5000660" cy="6569455"/>
          </a:xfrm>
          <a:no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6" name="WordArt 2"/>
          <p:cNvSpPr>
            <a:spLocks noChangeArrowheads="1" noChangeShapeType="1" noTextEdit="1"/>
          </p:cNvSpPr>
          <p:nvPr/>
        </p:nvSpPr>
        <p:spPr bwMode="auto">
          <a:xfrm>
            <a:off x="973138" y="2133600"/>
            <a:ext cx="7199312" cy="17272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miter lim="800000"/>
                  <a:headEnd type="none" w="sm" len="sm"/>
                  <a:tailEnd type="none" w="sm" len="sm"/>
                </a:ln>
                <a:solidFill>
                  <a:srgbClr val="FFFFFF"/>
                </a:solidFill>
                <a:latin typeface="Arial Black"/>
              </a:rPr>
              <a:t>APA</a:t>
            </a:r>
          </a:p>
          <a:p>
            <a:pPr algn="ctr"/>
            <a:r>
              <a:rPr lang="en-US" sz="3600" kern="10">
                <a:ln w="9525">
                  <a:solidFill>
                    <a:srgbClr val="000000"/>
                  </a:solidFill>
                  <a:miter lim="800000"/>
                  <a:headEnd type="none" w="sm" len="sm"/>
                  <a:tailEnd type="none" w="sm" len="sm"/>
                </a:ln>
                <a:solidFill>
                  <a:srgbClr val="FFFFFF"/>
                </a:solidFill>
                <a:latin typeface="Arial Black"/>
              </a:rPr>
              <a:t>DAMPAK </a:t>
            </a:r>
          </a:p>
          <a:p>
            <a:pPr algn="ctr"/>
            <a:r>
              <a:rPr lang="en-US" sz="3600" kern="10">
                <a:ln w="9525">
                  <a:solidFill>
                    <a:srgbClr val="000000"/>
                  </a:solidFill>
                  <a:miter lim="800000"/>
                  <a:headEnd type="none" w="sm" len="sm"/>
                  <a:tailEnd type="none" w="sm" len="sm"/>
                </a:ln>
                <a:solidFill>
                  <a:srgbClr val="FFFFFF"/>
                </a:solidFill>
                <a:latin typeface="Arial Black"/>
              </a:rPr>
              <a:t>PAK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ChangeArrowheads="1"/>
          </p:cNvSpPr>
          <p:nvPr/>
        </p:nvSpPr>
        <p:spPr bwMode="auto">
          <a:xfrm>
            <a:off x="673100" y="260350"/>
            <a:ext cx="7931150" cy="1152525"/>
          </a:xfrm>
          <a:prstGeom prst="rect">
            <a:avLst/>
          </a:prstGeom>
          <a:solidFill>
            <a:srgbClr val="CCFFCC"/>
          </a:solidFill>
          <a:ln w="9525">
            <a:solidFill>
              <a:schemeClr val="tx1"/>
            </a:solidFill>
            <a:miter lim="800000"/>
            <a:headEnd/>
            <a:tailEnd/>
          </a:ln>
        </p:spPr>
        <p:txBody>
          <a:bodyPr anchor="ctr"/>
          <a:lstStyle/>
          <a:p>
            <a:pPr algn="ctr">
              <a:lnSpc>
                <a:spcPct val="80000"/>
              </a:lnSpc>
            </a:pPr>
            <a:r>
              <a:rPr lang="en-US" sz="3600" b="1">
                <a:solidFill>
                  <a:srgbClr val="713342"/>
                </a:solidFill>
                <a:latin typeface="Comic Sans MS" pitchFamily="66" charset="0"/>
              </a:rPr>
              <a:t>PENGERTIAN PAK </a:t>
            </a:r>
          </a:p>
          <a:p>
            <a:pPr algn="ctr">
              <a:lnSpc>
                <a:spcPct val="80000"/>
              </a:lnSpc>
            </a:pPr>
            <a:r>
              <a:rPr lang="en-US" sz="3600" b="1">
                <a:solidFill>
                  <a:srgbClr val="713342"/>
                </a:solidFill>
                <a:latin typeface="Comic Sans MS" pitchFamily="66" charset="0"/>
              </a:rPr>
              <a:t>(Occupational Diseases) </a:t>
            </a:r>
          </a:p>
        </p:txBody>
      </p:sp>
      <p:sp>
        <p:nvSpPr>
          <p:cNvPr id="101379" name="Rectangle 3"/>
          <p:cNvSpPr>
            <a:spLocks noChangeArrowheads="1"/>
          </p:cNvSpPr>
          <p:nvPr/>
        </p:nvSpPr>
        <p:spPr bwMode="auto">
          <a:xfrm>
            <a:off x="539750" y="1628775"/>
            <a:ext cx="8280400" cy="1223963"/>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400" b="1">
                <a:latin typeface="Comic Sans MS" pitchFamily="66" charset="0"/>
              </a:rPr>
              <a:t>ILO, 1996</a:t>
            </a:r>
            <a:r>
              <a:rPr lang="en-US" sz="2400">
                <a:latin typeface="Comic Sans MS" pitchFamily="66" charset="0"/>
              </a:rPr>
              <a:t> :</a:t>
            </a:r>
          </a:p>
          <a:p>
            <a:pPr marL="342900" indent="-342900">
              <a:lnSpc>
                <a:spcPct val="90000"/>
              </a:lnSpc>
              <a:spcBef>
                <a:spcPct val="20000"/>
              </a:spcBef>
            </a:pPr>
            <a:r>
              <a:rPr lang="en-US" sz="2400">
                <a:latin typeface="Comic Sans MS" pitchFamily="66" charset="0"/>
              </a:rPr>
              <a:t>	PAK : </a:t>
            </a:r>
            <a:r>
              <a:rPr lang="en-US" sz="2400">
                <a:solidFill>
                  <a:schemeClr val="tx2"/>
                </a:solidFill>
                <a:latin typeface="Comic Sans MS" pitchFamily="66" charset="0"/>
              </a:rPr>
              <a:t>Penyakit yang diderita sebagai akibat pemajanan  faktor-faktor yang timbul dari kegiatan pekerjaan. </a:t>
            </a:r>
          </a:p>
        </p:txBody>
      </p:sp>
      <p:sp>
        <p:nvSpPr>
          <p:cNvPr id="101380" name="Rectangle 4"/>
          <p:cNvSpPr>
            <a:spLocks noChangeArrowheads="1"/>
          </p:cNvSpPr>
          <p:nvPr/>
        </p:nvSpPr>
        <p:spPr bwMode="auto">
          <a:xfrm>
            <a:off x="504856" y="4572008"/>
            <a:ext cx="8424862" cy="1871663"/>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400" dirty="0" smtClean="0">
                <a:latin typeface="Comic Sans MS" pitchFamily="66" charset="0"/>
              </a:rPr>
              <a:t>PP No.45 </a:t>
            </a:r>
            <a:r>
              <a:rPr lang="en-US" sz="2400" dirty="0" err="1" smtClean="0">
                <a:latin typeface="Comic Sans MS" pitchFamily="66" charset="0"/>
              </a:rPr>
              <a:t>tahun</a:t>
            </a:r>
            <a:r>
              <a:rPr lang="en-US" sz="2400" dirty="0" smtClean="0">
                <a:latin typeface="Comic Sans MS" pitchFamily="66" charset="0"/>
              </a:rPr>
              <a:t> 2015 </a:t>
            </a:r>
            <a:r>
              <a:rPr lang="en-US" sz="2400" dirty="0" err="1" smtClean="0">
                <a:latin typeface="Comic Sans MS" pitchFamily="66" charset="0"/>
              </a:rPr>
              <a:t>ttg</a:t>
            </a:r>
            <a:r>
              <a:rPr lang="en-US" sz="2400" dirty="0" smtClean="0">
                <a:latin typeface="Comic Sans MS" pitchFamily="66" charset="0"/>
              </a:rPr>
              <a:t> Program JKK </a:t>
            </a:r>
            <a:r>
              <a:rPr lang="en-US" sz="2400" dirty="0" err="1" smtClean="0">
                <a:latin typeface="Comic Sans MS" pitchFamily="66" charset="0"/>
              </a:rPr>
              <a:t>dan</a:t>
            </a:r>
            <a:r>
              <a:rPr lang="en-US" sz="2400" dirty="0" smtClean="0">
                <a:latin typeface="Comic Sans MS" pitchFamily="66" charset="0"/>
              </a:rPr>
              <a:t> JKM, </a:t>
            </a:r>
            <a:r>
              <a:rPr lang="en-US" sz="2400" dirty="0" err="1">
                <a:latin typeface="Comic Sans MS" pitchFamily="66" charset="0"/>
              </a:rPr>
              <a:t>Keputusan</a:t>
            </a:r>
            <a:r>
              <a:rPr lang="en-US" sz="2400" dirty="0">
                <a:latin typeface="Comic Sans MS" pitchFamily="66" charset="0"/>
              </a:rPr>
              <a:t> </a:t>
            </a:r>
            <a:r>
              <a:rPr lang="en-US" sz="2400" dirty="0" err="1">
                <a:latin typeface="Comic Sans MS" pitchFamily="66" charset="0"/>
              </a:rPr>
              <a:t>Presiden</a:t>
            </a:r>
            <a:r>
              <a:rPr lang="en-US" sz="2400" dirty="0">
                <a:latin typeface="Comic Sans MS" pitchFamily="66" charset="0"/>
              </a:rPr>
              <a:t> No. 22 </a:t>
            </a:r>
            <a:r>
              <a:rPr lang="en-US" sz="2400" dirty="0" err="1">
                <a:latin typeface="Comic Sans MS" pitchFamily="66" charset="0"/>
              </a:rPr>
              <a:t>Th</a:t>
            </a:r>
            <a:r>
              <a:rPr lang="en-US" sz="2400" dirty="0">
                <a:latin typeface="Comic Sans MS" pitchFamily="66" charset="0"/>
              </a:rPr>
              <a:t> 1993 :</a:t>
            </a:r>
          </a:p>
          <a:p>
            <a:pPr marL="342900" indent="-342900">
              <a:lnSpc>
                <a:spcPct val="90000"/>
              </a:lnSpc>
              <a:spcBef>
                <a:spcPct val="20000"/>
              </a:spcBef>
            </a:pPr>
            <a:r>
              <a:rPr lang="en-US" sz="2400" dirty="0">
                <a:latin typeface="Comic Sans MS" pitchFamily="66" charset="0"/>
              </a:rPr>
              <a:t>	</a:t>
            </a:r>
            <a:r>
              <a:rPr lang="en-US" sz="2400" dirty="0" err="1">
                <a:latin typeface="Comic Sans MS" pitchFamily="66" charset="0"/>
              </a:rPr>
              <a:t>Penyakit</a:t>
            </a:r>
            <a:r>
              <a:rPr lang="en-US" sz="2400" dirty="0">
                <a:latin typeface="Comic Sans MS" pitchFamily="66" charset="0"/>
              </a:rPr>
              <a:t> </a:t>
            </a:r>
            <a:r>
              <a:rPr lang="en-US" sz="2400" dirty="0" err="1" smtClean="0">
                <a:latin typeface="Comic Sans MS" pitchFamily="66" charset="0"/>
              </a:rPr>
              <a:t>Akibat</a:t>
            </a:r>
            <a:r>
              <a:rPr lang="en-US" sz="2400" dirty="0" smtClean="0">
                <a:latin typeface="Comic Sans MS" pitchFamily="66" charset="0"/>
              </a:rPr>
              <a:t> </a:t>
            </a:r>
            <a:r>
              <a:rPr lang="en-US" sz="2400" dirty="0" err="1">
                <a:latin typeface="Comic Sans MS" pitchFamily="66" charset="0"/>
              </a:rPr>
              <a:t>Kerja</a:t>
            </a:r>
            <a:r>
              <a:rPr lang="en-US" sz="2400" dirty="0">
                <a:latin typeface="Comic Sans MS" pitchFamily="66" charset="0"/>
              </a:rPr>
              <a:t> </a:t>
            </a:r>
            <a:r>
              <a:rPr lang="en-US" sz="2400" dirty="0" err="1" smtClean="0">
                <a:latin typeface="Comic Sans MS" pitchFamily="66" charset="0"/>
              </a:rPr>
              <a:t>adalah</a:t>
            </a:r>
            <a:r>
              <a:rPr lang="en-US" sz="2400" dirty="0">
                <a:latin typeface="Comic Sans MS" pitchFamily="66" charset="0"/>
              </a:rPr>
              <a:t> </a:t>
            </a:r>
            <a:r>
              <a:rPr lang="en-US" sz="2400" dirty="0" err="1" smtClean="0">
                <a:solidFill>
                  <a:schemeClr val="tx2"/>
                </a:solidFill>
                <a:latin typeface="Comic Sans MS" pitchFamily="66" charset="0"/>
              </a:rPr>
              <a:t>Penyakit</a:t>
            </a:r>
            <a:r>
              <a:rPr lang="en-US" sz="2400" dirty="0" smtClean="0">
                <a:solidFill>
                  <a:schemeClr val="tx2"/>
                </a:solidFill>
                <a:latin typeface="Comic Sans MS" pitchFamily="66" charset="0"/>
              </a:rPr>
              <a:t> </a:t>
            </a:r>
            <a:r>
              <a:rPr lang="en-US" sz="2400" dirty="0">
                <a:solidFill>
                  <a:schemeClr val="tx2"/>
                </a:solidFill>
                <a:latin typeface="Comic Sans MS" pitchFamily="66" charset="0"/>
              </a:rPr>
              <a:t>yang </a:t>
            </a:r>
            <a:r>
              <a:rPr lang="en-US" sz="2400" dirty="0" err="1">
                <a:solidFill>
                  <a:schemeClr val="tx2"/>
                </a:solidFill>
                <a:latin typeface="Comic Sans MS" pitchFamily="66" charset="0"/>
              </a:rPr>
              <a:t>disebabkan</a:t>
            </a:r>
            <a:r>
              <a:rPr lang="en-US" sz="2400" dirty="0">
                <a:solidFill>
                  <a:schemeClr val="tx2"/>
                </a:solidFill>
                <a:latin typeface="Comic Sans MS" pitchFamily="66" charset="0"/>
              </a:rPr>
              <a:t> </a:t>
            </a:r>
            <a:r>
              <a:rPr lang="en-US" sz="2400" dirty="0" err="1">
                <a:solidFill>
                  <a:schemeClr val="tx2"/>
                </a:solidFill>
                <a:latin typeface="Comic Sans MS" pitchFamily="66" charset="0"/>
              </a:rPr>
              <a:t>karena</a:t>
            </a:r>
            <a:r>
              <a:rPr lang="en-US" sz="2400" dirty="0">
                <a:solidFill>
                  <a:schemeClr val="tx2"/>
                </a:solidFill>
                <a:latin typeface="Comic Sans MS" pitchFamily="66" charset="0"/>
              </a:rPr>
              <a:t> </a:t>
            </a:r>
            <a:r>
              <a:rPr lang="en-US" sz="2400" dirty="0" err="1">
                <a:solidFill>
                  <a:schemeClr val="tx2"/>
                </a:solidFill>
                <a:latin typeface="Comic Sans MS" pitchFamily="66" charset="0"/>
              </a:rPr>
              <a:t>pekerjaan</a:t>
            </a:r>
            <a:r>
              <a:rPr lang="en-US" sz="2400" dirty="0">
                <a:solidFill>
                  <a:schemeClr val="tx2"/>
                </a:solidFill>
                <a:latin typeface="Comic Sans MS" pitchFamily="66" charset="0"/>
              </a:rPr>
              <a:t> </a:t>
            </a:r>
            <a:r>
              <a:rPr lang="en-US" sz="2400" dirty="0" err="1">
                <a:solidFill>
                  <a:schemeClr val="tx2"/>
                </a:solidFill>
                <a:latin typeface="Comic Sans MS" pitchFamily="66" charset="0"/>
              </a:rPr>
              <a:t>atau</a:t>
            </a:r>
            <a:r>
              <a:rPr lang="en-US" sz="2400" dirty="0">
                <a:solidFill>
                  <a:schemeClr val="tx2"/>
                </a:solidFill>
                <a:latin typeface="Comic Sans MS" pitchFamily="66" charset="0"/>
              </a:rPr>
              <a:t> </a:t>
            </a:r>
            <a:r>
              <a:rPr lang="en-US" sz="2400" dirty="0" err="1">
                <a:solidFill>
                  <a:schemeClr val="tx2"/>
                </a:solidFill>
                <a:latin typeface="Comic Sans MS" pitchFamily="66" charset="0"/>
              </a:rPr>
              <a:t>lingkungan</a:t>
            </a:r>
            <a:r>
              <a:rPr lang="en-US" sz="2400" dirty="0">
                <a:solidFill>
                  <a:schemeClr val="tx2"/>
                </a:solidFill>
                <a:latin typeface="Comic Sans MS" pitchFamily="66" charset="0"/>
              </a:rPr>
              <a:t> </a:t>
            </a:r>
            <a:r>
              <a:rPr lang="en-US" sz="2400" dirty="0" err="1" smtClean="0">
                <a:solidFill>
                  <a:schemeClr val="tx2"/>
                </a:solidFill>
                <a:latin typeface="Comic Sans MS" pitchFamily="66" charset="0"/>
              </a:rPr>
              <a:t>kerja</a:t>
            </a:r>
            <a:endParaRPr lang="en-US" sz="2400" dirty="0">
              <a:solidFill>
                <a:schemeClr val="tx2"/>
              </a:solidFill>
              <a:latin typeface="Comic Sans MS" pitchFamily="66" charset="0"/>
            </a:endParaRPr>
          </a:p>
        </p:txBody>
      </p:sp>
      <p:sp>
        <p:nvSpPr>
          <p:cNvPr id="101381" name="Rectangle 5"/>
          <p:cNvSpPr>
            <a:spLocks noChangeArrowheads="1"/>
          </p:cNvSpPr>
          <p:nvPr/>
        </p:nvSpPr>
        <p:spPr bwMode="auto">
          <a:xfrm>
            <a:off x="506443" y="3000372"/>
            <a:ext cx="8351837" cy="1366837"/>
          </a:xfrm>
          <a:prstGeom prst="rect">
            <a:avLst/>
          </a:prstGeom>
          <a:noFill/>
          <a:ln w="9525">
            <a:noFill/>
            <a:miter lim="800000"/>
            <a:headEnd/>
            <a:tailEnd/>
          </a:ln>
        </p:spPr>
        <p:txBody>
          <a:bodyPr/>
          <a:lstStyle/>
          <a:p>
            <a:pPr marL="342900" indent="-342900">
              <a:spcBef>
                <a:spcPct val="20000"/>
              </a:spcBef>
              <a:buFontTx/>
              <a:buChar char="•"/>
            </a:pPr>
            <a:r>
              <a:rPr lang="en-US" sz="2400" dirty="0" err="1" smtClean="0">
                <a:latin typeface="Comic Sans MS" pitchFamily="66" charset="0"/>
              </a:rPr>
              <a:t>Permenaker</a:t>
            </a:r>
            <a:r>
              <a:rPr lang="en-US" sz="2400" dirty="0" smtClean="0">
                <a:latin typeface="Comic Sans MS" pitchFamily="66" charset="0"/>
              </a:rPr>
              <a:t> </a:t>
            </a:r>
            <a:r>
              <a:rPr lang="en-US" sz="2400" dirty="0">
                <a:latin typeface="Comic Sans MS" pitchFamily="66" charset="0"/>
              </a:rPr>
              <a:t>No. Per. 01/Men/1981 :</a:t>
            </a:r>
          </a:p>
          <a:p>
            <a:pPr marL="342900" indent="-342900">
              <a:spcBef>
                <a:spcPct val="20000"/>
              </a:spcBef>
            </a:pPr>
            <a:r>
              <a:rPr lang="en-US" sz="2400" dirty="0">
                <a:latin typeface="Comic Sans MS" pitchFamily="66" charset="0"/>
              </a:rPr>
              <a:t>	PAK : </a:t>
            </a:r>
            <a:r>
              <a:rPr lang="en-US" sz="2400" dirty="0" err="1">
                <a:solidFill>
                  <a:schemeClr val="tx2"/>
                </a:solidFill>
                <a:latin typeface="Comic Sans MS" pitchFamily="66" charset="0"/>
              </a:rPr>
              <a:t>Penyakit</a:t>
            </a:r>
            <a:r>
              <a:rPr lang="en-US" sz="2400" dirty="0">
                <a:solidFill>
                  <a:schemeClr val="tx2"/>
                </a:solidFill>
                <a:latin typeface="Comic Sans MS" pitchFamily="66" charset="0"/>
              </a:rPr>
              <a:t> yang </a:t>
            </a:r>
            <a:r>
              <a:rPr lang="en-US" sz="2400" dirty="0" err="1">
                <a:solidFill>
                  <a:schemeClr val="tx2"/>
                </a:solidFill>
                <a:latin typeface="Comic Sans MS" pitchFamily="66" charset="0"/>
              </a:rPr>
              <a:t>disebabkan</a:t>
            </a:r>
            <a:r>
              <a:rPr lang="en-US" sz="2400" dirty="0">
                <a:solidFill>
                  <a:schemeClr val="tx2"/>
                </a:solidFill>
                <a:latin typeface="Comic Sans MS" pitchFamily="66" charset="0"/>
              </a:rPr>
              <a:t> </a:t>
            </a:r>
            <a:r>
              <a:rPr lang="en-US" sz="2400" dirty="0" err="1">
                <a:solidFill>
                  <a:schemeClr val="tx2"/>
                </a:solidFill>
                <a:latin typeface="Comic Sans MS" pitchFamily="66" charset="0"/>
              </a:rPr>
              <a:t>oleh</a:t>
            </a:r>
            <a:r>
              <a:rPr lang="en-US" sz="2400" dirty="0">
                <a:solidFill>
                  <a:schemeClr val="tx2"/>
                </a:solidFill>
                <a:latin typeface="Comic Sans MS" pitchFamily="66" charset="0"/>
              </a:rPr>
              <a:t>  </a:t>
            </a:r>
            <a:r>
              <a:rPr lang="en-US" sz="2400" dirty="0" err="1">
                <a:solidFill>
                  <a:schemeClr val="tx2"/>
                </a:solidFill>
                <a:latin typeface="Comic Sans MS" pitchFamily="66" charset="0"/>
              </a:rPr>
              <a:t>pekerjaan</a:t>
            </a:r>
            <a:r>
              <a:rPr lang="en-US" sz="2400" dirty="0">
                <a:solidFill>
                  <a:schemeClr val="tx2"/>
                </a:solidFill>
                <a:latin typeface="Comic Sans MS" pitchFamily="66" charset="0"/>
              </a:rPr>
              <a:t> </a:t>
            </a:r>
            <a:r>
              <a:rPr lang="en-US" sz="2400" dirty="0" err="1">
                <a:solidFill>
                  <a:schemeClr val="tx2"/>
                </a:solidFill>
                <a:latin typeface="Comic Sans MS" pitchFamily="66" charset="0"/>
              </a:rPr>
              <a:t>atau</a:t>
            </a:r>
            <a:r>
              <a:rPr lang="en-US" sz="2400" dirty="0">
                <a:solidFill>
                  <a:schemeClr val="tx2"/>
                </a:solidFill>
                <a:latin typeface="Comic Sans MS" pitchFamily="66" charset="0"/>
              </a:rPr>
              <a:t> </a:t>
            </a:r>
            <a:r>
              <a:rPr lang="en-US" sz="2400" dirty="0" err="1">
                <a:solidFill>
                  <a:schemeClr val="tx2"/>
                </a:solidFill>
                <a:latin typeface="Comic Sans MS" pitchFamily="66" charset="0"/>
              </a:rPr>
              <a:t>lingkungan</a:t>
            </a:r>
            <a:r>
              <a:rPr lang="en-US" sz="2400" dirty="0">
                <a:solidFill>
                  <a:schemeClr val="tx2"/>
                </a:solidFill>
                <a:latin typeface="Comic Sans MS" pitchFamily="66" charset="0"/>
              </a:rPr>
              <a:t> </a:t>
            </a:r>
            <a:r>
              <a:rPr lang="en-US" sz="2400" dirty="0" err="1">
                <a:solidFill>
                  <a:schemeClr val="tx2"/>
                </a:solidFill>
                <a:latin typeface="Comic Sans MS" pitchFamily="66" charset="0"/>
              </a:rPr>
              <a:t>kerja</a:t>
            </a:r>
            <a:r>
              <a:rPr lang="en-US" sz="2400" dirty="0">
                <a:solidFill>
                  <a:schemeClr val="tx2"/>
                </a:solidFill>
                <a:latin typeface="Comic Sans MS" pitchFamily="66"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01378">
                                            <p:txEl>
                                              <p:pRg st="0" end="0"/>
                                            </p:txEl>
                                          </p:spTgt>
                                        </p:tgtEl>
                                        <p:attrNameLst>
                                          <p:attrName>style.visibility</p:attrName>
                                        </p:attrNameLst>
                                      </p:cBhvr>
                                      <p:to>
                                        <p:strVal val="visible"/>
                                      </p:to>
                                    </p:set>
                                    <p:animEffect transition="in" filter="box(out)">
                                      <p:cBhvr>
                                        <p:cTn id="7" dur="500"/>
                                        <p:tgtEl>
                                          <p:spTgt spid="101378">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01378">
                                            <p:txEl>
                                              <p:pRg st="1" end="1"/>
                                            </p:txEl>
                                          </p:spTgt>
                                        </p:tgtEl>
                                        <p:attrNameLst>
                                          <p:attrName>style.visibility</p:attrName>
                                        </p:attrNameLst>
                                      </p:cBhvr>
                                      <p:to>
                                        <p:strVal val="visible"/>
                                      </p:to>
                                    </p:set>
                                    <p:animEffect transition="in" filter="box(out)">
                                      <p:cBhvr>
                                        <p:cTn id="12" dur="500"/>
                                        <p:tgtEl>
                                          <p:spTgt spid="101378">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iterate type="wd">
                                    <p:tmPct val="100000"/>
                                  </p:iterate>
                                  <p:childTnLst>
                                    <p:set>
                                      <p:cBhvr>
                                        <p:cTn id="16" dur="1" fill="hold">
                                          <p:stCondLst>
                                            <p:cond delay="0"/>
                                          </p:stCondLst>
                                        </p:cTn>
                                        <p:tgtEl>
                                          <p:spTgt spid="101379">
                                            <p:txEl>
                                              <p:pRg st="0" end="0"/>
                                            </p:txEl>
                                          </p:spTgt>
                                        </p:tgtEl>
                                        <p:attrNameLst>
                                          <p:attrName>style.visibility</p:attrName>
                                        </p:attrNameLst>
                                      </p:cBhvr>
                                      <p:to>
                                        <p:strVal val="visible"/>
                                      </p:to>
                                    </p:set>
                                    <p:anim calcmode="lin" valueType="num">
                                      <p:cBhvr additive="base">
                                        <p:cTn id="17" dur="300" fill="hold"/>
                                        <p:tgtEl>
                                          <p:spTgt spid="101379">
                                            <p:txEl>
                                              <p:pRg st="0" end="0"/>
                                            </p:txEl>
                                          </p:spTgt>
                                        </p:tgtEl>
                                        <p:attrNameLst>
                                          <p:attrName>ppt_x</p:attrName>
                                        </p:attrNameLst>
                                      </p:cBhvr>
                                      <p:tavLst>
                                        <p:tav tm="0">
                                          <p:val>
                                            <p:strVal val="#ppt_x"/>
                                          </p:val>
                                        </p:tav>
                                        <p:tav tm="100000">
                                          <p:val>
                                            <p:strVal val="#ppt_x"/>
                                          </p:val>
                                        </p:tav>
                                      </p:tavLst>
                                    </p:anim>
                                    <p:anim calcmode="lin" valueType="num">
                                      <p:cBhvr additive="base">
                                        <p:cTn id="18" dur="300" fill="hold"/>
                                        <p:tgtEl>
                                          <p:spTgt spid="101379">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0" nodeType="clickEffect">
                                  <p:stCondLst>
                                    <p:cond delay="0"/>
                                  </p:stCondLst>
                                  <p:iterate type="wd">
                                    <p:tmPct val="100000"/>
                                  </p:iterate>
                                  <p:childTnLst>
                                    <p:set>
                                      <p:cBhvr>
                                        <p:cTn id="22" dur="1" fill="hold">
                                          <p:stCondLst>
                                            <p:cond delay="0"/>
                                          </p:stCondLst>
                                        </p:cTn>
                                        <p:tgtEl>
                                          <p:spTgt spid="101379">
                                            <p:txEl>
                                              <p:pRg st="1" end="1"/>
                                            </p:txEl>
                                          </p:spTgt>
                                        </p:tgtEl>
                                        <p:attrNameLst>
                                          <p:attrName>style.visibility</p:attrName>
                                        </p:attrNameLst>
                                      </p:cBhvr>
                                      <p:to>
                                        <p:strVal val="visible"/>
                                      </p:to>
                                    </p:set>
                                    <p:anim calcmode="lin" valueType="num">
                                      <p:cBhvr additive="base">
                                        <p:cTn id="23" dur="300" fill="hold"/>
                                        <p:tgtEl>
                                          <p:spTgt spid="101379">
                                            <p:txEl>
                                              <p:pRg st="1" end="1"/>
                                            </p:txEl>
                                          </p:spTgt>
                                        </p:tgtEl>
                                        <p:attrNameLst>
                                          <p:attrName>ppt_x</p:attrName>
                                        </p:attrNameLst>
                                      </p:cBhvr>
                                      <p:tavLst>
                                        <p:tav tm="0">
                                          <p:val>
                                            <p:strVal val="#ppt_x"/>
                                          </p:val>
                                        </p:tav>
                                        <p:tav tm="100000">
                                          <p:val>
                                            <p:strVal val="#ppt_x"/>
                                          </p:val>
                                        </p:tav>
                                      </p:tavLst>
                                    </p:anim>
                                    <p:anim calcmode="lin" valueType="num">
                                      <p:cBhvr additive="base">
                                        <p:cTn id="24" dur="300" fill="hold"/>
                                        <p:tgtEl>
                                          <p:spTgt spid="101379">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grpId="0" nodeType="clickEffect">
                                  <p:stCondLst>
                                    <p:cond delay="0"/>
                                  </p:stCondLst>
                                  <p:iterate type="wd">
                                    <p:tmPct val="100000"/>
                                  </p:iterate>
                                  <p:childTnLst>
                                    <p:set>
                                      <p:cBhvr>
                                        <p:cTn id="28" dur="1" fill="hold">
                                          <p:stCondLst>
                                            <p:cond delay="0"/>
                                          </p:stCondLst>
                                        </p:cTn>
                                        <p:tgtEl>
                                          <p:spTgt spid="101380">
                                            <p:txEl>
                                              <p:pRg st="0" end="0"/>
                                            </p:txEl>
                                          </p:spTgt>
                                        </p:tgtEl>
                                        <p:attrNameLst>
                                          <p:attrName>style.visibility</p:attrName>
                                        </p:attrNameLst>
                                      </p:cBhvr>
                                      <p:to>
                                        <p:strVal val="visible"/>
                                      </p:to>
                                    </p:set>
                                    <p:anim calcmode="lin" valueType="num">
                                      <p:cBhvr additive="base">
                                        <p:cTn id="29" dur="300" fill="hold"/>
                                        <p:tgtEl>
                                          <p:spTgt spid="101380">
                                            <p:txEl>
                                              <p:pRg st="0" end="0"/>
                                            </p:txEl>
                                          </p:spTgt>
                                        </p:tgtEl>
                                        <p:attrNameLst>
                                          <p:attrName>ppt_x</p:attrName>
                                        </p:attrNameLst>
                                      </p:cBhvr>
                                      <p:tavLst>
                                        <p:tav tm="0">
                                          <p:val>
                                            <p:strVal val="#ppt_x"/>
                                          </p:val>
                                        </p:tav>
                                        <p:tav tm="100000">
                                          <p:val>
                                            <p:strVal val="#ppt_x"/>
                                          </p:val>
                                        </p:tav>
                                      </p:tavLst>
                                    </p:anim>
                                    <p:anim calcmode="lin" valueType="num">
                                      <p:cBhvr additive="base">
                                        <p:cTn id="30" dur="300" fill="hold"/>
                                        <p:tgtEl>
                                          <p:spTgt spid="101380">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grpId="0" nodeType="clickEffect">
                                  <p:stCondLst>
                                    <p:cond delay="0"/>
                                  </p:stCondLst>
                                  <p:iterate type="wd">
                                    <p:tmPct val="100000"/>
                                  </p:iterate>
                                  <p:childTnLst>
                                    <p:set>
                                      <p:cBhvr>
                                        <p:cTn id="34" dur="1" fill="hold">
                                          <p:stCondLst>
                                            <p:cond delay="0"/>
                                          </p:stCondLst>
                                        </p:cTn>
                                        <p:tgtEl>
                                          <p:spTgt spid="101380">
                                            <p:txEl>
                                              <p:pRg st="1" end="1"/>
                                            </p:txEl>
                                          </p:spTgt>
                                        </p:tgtEl>
                                        <p:attrNameLst>
                                          <p:attrName>style.visibility</p:attrName>
                                        </p:attrNameLst>
                                      </p:cBhvr>
                                      <p:to>
                                        <p:strVal val="visible"/>
                                      </p:to>
                                    </p:set>
                                    <p:anim calcmode="lin" valueType="num">
                                      <p:cBhvr additive="base">
                                        <p:cTn id="35" dur="300" fill="hold"/>
                                        <p:tgtEl>
                                          <p:spTgt spid="101380">
                                            <p:txEl>
                                              <p:pRg st="1" end="1"/>
                                            </p:txEl>
                                          </p:spTgt>
                                        </p:tgtEl>
                                        <p:attrNameLst>
                                          <p:attrName>ppt_x</p:attrName>
                                        </p:attrNameLst>
                                      </p:cBhvr>
                                      <p:tavLst>
                                        <p:tav tm="0">
                                          <p:val>
                                            <p:strVal val="#ppt_x"/>
                                          </p:val>
                                        </p:tav>
                                        <p:tav tm="100000">
                                          <p:val>
                                            <p:strVal val="#ppt_x"/>
                                          </p:val>
                                        </p:tav>
                                      </p:tavLst>
                                    </p:anim>
                                    <p:anim calcmode="lin" valueType="num">
                                      <p:cBhvr additive="base">
                                        <p:cTn id="36" dur="300" fill="hold"/>
                                        <p:tgtEl>
                                          <p:spTgt spid="101380">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01381">
                                            <p:txEl>
                                              <p:pRg st="0" end="0"/>
                                            </p:txEl>
                                          </p:spTgt>
                                        </p:tgtEl>
                                        <p:attrNameLst>
                                          <p:attrName>style.visibility</p:attrName>
                                        </p:attrNameLst>
                                      </p:cBhvr>
                                      <p:to>
                                        <p:strVal val="visible"/>
                                      </p:to>
                                    </p:set>
                                    <p:animEffect transition="in" filter="wipe(left)">
                                      <p:cBhvr>
                                        <p:cTn id="41" dur="500"/>
                                        <p:tgtEl>
                                          <p:spTgt spid="101381">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01381">
                                            <p:txEl>
                                              <p:pRg st="1" end="1"/>
                                            </p:txEl>
                                          </p:spTgt>
                                        </p:tgtEl>
                                        <p:attrNameLst>
                                          <p:attrName>style.visibility</p:attrName>
                                        </p:attrNameLst>
                                      </p:cBhvr>
                                      <p:to>
                                        <p:strVal val="visible"/>
                                      </p:to>
                                    </p:set>
                                    <p:animEffect transition="in" filter="wipe(left)">
                                      <p:cBhvr>
                                        <p:cTn id="46" dur="500"/>
                                        <p:tgtEl>
                                          <p:spTgt spid="10138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8" grpId="0" build="p" autoUpdateAnimBg="0"/>
      <p:bldP spid="101379" grpId="0" build="p" autoUpdateAnimBg="0"/>
      <p:bldP spid="101380" grpId="0" build="p" autoUpdateAnimBg="0"/>
      <p:bldP spid="101381"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2625" y="609600"/>
            <a:ext cx="8080375" cy="720725"/>
          </a:xfrm>
          <a:solidFill>
            <a:schemeClr val="accent1"/>
          </a:solidFill>
        </p:spPr>
        <p:txBody>
          <a:bodyPr/>
          <a:lstStyle/>
          <a:p>
            <a:r>
              <a:rPr lang="en-US" sz="4000" smtClean="0"/>
              <a:t>Akibat PAK pada Tenaga Kerja</a:t>
            </a:r>
          </a:p>
        </p:txBody>
      </p:sp>
      <p:sp>
        <p:nvSpPr>
          <p:cNvPr id="32771" name="Rectangle 3"/>
          <p:cNvSpPr>
            <a:spLocks noGrp="1" noChangeArrowheads="1"/>
          </p:cNvSpPr>
          <p:nvPr>
            <p:ph idx="1"/>
          </p:nvPr>
        </p:nvSpPr>
        <p:spPr>
          <a:xfrm>
            <a:off x="611188" y="1484313"/>
            <a:ext cx="7796212" cy="4608512"/>
          </a:xfrm>
        </p:spPr>
        <p:txBody>
          <a:bodyPr>
            <a:normAutofit lnSpcReduction="10000"/>
          </a:bodyPr>
          <a:lstStyle/>
          <a:p>
            <a:pPr marL="609600" indent="-609600">
              <a:lnSpc>
                <a:spcPct val="70000"/>
              </a:lnSpc>
            </a:pPr>
            <a:r>
              <a:rPr lang="sv-SE" sz="2800" smtClean="0"/>
              <a:t>Akibat langsung :</a:t>
            </a:r>
          </a:p>
          <a:p>
            <a:pPr marL="990600" lvl="1" indent="-533400">
              <a:lnSpc>
                <a:spcPct val="80000"/>
              </a:lnSpc>
              <a:buFont typeface="Wingdings" pitchFamily="2" charset="2"/>
              <a:buChar char="Ø"/>
            </a:pPr>
            <a:r>
              <a:rPr lang="sv-SE" sz="2400" smtClean="0"/>
              <a:t>Sementara Tidak Mampu Bekerja (STMB)</a:t>
            </a:r>
          </a:p>
          <a:p>
            <a:pPr marL="990600" lvl="1" indent="-533400">
              <a:lnSpc>
                <a:spcPct val="80000"/>
              </a:lnSpc>
              <a:buFont typeface="Wingdings" pitchFamily="2" charset="2"/>
              <a:buChar char="Ø"/>
            </a:pPr>
            <a:r>
              <a:rPr lang="sv-SE" sz="2400" smtClean="0"/>
              <a:t>Kehilangan salah satu organ atau fungsi (cacat anatomis atau cacat fungsi) sebagian atau total</a:t>
            </a:r>
            <a:endParaRPr lang="fi-FI" sz="2400" smtClean="0"/>
          </a:p>
          <a:p>
            <a:pPr marL="990600" lvl="1" indent="-533400">
              <a:lnSpc>
                <a:spcPct val="80000"/>
              </a:lnSpc>
              <a:buFont typeface="Wingdings" pitchFamily="2" charset="2"/>
              <a:buChar char="Ø"/>
            </a:pPr>
            <a:r>
              <a:rPr lang="it-IT" sz="2400" smtClean="0"/>
              <a:t>Meninggal dunia</a:t>
            </a:r>
          </a:p>
          <a:p>
            <a:pPr marL="609600" indent="-609600">
              <a:lnSpc>
                <a:spcPct val="70000"/>
              </a:lnSpc>
            </a:pPr>
            <a:r>
              <a:rPr lang="en-US" sz="2800" smtClean="0"/>
              <a:t>Akibat tidak langsung :</a:t>
            </a:r>
          </a:p>
          <a:p>
            <a:pPr marL="990600" lvl="1" indent="-533400">
              <a:lnSpc>
                <a:spcPct val="80000"/>
              </a:lnSpc>
              <a:buFont typeface="Wingdings" pitchFamily="2" charset="2"/>
              <a:buChar char="Ø"/>
            </a:pPr>
            <a:r>
              <a:rPr lang="sv-SE" sz="2400" smtClean="0"/>
              <a:t>Penderitaan fisik dan mental karena PAK</a:t>
            </a:r>
          </a:p>
          <a:p>
            <a:pPr marL="990600" lvl="1" indent="-533400">
              <a:lnSpc>
                <a:spcPct val="80000"/>
              </a:lnSpc>
              <a:buFont typeface="Wingdings" pitchFamily="2" charset="2"/>
              <a:buChar char="Ø"/>
            </a:pPr>
            <a:r>
              <a:rPr lang="en-US" sz="2400" smtClean="0"/>
              <a:t>Kehilangan pekerjaan/pendapatan</a:t>
            </a:r>
          </a:p>
          <a:p>
            <a:pPr marL="990600" lvl="1" indent="-533400">
              <a:lnSpc>
                <a:spcPct val="80000"/>
              </a:lnSpc>
              <a:buFont typeface="Wingdings" pitchFamily="2" charset="2"/>
              <a:buChar char="Ø"/>
            </a:pPr>
            <a:r>
              <a:rPr lang="sv-SE" sz="2400" smtClean="0"/>
              <a:t>Resiko hak-haknya tidak diberikan</a:t>
            </a:r>
          </a:p>
          <a:p>
            <a:pPr marL="609600" indent="-609600">
              <a:lnSpc>
                <a:spcPct val="70000"/>
              </a:lnSpc>
            </a:pPr>
            <a:r>
              <a:rPr lang="en-US" sz="2800" smtClean="0"/>
              <a:t>Apabila tidak dilakukan pengendalian yang memadai, PAK yang ada akan berimbas pada tenaga kerja lain</a:t>
            </a:r>
          </a:p>
          <a:p>
            <a:pPr marL="990600" lvl="1" indent="-533400">
              <a:lnSpc>
                <a:spcPct val="80000"/>
              </a:lnSpc>
              <a:buFont typeface="Wingdings" pitchFamily="2" charset="2"/>
              <a:buChar char="Ø"/>
            </a:pPr>
            <a:endParaRPr lang="en-US" sz="240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2625" y="609600"/>
            <a:ext cx="8080375" cy="720725"/>
          </a:xfrm>
          <a:solidFill>
            <a:schemeClr val="accent1"/>
          </a:solidFill>
        </p:spPr>
        <p:txBody>
          <a:bodyPr/>
          <a:lstStyle/>
          <a:p>
            <a:r>
              <a:rPr lang="en-US" sz="4000" smtClean="0"/>
              <a:t>Akibat PAK pada Perusahaan</a:t>
            </a:r>
          </a:p>
        </p:txBody>
      </p:sp>
      <p:sp>
        <p:nvSpPr>
          <p:cNvPr id="33795" name="Rectangle 3"/>
          <p:cNvSpPr>
            <a:spLocks noGrp="1" noChangeArrowheads="1"/>
          </p:cNvSpPr>
          <p:nvPr>
            <p:ph idx="1"/>
          </p:nvPr>
        </p:nvSpPr>
        <p:spPr>
          <a:xfrm>
            <a:off x="684213" y="1557338"/>
            <a:ext cx="7796212" cy="4608512"/>
          </a:xfrm>
        </p:spPr>
        <p:txBody>
          <a:bodyPr>
            <a:normAutofit lnSpcReduction="10000"/>
          </a:bodyPr>
          <a:lstStyle/>
          <a:p>
            <a:pPr marL="609600" indent="-609600">
              <a:lnSpc>
                <a:spcPct val="70000"/>
              </a:lnSpc>
            </a:pPr>
            <a:r>
              <a:rPr lang="sv-SE" sz="2800" smtClean="0"/>
              <a:t>Akibat langsung :</a:t>
            </a:r>
          </a:p>
          <a:p>
            <a:pPr marL="990600" lvl="1" indent="-533400">
              <a:lnSpc>
                <a:spcPct val="80000"/>
              </a:lnSpc>
              <a:buFont typeface="Wingdings" pitchFamily="2" charset="2"/>
              <a:buChar char="Ø"/>
            </a:pPr>
            <a:r>
              <a:rPr lang="sv-SE" sz="2400" smtClean="0"/>
              <a:t>Kehilangan tenaga terampil </a:t>
            </a:r>
          </a:p>
          <a:p>
            <a:pPr marL="990600" lvl="1" indent="-533400">
              <a:lnSpc>
                <a:spcPct val="80000"/>
              </a:lnSpc>
              <a:buFont typeface="Wingdings" pitchFamily="2" charset="2"/>
              <a:buChar char="Ø"/>
            </a:pPr>
            <a:r>
              <a:rPr lang="sv-SE" sz="2400" smtClean="0"/>
              <a:t>Biaya pelayanan kesehatan lebih besar (pengobatan &amp; kompensasi)</a:t>
            </a:r>
          </a:p>
          <a:p>
            <a:pPr marL="990600" lvl="1" indent="-533400">
              <a:lnSpc>
                <a:spcPct val="80000"/>
              </a:lnSpc>
              <a:buFont typeface="Wingdings" pitchFamily="2" charset="2"/>
              <a:buChar char="Ø"/>
            </a:pPr>
            <a:r>
              <a:rPr lang="en-US" sz="2400" smtClean="0"/>
              <a:t>Kehilangan waktu kerja</a:t>
            </a:r>
            <a:endParaRPr lang="sv-SE" sz="2400" smtClean="0"/>
          </a:p>
          <a:p>
            <a:pPr marL="990600" lvl="1" indent="-533400">
              <a:lnSpc>
                <a:spcPct val="80000"/>
              </a:lnSpc>
              <a:buFont typeface="Wingdings" pitchFamily="2" charset="2"/>
              <a:buChar char="Ø"/>
            </a:pPr>
            <a:endParaRPr lang="it-IT" sz="2400" smtClean="0"/>
          </a:p>
          <a:p>
            <a:pPr marL="609600" indent="-609600">
              <a:lnSpc>
                <a:spcPct val="70000"/>
              </a:lnSpc>
            </a:pPr>
            <a:r>
              <a:rPr lang="en-US" sz="2800" smtClean="0"/>
              <a:t>Akibat tidak langsung :</a:t>
            </a:r>
          </a:p>
          <a:p>
            <a:pPr marL="990600" lvl="1" indent="-533400">
              <a:lnSpc>
                <a:spcPct val="80000"/>
              </a:lnSpc>
              <a:buFont typeface="Wingdings" pitchFamily="2" charset="2"/>
              <a:buChar char="Ø"/>
            </a:pPr>
            <a:r>
              <a:rPr lang="en-US" sz="2400" smtClean="0"/>
              <a:t>Produktifitas terganggu/menurun</a:t>
            </a:r>
          </a:p>
          <a:p>
            <a:pPr marL="990600" lvl="1" indent="-533400">
              <a:lnSpc>
                <a:spcPct val="80000"/>
              </a:lnSpc>
              <a:buFont typeface="Wingdings" pitchFamily="2" charset="2"/>
              <a:buChar char="Ø"/>
            </a:pPr>
            <a:r>
              <a:rPr lang="en-US" sz="2400" smtClean="0"/>
              <a:t>Ketenangan kerja </a:t>
            </a:r>
          </a:p>
          <a:p>
            <a:pPr marL="990600" lvl="1" indent="-533400">
              <a:lnSpc>
                <a:spcPct val="80000"/>
              </a:lnSpc>
              <a:buFont typeface="Wingdings" pitchFamily="2" charset="2"/>
              <a:buChar char="Ø"/>
            </a:pPr>
            <a:r>
              <a:rPr lang="en-US" sz="2400" smtClean="0"/>
              <a:t>Image/prestige perusahaan</a:t>
            </a:r>
          </a:p>
          <a:p>
            <a:pPr marL="990600" lvl="1" indent="-533400">
              <a:lnSpc>
                <a:spcPct val="80000"/>
              </a:lnSpc>
              <a:buFont typeface="Wingdings" pitchFamily="2" charset="2"/>
              <a:buChar char="Ø"/>
            </a:pPr>
            <a:r>
              <a:rPr lang="sv-SE" sz="2400" smtClean="0"/>
              <a:t>Apabila tidak ada upaya pencegahan </a:t>
            </a:r>
            <a:r>
              <a:rPr lang="sv-SE" sz="2400" smtClean="0">
                <a:sym typeface="Wingdings" pitchFamily="2" charset="2"/>
              </a:rPr>
              <a:t> </a:t>
            </a:r>
            <a:r>
              <a:rPr lang="sv-SE" sz="2400" smtClean="0"/>
              <a:t>Makin banyak tenaga kerja yang menderita penyakit serupa</a:t>
            </a:r>
            <a:endParaRPr lang="en-US" sz="240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2625" y="609600"/>
            <a:ext cx="8080375" cy="720725"/>
          </a:xfrm>
          <a:solidFill>
            <a:schemeClr val="accent1"/>
          </a:solidFill>
        </p:spPr>
        <p:txBody>
          <a:bodyPr/>
          <a:lstStyle/>
          <a:p>
            <a:r>
              <a:rPr lang="en-US" sz="4000" smtClean="0"/>
              <a:t>Akibat PAK pada Masyarakat</a:t>
            </a:r>
          </a:p>
        </p:txBody>
      </p:sp>
      <p:sp>
        <p:nvSpPr>
          <p:cNvPr id="34819" name="Rectangle 3"/>
          <p:cNvSpPr>
            <a:spLocks noGrp="1" noChangeArrowheads="1"/>
          </p:cNvSpPr>
          <p:nvPr>
            <p:ph idx="1"/>
          </p:nvPr>
        </p:nvSpPr>
        <p:spPr>
          <a:xfrm>
            <a:off x="684213" y="1557338"/>
            <a:ext cx="7796212" cy="4608512"/>
          </a:xfrm>
        </p:spPr>
        <p:txBody>
          <a:bodyPr>
            <a:normAutofit fontScale="92500" lnSpcReduction="10000"/>
          </a:bodyPr>
          <a:lstStyle/>
          <a:p>
            <a:pPr marL="609600" indent="-609600"/>
            <a:r>
              <a:rPr lang="sv-SE" sz="2800" dirty="0" smtClean="0"/>
              <a:t>Pada kasus PAK tertentu penyebabnya dapat dibawa oleh tenaga kerja ke rumahnya dan menimbulkan penyakit pada angota keluarganya, misalnya asbestosis</a:t>
            </a:r>
          </a:p>
          <a:p>
            <a:pPr marL="609600" indent="-609600"/>
            <a:r>
              <a:rPr lang="sv-SE" sz="2800" dirty="0" smtClean="0"/>
              <a:t>Upaya pengendalian PAK yang buruk menggambarkan pelaksanaan K3 yang buruk pula, dimana pencemaran udara tempat kerja dapat menjalar menjadi pencemaran udara di luar tempat kerja sehingga mengganggu kesehatan masyarakat pada umumnya</a:t>
            </a:r>
            <a:endParaRPr lang="it-IT" sz="2800"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WordArt 2"/>
          <p:cNvSpPr>
            <a:spLocks noChangeArrowheads="1" noChangeShapeType="1" noTextEdit="1"/>
          </p:cNvSpPr>
          <p:nvPr/>
        </p:nvSpPr>
        <p:spPr bwMode="auto">
          <a:xfrm>
            <a:off x="468313" y="2133600"/>
            <a:ext cx="8280400" cy="2232025"/>
          </a:xfrm>
          <a:prstGeom prst="rect">
            <a:avLst/>
          </a:prstGeom>
        </p:spPr>
        <p:txBody>
          <a:bodyPr wrap="none" fromWordArt="1">
            <a:prstTxWarp prst="textPlain">
              <a:avLst>
                <a:gd name="adj" fmla="val 50000"/>
              </a:avLst>
            </a:prstTxWarp>
          </a:bodyPr>
          <a:lstStyle/>
          <a:p>
            <a:pPr algn="ctr"/>
            <a:r>
              <a:rPr lang="en-US" sz="3600" kern="10">
                <a:ln w="9525">
                  <a:noFill/>
                  <a:miter lim="800000"/>
                  <a:headEnd type="none" w="sm" len="sm"/>
                  <a:tailEnd type="none" w="sm" len="sm"/>
                </a:ln>
                <a:solidFill>
                  <a:srgbClr val="FF6600"/>
                </a:solidFill>
                <a:effectLst>
                  <a:outerShdw dist="45791" dir="2021404" algn="ctr" rotWithShape="0">
                    <a:srgbClr val="B2B2B2">
                      <a:alpha val="79999"/>
                    </a:srgbClr>
                  </a:outerShdw>
                </a:effectLst>
                <a:latin typeface="Times New Roman"/>
                <a:cs typeface="Times New Roman"/>
              </a:rPr>
              <a:t>BAGAIMANA</a:t>
            </a:r>
          </a:p>
          <a:p>
            <a:pPr algn="ctr"/>
            <a:r>
              <a:rPr lang="en-US" sz="3600" kern="10">
                <a:ln w="9525">
                  <a:noFill/>
                  <a:miter lim="800000"/>
                  <a:headEnd type="none" w="sm" len="sm"/>
                  <a:tailEnd type="none" w="sm" len="sm"/>
                </a:ln>
                <a:solidFill>
                  <a:srgbClr val="FF6600"/>
                </a:solidFill>
                <a:effectLst>
                  <a:outerShdw dist="45791" dir="2021404" algn="ctr" rotWithShape="0">
                    <a:srgbClr val="B2B2B2">
                      <a:alpha val="79999"/>
                    </a:srgbClr>
                  </a:outerShdw>
                </a:effectLst>
                <a:latin typeface="Times New Roman"/>
                <a:cs typeface="Times New Roman"/>
              </a:rPr>
              <a:t>MENDETEKSI </a:t>
            </a:r>
          </a:p>
          <a:p>
            <a:pPr algn="ctr"/>
            <a:r>
              <a:rPr lang="en-US" sz="3600" kern="10">
                <a:ln w="9525">
                  <a:noFill/>
                  <a:miter lim="800000"/>
                  <a:headEnd type="none" w="sm" len="sm"/>
                  <a:tailEnd type="none" w="sm" len="sm"/>
                </a:ln>
                <a:solidFill>
                  <a:srgbClr val="FF6600"/>
                </a:solidFill>
                <a:effectLst>
                  <a:outerShdw dist="45791" dir="2021404" algn="ctr" rotWithShape="0">
                    <a:srgbClr val="B2B2B2">
                      <a:alpha val="79999"/>
                    </a:srgbClr>
                  </a:outerShdw>
                </a:effectLst>
                <a:latin typeface="Times New Roman"/>
                <a:cs typeface="Times New Roman"/>
              </a:rPr>
              <a:t>PAK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ChangeArrowheads="1"/>
          </p:cNvSpPr>
          <p:nvPr/>
        </p:nvSpPr>
        <p:spPr bwMode="auto">
          <a:xfrm>
            <a:off x="1143000" y="463550"/>
            <a:ext cx="7543800" cy="1289050"/>
          </a:xfrm>
          <a:prstGeom prst="rect">
            <a:avLst/>
          </a:prstGeom>
          <a:solidFill>
            <a:schemeClr val="accent1"/>
          </a:solidFill>
          <a:ln w="9525">
            <a:solidFill>
              <a:schemeClr val="tx1"/>
            </a:solidFill>
            <a:miter lim="800000"/>
            <a:headEnd/>
            <a:tailEnd/>
          </a:ln>
        </p:spPr>
        <p:txBody>
          <a:bodyPr anchor="ctr"/>
          <a:lstStyle/>
          <a:p>
            <a:pPr algn="ctr"/>
            <a:r>
              <a:rPr lang="en-US" sz="3200">
                <a:latin typeface="Comic Sans MS" pitchFamily="66" charset="0"/>
              </a:rPr>
              <a:t>UPAYA DETEKSI</a:t>
            </a:r>
            <a:br>
              <a:rPr lang="en-US" sz="3200">
                <a:latin typeface="Comic Sans MS" pitchFamily="66" charset="0"/>
              </a:rPr>
            </a:br>
            <a:r>
              <a:rPr lang="en-US" sz="3200">
                <a:latin typeface="Comic Sans MS" pitchFamily="66" charset="0"/>
              </a:rPr>
              <a:t>PENYAKIT AKIBAT KERJA</a:t>
            </a:r>
          </a:p>
        </p:txBody>
      </p:sp>
      <p:sp>
        <p:nvSpPr>
          <p:cNvPr id="36867" name="Text Box 3"/>
          <p:cNvSpPr txBox="1">
            <a:spLocks noChangeArrowheads="1"/>
          </p:cNvSpPr>
          <p:nvPr/>
        </p:nvSpPr>
        <p:spPr bwMode="auto">
          <a:xfrm>
            <a:off x="1066800" y="2514600"/>
            <a:ext cx="3505200" cy="1196975"/>
          </a:xfrm>
          <a:prstGeom prst="rect">
            <a:avLst/>
          </a:prstGeom>
          <a:solidFill>
            <a:schemeClr val="hlink"/>
          </a:solidFill>
          <a:ln w="9525">
            <a:solidFill>
              <a:schemeClr val="tx1"/>
            </a:solidFill>
            <a:miter lim="800000"/>
            <a:headEnd/>
            <a:tailEnd/>
          </a:ln>
        </p:spPr>
        <p:txBody>
          <a:bodyPr>
            <a:spAutoFit/>
          </a:bodyPr>
          <a:lstStyle/>
          <a:p>
            <a:pPr algn="ctr">
              <a:spcBef>
                <a:spcPct val="50000"/>
              </a:spcBef>
            </a:pPr>
            <a:r>
              <a:rPr lang="en-US" sz="2400">
                <a:solidFill>
                  <a:schemeClr val="bg1"/>
                </a:solidFill>
                <a:latin typeface="Comic Sans MS" pitchFamily="66" charset="0"/>
              </a:rPr>
              <a:t>Monitoring Kesehatan TK (Rikes TK awal, berkala, khusus)</a:t>
            </a:r>
            <a:endParaRPr lang="en-GB" sz="2400">
              <a:solidFill>
                <a:schemeClr val="bg1"/>
              </a:solidFill>
              <a:latin typeface="Comic Sans MS" pitchFamily="66" charset="0"/>
            </a:endParaRPr>
          </a:p>
        </p:txBody>
      </p:sp>
      <p:sp>
        <p:nvSpPr>
          <p:cNvPr id="36868" name="Text Box 4"/>
          <p:cNvSpPr txBox="1">
            <a:spLocks noChangeArrowheads="1"/>
          </p:cNvSpPr>
          <p:nvPr/>
        </p:nvSpPr>
        <p:spPr bwMode="auto">
          <a:xfrm>
            <a:off x="5105400" y="2590800"/>
            <a:ext cx="3505200" cy="831850"/>
          </a:xfrm>
          <a:prstGeom prst="rect">
            <a:avLst/>
          </a:prstGeom>
          <a:solidFill>
            <a:srgbClr val="CCFFCC"/>
          </a:solidFill>
          <a:ln w="9525">
            <a:solidFill>
              <a:schemeClr val="tx1"/>
            </a:solidFill>
            <a:miter lim="800000"/>
            <a:headEnd/>
            <a:tailEnd/>
          </a:ln>
        </p:spPr>
        <p:txBody>
          <a:bodyPr>
            <a:spAutoFit/>
          </a:bodyPr>
          <a:lstStyle/>
          <a:p>
            <a:pPr algn="ctr">
              <a:spcBef>
                <a:spcPct val="50000"/>
              </a:spcBef>
            </a:pPr>
            <a:r>
              <a:rPr lang="en-US" sz="2400">
                <a:solidFill>
                  <a:schemeClr val="accent2"/>
                </a:solidFill>
                <a:latin typeface="Comic Sans MS" pitchFamily="66" charset="0"/>
              </a:rPr>
              <a:t>Monitoring Lingkungan Kerja</a:t>
            </a:r>
            <a:endParaRPr lang="en-GB" sz="2400">
              <a:solidFill>
                <a:schemeClr val="accent2"/>
              </a:solidFill>
              <a:latin typeface="Comic Sans MS" pitchFamily="66" charset="0"/>
            </a:endParaRPr>
          </a:p>
        </p:txBody>
      </p:sp>
      <p:sp>
        <p:nvSpPr>
          <p:cNvPr id="36869" name="Line 5"/>
          <p:cNvSpPr>
            <a:spLocks noChangeShapeType="1"/>
          </p:cNvSpPr>
          <p:nvPr/>
        </p:nvSpPr>
        <p:spPr bwMode="auto">
          <a:xfrm>
            <a:off x="2438400" y="2133600"/>
            <a:ext cx="4572000" cy="0"/>
          </a:xfrm>
          <a:prstGeom prst="line">
            <a:avLst/>
          </a:prstGeom>
          <a:noFill/>
          <a:ln w="19050">
            <a:solidFill>
              <a:schemeClr val="tx1"/>
            </a:solidFill>
            <a:round/>
            <a:headEnd/>
            <a:tailEnd/>
          </a:ln>
        </p:spPr>
        <p:txBody>
          <a:bodyPr wrap="none"/>
          <a:lstStyle/>
          <a:p>
            <a:endParaRPr lang="en-US"/>
          </a:p>
        </p:txBody>
      </p:sp>
      <p:sp>
        <p:nvSpPr>
          <p:cNvPr id="36870" name="Line 6"/>
          <p:cNvSpPr>
            <a:spLocks noChangeShapeType="1"/>
          </p:cNvSpPr>
          <p:nvPr/>
        </p:nvSpPr>
        <p:spPr bwMode="auto">
          <a:xfrm>
            <a:off x="2438400" y="2133600"/>
            <a:ext cx="0" cy="304800"/>
          </a:xfrm>
          <a:prstGeom prst="line">
            <a:avLst/>
          </a:prstGeom>
          <a:noFill/>
          <a:ln w="19050">
            <a:solidFill>
              <a:schemeClr val="tx1"/>
            </a:solidFill>
            <a:round/>
            <a:headEnd/>
            <a:tailEnd type="triangle" w="med" len="med"/>
          </a:ln>
        </p:spPr>
        <p:txBody>
          <a:bodyPr wrap="none"/>
          <a:lstStyle/>
          <a:p>
            <a:endParaRPr lang="en-US"/>
          </a:p>
        </p:txBody>
      </p:sp>
      <p:sp>
        <p:nvSpPr>
          <p:cNvPr id="36871" name="Line 7"/>
          <p:cNvSpPr>
            <a:spLocks noChangeShapeType="1"/>
          </p:cNvSpPr>
          <p:nvPr/>
        </p:nvSpPr>
        <p:spPr bwMode="auto">
          <a:xfrm>
            <a:off x="7010400" y="2133600"/>
            <a:ext cx="0" cy="304800"/>
          </a:xfrm>
          <a:prstGeom prst="line">
            <a:avLst/>
          </a:prstGeom>
          <a:noFill/>
          <a:ln w="19050">
            <a:solidFill>
              <a:schemeClr val="tx1"/>
            </a:solidFill>
            <a:round/>
            <a:headEnd/>
            <a:tailEnd type="triangle" w="med" len="med"/>
          </a:ln>
        </p:spPr>
        <p:txBody>
          <a:bodyPr wrap="none"/>
          <a:lstStyle/>
          <a:p>
            <a:endParaRPr lang="en-US"/>
          </a:p>
        </p:txBody>
      </p:sp>
      <p:sp>
        <p:nvSpPr>
          <p:cNvPr id="36872" name="Line 8"/>
          <p:cNvSpPr>
            <a:spLocks noChangeShapeType="1"/>
          </p:cNvSpPr>
          <p:nvPr/>
        </p:nvSpPr>
        <p:spPr bwMode="auto">
          <a:xfrm flipH="1">
            <a:off x="4648200" y="1752600"/>
            <a:ext cx="0" cy="381000"/>
          </a:xfrm>
          <a:prstGeom prst="line">
            <a:avLst/>
          </a:prstGeom>
          <a:noFill/>
          <a:ln w="19050">
            <a:solidFill>
              <a:schemeClr val="tx1"/>
            </a:solidFill>
            <a:round/>
            <a:headEnd/>
            <a:tailEnd/>
          </a:ln>
        </p:spPr>
        <p:txBody>
          <a:bodyPr wrap="none"/>
          <a:lstStyle/>
          <a:p>
            <a:endParaRPr lang="en-US"/>
          </a:p>
        </p:txBody>
      </p:sp>
      <p:sp>
        <p:nvSpPr>
          <p:cNvPr id="36873" name="Text Box 9"/>
          <p:cNvSpPr txBox="1">
            <a:spLocks noChangeArrowheads="1"/>
          </p:cNvSpPr>
          <p:nvPr/>
        </p:nvSpPr>
        <p:spPr bwMode="auto">
          <a:xfrm>
            <a:off x="1066800" y="4100177"/>
            <a:ext cx="3429000" cy="2400657"/>
          </a:xfrm>
          <a:prstGeom prst="rect">
            <a:avLst/>
          </a:prstGeom>
          <a:solidFill>
            <a:schemeClr val="bg1"/>
          </a:solidFill>
          <a:ln w="9525">
            <a:solidFill>
              <a:schemeClr val="tx1"/>
            </a:solidFill>
            <a:miter lim="800000"/>
            <a:headEnd/>
            <a:tailEnd/>
          </a:ln>
        </p:spPr>
        <p:txBody>
          <a:bodyPr wrap="square">
            <a:spAutoFit/>
          </a:bodyPr>
          <a:lstStyle/>
          <a:p>
            <a:pPr marL="381000" lvl="2">
              <a:lnSpc>
                <a:spcPct val="90000"/>
              </a:lnSpc>
              <a:spcBef>
                <a:spcPct val="20000"/>
              </a:spcBef>
              <a:buFontTx/>
              <a:buChar char="•"/>
            </a:pPr>
            <a:r>
              <a:rPr lang="en-US" sz="2000">
                <a:latin typeface="Comic Sans MS" pitchFamily="66" charset="0"/>
              </a:rPr>
              <a:t>Riwayat penyakit</a:t>
            </a:r>
          </a:p>
          <a:p>
            <a:pPr marL="381000" lvl="2">
              <a:lnSpc>
                <a:spcPct val="90000"/>
              </a:lnSpc>
              <a:spcBef>
                <a:spcPct val="20000"/>
              </a:spcBef>
              <a:buFontTx/>
              <a:buChar char="•"/>
            </a:pPr>
            <a:r>
              <a:rPr lang="en-US" sz="2000">
                <a:latin typeface="Comic Sans MS" pitchFamily="66" charset="0"/>
              </a:rPr>
              <a:t>Riwayat pekerjaan</a:t>
            </a:r>
          </a:p>
          <a:p>
            <a:pPr marL="381000" lvl="2">
              <a:lnSpc>
                <a:spcPct val="90000"/>
              </a:lnSpc>
              <a:spcBef>
                <a:spcPct val="20000"/>
              </a:spcBef>
              <a:buFontTx/>
              <a:buChar char="•"/>
            </a:pPr>
            <a:r>
              <a:rPr lang="en-US" sz="2000">
                <a:latin typeface="Comic Sans MS" pitchFamily="66" charset="0"/>
              </a:rPr>
              <a:t>Pemeriksaan klinik</a:t>
            </a:r>
          </a:p>
          <a:p>
            <a:pPr marL="381000" lvl="2">
              <a:lnSpc>
                <a:spcPct val="90000"/>
              </a:lnSpc>
              <a:spcBef>
                <a:spcPct val="20000"/>
              </a:spcBef>
              <a:buFontTx/>
              <a:buChar char="•"/>
            </a:pPr>
            <a:r>
              <a:rPr lang="en-US" sz="2000">
                <a:latin typeface="Comic Sans MS" pitchFamily="66" charset="0"/>
              </a:rPr>
              <a:t>Pemeriksaan lab</a:t>
            </a:r>
          </a:p>
          <a:p>
            <a:pPr marL="381000" lvl="2">
              <a:lnSpc>
                <a:spcPct val="90000"/>
              </a:lnSpc>
              <a:spcBef>
                <a:spcPct val="20000"/>
              </a:spcBef>
              <a:buFontTx/>
              <a:buChar char="•"/>
            </a:pPr>
            <a:r>
              <a:rPr lang="en-US" sz="2000">
                <a:latin typeface="Comic Sans MS" pitchFamily="66" charset="0"/>
              </a:rPr>
              <a:t>Pemeriksaan Khusus</a:t>
            </a:r>
          </a:p>
          <a:p>
            <a:pPr marL="381000" lvl="2">
              <a:lnSpc>
                <a:spcPct val="90000"/>
              </a:lnSpc>
              <a:spcBef>
                <a:spcPct val="20000"/>
              </a:spcBef>
              <a:buFontTx/>
              <a:buChar char="•"/>
            </a:pPr>
            <a:r>
              <a:rPr lang="en-US" sz="2000">
                <a:latin typeface="Comic Sans MS" pitchFamily="66" charset="0"/>
              </a:rPr>
              <a:t>Hubungan penyakit         </a:t>
            </a:r>
          </a:p>
          <a:p>
            <a:pPr marL="381000" lvl="2">
              <a:lnSpc>
                <a:spcPct val="90000"/>
              </a:lnSpc>
              <a:spcBef>
                <a:spcPct val="20000"/>
              </a:spcBef>
            </a:pPr>
            <a:r>
              <a:rPr lang="en-US" sz="2000">
                <a:latin typeface="Comic Sans MS" pitchFamily="66" charset="0"/>
              </a:rPr>
              <a:t> dengan pekerjaan</a:t>
            </a:r>
            <a:endParaRPr lang="en-GB" sz="2400">
              <a:latin typeface="Times New Roman" pitchFamily="18" charset="0"/>
            </a:endParaRPr>
          </a:p>
        </p:txBody>
      </p:sp>
      <p:sp>
        <p:nvSpPr>
          <p:cNvPr id="36874" name="Text Box 10"/>
          <p:cNvSpPr txBox="1">
            <a:spLocks noChangeArrowheads="1"/>
          </p:cNvSpPr>
          <p:nvPr/>
        </p:nvSpPr>
        <p:spPr bwMode="auto">
          <a:xfrm>
            <a:off x="5000628" y="3643314"/>
            <a:ext cx="3786214" cy="707886"/>
          </a:xfrm>
          <a:prstGeom prst="rect">
            <a:avLst/>
          </a:prstGeom>
          <a:solidFill>
            <a:srgbClr val="EFEC6F"/>
          </a:solidFill>
          <a:ln w="9525">
            <a:solidFill>
              <a:schemeClr val="tx1"/>
            </a:solidFill>
            <a:miter lim="800000"/>
            <a:headEnd/>
            <a:tailEnd/>
          </a:ln>
        </p:spPr>
        <p:txBody>
          <a:bodyPr wrap="square">
            <a:spAutoFit/>
          </a:bodyPr>
          <a:lstStyle/>
          <a:p>
            <a:pPr marL="381000" lvl="2" algn="ctr">
              <a:lnSpc>
                <a:spcPct val="90000"/>
              </a:lnSpc>
              <a:spcBef>
                <a:spcPct val="20000"/>
              </a:spcBef>
            </a:pPr>
            <a:r>
              <a:rPr lang="en-US" sz="2000" dirty="0">
                <a:latin typeface="Comic Sans MS" pitchFamily="66" charset="0"/>
              </a:rPr>
              <a:t>Environmental Monitoring</a:t>
            </a:r>
          </a:p>
          <a:p>
            <a:pPr marL="381000" lvl="2" algn="ctr">
              <a:lnSpc>
                <a:spcPct val="90000"/>
              </a:lnSpc>
              <a:spcBef>
                <a:spcPct val="20000"/>
              </a:spcBef>
            </a:pPr>
            <a:r>
              <a:rPr lang="en-GB" sz="2000" dirty="0">
                <a:latin typeface="Comic Sans MS" pitchFamily="66" charset="0"/>
              </a:rPr>
              <a:t>(Biological Monitoring)</a:t>
            </a:r>
          </a:p>
        </p:txBody>
      </p:sp>
      <p:sp>
        <p:nvSpPr>
          <p:cNvPr id="36876" name="Text Box 12"/>
          <p:cNvSpPr txBox="1">
            <a:spLocks noChangeArrowheads="1"/>
          </p:cNvSpPr>
          <p:nvPr/>
        </p:nvSpPr>
        <p:spPr bwMode="auto">
          <a:xfrm>
            <a:off x="0" y="2057400"/>
            <a:ext cx="2590800" cy="366713"/>
          </a:xfrm>
          <a:prstGeom prst="rect">
            <a:avLst/>
          </a:prstGeom>
          <a:noFill/>
          <a:ln w="9525">
            <a:noFill/>
            <a:miter lim="800000"/>
            <a:headEnd/>
            <a:tailEnd/>
          </a:ln>
        </p:spPr>
        <p:txBody>
          <a:bodyPr>
            <a:spAutoFit/>
          </a:bodyPr>
          <a:lstStyle/>
          <a:p>
            <a:pPr eaLnBrk="0" hangingPunct="0">
              <a:spcBef>
                <a:spcPct val="50000"/>
              </a:spcBef>
            </a:pPr>
            <a:r>
              <a:rPr lang="en-US">
                <a:latin typeface="Verdana" pitchFamily="34" charset="0"/>
              </a:rPr>
              <a:t>Dokter Perusahaan</a:t>
            </a:r>
          </a:p>
        </p:txBody>
      </p:sp>
      <p:sp>
        <p:nvSpPr>
          <p:cNvPr id="36877" name="Text Box 13"/>
          <p:cNvSpPr txBox="1">
            <a:spLocks noChangeArrowheads="1"/>
          </p:cNvSpPr>
          <p:nvPr/>
        </p:nvSpPr>
        <p:spPr bwMode="auto">
          <a:xfrm>
            <a:off x="4953000" y="2209800"/>
            <a:ext cx="2590800" cy="366713"/>
          </a:xfrm>
          <a:prstGeom prst="rect">
            <a:avLst/>
          </a:prstGeom>
          <a:noFill/>
          <a:ln w="9525">
            <a:noFill/>
            <a:miter lim="800000"/>
            <a:headEnd/>
            <a:tailEnd/>
          </a:ln>
        </p:spPr>
        <p:txBody>
          <a:bodyPr>
            <a:spAutoFit/>
          </a:bodyPr>
          <a:lstStyle/>
          <a:p>
            <a:pPr eaLnBrk="0" hangingPunct="0">
              <a:spcBef>
                <a:spcPct val="50000"/>
              </a:spcBef>
            </a:pPr>
            <a:r>
              <a:rPr lang="en-US">
                <a:latin typeface="Verdana" pitchFamily="34" charset="0"/>
              </a:rPr>
              <a:t>Ahli K3</a:t>
            </a:r>
          </a:p>
        </p:txBody>
      </p:sp>
      <p:sp>
        <p:nvSpPr>
          <p:cNvPr id="36878" name="Text Box 14"/>
          <p:cNvSpPr txBox="1">
            <a:spLocks noChangeArrowheads="1"/>
          </p:cNvSpPr>
          <p:nvPr/>
        </p:nvSpPr>
        <p:spPr bwMode="auto">
          <a:xfrm>
            <a:off x="5572132" y="4643446"/>
            <a:ext cx="2743200" cy="830997"/>
          </a:xfrm>
          <a:prstGeom prst="rect">
            <a:avLst/>
          </a:prstGeom>
          <a:noFill/>
          <a:ln w="9525">
            <a:solidFill>
              <a:schemeClr val="tx1"/>
            </a:solidFill>
            <a:miter lim="800000"/>
            <a:headEnd/>
            <a:tailEnd/>
          </a:ln>
        </p:spPr>
        <p:txBody>
          <a:bodyPr>
            <a:spAutoFit/>
          </a:bodyPr>
          <a:lstStyle/>
          <a:p>
            <a:pPr algn="ctr" eaLnBrk="0" hangingPunct="0">
              <a:spcBef>
                <a:spcPct val="50000"/>
              </a:spcBef>
            </a:pPr>
            <a:r>
              <a:rPr lang="en-US" sz="2400" b="1" dirty="0" smtClean="0">
                <a:latin typeface="Verdana" pitchFamily="34" charset="0"/>
              </a:rPr>
              <a:t>Causal Relationship</a:t>
            </a:r>
            <a:endParaRPr lang="en-US" sz="2400" b="1" dirty="0">
              <a:latin typeface="Verdana" pitchFamily="34" charset="0"/>
            </a:endParaRPr>
          </a:p>
        </p:txBody>
      </p:sp>
      <p:sp>
        <p:nvSpPr>
          <p:cNvPr id="36879" name="AutoShape 15"/>
          <p:cNvSpPr>
            <a:spLocks noChangeArrowheads="1"/>
          </p:cNvSpPr>
          <p:nvPr/>
        </p:nvSpPr>
        <p:spPr bwMode="auto">
          <a:xfrm>
            <a:off x="4857752" y="6062682"/>
            <a:ext cx="457200" cy="152400"/>
          </a:xfrm>
          <a:prstGeom prst="rightArrow">
            <a:avLst>
              <a:gd name="adj1" fmla="val 50000"/>
              <a:gd name="adj2" fmla="val 75000"/>
            </a:avLst>
          </a:prstGeom>
          <a:solidFill>
            <a:schemeClr val="tx2"/>
          </a:solidFill>
          <a:ln w="9525">
            <a:solidFill>
              <a:schemeClr val="tx1"/>
            </a:solidFill>
            <a:miter lim="800000"/>
            <a:headEnd/>
            <a:tailEnd/>
          </a:ln>
        </p:spPr>
        <p:txBody>
          <a:bodyPr wrap="none" anchor="ctr"/>
          <a:lstStyle/>
          <a:p>
            <a:endParaRPr lang="id-ID"/>
          </a:p>
        </p:txBody>
      </p:sp>
      <p:sp>
        <p:nvSpPr>
          <p:cNvPr id="36880" name="AutoShape 16"/>
          <p:cNvSpPr>
            <a:spLocks noChangeArrowheads="1"/>
          </p:cNvSpPr>
          <p:nvPr/>
        </p:nvSpPr>
        <p:spPr bwMode="auto">
          <a:xfrm>
            <a:off x="6700854" y="5543568"/>
            <a:ext cx="228600" cy="314324"/>
          </a:xfrm>
          <a:prstGeom prst="downArrow">
            <a:avLst>
              <a:gd name="adj1" fmla="val 50000"/>
              <a:gd name="adj2" fmla="val 50000"/>
            </a:avLst>
          </a:prstGeom>
          <a:solidFill>
            <a:schemeClr val="tx2"/>
          </a:solidFill>
          <a:ln w="9525">
            <a:solidFill>
              <a:schemeClr val="tx1"/>
            </a:solidFill>
            <a:miter lim="800000"/>
            <a:headEnd/>
            <a:tailEnd/>
          </a:ln>
        </p:spPr>
        <p:txBody>
          <a:bodyPr wrap="none" anchor="ctr"/>
          <a:lstStyle/>
          <a:p>
            <a:endParaRPr lang="id-ID"/>
          </a:p>
        </p:txBody>
      </p:sp>
      <p:sp>
        <p:nvSpPr>
          <p:cNvPr id="17" name="Text Box 14"/>
          <p:cNvSpPr txBox="1">
            <a:spLocks noChangeArrowheads="1"/>
          </p:cNvSpPr>
          <p:nvPr/>
        </p:nvSpPr>
        <p:spPr bwMode="auto">
          <a:xfrm>
            <a:off x="5615014" y="5929330"/>
            <a:ext cx="2743200" cy="466725"/>
          </a:xfrm>
          <a:prstGeom prst="rect">
            <a:avLst/>
          </a:prstGeom>
          <a:noFill/>
          <a:ln w="9525">
            <a:solidFill>
              <a:schemeClr val="tx1"/>
            </a:solidFill>
            <a:miter lim="800000"/>
            <a:headEnd/>
            <a:tailEnd/>
          </a:ln>
        </p:spPr>
        <p:txBody>
          <a:bodyPr>
            <a:spAutoFit/>
          </a:bodyPr>
          <a:lstStyle/>
          <a:p>
            <a:pPr algn="ctr" eaLnBrk="0" hangingPunct="0">
              <a:spcBef>
                <a:spcPct val="50000"/>
              </a:spcBef>
            </a:pPr>
            <a:r>
              <a:rPr lang="en-US" sz="2400" b="1" dirty="0">
                <a:solidFill>
                  <a:schemeClr val="accent2"/>
                </a:solidFill>
                <a:latin typeface="Verdana" pitchFamily="34" charset="0"/>
              </a:rPr>
              <a:t>P2K3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22210">
                                            <p:txEl>
                                              <p:pRg st="0" end="0"/>
                                            </p:txEl>
                                          </p:spTgt>
                                        </p:tgtEl>
                                        <p:attrNameLst>
                                          <p:attrName>style.visibility</p:attrName>
                                        </p:attrNameLst>
                                      </p:cBhvr>
                                      <p:to>
                                        <p:strVal val="visible"/>
                                      </p:to>
                                    </p:set>
                                    <p:animEffect transition="in" filter="box(out)">
                                      <p:cBhvr>
                                        <p:cTn id="7" dur="500"/>
                                        <p:tgtEl>
                                          <p:spTgt spid="222210">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0"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a:t>
            </a:r>
            <a:r>
              <a:rPr lang="en-US" dirty="0" err="1" smtClean="0"/>
              <a:t>langkah</a:t>
            </a:r>
            <a:r>
              <a:rPr lang="en-US" dirty="0" smtClean="0"/>
              <a:t> diagnosis PAK</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76376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descr="https://encrypted-tbn1.gstatic.com/images?q=tbn:ANd9GcTnpESgH94aAeC3loFLvtJQWv1icKoFDrLcL4gJts_mm6E2DApFFg8OYKQN"/>
          <p:cNvPicPr>
            <a:picLocks noChangeAspect="1" noChangeArrowheads="1"/>
          </p:cNvPicPr>
          <p:nvPr/>
        </p:nvPicPr>
        <p:blipFill>
          <a:blip r:embed="rId2" cstate="print"/>
          <a:srcRect/>
          <a:stretch>
            <a:fillRect/>
          </a:stretch>
        </p:blipFill>
        <p:spPr bwMode="auto">
          <a:xfrm>
            <a:off x="500034" y="2285992"/>
            <a:ext cx="2357454" cy="1914525"/>
          </a:xfrm>
          <a:prstGeom prst="rect">
            <a:avLst/>
          </a:prstGeom>
          <a:noFill/>
        </p:spPr>
      </p:pic>
      <p:pic>
        <p:nvPicPr>
          <p:cNvPr id="26630" name="Picture 6" descr="https://encrypted-tbn0.gstatic.com/images?q=tbn:ANd9GcR1GQNEVNNKJbxQRTeYA9t7wcXjTc3sSp10p0P6OJp1CITVujgBTyyJc_KE"/>
          <p:cNvPicPr>
            <a:picLocks noChangeAspect="1" noChangeArrowheads="1"/>
          </p:cNvPicPr>
          <p:nvPr/>
        </p:nvPicPr>
        <p:blipFill>
          <a:blip r:embed="rId3" cstate="print"/>
          <a:srcRect/>
          <a:stretch>
            <a:fillRect/>
          </a:stretch>
        </p:blipFill>
        <p:spPr bwMode="auto">
          <a:xfrm>
            <a:off x="5286380" y="2285992"/>
            <a:ext cx="2928958" cy="1914525"/>
          </a:xfrm>
          <a:prstGeom prst="rect">
            <a:avLst/>
          </a:prstGeom>
          <a:noFill/>
        </p:spPr>
      </p:pic>
      <p:pic>
        <p:nvPicPr>
          <p:cNvPr id="26632" name="Picture 8" descr="https://encrypted-tbn1.gstatic.com/images?q=tbn:ANd9GcSux7UIl9lkqWPKS_LDeovyl9RfNZGPmvLJtfZ5pEl0GsOrj-mnI1cOWA"/>
          <p:cNvPicPr>
            <a:picLocks noChangeAspect="1" noChangeArrowheads="1"/>
          </p:cNvPicPr>
          <p:nvPr/>
        </p:nvPicPr>
        <p:blipFill>
          <a:blip r:embed="rId4" cstate="print"/>
          <a:srcRect/>
          <a:stretch>
            <a:fillRect/>
          </a:stretch>
        </p:blipFill>
        <p:spPr bwMode="auto">
          <a:xfrm>
            <a:off x="2928926" y="4429132"/>
            <a:ext cx="2357454" cy="1857388"/>
          </a:xfrm>
          <a:prstGeom prst="rect">
            <a:avLst/>
          </a:prstGeom>
          <a:noFill/>
        </p:spPr>
      </p:pic>
      <p:pic>
        <p:nvPicPr>
          <p:cNvPr id="7" name="Picture 2" descr="https://encrypted-tbn0.gstatic.com/images?q=tbn:ANd9GcSFuMtwcoirW6Os91AS021550zvwaJA1oxacnoWOTQwjMVN1FqS"/>
          <p:cNvPicPr>
            <a:picLocks noChangeAspect="1" noChangeArrowheads="1"/>
          </p:cNvPicPr>
          <p:nvPr/>
        </p:nvPicPr>
        <p:blipFill>
          <a:blip r:embed="rId5" cstate="print"/>
          <a:srcRect/>
          <a:stretch>
            <a:fillRect/>
          </a:stretch>
        </p:blipFill>
        <p:spPr bwMode="auto">
          <a:xfrm>
            <a:off x="3000364" y="2214554"/>
            <a:ext cx="2143140" cy="2000264"/>
          </a:xfrm>
          <a:prstGeom prst="rect">
            <a:avLst/>
          </a:prstGeom>
          <a:noFill/>
        </p:spPr>
      </p:pic>
      <p:sp>
        <p:nvSpPr>
          <p:cNvPr id="26636" name="AutoShape 12" descr="data:image/jpeg;base64,/9j/4AAQSkZJRgABAQAAAQABAAD/2wCEAAkGBxQTEhUUExQWFhQXGBgaFxgXGRoaGBgaIBwaHxwbGxkeHyggGx0lIB4aIjEhJikrLi4uHCAzODMsNygtLisBCgoKDg0OGhAQGzQkICYvLzQuLC0sLCwsNCw0LCwsLDQsLCwsLCwsNDQsNCwsLCwsNCwsLCwsLCwsLCw0LCwsLP/AABEIAMgA/AMBIgACEQEDEQH/xAAcAAABBQEBAQAAAAAAAAAAAAAFAAIDBAYBBwj/xABEEAABAgQEAwUGBAUDAwMFAQABAhEAAyExBBJBUQUiYQYTcYGRMkKhscHwUmLR4QcUI3LxM4KSFSSyQ6LCFzRTg9IW/8QAGQEAAwEBAQAAAAAAAAAAAAAAAAECAwQF/8QALREAAgIBAwIEBgIDAQAAAAAAAAECEQMSITFBUQQTYZEicYGhsdEj8MHh8ST/2gAMAwEAAhEDEQA/ANsHA3G2o9b+beN4ynbvlOHmH3Zgf4HWvum7+MHMPOmoAC0ZwKBSVhzdlc2UCje8C5NCHMRcS4evGYackSykpAMsLopSxUhtKOlyxc7VN+GmoZYt8f1GviVqxNdSr2kWtOHX/UyoYjKQDmewB93flJij2S4tM7gJOFKpaHCZiFjMqpJGVQAo7e0NIkkzsNjcPKQtS04hAZSASOYUzEEMXYPrpSOdj0TlYadIlqQmdJWXzvRKns16hV3v1jp8tLA8fVSV/g4/MUsyn0a+/JR4dxGUcbNWuZ3aSFBHeU95NDUgFhv5xb7VzgmUCkpUF5gCkg+6RcPvvFDs/gTLxkyXMTmUJKiyBmeqTy6lw9q/GAuPwa055ypZl5l5cpSUl6mxYjYeEdscUX4mMr2SVeuxySm1gardt36bm+XICZfs0SnUbDp+sC+z0kKE1SScpUAG2A2NNTcwHwmNxS1TBLnLVJSlWbOAujGmZTqdq0NHEc4P2i/l0BPciYCs1SpludKgjTpHMsE44ckeXav2b3N5Ti8kH03r3SCeOkPPQmjEsbCwzl28BWJOJ4RKUEgEPsQoda00cxTk8TljGmZNJkpYt3jkpOUBlM7a1fzEW+0uOR3SVyly5gUSHQoK903YnfUxehvLhj0pftmepLHll6tf4IOH4JWULQvLmqwUUljYaPTrDcHipyMQJySFLRmDrGZvdr8dY0UyTkQAbITqNhvX5wJ7NywpMyYAbpS4LWTXpc6mMoZLjmy99vdlzglLFj7b+yGce4zNmS8qkpGYuSkli3TSrRouG9ocNLSgSs0ugzZks6mqSQ4rvGd4jLzzpacwqUggsKPmLt4D4xbxmFAQpkl2oxCkuaDwrE5F/Fixrl2/d0isb/kyTfSl7Kwh2Jxa1TMRNzkhOUMS+YF2fcsPjBXiXauajFS5aQnIvIw1LkhT7aNGJ4ZgQpOcUqwGZlUABNdy8cQqYnEJUFErlmmfmIYProCY1njxy8Rk22in9lX5Mo5Jxww7ya+7v8HqXE+0smQlKlhRzKKQALEJKi50oDBDh+PROlpmJNFB63HjHk3HeKzFy8igmpd09KmkHMHxeT3CZKitI7oS1OCH5WJcO2sccsKWFT6tv2R1RyN5XDsl9z0KRiELfIpKmZ2IN7WgH2hW60jRKX9b/Aa9Yy/8OXBnFKuVGRCQTUpDgfAD1g5xCZmmKU5vp0pQeXwNaxl4nF5U3D5fizfwk/M+Nev6K6BX6ffp6UghKrT1/wAeO+xDRSkA6j0+/lplrBGQAz/bfdaavWsYI7WKegsQksWN6gHR+j08GpFXh2EEmWmWCaXUbqUaqU+5qd3pSLYGu/y+RHpQisIF/v1+7ODASVcfJJSkoHOlWZI0NCFJu1Ukt8bNEsmcFJCk2Io4IpZiDUNqDE2XUH9P8egYmkClzRJnFIBZYKsjue8Jplc0zDOS7CmalTDEEiKffgP0+kcNOv6/vbeOSJgWAoP4G4NspGitCLvtDj9/fr0cXgAYRSldPv8AS0NVS33oP0f0iQhz8fvpDTf7+61600gAjWA3wHT729YYqX9sIkKXNKt9j6hrRGtYFyYYFacNOnw+NPUQY4fg8stIFNfWBkjD5lAaE12/z5A+LxoxAY5X0M9J7IYdE9WISlRmKe6nSCblI0eBPG+xkybihPlTBKBbvGdy3SxcbxuBDo1WWSd36fQ53CLPNe13DpmFXIxWHStc1DoIShS3cFnCatUj0jvaThs+dgVzJwCJgCJmX8J95PoTHpKREU/CpWClQBSQxBsRsRGkfENaX1iS8Saku555wfGSJ0hKJUoImKTkm5Rl58oc7EF3eA3Yng0tYXMWvLMlLKchtUBlXe7jyj1PDcGlSk5ZUtKBdgNd4z8nsGhM9c4zFHM/KwDOXLn3vhGkfELTOK21EPG9UJdjA4/hCp+PmSkBwQFGz5GSS1gSbeZh/bDAIkplJQkJNQS2WzM5bTevjGm4zwPFJx0mbhZRbKEqmOMoFlBQJf2bMDpaKXbvBKlypS5ihmTOcPaz/wDx+cdOPxCeXE74VfWmjKeP+PIq5d/eyj/K4iThSpeJmHlLpWywQaM6gVA+BuekRdmOITEyiP5fPLCic4XlUd6ENRtxGg4lOGNwy5iZRCFSjMQ9wQC1r6xT7LFBwCAF5ZpMxJpmKSVKylqGzG+kY3/55J86lfszZ086fTS/ygThOJy1Y4zFq7tDFu80ISEsWJ/NV/OCnHsUkSO8lqQp1JAUhQUN9H23ih2X4T/3mIlll9yjweqa1/WAnHcEuXMUpUrJnUQg05gNiH6HzEdixRn4mCvaKj9epxuUoeHk63k39Da8Mw39GW5HsgkKFHNTtqd4H8HIXNmLSDQM6W95ROumkUeIcSxGHm91LmlYSn2ZgCx1r7QAAOukN7N8UGHlFSpS1JUsDMhQzOAwGUsDqXzCOeOOfkzn1lVfVs3lJLLGHSN39Ev2EeMSc0yWkGpYWyk51Za+QNYJ47ChMtZIUGSTUBQtSsA5PEpU/Hy5mbLLCRWa0v3SwL0HMfONB2nPd4VakuHygMeUuobUNOkRlg7w4n2X3Y8c0vNyf3ZArs/w0FLkWURQ1GVgSR4gxpyPv9OvrUdYo8ElNh5ROUlSAtxcFXNX120MFJcg61f18OtvgKVjj8XPXnnL1Z6Pg4aMMV6DpA0Ov2R10GtxaL5S/QnXXfrXXWxpFfDo+NPLb4+hFInSNfKv3T9jQxgbs6okaP4egHWtNTagjoIbf9f113vaE/38AH+FW92kdUkE+GuvT9W8aQCOZW+/Wv2WNxAfhf8AUnzZx9lJMtA6poo9Wqlx+IuYMKfx+/Tp52iKRh0IQEIDJ2+JcXc16vpDEQTMOUq7yWA6gQtNBmtlOzgOGLDrSO4bFhRIUlSFCrKGm4UHB3oaP1i2sff1+upvaKXFwjulKWhK8qSUggGujXq7WrWACyR8fv8AQ7w0ff38dusD+HyVqlhQmFJZkUBTlFAopeuaqjUUUATSHyeIpytMUhEwHKoEgMQWcAlwNR0IvDAtAa7/AC6fPa9IQWRt50+hhyrU8m+fl6+Ecb8r/TpeACbhUupVsGDffyJEXQSXIZnao+9YjwqMkvqa+JP2IcCUirEC5t8P3gOabuRKFnb0I+rQ4Thu3jT5xFKxKTY/VvMOIWImHIoy2UpuUPR9H6QE1XJZBh0AzjlILTJYBcDMlWRJJTmDE3soXuANaW18RQlYQVso6KFLOaj6mAAkI7EOY6h/A/r+sdE8a08Q3xtABM0VcVIkq5ZoQoGuVYBF7serViyFQO4nwwTXJUoOGahDc2jdX8QNoAJsbhErQUGiSkppShDU2jxPtBxVPCsQuThz3mXJ3i5oClKXUtQAJABagFzHtOCw3doLkElSlFgwc7By0eP9suGTsHxL+bCEzJE9RcTACgqPtSyTRKizpJ1AEXCVWhNdRdiOIrx3EFTEqRI7wf1U5nzAJbKgEVJICv1gz/EnBCQjCkuyZiy7Eg+xyuNS1BqxjzXGplqxBXgkrkKzHKhRbmBqB+BT+6XD0pHqPYL+Imf+hjk5VpIHeKS1fzv11jdZ5Kan2/4ZvEnFx7hDi+HVMlTpy5ISVSFlOZIzpJS7E38ozvAuFyZ+EkpWtQXnW4SzOT7wI/C2uset8QwCJ8tSFVQtLFjcHYj5wM4Z2VkYaXklhRdWYqWcyiWAv4ACCHiXGGlc2n+RSxKUrfFfo8tHBjPn41CEoPdsAFMAOZnFGdgWtEHF+GKkYaWMqklazmZX9MmrZQCxpVwKOzxuuHdj8QjFzpilpEiZnJCScyyogjMGplrYm8Cf4gDuThZfdzFpStUwFKSoEgp5KC5jqj4m8sV0VfZUYvDUJd3f3dmkw+EyhIJcgDRrBhYaNsbGsW1K03p9nUgDrUClYIz08ipiwwCSohq2e28Zz/rMstkeY5Sk5fddSQSp7EPap5RSPKZ60JpoKMG+A/Tp4dbUh4PVxvbr0Hy1vAXjjzCmQkn+oQFFJZk1oDcEsrcMLCkEcRiiCEIAKzuWSlP4lEWBNhQnmDUJCKLiPQ7ajp9NNIr/AM2gLEvNzkOAxYCpD6JdiWLPzMCxiP8A6aC3eqWtWvMpCa3AQkgDUB60FzWFM4eAE92QgpU4LAuSCnmepvqQaiphkldWIWvFJQktLlpJmfmLME5qZRXwLflgowJf4/NvnpbWA+Bmy5CpiVlSTy5VLBHeAB3CmAUoqUskDWCOHxKVcocKAzEKSUnKffylqdRuxMAErHx+Dft6BjrAzjoUtKJSAedaUqLHlTVRJ2onLVqqG8EJeISVFIIzAOQ9gd9qU9KxSwWLVNmzRTuksEljmKubOXswZIDNUGtoYMuBDMBYW+Q+D+mkNmAEgEAtvWth6h7V31iQAjr82+Hjp5w1Jd/l8qbajxtCKAuLHcFCJLuvMEpUoqSC6UpYEsEjM5AIDJNzEykTUU79R6qRLJ+GWnlEMsGZjVn3JKEj/wDYrM/okin5tILoJuz12P0p1hiVBNdwPP0/dvSIsbNZhv0J+USoqSfL0/d4p4idzFwWtZ39KwznxK5FLG4tCWJ5mIDBiSpRCUgbO8WSOahNvHwqba22gVOUJuJlooQgGaoU/tQG8cyoJy5VyCRXd2AprQVr5wHXtwTJnrBZ3o9yPm7v5WjmZDkKQK1NDVjm0dw5J0uYjlBVS4NW1Fuvi+kdlzKklJGgatugqauIRLxRZHJwCU/6UxaCNCSoO78wSbaF7+MTSDiU+8ib1dmoNGBu+9PCrUFKlGxZgAb0rbTUeUOSlyalgw0PX3nAo1toZm8FdQT2m7YIwUkTZ0plrUpKEZspUyXzZgCwdhrejw/s524wuLSMs3u5lu7mEVLtymmYP57gRX7TcLl4uWqROTnQCCC5Ckqa6VF2LHQVBINI8i432GxOGUTJedLBfQLHlZ7VHpDVGbxSR7/Pmk2ZQ3Sfpb4w6fh5c2UqVOQ8taSFBQoR8o+e8B2wxuFo62FGUDmT4vVvAs8GVfxTxE6WrDJQAqcO7C3LpzuCRfd6mjQaTMl4N2OGNxEzulqOElqKETVtnmJFPaFw4ISb5QLQX7Qfw/lplnuUICx7ygVP4uXhvAf4hYPBS/5YyZ3IopzS8jFqB3WLM3l1gl/9TcGv/wDMB+dCP/iuE9QGI7PYjuZ3crnYjAzNDKWpUp/xd2SyknUAgjrUD0uV2g4lhEhWIly8bhiARPkUVl/ER7J9APzRleOca4Ti0ZZpWDcKCFOk7ggOPjFLsT2tVgZ/dnEd/gy9cqkqS9lFKwGO7O/jFcgey8A7R4fGIzSJgJHtINFp/uSat1sdDBQJEeb8WwnDsQoTsJjJOHxQqlaJgQCeooz6tf3goUgl2d7aKEwYXHgSp9kTA3dTtmIoCadC+h5RIUaXtDOyym1UQPr9IzC8PnBS5FUkHUFJBBI1qkUN2vWDXaSY6kJ2BO1T18jrZ4H4RFegrsRtsHp+U8sQ3udWKPwlSXhJiZzVKlofvAmjkstqqqlKUJSOa4NawYwOGQgMjW5uVGzqOpN6n3rUiQG49RqN6eAIdvdFYer4/dBuKtqKiAYxI18h0/T4VSaR1/JvQdHo1HGlxHWbqN9ev+KXNISCPD4EfJttLC8ADjttX9D9XpY1itisGhbBaUqZ2cVTuQbg6P1FYmSGc/46U0+HtQgfv5+HjuLwwoG4jBKS3cZUkpUk5iR7RSTMzMrMoM9bm6hHOCoSmVykDmU9RykHKM2jpADn4wTdz4fO7/Iv1NYqT+HS1qzKloUWHtB3uz3duZiXZ6EOYASJs9HHk1R0P3veEsBh0t08/g9PGKMyTMQrLJCMpzKZZICFHVOUHMDUlOhHtB4HcYxCpmGQhyJk8BJKDlYEgKWGLs5TUORmuGhhYZysCUtVvOgAJOtKV0GsdzJ3bpr8RHEJCQlIolIo1gBTy326xIz6D4fCogGETyp8B8YHLnECoI21D6WrFvHzcoAcOTQEs/QdYA9pMaZclTA51cqepVyhtdX8oZnhW1sj4GUr76bQla2QD+BAyopo5f1guZWVPKTQbv4XoHivg8OhMuXKDEISH8ht4l4sLlVABI1odvGgq0BtHZJM6ApKdCAOoJ86u8Uk4t84OZMuXRah7ymClMRUAA1O71DRLxPEKlSyqithYkvQPq6so84HY+WZeEEkg55pSgn8Spiuc0rquED3L/A+aRLzkFRGYglynMczeTi8QrTMSVLAmMAFJCSkpsXSUly7nQWAbUG/MyFOUMbAClB4aU+USTpVKEh6XcVvegpWkMK2oCyeJmgXLLk3tcgA1qzKRpqAzxNh8RKVqxUbG5oCGB5iCkpq0TcbnLQgBKQtSzlAYgihLv0IFRZxA8owqkkZO7WlJFLAlO4dyMpDlmYdIQW2dxPApM0EkJJJPi1reh84y/HezUmVK76WhlInSvADvEpPQVJjWq4aACZMxJSlKxk0cv8AhNGFLXTV9AXEOG4lUmbJPMVy8ru6QoJTW4yjOSczE8gpWGKVUyriewklQKsgJJfxJqaF9XFxaIZP8PMMp3lkHVtKDZx6wd4JxnvpEtklyhJL0azveuZw3QxfTjylUlCRWYpSlOH5EgksB4hLmFuS8cWroyaP4WYcqotWXWxam6Qw3rt1iY/wlkn2Vr8i8buQUqrQ1J0J28qMYfKepc3Yas1DU9a03gtkSw11PIe1P8OpmGlmbJK5gTUgPmbcb6fGM5wSZNmASw0+WamUSlKwdVSlkUX40UBUER9G4PMt8xpbfpq5uDrHnXbz+HQUZmJwyhLmJqoAEJWb1rQ2qP8AFKXcxcXF0CsL2mnYYoRPzTZRDIWQRMAHuqBrmSDVBrUEFQIJ3nBMaicBMlTEqlEMG/E+puDQDLQh1ODp5bwztKick4PiAyuwEzVJFldCLhYpUuCCTFSXj8Tw3EFOZ2Ylv9OfKNlt4ODcg1qAXlxs2U6Xoe5sD4D4a30NtvZhEF/DQ39fUVB0rAPsz2jlYqWFS1cwbMl+ZL1tqk6EUqaUIg1KmU6X/Sm7NtaJNPkdXNGpAdhWj103BJA972hD1ijeXXS3kxodDSBGM/rYmXKAOSX/AFZmxIcIRv7RKqj3U1gsxf8AXXzrS34hUwCOKp5afTRtRppCca6X08/M101rHM9R8H+DH40/DaOq0HX7bz2a9oYDctPv5eoemlY4lX6/v6B/K8JY9Pl10q1dKi8JavI/Lr++xvAM4ku53r08euh1veBGIwCZakrQlRSF5lJDqYNMqlNSwmKdg+jWgspLCnp8n32f4wwqYb/Xq1/na8AUU5HFZS1slTklkkOUkh+XP7Oa9HekTqlg6keof0I+trx2fKSpGVYCkm76tV/GxerbiB54GhRdWeYd1LVToGIp6nckwxbhLi2BTNUSQHYAKspLF+U1arWEZfFcQz4gCYHGHUpSgke0QcssNvmIH+6NatSgHYH1BPzeM5g0JXi5qsrJllOantLA1alyTe6UwxafhSQQRPmzjlTLEvdS8iwALZUhVSSTdmAjuHzonBC5hWFpVlUwBBTlJT+FiFaD3YIpSkpehAFTQ+NbDeIZ3D0LQAsOL1qAdSCXI8mgNPqVJ+aZiUoopMoBarh1H2BqT+L/AGiO4yZmxUlJBAQFzDR6tlHs1up67RZ4bgxKScifa5i6lZug5iSWFLiK3DJgVOnzCDTKgUowGY2oPaav4YAa/v8AfqETlWoWLB9Cz26aH1EIyuYMSGD3foL0tmttFTHYmUEnvFjnKgCBmLAAFmFKVfR4GInqUsJw+LDKD5l5ZliQz0IqD6w0kxOWnYOz1KTWhCQpRuCQBvrSvlA6XLlTWPdZBmflcEmhU+S4zZTXrDUqxKEzDMAmgpIBQQk0CnoanUXihwrGlMtOaaZZZRCVoIFVKJGax010ENRYtW+6CCeCy88spWSAskpLdDYME+yx6FtYn4jIYggliwu/jeg5dtojOP71MpaSkuoAsxFTVtBb4w/jYypTkURzDroqnNbUU2iaKjKgBIH8viZuGJ5cTmnSmBDGvfJf+51t+bpEvDsYDiphLgoQJUsM/N7SyW65RFftLgJsyakJmJRNQFTJSylsmUKoXd0qDg9D0gb2dxJV3S0zCTMXNUo5aoW/MCBqOWAhcpfU32ZGXRQSKChZrU01EdTLypuXArV7Ct3A8oHYyeSJUtKkqWssVsCzVtYbQ5YmS1oQZhWmYWBIqDfWloReroaHhaClAcuTr99YD9uJh/kJgBYzS3kS/wD4iLClzVlaULyBDCgclRp84E9pp6pk3uQsISiwYEnrUg+mhhM5V8UzzviXCkz8OO/5VobIsXY0CdyNWDhwbXjO8Uws6QESppK5I5pE26UmxSDoksykGj1bU+kcZwayjukrGcOpSmAYM1dHAIuAcyknSKkzghTKV7CpSpTmWpJoUuQpwXdqZq2d4alRpKNsxsrCzJKE43BBWQOJ0oVMlVMzD3pSqFjv0dPpfZPtdLxaHtNAqlyX0cG7PQggs9dH82VOn4KYhaFkd4lSkoyuCQ7odLBY1ox8DES2YYvBvLnKWM8gBhLf35VKiwIbWzUimrJjLT+v0e6oVQMfA/Fw3qcp3pEeHxmYrS3smtqu5tZ2e7GkYnsd2o/mcoM1JX74UAkK3IvXdJqH2rGilY0S5k9SrulmuTVqVLWe4vEUbJpq0HUsX13f0qDW9ag3NYozcURORKS1UqUp6sgMkAaglR6jkNIWEzBLzDU1YNyjYNctsdLRzC4UJmLmGqlhIUS1Al6OzX0IfzMAV2Leby+T9Dbype0cUxNRarddPAs+xoIcmv6fRr2pqLRGkUcH9P20NCLmkAzig3z9NfVi52vDVFyAbu/pr5HWt7wwTxmKXZSQCQ9ACVAVozkKHummsPo5fT7f7a14AOLH3v477a+Ihr7v5a/fn4wlD9/r8GLn1iOZMU9Evv4/fj4wBVljELUBQZiHLChLaN4trFHhGH7qUlKqLUc8wn8Rqa2oWEFRLUDoroCx/wCKm+cMKmVzApowenjW23pFAmmcmoSprFzfpe/qKQp0sswUa0rXx/NaEJYKn2FxQueort6wshzMDYWIep8K6G+8IpP1OzVKAIYF6Upf8vxvA/gk0CRnNCsrXUUdSiQNqUEXJ6yLhwkE0PQ6FgKP6QJl4wy8HJA/1FIQEuD7agAm+gJSotoDAKt1aLODQlcyZOZ0yx3Uvq1VqB6lk/7OsN4rg8NRM9AUQHCil/EhXtvY0Ii9hsElCJctIsAMwoS2ripdXziaagsAFFibGvXxs4qYYluuTOYLh60ib3EyYmX3aqKOZOZqslTm7+8LxY4XOxCZCXRLmJKVE1Ug3VoQpFqVUINzVqAZn05TvSxZt7w6ZiAAdDo4augc0vtAGm/9GMR3RkS1rkzJZSsqKkpIDOffQ6dvWJMRxWSSkIxK5gKgw9vLo6lBNA5au8bFSEhL7C+rAfivbbaIP5EZCksygywQDm3fU16w9TJrszLdvFLlpMwB8wMmgY84OlX5VHa0U8fhjJMnESZalJQhKZ8tIrMGUALAD/1AN7imgh2PxSxikyl5lS5KjiLkkp7tKgmpJPNmTUn2mgmJeKUBnUiWlRdakZ86RqkXSC2Xmd+kIdW2MXiJc9MmaOeSxLtoojwYgprs8EeGyJC5yO7SunM7kgVcXPRQpADiOAVh0qxGFKlHOO9lrWVpmAsCvOSShYL86bi9qGux3HZM8koXzj2pSjzoNHcElw78ySRWETJ6U0+Q3gKzpo/OD6P9WjN8f4lhziJne2l0JINkitRpe/WNmZ1VKeiU/ufgBGDwCTOUorcgqdnI1cClWdtxWJbMsS3LPZjBLVJWpYKVTHKQbpBdk7sHG4vtFrCspHdlJdKWIIoRbz8mNDAvtZ2hXh8LNVJ5lpIBXlBCSSAS1iQ+lnI0aPP8BxnGYpfdTMRmBDlc1LgC7hBZJvqPMQcqzTVpdGn/AIgoRKlSpjEKlTZawwdgSUkPQ1dq7Rnu0HZxUqXLnSQUrTMzKli5Bf2RoWBcWasU+McVXJlKlGYZssTkqQaJzIQQSSkUCSqj6xqk8UTj1ywgFASCpaS7glrDw1FwTQRStC2k2jDSMWibMC5KSieGK8nIlTe+x9mZrShLtUsd92V42nFLmImqyzQRkV7IUouap0VQuBoSRsBva3s6J4zoOSYLF+VTaKa5oQ5rQXjC4vFTQspmhQnJooKNJg/NWp2WK28YvaRG8Ge2yMbNmutNMhGZACf6yXDrJVTYptY8zKDE8Ljc2Z0qQpJyl2cUB0KqMQdRy6RjuxfbpM1GScSFpHtH3mHskBmXe1FOSBQgHeHy5q0Z0qKVA5gnNyrmO8zNoRXImxAS4EZs3i9r5DxNBrs3yDddjtSHCZTel7fH9fpAtPEA4C0qkE1aZlY6AEpJSFdFMaBnvEMzGrdMwnLKKkpApzJVTOomoBJSQzhlVNaKiifgktX9WbMBSpa1MD7SZaeVAbqBnYG6lUi+EMNvkD4aVezXsY4TTxt/jWladaQ5S/0+jPcf4pDsVURpU16fL1ox008TDUq6s9fuo0jmLnBCFKUQlIBJNAABVR2oK6a0hS1AgHKoOHZyln0IBDHyhAHz1AP3sYaEp0JT8PgaR1I2P1/eHOdn8P0ijiIFYQbDydJ82v6REcMQ9TXcZvTL9RDsRPyKDg5KVSDQ1d6swA21iSVjEmyg+yqGAtZJLqUcTIWpEwAAlSSAUkEChZ9bvYQNweHUZsvvE5UyZYSkKIdS2YkC7BNBa8adQB9pP1/eOd2DQK8jUehrAX5vdA0SBmOjBqOK3NumW8cyKzULsNQCKno22u8XTghoAP7SU/8AtLgxEcOQ5zX/ABDw94OBbaA1WVPr7lcrLhw7OaF9G1pYn0h0ycCUg0rq4t49WNIkShQJUUvZik5g3zuTprDEKBUfABtepY1/D6QFpp7/AIFOlJLMGzEWo4ubVs4jk5BYgKd6VAN6aVtWp0hGQCugZhpSp8PA+sJaC4AU4DmoB0bRgKHraGCfG/uZriOabjxLygplISVtu+ZIOlVd3TYGNL3iQmtABqGp4mloGcMwS0KmrmJdc2aVFiCyU0QHNNEn/dBOdPDMaOQK0p4no4gBR9Ct/KjKCQHapF315vHaKg7NSJ6My0c7umYklE1BvyzBzC7XYtaCmIkpIOhNHFHemlTcGL8qTkQPB/rCIyz+D5mLxcrHYeWtlpxUmo52lz2seYDIs6VCYEYHtHLlcs2VPlEVOeWrL/zS6RrZTekbLtHPySEpLAkuXt1v1MUcEhkgW6HbwuPI/iiGRijtZkB2vwIQUqmpU6l0BSSoKJNQTeravANeDViln+Ww8woGUDOFS5QADAqmqAKgGsl7C8emmRqLnwqepsdBVjU1hpBsfrb5pd+o5oFS4NHDVyzOcC7PS8Ihc6ce+mlJK1NyhIHsJR+ACgbcv0EzOx68iZ+HV3WJZ1If+nU5u7GkspfLZqKdJjdqHm9uu3Q30Y1jgQ5366nx8X1BuawWx6EYPhfaELWcPiknD4kUIWMoVsxNNA1wWpeH9pOzyZycqgyh7CwOZPgNQwsCbWEafjvZ6VjEZZgZQrLmJHOjqBqk0cBwXNNYy2E4hMwaxhsYXQaS5wqkila3Ao6TzJbUVi/kS9tpHnWLwszDTcq2B91Y9lYBsW/yDHqXYDtemYlMiacs0AJQaDMAKJLBszOzhlB2YgiK/GOzaZqpiljMlQSEivKkAl3uCSTvRAjAcS4bMwixmcy35V7Vsoj5jYGmlWpIypwdrg+gRUVqFfL+3WgBoTrSIMXk7tZWkKlgHMlgQQA5DWe4ahoIyfYntd3wEmeR3lkLLDvNQFaZ2/5ByGqAe7QLOVMtPtrIY1dksXOpS+RxWmaIrc31Jq0d4ZiQGlHMFoSAVFylSkhOfmVcpdNVMS6qljF9S61+/qPNxQVionhqBLQhiyapKVELBq5dJckuoEg1zWiAypwTlQoKSVf6hPOlOtAAFKaxdJdnBYuD3RanmXOSqWSlaapWAX2JBAPUFhoTSJ1LOhPlX6H6eEDAgSZoZLS1hCAwdKVpJAzf3ZmctYVrFxalPt/xL/8AJj8/GEOKs05O4+v7x1LaH6/OscY7v4/tHSdx9Yo4BwJ8fnEMzDSyXUljvb4iJUNoW6fsYc56H4QAVJeAykFC1APUPRmsAKHztDZhnAklKVpdw1wHtpp4xcpqG+HxEd8C/jWACrKxoy5lBSKsXsDr5DX9osScSFMUqSp6irGHq6pcevzirOwMpVxlPR0/C3lABaUATVNd2r6isNVKCgzuNlMofGsVjgFJHIsu71q9GCdm8YdOXMSzoC6VYa6tXyt1fSABysENA39pb/2l0xCrDkF329oEb+8HGp0jo4klJZeZB1eo6XqXY1aLcnFBXsqSrzY+kBossijkU7lLhmdJCh166A23hhmAqHQEsXBfShr+KCigk1KW6j9RDJqU5SSp0gEkFlCl71+MBazd0Djh0lSUgNc0p0q39wNdoLTxytuw8tfg8UcP3bpUnK+gBKdCWyGm/pF0KdQDEMCa+g6amAnJPVRmO1xzTUIHnt59C4voDHRKYAANsNDty+d0n3jDcRM7zEqIY5SxrUagE6UKbhqxeyg0+G5/tsaG6fxCINobRRWlp/y9DvzefvD3omRLBuPD6sNNapOohyw1vX11uNSxBFoapLDboBQ/7bb+yXoIC+SnipNyP2J+RN7saprEEkl2P1tvul67ioi3iFMK03Nx66N+YaCsV5Kq7NYfNh5e6dBAMtqQG6X0r9C+4Y80ZnjGAkT0LVijmkZCoqzKGXK/MLspzQ9esEO0uPMvCzVo9psqQPeUo5QNib3D0FY857XYqblThQohKUJUsNcIfMsakZnYaqy9IKtqiZS0oo9mu1M2QruMkyfLLiSG/qDYFnbqB1gnjcVjJmYK4dyqFQqZLqOoJD2FW0jSdjMJJThZS5UoJKkuSeZaiaFRUwVzejEUgnNkBQcUf06Ut1oxqYty3IUNuTyWXwudKJJkzUIuARmSmr/6iSwY1BdwWIrG77HdoEzp/wDWmArTLSiU9ARmUVEijzCcoOW4Ba5Abj8GQTdIs4JHxFQW1OovGO4lJMqYEYhInSltkmK5Vv8AhM1LEnqoqFn1auSK0bnt8wgj7+PX+4aRGsevx2r0fdxWPM+z/E8TL/8At5ip6UAkyJ1ZoSNUKAcs9UizjkqCdlwPtLJxXKglMwPmlKosEUoPebdNXAcA0iGqNYzTJeKziDLSn2ndLeBSCRqACpVCX7s0hIxk2W6TKmTg9FywGIO4BACnejDQ0eOYGYJs2ZM91KjLSbVQRmL2ICrOAeZUXpiATVn6t9a9LmBjSvcM4fiktTMpSSfxClnv4ddIuyZ+YOkpWN0n6W+MDZ5SvlmICtbP8Qyt9DrEUvBS35FLRaiT1J6L1I8DDORwkugaM0e9T+4fW0OCdiR8oEf10oQlKwtQUCsksopccqQRqHu2wMMRxQpy99LKCWDpcEqLaUo+bU26wEhwP0PwhqiNQ3X9xFSTjUkJOcDMkKAWz5TbbcesWu8O3oX+bGABLmBIfNSnURyTiAoOGUKW6hxQ2hEoVQtXRQqfI3itO4Ug1SSk6EHx86uXY1esAF0EeHw/aHh9C/j+0UpsucCShSSGDJPTc+vm0RqxKkNnR7rkpDMSS4pSza3gAIqD3SC97H5xVnYGUu4YmlCU02a2g9BDJXEpZ99mocwpZ7iluukXEzH2OtDpoW2gAqy8ApDZJimDBjYDWliWoNBTarVTpr80tKkuXZiQNm1LadYuAp/t+H7QNxElCVkiapClDMdRep8TQVoyBSjwASYPu1TAO7UhYzK6XY16+G0XZy2ExWwYen6mGYAr5sy0rS7Ja4Zwp+r/ACivxKblk9VOr5qb1YQmNIyWAkTVT8QU8iSsc4YryhCEgIFcqneqkkWoYJvOlKAWTPlEMSlAExKh7xSC00KBNUgFJCaMeWXhcvle+r1cbfmGp192Lqiw3fwf/wDlXwomEddVwB8TxCegGacOShILhMwGahnJJBYABrZleyIviYCxs4di3lSyrVb8EUu0eJCZQl6rISU65ARnFajMGl6h1RRxEkyTKWpS1zJi1Z0BSihZKFZEBHsBIOQAsGCSTUlwF6hmcmj6jWtPHUW1ccsB+IYtMlLe8r2EBiVm7BNjZyQ3skmLasNiV/8AqIlhhyhBWtG4zk+FcpFTSkVTgQhWZ1LWqhWvLmUKUDDIztQMaqgorcoYjDHJ3s0uUkKKcxyJZilKaO4IAdVyNKCAPB8BLxOMxXfoCkplyUhJdqjvCpwaOVA9KAxsMbw8TkBJJCcySoB3UAXCd0gnK9wxVAfJ3XFTonEyUlJYe3LcKs1WMs6GsCJfQ7g0zTKQEJSgAAALCuYNUABsg0BvblizKx1DmlTQse0AkkDrnYBQ8tYKrQzny3Hq3zGgrDkm336beR1EKyqoFTZaJsslBdn0IIIu6bghrDXSM7M4eieleGm0zWIait9nFLtpB+TjBnUQHQuYMygQyTyoluNczBWhGYbvFDtNJMspmpFQdHt899xaGiXujzPDTJ8iayX7+SrKsC6mfKtL+9le9CHcHNG0wyJPFJKpyHlY2V78nlJUByukmx2d01DlnIntjMErH4bFJ9mcgZmAqUEBRpQnKR6wZ7SImYY99IAE1PskeytJIdEwe8NQ+rVjRvgxiqtFvs7xpUmYnBY1IlzhSVMS/dzw5sdFuSCDvbfWOseyWHmPkCPl4CMhgMfI4rhjKnJaYBYe0hQ95L1BBNQCfAi9L/8A187Bf9vipC8QtHszkB+8R7pV+a4L7RNM1Ul14PSVY1KS63TmUEihLmrCj6vrDMXjpaKqqCcoZjZJUTtYfCKS5oViZaHpJQVl6cyuVND0zGLUzDoUpAUgKUxJf3QS/qSGHmdIZTfPQsSpwUrKldkpJDg+07cqnYU21ix3ygWuGJ8qaFx8rQC/6MaqQvNmIKkzLLZRIcgOAzFqig0glg0lIbKGFGSXAZywdqOVCELTd2TT5ctSnWjmYh6gtTZ00pdtIUnCBKZndLYroVEZsqeayk6jMSH2AiM4xAWEqOUmiQaPqb0tlMLEz0JWjMWKiybuVFyA9/dVtpAQ8MfkTDE4hIqhExIeiS5IZwzeYsfd6xxPGEJUQtJltqnN+EK9lgwbNce6YSVuUlKnBDgmtKVB9rVOsSKnmgUM1aWNWJsp9j72kBDwvoW0Y9BdpqCA75mBoHPkBV2tWLInbj0L/v8ACAc3CyFEKUjK2xKR7OVmqn2eW+0STsMolcyUtKVLLhRTUOACO85gRRJAbRnq8Bm4NcoLKTLVQgV0ND+scmYFJfQ6XYUAZgahhY7wJm47EI9pCJqVFQGQE1YECj09oW0G8dk8alhRStK5aswSGBY5jyBtSQ2m+ggJCasOsBISqgCUmthqprE2+6GGbOOZlyHALpUG6selz6xeZQsQfEV9R+kdznVPoX/QwgK8kJTLZCSEqLBqipy06axQ7TzeXKNgNNS9jeiW84KhYKkgaOWYigDfMiM/xiZmnJD0KifFmAFaGxLUtCZpiVyRYwnKkAi1yHIB/wDJLeYZI3iZ3L6aWr5+yrQV2VCJYNqNC97eI0DilDDO7YU11pzeJsbgVD1MI6eQSMFMmYtUyYB3UtIEpNcz+8vdIJVlo71OggqVXN/QEvo9idGLF1GOBW4fWgNv7bh30JHNHSoFquN3vf3rHWh1aGHAk7XO2vkLjxDjmEV56QQXq/xHjYvWivxCJ5g0+xuQOlag6CGK9B106ZvWihoIQwaQUltLt+mo1tSopAztZhVTJSZsof15Cu8l25m9tD2JUKAHXJBxcvo3Qj6WLNdJ920VCopJOgp4DWtxrf8ACIaBqxvDeIIxElE2WeVQBpXL0PvBm62G8V+KYju5RNiohAb8Sjl8CalrWTAbF5sFNVOlh8NMOafLArKVrNQBTKWOYC19Sx5OIRMSlaSCk1SoEEWNQrwcVDwUSm3sVf5NaJSUy8pVmQqrtRQVZipgzgVDCIsa6kKlTCk5knIRQKI9pIDkZh0IJ2pUqo/4/b9DrEWIkpUGWkKGrsbb0v4i4vCsDyrtVz4OUq5lTspI2Uk+fuiPQOHEYjDyisOFSkHzKR+4odRSMN2mwYT/ADEoMnMnPZkkoWggtYHmNRoS4jRdicd/2ksG6cyT6ln6ZWFRtFvgiL+Jmd7Q8HmYab30lwRtR7s50UK3FbFwS+k4T22lTJYVNCs4ocqCoU8jlP5SfgRB7ESET0EGrin7V+RvHmXGezTTS4fYuzjR7V8oE75Bqt0elSMWe6nTkDMufNyyxd0p5UuPAKN4NYWSUy+blWfaALjMaeDW8Iv4TsyUIlpBRyICXq70cu3T4xMrgUxwywwOrn6PtrpF9KoISit9RSLpGhAGtKAfo+mkdlTCAMwIO7PXyc38LxfPCJhDEo0sTZ60bx11h8zhCyCHT8f0iaZXmR6mZwMwTcUtV0ypeUf3TDmV6ICRD+KYSSpJMxRRmJSkp0VSrCjjIS5sCYJ8L7MLlpXnMtS1zFrJqwc8oBbQUtD8T2XK8jr9h6ZlM5DEuz22a5gph5kae/IN4bglIWtQmBSGZIL2uHLtRJADCwieXjyqeqWUH+mlJUQXGZbsKtVkmw96CmH4OtIAdDdHDeFDpTSIOF8AmSzNUtSCqZMKqZqJYBIs9AB8YKYPJFPYiXOSSkO2taUAYXrqk20ijheLSpqStLpYpclnY1FUkmrENQhw4EHV8HUpwopKSGatqvpsR6RRPZUqyOoICS+SWSEEgpKXDaNfXwpBTH5sOjO9+C+RYUoEA1CiC7MSOYF21idU9QFagV362L/+WkQcP7OTZYAK5SsrJBCClRSkFgoi5cvaL8zhyyGJRU7nxLU2ekFMV43V0JHENw3iCPlmHxixKxSSHq24qPVLiIpnDVlJqHII1p8PAxbw+FKUtSCmYzUKtEQnDnU7hIbzufpGelgqnV91IHQnW9DV7tYxpJuEUUqDh1Gt7P8ApSAWE7OTJc8zQtAEwrzgFXMTUcrZSQzOwLE3idLFjkkWCKtoNKt6XTcVDjmMApeIVOxhIU0qQClhaZMVRSszVygKSAWqv002I4ZNMtQQpKVkHKS5AJ95muHJAs8U+Ddm1SZeXMCol1FySfNuajCoqwh6Wa64vqPfemtqDwHqeXpEeW6rE6g/Vqs1lD3YunhSrApHSrf8dNLHSOfyRoy0Obczu2xaul31haWV5ke5Qci4p0HqcutvdPu2hxU9vmadHuNKHZUXU8Psy0MaCtD0axO7bmG/9LJc5ku7OCX8Hv5F7mDSw8yHcpTRRt7At5UsdDRrGKsyU1tN3p53HxFDBaXwxRqFoUNxv1ADHXa5hyuELOqfj+jj9zBpYeZHuZpcr/aToWY/Q26HljOL4dNwy1TMKBlJOeQSyDWpln/0y4t7JpUVj0SbwNRspNd3+NK+m8Vz2cW1FIYWBzEfJx5HSDSxOcH1Mhw3jsqacodCx7UpYyqB/tNCL1F6VgkcYnU1Hm31G+ooYv4/sKmcB3glk6EFQUn+1YAIpR6GggaewGJR/p4lCgLJnAqbwWAFDzzQ9JPmJdTFdrEibOUpPssUdCWIvY3Ir+WKvYTEJMsyifedPmGIB0LJtG3P8OJ6kZCqUnmUrMmYsqJUXLvLr57COcE/hWuR3n9YETAxDkMXcEctCDaKp0TrRColILa3+286jSKWKK1Kf5g/RxGsxfZXE3lKkk/nUth6IJgXN/hziVnMvGlJPuyglKB4BSFE+JMLSDmmemQoUKNDAUKFCgAUKFCgAUKFCgAUAcZwjEKmrWieUoIORHMwVl5SWNRnckbMIUKACt/0DEsgfzSqE5zzOoUSkDY5Ssk6qynSJeIcEmzZhUZmUPmAC18qu6mIGVmyh1A6vXwhQoAGK4DPUoGZNcJKm51hwrvwTRmIE1Iav+ncPR+F4HOCgVTlZB3fKFrZkpQCmz3SS71zlxChQARyeAzgKzMxypSXmzQSErWWKhqczlQA9lmYmOr4FPOR5zqRMCysqU6wErGUptLfMEkpqQ5vChQAT4vhc9ZmHOOYpIAmTEhglIyU9kBQK8wqXYx3B8GmpmJWqcpTKc8y2I/qvyvlFFI092FCgALTpRKVsQSQcoV7ILNpVnqfOACOzqwJbFCFgnMoEmhKczJCUp5gnKzBruTChQARS+y6+SstJC0k5LBIEgUBR7RMp6ZWzXLVsYTgcxJlqKZOdM3OogkBu7UghCQgZfatW1SbwoUABfhOBEmXlo5KlKyhgVKLlhsLDoBFyFCgAUKFCgAUKFCgAUKFCgAUKFCg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pic>
        <p:nvPicPr>
          <p:cNvPr id="26638" name="Picture 14" descr="https://encrypted-tbn0.gstatic.com/images?q=tbn:ANd9GcRWTV7UvAbkBD8bGaYVC_3XF-_jBC1Sj7wc2aipqwo5LdSwFkIaeg"/>
          <p:cNvPicPr>
            <a:picLocks noChangeAspect="1" noChangeArrowheads="1"/>
          </p:cNvPicPr>
          <p:nvPr/>
        </p:nvPicPr>
        <p:blipFill>
          <a:blip r:embed="rId6" cstate="print"/>
          <a:srcRect/>
          <a:stretch>
            <a:fillRect/>
          </a:stretch>
        </p:blipFill>
        <p:spPr bwMode="auto">
          <a:xfrm>
            <a:off x="5357818" y="4429132"/>
            <a:ext cx="2857520" cy="1905000"/>
          </a:xfrm>
          <a:prstGeom prst="rect">
            <a:avLst/>
          </a:prstGeom>
          <a:noFill/>
        </p:spPr>
      </p:pic>
      <p:sp>
        <p:nvSpPr>
          <p:cNvPr id="11" name="Rectangle 10"/>
          <p:cNvSpPr/>
          <p:nvPr/>
        </p:nvSpPr>
        <p:spPr>
          <a:xfrm>
            <a:off x="500034" y="714356"/>
            <a:ext cx="7715304" cy="10715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b="1" dirty="0" smtClean="0">
                <a:solidFill>
                  <a:schemeClr val="tx1"/>
                </a:solidFill>
              </a:rPr>
              <a:t>DIAGNOSIS PAK</a:t>
            </a:r>
          </a:p>
          <a:p>
            <a:pPr algn="ctr"/>
            <a:r>
              <a:rPr lang="id-ID" sz="2400" b="1" dirty="0" smtClean="0">
                <a:solidFill>
                  <a:schemeClr val="tx1"/>
                </a:solidFill>
              </a:rPr>
              <a:t>Langkah 1 Diagnosis klinisnya</a:t>
            </a:r>
          </a:p>
          <a:p>
            <a:pPr algn="ctr"/>
            <a:r>
              <a:rPr lang="id-ID" sz="2400" dirty="0" smtClean="0">
                <a:solidFill>
                  <a:schemeClr val="tx1"/>
                </a:solidFill>
              </a:rPr>
              <a:t> </a:t>
            </a:r>
            <a:r>
              <a:rPr lang="id-ID" sz="2400" b="1" dirty="0" smtClean="0">
                <a:solidFill>
                  <a:schemeClr val="tx1"/>
                </a:solidFill>
              </a:rPr>
              <a:t>ANAMNESIS DAN PEMERIKSAAN PENUNJANG</a:t>
            </a:r>
            <a:endParaRPr lang="id-ID" sz="2400" b="1" dirty="0">
              <a:solidFill>
                <a:schemeClr val="tx1"/>
              </a:solidFill>
            </a:endParaRPr>
          </a:p>
        </p:txBody>
      </p:sp>
      <p:pic>
        <p:nvPicPr>
          <p:cNvPr id="4098" name="Picture 2" descr="https://encrypted-tbn3.gstatic.com/images?q=tbn:ANd9GcQygcxuY5xvrTEsOka4A_zseuirspVZwng2ac0f4Fls3fc6jPf61n6OTQ"/>
          <p:cNvPicPr>
            <a:picLocks noChangeAspect="1" noChangeArrowheads="1"/>
          </p:cNvPicPr>
          <p:nvPr/>
        </p:nvPicPr>
        <p:blipFill>
          <a:blip r:embed="rId7" cstate="print"/>
          <a:srcRect/>
          <a:stretch>
            <a:fillRect/>
          </a:stretch>
        </p:blipFill>
        <p:spPr bwMode="auto">
          <a:xfrm>
            <a:off x="428596" y="4357694"/>
            <a:ext cx="2428892" cy="2000264"/>
          </a:xfrm>
          <a:prstGeom prst="rect">
            <a:avLst/>
          </a:prstGeom>
          <a:noFill/>
        </p:spPr>
      </p:pic>
    </p:spTree>
    <p:extLst>
      <p:ext uri="{BB962C8B-B14F-4D97-AF65-F5344CB8AC3E}">
        <p14:creationId xmlns:p14="http://schemas.microsoft.com/office/powerpoint/2010/main" val="947917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 calcmode="lin" valueType="num">
                                      <p:cBhvr additive="base">
                                        <p:cTn id="11"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 calcmode="lin" valueType="num">
                                      <p:cBhvr additive="base">
                                        <p:cTn id="15"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6628"/>
                                        </p:tgtEl>
                                        <p:attrNameLst>
                                          <p:attrName>style.visibility</p:attrName>
                                        </p:attrNameLst>
                                      </p:cBhvr>
                                      <p:to>
                                        <p:strVal val="visible"/>
                                      </p:to>
                                    </p:set>
                                    <p:anim calcmode="lin" valueType="num">
                                      <p:cBhvr additive="base">
                                        <p:cTn id="21" dur="500" fill="hold"/>
                                        <p:tgtEl>
                                          <p:spTgt spid="26628"/>
                                        </p:tgtEl>
                                        <p:attrNameLst>
                                          <p:attrName>ppt_x</p:attrName>
                                        </p:attrNameLst>
                                      </p:cBhvr>
                                      <p:tavLst>
                                        <p:tav tm="0">
                                          <p:val>
                                            <p:strVal val="#ppt_x"/>
                                          </p:val>
                                        </p:tav>
                                        <p:tav tm="100000">
                                          <p:val>
                                            <p:strVal val="#ppt_x"/>
                                          </p:val>
                                        </p:tav>
                                      </p:tavLst>
                                    </p:anim>
                                    <p:anim calcmode="lin" valueType="num">
                                      <p:cBhvr additive="base">
                                        <p:cTn id="22" dur="500" fill="hold"/>
                                        <p:tgtEl>
                                          <p:spTgt spid="2662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6630"/>
                                        </p:tgtEl>
                                        <p:attrNameLst>
                                          <p:attrName>style.visibility</p:attrName>
                                        </p:attrNameLst>
                                      </p:cBhvr>
                                      <p:to>
                                        <p:strVal val="visible"/>
                                      </p:to>
                                    </p:set>
                                    <p:anim calcmode="lin" valueType="num">
                                      <p:cBhvr additive="base">
                                        <p:cTn id="33" dur="500" fill="hold"/>
                                        <p:tgtEl>
                                          <p:spTgt spid="26630"/>
                                        </p:tgtEl>
                                        <p:attrNameLst>
                                          <p:attrName>ppt_x</p:attrName>
                                        </p:attrNameLst>
                                      </p:cBhvr>
                                      <p:tavLst>
                                        <p:tav tm="0">
                                          <p:val>
                                            <p:strVal val="#ppt_x"/>
                                          </p:val>
                                        </p:tav>
                                        <p:tav tm="100000">
                                          <p:val>
                                            <p:strVal val="#ppt_x"/>
                                          </p:val>
                                        </p:tav>
                                      </p:tavLst>
                                    </p:anim>
                                    <p:anim calcmode="lin" valueType="num">
                                      <p:cBhvr additive="base">
                                        <p:cTn id="34" dur="500" fill="hold"/>
                                        <p:tgtEl>
                                          <p:spTgt spid="2663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098"/>
                                        </p:tgtEl>
                                        <p:attrNameLst>
                                          <p:attrName>style.visibility</p:attrName>
                                        </p:attrNameLst>
                                      </p:cBhvr>
                                      <p:to>
                                        <p:strVal val="visible"/>
                                      </p:to>
                                    </p:set>
                                    <p:anim calcmode="lin" valueType="num">
                                      <p:cBhvr additive="base">
                                        <p:cTn id="39" dur="500" fill="hold"/>
                                        <p:tgtEl>
                                          <p:spTgt spid="4098"/>
                                        </p:tgtEl>
                                        <p:attrNameLst>
                                          <p:attrName>ppt_x</p:attrName>
                                        </p:attrNameLst>
                                      </p:cBhvr>
                                      <p:tavLst>
                                        <p:tav tm="0">
                                          <p:val>
                                            <p:strVal val="#ppt_x"/>
                                          </p:val>
                                        </p:tav>
                                        <p:tav tm="100000">
                                          <p:val>
                                            <p:strVal val="#ppt_x"/>
                                          </p:val>
                                        </p:tav>
                                      </p:tavLst>
                                    </p:anim>
                                    <p:anim calcmode="lin" valueType="num">
                                      <p:cBhvr additive="base">
                                        <p:cTn id="40"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6632"/>
                                        </p:tgtEl>
                                        <p:attrNameLst>
                                          <p:attrName>style.visibility</p:attrName>
                                        </p:attrNameLst>
                                      </p:cBhvr>
                                      <p:to>
                                        <p:strVal val="visible"/>
                                      </p:to>
                                    </p:set>
                                    <p:anim calcmode="lin" valueType="num">
                                      <p:cBhvr additive="base">
                                        <p:cTn id="45" dur="500" fill="hold"/>
                                        <p:tgtEl>
                                          <p:spTgt spid="26632"/>
                                        </p:tgtEl>
                                        <p:attrNameLst>
                                          <p:attrName>ppt_x</p:attrName>
                                        </p:attrNameLst>
                                      </p:cBhvr>
                                      <p:tavLst>
                                        <p:tav tm="0">
                                          <p:val>
                                            <p:strVal val="#ppt_x"/>
                                          </p:val>
                                        </p:tav>
                                        <p:tav tm="100000">
                                          <p:val>
                                            <p:strVal val="#ppt_x"/>
                                          </p:val>
                                        </p:tav>
                                      </p:tavLst>
                                    </p:anim>
                                    <p:anim calcmode="lin" valueType="num">
                                      <p:cBhvr additive="base">
                                        <p:cTn id="46" dur="500" fill="hold"/>
                                        <p:tgtEl>
                                          <p:spTgt spid="26632"/>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6638"/>
                                        </p:tgtEl>
                                        <p:attrNameLst>
                                          <p:attrName>style.visibility</p:attrName>
                                        </p:attrNameLst>
                                      </p:cBhvr>
                                      <p:to>
                                        <p:strVal val="visible"/>
                                      </p:to>
                                    </p:set>
                                    <p:anim calcmode="lin" valueType="num">
                                      <p:cBhvr additive="base">
                                        <p:cTn id="51" dur="500" fill="hold"/>
                                        <p:tgtEl>
                                          <p:spTgt spid="26638"/>
                                        </p:tgtEl>
                                        <p:attrNameLst>
                                          <p:attrName>ppt_x</p:attrName>
                                        </p:attrNameLst>
                                      </p:cBhvr>
                                      <p:tavLst>
                                        <p:tav tm="0">
                                          <p:val>
                                            <p:strVal val="#ppt_x"/>
                                          </p:val>
                                        </p:tav>
                                        <p:tav tm="100000">
                                          <p:val>
                                            <p:strVal val="#ppt_x"/>
                                          </p:val>
                                        </p:tav>
                                      </p:tavLst>
                                    </p:anim>
                                    <p:anim calcmode="lin" valueType="num">
                                      <p:cBhvr additive="base">
                                        <p:cTn id="52" dur="500" fill="hold"/>
                                        <p:tgtEl>
                                          <p:spTgt spid="266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6" name="AutoShape 12" descr="data:image/jpeg;base64,/9j/4AAQSkZJRgABAQAAAQABAAD/2wCEAAkGBxQTEhUUExQWFhQXGBgaFxgXGRoaGBgaIBwaHxwbGxkeHyggGx0lIB4aIjEhJikrLi4uHCAzODMsNygtLisBCgoKDg0OGhAQGzQkICYvLzQuLC0sLCwsNCw0LCwsLDQsLCwsLCwsNDQsNCwsLCwsNCwsLCwsLCwsLCw0LCwsLP/AABEIAMgA/AMBIgACEQEDEQH/xAAcAAABBQEBAQAAAAAAAAAAAAAFAAIDBAYBBwj/xABEEAABAgQEAwUGBAUDAwMFAQABAhEAAyExBBJBUQUiYQYTcYGRMkKhscHwUmLR4QcUI3LxM4KSFSSyQ6LCFzRTg9IW/8QAGQEAAwEBAQAAAAAAAAAAAAAAAAECAwQF/8QALREAAgIBAwIEBgIDAQAAAAAAAAECEQMSITFBUQQTYZEicYGhsdEj8MHh8ST/2gAMAwEAAhEDEQA/ANsHA3G2o9b+beN4ynbvlOHmH3Zgf4HWvum7+MHMPOmoAC0ZwKBSVhzdlc2UCje8C5NCHMRcS4evGYackSykpAMsLopSxUhtKOlyxc7VN+GmoZYt8f1GviVqxNdSr2kWtOHX/UyoYjKQDmewB93flJij2S4tM7gJOFKpaHCZiFjMqpJGVQAo7e0NIkkzsNjcPKQtS04hAZSASOYUzEEMXYPrpSOdj0TlYadIlqQmdJWXzvRKns16hV3v1jp8tLA8fVSV/g4/MUsyn0a+/JR4dxGUcbNWuZ3aSFBHeU95NDUgFhv5xb7VzgmUCkpUF5gCkg+6RcPvvFDs/gTLxkyXMTmUJKiyBmeqTy6lw9q/GAuPwa055ypZl5l5cpSUl6mxYjYeEdscUX4mMr2SVeuxySm1gardt36bm+XICZfs0SnUbDp+sC+z0kKE1SScpUAG2A2NNTcwHwmNxS1TBLnLVJSlWbOAujGmZTqdq0NHEc4P2i/l0BPciYCs1SpludKgjTpHMsE44ckeXav2b3N5Ti8kH03r3SCeOkPPQmjEsbCwzl28BWJOJ4RKUEgEPsQoda00cxTk8TljGmZNJkpYt3jkpOUBlM7a1fzEW+0uOR3SVyly5gUSHQoK903YnfUxehvLhj0pftmepLHll6tf4IOH4JWULQvLmqwUUljYaPTrDcHipyMQJySFLRmDrGZvdr8dY0UyTkQAbITqNhvX5wJ7NywpMyYAbpS4LWTXpc6mMoZLjmy99vdlzglLFj7b+yGce4zNmS8qkpGYuSkli3TSrRouG9ocNLSgSs0ugzZks6mqSQ4rvGd4jLzzpacwqUggsKPmLt4D4xbxmFAQpkl2oxCkuaDwrE5F/Fixrl2/d0isb/kyTfSl7Kwh2Jxa1TMRNzkhOUMS+YF2fcsPjBXiXauajFS5aQnIvIw1LkhT7aNGJ4ZgQpOcUqwGZlUABNdy8cQqYnEJUFErlmmfmIYProCY1njxy8Rk22in9lX5Mo5Jxww7ya+7v8HqXE+0smQlKlhRzKKQALEJKi50oDBDh+PROlpmJNFB63HjHk3HeKzFy8igmpd09KmkHMHxeT3CZKitI7oS1OCH5WJcO2sccsKWFT6tv2R1RyN5XDsl9z0KRiELfIpKmZ2IN7WgH2hW60jRKX9b/Aa9Yy/8OXBnFKuVGRCQTUpDgfAD1g5xCZmmKU5vp0pQeXwNaxl4nF5U3D5fizfwk/M+Nev6K6BX6ffp6UghKrT1/wAeO+xDRSkA6j0+/lplrBGQAz/bfdaavWsYI7WKegsQksWN6gHR+j08GpFXh2EEmWmWCaXUbqUaqU+5qd3pSLYGu/y+RHpQisIF/v1+7ODASVcfJJSkoHOlWZI0NCFJu1Ukt8bNEsmcFJCk2Io4IpZiDUNqDE2XUH9P8egYmkClzRJnFIBZYKsjue8Jplc0zDOS7CmalTDEEiKffgP0+kcNOv6/vbeOSJgWAoP4G4NspGitCLvtDj9/fr0cXgAYRSldPv8AS0NVS33oP0f0iQhz8fvpDTf7+61600gAjWA3wHT729YYqX9sIkKXNKt9j6hrRGtYFyYYFacNOnw+NPUQY4fg8stIFNfWBkjD5lAaE12/z5A+LxoxAY5X0M9J7IYdE9WISlRmKe6nSCblI0eBPG+xkybihPlTBKBbvGdy3SxcbxuBDo1WWSd36fQ53CLPNe13DpmFXIxWHStc1DoIShS3cFnCatUj0jvaThs+dgVzJwCJgCJmX8J95PoTHpKREU/CpWClQBSQxBsRsRGkfENaX1iS8Saku555wfGSJ0hKJUoImKTkm5Rl58oc7EF3eA3Yng0tYXMWvLMlLKchtUBlXe7jyj1PDcGlSk5ZUtKBdgNd4z8nsGhM9c4zFHM/KwDOXLn3vhGkfELTOK21EPG9UJdjA4/hCp+PmSkBwQFGz5GSS1gSbeZh/bDAIkplJQkJNQS2WzM5bTevjGm4zwPFJx0mbhZRbKEqmOMoFlBQJf2bMDpaKXbvBKlypS5ihmTOcPaz/wDx+cdOPxCeXE74VfWmjKeP+PIq5d/eyj/K4iThSpeJmHlLpWywQaM6gVA+BuekRdmOITEyiP5fPLCic4XlUd6ENRtxGg4lOGNwy5iZRCFSjMQ9wQC1r6xT7LFBwCAF5ZpMxJpmKSVKylqGzG+kY3/55J86lfszZ086fTS/ygThOJy1Y4zFq7tDFu80ISEsWJ/NV/OCnHsUkSO8lqQp1JAUhQUN9H23ih2X4T/3mIlll9yjweqa1/WAnHcEuXMUpUrJnUQg05gNiH6HzEdixRn4mCvaKj9epxuUoeHk63k39Da8Mw39GW5HsgkKFHNTtqd4H8HIXNmLSDQM6W95ROumkUeIcSxGHm91LmlYSn2ZgCx1r7QAAOukN7N8UGHlFSpS1JUsDMhQzOAwGUsDqXzCOeOOfkzn1lVfVs3lJLLGHSN39Ev2EeMSc0yWkGpYWyk51Za+QNYJ47ChMtZIUGSTUBQtSsA5PEpU/Hy5mbLLCRWa0v3SwL0HMfONB2nPd4VakuHygMeUuobUNOkRlg7w4n2X3Y8c0vNyf3ZArs/w0FLkWURQ1GVgSR4gxpyPv9OvrUdYo8ElNh5ROUlSAtxcFXNX120MFJcg61f18OtvgKVjj8XPXnnL1Z6Pg4aMMV6DpA0Ov2R10GtxaL5S/QnXXfrXXWxpFfDo+NPLb4+hFInSNfKv3T9jQxgbs6okaP4egHWtNTagjoIbf9f113vaE/38AH+FW92kdUkE+GuvT9W8aQCOZW+/Wv2WNxAfhf8AUnzZx9lJMtA6poo9Wqlx+IuYMKfx+/Tp52iKRh0IQEIDJ2+JcXc16vpDEQTMOUq7yWA6gQtNBmtlOzgOGLDrSO4bFhRIUlSFCrKGm4UHB3oaP1i2sff1+upvaKXFwjulKWhK8qSUggGujXq7WrWACyR8fv8AQ7w0ff38dusD+HyVqlhQmFJZkUBTlFAopeuaqjUUUATSHyeIpytMUhEwHKoEgMQWcAlwNR0IvDAtAa7/AC6fPa9IQWRt50+hhyrU8m+fl6+Ecb8r/TpeACbhUupVsGDffyJEXQSXIZnao+9YjwqMkvqa+JP2IcCUirEC5t8P3gOabuRKFnb0I+rQ4Thu3jT5xFKxKTY/VvMOIWImHIoy2UpuUPR9H6QE1XJZBh0AzjlILTJYBcDMlWRJJTmDE3soXuANaW18RQlYQVso6KFLOaj6mAAkI7EOY6h/A/r+sdE8a08Q3xtABM0VcVIkq5ZoQoGuVYBF7serViyFQO4nwwTXJUoOGahDc2jdX8QNoAJsbhErQUGiSkppShDU2jxPtBxVPCsQuThz3mXJ3i5oClKXUtQAJABagFzHtOCw3doLkElSlFgwc7By0eP9suGTsHxL+bCEzJE9RcTACgqPtSyTRKizpJ1AEXCVWhNdRdiOIrx3EFTEqRI7wf1U5nzAJbKgEVJICv1gz/EnBCQjCkuyZiy7Eg+xyuNS1BqxjzXGplqxBXgkrkKzHKhRbmBqB+BT+6XD0pHqPYL+Imf+hjk5VpIHeKS1fzv11jdZ5Kan2/4ZvEnFx7hDi+HVMlTpy5ISVSFlOZIzpJS7E38ozvAuFyZ+EkpWtQXnW4SzOT7wI/C2uset8QwCJ8tSFVQtLFjcHYj5wM4Z2VkYaXklhRdWYqWcyiWAv4ACCHiXGGlc2n+RSxKUrfFfo8tHBjPn41CEoPdsAFMAOZnFGdgWtEHF+GKkYaWMqklazmZX9MmrZQCxpVwKOzxuuHdj8QjFzpilpEiZnJCScyyogjMGplrYm8Cf4gDuThZfdzFpStUwFKSoEgp5KC5jqj4m8sV0VfZUYvDUJd3f3dmkw+EyhIJcgDRrBhYaNsbGsW1K03p9nUgDrUClYIz08ipiwwCSohq2e28Zz/rMstkeY5Sk5fddSQSp7EPap5RSPKZ60JpoKMG+A/Tp4dbUh4PVxvbr0Hy1vAXjjzCmQkn+oQFFJZk1oDcEsrcMLCkEcRiiCEIAKzuWSlP4lEWBNhQnmDUJCKLiPQ7ajp9NNIr/AM2gLEvNzkOAxYCpD6JdiWLPzMCxiP8A6aC3eqWtWvMpCa3AQkgDUB60FzWFM4eAE92QgpU4LAuSCnmepvqQaiphkldWIWvFJQktLlpJmfmLME5qZRXwLflgowJf4/NvnpbWA+Bmy5CpiVlSTy5VLBHeAB3CmAUoqUskDWCOHxKVcocKAzEKSUnKffylqdRuxMAErHx+Dft6BjrAzjoUtKJSAedaUqLHlTVRJ2onLVqqG8EJeISVFIIzAOQ9gd9qU9KxSwWLVNmzRTuksEljmKubOXswZIDNUGtoYMuBDMBYW+Q+D+mkNmAEgEAtvWth6h7V31iQAjr82+Hjp5w1Jd/l8qbajxtCKAuLHcFCJLuvMEpUoqSC6UpYEsEjM5AIDJNzEykTUU79R6qRLJ+GWnlEMsGZjVn3JKEj/wDYrM/okin5tILoJuz12P0p1hiVBNdwPP0/dvSIsbNZhv0J+USoqSfL0/d4p4idzFwWtZ39KwznxK5FLG4tCWJ5mIDBiSpRCUgbO8WSOahNvHwqba22gVOUJuJlooQgGaoU/tQG8cyoJy5VyCRXd2AprQVr5wHXtwTJnrBZ3o9yPm7v5WjmZDkKQK1NDVjm0dw5J0uYjlBVS4NW1Fuvi+kdlzKklJGgatugqauIRLxRZHJwCU/6UxaCNCSoO78wSbaF7+MTSDiU+8ib1dmoNGBu+9PCrUFKlGxZgAb0rbTUeUOSlyalgw0PX3nAo1toZm8FdQT2m7YIwUkTZ0plrUpKEZspUyXzZgCwdhrejw/s524wuLSMs3u5lu7mEVLtymmYP57gRX7TcLl4uWqROTnQCCC5Ckqa6VF2LHQVBINI8i432GxOGUTJedLBfQLHlZ7VHpDVGbxSR7/Pmk2ZQ3Sfpb4w6fh5c2UqVOQ8taSFBQoR8o+e8B2wxuFo62FGUDmT4vVvAs8GVfxTxE6WrDJQAqcO7C3LpzuCRfd6mjQaTMl4N2OGNxEzulqOElqKETVtnmJFPaFw4ISb5QLQX7Qfw/lplnuUICx7ygVP4uXhvAf4hYPBS/5YyZ3IopzS8jFqB3WLM3l1gl/9TcGv/wDMB+dCP/iuE9QGI7PYjuZ3crnYjAzNDKWpUp/xd2SyknUAgjrUD0uV2g4lhEhWIly8bhiARPkUVl/ER7J9APzRleOca4Ti0ZZpWDcKCFOk7ggOPjFLsT2tVgZ/dnEd/gy9cqkqS9lFKwGO7O/jFcgey8A7R4fGIzSJgJHtINFp/uSat1sdDBQJEeb8WwnDsQoTsJjJOHxQqlaJgQCeooz6tf3goUgl2d7aKEwYXHgSp9kTA3dTtmIoCadC+h5RIUaXtDOyym1UQPr9IzC8PnBS5FUkHUFJBBI1qkUN2vWDXaSY6kJ2BO1T18jrZ4H4RFegrsRtsHp+U8sQ3udWKPwlSXhJiZzVKlofvAmjkstqqqlKUJSOa4NawYwOGQgMjW5uVGzqOpN6n3rUiQG49RqN6eAIdvdFYer4/dBuKtqKiAYxI18h0/T4VSaR1/JvQdHo1HGlxHWbqN9ev+KXNISCPD4EfJttLC8ADjttX9D9XpY1itisGhbBaUqZ2cVTuQbg6P1FYmSGc/46U0+HtQgfv5+HjuLwwoG4jBKS3cZUkpUk5iR7RSTMzMrMoM9bm6hHOCoSmVykDmU9RykHKM2jpADn4wTdz4fO7/Iv1NYqT+HS1qzKloUWHtB3uz3duZiXZ6EOYASJs9HHk1R0P3veEsBh0t08/g9PGKMyTMQrLJCMpzKZZICFHVOUHMDUlOhHtB4HcYxCpmGQhyJk8BJKDlYEgKWGLs5TUORmuGhhYZysCUtVvOgAJOtKV0GsdzJ3bpr8RHEJCQlIolIo1gBTy326xIz6D4fCogGETyp8B8YHLnECoI21D6WrFvHzcoAcOTQEs/QdYA9pMaZclTA51cqepVyhtdX8oZnhW1sj4GUr76bQla2QD+BAyopo5f1guZWVPKTQbv4XoHivg8OhMuXKDEISH8ht4l4sLlVABI1odvGgq0BtHZJM6ApKdCAOoJ86u8Uk4t84OZMuXRah7ymClMRUAA1O71DRLxPEKlSyqithYkvQPq6so84HY+WZeEEkg55pSgn8Spiuc0rquED3L/A+aRLzkFRGYglynMczeTi8QrTMSVLAmMAFJCSkpsXSUly7nQWAbUG/MyFOUMbAClB4aU+USTpVKEh6XcVvegpWkMK2oCyeJmgXLLk3tcgA1qzKRpqAzxNh8RKVqxUbG5oCGB5iCkpq0TcbnLQgBKQtSzlAYgihLv0IFRZxA8owqkkZO7WlJFLAlO4dyMpDlmYdIQW2dxPApM0EkJJJPi1reh84y/HezUmVK76WhlInSvADvEpPQVJjWq4aACZMxJSlKxk0cv8AhNGFLXTV9AXEOG4lUmbJPMVy8ru6QoJTW4yjOSczE8gpWGKVUyriewklQKsgJJfxJqaF9XFxaIZP8PMMp3lkHVtKDZx6wd4JxnvpEtklyhJL0azveuZw3QxfTjylUlCRWYpSlOH5EgksB4hLmFuS8cWroyaP4WYcqotWXWxam6Qw3rt1iY/wlkn2Vr8i8buQUqrQ1J0J28qMYfKepc3Yas1DU9a03gtkSw11PIe1P8OpmGlmbJK5gTUgPmbcb6fGM5wSZNmASw0+WamUSlKwdVSlkUX40UBUER9G4PMt8xpbfpq5uDrHnXbz+HQUZmJwyhLmJqoAEJWb1rQ2qP8AFKXcxcXF0CsL2mnYYoRPzTZRDIWQRMAHuqBrmSDVBrUEFQIJ3nBMaicBMlTEqlEMG/E+puDQDLQh1ODp5bwztKick4PiAyuwEzVJFldCLhYpUuCCTFSXj8Tw3EFOZ2Ylv9OfKNlt4ODcg1qAXlxs2U6Xoe5sD4D4a30NtvZhEF/DQ39fUVB0rAPsz2jlYqWFS1cwbMl+ZL1tqk6EUqaUIg1KmU6X/Sm7NtaJNPkdXNGpAdhWj103BJA972hD1ijeXXS3kxodDSBGM/rYmXKAOSX/AFZmxIcIRv7RKqj3U1gsxf8AXXzrS34hUwCOKp5afTRtRppCca6X08/M101rHM9R8H+DH40/DaOq0HX7bz2a9oYDctPv5eoemlY4lX6/v6B/K8JY9Pl10q1dKi8JavI/Lr++xvAM4ku53r08euh1veBGIwCZakrQlRSF5lJDqYNMqlNSwmKdg+jWgspLCnp8n32f4wwqYb/Xq1/na8AUU5HFZS1slTklkkOUkh+XP7Oa9HekTqlg6keof0I+trx2fKSpGVYCkm76tV/GxerbiB54GhRdWeYd1LVToGIp6nckwxbhLi2BTNUSQHYAKspLF+U1arWEZfFcQz4gCYHGHUpSgke0QcssNvmIH+6NatSgHYH1BPzeM5g0JXi5qsrJllOantLA1alyTe6UwxafhSQQRPmzjlTLEvdS8iwALZUhVSSTdmAjuHzonBC5hWFpVlUwBBTlJT+FiFaD3YIpSkpehAFTQ+NbDeIZ3D0LQAsOL1qAdSCXI8mgNPqVJ+aZiUoopMoBarh1H2BqT+L/AGiO4yZmxUlJBAQFzDR6tlHs1up67RZ4bgxKScifa5i6lZug5iSWFLiK3DJgVOnzCDTKgUowGY2oPaav4YAa/v8AfqETlWoWLB9Cz26aH1EIyuYMSGD3foL0tmttFTHYmUEnvFjnKgCBmLAAFmFKVfR4GInqUsJw+LDKD5l5ZliQz0IqD6w0kxOWnYOz1KTWhCQpRuCQBvrSvlA6XLlTWPdZBmflcEmhU+S4zZTXrDUqxKEzDMAmgpIBQQk0CnoanUXihwrGlMtOaaZZZRCVoIFVKJGax010ENRYtW+6CCeCy88spWSAskpLdDYME+yx6FtYn4jIYggliwu/jeg5dtojOP71MpaSkuoAsxFTVtBb4w/jYypTkURzDroqnNbUU2iaKjKgBIH8viZuGJ5cTmnSmBDGvfJf+51t+bpEvDsYDiphLgoQJUsM/N7SyW65RFftLgJsyakJmJRNQFTJSylsmUKoXd0qDg9D0gb2dxJV3S0zCTMXNUo5aoW/MCBqOWAhcpfU32ZGXRQSKChZrU01EdTLypuXArV7Ct3A8oHYyeSJUtKkqWssVsCzVtYbQ5YmS1oQZhWmYWBIqDfWloReroaHhaClAcuTr99YD9uJh/kJgBYzS3kS/wD4iLClzVlaULyBDCgclRp84E9pp6pk3uQsISiwYEnrUg+mhhM5V8UzzviXCkz8OO/5VobIsXY0CdyNWDhwbXjO8Uws6QESppK5I5pE26UmxSDoksykGj1bU+kcZwayjukrGcOpSmAYM1dHAIuAcyknSKkzghTKV7CpSpTmWpJoUuQpwXdqZq2d4alRpKNsxsrCzJKE43BBWQOJ0oVMlVMzD3pSqFjv0dPpfZPtdLxaHtNAqlyX0cG7PQggs9dH82VOn4KYhaFkd4lSkoyuCQ7odLBY1ox8DES2YYvBvLnKWM8gBhLf35VKiwIbWzUimrJjLT+v0e6oVQMfA/Fw3qcp3pEeHxmYrS3smtqu5tZ2e7GkYnsd2o/mcoM1JX74UAkK3IvXdJqH2rGilY0S5k9SrulmuTVqVLWe4vEUbJpq0HUsX13f0qDW9ag3NYozcURORKS1UqUp6sgMkAaglR6jkNIWEzBLzDU1YNyjYNctsdLRzC4UJmLmGqlhIUS1Al6OzX0IfzMAV2Leby+T9Dbype0cUxNRarddPAs+xoIcmv6fRr2pqLRGkUcH9P20NCLmkAzig3z9NfVi52vDVFyAbu/pr5HWt7wwTxmKXZSQCQ9ACVAVozkKHummsPo5fT7f7a14AOLH3v477a+Ihr7v5a/fn4wlD9/r8GLn1iOZMU9Evv4/fj4wBVljELUBQZiHLChLaN4trFHhGH7qUlKqLUc8wn8Rqa2oWEFRLUDoroCx/wCKm+cMKmVzApowenjW23pFAmmcmoSprFzfpe/qKQp0sswUa0rXx/NaEJYKn2FxQueort6wshzMDYWIep8K6G+8IpP1OzVKAIYF6Upf8vxvA/gk0CRnNCsrXUUdSiQNqUEXJ6yLhwkE0PQ6FgKP6QJl4wy8HJA/1FIQEuD7agAm+gJSotoDAKt1aLODQlcyZOZ0yx3Uvq1VqB6lk/7OsN4rg8NRM9AUQHCil/EhXtvY0Ii9hsElCJctIsAMwoS2ripdXziaagsAFFibGvXxs4qYYluuTOYLh60ib3EyYmX3aqKOZOZqslTm7+8LxY4XOxCZCXRLmJKVE1Ug3VoQpFqVUINzVqAZn05TvSxZt7w6ZiAAdDo4augc0vtAGm/9GMR3RkS1rkzJZSsqKkpIDOffQ6dvWJMRxWSSkIxK5gKgw9vLo6lBNA5au8bFSEhL7C+rAfivbbaIP5EZCksygywQDm3fU16w9TJrszLdvFLlpMwB8wMmgY84OlX5VHa0U8fhjJMnESZalJQhKZ8tIrMGUALAD/1AN7imgh2PxSxikyl5lS5KjiLkkp7tKgmpJPNmTUn2mgmJeKUBnUiWlRdakZ86RqkXSC2Xmd+kIdW2MXiJc9MmaOeSxLtoojwYgprs8EeGyJC5yO7SunM7kgVcXPRQpADiOAVh0qxGFKlHOO9lrWVpmAsCvOSShYL86bi9qGux3HZM8koXzj2pSjzoNHcElw78ySRWETJ6U0+Q3gKzpo/OD6P9WjN8f4lhziJne2l0JINkitRpe/WNmZ1VKeiU/ufgBGDwCTOUorcgqdnI1cClWdtxWJbMsS3LPZjBLVJWpYKVTHKQbpBdk7sHG4vtFrCspHdlJdKWIIoRbz8mNDAvtZ2hXh8LNVJ5lpIBXlBCSSAS1iQ+lnI0aPP8BxnGYpfdTMRmBDlc1LgC7hBZJvqPMQcqzTVpdGn/AIgoRKlSpjEKlTZawwdgSUkPQ1dq7Rnu0HZxUqXLnSQUrTMzKli5Bf2RoWBcWasU+McVXJlKlGYZssTkqQaJzIQQSSkUCSqj6xqk8UTj1ywgFASCpaS7glrDw1FwTQRStC2k2jDSMWibMC5KSieGK8nIlTe+x9mZrShLtUsd92V42nFLmImqyzQRkV7IUouap0VQuBoSRsBva3s6J4zoOSYLF+VTaKa5oQ5rQXjC4vFTQspmhQnJooKNJg/NWp2WK28YvaRG8Ge2yMbNmutNMhGZACf6yXDrJVTYptY8zKDE8Ljc2Z0qQpJyl2cUB0KqMQdRy6RjuxfbpM1GScSFpHtH3mHskBmXe1FOSBQgHeHy5q0Z0qKVA5gnNyrmO8zNoRXImxAS4EZs3i9r5DxNBrs3yDddjtSHCZTel7fH9fpAtPEA4C0qkE1aZlY6AEpJSFdFMaBnvEMzGrdMwnLKKkpApzJVTOomoBJSQzhlVNaKiifgktX9WbMBSpa1MD7SZaeVAbqBnYG6lUi+EMNvkD4aVezXsY4TTxt/jWladaQ5S/0+jPcf4pDsVURpU16fL1ox008TDUq6s9fuo0jmLnBCFKUQlIBJNAABVR2oK6a0hS1AgHKoOHZyln0IBDHyhAHz1AP3sYaEp0JT8PgaR1I2P1/eHOdn8P0ijiIFYQbDydJ82v6REcMQ9TXcZvTL9RDsRPyKDg5KVSDQ1d6swA21iSVjEmyg+yqGAtZJLqUcTIWpEwAAlSSAUkEChZ9bvYQNweHUZsvvE5UyZYSkKIdS2YkC7BNBa8adQB9pP1/eOd2DQK8jUehrAX5vdA0SBmOjBqOK3NumW8cyKzULsNQCKno22u8XTghoAP7SU/8AtLgxEcOQ5zX/ABDw94OBbaA1WVPr7lcrLhw7OaF9G1pYn0h0ycCUg0rq4t49WNIkShQJUUvZik5g3zuTprDEKBUfABtepY1/D6QFpp7/AIFOlJLMGzEWo4ubVs4jk5BYgKd6VAN6aVtWp0hGQCugZhpSp8PA+sJaC4AU4DmoB0bRgKHraGCfG/uZriOabjxLygplISVtu+ZIOlVd3TYGNL3iQmtABqGp4mloGcMwS0KmrmJdc2aVFiCyU0QHNNEn/dBOdPDMaOQK0p4no4gBR9Ct/KjKCQHapF315vHaKg7NSJ6My0c7umYklE1BvyzBzC7XYtaCmIkpIOhNHFHemlTcGL8qTkQPB/rCIyz+D5mLxcrHYeWtlpxUmo52lz2seYDIs6VCYEYHtHLlcs2VPlEVOeWrL/zS6RrZTekbLtHPySEpLAkuXt1v1MUcEhkgW6HbwuPI/iiGRijtZkB2vwIQUqmpU6l0BSSoKJNQTeravANeDViln+Ww8woGUDOFS5QADAqmqAKgGsl7C8emmRqLnwqepsdBVjU1hpBsfrb5pd+o5oFS4NHDVyzOcC7PS8Ihc6ce+mlJK1NyhIHsJR+ACgbcv0EzOx68iZ+HV3WJZ1If+nU5u7GkspfLZqKdJjdqHm9uu3Q30Y1jgQ5366nx8X1BuawWx6EYPhfaELWcPiknD4kUIWMoVsxNNA1wWpeH9pOzyZycqgyh7CwOZPgNQwsCbWEafjvZ6VjEZZgZQrLmJHOjqBqk0cBwXNNYy2E4hMwaxhsYXQaS5wqkila3Ao6TzJbUVi/kS9tpHnWLwszDTcq2B91Y9lYBsW/yDHqXYDtemYlMiacs0AJQaDMAKJLBszOzhlB2YgiK/GOzaZqpiljMlQSEivKkAl3uCSTvRAjAcS4bMwixmcy35V7Vsoj5jYGmlWpIypwdrg+gRUVqFfL+3WgBoTrSIMXk7tZWkKlgHMlgQQA5DWe4ahoIyfYntd3wEmeR3lkLLDvNQFaZ2/5ByGqAe7QLOVMtPtrIY1dksXOpS+RxWmaIrc31Jq0d4ZiQGlHMFoSAVFylSkhOfmVcpdNVMS6qljF9S61+/qPNxQVionhqBLQhiyapKVELBq5dJckuoEg1zWiAypwTlQoKSVf6hPOlOtAAFKaxdJdnBYuD3RanmXOSqWSlaapWAX2JBAPUFhoTSJ1LOhPlX6H6eEDAgSZoZLS1hCAwdKVpJAzf3ZmctYVrFxalPt/xL/8AJj8/GEOKs05O4+v7x1LaH6/OscY7v4/tHSdx9Yo4BwJ8fnEMzDSyXUljvb4iJUNoW6fsYc56H4QAVJeAykFC1APUPRmsAKHztDZhnAklKVpdw1wHtpp4xcpqG+HxEd8C/jWACrKxoy5lBSKsXsDr5DX9osScSFMUqSp6irGHq6pcevzirOwMpVxlPR0/C3lABaUATVNd2r6isNVKCgzuNlMofGsVjgFJHIsu71q9GCdm8YdOXMSzoC6VYa6tXyt1fSABysENA39pb/2l0xCrDkF329oEb+8HGp0jo4klJZeZB1eo6XqXY1aLcnFBXsqSrzY+kBossijkU7lLhmdJCh166A23hhmAqHQEsXBfShr+KCigk1KW6j9RDJqU5SSp0gEkFlCl71+MBazd0Djh0lSUgNc0p0q39wNdoLTxytuw8tfg8UcP3bpUnK+gBKdCWyGm/pF0KdQDEMCa+g6amAnJPVRmO1xzTUIHnt59C4voDHRKYAANsNDty+d0n3jDcRM7zEqIY5SxrUagE6UKbhqxeyg0+G5/tsaG6fxCINobRRWlp/y9DvzefvD3omRLBuPD6sNNapOohyw1vX11uNSxBFoapLDboBQ/7bb+yXoIC+SnipNyP2J+RN7saprEEkl2P1tvul67ioi3iFMK03Nx66N+YaCsV5Kq7NYfNh5e6dBAMtqQG6X0r9C+4Y80ZnjGAkT0LVijmkZCoqzKGXK/MLspzQ9esEO0uPMvCzVo9psqQPeUo5QNib3D0FY857XYqblThQohKUJUsNcIfMsakZnYaqy9IKtqiZS0oo9mu1M2QruMkyfLLiSG/qDYFnbqB1gnjcVjJmYK4dyqFQqZLqOoJD2FW0jSdjMJJThZS5UoJKkuSeZaiaFRUwVzejEUgnNkBQcUf06Ut1oxqYty3IUNuTyWXwudKJJkzUIuARmSmr/6iSwY1BdwWIrG77HdoEzp/wDWmArTLSiU9ARmUVEijzCcoOW4Ba5Abj8GQTdIs4JHxFQW1OovGO4lJMqYEYhInSltkmK5Vv8AhM1LEnqoqFn1auSK0bnt8wgj7+PX+4aRGsevx2r0fdxWPM+z/E8TL/8At5ip6UAkyJ1ZoSNUKAcs9UizjkqCdlwPtLJxXKglMwPmlKosEUoPebdNXAcA0iGqNYzTJeKziDLSn2ndLeBSCRqACpVCX7s0hIxk2W6TKmTg9FywGIO4BACnejDQ0eOYGYJs2ZM91KjLSbVQRmL2ICrOAeZUXpiATVn6t9a9LmBjSvcM4fiktTMpSSfxClnv4ddIuyZ+YOkpWN0n6W+MDZ5SvlmICtbP8Qyt9DrEUvBS35FLRaiT1J6L1I8DDORwkugaM0e9T+4fW0OCdiR8oEf10oQlKwtQUCsksopccqQRqHu2wMMRxQpy99LKCWDpcEqLaUo+bU26wEhwP0PwhqiNQ3X9xFSTjUkJOcDMkKAWz5TbbcesWu8O3oX+bGABLmBIfNSnURyTiAoOGUKW6hxQ2hEoVQtXRQqfI3itO4Ug1SSk6EHx86uXY1esAF0EeHw/aHh9C/j+0UpsucCShSSGDJPTc+vm0RqxKkNnR7rkpDMSS4pSza3gAIqD3SC97H5xVnYGUu4YmlCU02a2g9BDJXEpZ99mocwpZ7iluukXEzH2OtDpoW2gAqy8ApDZJimDBjYDWliWoNBTarVTpr80tKkuXZiQNm1LadYuAp/t+H7QNxElCVkiapClDMdRep8TQVoyBSjwASYPu1TAO7UhYzK6XY16+G0XZy2ExWwYen6mGYAr5sy0rS7Ja4Zwp+r/ACivxKblk9VOr5qb1YQmNIyWAkTVT8QU8iSsc4YryhCEgIFcqneqkkWoYJvOlKAWTPlEMSlAExKh7xSC00KBNUgFJCaMeWXhcvle+r1cbfmGp192Lqiw3fwf/wDlXwomEddVwB8TxCegGacOShILhMwGahnJJBYABrZleyIviYCxs4di3lSyrVb8EUu0eJCZQl6rISU65ARnFajMGl6h1RRxEkyTKWpS1zJi1Z0BSihZKFZEBHsBIOQAsGCSTUlwF6hmcmj6jWtPHUW1ccsB+IYtMlLe8r2EBiVm7BNjZyQ3skmLasNiV/8AqIlhhyhBWtG4zk+FcpFTSkVTgQhWZ1LWqhWvLmUKUDDIztQMaqgorcoYjDHJ3s0uUkKKcxyJZilKaO4IAdVyNKCAPB8BLxOMxXfoCkplyUhJdqjvCpwaOVA9KAxsMbw8TkBJJCcySoB3UAXCd0gnK9wxVAfJ3XFTonEyUlJYe3LcKs1WMs6GsCJfQ7g0zTKQEJSgAAALCuYNUABsg0BvblizKx1DmlTQse0AkkDrnYBQ8tYKrQzny3Hq3zGgrDkm336beR1EKyqoFTZaJsslBdn0IIIu6bghrDXSM7M4eieleGm0zWIait9nFLtpB+TjBnUQHQuYMygQyTyoluNczBWhGYbvFDtNJMspmpFQdHt899xaGiXujzPDTJ8iayX7+SrKsC6mfKtL+9le9CHcHNG0wyJPFJKpyHlY2V78nlJUByukmx2d01DlnIntjMErH4bFJ9mcgZmAqUEBRpQnKR6wZ7SImYY99IAE1PskeytJIdEwe8NQ+rVjRvgxiqtFvs7xpUmYnBY1IlzhSVMS/dzw5sdFuSCDvbfWOseyWHmPkCPl4CMhgMfI4rhjKnJaYBYe0hQ95L1BBNQCfAi9L/8A187Bf9vipC8QtHszkB+8R7pV+a4L7RNM1Ul14PSVY1KS63TmUEihLmrCj6vrDMXjpaKqqCcoZjZJUTtYfCKS5oViZaHpJQVl6cyuVND0zGLUzDoUpAUgKUxJf3QS/qSGHmdIZTfPQsSpwUrKldkpJDg+07cqnYU21ix3ygWuGJ8qaFx8rQC/6MaqQvNmIKkzLLZRIcgOAzFqig0glg0lIbKGFGSXAZywdqOVCELTd2TT5ctSnWjmYh6gtTZ00pdtIUnCBKZndLYroVEZsqeayk6jMSH2AiM4xAWEqOUmiQaPqb0tlMLEz0JWjMWKiybuVFyA9/dVtpAQ8MfkTDE4hIqhExIeiS5IZwzeYsfd6xxPGEJUQtJltqnN+EK9lgwbNce6YSVuUlKnBDgmtKVB9rVOsSKnmgUM1aWNWJsp9j72kBDwvoW0Y9BdpqCA75mBoHPkBV2tWLInbj0L/v8ACAc3CyFEKUjK2xKR7OVmqn2eW+0STsMolcyUtKVLLhRTUOACO85gRRJAbRnq8Bm4NcoLKTLVQgV0ND+scmYFJfQ6XYUAZgahhY7wJm47EI9pCJqVFQGQE1YECj09oW0G8dk8alhRStK5aswSGBY5jyBtSQ2m+ggJCasOsBISqgCUmthqprE2+6GGbOOZlyHALpUG6selz6xeZQsQfEV9R+kdznVPoX/QwgK8kJTLZCSEqLBqipy06axQ7TzeXKNgNNS9jeiW84KhYKkgaOWYigDfMiM/xiZmnJD0KifFmAFaGxLUtCZpiVyRYwnKkAi1yHIB/wDJLeYZI3iZ3L6aWr5+yrQV2VCJYNqNC97eI0DilDDO7YU11pzeJsbgVD1MI6eQSMFMmYtUyYB3UtIEpNcz+8vdIJVlo71OggqVXN/QEvo9idGLF1GOBW4fWgNv7bh30JHNHSoFquN3vf3rHWh1aGHAk7XO2vkLjxDjmEV56QQXq/xHjYvWivxCJ5g0+xuQOlag6CGK9B106ZvWihoIQwaQUltLt+mo1tSopAztZhVTJSZsof15Cu8l25m9tD2JUKAHXJBxcvo3Qj6WLNdJ920VCopJOgp4DWtxrf8ACIaBqxvDeIIxElE2WeVQBpXL0PvBm62G8V+KYju5RNiohAb8Sjl8CalrWTAbF5sFNVOlh8NMOafLArKVrNQBTKWOYC19Sx5OIRMSlaSCk1SoEEWNQrwcVDwUSm3sVf5NaJSUy8pVmQqrtRQVZipgzgVDCIsa6kKlTCk5knIRQKI9pIDkZh0IJ2pUqo/4/b9DrEWIkpUGWkKGrsbb0v4i4vCsDyrtVz4OUq5lTspI2Uk+fuiPQOHEYjDyisOFSkHzKR+4odRSMN2mwYT/ADEoMnMnPZkkoWggtYHmNRoS4jRdicd/2ksG6cyT6ln6ZWFRtFvgiL+Jmd7Q8HmYab30lwRtR7s50UK3FbFwS+k4T22lTJYVNCs4ocqCoU8jlP5SfgRB7ESET0EGrin7V+RvHmXGezTTS4fYuzjR7V8oE75Bqt0elSMWe6nTkDMufNyyxd0p5UuPAKN4NYWSUy+blWfaALjMaeDW8Iv4TsyUIlpBRyICXq70cu3T4xMrgUxwywwOrn6PtrpF9KoISit9RSLpGhAGtKAfo+mkdlTCAMwIO7PXyc38LxfPCJhDEo0sTZ60bx11h8zhCyCHT8f0iaZXmR6mZwMwTcUtV0ypeUf3TDmV6ICRD+KYSSpJMxRRmJSkp0VSrCjjIS5sCYJ8L7MLlpXnMtS1zFrJqwc8oBbQUtD8T2XK8jr9h6ZlM5DEuz22a5gph5kae/IN4bglIWtQmBSGZIL2uHLtRJADCwieXjyqeqWUH+mlJUQXGZbsKtVkmw96CmH4OtIAdDdHDeFDpTSIOF8AmSzNUtSCqZMKqZqJYBIs9AB8YKYPJFPYiXOSSkO2taUAYXrqk20ijheLSpqStLpYpclnY1FUkmrENQhw4EHV8HUpwopKSGatqvpsR6RRPZUqyOoICS+SWSEEgpKXDaNfXwpBTH5sOjO9+C+RYUoEA1CiC7MSOYF21idU9QFagV362L/+WkQcP7OTZYAK5SsrJBCClRSkFgoi5cvaL8zhyyGJRU7nxLU2ekFMV43V0JHENw3iCPlmHxixKxSSHq24qPVLiIpnDVlJqHII1p8PAxbw+FKUtSCmYzUKtEQnDnU7hIbzufpGelgqnV91IHQnW9DV7tYxpJuEUUqDh1Gt7P8ApSAWE7OTJc8zQtAEwrzgFXMTUcrZSQzOwLE3idLFjkkWCKtoNKt6XTcVDjmMApeIVOxhIU0qQClhaZMVRSszVygKSAWqv002I4ZNMtQQpKVkHKS5AJ95muHJAs8U+Ddm1SZeXMCol1FySfNuajCoqwh6Wa64vqPfemtqDwHqeXpEeW6rE6g/Vqs1lD3YunhSrApHSrf8dNLHSOfyRoy0Obczu2xaul31haWV5ke5Qci4p0HqcutvdPu2hxU9vmadHuNKHZUXU8Psy0MaCtD0axO7bmG/9LJc5ku7OCX8Hv5F7mDSw8yHcpTRRt7At5UsdDRrGKsyU1tN3p53HxFDBaXwxRqFoUNxv1ADHXa5hyuELOqfj+jj9zBpYeZHuZpcr/aToWY/Q26HljOL4dNwy1TMKBlJOeQSyDWpln/0y4t7JpUVj0SbwNRspNd3+NK+m8Vz2cW1FIYWBzEfJx5HSDSxOcH1Mhw3jsqacodCx7UpYyqB/tNCL1F6VgkcYnU1Hm31G+ooYv4/sKmcB3glk6EFQUn+1YAIpR6GggaewGJR/p4lCgLJnAqbwWAFDzzQ9JPmJdTFdrEibOUpPssUdCWIvY3Ir+WKvYTEJMsyifedPmGIB0LJtG3P8OJ6kZCqUnmUrMmYsqJUXLvLr57COcE/hWuR3n9YETAxDkMXcEctCDaKp0TrRColILa3+286jSKWKK1Kf5g/RxGsxfZXE3lKkk/nUth6IJgXN/hziVnMvGlJPuyglKB4BSFE+JMLSDmmemQoUKNDAUKFCgAUKFCgAUKFCgAUAcZwjEKmrWieUoIORHMwVl5SWNRnckbMIUKACt/0DEsgfzSqE5zzOoUSkDY5Ssk6qynSJeIcEmzZhUZmUPmAC18qu6mIGVmyh1A6vXwhQoAGK4DPUoGZNcJKm51hwrvwTRmIE1Iav+ncPR+F4HOCgVTlZB3fKFrZkpQCmz3SS71zlxChQARyeAzgKzMxypSXmzQSErWWKhqczlQA9lmYmOr4FPOR5zqRMCysqU6wErGUptLfMEkpqQ5vChQAT4vhc9ZmHOOYpIAmTEhglIyU9kBQK8wqXYx3B8GmpmJWqcpTKc8y2I/qvyvlFFI092FCgALTpRKVsQSQcoV7ILNpVnqfOACOzqwJbFCFgnMoEmhKczJCUp5gnKzBruTChQARS+y6+SstJC0k5LBIEgUBR7RMp6ZWzXLVsYTgcxJlqKZOdM3OogkBu7UghCQgZfatW1SbwoUABfhOBEmXlo5KlKyhgVKLlhsLDoBFyFCgAUKFCgAUKFCgAUKFCgAUKFCg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sp>
        <p:nvSpPr>
          <p:cNvPr id="11" name="Rectangle 10"/>
          <p:cNvSpPr/>
          <p:nvPr/>
        </p:nvSpPr>
        <p:spPr>
          <a:xfrm>
            <a:off x="785786" y="714356"/>
            <a:ext cx="7715304" cy="12144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b="1" dirty="0" smtClean="0">
                <a:solidFill>
                  <a:schemeClr val="tx1"/>
                </a:solidFill>
              </a:rPr>
              <a:t>DIAGNOSIS PAK</a:t>
            </a:r>
          </a:p>
          <a:p>
            <a:pPr algn="ctr"/>
            <a:r>
              <a:rPr lang="id-ID" sz="2400" b="1" dirty="0" smtClean="0">
                <a:solidFill>
                  <a:schemeClr val="tx1"/>
                </a:solidFill>
              </a:rPr>
              <a:t>Langkah 2</a:t>
            </a:r>
            <a:r>
              <a:rPr lang="id-ID" sz="2400" b="1" dirty="0" smtClean="0"/>
              <a:t> </a:t>
            </a:r>
          </a:p>
          <a:p>
            <a:pPr algn="ctr"/>
            <a:r>
              <a:rPr lang="id-ID" sz="2400" b="1" dirty="0" smtClean="0">
                <a:solidFill>
                  <a:schemeClr val="tx1"/>
                </a:solidFill>
              </a:rPr>
              <a:t>Tentukan pajanan yang dialami oleh tenaga kerja </a:t>
            </a:r>
            <a:endParaRPr lang="id-ID" sz="2400" b="1" dirty="0">
              <a:solidFill>
                <a:schemeClr val="tx1"/>
              </a:solidFill>
            </a:endParaRPr>
          </a:p>
        </p:txBody>
      </p:sp>
      <p:pic>
        <p:nvPicPr>
          <p:cNvPr id="10" name="Picture 10" descr="http://bk3medan.org/fckupload/image/alat-uji-fisik(1).jpg"/>
          <p:cNvPicPr>
            <a:picLocks noChangeAspect="1" noChangeArrowheads="1"/>
          </p:cNvPicPr>
          <p:nvPr/>
        </p:nvPicPr>
        <p:blipFill>
          <a:blip r:embed="rId2" cstate="print"/>
          <a:srcRect/>
          <a:stretch>
            <a:fillRect/>
          </a:stretch>
        </p:blipFill>
        <p:spPr bwMode="auto">
          <a:xfrm>
            <a:off x="785786" y="2000240"/>
            <a:ext cx="3571900" cy="4429156"/>
          </a:xfrm>
          <a:prstGeom prst="rect">
            <a:avLst/>
          </a:prstGeom>
          <a:noFill/>
          <a:ln>
            <a:solidFill>
              <a:schemeClr val="tx1"/>
            </a:solidFill>
          </a:ln>
        </p:spPr>
      </p:pic>
      <p:pic>
        <p:nvPicPr>
          <p:cNvPr id="12" name="Picture 2" descr="http://bk3medan.org/fckupload/image/alat-uji-kimia(1).jpg"/>
          <p:cNvPicPr>
            <a:picLocks noChangeAspect="1" noChangeArrowheads="1"/>
          </p:cNvPicPr>
          <p:nvPr/>
        </p:nvPicPr>
        <p:blipFill>
          <a:blip r:embed="rId3" cstate="print"/>
          <a:srcRect/>
          <a:stretch>
            <a:fillRect/>
          </a:stretch>
        </p:blipFill>
        <p:spPr bwMode="auto">
          <a:xfrm>
            <a:off x="4429124" y="2000240"/>
            <a:ext cx="4071966" cy="4400572"/>
          </a:xfrm>
          <a:prstGeom prst="rect">
            <a:avLst/>
          </a:prstGeom>
          <a:noFill/>
          <a:ln>
            <a:solidFill>
              <a:schemeClr val="tx1"/>
            </a:solidFill>
          </a:ln>
        </p:spPr>
      </p:pic>
    </p:spTree>
    <p:extLst>
      <p:ext uri="{BB962C8B-B14F-4D97-AF65-F5344CB8AC3E}">
        <p14:creationId xmlns:p14="http://schemas.microsoft.com/office/powerpoint/2010/main" val="2037808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encrypted-tbn0.gstatic.com/images?q=tbn:ANd9GcRUDZvuoBqRYfwIBzg1WWFk61FaMt6Pzua5JuZdtHMZraQkReYzFjFiRw"/>
          <p:cNvPicPr>
            <a:picLocks noChangeAspect="1" noChangeArrowheads="1"/>
          </p:cNvPicPr>
          <p:nvPr/>
        </p:nvPicPr>
        <p:blipFill>
          <a:blip r:embed="rId2" cstate="print"/>
          <a:srcRect/>
          <a:stretch>
            <a:fillRect/>
          </a:stretch>
        </p:blipFill>
        <p:spPr bwMode="auto">
          <a:xfrm>
            <a:off x="5357818" y="1785926"/>
            <a:ext cx="3357586" cy="4643470"/>
          </a:xfrm>
          <a:prstGeom prst="rect">
            <a:avLst/>
          </a:prstGeom>
          <a:noFill/>
        </p:spPr>
      </p:pic>
      <p:sp>
        <p:nvSpPr>
          <p:cNvPr id="3" name="Rectangle 2"/>
          <p:cNvSpPr/>
          <p:nvPr/>
        </p:nvSpPr>
        <p:spPr>
          <a:xfrm>
            <a:off x="1142976" y="214290"/>
            <a:ext cx="6929486" cy="1569660"/>
          </a:xfrm>
          <a:prstGeom prst="rect">
            <a:avLst/>
          </a:prstGeom>
        </p:spPr>
        <p:txBody>
          <a:bodyPr wrap="square">
            <a:spAutoFit/>
          </a:bodyPr>
          <a:lstStyle/>
          <a:p>
            <a:pPr algn="ctr"/>
            <a:r>
              <a:rPr lang="id-ID" sz="2400" b="1" dirty="0" smtClean="0"/>
              <a:t>DIAGNOSIS PAK</a:t>
            </a:r>
          </a:p>
          <a:p>
            <a:pPr algn="ctr"/>
            <a:r>
              <a:rPr lang="id-ID" sz="2400" b="1" dirty="0" smtClean="0"/>
              <a:t>Langkah 3</a:t>
            </a:r>
            <a:r>
              <a:rPr lang="sv-SE" sz="2400" b="1" dirty="0" smtClean="0"/>
              <a:t> </a:t>
            </a:r>
            <a:endParaRPr lang="id-ID" sz="2400" b="1" dirty="0" smtClean="0"/>
          </a:p>
          <a:p>
            <a:pPr algn="ctr"/>
            <a:r>
              <a:rPr lang="sv-SE" sz="2400" b="1" dirty="0" smtClean="0"/>
              <a:t>Tentukan apakah pajanan tersebut memang dapat menyebabkan penyakit tersebut</a:t>
            </a:r>
            <a:r>
              <a:rPr lang="id-ID" sz="2400" b="1" dirty="0" smtClean="0"/>
              <a:t>.</a:t>
            </a:r>
          </a:p>
        </p:txBody>
      </p:sp>
      <p:pic>
        <p:nvPicPr>
          <p:cNvPr id="56324" name="Picture 4" descr="http://www.telingakusehat.com/v1/web/images/image009.jpg"/>
          <p:cNvPicPr>
            <a:picLocks noChangeAspect="1" noChangeArrowheads="1"/>
          </p:cNvPicPr>
          <p:nvPr/>
        </p:nvPicPr>
        <p:blipFill>
          <a:blip r:embed="rId3" cstate="print"/>
          <a:srcRect/>
          <a:stretch>
            <a:fillRect/>
          </a:stretch>
        </p:blipFill>
        <p:spPr bwMode="auto">
          <a:xfrm>
            <a:off x="155575" y="1857364"/>
            <a:ext cx="5130805" cy="4714908"/>
          </a:xfrm>
          <a:prstGeom prst="rect">
            <a:avLst/>
          </a:prstGeom>
          <a:noFill/>
        </p:spPr>
      </p:pic>
    </p:spTree>
    <p:extLst>
      <p:ext uri="{BB962C8B-B14F-4D97-AF65-F5344CB8AC3E}">
        <p14:creationId xmlns:p14="http://schemas.microsoft.com/office/powerpoint/2010/main" val="1635174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6324"/>
                                        </p:tgtEl>
                                        <p:attrNameLst>
                                          <p:attrName>style.visibility</p:attrName>
                                        </p:attrNameLst>
                                      </p:cBhvr>
                                      <p:to>
                                        <p:strVal val="visible"/>
                                      </p:to>
                                    </p:set>
                                    <p:anim calcmode="lin" valueType="num">
                                      <p:cBhvr additive="base">
                                        <p:cTn id="13" dur="500" fill="hold"/>
                                        <p:tgtEl>
                                          <p:spTgt spid="56324"/>
                                        </p:tgtEl>
                                        <p:attrNameLst>
                                          <p:attrName>ppt_x</p:attrName>
                                        </p:attrNameLst>
                                      </p:cBhvr>
                                      <p:tavLst>
                                        <p:tav tm="0">
                                          <p:val>
                                            <p:strVal val="#ppt_x"/>
                                          </p:val>
                                        </p:tav>
                                        <p:tav tm="100000">
                                          <p:val>
                                            <p:strVal val="#ppt_x"/>
                                          </p:val>
                                        </p:tav>
                                      </p:tavLst>
                                    </p:anim>
                                    <p:anim calcmode="lin" valueType="num">
                                      <p:cBhvr additive="base">
                                        <p:cTn id="14" dur="500" fill="hold"/>
                                        <p:tgtEl>
                                          <p:spTgt spid="563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 calcmode="lin" valueType="num">
                                      <p:cBhvr additive="base">
                                        <p:cTn id="19" dur="500" fill="hold"/>
                                        <p:tgtEl>
                                          <p:spTgt spid="1028"/>
                                        </p:tgtEl>
                                        <p:attrNameLst>
                                          <p:attrName>ppt_x</p:attrName>
                                        </p:attrNameLst>
                                      </p:cBhvr>
                                      <p:tavLst>
                                        <p:tav tm="0">
                                          <p:val>
                                            <p:strVal val="#ppt_x"/>
                                          </p:val>
                                        </p:tav>
                                        <p:tav tm="100000">
                                          <p:val>
                                            <p:strVal val="#ppt_x"/>
                                          </p:val>
                                        </p:tav>
                                      </p:tavLst>
                                    </p:anim>
                                    <p:anim calcmode="lin" valueType="num">
                                      <p:cBhvr additive="base">
                                        <p:cTn id="20"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6" name="AutoShape 12" descr="data:image/jpeg;base64,/9j/4AAQSkZJRgABAQAAAQABAAD/2wCEAAkGBxQTEhUUExQWFhQXGBgaFxgXGRoaGBgaIBwaHxwbGxkeHyggGx0lIB4aIjEhJikrLi4uHCAzODMsNygtLisBCgoKDg0OGhAQGzQkICYvLzQuLC0sLCwsNCw0LCwsLDQsLCwsLCwsNDQsNCwsLCwsNCwsLCwsLCwsLCw0LCwsLP/AABEIAMgA/AMBIgACEQEDEQH/xAAcAAABBQEBAQAAAAAAAAAAAAAFAAIDBAYBBwj/xABEEAABAgQEAwUGBAUDAwMFAQABAhEAAyExBBJBUQUiYQYTcYGRMkKhscHwUmLR4QcUI3LxM4KSFSSyQ6LCFzRTg9IW/8QAGQEAAwEBAQAAAAAAAAAAAAAAAAECAwQF/8QALREAAgIBAwIEBgIDAQAAAAAAAAECEQMSITFBUQQTYZEicYGhsdEj8MHh8ST/2gAMAwEAAhEDEQA/ANsHA3G2o9b+beN4ynbvlOHmH3Zgf4HWvum7+MHMPOmoAC0ZwKBSVhzdlc2UCje8C5NCHMRcS4evGYackSykpAMsLopSxUhtKOlyxc7VN+GmoZYt8f1GviVqxNdSr2kWtOHX/UyoYjKQDmewB93flJij2S4tM7gJOFKpaHCZiFjMqpJGVQAo7e0NIkkzsNjcPKQtS04hAZSASOYUzEEMXYPrpSOdj0TlYadIlqQmdJWXzvRKns16hV3v1jp8tLA8fVSV/g4/MUsyn0a+/JR4dxGUcbNWuZ3aSFBHeU95NDUgFhv5xb7VzgmUCkpUF5gCkg+6RcPvvFDs/gTLxkyXMTmUJKiyBmeqTy6lw9q/GAuPwa055ypZl5l5cpSUl6mxYjYeEdscUX4mMr2SVeuxySm1gardt36bm+XICZfs0SnUbDp+sC+z0kKE1SScpUAG2A2NNTcwHwmNxS1TBLnLVJSlWbOAujGmZTqdq0NHEc4P2i/l0BPciYCs1SpludKgjTpHMsE44ckeXav2b3N5Ti8kH03r3SCeOkPPQmjEsbCwzl28BWJOJ4RKUEgEPsQoda00cxTk8TljGmZNJkpYt3jkpOUBlM7a1fzEW+0uOR3SVyly5gUSHQoK903YnfUxehvLhj0pftmepLHll6tf4IOH4JWULQvLmqwUUljYaPTrDcHipyMQJySFLRmDrGZvdr8dY0UyTkQAbITqNhvX5wJ7NywpMyYAbpS4LWTXpc6mMoZLjmy99vdlzglLFj7b+yGce4zNmS8qkpGYuSkli3TSrRouG9ocNLSgSs0ugzZks6mqSQ4rvGd4jLzzpacwqUggsKPmLt4D4xbxmFAQpkl2oxCkuaDwrE5F/Fixrl2/d0isb/kyTfSl7Kwh2Jxa1TMRNzkhOUMS+YF2fcsPjBXiXauajFS5aQnIvIw1LkhT7aNGJ4ZgQpOcUqwGZlUABNdy8cQqYnEJUFErlmmfmIYProCY1njxy8Rk22in9lX5Mo5Jxww7ya+7v8HqXE+0smQlKlhRzKKQALEJKi50oDBDh+PROlpmJNFB63HjHk3HeKzFy8igmpd09KmkHMHxeT3CZKitI7oS1OCH5WJcO2sccsKWFT6tv2R1RyN5XDsl9z0KRiELfIpKmZ2IN7WgH2hW60jRKX9b/Aa9Yy/8OXBnFKuVGRCQTUpDgfAD1g5xCZmmKU5vp0pQeXwNaxl4nF5U3D5fizfwk/M+Nev6K6BX6ffp6UghKrT1/wAeO+xDRSkA6j0+/lplrBGQAz/bfdaavWsYI7WKegsQksWN6gHR+j08GpFXh2EEmWmWCaXUbqUaqU+5qd3pSLYGu/y+RHpQisIF/v1+7ODASVcfJJSkoHOlWZI0NCFJu1Ukt8bNEsmcFJCk2Io4IpZiDUNqDE2XUH9P8egYmkClzRJnFIBZYKsjue8Jplc0zDOS7CmalTDEEiKffgP0+kcNOv6/vbeOSJgWAoP4G4NspGitCLvtDj9/fr0cXgAYRSldPv8AS0NVS33oP0f0iQhz8fvpDTf7+61600gAjWA3wHT729YYqX9sIkKXNKt9j6hrRGtYFyYYFacNOnw+NPUQY4fg8stIFNfWBkjD5lAaE12/z5A+LxoxAY5X0M9J7IYdE9WISlRmKe6nSCblI0eBPG+xkybihPlTBKBbvGdy3SxcbxuBDo1WWSd36fQ53CLPNe13DpmFXIxWHStc1DoIShS3cFnCatUj0jvaThs+dgVzJwCJgCJmX8J95PoTHpKREU/CpWClQBSQxBsRsRGkfENaX1iS8Saku555wfGSJ0hKJUoImKTkm5Rl58oc7EF3eA3Yng0tYXMWvLMlLKchtUBlXe7jyj1PDcGlSk5ZUtKBdgNd4z8nsGhM9c4zFHM/KwDOXLn3vhGkfELTOK21EPG9UJdjA4/hCp+PmSkBwQFGz5GSS1gSbeZh/bDAIkplJQkJNQS2WzM5bTevjGm4zwPFJx0mbhZRbKEqmOMoFlBQJf2bMDpaKXbvBKlypS5ihmTOcPaz/wDx+cdOPxCeXE74VfWmjKeP+PIq5d/eyj/K4iThSpeJmHlLpWywQaM6gVA+BuekRdmOITEyiP5fPLCic4XlUd6ENRtxGg4lOGNwy5iZRCFSjMQ9wQC1r6xT7LFBwCAF5ZpMxJpmKSVKylqGzG+kY3/55J86lfszZ086fTS/ygThOJy1Y4zFq7tDFu80ISEsWJ/NV/OCnHsUkSO8lqQp1JAUhQUN9H23ih2X4T/3mIlll9yjweqa1/WAnHcEuXMUpUrJnUQg05gNiH6HzEdixRn4mCvaKj9epxuUoeHk63k39Da8Mw39GW5HsgkKFHNTtqd4H8HIXNmLSDQM6W95ROumkUeIcSxGHm91LmlYSn2ZgCx1r7QAAOukN7N8UGHlFSpS1JUsDMhQzOAwGUsDqXzCOeOOfkzn1lVfVs3lJLLGHSN39Ev2EeMSc0yWkGpYWyk51Za+QNYJ47ChMtZIUGSTUBQtSsA5PEpU/Hy5mbLLCRWa0v3SwL0HMfONB2nPd4VakuHygMeUuobUNOkRlg7w4n2X3Y8c0vNyf3ZArs/w0FLkWURQ1GVgSR4gxpyPv9OvrUdYo8ElNh5ROUlSAtxcFXNX120MFJcg61f18OtvgKVjj8XPXnnL1Z6Pg4aMMV6DpA0Ov2R10GtxaL5S/QnXXfrXXWxpFfDo+NPLb4+hFInSNfKv3T9jQxgbs6okaP4egHWtNTagjoIbf9f113vaE/38AH+FW92kdUkE+GuvT9W8aQCOZW+/Wv2WNxAfhf8AUnzZx9lJMtA6poo9Wqlx+IuYMKfx+/Tp52iKRh0IQEIDJ2+JcXc16vpDEQTMOUq7yWA6gQtNBmtlOzgOGLDrSO4bFhRIUlSFCrKGm4UHB3oaP1i2sff1+upvaKXFwjulKWhK8qSUggGujXq7WrWACyR8fv8AQ7w0ff38dusD+HyVqlhQmFJZkUBTlFAopeuaqjUUUATSHyeIpytMUhEwHKoEgMQWcAlwNR0IvDAtAa7/AC6fPa9IQWRt50+hhyrU8m+fl6+Ecb8r/TpeACbhUupVsGDffyJEXQSXIZnao+9YjwqMkvqa+JP2IcCUirEC5t8P3gOabuRKFnb0I+rQ4Thu3jT5xFKxKTY/VvMOIWImHIoy2UpuUPR9H6QE1XJZBh0AzjlILTJYBcDMlWRJJTmDE3soXuANaW18RQlYQVso6KFLOaj6mAAkI7EOY6h/A/r+sdE8a08Q3xtABM0VcVIkq5ZoQoGuVYBF7serViyFQO4nwwTXJUoOGahDc2jdX8QNoAJsbhErQUGiSkppShDU2jxPtBxVPCsQuThz3mXJ3i5oClKXUtQAJABagFzHtOCw3doLkElSlFgwc7By0eP9suGTsHxL+bCEzJE9RcTACgqPtSyTRKizpJ1AEXCVWhNdRdiOIrx3EFTEqRI7wf1U5nzAJbKgEVJICv1gz/EnBCQjCkuyZiy7Eg+xyuNS1BqxjzXGplqxBXgkrkKzHKhRbmBqB+BT+6XD0pHqPYL+Imf+hjk5VpIHeKS1fzv11jdZ5Kan2/4ZvEnFx7hDi+HVMlTpy5ISVSFlOZIzpJS7E38ozvAuFyZ+EkpWtQXnW4SzOT7wI/C2uset8QwCJ8tSFVQtLFjcHYj5wM4Z2VkYaXklhRdWYqWcyiWAv4ACCHiXGGlc2n+RSxKUrfFfo8tHBjPn41CEoPdsAFMAOZnFGdgWtEHF+GKkYaWMqklazmZX9MmrZQCxpVwKOzxuuHdj8QjFzpilpEiZnJCScyyogjMGplrYm8Cf4gDuThZfdzFpStUwFKSoEgp5KC5jqj4m8sV0VfZUYvDUJd3f3dmkw+EyhIJcgDRrBhYaNsbGsW1K03p9nUgDrUClYIz08ipiwwCSohq2e28Zz/rMstkeY5Sk5fddSQSp7EPap5RSPKZ60JpoKMG+A/Tp4dbUh4PVxvbr0Hy1vAXjjzCmQkn+oQFFJZk1oDcEsrcMLCkEcRiiCEIAKzuWSlP4lEWBNhQnmDUJCKLiPQ7ajp9NNIr/AM2gLEvNzkOAxYCpD6JdiWLPzMCxiP8A6aC3eqWtWvMpCa3AQkgDUB60FzWFM4eAE92QgpU4LAuSCnmepvqQaiphkldWIWvFJQktLlpJmfmLME5qZRXwLflgowJf4/NvnpbWA+Bmy5CpiVlSTy5VLBHeAB3CmAUoqUskDWCOHxKVcocKAzEKSUnKffylqdRuxMAErHx+Dft6BjrAzjoUtKJSAedaUqLHlTVRJ2onLVqqG8EJeISVFIIzAOQ9gd9qU9KxSwWLVNmzRTuksEljmKubOXswZIDNUGtoYMuBDMBYW+Q+D+mkNmAEgEAtvWth6h7V31iQAjr82+Hjp5w1Jd/l8qbajxtCKAuLHcFCJLuvMEpUoqSC6UpYEsEjM5AIDJNzEykTUU79R6qRLJ+GWnlEMsGZjVn3JKEj/wDYrM/okin5tILoJuz12P0p1hiVBNdwPP0/dvSIsbNZhv0J+USoqSfL0/d4p4idzFwWtZ39KwznxK5FLG4tCWJ5mIDBiSpRCUgbO8WSOahNvHwqba22gVOUJuJlooQgGaoU/tQG8cyoJy5VyCRXd2AprQVr5wHXtwTJnrBZ3o9yPm7v5WjmZDkKQK1NDVjm0dw5J0uYjlBVS4NW1Fuvi+kdlzKklJGgatugqauIRLxRZHJwCU/6UxaCNCSoO78wSbaF7+MTSDiU+8ib1dmoNGBu+9PCrUFKlGxZgAb0rbTUeUOSlyalgw0PX3nAo1toZm8FdQT2m7YIwUkTZ0plrUpKEZspUyXzZgCwdhrejw/s524wuLSMs3u5lu7mEVLtymmYP57gRX7TcLl4uWqROTnQCCC5Ckqa6VF2LHQVBINI8i432GxOGUTJedLBfQLHlZ7VHpDVGbxSR7/Pmk2ZQ3Sfpb4w6fh5c2UqVOQ8taSFBQoR8o+e8B2wxuFo62FGUDmT4vVvAs8GVfxTxE6WrDJQAqcO7C3LpzuCRfd6mjQaTMl4N2OGNxEzulqOElqKETVtnmJFPaFw4ISb5QLQX7Qfw/lplnuUICx7ygVP4uXhvAf4hYPBS/5YyZ3IopzS8jFqB3WLM3l1gl/9TcGv/wDMB+dCP/iuE9QGI7PYjuZ3crnYjAzNDKWpUp/xd2SyknUAgjrUD0uV2g4lhEhWIly8bhiARPkUVl/ER7J9APzRleOca4Ti0ZZpWDcKCFOk7ggOPjFLsT2tVgZ/dnEd/gy9cqkqS9lFKwGO7O/jFcgey8A7R4fGIzSJgJHtINFp/uSat1sdDBQJEeb8WwnDsQoTsJjJOHxQqlaJgQCeooz6tf3goUgl2d7aKEwYXHgSp9kTA3dTtmIoCadC+h5RIUaXtDOyym1UQPr9IzC8PnBS5FUkHUFJBBI1qkUN2vWDXaSY6kJ2BO1T18jrZ4H4RFegrsRtsHp+U8sQ3udWKPwlSXhJiZzVKlofvAmjkstqqqlKUJSOa4NawYwOGQgMjW5uVGzqOpN6n3rUiQG49RqN6eAIdvdFYer4/dBuKtqKiAYxI18h0/T4VSaR1/JvQdHo1HGlxHWbqN9ev+KXNISCPD4EfJttLC8ADjttX9D9XpY1itisGhbBaUqZ2cVTuQbg6P1FYmSGc/46U0+HtQgfv5+HjuLwwoG4jBKS3cZUkpUk5iR7RSTMzMrMoM9bm6hHOCoSmVykDmU9RykHKM2jpADn4wTdz4fO7/Iv1NYqT+HS1qzKloUWHtB3uz3duZiXZ6EOYASJs9HHk1R0P3veEsBh0t08/g9PGKMyTMQrLJCMpzKZZICFHVOUHMDUlOhHtB4HcYxCpmGQhyJk8BJKDlYEgKWGLs5TUORmuGhhYZysCUtVvOgAJOtKV0GsdzJ3bpr8RHEJCQlIolIo1gBTy326xIz6D4fCogGETyp8B8YHLnECoI21D6WrFvHzcoAcOTQEs/QdYA9pMaZclTA51cqepVyhtdX8oZnhW1sj4GUr76bQla2QD+BAyopo5f1guZWVPKTQbv4XoHivg8OhMuXKDEISH8ht4l4sLlVABI1odvGgq0BtHZJM6ApKdCAOoJ86u8Uk4t84OZMuXRah7ymClMRUAA1O71DRLxPEKlSyqithYkvQPq6so84HY+WZeEEkg55pSgn8Spiuc0rquED3L/A+aRLzkFRGYglynMczeTi8QrTMSVLAmMAFJCSkpsXSUly7nQWAbUG/MyFOUMbAClB4aU+USTpVKEh6XcVvegpWkMK2oCyeJmgXLLk3tcgA1qzKRpqAzxNh8RKVqxUbG5oCGB5iCkpq0TcbnLQgBKQtSzlAYgihLv0IFRZxA8owqkkZO7WlJFLAlO4dyMpDlmYdIQW2dxPApM0EkJJJPi1reh84y/HezUmVK76WhlInSvADvEpPQVJjWq4aACZMxJSlKxk0cv8AhNGFLXTV9AXEOG4lUmbJPMVy8ru6QoJTW4yjOSczE8gpWGKVUyriewklQKsgJJfxJqaF9XFxaIZP8PMMp3lkHVtKDZx6wd4JxnvpEtklyhJL0azveuZw3QxfTjylUlCRWYpSlOH5EgksB4hLmFuS8cWroyaP4WYcqotWXWxam6Qw3rt1iY/wlkn2Vr8i8buQUqrQ1J0J28qMYfKepc3Yas1DU9a03gtkSw11PIe1P8OpmGlmbJK5gTUgPmbcb6fGM5wSZNmASw0+WamUSlKwdVSlkUX40UBUER9G4PMt8xpbfpq5uDrHnXbz+HQUZmJwyhLmJqoAEJWb1rQ2qP8AFKXcxcXF0CsL2mnYYoRPzTZRDIWQRMAHuqBrmSDVBrUEFQIJ3nBMaicBMlTEqlEMG/E+puDQDLQh1ODp5bwztKick4PiAyuwEzVJFldCLhYpUuCCTFSXj8Tw3EFOZ2Ylv9OfKNlt4ODcg1qAXlxs2U6Xoe5sD4D4a30NtvZhEF/DQ39fUVB0rAPsz2jlYqWFS1cwbMl+ZL1tqk6EUqaUIg1KmU6X/Sm7NtaJNPkdXNGpAdhWj103BJA972hD1ijeXXS3kxodDSBGM/rYmXKAOSX/AFZmxIcIRv7RKqj3U1gsxf8AXXzrS34hUwCOKp5afTRtRppCca6X08/M101rHM9R8H+DH40/DaOq0HX7bz2a9oYDctPv5eoemlY4lX6/v6B/K8JY9Pl10q1dKi8JavI/Lr++xvAM4ku53r08euh1veBGIwCZakrQlRSF5lJDqYNMqlNSwmKdg+jWgspLCnp8n32f4wwqYb/Xq1/na8AUU5HFZS1slTklkkOUkh+XP7Oa9HekTqlg6keof0I+trx2fKSpGVYCkm76tV/GxerbiB54GhRdWeYd1LVToGIp6nckwxbhLi2BTNUSQHYAKspLF+U1arWEZfFcQz4gCYHGHUpSgke0QcssNvmIH+6NatSgHYH1BPzeM5g0JXi5qsrJllOantLA1alyTe6UwxafhSQQRPmzjlTLEvdS8iwALZUhVSSTdmAjuHzonBC5hWFpVlUwBBTlJT+FiFaD3YIpSkpehAFTQ+NbDeIZ3D0LQAsOL1qAdSCXI8mgNPqVJ+aZiUoopMoBarh1H2BqT+L/AGiO4yZmxUlJBAQFzDR6tlHs1up67RZ4bgxKScifa5i6lZug5iSWFLiK3DJgVOnzCDTKgUowGY2oPaav4YAa/v8AfqETlWoWLB9Cz26aH1EIyuYMSGD3foL0tmttFTHYmUEnvFjnKgCBmLAAFmFKVfR4GInqUsJw+LDKD5l5ZliQz0IqD6w0kxOWnYOz1KTWhCQpRuCQBvrSvlA6XLlTWPdZBmflcEmhU+S4zZTXrDUqxKEzDMAmgpIBQQk0CnoanUXihwrGlMtOaaZZZRCVoIFVKJGax010ENRYtW+6CCeCy88spWSAskpLdDYME+yx6FtYn4jIYggliwu/jeg5dtojOP71MpaSkuoAsxFTVtBb4w/jYypTkURzDroqnNbUU2iaKjKgBIH8viZuGJ5cTmnSmBDGvfJf+51t+bpEvDsYDiphLgoQJUsM/N7SyW65RFftLgJsyakJmJRNQFTJSylsmUKoXd0qDg9D0gb2dxJV3S0zCTMXNUo5aoW/MCBqOWAhcpfU32ZGXRQSKChZrU01EdTLypuXArV7Ct3A8oHYyeSJUtKkqWssVsCzVtYbQ5YmS1oQZhWmYWBIqDfWloReroaHhaClAcuTr99YD9uJh/kJgBYzS3kS/wD4iLClzVlaULyBDCgclRp84E9pp6pk3uQsISiwYEnrUg+mhhM5V8UzzviXCkz8OO/5VobIsXY0CdyNWDhwbXjO8Uws6QESppK5I5pE26UmxSDoksykGj1bU+kcZwayjukrGcOpSmAYM1dHAIuAcyknSKkzghTKV7CpSpTmWpJoUuQpwXdqZq2d4alRpKNsxsrCzJKE43BBWQOJ0oVMlVMzD3pSqFjv0dPpfZPtdLxaHtNAqlyX0cG7PQggs9dH82VOn4KYhaFkd4lSkoyuCQ7odLBY1ox8DES2YYvBvLnKWM8gBhLf35VKiwIbWzUimrJjLT+v0e6oVQMfA/Fw3qcp3pEeHxmYrS3smtqu5tZ2e7GkYnsd2o/mcoM1JX74UAkK3IvXdJqH2rGilY0S5k9SrulmuTVqVLWe4vEUbJpq0HUsX13f0qDW9ag3NYozcURORKS1UqUp6sgMkAaglR6jkNIWEzBLzDU1YNyjYNctsdLRzC4UJmLmGqlhIUS1Al6OzX0IfzMAV2Leby+T9Dbype0cUxNRarddPAs+xoIcmv6fRr2pqLRGkUcH9P20NCLmkAzig3z9NfVi52vDVFyAbu/pr5HWt7wwTxmKXZSQCQ9ACVAVozkKHummsPo5fT7f7a14AOLH3v477a+Ihr7v5a/fn4wlD9/r8GLn1iOZMU9Evv4/fj4wBVljELUBQZiHLChLaN4trFHhGH7qUlKqLUc8wn8Rqa2oWEFRLUDoroCx/wCKm+cMKmVzApowenjW23pFAmmcmoSprFzfpe/qKQp0sswUa0rXx/NaEJYKn2FxQueort6wshzMDYWIep8K6G+8IpP1OzVKAIYF6Upf8vxvA/gk0CRnNCsrXUUdSiQNqUEXJ6yLhwkE0PQ6FgKP6QJl4wy8HJA/1FIQEuD7agAm+gJSotoDAKt1aLODQlcyZOZ0yx3Uvq1VqB6lk/7OsN4rg8NRM9AUQHCil/EhXtvY0Ii9hsElCJctIsAMwoS2ripdXziaagsAFFibGvXxs4qYYluuTOYLh60ib3EyYmX3aqKOZOZqslTm7+8LxY4XOxCZCXRLmJKVE1Ug3VoQpFqVUINzVqAZn05TvSxZt7w6ZiAAdDo4augc0vtAGm/9GMR3RkS1rkzJZSsqKkpIDOffQ6dvWJMRxWSSkIxK5gKgw9vLo6lBNA5au8bFSEhL7C+rAfivbbaIP5EZCksygywQDm3fU16w9TJrszLdvFLlpMwB8wMmgY84OlX5VHa0U8fhjJMnESZalJQhKZ8tIrMGUALAD/1AN7imgh2PxSxikyl5lS5KjiLkkp7tKgmpJPNmTUn2mgmJeKUBnUiWlRdakZ86RqkXSC2Xmd+kIdW2MXiJc9MmaOeSxLtoojwYgprs8EeGyJC5yO7SunM7kgVcXPRQpADiOAVh0qxGFKlHOO9lrWVpmAsCvOSShYL86bi9qGux3HZM8koXzj2pSjzoNHcElw78ySRWETJ6U0+Q3gKzpo/OD6P9WjN8f4lhziJne2l0JINkitRpe/WNmZ1VKeiU/ufgBGDwCTOUorcgqdnI1cClWdtxWJbMsS3LPZjBLVJWpYKVTHKQbpBdk7sHG4vtFrCspHdlJdKWIIoRbz8mNDAvtZ2hXh8LNVJ5lpIBXlBCSSAS1iQ+lnI0aPP8BxnGYpfdTMRmBDlc1LgC7hBZJvqPMQcqzTVpdGn/AIgoRKlSpjEKlTZawwdgSUkPQ1dq7Rnu0HZxUqXLnSQUrTMzKli5Bf2RoWBcWasU+McVXJlKlGYZssTkqQaJzIQQSSkUCSqj6xqk8UTj1ywgFASCpaS7glrDw1FwTQRStC2k2jDSMWibMC5KSieGK8nIlTe+x9mZrShLtUsd92V42nFLmImqyzQRkV7IUouap0VQuBoSRsBva3s6J4zoOSYLF+VTaKa5oQ5rQXjC4vFTQspmhQnJooKNJg/NWp2WK28YvaRG8Ge2yMbNmutNMhGZACf6yXDrJVTYptY8zKDE8Ljc2Z0qQpJyl2cUB0KqMQdRy6RjuxfbpM1GScSFpHtH3mHskBmXe1FOSBQgHeHy5q0Z0qKVA5gnNyrmO8zNoRXImxAS4EZs3i9r5DxNBrs3yDddjtSHCZTel7fH9fpAtPEA4C0qkE1aZlY6AEpJSFdFMaBnvEMzGrdMwnLKKkpApzJVTOomoBJSQzhlVNaKiifgktX9WbMBSpa1MD7SZaeVAbqBnYG6lUi+EMNvkD4aVezXsY4TTxt/jWladaQ5S/0+jPcf4pDsVURpU16fL1ox008TDUq6s9fuo0jmLnBCFKUQlIBJNAABVR2oK6a0hS1AgHKoOHZyln0IBDHyhAHz1AP3sYaEp0JT8PgaR1I2P1/eHOdn8P0ijiIFYQbDydJ82v6REcMQ9TXcZvTL9RDsRPyKDg5KVSDQ1d6swA21iSVjEmyg+yqGAtZJLqUcTIWpEwAAlSSAUkEChZ9bvYQNweHUZsvvE5UyZYSkKIdS2YkC7BNBa8adQB9pP1/eOd2DQK8jUehrAX5vdA0SBmOjBqOK3NumW8cyKzULsNQCKno22u8XTghoAP7SU/8AtLgxEcOQ5zX/ABDw94OBbaA1WVPr7lcrLhw7OaF9G1pYn0h0ycCUg0rq4t49WNIkShQJUUvZik5g3zuTprDEKBUfABtepY1/D6QFpp7/AIFOlJLMGzEWo4ubVs4jk5BYgKd6VAN6aVtWp0hGQCugZhpSp8PA+sJaC4AU4DmoB0bRgKHraGCfG/uZriOabjxLygplISVtu+ZIOlVd3TYGNL3iQmtABqGp4mloGcMwS0KmrmJdc2aVFiCyU0QHNNEn/dBOdPDMaOQK0p4no4gBR9Ct/KjKCQHapF315vHaKg7NSJ6My0c7umYklE1BvyzBzC7XYtaCmIkpIOhNHFHemlTcGL8qTkQPB/rCIyz+D5mLxcrHYeWtlpxUmo52lz2seYDIs6VCYEYHtHLlcs2VPlEVOeWrL/zS6RrZTekbLtHPySEpLAkuXt1v1MUcEhkgW6HbwuPI/iiGRijtZkB2vwIQUqmpU6l0BSSoKJNQTeravANeDViln+Ww8woGUDOFS5QADAqmqAKgGsl7C8emmRqLnwqepsdBVjU1hpBsfrb5pd+o5oFS4NHDVyzOcC7PS8Ihc6ce+mlJK1NyhIHsJR+ACgbcv0EzOx68iZ+HV3WJZ1If+nU5u7GkspfLZqKdJjdqHm9uu3Q30Y1jgQ5366nx8X1BuawWx6EYPhfaELWcPiknD4kUIWMoVsxNNA1wWpeH9pOzyZycqgyh7CwOZPgNQwsCbWEafjvZ6VjEZZgZQrLmJHOjqBqk0cBwXNNYy2E4hMwaxhsYXQaS5wqkila3Ao6TzJbUVi/kS9tpHnWLwszDTcq2B91Y9lYBsW/yDHqXYDtemYlMiacs0AJQaDMAKJLBszOzhlB2YgiK/GOzaZqpiljMlQSEivKkAl3uCSTvRAjAcS4bMwixmcy35V7Vsoj5jYGmlWpIypwdrg+gRUVqFfL+3WgBoTrSIMXk7tZWkKlgHMlgQQA5DWe4ahoIyfYntd3wEmeR3lkLLDvNQFaZ2/5ByGqAe7QLOVMtPtrIY1dksXOpS+RxWmaIrc31Jq0d4ZiQGlHMFoSAVFylSkhOfmVcpdNVMS6qljF9S61+/qPNxQVionhqBLQhiyapKVELBq5dJckuoEg1zWiAypwTlQoKSVf6hPOlOtAAFKaxdJdnBYuD3RanmXOSqWSlaapWAX2JBAPUFhoTSJ1LOhPlX6H6eEDAgSZoZLS1hCAwdKVpJAzf3ZmctYVrFxalPt/xL/8AJj8/GEOKs05O4+v7x1LaH6/OscY7v4/tHSdx9Yo4BwJ8fnEMzDSyXUljvb4iJUNoW6fsYc56H4QAVJeAykFC1APUPRmsAKHztDZhnAklKVpdw1wHtpp4xcpqG+HxEd8C/jWACrKxoy5lBSKsXsDr5DX9osScSFMUqSp6irGHq6pcevzirOwMpVxlPR0/C3lABaUATVNd2r6isNVKCgzuNlMofGsVjgFJHIsu71q9GCdm8YdOXMSzoC6VYa6tXyt1fSABysENA39pb/2l0xCrDkF329oEb+8HGp0jo4klJZeZB1eo6XqXY1aLcnFBXsqSrzY+kBossijkU7lLhmdJCh166A23hhmAqHQEsXBfShr+KCigk1KW6j9RDJqU5SSp0gEkFlCl71+MBazd0Djh0lSUgNc0p0q39wNdoLTxytuw8tfg8UcP3bpUnK+gBKdCWyGm/pF0KdQDEMCa+g6amAnJPVRmO1xzTUIHnt59C4voDHRKYAANsNDty+d0n3jDcRM7zEqIY5SxrUagE6UKbhqxeyg0+G5/tsaG6fxCINobRRWlp/y9DvzefvD3omRLBuPD6sNNapOohyw1vX11uNSxBFoapLDboBQ/7bb+yXoIC+SnipNyP2J+RN7saprEEkl2P1tvul67ioi3iFMK03Nx66N+YaCsV5Kq7NYfNh5e6dBAMtqQG6X0r9C+4Y80ZnjGAkT0LVijmkZCoqzKGXK/MLspzQ9esEO0uPMvCzVo9psqQPeUo5QNib3D0FY857XYqblThQohKUJUsNcIfMsakZnYaqy9IKtqiZS0oo9mu1M2QruMkyfLLiSG/qDYFnbqB1gnjcVjJmYK4dyqFQqZLqOoJD2FW0jSdjMJJThZS5UoJKkuSeZaiaFRUwVzejEUgnNkBQcUf06Ut1oxqYty3IUNuTyWXwudKJJkzUIuARmSmr/6iSwY1BdwWIrG77HdoEzp/wDWmArTLSiU9ARmUVEijzCcoOW4Ba5Abj8GQTdIs4JHxFQW1OovGO4lJMqYEYhInSltkmK5Vv8AhM1LEnqoqFn1auSK0bnt8wgj7+PX+4aRGsevx2r0fdxWPM+z/E8TL/8At5ip6UAkyJ1ZoSNUKAcs9UizjkqCdlwPtLJxXKglMwPmlKosEUoPebdNXAcA0iGqNYzTJeKziDLSn2ndLeBSCRqACpVCX7s0hIxk2W6TKmTg9FywGIO4BACnejDQ0eOYGYJs2ZM91KjLSbVQRmL2ICrOAeZUXpiATVn6t9a9LmBjSvcM4fiktTMpSSfxClnv4ddIuyZ+YOkpWN0n6W+MDZ5SvlmICtbP8Qyt9DrEUvBS35FLRaiT1J6L1I8DDORwkugaM0e9T+4fW0OCdiR8oEf10oQlKwtQUCsksopccqQRqHu2wMMRxQpy99LKCWDpcEqLaUo+bU26wEhwP0PwhqiNQ3X9xFSTjUkJOcDMkKAWz5TbbcesWu8O3oX+bGABLmBIfNSnURyTiAoOGUKW6hxQ2hEoVQtXRQqfI3itO4Ug1SSk6EHx86uXY1esAF0EeHw/aHh9C/j+0UpsucCShSSGDJPTc+vm0RqxKkNnR7rkpDMSS4pSza3gAIqD3SC97H5xVnYGUu4YmlCU02a2g9BDJXEpZ99mocwpZ7iluukXEzH2OtDpoW2gAqy8ApDZJimDBjYDWliWoNBTarVTpr80tKkuXZiQNm1LadYuAp/t+H7QNxElCVkiapClDMdRep8TQVoyBSjwASYPu1TAO7UhYzK6XY16+G0XZy2ExWwYen6mGYAr5sy0rS7Ja4Zwp+r/ACivxKblk9VOr5qb1YQmNIyWAkTVT8QU8iSsc4YryhCEgIFcqneqkkWoYJvOlKAWTPlEMSlAExKh7xSC00KBNUgFJCaMeWXhcvle+r1cbfmGp192Lqiw3fwf/wDlXwomEddVwB8TxCegGacOShILhMwGahnJJBYABrZleyIviYCxs4di3lSyrVb8EUu0eJCZQl6rISU65ARnFajMGl6h1RRxEkyTKWpS1zJi1Z0BSihZKFZEBHsBIOQAsGCSTUlwF6hmcmj6jWtPHUW1ccsB+IYtMlLe8r2EBiVm7BNjZyQ3skmLasNiV/8AqIlhhyhBWtG4zk+FcpFTSkVTgQhWZ1LWqhWvLmUKUDDIztQMaqgorcoYjDHJ3s0uUkKKcxyJZilKaO4IAdVyNKCAPB8BLxOMxXfoCkplyUhJdqjvCpwaOVA9KAxsMbw8TkBJJCcySoB3UAXCd0gnK9wxVAfJ3XFTonEyUlJYe3LcKs1WMs6GsCJfQ7g0zTKQEJSgAAALCuYNUABsg0BvblizKx1DmlTQse0AkkDrnYBQ8tYKrQzny3Hq3zGgrDkm336beR1EKyqoFTZaJsslBdn0IIIu6bghrDXSM7M4eieleGm0zWIait9nFLtpB+TjBnUQHQuYMygQyTyoluNczBWhGYbvFDtNJMspmpFQdHt899xaGiXujzPDTJ8iayX7+SrKsC6mfKtL+9le9CHcHNG0wyJPFJKpyHlY2V78nlJUByukmx2d01DlnIntjMErH4bFJ9mcgZmAqUEBRpQnKR6wZ7SImYY99IAE1PskeytJIdEwe8NQ+rVjRvgxiqtFvs7xpUmYnBY1IlzhSVMS/dzw5sdFuSCDvbfWOseyWHmPkCPl4CMhgMfI4rhjKnJaYBYe0hQ95L1BBNQCfAi9L/8A187Bf9vipC8QtHszkB+8R7pV+a4L7RNM1Ul14PSVY1KS63TmUEihLmrCj6vrDMXjpaKqqCcoZjZJUTtYfCKS5oViZaHpJQVl6cyuVND0zGLUzDoUpAUgKUxJf3QS/qSGHmdIZTfPQsSpwUrKldkpJDg+07cqnYU21ix3ygWuGJ8qaFx8rQC/6MaqQvNmIKkzLLZRIcgOAzFqig0glg0lIbKGFGSXAZywdqOVCELTd2TT5ctSnWjmYh6gtTZ00pdtIUnCBKZndLYroVEZsqeayk6jMSH2AiM4xAWEqOUmiQaPqb0tlMLEz0JWjMWKiybuVFyA9/dVtpAQ8MfkTDE4hIqhExIeiS5IZwzeYsfd6xxPGEJUQtJltqnN+EK9lgwbNce6YSVuUlKnBDgmtKVB9rVOsSKnmgUM1aWNWJsp9j72kBDwvoW0Y9BdpqCA75mBoHPkBV2tWLInbj0L/v8ACAc3CyFEKUjK2xKR7OVmqn2eW+0STsMolcyUtKVLLhRTUOACO85gRRJAbRnq8Bm4NcoLKTLVQgV0ND+scmYFJfQ6XYUAZgahhY7wJm47EI9pCJqVFQGQE1YECj09oW0G8dk8alhRStK5aswSGBY5jyBtSQ2m+ggJCasOsBISqgCUmthqprE2+6GGbOOZlyHALpUG6selz6xeZQsQfEV9R+kdznVPoX/QwgK8kJTLZCSEqLBqipy06axQ7TzeXKNgNNS9jeiW84KhYKkgaOWYigDfMiM/xiZmnJD0KifFmAFaGxLUtCZpiVyRYwnKkAi1yHIB/wDJLeYZI3iZ3L6aWr5+yrQV2VCJYNqNC97eI0DilDDO7YU11pzeJsbgVD1MI6eQSMFMmYtUyYB3UtIEpNcz+8vdIJVlo71OggqVXN/QEvo9idGLF1GOBW4fWgNv7bh30JHNHSoFquN3vf3rHWh1aGHAk7XO2vkLjxDjmEV56QQXq/xHjYvWivxCJ5g0+xuQOlag6CGK9B106ZvWihoIQwaQUltLt+mo1tSopAztZhVTJSZsof15Cu8l25m9tD2JUKAHXJBxcvo3Qj6WLNdJ920VCopJOgp4DWtxrf8ACIaBqxvDeIIxElE2WeVQBpXL0PvBm62G8V+KYju5RNiohAb8Sjl8CalrWTAbF5sFNVOlh8NMOafLArKVrNQBTKWOYC19Sx5OIRMSlaSCk1SoEEWNQrwcVDwUSm3sVf5NaJSUy8pVmQqrtRQVZipgzgVDCIsa6kKlTCk5knIRQKI9pIDkZh0IJ2pUqo/4/b9DrEWIkpUGWkKGrsbb0v4i4vCsDyrtVz4OUq5lTspI2Uk+fuiPQOHEYjDyisOFSkHzKR+4odRSMN2mwYT/ADEoMnMnPZkkoWggtYHmNRoS4jRdicd/2ksG6cyT6ln6ZWFRtFvgiL+Jmd7Q8HmYab30lwRtR7s50UK3FbFwS+k4T22lTJYVNCs4ocqCoU8jlP5SfgRB7ESET0EGrin7V+RvHmXGezTTS4fYuzjR7V8oE75Bqt0elSMWe6nTkDMufNyyxd0p5UuPAKN4NYWSUy+blWfaALjMaeDW8Iv4TsyUIlpBRyICXq70cu3T4xMrgUxwywwOrn6PtrpF9KoISit9RSLpGhAGtKAfo+mkdlTCAMwIO7PXyc38LxfPCJhDEo0sTZ60bx11h8zhCyCHT8f0iaZXmR6mZwMwTcUtV0ypeUf3TDmV6ICRD+KYSSpJMxRRmJSkp0VSrCjjIS5sCYJ8L7MLlpXnMtS1zFrJqwc8oBbQUtD8T2XK8jr9h6ZlM5DEuz22a5gph5kae/IN4bglIWtQmBSGZIL2uHLtRJADCwieXjyqeqWUH+mlJUQXGZbsKtVkmw96CmH4OtIAdDdHDeFDpTSIOF8AmSzNUtSCqZMKqZqJYBIs9AB8YKYPJFPYiXOSSkO2taUAYXrqk20ijheLSpqStLpYpclnY1FUkmrENQhw4EHV8HUpwopKSGatqvpsR6RRPZUqyOoICS+SWSEEgpKXDaNfXwpBTH5sOjO9+C+RYUoEA1CiC7MSOYF21idU9QFagV362L/+WkQcP7OTZYAK5SsrJBCClRSkFgoi5cvaL8zhyyGJRU7nxLU2ekFMV43V0JHENw3iCPlmHxixKxSSHq24qPVLiIpnDVlJqHII1p8PAxbw+FKUtSCmYzUKtEQnDnU7hIbzufpGelgqnV91IHQnW9DV7tYxpJuEUUqDh1Gt7P8ApSAWE7OTJc8zQtAEwrzgFXMTUcrZSQzOwLE3idLFjkkWCKtoNKt6XTcVDjmMApeIVOxhIU0qQClhaZMVRSszVygKSAWqv002I4ZNMtQQpKVkHKS5AJ95muHJAs8U+Ddm1SZeXMCol1FySfNuajCoqwh6Wa64vqPfemtqDwHqeXpEeW6rE6g/Vqs1lD3YunhSrApHSrf8dNLHSOfyRoy0Obczu2xaul31haWV5ke5Qci4p0HqcutvdPu2hxU9vmadHuNKHZUXU8Psy0MaCtD0axO7bmG/9LJc5ku7OCX8Hv5F7mDSw8yHcpTRRt7At5UsdDRrGKsyU1tN3p53HxFDBaXwxRqFoUNxv1ADHXa5hyuELOqfj+jj9zBpYeZHuZpcr/aToWY/Q26HljOL4dNwy1TMKBlJOeQSyDWpln/0y4t7JpUVj0SbwNRspNd3+NK+m8Vz2cW1FIYWBzEfJx5HSDSxOcH1Mhw3jsqacodCx7UpYyqB/tNCL1F6VgkcYnU1Hm31G+ooYv4/sKmcB3glk6EFQUn+1YAIpR6GggaewGJR/p4lCgLJnAqbwWAFDzzQ9JPmJdTFdrEibOUpPssUdCWIvY3Ir+WKvYTEJMsyifedPmGIB0LJtG3P8OJ6kZCqUnmUrMmYsqJUXLvLr57COcE/hWuR3n9YETAxDkMXcEctCDaKp0TrRColILa3+286jSKWKK1Kf5g/RxGsxfZXE3lKkk/nUth6IJgXN/hziVnMvGlJPuyglKB4BSFE+JMLSDmmemQoUKNDAUKFCgAUKFCgAUKFCgAUAcZwjEKmrWieUoIORHMwVl5SWNRnckbMIUKACt/0DEsgfzSqE5zzOoUSkDY5Ssk6qynSJeIcEmzZhUZmUPmAC18qu6mIGVmyh1A6vXwhQoAGK4DPUoGZNcJKm51hwrvwTRmIE1Iav+ncPR+F4HOCgVTlZB3fKFrZkpQCmz3SS71zlxChQARyeAzgKzMxypSXmzQSErWWKhqczlQA9lmYmOr4FPOR5zqRMCysqU6wErGUptLfMEkpqQ5vChQAT4vhc9ZmHOOYpIAmTEhglIyU9kBQK8wqXYx3B8GmpmJWqcpTKc8y2I/qvyvlFFI092FCgALTpRKVsQSQcoV7ILNpVnqfOACOzqwJbFCFgnMoEmhKczJCUp5gnKzBruTChQARS+y6+SstJC0k5LBIEgUBR7RMp6ZWzXLVsYTgcxJlqKZOdM3OogkBu7UghCQgZfatW1SbwoUABfhOBEmXlo5KlKyhgVKLlhsLDoBFyFCgAUKFCgAUKFCgAUKFCgAUKFCg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sp>
        <p:nvSpPr>
          <p:cNvPr id="11" name="Rectangle 10"/>
          <p:cNvSpPr/>
          <p:nvPr/>
        </p:nvSpPr>
        <p:spPr>
          <a:xfrm>
            <a:off x="785786" y="714356"/>
            <a:ext cx="7715304" cy="12144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b="1" dirty="0" smtClean="0">
                <a:solidFill>
                  <a:schemeClr val="tx1"/>
                </a:solidFill>
              </a:rPr>
              <a:t>DIAGNOSIS PAK</a:t>
            </a:r>
          </a:p>
          <a:p>
            <a:pPr algn="ctr"/>
            <a:r>
              <a:rPr lang="id-ID" sz="2000" b="1" dirty="0" smtClean="0">
                <a:solidFill>
                  <a:schemeClr val="tx1"/>
                </a:solidFill>
              </a:rPr>
              <a:t>Langkah 4</a:t>
            </a:r>
            <a:r>
              <a:rPr lang="id-ID" sz="2000" b="1" dirty="0" smtClean="0"/>
              <a:t> </a:t>
            </a:r>
          </a:p>
          <a:p>
            <a:pPr algn="ctr"/>
            <a:r>
              <a:rPr lang="id-ID" sz="2000" b="1" dirty="0" smtClean="0">
                <a:solidFill>
                  <a:schemeClr val="tx1"/>
                </a:solidFill>
              </a:rPr>
              <a:t>Tentukan jumlah pajanan yang dialami oleh tenaga kerja </a:t>
            </a:r>
            <a:endParaRPr lang="id-ID" sz="2000" b="1" dirty="0">
              <a:solidFill>
                <a:schemeClr val="tx1"/>
              </a:solidFill>
            </a:endParaRPr>
          </a:p>
        </p:txBody>
      </p:sp>
      <p:pic>
        <p:nvPicPr>
          <p:cNvPr id="10" name="Picture 10" descr="http://bk3medan.org/fckupload/image/alat-uji-fisik(1).jpg"/>
          <p:cNvPicPr>
            <a:picLocks noChangeAspect="1" noChangeArrowheads="1"/>
          </p:cNvPicPr>
          <p:nvPr/>
        </p:nvPicPr>
        <p:blipFill>
          <a:blip r:embed="rId2" cstate="print"/>
          <a:srcRect/>
          <a:stretch>
            <a:fillRect/>
          </a:stretch>
        </p:blipFill>
        <p:spPr bwMode="auto">
          <a:xfrm>
            <a:off x="785786" y="2000240"/>
            <a:ext cx="3571900" cy="4429156"/>
          </a:xfrm>
          <a:prstGeom prst="rect">
            <a:avLst/>
          </a:prstGeom>
          <a:noFill/>
          <a:ln>
            <a:solidFill>
              <a:schemeClr val="tx1"/>
            </a:solidFill>
          </a:ln>
        </p:spPr>
      </p:pic>
      <p:pic>
        <p:nvPicPr>
          <p:cNvPr id="12" name="Picture 2" descr="http://bk3medan.org/fckupload/image/alat-uji-kimia(1).jpg"/>
          <p:cNvPicPr>
            <a:picLocks noChangeAspect="1" noChangeArrowheads="1"/>
          </p:cNvPicPr>
          <p:nvPr/>
        </p:nvPicPr>
        <p:blipFill>
          <a:blip r:embed="rId3" cstate="print"/>
          <a:srcRect/>
          <a:stretch>
            <a:fillRect/>
          </a:stretch>
        </p:blipFill>
        <p:spPr bwMode="auto">
          <a:xfrm>
            <a:off x="4429124" y="2000240"/>
            <a:ext cx="4071966" cy="4400572"/>
          </a:xfrm>
          <a:prstGeom prst="rect">
            <a:avLst/>
          </a:prstGeom>
          <a:noFill/>
          <a:ln>
            <a:solidFill>
              <a:schemeClr val="tx1"/>
            </a:solidFill>
          </a:ln>
        </p:spPr>
      </p:pic>
    </p:spTree>
    <p:extLst>
      <p:ext uri="{BB962C8B-B14F-4D97-AF65-F5344CB8AC3E}">
        <p14:creationId xmlns:p14="http://schemas.microsoft.com/office/powerpoint/2010/main" val="3839211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000" fill="hold"/>
                                        <p:tgtEl>
                                          <p:spTgt spid="10"/>
                                        </p:tgtEl>
                                        <p:attrNameLst>
                                          <p:attrName>ppt_x</p:attrName>
                                        </p:attrNameLst>
                                      </p:cBhvr>
                                      <p:tavLst>
                                        <p:tav tm="0">
                                          <p:val>
                                            <p:strVal val="#ppt_x"/>
                                          </p:val>
                                        </p:tav>
                                        <p:tav tm="100000">
                                          <p:val>
                                            <p:strVal val="#ppt_x"/>
                                          </p:val>
                                        </p:tav>
                                      </p:tavLst>
                                    </p:anim>
                                    <p:anim calcmode="lin" valueType="num">
                                      <p:cBhvr additive="base">
                                        <p:cTn id="14"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ChangeArrowheads="1"/>
          </p:cNvSpPr>
          <p:nvPr/>
        </p:nvSpPr>
        <p:spPr bwMode="auto">
          <a:xfrm>
            <a:off x="500063" y="381000"/>
            <a:ext cx="8186737" cy="1219200"/>
          </a:xfrm>
          <a:prstGeom prst="rect">
            <a:avLst/>
          </a:prstGeom>
          <a:noFill/>
          <a:ln w="9525">
            <a:noFill/>
            <a:miter lim="800000"/>
            <a:headEnd/>
            <a:tailEnd/>
          </a:ln>
        </p:spPr>
        <p:txBody>
          <a:bodyPr anchor="ctr"/>
          <a:lstStyle/>
          <a:p>
            <a:pPr algn="ctr"/>
            <a:r>
              <a:rPr lang="en-US" sz="3200">
                <a:solidFill>
                  <a:schemeClr val="tx2"/>
                </a:solidFill>
                <a:latin typeface="Comic Sans MS" pitchFamily="66" charset="0"/>
              </a:rPr>
              <a:t>PENYAKIT TERKAIT KERJA </a:t>
            </a:r>
          </a:p>
          <a:p>
            <a:pPr algn="ctr"/>
            <a:r>
              <a:rPr lang="en-US" sz="3200">
                <a:solidFill>
                  <a:schemeClr val="tx2"/>
                </a:solidFill>
                <a:latin typeface="Comic Sans MS" pitchFamily="66" charset="0"/>
              </a:rPr>
              <a:t>(Work Related Diseases) :</a:t>
            </a:r>
          </a:p>
        </p:txBody>
      </p:sp>
      <p:sp>
        <p:nvSpPr>
          <p:cNvPr id="304132" name="Rectangle 4"/>
          <p:cNvSpPr>
            <a:spLocks noChangeArrowheads="1"/>
          </p:cNvSpPr>
          <p:nvPr/>
        </p:nvSpPr>
        <p:spPr bwMode="auto">
          <a:xfrm>
            <a:off x="1357290" y="2424122"/>
            <a:ext cx="6500834" cy="2362200"/>
          </a:xfrm>
          <a:prstGeom prst="rect">
            <a:avLst/>
          </a:prstGeom>
          <a:solidFill>
            <a:schemeClr val="bg1"/>
          </a:solidFill>
          <a:ln w="9525">
            <a:solidFill>
              <a:schemeClr val="tx1"/>
            </a:solidFill>
            <a:miter lim="800000"/>
            <a:headEnd/>
            <a:tailEnd/>
          </a:ln>
        </p:spPr>
        <p:txBody>
          <a:bodyPr/>
          <a:lstStyle/>
          <a:p>
            <a:pPr marL="342900" indent="-342900">
              <a:spcBef>
                <a:spcPct val="20000"/>
              </a:spcBef>
              <a:buFontTx/>
              <a:buChar char="•"/>
            </a:pPr>
            <a:r>
              <a:rPr lang="en-US" sz="2800" dirty="0" err="1">
                <a:solidFill>
                  <a:schemeClr val="tx2"/>
                </a:solidFill>
                <a:latin typeface="Comic Sans MS" pitchFamily="66" charset="0"/>
              </a:rPr>
              <a:t>Adalah</a:t>
            </a:r>
            <a:r>
              <a:rPr lang="en-US" sz="2800" dirty="0">
                <a:solidFill>
                  <a:schemeClr val="tx2"/>
                </a:solidFill>
                <a:latin typeface="Comic Sans MS" pitchFamily="66" charset="0"/>
              </a:rPr>
              <a:t>  </a:t>
            </a:r>
            <a:r>
              <a:rPr lang="en-US" sz="2800" dirty="0" err="1">
                <a:solidFill>
                  <a:schemeClr val="tx2"/>
                </a:solidFill>
                <a:latin typeface="Comic Sans MS" pitchFamily="66" charset="0"/>
              </a:rPr>
              <a:t>penyakit</a:t>
            </a:r>
            <a:r>
              <a:rPr lang="en-US" sz="2800" dirty="0">
                <a:solidFill>
                  <a:schemeClr val="tx2"/>
                </a:solidFill>
                <a:latin typeface="Comic Sans MS" pitchFamily="66" charset="0"/>
              </a:rPr>
              <a:t> yang </a:t>
            </a:r>
            <a:r>
              <a:rPr lang="en-US" sz="2800" dirty="0" err="1">
                <a:solidFill>
                  <a:schemeClr val="tx2"/>
                </a:solidFill>
                <a:latin typeface="Comic Sans MS" pitchFamily="66" charset="0"/>
              </a:rPr>
              <a:t>dicetuskan</a:t>
            </a:r>
            <a:r>
              <a:rPr lang="en-US" sz="2800" dirty="0">
                <a:solidFill>
                  <a:schemeClr val="tx2"/>
                </a:solidFill>
                <a:latin typeface="Comic Sans MS" pitchFamily="66" charset="0"/>
              </a:rPr>
              <a:t>, </a:t>
            </a:r>
            <a:r>
              <a:rPr lang="en-US" sz="2800" dirty="0" err="1">
                <a:solidFill>
                  <a:schemeClr val="tx2"/>
                </a:solidFill>
                <a:latin typeface="Comic Sans MS" pitchFamily="66" charset="0"/>
              </a:rPr>
              <a:t>dipermudah</a:t>
            </a:r>
            <a:r>
              <a:rPr lang="en-US" sz="2800" dirty="0">
                <a:solidFill>
                  <a:schemeClr val="tx2"/>
                </a:solidFill>
                <a:latin typeface="Comic Sans MS" pitchFamily="66" charset="0"/>
              </a:rPr>
              <a:t> </a:t>
            </a:r>
            <a:r>
              <a:rPr lang="en-US" sz="2800" dirty="0" err="1">
                <a:solidFill>
                  <a:schemeClr val="tx2"/>
                </a:solidFill>
                <a:latin typeface="Comic Sans MS" pitchFamily="66" charset="0"/>
              </a:rPr>
              <a:t>atau</a:t>
            </a:r>
            <a:r>
              <a:rPr lang="en-US" sz="2800" dirty="0">
                <a:solidFill>
                  <a:schemeClr val="tx2"/>
                </a:solidFill>
                <a:latin typeface="Comic Sans MS" pitchFamily="66" charset="0"/>
              </a:rPr>
              <a:t> </a:t>
            </a:r>
            <a:r>
              <a:rPr lang="en-US" sz="2800" dirty="0" err="1">
                <a:solidFill>
                  <a:schemeClr val="tx2"/>
                </a:solidFill>
                <a:latin typeface="Comic Sans MS" pitchFamily="66" charset="0"/>
              </a:rPr>
              <a:t>diperberat</a:t>
            </a:r>
            <a:r>
              <a:rPr lang="en-US" sz="2800" dirty="0">
                <a:solidFill>
                  <a:schemeClr val="tx2"/>
                </a:solidFill>
                <a:latin typeface="Comic Sans MS" pitchFamily="66" charset="0"/>
              </a:rPr>
              <a:t> </a:t>
            </a:r>
            <a:r>
              <a:rPr lang="en-US" sz="2800" dirty="0" err="1">
                <a:solidFill>
                  <a:schemeClr val="tx2"/>
                </a:solidFill>
                <a:latin typeface="Comic Sans MS" pitchFamily="66" charset="0"/>
              </a:rPr>
              <a:t>oleh</a:t>
            </a:r>
            <a:r>
              <a:rPr lang="en-US" sz="2800" dirty="0">
                <a:solidFill>
                  <a:schemeClr val="tx2"/>
                </a:solidFill>
                <a:latin typeface="Comic Sans MS" pitchFamily="66" charset="0"/>
              </a:rPr>
              <a:t> </a:t>
            </a:r>
            <a:r>
              <a:rPr lang="en-US" sz="2800" dirty="0" err="1">
                <a:solidFill>
                  <a:schemeClr val="tx2"/>
                </a:solidFill>
                <a:latin typeface="Comic Sans MS" pitchFamily="66" charset="0"/>
              </a:rPr>
              <a:t>pekerjaan</a:t>
            </a:r>
            <a:r>
              <a:rPr lang="en-US" sz="2800" dirty="0">
                <a:solidFill>
                  <a:schemeClr val="tx2"/>
                </a:solidFill>
                <a:latin typeface="Comic Sans MS" pitchFamily="66" charset="0"/>
              </a:rPr>
              <a:t> </a:t>
            </a:r>
            <a:r>
              <a:rPr lang="en-US" sz="2800" dirty="0">
                <a:solidFill>
                  <a:schemeClr val="tx2"/>
                </a:solidFill>
                <a:latin typeface="Comic Sans MS" pitchFamily="66" charset="0"/>
                <a:sym typeface="Wingdings" pitchFamily="2" charset="2"/>
              </a:rPr>
              <a:t></a:t>
            </a:r>
            <a:r>
              <a:rPr lang="en-US" sz="2800" dirty="0">
                <a:solidFill>
                  <a:schemeClr val="tx2"/>
                </a:solidFill>
                <a:latin typeface="Comic Sans MS" pitchFamily="66" charset="0"/>
              </a:rPr>
              <a:t> </a:t>
            </a:r>
            <a:r>
              <a:rPr lang="en-US" sz="2800" b="1" dirty="0">
                <a:solidFill>
                  <a:schemeClr val="tx2"/>
                </a:solidFill>
                <a:latin typeface="Comic Sans MS" pitchFamily="66" charset="0"/>
              </a:rPr>
              <a:t>BUKAN PAK </a:t>
            </a:r>
            <a:r>
              <a:rPr lang="en-US" sz="2800" b="1" dirty="0">
                <a:solidFill>
                  <a:schemeClr val="tx2"/>
                </a:solidFill>
                <a:latin typeface="Comic Sans MS" pitchFamily="66" charset="0"/>
                <a:sym typeface="Wingdings" pitchFamily="2" charset="2"/>
              </a:rPr>
              <a:t> </a:t>
            </a:r>
            <a:r>
              <a:rPr lang="en-US" sz="2800" b="1" dirty="0" err="1">
                <a:solidFill>
                  <a:schemeClr val="tx2"/>
                </a:solidFill>
                <a:latin typeface="Comic Sans MS" pitchFamily="66" charset="0"/>
                <a:sym typeface="Wingdings" pitchFamily="2" charset="2"/>
              </a:rPr>
              <a:t>uncompensabel</a:t>
            </a:r>
            <a:r>
              <a:rPr lang="en-US" sz="2800" b="1" dirty="0">
                <a:solidFill>
                  <a:schemeClr val="tx2"/>
                </a:solidFill>
                <a:latin typeface="Comic Sans MS" pitchFamily="66" charset="0"/>
                <a:sym typeface="Wingdings" pitchFamily="2" charset="2"/>
              </a:rPr>
              <a:t> </a:t>
            </a:r>
            <a:endParaRPr lang="en-US" sz="2800" b="1" dirty="0">
              <a:solidFill>
                <a:schemeClr val="tx2"/>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04130">
                                            <p:txEl>
                                              <p:pRg st="0" end="0"/>
                                            </p:txEl>
                                          </p:spTgt>
                                        </p:tgtEl>
                                        <p:attrNameLst>
                                          <p:attrName>style.visibility</p:attrName>
                                        </p:attrNameLst>
                                      </p:cBhvr>
                                      <p:to>
                                        <p:strVal val="visible"/>
                                      </p:to>
                                    </p:set>
                                    <p:animEffect transition="in" filter="box(out)">
                                      <p:cBhvr>
                                        <p:cTn id="7" dur="500"/>
                                        <p:tgtEl>
                                          <p:spTgt spid="304130">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04130">
                                            <p:txEl>
                                              <p:pRg st="1" end="1"/>
                                            </p:txEl>
                                          </p:spTgt>
                                        </p:tgtEl>
                                        <p:attrNameLst>
                                          <p:attrName>style.visibility</p:attrName>
                                        </p:attrNameLst>
                                      </p:cBhvr>
                                      <p:to>
                                        <p:strVal val="visible"/>
                                      </p:to>
                                    </p:set>
                                    <p:animEffect transition="in" filter="box(out)">
                                      <p:cBhvr>
                                        <p:cTn id="12" dur="500"/>
                                        <p:tgtEl>
                                          <p:spTgt spid="304130">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04132">
                                            <p:txEl>
                                              <p:pRg st="0" end="0"/>
                                            </p:txEl>
                                          </p:spTgt>
                                        </p:tgtEl>
                                        <p:attrNameLst>
                                          <p:attrName>style.visibility</p:attrName>
                                        </p:attrNameLst>
                                      </p:cBhvr>
                                      <p:to>
                                        <p:strVal val="visible"/>
                                      </p:to>
                                    </p:set>
                                    <p:animEffect transition="in" filter="wipe(left)">
                                      <p:cBhvr>
                                        <p:cTn id="17" dur="500"/>
                                        <p:tgtEl>
                                          <p:spTgt spid="3041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130" grpId="0" build="p" autoUpdateAnimBg="0"/>
      <p:bldP spid="304132"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7158" y="214290"/>
            <a:ext cx="8286808" cy="2246769"/>
          </a:xfrm>
          <a:prstGeom prst="rect">
            <a:avLst/>
          </a:prstGeom>
        </p:spPr>
        <p:txBody>
          <a:bodyPr wrap="square">
            <a:spAutoFit/>
          </a:bodyPr>
          <a:lstStyle/>
          <a:p>
            <a:pPr algn="ctr"/>
            <a:r>
              <a:rPr lang="id-ID" sz="2800" b="1" dirty="0" smtClean="0"/>
              <a:t>DIAGNOSIS PAK</a:t>
            </a:r>
          </a:p>
          <a:p>
            <a:pPr algn="ctr"/>
            <a:r>
              <a:rPr lang="id-ID" sz="2800" b="1" dirty="0" smtClean="0"/>
              <a:t>Langkah 5</a:t>
            </a:r>
            <a:r>
              <a:rPr lang="sv-SE" sz="2800" b="1" dirty="0" smtClean="0"/>
              <a:t> </a:t>
            </a:r>
            <a:endParaRPr lang="id-ID" sz="2800" b="1" dirty="0" smtClean="0"/>
          </a:p>
          <a:p>
            <a:pPr algn="ctr"/>
            <a:r>
              <a:rPr lang="id-ID" sz="2800" b="1" dirty="0" smtClean="0"/>
              <a:t>Tentukan apakah ada faktor-faktor lain yang mungkin dapat mempengaruhi.</a:t>
            </a:r>
          </a:p>
          <a:p>
            <a:pPr algn="ctr"/>
            <a:endParaRPr lang="id-ID" sz="2800" b="1" dirty="0" smtClean="0"/>
          </a:p>
        </p:txBody>
      </p:sp>
      <p:pic>
        <p:nvPicPr>
          <p:cNvPr id="59394" name="Picture 2" descr="http://tokoalkes.com/wp-content/uploads/2014/05/penyakit-turunan.jpg"/>
          <p:cNvPicPr>
            <a:picLocks noChangeAspect="1" noChangeArrowheads="1"/>
          </p:cNvPicPr>
          <p:nvPr/>
        </p:nvPicPr>
        <p:blipFill>
          <a:blip r:embed="rId2" cstate="print"/>
          <a:srcRect/>
          <a:stretch>
            <a:fillRect/>
          </a:stretch>
        </p:blipFill>
        <p:spPr bwMode="auto">
          <a:xfrm>
            <a:off x="500034" y="2000240"/>
            <a:ext cx="2428892" cy="2500330"/>
          </a:xfrm>
          <a:prstGeom prst="rect">
            <a:avLst/>
          </a:prstGeom>
          <a:noFill/>
        </p:spPr>
      </p:pic>
      <p:pic>
        <p:nvPicPr>
          <p:cNvPr id="59396" name="Picture 4" descr="http://newsinhealth.nih.gov/images/Hearing.gif"/>
          <p:cNvPicPr>
            <a:picLocks noChangeAspect="1" noChangeArrowheads="1"/>
          </p:cNvPicPr>
          <p:nvPr/>
        </p:nvPicPr>
        <p:blipFill>
          <a:blip r:embed="rId3" cstate="print"/>
          <a:srcRect/>
          <a:stretch>
            <a:fillRect/>
          </a:stretch>
        </p:blipFill>
        <p:spPr bwMode="auto">
          <a:xfrm>
            <a:off x="3214678" y="2000240"/>
            <a:ext cx="2500330" cy="2428892"/>
          </a:xfrm>
          <a:prstGeom prst="rect">
            <a:avLst/>
          </a:prstGeom>
          <a:noFill/>
        </p:spPr>
      </p:pic>
      <p:pic>
        <p:nvPicPr>
          <p:cNvPr id="59398" name="Picture 6" descr="https://encrypted-tbn1.gstatic.com/images?q=tbn:ANd9GcS9SXf0wLh9z8rnOczyrZeEXBnf4cvzV5RiXOYkMaFr-GNeW8VE"/>
          <p:cNvPicPr>
            <a:picLocks noChangeAspect="1" noChangeArrowheads="1"/>
          </p:cNvPicPr>
          <p:nvPr/>
        </p:nvPicPr>
        <p:blipFill>
          <a:blip r:embed="rId4" cstate="print"/>
          <a:srcRect/>
          <a:stretch>
            <a:fillRect/>
          </a:stretch>
        </p:blipFill>
        <p:spPr bwMode="auto">
          <a:xfrm>
            <a:off x="6072198" y="1928802"/>
            <a:ext cx="2171700" cy="2214578"/>
          </a:xfrm>
          <a:prstGeom prst="rect">
            <a:avLst/>
          </a:prstGeom>
          <a:noFill/>
        </p:spPr>
      </p:pic>
      <p:pic>
        <p:nvPicPr>
          <p:cNvPr id="59400" name="Picture 8" descr="https://encrypted-tbn2.gstatic.com/images?q=tbn:ANd9GcTEHpindB3Kwp1y18AWDgykmoTYVZr95XFEXWtSsnvmH1sLG4HS"/>
          <p:cNvPicPr>
            <a:picLocks noChangeAspect="1" noChangeArrowheads="1"/>
          </p:cNvPicPr>
          <p:nvPr/>
        </p:nvPicPr>
        <p:blipFill>
          <a:blip r:embed="rId5" cstate="print"/>
          <a:srcRect/>
          <a:stretch>
            <a:fillRect/>
          </a:stretch>
        </p:blipFill>
        <p:spPr bwMode="auto">
          <a:xfrm>
            <a:off x="6357950" y="4500570"/>
            <a:ext cx="2214578" cy="2071702"/>
          </a:xfrm>
          <a:prstGeom prst="rect">
            <a:avLst/>
          </a:prstGeom>
          <a:noFill/>
        </p:spPr>
      </p:pic>
      <p:pic>
        <p:nvPicPr>
          <p:cNvPr id="59402" name="Picture 10" descr="https://encrypted-tbn3.gstatic.com/images?q=tbn:ANd9GcTydMGoDukIV4OxdZm5AYBzCaqVlITDt-gLzEBHIzljz4Cbxhex"/>
          <p:cNvPicPr>
            <a:picLocks noChangeAspect="1" noChangeArrowheads="1"/>
          </p:cNvPicPr>
          <p:nvPr/>
        </p:nvPicPr>
        <p:blipFill>
          <a:blip r:embed="rId6" cstate="print"/>
          <a:srcRect/>
          <a:stretch>
            <a:fillRect/>
          </a:stretch>
        </p:blipFill>
        <p:spPr bwMode="auto">
          <a:xfrm>
            <a:off x="4286248" y="4500570"/>
            <a:ext cx="1943100" cy="2066947"/>
          </a:xfrm>
          <a:prstGeom prst="rect">
            <a:avLst/>
          </a:prstGeom>
          <a:noFill/>
        </p:spPr>
      </p:pic>
      <p:pic>
        <p:nvPicPr>
          <p:cNvPr id="59404" name="Picture 12" descr="http://dnamora.files.wordpress.com/2014/04/6.png"/>
          <p:cNvPicPr>
            <a:picLocks noChangeAspect="1" noChangeArrowheads="1"/>
          </p:cNvPicPr>
          <p:nvPr/>
        </p:nvPicPr>
        <p:blipFill>
          <a:blip r:embed="rId7" cstate="print"/>
          <a:srcRect/>
          <a:stretch>
            <a:fillRect/>
          </a:stretch>
        </p:blipFill>
        <p:spPr bwMode="auto">
          <a:xfrm>
            <a:off x="214282" y="4643446"/>
            <a:ext cx="3929090" cy="2000264"/>
          </a:xfrm>
          <a:prstGeom prst="rect">
            <a:avLst/>
          </a:prstGeom>
          <a:noFill/>
        </p:spPr>
      </p:pic>
    </p:spTree>
    <p:extLst>
      <p:ext uri="{BB962C8B-B14F-4D97-AF65-F5344CB8AC3E}">
        <p14:creationId xmlns:p14="http://schemas.microsoft.com/office/powerpoint/2010/main" val="2445270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9394"/>
                                        </p:tgtEl>
                                        <p:attrNameLst>
                                          <p:attrName>style.visibility</p:attrName>
                                        </p:attrNameLst>
                                      </p:cBhvr>
                                      <p:to>
                                        <p:strVal val="visible"/>
                                      </p:to>
                                    </p:set>
                                    <p:anim calcmode="lin" valueType="num">
                                      <p:cBhvr additive="base">
                                        <p:cTn id="21" dur="500" fill="hold"/>
                                        <p:tgtEl>
                                          <p:spTgt spid="59394"/>
                                        </p:tgtEl>
                                        <p:attrNameLst>
                                          <p:attrName>ppt_x</p:attrName>
                                        </p:attrNameLst>
                                      </p:cBhvr>
                                      <p:tavLst>
                                        <p:tav tm="0">
                                          <p:val>
                                            <p:strVal val="#ppt_x"/>
                                          </p:val>
                                        </p:tav>
                                        <p:tav tm="100000">
                                          <p:val>
                                            <p:strVal val="#ppt_x"/>
                                          </p:val>
                                        </p:tav>
                                      </p:tavLst>
                                    </p:anim>
                                    <p:anim calcmode="lin" valueType="num">
                                      <p:cBhvr additive="base">
                                        <p:cTn id="22" dur="500" fill="hold"/>
                                        <p:tgtEl>
                                          <p:spTgt spid="5939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9396"/>
                                        </p:tgtEl>
                                        <p:attrNameLst>
                                          <p:attrName>style.visibility</p:attrName>
                                        </p:attrNameLst>
                                      </p:cBhvr>
                                      <p:to>
                                        <p:strVal val="visible"/>
                                      </p:to>
                                    </p:set>
                                    <p:anim calcmode="lin" valueType="num">
                                      <p:cBhvr additive="base">
                                        <p:cTn id="27" dur="500" fill="hold"/>
                                        <p:tgtEl>
                                          <p:spTgt spid="59396"/>
                                        </p:tgtEl>
                                        <p:attrNameLst>
                                          <p:attrName>ppt_x</p:attrName>
                                        </p:attrNameLst>
                                      </p:cBhvr>
                                      <p:tavLst>
                                        <p:tav tm="0">
                                          <p:val>
                                            <p:strVal val="#ppt_x"/>
                                          </p:val>
                                        </p:tav>
                                        <p:tav tm="100000">
                                          <p:val>
                                            <p:strVal val="#ppt_x"/>
                                          </p:val>
                                        </p:tav>
                                      </p:tavLst>
                                    </p:anim>
                                    <p:anim calcmode="lin" valueType="num">
                                      <p:cBhvr additive="base">
                                        <p:cTn id="28" dur="500" fill="hold"/>
                                        <p:tgtEl>
                                          <p:spTgt spid="5939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9398"/>
                                        </p:tgtEl>
                                        <p:attrNameLst>
                                          <p:attrName>style.visibility</p:attrName>
                                        </p:attrNameLst>
                                      </p:cBhvr>
                                      <p:to>
                                        <p:strVal val="visible"/>
                                      </p:to>
                                    </p:set>
                                    <p:anim calcmode="lin" valueType="num">
                                      <p:cBhvr additive="base">
                                        <p:cTn id="33" dur="500" fill="hold"/>
                                        <p:tgtEl>
                                          <p:spTgt spid="59398"/>
                                        </p:tgtEl>
                                        <p:attrNameLst>
                                          <p:attrName>ppt_x</p:attrName>
                                        </p:attrNameLst>
                                      </p:cBhvr>
                                      <p:tavLst>
                                        <p:tav tm="0">
                                          <p:val>
                                            <p:strVal val="#ppt_x"/>
                                          </p:val>
                                        </p:tav>
                                        <p:tav tm="100000">
                                          <p:val>
                                            <p:strVal val="#ppt_x"/>
                                          </p:val>
                                        </p:tav>
                                      </p:tavLst>
                                    </p:anim>
                                    <p:anim calcmode="lin" valueType="num">
                                      <p:cBhvr additive="base">
                                        <p:cTn id="34" dur="500" fill="hold"/>
                                        <p:tgtEl>
                                          <p:spTgt spid="5939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59404"/>
                                        </p:tgtEl>
                                        <p:attrNameLst>
                                          <p:attrName>style.visibility</p:attrName>
                                        </p:attrNameLst>
                                      </p:cBhvr>
                                      <p:to>
                                        <p:strVal val="visible"/>
                                      </p:to>
                                    </p:set>
                                    <p:anim calcmode="lin" valueType="num">
                                      <p:cBhvr additive="base">
                                        <p:cTn id="39" dur="500" fill="hold"/>
                                        <p:tgtEl>
                                          <p:spTgt spid="59404"/>
                                        </p:tgtEl>
                                        <p:attrNameLst>
                                          <p:attrName>ppt_x</p:attrName>
                                        </p:attrNameLst>
                                      </p:cBhvr>
                                      <p:tavLst>
                                        <p:tav tm="0">
                                          <p:val>
                                            <p:strVal val="#ppt_x"/>
                                          </p:val>
                                        </p:tav>
                                        <p:tav tm="100000">
                                          <p:val>
                                            <p:strVal val="#ppt_x"/>
                                          </p:val>
                                        </p:tav>
                                      </p:tavLst>
                                    </p:anim>
                                    <p:anim calcmode="lin" valueType="num">
                                      <p:cBhvr additive="base">
                                        <p:cTn id="40" dur="500" fill="hold"/>
                                        <p:tgtEl>
                                          <p:spTgt spid="59404"/>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59402"/>
                                        </p:tgtEl>
                                        <p:attrNameLst>
                                          <p:attrName>style.visibility</p:attrName>
                                        </p:attrNameLst>
                                      </p:cBhvr>
                                      <p:to>
                                        <p:strVal val="visible"/>
                                      </p:to>
                                    </p:set>
                                    <p:anim calcmode="lin" valueType="num">
                                      <p:cBhvr additive="base">
                                        <p:cTn id="45" dur="500" fill="hold"/>
                                        <p:tgtEl>
                                          <p:spTgt spid="59402"/>
                                        </p:tgtEl>
                                        <p:attrNameLst>
                                          <p:attrName>ppt_x</p:attrName>
                                        </p:attrNameLst>
                                      </p:cBhvr>
                                      <p:tavLst>
                                        <p:tav tm="0">
                                          <p:val>
                                            <p:strVal val="#ppt_x"/>
                                          </p:val>
                                        </p:tav>
                                        <p:tav tm="100000">
                                          <p:val>
                                            <p:strVal val="#ppt_x"/>
                                          </p:val>
                                        </p:tav>
                                      </p:tavLst>
                                    </p:anim>
                                    <p:anim calcmode="lin" valueType="num">
                                      <p:cBhvr additive="base">
                                        <p:cTn id="46" dur="500" fill="hold"/>
                                        <p:tgtEl>
                                          <p:spTgt spid="59402"/>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59400"/>
                                        </p:tgtEl>
                                        <p:attrNameLst>
                                          <p:attrName>style.visibility</p:attrName>
                                        </p:attrNameLst>
                                      </p:cBhvr>
                                      <p:to>
                                        <p:strVal val="visible"/>
                                      </p:to>
                                    </p:set>
                                    <p:anim calcmode="lin" valueType="num">
                                      <p:cBhvr additive="base">
                                        <p:cTn id="51" dur="500" fill="hold"/>
                                        <p:tgtEl>
                                          <p:spTgt spid="59400"/>
                                        </p:tgtEl>
                                        <p:attrNameLst>
                                          <p:attrName>ppt_x</p:attrName>
                                        </p:attrNameLst>
                                      </p:cBhvr>
                                      <p:tavLst>
                                        <p:tav tm="0">
                                          <p:val>
                                            <p:strVal val="#ppt_x"/>
                                          </p:val>
                                        </p:tav>
                                        <p:tav tm="100000">
                                          <p:val>
                                            <p:strVal val="#ppt_x"/>
                                          </p:val>
                                        </p:tav>
                                      </p:tavLst>
                                    </p:anim>
                                    <p:anim calcmode="lin" valueType="num">
                                      <p:cBhvr additive="base">
                                        <p:cTn id="52" dur="500" fill="hold"/>
                                        <p:tgtEl>
                                          <p:spTgt spid="594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6" name="AutoShape 12" descr="data:image/jpeg;base64,/9j/4AAQSkZJRgABAQAAAQABAAD/2wCEAAkGBxQTEhUUExQWFhQXGBgaFxgXGRoaGBgaIBwaHxwbGxkeHyggGx0lIB4aIjEhJikrLi4uHCAzODMsNygtLisBCgoKDg0OGhAQGzQkICYvLzQuLC0sLCwsNCw0LCwsLDQsLCwsLCwsNDQsNCwsLCwsNCwsLCwsLCwsLCw0LCwsLP/AABEIAMgA/AMBIgACEQEDEQH/xAAcAAABBQEBAQAAAAAAAAAAAAAFAAIDBAYBBwj/xABEEAABAgQEAwUGBAUDAwMFAQABAhEAAyExBBJBUQUiYQYTcYGRMkKhscHwUmLR4QcUI3LxM4KSFSSyQ6LCFzRTg9IW/8QAGQEAAwEBAQAAAAAAAAAAAAAAAAECAwQF/8QALREAAgIBAwIEBgIDAQAAAAAAAAECEQMSITFBUQQTYZEicYGhsdEj8MHh8ST/2gAMAwEAAhEDEQA/ANsHA3G2o9b+beN4ynbvlOHmH3Zgf4HWvum7+MHMPOmoAC0ZwKBSVhzdlc2UCje8C5NCHMRcS4evGYackSykpAMsLopSxUhtKOlyxc7VN+GmoZYt8f1GviVqxNdSr2kWtOHX/UyoYjKQDmewB93flJij2S4tM7gJOFKpaHCZiFjMqpJGVQAo7e0NIkkzsNjcPKQtS04hAZSASOYUzEEMXYPrpSOdj0TlYadIlqQmdJWXzvRKns16hV3v1jp8tLA8fVSV/g4/MUsyn0a+/JR4dxGUcbNWuZ3aSFBHeU95NDUgFhv5xb7VzgmUCkpUF5gCkg+6RcPvvFDs/gTLxkyXMTmUJKiyBmeqTy6lw9q/GAuPwa055ypZl5l5cpSUl6mxYjYeEdscUX4mMr2SVeuxySm1gardt36bm+XICZfs0SnUbDp+sC+z0kKE1SScpUAG2A2NNTcwHwmNxS1TBLnLVJSlWbOAujGmZTqdq0NHEc4P2i/l0BPciYCs1SpludKgjTpHMsE44ckeXav2b3N5Ti8kH03r3SCeOkPPQmjEsbCwzl28BWJOJ4RKUEgEPsQoda00cxTk8TljGmZNJkpYt3jkpOUBlM7a1fzEW+0uOR3SVyly5gUSHQoK903YnfUxehvLhj0pftmepLHll6tf4IOH4JWULQvLmqwUUljYaPTrDcHipyMQJySFLRmDrGZvdr8dY0UyTkQAbITqNhvX5wJ7NywpMyYAbpS4LWTXpc6mMoZLjmy99vdlzglLFj7b+yGce4zNmS8qkpGYuSkli3TSrRouG9ocNLSgSs0ugzZks6mqSQ4rvGd4jLzzpacwqUggsKPmLt4D4xbxmFAQpkl2oxCkuaDwrE5F/Fixrl2/d0isb/kyTfSl7Kwh2Jxa1TMRNzkhOUMS+YF2fcsPjBXiXauajFS5aQnIvIw1LkhT7aNGJ4ZgQpOcUqwGZlUABNdy8cQqYnEJUFErlmmfmIYProCY1njxy8Rk22in9lX5Mo5Jxww7ya+7v8HqXE+0smQlKlhRzKKQALEJKi50oDBDh+PROlpmJNFB63HjHk3HeKzFy8igmpd09KmkHMHxeT3CZKitI7oS1OCH5WJcO2sccsKWFT6tv2R1RyN5XDsl9z0KRiELfIpKmZ2IN7WgH2hW60jRKX9b/Aa9Yy/8OXBnFKuVGRCQTUpDgfAD1g5xCZmmKU5vp0pQeXwNaxl4nF5U3D5fizfwk/M+Nev6K6BX6ffp6UghKrT1/wAeO+xDRSkA6j0+/lplrBGQAz/bfdaavWsYI7WKegsQksWN6gHR+j08GpFXh2EEmWmWCaXUbqUaqU+5qd3pSLYGu/y+RHpQisIF/v1+7ODASVcfJJSkoHOlWZI0NCFJu1Ukt8bNEsmcFJCk2Io4IpZiDUNqDE2XUH9P8egYmkClzRJnFIBZYKsjue8Jplc0zDOS7CmalTDEEiKffgP0+kcNOv6/vbeOSJgWAoP4G4NspGitCLvtDj9/fr0cXgAYRSldPv8AS0NVS33oP0f0iQhz8fvpDTf7+61600gAjWA3wHT729YYqX9sIkKXNKt9j6hrRGtYFyYYFacNOnw+NPUQY4fg8stIFNfWBkjD5lAaE12/z5A+LxoxAY5X0M9J7IYdE9WISlRmKe6nSCblI0eBPG+xkybihPlTBKBbvGdy3SxcbxuBDo1WWSd36fQ53CLPNe13DpmFXIxWHStc1DoIShS3cFnCatUj0jvaThs+dgVzJwCJgCJmX8J95PoTHpKREU/CpWClQBSQxBsRsRGkfENaX1iS8Saku555wfGSJ0hKJUoImKTkm5Rl58oc7EF3eA3Yng0tYXMWvLMlLKchtUBlXe7jyj1PDcGlSk5ZUtKBdgNd4z8nsGhM9c4zFHM/KwDOXLn3vhGkfELTOK21EPG9UJdjA4/hCp+PmSkBwQFGz5GSS1gSbeZh/bDAIkplJQkJNQS2WzM5bTevjGm4zwPFJx0mbhZRbKEqmOMoFlBQJf2bMDpaKXbvBKlypS5ihmTOcPaz/wDx+cdOPxCeXE74VfWmjKeP+PIq5d/eyj/K4iThSpeJmHlLpWywQaM6gVA+BuekRdmOITEyiP5fPLCic4XlUd6ENRtxGg4lOGNwy5iZRCFSjMQ9wQC1r6xT7LFBwCAF5ZpMxJpmKSVKylqGzG+kY3/55J86lfszZ086fTS/ygThOJy1Y4zFq7tDFu80ISEsWJ/NV/OCnHsUkSO8lqQp1JAUhQUN9H23ih2X4T/3mIlll9yjweqa1/WAnHcEuXMUpUrJnUQg05gNiH6HzEdixRn4mCvaKj9epxuUoeHk63k39Da8Mw39GW5HsgkKFHNTtqd4H8HIXNmLSDQM6W95ROumkUeIcSxGHm91LmlYSn2ZgCx1r7QAAOukN7N8UGHlFSpS1JUsDMhQzOAwGUsDqXzCOeOOfkzn1lVfVs3lJLLGHSN39Ev2EeMSc0yWkGpYWyk51Za+QNYJ47ChMtZIUGSTUBQtSsA5PEpU/Hy5mbLLCRWa0v3SwL0HMfONB2nPd4VakuHygMeUuobUNOkRlg7w4n2X3Y8c0vNyf3ZArs/w0FLkWURQ1GVgSR4gxpyPv9OvrUdYo8ElNh5ROUlSAtxcFXNX120MFJcg61f18OtvgKVjj8XPXnnL1Z6Pg4aMMV6DpA0Ov2R10GtxaL5S/QnXXfrXXWxpFfDo+NPLb4+hFInSNfKv3T9jQxgbs6okaP4egHWtNTagjoIbf9f113vaE/38AH+FW92kdUkE+GuvT9W8aQCOZW+/Wv2WNxAfhf8AUnzZx9lJMtA6poo9Wqlx+IuYMKfx+/Tp52iKRh0IQEIDJ2+JcXc16vpDEQTMOUq7yWA6gQtNBmtlOzgOGLDrSO4bFhRIUlSFCrKGm4UHB3oaP1i2sff1+upvaKXFwjulKWhK8qSUggGujXq7WrWACyR8fv8AQ7w0ff38dusD+HyVqlhQmFJZkUBTlFAopeuaqjUUUATSHyeIpytMUhEwHKoEgMQWcAlwNR0IvDAtAa7/AC6fPa9IQWRt50+hhyrU8m+fl6+Ecb8r/TpeACbhUupVsGDffyJEXQSXIZnao+9YjwqMkvqa+JP2IcCUirEC5t8P3gOabuRKFnb0I+rQ4Thu3jT5xFKxKTY/VvMOIWImHIoy2UpuUPR9H6QE1XJZBh0AzjlILTJYBcDMlWRJJTmDE3soXuANaW18RQlYQVso6KFLOaj6mAAkI7EOY6h/A/r+sdE8a08Q3xtABM0VcVIkq5ZoQoGuVYBF7serViyFQO4nwwTXJUoOGahDc2jdX8QNoAJsbhErQUGiSkppShDU2jxPtBxVPCsQuThz3mXJ3i5oClKXUtQAJABagFzHtOCw3doLkElSlFgwc7By0eP9suGTsHxL+bCEzJE9RcTACgqPtSyTRKizpJ1AEXCVWhNdRdiOIrx3EFTEqRI7wf1U5nzAJbKgEVJICv1gz/EnBCQjCkuyZiy7Eg+xyuNS1BqxjzXGplqxBXgkrkKzHKhRbmBqB+BT+6XD0pHqPYL+Imf+hjk5VpIHeKS1fzv11jdZ5Kan2/4ZvEnFx7hDi+HVMlTpy5ISVSFlOZIzpJS7E38ozvAuFyZ+EkpWtQXnW4SzOT7wI/C2uset8QwCJ8tSFVQtLFjcHYj5wM4Z2VkYaXklhRdWYqWcyiWAv4ACCHiXGGlc2n+RSxKUrfFfo8tHBjPn41CEoPdsAFMAOZnFGdgWtEHF+GKkYaWMqklazmZX9MmrZQCxpVwKOzxuuHdj8QjFzpilpEiZnJCScyyogjMGplrYm8Cf4gDuThZfdzFpStUwFKSoEgp5KC5jqj4m8sV0VfZUYvDUJd3f3dmkw+EyhIJcgDRrBhYaNsbGsW1K03p9nUgDrUClYIz08ipiwwCSohq2e28Zz/rMstkeY5Sk5fddSQSp7EPap5RSPKZ60JpoKMG+A/Tp4dbUh4PVxvbr0Hy1vAXjjzCmQkn+oQFFJZk1oDcEsrcMLCkEcRiiCEIAKzuWSlP4lEWBNhQnmDUJCKLiPQ7ajp9NNIr/AM2gLEvNzkOAxYCpD6JdiWLPzMCxiP8A6aC3eqWtWvMpCa3AQkgDUB60FzWFM4eAE92QgpU4LAuSCnmepvqQaiphkldWIWvFJQktLlpJmfmLME5qZRXwLflgowJf4/NvnpbWA+Bmy5CpiVlSTy5VLBHeAB3CmAUoqUskDWCOHxKVcocKAzEKSUnKffylqdRuxMAErHx+Dft6BjrAzjoUtKJSAedaUqLHlTVRJ2onLVqqG8EJeISVFIIzAOQ9gd9qU9KxSwWLVNmzRTuksEljmKubOXswZIDNUGtoYMuBDMBYW+Q+D+mkNmAEgEAtvWth6h7V31iQAjr82+Hjp5w1Jd/l8qbajxtCKAuLHcFCJLuvMEpUoqSC6UpYEsEjM5AIDJNzEykTUU79R6qRLJ+GWnlEMsGZjVn3JKEj/wDYrM/okin5tILoJuz12P0p1hiVBNdwPP0/dvSIsbNZhv0J+USoqSfL0/d4p4idzFwWtZ39KwznxK5FLG4tCWJ5mIDBiSpRCUgbO8WSOahNvHwqba22gVOUJuJlooQgGaoU/tQG8cyoJy5VyCRXd2AprQVr5wHXtwTJnrBZ3o9yPm7v5WjmZDkKQK1NDVjm0dw5J0uYjlBVS4NW1Fuvi+kdlzKklJGgatugqauIRLxRZHJwCU/6UxaCNCSoO78wSbaF7+MTSDiU+8ib1dmoNGBu+9PCrUFKlGxZgAb0rbTUeUOSlyalgw0PX3nAo1toZm8FdQT2m7YIwUkTZ0plrUpKEZspUyXzZgCwdhrejw/s524wuLSMs3u5lu7mEVLtymmYP57gRX7TcLl4uWqROTnQCCC5Ckqa6VF2LHQVBINI8i432GxOGUTJedLBfQLHlZ7VHpDVGbxSR7/Pmk2ZQ3Sfpb4w6fh5c2UqVOQ8taSFBQoR8o+e8B2wxuFo62FGUDmT4vVvAs8GVfxTxE6WrDJQAqcO7C3LpzuCRfd6mjQaTMl4N2OGNxEzulqOElqKETVtnmJFPaFw4ISb5QLQX7Qfw/lplnuUICx7ygVP4uXhvAf4hYPBS/5YyZ3IopzS8jFqB3WLM3l1gl/9TcGv/wDMB+dCP/iuE9QGI7PYjuZ3crnYjAzNDKWpUp/xd2SyknUAgjrUD0uV2g4lhEhWIly8bhiARPkUVl/ER7J9APzRleOca4Ti0ZZpWDcKCFOk7ggOPjFLsT2tVgZ/dnEd/gy9cqkqS9lFKwGO7O/jFcgey8A7R4fGIzSJgJHtINFp/uSat1sdDBQJEeb8WwnDsQoTsJjJOHxQqlaJgQCeooz6tf3goUgl2d7aKEwYXHgSp9kTA3dTtmIoCadC+h5RIUaXtDOyym1UQPr9IzC8PnBS5FUkHUFJBBI1qkUN2vWDXaSY6kJ2BO1T18jrZ4H4RFegrsRtsHp+U8sQ3udWKPwlSXhJiZzVKlofvAmjkstqqqlKUJSOa4NawYwOGQgMjW5uVGzqOpN6n3rUiQG49RqN6eAIdvdFYer4/dBuKtqKiAYxI18h0/T4VSaR1/JvQdHo1HGlxHWbqN9ev+KXNISCPD4EfJttLC8ADjttX9D9XpY1itisGhbBaUqZ2cVTuQbg6P1FYmSGc/46U0+HtQgfv5+HjuLwwoG4jBKS3cZUkpUk5iR7RSTMzMrMoM9bm6hHOCoSmVykDmU9RykHKM2jpADn4wTdz4fO7/Iv1NYqT+HS1qzKloUWHtB3uz3duZiXZ6EOYASJs9HHk1R0P3veEsBh0t08/g9PGKMyTMQrLJCMpzKZZICFHVOUHMDUlOhHtB4HcYxCpmGQhyJk8BJKDlYEgKWGLs5TUORmuGhhYZysCUtVvOgAJOtKV0GsdzJ3bpr8RHEJCQlIolIo1gBTy326xIz6D4fCogGETyp8B8YHLnECoI21D6WrFvHzcoAcOTQEs/QdYA9pMaZclTA51cqepVyhtdX8oZnhW1sj4GUr76bQla2QD+BAyopo5f1guZWVPKTQbv4XoHivg8OhMuXKDEISH8ht4l4sLlVABI1odvGgq0BtHZJM6ApKdCAOoJ86u8Uk4t84OZMuXRah7ymClMRUAA1O71DRLxPEKlSyqithYkvQPq6so84HY+WZeEEkg55pSgn8Spiuc0rquED3L/A+aRLzkFRGYglynMczeTi8QrTMSVLAmMAFJCSkpsXSUly7nQWAbUG/MyFOUMbAClB4aU+USTpVKEh6XcVvegpWkMK2oCyeJmgXLLk3tcgA1qzKRpqAzxNh8RKVqxUbG5oCGB5iCkpq0TcbnLQgBKQtSzlAYgihLv0IFRZxA8owqkkZO7WlJFLAlO4dyMpDlmYdIQW2dxPApM0EkJJJPi1reh84y/HezUmVK76WhlInSvADvEpPQVJjWq4aACZMxJSlKxk0cv8AhNGFLXTV9AXEOG4lUmbJPMVy8ru6QoJTW4yjOSczE8gpWGKVUyriewklQKsgJJfxJqaF9XFxaIZP8PMMp3lkHVtKDZx6wd4JxnvpEtklyhJL0azveuZw3QxfTjylUlCRWYpSlOH5EgksB4hLmFuS8cWroyaP4WYcqotWXWxam6Qw3rt1iY/wlkn2Vr8i8buQUqrQ1J0J28qMYfKepc3Yas1DU9a03gtkSw11PIe1P8OpmGlmbJK5gTUgPmbcb6fGM5wSZNmASw0+WamUSlKwdVSlkUX40UBUER9G4PMt8xpbfpq5uDrHnXbz+HQUZmJwyhLmJqoAEJWb1rQ2qP8AFKXcxcXF0CsL2mnYYoRPzTZRDIWQRMAHuqBrmSDVBrUEFQIJ3nBMaicBMlTEqlEMG/E+puDQDLQh1ODp5bwztKick4PiAyuwEzVJFldCLhYpUuCCTFSXj8Tw3EFOZ2Ylv9OfKNlt4ODcg1qAXlxs2U6Xoe5sD4D4a30NtvZhEF/DQ39fUVB0rAPsz2jlYqWFS1cwbMl+ZL1tqk6EUqaUIg1KmU6X/Sm7NtaJNPkdXNGpAdhWj103BJA972hD1ijeXXS3kxodDSBGM/rYmXKAOSX/AFZmxIcIRv7RKqj3U1gsxf8AXXzrS34hUwCOKp5afTRtRppCca6X08/M101rHM9R8H+DH40/DaOq0HX7bz2a9oYDctPv5eoemlY4lX6/v6B/K8JY9Pl10q1dKi8JavI/Lr++xvAM4ku53r08euh1veBGIwCZakrQlRSF5lJDqYNMqlNSwmKdg+jWgspLCnp8n32f4wwqYb/Xq1/na8AUU5HFZS1slTklkkOUkh+XP7Oa9HekTqlg6keof0I+trx2fKSpGVYCkm76tV/GxerbiB54GhRdWeYd1LVToGIp6nckwxbhLi2BTNUSQHYAKspLF+U1arWEZfFcQz4gCYHGHUpSgke0QcssNvmIH+6NatSgHYH1BPzeM5g0JXi5qsrJllOantLA1alyTe6UwxafhSQQRPmzjlTLEvdS8iwALZUhVSSTdmAjuHzonBC5hWFpVlUwBBTlJT+FiFaD3YIpSkpehAFTQ+NbDeIZ3D0LQAsOL1qAdSCXI8mgNPqVJ+aZiUoopMoBarh1H2BqT+L/AGiO4yZmxUlJBAQFzDR6tlHs1up67RZ4bgxKScifa5i6lZug5iSWFLiK3DJgVOnzCDTKgUowGY2oPaav4YAa/v8AfqETlWoWLB9Cz26aH1EIyuYMSGD3foL0tmttFTHYmUEnvFjnKgCBmLAAFmFKVfR4GInqUsJw+LDKD5l5ZliQz0IqD6w0kxOWnYOz1KTWhCQpRuCQBvrSvlA6XLlTWPdZBmflcEmhU+S4zZTXrDUqxKEzDMAmgpIBQQk0CnoanUXihwrGlMtOaaZZZRCVoIFVKJGax010ENRYtW+6CCeCy88spWSAskpLdDYME+yx6FtYn4jIYggliwu/jeg5dtojOP71MpaSkuoAsxFTVtBb4w/jYypTkURzDroqnNbUU2iaKjKgBIH8viZuGJ5cTmnSmBDGvfJf+51t+bpEvDsYDiphLgoQJUsM/N7SyW65RFftLgJsyakJmJRNQFTJSylsmUKoXd0qDg9D0gb2dxJV3S0zCTMXNUo5aoW/MCBqOWAhcpfU32ZGXRQSKChZrU01EdTLypuXArV7Ct3A8oHYyeSJUtKkqWssVsCzVtYbQ5YmS1oQZhWmYWBIqDfWloReroaHhaClAcuTr99YD9uJh/kJgBYzS3kS/wD4iLClzVlaULyBDCgclRp84E9pp6pk3uQsISiwYEnrUg+mhhM5V8UzzviXCkz8OO/5VobIsXY0CdyNWDhwbXjO8Uws6QESppK5I5pE26UmxSDoksykGj1bU+kcZwayjukrGcOpSmAYM1dHAIuAcyknSKkzghTKV7CpSpTmWpJoUuQpwXdqZq2d4alRpKNsxsrCzJKE43BBWQOJ0oVMlVMzD3pSqFjv0dPpfZPtdLxaHtNAqlyX0cG7PQggs9dH82VOn4KYhaFkd4lSkoyuCQ7odLBY1ox8DES2YYvBvLnKWM8gBhLf35VKiwIbWzUimrJjLT+v0e6oVQMfA/Fw3qcp3pEeHxmYrS3smtqu5tZ2e7GkYnsd2o/mcoM1JX74UAkK3IvXdJqH2rGilY0S5k9SrulmuTVqVLWe4vEUbJpq0HUsX13f0qDW9ag3NYozcURORKS1UqUp6sgMkAaglR6jkNIWEzBLzDU1YNyjYNctsdLRzC4UJmLmGqlhIUS1Al6OzX0IfzMAV2Leby+T9Dbype0cUxNRarddPAs+xoIcmv6fRr2pqLRGkUcH9P20NCLmkAzig3z9NfVi52vDVFyAbu/pr5HWt7wwTxmKXZSQCQ9ACVAVozkKHummsPo5fT7f7a14AOLH3v477a+Ihr7v5a/fn4wlD9/r8GLn1iOZMU9Evv4/fj4wBVljELUBQZiHLChLaN4trFHhGH7qUlKqLUc8wn8Rqa2oWEFRLUDoroCx/wCKm+cMKmVzApowenjW23pFAmmcmoSprFzfpe/qKQp0sswUa0rXx/NaEJYKn2FxQueort6wshzMDYWIep8K6G+8IpP1OzVKAIYF6Upf8vxvA/gk0CRnNCsrXUUdSiQNqUEXJ6yLhwkE0PQ6FgKP6QJl4wy8HJA/1FIQEuD7agAm+gJSotoDAKt1aLODQlcyZOZ0yx3Uvq1VqB6lk/7OsN4rg8NRM9AUQHCil/EhXtvY0Ii9hsElCJctIsAMwoS2ripdXziaagsAFFibGvXxs4qYYluuTOYLh60ib3EyYmX3aqKOZOZqslTm7+8LxY4XOxCZCXRLmJKVE1Ug3VoQpFqVUINzVqAZn05TvSxZt7w6ZiAAdDo4augc0vtAGm/9GMR3RkS1rkzJZSsqKkpIDOffQ6dvWJMRxWSSkIxK5gKgw9vLo6lBNA5au8bFSEhL7C+rAfivbbaIP5EZCksygywQDm3fU16w9TJrszLdvFLlpMwB8wMmgY84OlX5VHa0U8fhjJMnESZalJQhKZ8tIrMGUALAD/1AN7imgh2PxSxikyl5lS5KjiLkkp7tKgmpJPNmTUn2mgmJeKUBnUiWlRdakZ86RqkXSC2Xmd+kIdW2MXiJc9MmaOeSxLtoojwYgprs8EeGyJC5yO7SunM7kgVcXPRQpADiOAVh0qxGFKlHOO9lrWVpmAsCvOSShYL86bi9qGux3HZM8koXzj2pSjzoNHcElw78ySRWETJ6U0+Q3gKzpo/OD6P9WjN8f4lhziJne2l0JINkitRpe/WNmZ1VKeiU/ufgBGDwCTOUorcgqdnI1cClWdtxWJbMsS3LPZjBLVJWpYKVTHKQbpBdk7sHG4vtFrCspHdlJdKWIIoRbz8mNDAvtZ2hXh8LNVJ5lpIBXlBCSSAS1iQ+lnI0aPP8BxnGYpfdTMRmBDlc1LgC7hBZJvqPMQcqzTVpdGn/AIgoRKlSpjEKlTZawwdgSUkPQ1dq7Rnu0HZxUqXLnSQUrTMzKli5Bf2RoWBcWasU+McVXJlKlGYZssTkqQaJzIQQSSkUCSqj6xqk8UTj1ywgFASCpaS7glrDw1FwTQRStC2k2jDSMWibMC5KSieGK8nIlTe+x9mZrShLtUsd92V42nFLmImqyzQRkV7IUouap0VQuBoSRsBva3s6J4zoOSYLF+VTaKa5oQ5rQXjC4vFTQspmhQnJooKNJg/NWp2WK28YvaRG8Ge2yMbNmutNMhGZACf6yXDrJVTYptY8zKDE8Ljc2Z0qQpJyl2cUB0KqMQdRy6RjuxfbpM1GScSFpHtH3mHskBmXe1FOSBQgHeHy5q0Z0qKVA5gnNyrmO8zNoRXImxAS4EZs3i9r5DxNBrs3yDddjtSHCZTel7fH9fpAtPEA4C0qkE1aZlY6AEpJSFdFMaBnvEMzGrdMwnLKKkpApzJVTOomoBJSQzhlVNaKiifgktX9WbMBSpa1MD7SZaeVAbqBnYG6lUi+EMNvkD4aVezXsY4TTxt/jWladaQ5S/0+jPcf4pDsVURpU16fL1ox008TDUq6s9fuo0jmLnBCFKUQlIBJNAABVR2oK6a0hS1AgHKoOHZyln0IBDHyhAHz1AP3sYaEp0JT8PgaR1I2P1/eHOdn8P0ijiIFYQbDydJ82v6REcMQ9TXcZvTL9RDsRPyKDg5KVSDQ1d6swA21iSVjEmyg+yqGAtZJLqUcTIWpEwAAlSSAUkEChZ9bvYQNweHUZsvvE5UyZYSkKIdS2YkC7BNBa8adQB9pP1/eOd2DQK8jUehrAX5vdA0SBmOjBqOK3NumW8cyKzULsNQCKno22u8XTghoAP7SU/8AtLgxEcOQ5zX/ABDw94OBbaA1WVPr7lcrLhw7OaF9G1pYn0h0ycCUg0rq4t49WNIkShQJUUvZik5g3zuTprDEKBUfABtepY1/D6QFpp7/AIFOlJLMGzEWo4ubVs4jk5BYgKd6VAN6aVtWp0hGQCugZhpSp8PA+sJaC4AU4DmoB0bRgKHraGCfG/uZriOabjxLygplISVtu+ZIOlVd3TYGNL3iQmtABqGp4mloGcMwS0KmrmJdc2aVFiCyU0QHNNEn/dBOdPDMaOQK0p4no4gBR9Ct/KjKCQHapF315vHaKg7NSJ6My0c7umYklE1BvyzBzC7XYtaCmIkpIOhNHFHemlTcGL8qTkQPB/rCIyz+D5mLxcrHYeWtlpxUmo52lz2seYDIs6VCYEYHtHLlcs2VPlEVOeWrL/zS6RrZTekbLtHPySEpLAkuXt1v1MUcEhkgW6HbwuPI/iiGRijtZkB2vwIQUqmpU6l0BSSoKJNQTeravANeDViln+Ww8woGUDOFS5QADAqmqAKgGsl7C8emmRqLnwqepsdBVjU1hpBsfrb5pd+o5oFS4NHDVyzOcC7PS8Ihc6ce+mlJK1NyhIHsJR+ACgbcv0EzOx68iZ+HV3WJZ1If+nU5u7GkspfLZqKdJjdqHm9uu3Q30Y1jgQ5366nx8X1BuawWx6EYPhfaELWcPiknD4kUIWMoVsxNNA1wWpeH9pOzyZycqgyh7CwOZPgNQwsCbWEafjvZ6VjEZZgZQrLmJHOjqBqk0cBwXNNYy2E4hMwaxhsYXQaS5wqkila3Ao6TzJbUVi/kS9tpHnWLwszDTcq2B91Y9lYBsW/yDHqXYDtemYlMiacs0AJQaDMAKJLBszOzhlB2YgiK/GOzaZqpiljMlQSEivKkAl3uCSTvRAjAcS4bMwixmcy35V7Vsoj5jYGmlWpIypwdrg+gRUVqFfL+3WgBoTrSIMXk7tZWkKlgHMlgQQA5DWe4ahoIyfYntd3wEmeR3lkLLDvNQFaZ2/5ByGqAe7QLOVMtPtrIY1dksXOpS+RxWmaIrc31Jq0d4ZiQGlHMFoSAVFylSkhOfmVcpdNVMS6qljF9S61+/qPNxQVionhqBLQhiyapKVELBq5dJckuoEg1zWiAypwTlQoKSVf6hPOlOtAAFKaxdJdnBYuD3RanmXOSqWSlaapWAX2JBAPUFhoTSJ1LOhPlX6H6eEDAgSZoZLS1hCAwdKVpJAzf3ZmctYVrFxalPt/xL/8AJj8/GEOKs05O4+v7x1LaH6/OscY7v4/tHSdx9Yo4BwJ8fnEMzDSyXUljvb4iJUNoW6fsYc56H4QAVJeAykFC1APUPRmsAKHztDZhnAklKVpdw1wHtpp4xcpqG+HxEd8C/jWACrKxoy5lBSKsXsDr5DX9osScSFMUqSp6irGHq6pcevzirOwMpVxlPR0/C3lABaUATVNd2r6isNVKCgzuNlMofGsVjgFJHIsu71q9GCdm8YdOXMSzoC6VYa6tXyt1fSABysENA39pb/2l0xCrDkF329oEb+8HGp0jo4klJZeZB1eo6XqXY1aLcnFBXsqSrzY+kBossijkU7lLhmdJCh166A23hhmAqHQEsXBfShr+KCigk1KW6j9RDJqU5SSp0gEkFlCl71+MBazd0Djh0lSUgNc0p0q39wNdoLTxytuw8tfg8UcP3bpUnK+gBKdCWyGm/pF0KdQDEMCa+g6amAnJPVRmO1xzTUIHnt59C4voDHRKYAANsNDty+d0n3jDcRM7zEqIY5SxrUagE6UKbhqxeyg0+G5/tsaG6fxCINobRRWlp/y9DvzefvD3omRLBuPD6sNNapOohyw1vX11uNSxBFoapLDboBQ/7bb+yXoIC+SnipNyP2J+RN7saprEEkl2P1tvul67ioi3iFMK03Nx66N+YaCsV5Kq7NYfNh5e6dBAMtqQG6X0r9C+4Y80ZnjGAkT0LVijmkZCoqzKGXK/MLspzQ9esEO0uPMvCzVo9psqQPeUo5QNib3D0FY857XYqblThQohKUJUsNcIfMsakZnYaqy9IKtqiZS0oo9mu1M2QruMkyfLLiSG/qDYFnbqB1gnjcVjJmYK4dyqFQqZLqOoJD2FW0jSdjMJJThZS5UoJKkuSeZaiaFRUwVzejEUgnNkBQcUf06Ut1oxqYty3IUNuTyWXwudKJJkzUIuARmSmr/6iSwY1BdwWIrG77HdoEzp/wDWmArTLSiU9ARmUVEijzCcoOW4Ba5Abj8GQTdIs4JHxFQW1OovGO4lJMqYEYhInSltkmK5Vv8AhM1LEnqoqFn1auSK0bnt8wgj7+PX+4aRGsevx2r0fdxWPM+z/E8TL/8At5ip6UAkyJ1ZoSNUKAcs9UizjkqCdlwPtLJxXKglMwPmlKosEUoPebdNXAcA0iGqNYzTJeKziDLSn2ndLeBSCRqACpVCX7s0hIxk2W6TKmTg9FywGIO4BACnejDQ0eOYGYJs2ZM91KjLSbVQRmL2ICrOAeZUXpiATVn6t9a9LmBjSvcM4fiktTMpSSfxClnv4ddIuyZ+YOkpWN0n6W+MDZ5SvlmICtbP8Qyt9DrEUvBS35FLRaiT1J6L1I8DDORwkugaM0e9T+4fW0OCdiR8oEf10oQlKwtQUCsksopccqQRqHu2wMMRxQpy99LKCWDpcEqLaUo+bU26wEhwP0PwhqiNQ3X9xFSTjUkJOcDMkKAWz5TbbcesWu8O3oX+bGABLmBIfNSnURyTiAoOGUKW6hxQ2hEoVQtXRQqfI3itO4Ug1SSk6EHx86uXY1esAF0EeHw/aHh9C/j+0UpsucCShSSGDJPTc+vm0RqxKkNnR7rkpDMSS4pSza3gAIqD3SC97H5xVnYGUu4YmlCU02a2g9BDJXEpZ99mocwpZ7iluukXEzH2OtDpoW2gAqy8ApDZJimDBjYDWliWoNBTarVTpr80tKkuXZiQNm1LadYuAp/t+H7QNxElCVkiapClDMdRep8TQVoyBSjwASYPu1TAO7UhYzK6XY16+G0XZy2ExWwYen6mGYAr5sy0rS7Ja4Zwp+r/ACivxKblk9VOr5qb1YQmNIyWAkTVT8QU8iSsc4YryhCEgIFcqneqkkWoYJvOlKAWTPlEMSlAExKh7xSC00KBNUgFJCaMeWXhcvle+r1cbfmGp192Lqiw3fwf/wDlXwomEddVwB8TxCegGacOShILhMwGahnJJBYABrZleyIviYCxs4di3lSyrVb8EUu0eJCZQl6rISU65ARnFajMGl6h1RRxEkyTKWpS1zJi1Z0BSihZKFZEBHsBIOQAsGCSTUlwF6hmcmj6jWtPHUW1ccsB+IYtMlLe8r2EBiVm7BNjZyQ3skmLasNiV/8AqIlhhyhBWtG4zk+FcpFTSkVTgQhWZ1LWqhWvLmUKUDDIztQMaqgorcoYjDHJ3s0uUkKKcxyJZilKaO4IAdVyNKCAPB8BLxOMxXfoCkplyUhJdqjvCpwaOVA9KAxsMbw8TkBJJCcySoB3UAXCd0gnK9wxVAfJ3XFTonEyUlJYe3LcKs1WMs6GsCJfQ7g0zTKQEJSgAAALCuYNUABsg0BvblizKx1DmlTQse0AkkDrnYBQ8tYKrQzny3Hq3zGgrDkm336beR1EKyqoFTZaJsslBdn0IIIu6bghrDXSM7M4eieleGm0zWIait9nFLtpB+TjBnUQHQuYMygQyTyoluNczBWhGYbvFDtNJMspmpFQdHt899xaGiXujzPDTJ8iayX7+SrKsC6mfKtL+9le9CHcHNG0wyJPFJKpyHlY2V78nlJUByukmx2d01DlnIntjMErH4bFJ9mcgZmAqUEBRpQnKR6wZ7SImYY99IAE1PskeytJIdEwe8NQ+rVjRvgxiqtFvs7xpUmYnBY1IlzhSVMS/dzw5sdFuSCDvbfWOseyWHmPkCPl4CMhgMfI4rhjKnJaYBYe0hQ95L1BBNQCfAi9L/8A187Bf9vipC8QtHszkB+8R7pV+a4L7RNM1Ul14PSVY1KS63TmUEihLmrCj6vrDMXjpaKqqCcoZjZJUTtYfCKS5oViZaHpJQVl6cyuVND0zGLUzDoUpAUgKUxJf3QS/qSGHmdIZTfPQsSpwUrKldkpJDg+07cqnYU21ix3ygWuGJ8qaFx8rQC/6MaqQvNmIKkzLLZRIcgOAzFqig0glg0lIbKGFGSXAZywdqOVCELTd2TT5ctSnWjmYh6gtTZ00pdtIUnCBKZndLYroVEZsqeayk6jMSH2AiM4xAWEqOUmiQaPqb0tlMLEz0JWjMWKiybuVFyA9/dVtpAQ8MfkTDE4hIqhExIeiS5IZwzeYsfd6xxPGEJUQtJltqnN+EK9lgwbNce6YSVuUlKnBDgmtKVB9rVOsSKnmgUM1aWNWJsp9j72kBDwvoW0Y9BdpqCA75mBoHPkBV2tWLInbj0L/v8ACAc3CyFEKUjK2xKR7OVmqn2eW+0STsMolcyUtKVLLhRTUOACO85gRRJAbRnq8Bm4NcoLKTLVQgV0ND+scmYFJfQ6XYUAZgahhY7wJm47EI9pCJqVFQGQE1YECj09oW0G8dk8alhRStK5aswSGBY5jyBtSQ2m+ggJCasOsBISqgCUmthqprE2+6GGbOOZlyHALpUG6selz6xeZQsQfEV9R+kdznVPoX/QwgK8kJTLZCSEqLBqipy06axQ7TzeXKNgNNS9jeiW84KhYKkgaOWYigDfMiM/xiZmnJD0KifFmAFaGxLUtCZpiVyRYwnKkAi1yHIB/wDJLeYZI3iZ3L6aWr5+yrQV2VCJYNqNC97eI0DilDDO7YU11pzeJsbgVD1MI6eQSMFMmYtUyYB3UtIEpNcz+8vdIJVlo71OggqVXN/QEvo9idGLF1GOBW4fWgNv7bh30JHNHSoFquN3vf3rHWh1aGHAk7XO2vkLjxDjmEV56QQXq/xHjYvWivxCJ5g0+xuQOlag6CGK9B106ZvWihoIQwaQUltLt+mo1tSopAztZhVTJSZsof15Cu8l25m9tD2JUKAHXJBxcvo3Qj6WLNdJ920VCopJOgp4DWtxrf8ACIaBqxvDeIIxElE2WeVQBpXL0PvBm62G8V+KYju5RNiohAb8Sjl8CalrWTAbF5sFNVOlh8NMOafLArKVrNQBTKWOYC19Sx5OIRMSlaSCk1SoEEWNQrwcVDwUSm3sVf5NaJSUy8pVmQqrtRQVZipgzgVDCIsa6kKlTCk5knIRQKI9pIDkZh0IJ2pUqo/4/b9DrEWIkpUGWkKGrsbb0v4i4vCsDyrtVz4OUq5lTspI2Uk+fuiPQOHEYjDyisOFSkHzKR+4odRSMN2mwYT/ADEoMnMnPZkkoWggtYHmNRoS4jRdicd/2ksG6cyT6ln6ZWFRtFvgiL+Jmd7Q8HmYab30lwRtR7s50UK3FbFwS+k4T22lTJYVNCs4ocqCoU8jlP5SfgRB7ESET0EGrin7V+RvHmXGezTTS4fYuzjR7V8oE75Bqt0elSMWe6nTkDMufNyyxd0p5UuPAKN4NYWSUy+blWfaALjMaeDW8Iv4TsyUIlpBRyICXq70cu3T4xMrgUxwywwOrn6PtrpF9KoISit9RSLpGhAGtKAfo+mkdlTCAMwIO7PXyc38LxfPCJhDEo0sTZ60bx11h8zhCyCHT8f0iaZXmR6mZwMwTcUtV0ypeUf3TDmV6ICRD+KYSSpJMxRRmJSkp0VSrCjjIS5sCYJ8L7MLlpXnMtS1zFrJqwc8oBbQUtD8T2XK8jr9h6ZlM5DEuz22a5gph5kae/IN4bglIWtQmBSGZIL2uHLtRJADCwieXjyqeqWUH+mlJUQXGZbsKtVkmw96CmH4OtIAdDdHDeFDpTSIOF8AmSzNUtSCqZMKqZqJYBIs9AB8YKYPJFPYiXOSSkO2taUAYXrqk20ijheLSpqStLpYpclnY1FUkmrENQhw4EHV8HUpwopKSGatqvpsR6RRPZUqyOoICS+SWSEEgpKXDaNfXwpBTH5sOjO9+C+RYUoEA1CiC7MSOYF21idU9QFagV362L/+WkQcP7OTZYAK5SsrJBCClRSkFgoi5cvaL8zhyyGJRU7nxLU2ekFMV43V0JHENw3iCPlmHxixKxSSHq24qPVLiIpnDVlJqHII1p8PAxbw+FKUtSCmYzUKtEQnDnU7hIbzufpGelgqnV91IHQnW9DV7tYxpJuEUUqDh1Gt7P8ApSAWE7OTJc8zQtAEwrzgFXMTUcrZSQzOwLE3idLFjkkWCKtoNKt6XTcVDjmMApeIVOxhIU0qQClhaZMVRSszVygKSAWqv002I4ZNMtQQpKVkHKS5AJ95muHJAs8U+Ddm1SZeXMCol1FySfNuajCoqwh6Wa64vqPfemtqDwHqeXpEeW6rE6g/Vqs1lD3YunhSrApHSrf8dNLHSOfyRoy0Obczu2xaul31haWV5ke5Qci4p0HqcutvdPu2hxU9vmadHuNKHZUXU8Psy0MaCtD0axO7bmG/9LJc5ku7OCX8Hv5F7mDSw8yHcpTRRt7At5UsdDRrGKsyU1tN3p53HxFDBaXwxRqFoUNxv1ADHXa5hyuELOqfj+jj9zBpYeZHuZpcr/aToWY/Q26HljOL4dNwy1TMKBlJOeQSyDWpln/0y4t7JpUVj0SbwNRspNd3+NK+m8Vz2cW1FIYWBzEfJx5HSDSxOcH1Mhw3jsqacodCx7UpYyqB/tNCL1F6VgkcYnU1Hm31G+ooYv4/sKmcB3glk6EFQUn+1YAIpR6GggaewGJR/p4lCgLJnAqbwWAFDzzQ9JPmJdTFdrEibOUpPssUdCWIvY3Ir+WKvYTEJMsyifedPmGIB0LJtG3P8OJ6kZCqUnmUrMmYsqJUXLvLr57COcE/hWuR3n9YETAxDkMXcEctCDaKp0TrRColILa3+286jSKWKK1Kf5g/RxGsxfZXE3lKkk/nUth6IJgXN/hziVnMvGlJPuyglKB4BSFE+JMLSDmmemQoUKNDAUKFCgAUKFCgAUKFCgAUAcZwjEKmrWieUoIORHMwVl5SWNRnckbMIUKACt/0DEsgfzSqE5zzOoUSkDY5Ssk6qynSJeIcEmzZhUZmUPmAC18qu6mIGVmyh1A6vXwhQoAGK4DPUoGZNcJKm51hwrvwTRmIE1Iav+ncPR+F4HOCgVTlZB3fKFrZkpQCmz3SS71zlxChQARyeAzgKzMxypSXmzQSErWWKhqczlQA9lmYmOr4FPOR5zqRMCysqU6wErGUptLfMEkpqQ5vChQAT4vhc9ZmHOOYpIAmTEhglIyU9kBQK8wqXYx3B8GmpmJWqcpTKc8y2I/qvyvlFFI092FCgALTpRKVsQSQcoV7ILNpVnqfOACOzqwJbFCFgnMoEmhKczJCUp5gnKzBruTChQARS+y6+SstJC0k5LBIEgUBR7RMp6ZWzXLVsYTgcxJlqKZOdM3OogkBu7UghCQgZfatW1SbwoUABfhOBEmXlo5KlKyhgVKLlhsLDoBFyFCgAUKFCgAUKFCgAUKFCgAUKFCg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sp>
        <p:nvSpPr>
          <p:cNvPr id="11" name="Rectangle 10"/>
          <p:cNvSpPr/>
          <p:nvPr/>
        </p:nvSpPr>
        <p:spPr>
          <a:xfrm>
            <a:off x="785786" y="214290"/>
            <a:ext cx="7786742" cy="15001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b="1" dirty="0" smtClean="0">
                <a:solidFill>
                  <a:schemeClr val="tx1"/>
                </a:solidFill>
              </a:rPr>
              <a:t>DIAGNOSIS PAK</a:t>
            </a:r>
          </a:p>
          <a:p>
            <a:pPr algn="ctr"/>
            <a:r>
              <a:rPr lang="id-ID" sz="2400" b="1" dirty="0" smtClean="0">
                <a:solidFill>
                  <a:schemeClr val="tx1"/>
                </a:solidFill>
              </a:rPr>
              <a:t>Langkah 6</a:t>
            </a:r>
            <a:r>
              <a:rPr lang="id-ID" sz="2400" b="1" dirty="0" smtClean="0"/>
              <a:t> </a:t>
            </a:r>
          </a:p>
          <a:p>
            <a:pPr algn="ctr"/>
            <a:r>
              <a:rPr lang="id-ID" sz="2400" b="1" dirty="0" smtClean="0">
                <a:solidFill>
                  <a:schemeClr val="tx1"/>
                </a:solidFill>
              </a:rPr>
              <a:t>Cari adanya kemungkinan lain yang dapat merupakan penyebab penyakit.</a:t>
            </a:r>
          </a:p>
        </p:txBody>
      </p:sp>
      <p:pic>
        <p:nvPicPr>
          <p:cNvPr id="62466" name="Picture 2" descr="http://i445.photobucket.com/albums/qq173/fazameonk/komposisirokokcopy.jpg"/>
          <p:cNvPicPr>
            <a:picLocks noChangeAspect="1" noChangeArrowheads="1"/>
          </p:cNvPicPr>
          <p:nvPr/>
        </p:nvPicPr>
        <p:blipFill>
          <a:blip r:embed="rId2" cstate="print"/>
          <a:srcRect/>
          <a:stretch>
            <a:fillRect/>
          </a:stretch>
        </p:blipFill>
        <p:spPr bwMode="auto">
          <a:xfrm>
            <a:off x="5214942" y="1928802"/>
            <a:ext cx="3357586" cy="4357718"/>
          </a:xfrm>
          <a:prstGeom prst="rect">
            <a:avLst/>
          </a:prstGeom>
          <a:noFill/>
          <a:ln>
            <a:solidFill>
              <a:schemeClr val="tx1"/>
            </a:solidFill>
          </a:ln>
        </p:spPr>
      </p:pic>
      <p:pic>
        <p:nvPicPr>
          <p:cNvPr id="62468" name="Picture 4" descr="Bising dan Pendengaran"/>
          <p:cNvPicPr>
            <a:picLocks noChangeAspect="1" noChangeArrowheads="1"/>
          </p:cNvPicPr>
          <p:nvPr/>
        </p:nvPicPr>
        <p:blipFill>
          <a:blip r:embed="rId3" cstate="print"/>
          <a:srcRect/>
          <a:stretch>
            <a:fillRect/>
          </a:stretch>
        </p:blipFill>
        <p:spPr bwMode="auto">
          <a:xfrm>
            <a:off x="714348" y="1928802"/>
            <a:ext cx="4429156" cy="4357718"/>
          </a:xfrm>
          <a:prstGeom prst="rect">
            <a:avLst/>
          </a:prstGeom>
          <a:noFill/>
          <a:ln>
            <a:solidFill>
              <a:schemeClr val="tx1"/>
            </a:solidFill>
          </a:ln>
        </p:spPr>
      </p:pic>
    </p:spTree>
    <p:extLst>
      <p:ext uri="{BB962C8B-B14F-4D97-AF65-F5344CB8AC3E}">
        <p14:creationId xmlns:p14="http://schemas.microsoft.com/office/powerpoint/2010/main" val="3872968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 calcmode="lin" valueType="num">
                                      <p:cBhvr additive="base">
                                        <p:cTn id="11"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1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 calcmode="lin" valueType="num">
                                      <p:cBhvr additive="base">
                                        <p:cTn id="15"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2468"/>
                                        </p:tgtEl>
                                        <p:attrNameLst>
                                          <p:attrName>style.visibility</p:attrName>
                                        </p:attrNameLst>
                                      </p:cBhvr>
                                      <p:to>
                                        <p:strVal val="visible"/>
                                      </p:to>
                                    </p:set>
                                    <p:anim calcmode="lin" valueType="num">
                                      <p:cBhvr additive="base">
                                        <p:cTn id="21" dur="1000" fill="hold"/>
                                        <p:tgtEl>
                                          <p:spTgt spid="62468"/>
                                        </p:tgtEl>
                                        <p:attrNameLst>
                                          <p:attrName>ppt_x</p:attrName>
                                        </p:attrNameLst>
                                      </p:cBhvr>
                                      <p:tavLst>
                                        <p:tav tm="0">
                                          <p:val>
                                            <p:strVal val="#ppt_x"/>
                                          </p:val>
                                        </p:tav>
                                        <p:tav tm="100000">
                                          <p:val>
                                            <p:strVal val="#ppt_x"/>
                                          </p:val>
                                        </p:tav>
                                      </p:tavLst>
                                    </p:anim>
                                    <p:anim calcmode="lin" valueType="num">
                                      <p:cBhvr additive="base">
                                        <p:cTn id="22" dur="1000" fill="hold"/>
                                        <p:tgtEl>
                                          <p:spTgt spid="6246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2466"/>
                                        </p:tgtEl>
                                        <p:attrNameLst>
                                          <p:attrName>style.visibility</p:attrName>
                                        </p:attrNameLst>
                                      </p:cBhvr>
                                      <p:to>
                                        <p:strVal val="visible"/>
                                      </p:to>
                                    </p:set>
                                    <p:anim calcmode="lin" valueType="num">
                                      <p:cBhvr additive="base">
                                        <p:cTn id="27" dur="1000" fill="hold"/>
                                        <p:tgtEl>
                                          <p:spTgt spid="62466"/>
                                        </p:tgtEl>
                                        <p:attrNameLst>
                                          <p:attrName>ppt_x</p:attrName>
                                        </p:attrNameLst>
                                      </p:cBhvr>
                                      <p:tavLst>
                                        <p:tav tm="0">
                                          <p:val>
                                            <p:strVal val="#ppt_x"/>
                                          </p:val>
                                        </p:tav>
                                        <p:tav tm="100000">
                                          <p:val>
                                            <p:strVal val="#ppt_x"/>
                                          </p:val>
                                        </p:tav>
                                      </p:tavLst>
                                    </p:anim>
                                    <p:anim calcmode="lin" valueType="num">
                                      <p:cBhvr additive="base">
                                        <p:cTn id="28" dur="1000" fill="hold"/>
                                        <p:tgtEl>
                                          <p:spTgt spid="624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6" name="AutoShape 12" descr="data:image/jpeg;base64,/9j/4AAQSkZJRgABAQAAAQABAAD/2wCEAAkGBxQTEhUUExQWFhQXGBgaFxgXGRoaGBgaIBwaHxwbGxkeHyggGx0lIB4aIjEhJikrLi4uHCAzODMsNygtLisBCgoKDg0OGhAQGzQkICYvLzQuLC0sLCwsNCw0LCwsLDQsLCwsLCwsNDQsNCwsLCwsNCwsLCwsLCwsLCw0LCwsLP/AABEIAMgA/AMBIgACEQEDEQH/xAAcAAABBQEBAQAAAAAAAAAAAAAFAAIDBAYBBwj/xABEEAABAgQEAwUGBAUDAwMFAQABAhEAAyExBBJBUQUiYQYTcYGRMkKhscHwUmLR4QcUI3LxM4KSFSSyQ6LCFzRTg9IW/8QAGQEAAwEBAQAAAAAAAAAAAAAAAAECAwQF/8QALREAAgIBAwIEBgIDAQAAAAAAAAECEQMSITFBUQQTYZEicYGhsdEj8MHh8ST/2gAMAwEAAhEDEQA/ANsHA3G2o9b+beN4ynbvlOHmH3Zgf4HWvum7+MHMPOmoAC0ZwKBSVhzdlc2UCje8C5NCHMRcS4evGYackSykpAMsLopSxUhtKOlyxc7VN+GmoZYt8f1GviVqxNdSr2kWtOHX/UyoYjKQDmewB93flJij2S4tM7gJOFKpaHCZiFjMqpJGVQAo7e0NIkkzsNjcPKQtS04hAZSASOYUzEEMXYPrpSOdj0TlYadIlqQmdJWXzvRKns16hV3v1jp8tLA8fVSV/g4/MUsyn0a+/JR4dxGUcbNWuZ3aSFBHeU95NDUgFhv5xb7VzgmUCkpUF5gCkg+6RcPvvFDs/gTLxkyXMTmUJKiyBmeqTy6lw9q/GAuPwa055ypZl5l5cpSUl6mxYjYeEdscUX4mMr2SVeuxySm1gardt36bm+XICZfs0SnUbDp+sC+z0kKE1SScpUAG2A2NNTcwHwmNxS1TBLnLVJSlWbOAujGmZTqdq0NHEc4P2i/l0BPciYCs1SpludKgjTpHMsE44ckeXav2b3N5Ti8kH03r3SCeOkPPQmjEsbCwzl28BWJOJ4RKUEgEPsQoda00cxTk8TljGmZNJkpYt3jkpOUBlM7a1fzEW+0uOR3SVyly5gUSHQoK903YnfUxehvLhj0pftmepLHll6tf4IOH4JWULQvLmqwUUljYaPTrDcHipyMQJySFLRmDrGZvdr8dY0UyTkQAbITqNhvX5wJ7NywpMyYAbpS4LWTXpc6mMoZLjmy99vdlzglLFj7b+yGce4zNmS8qkpGYuSkli3TSrRouG9ocNLSgSs0ugzZks6mqSQ4rvGd4jLzzpacwqUggsKPmLt4D4xbxmFAQpkl2oxCkuaDwrE5F/Fixrl2/d0isb/kyTfSl7Kwh2Jxa1TMRNzkhOUMS+YF2fcsPjBXiXauajFS5aQnIvIw1LkhT7aNGJ4ZgQpOcUqwGZlUABNdy8cQqYnEJUFErlmmfmIYProCY1njxy8Rk22in9lX5Mo5Jxww7ya+7v8HqXE+0smQlKlhRzKKQALEJKi50oDBDh+PROlpmJNFB63HjHk3HeKzFy8igmpd09KmkHMHxeT3CZKitI7oS1OCH5WJcO2sccsKWFT6tv2R1RyN5XDsl9z0KRiELfIpKmZ2IN7WgH2hW60jRKX9b/Aa9Yy/8OXBnFKuVGRCQTUpDgfAD1g5xCZmmKU5vp0pQeXwNaxl4nF5U3D5fizfwk/M+Nev6K6BX6ffp6UghKrT1/wAeO+xDRSkA6j0+/lplrBGQAz/bfdaavWsYI7WKegsQksWN6gHR+j08GpFXh2EEmWmWCaXUbqUaqU+5qd3pSLYGu/y+RHpQisIF/v1+7ODASVcfJJSkoHOlWZI0NCFJu1Ukt8bNEsmcFJCk2Io4IpZiDUNqDE2XUH9P8egYmkClzRJnFIBZYKsjue8Jplc0zDOS7CmalTDEEiKffgP0+kcNOv6/vbeOSJgWAoP4G4NspGitCLvtDj9/fr0cXgAYRSldPv8AS0NVS33oP0f0iQhz8fvpDTf7+61600gAjWA3wHT729YYqX9sIkKXNKt9j6hrRGtYFyYYFacNOnw+NPUQY4fg8stIFNfWBkjD5lAaE12/z5A+LxoxAY5X0M9J7IYdE9WISlRmKe6nSCblI0eBPG+xkybihPlTBKBbvGdy3SxcbxuBDo1WWSd36fQ53CLPNe13DpmFXIxWHStc1DoIShS3cFnCatUj0jvaThs+dgVzJwCJgCJmX8J95PoTHpKREU/CpWClQBSQxBsRsRGkfENaX1iS8Saku555wfGSJ0hKJUoImKTkm5Rl58oc7EF3eA3Yng0tYXMWvLMlLKchtUBlXe7jyj1PDcGlSk5ZUtKBdgNd4z8nsGhM9c4zFHM/KwDOXLn3vhGkfELTOK21EPG9UJdjA4/hCp+PmSkBwQFGz5GSS1gSbeZh/bDAIkplJQkJNQS2WzM5bTevjGm4zwPFJx0mbhZRbKEqmOMoFlBQJf2bMDpaKXbvBKlypS5ihmTOcPaz/wDx+cdOPxCeXE74VfWmjKeP+PIq5d/eyj/K4iThSpeJmHlLpWywQaM6gVA+BuekRdmOITEyiP5fPLCic4XlUd6ENRtxGg4lOGNwy5iZRCFSjMQ9wQC1r6xT7LFBwCAF5ZpMxJpmKSVKylqGzG+kY3/55J86lfszZ086fTS/ygThOJy1Y4zFq7tDFu80ISEsWJ/NV/OCnHsUkSO8lqQp1JAUhQUN9H23ih2X4T/3mIlll9yjweqa1/WAnHcEuXMUpUrJnUQg05gNiH6HzEdixRn4mCvaKj9epxuUoeHk63k39Da8Mw39GW5HsgkKFHNTtqd4H8HIXNmLSDQM6W95ROumkUeIcSxGHm91LmlYSn2ZgCx1r7QAAOukN7N8UGHlFSpS1JUsDMhQzOAwGUsDqXzCOeOOfkzn1lVfVs3lJLLGHSN39Ev2EeMSc0yWkGpYWyk51Za+QNYJ47ChMtZIUGSTUBQtSsA5PEpU/Hy5mbLLCRWa0v3SwL0HMfONB2nPd4VakuHygMeUuobUNOkRlg7w4n2X3Y8c0vNyf3ZArs/w0FLkWURQ1GVgSR4gxpyPv9OvrUdYo8ElNh5ROUlSAtxcFXNX120MFJcg61f18OtvgKVjj8XPXnnL1Z6Pg4aMMV6DpA0Ov2R10GtxaL5S/QnXXfrXXWxpFfDo+NPLb4+hFInSNfKv3T9jQxgbs6okaP4egHWtNTagjoIbf9f113vaE/38AH+FW92kdUkE+GuvT9W8aQCOZW+/Wv2WNxAfhf8AUnzZx9lJMtA6poo9Wqlx+IuYMKfx+/Tp52iKRh0IQEIDJ2+JcXc16vpDEQTMOUq7yWA6gQtNBmtlOzgOGLDrSO4bFhRIUlSFCrKGm4UHB3oaP1i2sff1+upvaKXFwjulKWhK8qSUggGujXq7WrWACyR8fv8AQ7w0ff38dusD+HyVqlhQmFJZkUBTlFAopeuaqjUUUATSHyeIpytMUhEwHKoEgMQWcAlwNR0IvDAtAa7/AC6fPa9IQWRt50+hhyrU8m+fl6+Ecb8r/TpeACbhUupVsGDffyJEXQSXIZnao+9YjwqMkvqa+JP2IcCUirEC5t8P3gOabuRKFnb0I+rQ4Thu3jT5xFKxKTY/VvMOIWImHIoy2UpuUPR9H6QE1XJZBh0AzjlILTJYBcDMlWRJJTmDE3soXuANaW18RQlYQVso6KFLOaj6mAAkI7EOY6h/A/r+sdE8a08Q3xtABM0VcVIkq5ZoQoGuVYBF7serViyFQO4nwwTXJUoOGahDc2jdX8QNoAJsbhErQUGiSkppShDU2jxPtBxVPCsQuThz3mXJ3i5oClKXUtQAJABagFzHtOCw3doLkElSlFgwc7By0eP9suGTsHxL+bCEzJE9RcTACgqPtSyTRKizpJ1AEXCVWhNdRdiOIrx3EFTEqRI7wf1U5nzAJbKgEVJICv1gz/EnBCQjCkuyZiy7Eg+xyuNS1BqxjzXGplqxBXgkrkKzHKhRbmBqB+BT+6XD0pHqPYL+Imf+hjk5VpIHeKS1fzv11jdZ5Kan2/4ZvEnFx7hDi+HVMlTpy5ISVSFlOZIzpJS7E38ozvAuFyZ+EkpWtQXnW4SzOT7wI/C2uset8QwCJ8tSFVQtLFjcHYj5wM4Z2VkYaXklhRdWYqWcyiWAv4ACCHiXGGlc2n+RSxKUrfFfo8tHBjPn41CEoPdsAFMAOZnFGdgWtEHF+GKkYaWMqklazmZX9MmrZQCxpVwKOzxuuHdj8QjFzpilpEiZnJCScyyogjMGplrYm8Cf4gDuThZfdzFpStUwFKSoEgp5KC5jqj4m8sV0VfZUYvDUJd3f3dmkw+EyhIJcgDRrBhYaNsbGsW1K03p9nUgDrUClYIz08ipiwwCSohq2e28Zz/rMstkeY5Sk5fddSQSp7EPap5RSPKZ60JpoKMG+A/Tp4dbUh4PVxvbr0Hy1vAXjjzCmQkn+oQFFJZk1oDcEsrcMLCkEcRiiCEIAKzuWSlP4lEWBNhQnmDUJCKLiPQ7ajp9NNIr/AM2gLEvNzkOAxYCpD6JdiWLPzMCxiP8A6aC3eqWtWvMpCa3AQkgDUB60FzWFM4eAE92QgpU4LAuSCnmepvqQaiphkldWIWvFJQktLlpJmfmLME5qZRXwLflgowJf4/NvnpbWA+Bmy5CpiVlSTy5VLBHeAB3CmAUoqUskDWCOHxKVcocKAzEKSUnKffylqdRuxMAErHx+Dft6BjrAzjoUtKJSAedaUqLHlTVRJ2onLVqqG8EJeISVFIIzAOQ9gd9qU9KxSwWLVNmzRTuksEljmKubOXswZIDNUGtoYMuBDMBYW+Q+D+mkNmAEgEAtvWth6h7V31iQAjr82+Hjp5w1Jd/l8qbajxtCKAuLHcFCJLuvMEpUoqSC6UpYEsEjM5AIDJNzEykTUU79R6qRLJ+GWnlEMsGZjVn3JKEj/wDYrM/okin5tILoJuz12P0p1hiVBNdwPP0/dvSIsbNZhv0J+USoqSfL0/d4p4idzFwWtZ39KwznxK5FLG4tCWJ5mIDBiSpRCUgbO8WSOahNvHwqba22gVOUJuJlooQgGaoU/tQG8cyoJy5VyCRXd2AprQVr5wHXtwTJnrBZ3o9yPm7v5WjmZDkKQK1NDVjm0dw5J0uYjlBVS4NW1Fuvi+kdlzKklJGgatugqauIRLxRZHJwCU/6UxaCNCSoO78wSbaF7+MTSDiU+8ib1dmoNGBu+9PCrUFKlGxZgAb0rbTUeUOSlyalgw0PX3nAo1toZm8FdQT2m7YIwUkTZ0plrUpKEZspUyXzZgCwdhrejw/s524wuLSMs3u5lu7mEVLtymmYP57gRX7TcLl4uWqROTnQCCC5Ckqa6VF2LHQVBINI8i432GxOGUTJedLBfQLHlZ7VHpDVGbxSR7/Pmk2ZQ3Sfpb4w6fh5c2UqVOQ8taSFBQoR8o+e8B2wxuFo62FGUDmT4vVvAs8GVfxTxE6WrDJQAqcO7C3LpzuCRfd6mjQaTMl4N2OGNxEzulqOElqKETVtnmJFPaFw4ISb5QLQX7Qfw/lplnuUICx7ygVP4uXhvAf4hYPBS/5YyZ3IopzS8jFqB3WLM3l1gl/9TcGv/wDMB+dCP/iuE9QGI7PYjuZ3crnYjAzNDKWpUp/xd2SyknUAgjrUD0uV2g4lhEhWIly8bhiARPkUVl/ER7J9APzRleOca4Ti0ZZpWDcKCFOk7ggOPjFLsT2tVgZ/dnEd/gy9cqkqS9lFKwGO7O/jFcgey8A7R4fGIzSJgJHtINFp/uSat1sdDBQJEeb8WwnDsQoTsJjJOHxQqlaJgQCeooz6tf3goUgl2d7aKEwYXHgSp9kTA3dTtmIoCadC+h5RIUaXtDOyym1UQPr9IzC8PnBS5FUkHUFJBBI1qkUN2vWDXaSY6kJ2BO1T18jrZ4H4RFegrsRtsHp+U8sQ3udWKPwlSXhJiZzVKlofvAmjkstqqqlKUJSOa4NawYwOGQgMjW5uVGzqOpN6n3rUiQG49RqN6eAIdvdFYer4/dBuKtqKiAYxI18h0/T4VSaR1/JvQdHo1HGlxHWbqN9ev+KXNISCPD4EfJttLC8ADjttX9D9XpY1itisGhbBaUqZ2cVTuQbg6P1FYmSGc/46U0+HtQgfv5+HjuLwwoG4jBKS3cZUkpUk5iR7RSTMzMrMoM9bm6hHOCoSmVykDmU9RykHKM2jpADn4wTdz4fO7/Iv1NYqT+HS1qzKloUWHtB3uz3duZiXZ6EOYASJs9HHk1R0P3veEsBh0t08/g9PGKMyTMQrLJCMpzKZZICFHVOUHMDUlOhHtB4HcYxCpmGQhyJk8BJKDlYEgKWGLs5TUORmuGhhYZysCUtVvOgAJOtKV0GsdzJ3bpr8RHEJCQlIolIo1gBTy326xIz6D4fCogGETyp8B8YHLnECoI21D6WrFvHzcoAcOTQEs/QdYA9pMaZclTA51cqepVyhtdX8oZnhW1sj4GUr76bQla2QD+BAyopo5f1guZWVPKTQbv4XoHivg8OhMuXKDEISH8ht4l4sLlVABI1odvGgq0BtHZJM6ApKdCAOoJ86u8Uk4t84OZMuXRah7ymClMRUAA1O71DRLxPEKlSyqithYkvQPq6so84HY+WZeEEkg55pSgn8Spiuc0rquED3L/A+aRLzkFRGYglynMczeTi8QrTMSVLAmMAFJCSkpsXSUly7nQWAbUG/MyFOUMbAClB4aU+USTpVKEh6XcVvegpWkMK2oCyeJmgXLLk3tcgA1qzKRpqAzxNh8RKVqxUbG5oCGB5iCkpq0TcbnLQgBKQtSzlAYgihLv0IFRZxA8owqkkZO7WlJFLAlO4dyMpDlmYdIQW2dxPApM0EkJJJPi1reh84y/HezUmVK76WhlInSvADvEpPQVJjWq4aACZMxJSlKxk0cv8AhNGFLXTV9AXEOG4lUmbJPMVy8ru6QoJTW4yjOSczE8gpWGKVUyriewklQKsgJJfxJqaF9XFxaIZP8PMMp3lkHVtKDZx6wd4JxnvpEtklyhJL0azveuZw3QxfTjylUlCRWYpSlOH5EgksB4hLmFuS8cWroyaP4WYcqotWXWxam6Qw3rt1iY/wlkn2Vr8i8buQUqrQ1J0J28qMYfKepc3Yas1DU9a03gtkSw11PIe1P8OpmGlmbJK5gTUgPmbcb6fGM5wSZNmASw0+WamUSlKwdVSlkUX40UBUER9G4PMt8xpbfpq5uDrHnXbz+HQUZmJwyhLmJqoAEJWb1rQ2qP8AFKXcxcXF0CsL2mnYYoRPzTZRDIWQRMAHuqBrmSDVBrUEFQIJ3nBMaicBMlTEqlEMG/E+puDQDLQh1ODp5bwztKick4PiAyuwEzVJFldCLhYpUuCCTFSXj8Tw3EFOZ2Ylv9OfKNlt4ODcg1qAXlxs2U6Xoe5sD4D4a30NtvZhEF/DQ39fUVB0rAPsz2jlYqWFS1cwbMl+ZL1tqk6EUqaUIg1KmU6X/Sm7NtaJNPkdXNGpAdhWj103BJA972hD1ijeXXS3kxodDSBGM/rYmXKAOSX/AFZmxIcIRv7RKqj3U1gsxf8AXXzrS34hUwCOKp5afTRtRppCca6X08/M101rHM9R8H+DH40/DaOq0HX7bz2a9oYDctPv5eoemlY4lX6/v6B/K8JY9Pl10q1dKi8JavI/Lr++xvAM4ku53r08euh1veBGIwCZakrQlRSF5lJDqYNMqlNSwmKdg+jWgspLCnp8n32f4wwqYb/Xq1/na8AUU5HFZS1slTklkkOUkh+XP7Oa9HekTqlg6keof0I+trx2fKSpGVYCkm76tV/GxerbiB54GhRdWeYd1LVToGIp6nckwxbhLi2BTNUSQHYAKspLF+U1arWEZfFcQz4gCYHGHUpSgke0QcssNvmIH+6NatSgHYH1BPzeM5g0JXi5qsrJllOantLA1alyTe6UwxafhSQQRPmzjlTLEvdS8iwALZUhVSSTdmAjuHzonBC5hWFpVlUwBBTlJT+FiFaD3YIpSkpehAFTQ+NbDeIZ3D0LQAsOL1qAdSCXI8mgNPqVJ+aZiUoopMoBarh1H2BqT+L/AGiO4yZmxUlJBAQFzDR6tlHs1up67RZ4bgxKScifa5i6lZug5iSWFLiK3DJgVOnzCDTKgUowGY2oPaav4YAa/v8AfqETlWoWLB9Cz26aH1EIyuYMSGD3foL0tmttFTHYmUEnvFjnKgCBmLAAFmFKVfR4GInqUsJw+LDKD5l5ZliQz0IqD6w0kxOWnYOz1KTWhCQpRuCQBvrSvlA6XLlTWPdZBmflcEmhU+S4zZTXrDUqxKEzDMAmgpIBQQk0CnoanUXihwrGlMtOaaZZZRCVoIFVKJGax010ENRYtW+6CCeCy88spWSAskpLdDYME+yx6FtYn4jIYggliwu/jeg5dtojOP71MpaSkuoAsxFTVtBb4w/jYypTkURzDroqnNbUU2iaKjKgBIH8viZuGJ5cTmnSmBDGvfJf+51t+bpEvDsYDiphLgoQJUsM/N7SyW65RFftLgJsyakJmJRNQFTJSylsmUKoXd0qDg9D0gb2dxJV3S0zCTMXNUo5aoW/MCBqOWAhcpfU32ZGXRQSKChZrU01EdTLypuXArV7Ct3A8oHYyeSJUtKkqWssVsCzVtYbQ5YmS1oQZhWmYWBIqDfWloReroaHhaClAcuTr99YD9uJh/kJgBYzS3kS/wD4iLClzVlaULyBDCgclRp84E9pp6pk3uQsISiwYEnrUg+mhhM5V8UzzviXCkz8OO/5VobIsXY0CdyNWDhwbXjO8Uws6QESppK5I5pE26UmxSDoksykGj1bU+kcZwayjukrGcOpSmAYM1dHAIuAcyknSKkzghTKV7CpSpTmWpJoUuQpwXdqZq2d4alRpKNsxsrCzJKE43BBWQOJ0oVMlVMzD3pSqFjv0dPpfZPtdLxaHtNAqlyX0cG7PQggs9dH82VOn4KYhaFkd4lSkoyuCQ7odLBY1ox8DES2YYvBvLnKWM8gBhLf35VKiwIbWzUimrJjLT+v0e6oVQMfA/Fw3qcp3pEeHxmYrS3smtqu5tZ2e7GkYnsd2o/mcoM1JX74UAkK3IvXdJqH2rGilY0S5k9SrulmuTVqVLWe4vEUbJpq0HUsX13f0qDW9ag3NYozcURORKS1UqUp6sgMkAaglR6jkNIWEzBLzDU1YNyjYNctsdLRzC4UJmLmGqlhIUS1Al6OzX0IfzMAV2Leby+T9Dbype0cUxNRarddPAs+xoIcmv6fRr2pqLRGkUcH9P20NCLmkAzig3z9NfVi52vDVFyAbu/pr5HWt7wwTxmKXZSQCQ9ACVAVozkKHummsPo5fT7f7a14AOLH3v477a+Ihr7v5a/fn4wlD9/r8GLn1iOZMU9Evv4/fj4wBVljELUBQZiHLChLaN4trFHhGH7qUlKqLUc8wn8Rqa2oWEFRLUDoroCx/wCKm+cMKmVzApowenjW23pFAmmcmoSprFzfpe/qKQp0sswUa0rXx/NaEJYKn2FxQueort6wshzMDYWIep8K6G+8IpP1OzVKAIYF6Upf8vxvA/gk0CRnNCsrXUUdSiQNqUEXJ6yLhwkE0PQ6FgKP6QJl4wy8HJA/1FIQEuD7agAm+gJSotoDAKt1aLODQlcyZOZ0yx3Uvq1VqB6lk/7OsN4rg8NRM9AUQHCil/EhXtvY0Ii9hsElCJctIsAMwoS2ripdXziaagsAFFibGvXxs4qYYluuTOYLh60ib3EyYmX3aqKOZOZqslTm7+8LxY4XOxCZCXRLmJKVE1Ug3VoQpFqVUINzVqAZn05TvSxZt7w6ZiAAdDo4augc0vtAGm/9GMR3RkS1rkzJZSsqKkpIDOffQ6dvWJMRxWSSkIxK5gKgw9vLo6lBNA5au8bFSEhL7C+rAfivbbaIP5EZCksygywQDm3fU16w9TJrszLdvFLlpMwB8wMmgY84OlX5VHa0U8fhjJMnESZalJQhKZ8tIrMGUALAD/1AN7imgh2PxSxikyl5lS5KjiLkkp7tKgmpJPNmTUn2mgmJeKUBnUiWlRdakZ86RqkXSC2Xmd+kIdW2MXiJc9MmaOeSxLtoojwYgprs8EeGyJC5yO7SunM7kgVcXPRQpADiOAVh0qxGFKlHOO9lrWVpmAsCvOSShYL86bi9qGux3HZM8koXzj2pSjzoNHcElw78ySRWETJ6U0+Q3gKzpo/OD6P9WjN8f4lhziJne2l0JINkitRpe/WNmZ1VKeiU/ufgBGDwCTOUorcgqdnI1cClWdtxWJbMsS3LPZjBLVJWpYKVTHKQbpBdk7sHG4vtFrCspHdlJdKWIIoRbz8mNDAvtZ2hXh8LNVJ5lpIBXlBCSSAS1iQ+lnI0aPP8BxnGYpfdTMRmBDlc1LgC7hBZJvqPMQcqzTVpdGn/AIgoRKlSpjEKlTZawwdgSUkPQ1dq7Rnu0HZxUqXLnSQUrTMzKli5Bf2RoWBcWasU+McVXJlKlGYZssTkqQaJzIQQSSkUCSqj6xqk8UTj1ywgFASCpaS7glrDw1FwTQRStC2k2jDSMWibMC5KSieGK8nIlTe+x9mZrShLtUsd92V42nFLmImqyzQRkV7IUouap0VQuBoSRsBva3s6J4zoOSYLF+VTaKa5oQ5rQXjC4vFTQspmhQnJooKNJg/NWp2WK28YvaRG8Ge2yMbNmutNMhGZACf6yXDrJVTYptY8zKDE8Ljc2Z0qQpJyl2cUB0KqMQdRy6RjuxfbpM1GScSFpHtH3mHskBmXe1FOSBQgHeHy5q0Z0qKVA5gnNyrmO8zNoRXImxAS4EZs3i9r5DxNBrs3yDddjtSHCZTel7fH9fpAtPEA4C0qkE1aZlY6AEpJSFdFMaBnvEMzGrdMwnLKKkpApzJVTOomoBJSQzhlVNaKiifgktX9WbMBSpa1MD7SZaeVAbqBnYG6lUi+EMNvkD4aVezXsY4TTxt/jWladaQ5S/0+jPcf4pDsVURpU16fL1ox008TDUq6s9fuo0jmLnBCFKUQlIBJNAABVR2oK6a0hS1AgHKoOHZyln0IBDHyhAHz1AP3sYaEp0JT8PgaR1I2P1/eHOdn8P0ijiIFYQbDydJ82v6REcMQ9TXcZvTL9RDsRPyKDg5KVSDQ1d6swA21iSVjEmyg+yqGAtZJLqUcTIWpEwAAlSSAUkEChZ9bvYQNweHUZsvvE5UyZYSkKIdS2YkC7BNBa8adQB9pP1/eOd2DQK8jUehrAX5vdA0SBmOjBqOK3NumW8cyKzULsNQCKno22u8XTghoAP7SU/8AtLgxEcOQ5zX/ABDw94OBbaA1WVPr7lcrLhw7OaF9G1pYn0h0ycCUg0rq4t49WNIkShQJUUvZik5g3zuTprDEKBUfABtepY1/D6QFpp7/AIFOlJLMGzEWo4ubVs4jk5BYgKd6VAN6aVtWp0hGQCugZhpSp8PA+sJaC4AU4DmoB0bRgKHraGCfG/uZriOabjxLygplISVtu+ZIOlVd3TYGNL3iQmtABqGp4mloGcMwS0KmrmJdc2aVFiCyU0QHNNEn/dBOdPDMaOQK0p4no4gBR9Ct/KjKCQHapF315vHaKg7NSJ6My0c7umYklE1BvyzBzC7XYtaCmIkpIOhNHFHemlTcGL8qTkQPB/rCIyz+D5mLxcrHYeWtlpxUmo52lz2seYDIs6VCYEYHtHLlcs2VPlEVOeWrL/zS6RrZTekbLtHPySEpLAkuXt1v1MUcEhkgW6HbwuPI/iiGRijtZkB2vwIQUqmpU6l0BSSoKJNQTeravANeDViln+Ww8woGUDOFS5QADAqmqAKgGsl7C8emmRqLnwqepsdBVjU1hpBsfrb5pd+o5oFS4NHDVyzOcC7PS8Ihc6ce+mlJK1NyhIHsJR+ACgbcv0EzOx68iZ+HV3WJZ1If+nU5u7GkspfLZqKdJjdqHm9uu3Q30Y1jgQ5366nx8X1BuawWx6EYPhfaELWcPiknD4kUIWMoVsxNNA1wWpeH9pOzyZycqgyh7CwOZPgNQwsCbWEafjvZ6VjEZZgZQrLmJHOjqBqk0cBwXNNYy2E4hMwaxhsYXQaS5wqkila3Ao6TzJbUVi/kS9tpHnWLwszDTcq2B91Y9lYBsW/yDHqXYDtemYlMiacs0AJQaDMAKJLBszOzhlB2YgiK/GOzaZqpiljMlQSEivKkAl3uCSTvRAjAcS4bMwixmcy35V7Vsoj5jYGmlWpIypwdrg+gRUVqFfL+3WgBoTrSIMXk7tZWkKlgHMlgQQA5DWe4ahoIyfYntd3wEmeR3lkLLDvNQFaZ2/5ByGqAe7QLOVMtPtrIY1dksXOpS+RxWmaIrc31Jq0d4ZiQGlHMFoSAVFylSkhOfmVcpdNVMS6qljF9S61+/qPNxQVionhqBLQhiyapKVELBq5dJckuoEg1zWiAypwTlQoKSVf6hPOlOtAAFKaxdJdnBYuD3RanmXOSqWSlaapWAX2JBAPUFhoTSJ1LOhPlX6H6eEDAgSZoZLS1hCAwdKVpJAzf3ZmctYVrFxalPt/xL/8AJj8/GEOKs05O4+v7x1LaH6/OscY7v4/tHSdx9Yo4BwJ8fnEMzDSyXUljvb4iJUNoW6fsYc56H4QAVJeAykFC1APUPRmsAKHztDZhnAklKVpdw1wHtpp4xcpqG+HxEd8C/jWACrKxoy5lBSKsXsDr5DX9osScSFMUqSp6irGHq6pcevzirOwMpVxlPR0/C3lABaUATVNd2r6isNVKCgzuNlMofGsVjgFJHIsu71q9GCdm8YdOXMSzoC6VYa6tXyt1fSABysENA39pb/2l0xCrDkF329oEb+8HGp0jo4klJZeZB1eo6XqXY1aLcnFBXsqSrzY+kBossijkU7lLhmdJCh166A23hhmAqHQEsXBfShr+KCigk1KW6j9RDJqU5SSp0gEkFlCl71+MBazd0Djh0lSUgNc0p0q39wNdoLTxytuw8tfg8UcP3bpUnK+gBKdCWyGm/pF0KdQDEMCa+g6amAnJPVRmO1xzTUIHnt59C4voDHRKYAANsNDty+d0n3jDcRM7zEqIY5SxrUagE6UKbhqxeyg0+G5/tsaG6fxCINobRRWlp/y9DvzefvD3omRLBuPD6sNNapOohyw1vX11uNSxBFoapLDboBQ/7bb+yXoIC+SnipNyP2J+RN7saprEEkl2P1tvul67ioi3iFMK03Nx66N+YaCsV5Kq7NYfNh5e6dBAMtqQG6X0r9C+4Y80ZnjGAkT0LVijmkZCoqzKGXK/MLspzQ9esEO0uPMvCzVo9psqQPeUo5QNib3D0FY857XYqblThQohKUJUsNcIfMsakZnYaqy9IKtqiZS0oo9mu1M2QruMkyfLLiSG/qDYFnbqB1gnjcVjJmYK4dyqFQqZLqOoJD2FW0jSdjMJJThZS5UoJKkuSeZaiaFRUwVzejEUgnNkBQcUf06Ut1oxqYty3IUNuTyWXwudKJJkzUIuARmSmr/6iSwY1BdwWIrG77HdoEzp/wDWmArTLSiU9ARmUVEijzCcoOW4Ba5Abj8GQTdIs4JHxFQW1OovGO4lJMqYEYhInSltkmK5Vv8AhM1LEnqoqFn1auSK0bnt8wgj7+PX+4aRGsevx2r0fdxWPM+z/E8TL/8At5ip6UAkyJ1ZoSNUKAcs9UizjkqCdlwPtLJxXKglMwPmlKosEUoPebdNXAcA0iGqNYzTJeKziDLSn2ndLeBSCRqACpVCX7s0hIxk2W6TKmTg9FywGIO4BACnejDQ0eOYGYJs2ZM91KjLSbVQRmL2ICrOAeZUXpiATVn6t9a9LmBjSvcM4fiktTMpSSfxClnv4ddIuyZ+YOkpWN0n6W+MDZ5SvlmICtbP8Qyt9DrEUvBS35FLRaiT1J6L1I8DDORwkugaM0e9T+4fW0OCdiR8oEf10oQlKwtQUCsksopccqQRqHu2wMMRxQpy99LKCWDpcEqLaUo+bU26wEhwP0PwhqiNQ3X9xFSTjUkJOcDMkKAWz5TbbcesWu8O3oX+bGABLmBIfNSnURyTiAoOGUKW6hxQ2hEoVQtXRQqfI3itO4Ug1SSk6EHx86uXY1esAF0EeHw/aHh9C/j+0UpsucCShSSGDJPTc+vm0RqxKkNnR7rkpDMSS4pSza3gAIqD3SC97H5xVnYGUu4YmlCU02a2g9BDJXEpZ99mocwpZ7iluukXEzH2OtDpoW2gAqy8ApDZJimDBjYDWliWoNBTarVTpr80tKkuXZiQNm1LadYuAp/t+H7QNxElCVkiapClDMdRep8TQVoyBSjwASYPu1TAO7UhYzK6XY16+G0XZy2ExWwYen6mGYAr5sy0rS7Ja4Zwp+r/ACivxKblk9VOr5qb1YQmNIyWAkTVT8QU8iSsc4YryhCEgIFcqneqkkWoYJvOlKAWTPlEMSlAExKh7xSC00KBNUgFJCaMeWXhcvle+r1cbfmGp192Lqiw3fwf/wDlXwomEddVwB8TxCegGacOShILhMwGahnJJBYABrZleyIviYCxs4di3lSyrVb8EUu0eJCZQl6rISU65ARnFajMGl6h1RRxEkyTKWpS1zJi1Z0BSihZKFZEBHsBIOQAsGCSTUlwF6hmcmj6jWtPHUW1ccsB+IYtMlLe8r2EBiVm7BNjZyQ3skmLasNiV/8AqIlhhyhBWtG4zk+FcpFTSkVTgQhWZ1LWqhWvLmUKUDDIztQMaqgorcoYjDHJ3s0uUkKKcxyJZilKaO4IAdVyNKCAPB8BLxOMxXfoCkplyUhJdqjvCpwaOVA9KAxsMbw8TkBJJCcySoB3UAXCd0gnK9wxVAfJ3XFTonEyUlJYe3LcKs1WMs6GsCJfQ7g0zTKQEJSgAAALCuYNUABsg0BvblizKx1DmlTQse0AkkDrnYBQ8tYKrQzny3Hq3zGgrDkm336beR1EKyqoFTZaJsslBdn0IIIu6bghrDXSM7M4eieleGm0zWIait9nFLtpB+TjBnUQHQuYMygQyTyoluNczBWhGYbvFDtNJMspmpFQdHt899xaGiXujzPDTJ8iayX7+SrKsC6mfKtL+9le9CHcHNG0wyJPFJKpyHlY2V78nlJUByukmx2d01DlnIntjMErH4bFJ9mcgZmAqUEBRpQnKR6wZ7SImYY99IAE1PskeytJIdEwe8NQ+rVjRvgxiqtFvs7xpUmYnBY1IlzhSVMS/dzw5sdFuSCDvbfWOseyWHmPkCPl4CMhgMfI4rhjKnJaYBYe0hQ95L1BBNQCfAi9L/8A187Bf9vipC8QtHszkB+8R7pV+a4L7RNM1Ul14PSVY1KS63TmUEihLmrCj6vrDMXjpaKqqCcoZjZJUTtYfCKS5oViZaHpJQVl6cyuVND0zGLUzDoUpAUgKUxJf3QS/qSGHmdIZTfPQsSpwUrKldkpJDg+07cqnYU21ix3ygWuGJ8qaFx8rQC/6MaqQvNmIKkzLLZRIcgOAzFqig0glg0lIbKGFGSXAZywdqOVCELTd2TT5ctSnWjmYh6gtTZ00pdtIUnCBKZndLYroVEZsqeayk6jMSH2AiM4xAWEqOUmiQaPqb0tlMLEz0JWjMWKiybuVFyA9/dVtpAQ8MfkTDE4hIqhExIeiS5IZwzeYsfd6xxPGEJUQtJltqnN+EK9lgwbNce6YSVuUlKnBDgmtKVB9rVOsSKnmgUM1aWNWJsp9j72kBDwvoW0Y9BdpqCA75mBoHPkBV2tWLInbj0L/v8ACAc3CyFEKUjK2xKR7OVmqn2eW+0STsMolcyUtKVLLhRTUOACO85gRRJAbRnq8Bm4NcoLKTLVQgV0ND+scmYFJfQ6XYUAZgahhY7wJm47EI9pCJqVFQGQE1YECj09oW0G8dk8alhRStK5aswSGBY5jyBtSQ2m+ggJCasOsBISqgCUmthqprE2+6GGbOOZlyHALpUG6selz6xeZQsQfEV9R+kdznVPoX/QwgK8kJTLZCSEqLBqipy06axQ7TzeXKNgNNS9jeiW84KhYKkgaOWYigDfMiM/xiZmnJD0KifFmAFaGxLUtCZpiVyRYwnKkAi1yHIB/wDJLeYZI3iZ3L6aWr5+yrQV2VCJYNqNC97eI0DilDDO7YU11pzeJsbgVD1MI6eQSMFMmYtUyYB3UtIEpNcz+8vdIJVlo71OggqVXN/QEvo9idGLF1GOBW4fWgNv7bh30JHNHSoFquN3vf3rHWh1aGHAk7XO2vkLjxDjmEV56QQXq/xHjYvWivxCJ5g0+xuQOlag6CGK9B106ZvWihoIQwaQUltLt+mo1tSopAztZhVTJSZsof15Cu8l25m9tD2JUKAHXJBxcvo3Qj6WLNdJ920VCopJOgp4DWtxrf8ACIaBqxvDeIIxElE2WeVQBpXL0PvBm62G8V+KYju5RNiohAb8Sjl8CalrWTAbF5sFNVOlh8NMOafLArKVrNQBTKWOYC19Sx5OIRMSlaSCk1SoEEWNQrwcVDwUSm3sVf5NaJSUy8pVmQqrtRQVZipgzgVDCIsa6kKlTCk5knIRQKI9pIDkZh0IJ2pUqo/4/b9DrEWIkpUGWkKGrsbb0v4i4vCsDyrtVz4OUq5lTspI2Uk+fuiPQOHEYjDyisOFSkHzKR+4odRSMN2mwYT/ADEoMnMnPZkkoWggtYHmNRoS4jRdicd/2ksG6cyT6ln6ZWFRtFvgiL+Jmd7Q8HmYab30lwRtR7s50UK3FbFwS+k4T22lTJYVNCs4ocqCoU8jlP5SfgRB7ESET0EGrin7V+RvHmXGezTTS4fYuzjR7V8oE75Bqt0elSMWe6nTkDMufNyyxd0p5UuPAKN4NYWSUy+blWfaALjMaeDW8Iv4TsyUIlpBRyICXq70cu3T4xMrgUxwywwOrn6PtrpF9KoISit9RSLpGhAGtKAfo+mkdlTCAMwIO7PXyc38LxfPCJhDEo0sTZ60bx11h8zhCyCHT8f0iaZXmR6mZwMwTcUtV0ypeUf3TDmV6ICRD+KYSSpJMxRRmJSkp0VSrCjjIS5sCYJ8L7MLlpXnMtS1zFrJqwc8oBbQUtD8T2XK8jr9h6ZlM5DEuz22a5gph5kae/IN4bglIWtQmBSGZIL2uHLtRJADCwieXjyqeqWUH+mlJUQXGZbsKtVkmw96CmH4OtIAdDdHDeFDpTSIOF8AmSzNUtSCqZMKqZqJYBIs9AB8YKYPJFPYiXOSSkO2taUAYXrqk20ijheLSpqStLpYpclnY1FUkmrENQhw4EHV8HUpwopKSGatqvpsR6RRPZUqyOoICS+SWSEEgpKXDaNfXwpBTH5sOjO9+C+RYUoEA1CiC7MSOYF21idU9QFagV362L/+WkQcP7OTZYAK5SsrJBCClRSkFgoi5cvaL8zhyyGJRU7nxLU2ekFMV43V0JHENw3iCPlmHxixKxSSHq24qPVLiIpnDVlJqHII1p8PAxbw+FKUtSCmYzUKtEQnDnU7hIbzufpGelgqnV91IHQnW9DV7tYxpJuEUUqDh1Gt7P8ApSAWE7OTJc8zQtAEwrzgFXMTUcrZSQzOwLE3idLFjkkWCKtoNKt6XTcVDjmMApeIVOxhIU0qQClhaZMVRSszVygKSAWqv002I4ZNMtQQpKVkHKS5AJ95muHJAs8U+Ddm1SZeXMCol1FySfNuajCoqwh6Wa64vqPfemtqDwHqeXpEeW6rE6g/Vqs1lD3YunhSrApHSrf8dNLHSOfyRoy0Obczu2xaul31haWV5ke5Qci4p0HqcutvdPu2hxU9vmadHuNKHZUXU8Psy0MaCtD0axO7bmG/9LJc5ku7OCX8Hv5F7mDSw8yHcpTRRt7At5UsdDRrGKsyU1tN3p53HxFDBaXwxRqFoUNxv1ADHXa5hyuELOqfj+jj9zBpYeZHuZpcr/aToWY/Q26HljOL4dNwy1TMKBlJOeQSyDWpln/0y4t7JpUVj0SbwNRspNd3+NK+m8Vz2cW1FIYWBzEfJx5HSDSxOcH1Mhw3jsqacodCx7UpYyqB/tNCL1F6VgkcYnU1Hm31G+ooYv4/sKmcB3glk6EFQUn+1YAIpR6GggaewGJR/p4lCgLJnAqbwWAFDzzQ9JPmJdTFdrEibOUpPssUdCWIvY3Ir+WKvYTEJMsyifedPmGIB0LJtG3P8OJ6kZCqUnmUrMmYsqJUXLvLr57COcE/hWuR3n9YETAxDkMXcEctCDaKp0TrRColILa3+286jSKWKK1Kf5g/RxGsxfZXE3lKkk/nUth6IJgXN/hziVnMvGlJPuyglKB4BSFE+JMLSDmmemQoUKNDAUKFCgAUKFCgAUKFCgAUAcZwjEKmrWieUoIORHMwVl5SWNRnckbMIUKACt/0DEsgfzSqE5zzOoUSkDY5Ssk6qynSJeIcEmzZhUZmUPmAC18qu6mIGVmyh1A6vXwhQoAGK4DPUoGZNcJKm51hwrvwTRmIE1Iav+ncPR+F4HOCgVTlZB3fKFrZkpQCmz3SS71zlxChQARyeAzgKzMxypSXmzQSErWWKhqczlQA9lmYmOr4FPOR5zqRMCysqU6wErGUptLfMEkpqQ5vChQAT4vhc9ZmHOOYpIAmTEhglIyU9kBQK8wqXYx3B8GmpmJWqcpTKc8y2I/qvyvlFFI092FCgALTpRKVsQSQcoV7ILNpVnqfOACOzqwJbFCFgnMoEmhKczJCUp5gnKzBruTChQARS+y6+SstJC0k5LBIEgUBR7RMp6ZWzXLVsYTgcxJlqKZOdM3OogkBu7UghCQgZfatW1SbwoUABfhOBEmXlo5KlKyhgVKLlhsLDoBFyFCgAUKFCgAUKFCgAUKFCgAUKFCg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sp>
        <p:nvSpPr>
          <p:cNvPr id="11" name="Rectangle 10"/>
          <p:cNvSpPr/>
          <p:nvPr/>
        </p:nvSpPr>
        <p:spPr>
          <a:xfrm>
            <a:off x="785786" y="428604"/>
            <a:ext cx="7715304" cy="1714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b="1" dirty="0" smtClean="0">
                <a:solidFill>
                  <a:schemeClr val="tx1"/>
                </a:solidFill>
              </a:rPr>
              <a:t>DIAGNOSIS PAK</a:t>
            </a:r>
          </a:p>
          <a:p>
            <a:pPr algn="ctr"/>
            <a:r>
              <a:rPr lang="id-ID" sz="2400" b="1" dirty="0" smtClean="0">
                <a:solidFill>
                  <a:schemeClr val="tx1"/>
                </a:solidFill>
              </a:rPr>
              <a:t>Langkah 7</a:t>
            </a:r>
            <a:r>
              <a:rPr lang="id-ID" sz="2400" b="1" dirty="0" smtClean="0"/>
              <a:t> </a:t>
            </a:r>
          </a:p>
          <a:p>
            <a:pPr algn="ctr"/>
            <a:r>
              <a:rPr lang="id-ID" sz="2400" b="1" dirty="0" smtClean="0">
                <a:solidFill>
                  <a:schemeClr val="tx1"/>
                </a:solidFill>
              </a:rPr>
              <a:t>Buat keputusan apakah penyakit tersebut</a:t>
            </a:r>
          </a:p>
          <a:p>
            <a:pPr algn="ctr"/>
            <a:r>
              <a:rPr lang="id-ID" sz="2400" b="1" dirty="0" smtClean="0">
                <a:solidFill>
                  <a:schemeClr val="tx1"/>
                </a:solidFill>
              </a:rPr>
              <a:t> disebabkan oleh pekerjaannya.</a:t>
            </a:r>
          </a:p>
        </p:txBody>
      </p:sp>
      <p:pic>
        <p:nvPicPr>
          <p:cNvPr id="6" name="Picture 8" descr="http://3.bp.blogspot.com/_Q8jJqVus7zI/SfnI3u7BH6I/AAAAAAAAABg/r5Zc4VB_X2Y/s320/untitled4.bmp"/>
          <p:cNvPicPr>
            <a:picLocks noChangeAspect="1" noChangeArrowheads="1"/>
          </p:cNvPicPr>
          <p:nvPr/>
        </p:nvPicPr>
        <p:blipFill>
          <a:blip r:embed="rId2" cstate="print"/>
          <a:srcRect/>
          <a:stretch>
            <a:fillRect/>
          </a:stretch>
        </p:blipFill>
        <p:spPr bwMode="auto">
          <a:xfrm>
            <a:off x="500034" y="2214554"/>
            <a:ext cx="4286280" cy="4214842"/>
          </a:xfrm>
          <a:prstGeom prst="rect">
            <a:avLst/>
          </a:prstGeom>
          <a:noFill/>
        </p:spPr>
      </p:pic>
      <p:pic>
        <p:nvPicPr>
          <p:cNvPr id="65540" name="Picture 4" descr="https://encrypted-tbn1.gstatic.com/images?q=tbn:ANd9GcSfn-c2joJIVjnmor65Nruk8JYteh5ooKFJenD7F7xjozzb36DOHCwUVg"/>
          <p:cNvPicPr>
            <a:picLocks noChangeAspect="1" noChangeArrowheads="1"/>
          </p:cNvPicPr>
          <p:nvPr/>
        </p:nvPicPr>
        <p:blipFill>
          <a:blip r:embed="rId3" cstate="print"/>
          <a:srcRect/>
          <a:stretch>
            <a:fillRect/>
          </a:stretch>
        </p:blipFill>
        <p:spPr bwMode="auto">
          <a:xfrm>
            <a:off x="4857752" y="2214554"/>
            <a:ext cx="3429024" cy="4143404"/>
          </a:xfrm>
          <a:prstGeom prst="rect">
            <a:avLst/>
          </a:prstGeom>
          <a:noFill/>
        </p:spPr>
      </p:pic>
    </p:spTree>
    <p:extLst>
      <p:ext uri="{BB962C8B-B14F-4D97-AF65-F5344CB8AC3E}">
        <p14:creationId xmlns:p14="http://schemas.microsoft.com/office/powerpoint/2010/main" val="2197780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 calcmode="lin" valueType="num">
                                      <p:cBhvr additive="base">
                                        <p:cTn id="11"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1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 calcmode="lin" valueType="num">
                                      <p:cBhvr additive="base">
                                        <p:cTn id="15"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11">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 calcmode="lin" valueType="num">
                                      <p:cBhvr additive="base">
                                        <p:cTn id="19"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1000" fill="hold"/>
                                        <p:tgtEl>
                                          <p:spTgt spid="6"/>
                                        </p:tgtEl>
                                        <p:attrNameLst>
                                          <p:attrName>ppt_x</p:attrName>
                                        </p:attrNameLst>
                                      </p:cBhvr>
                                      <p:tavLst>
                                        <p:tav tm="0">
                                          <p:val>
                                            <p:strVal val="#ppt_x"/>
                                          </p:val>
                                        </p:tav>
                                        <p:tav tm="100000">
                                          <p:val>
                                            <p:strVal val="#ppt_x"/>
                                          </p:val>
                                        </p:tav>
                                      </p:tavLst>
                                    </p:anim>
                                    <p:anim calcmode="lin" valueType="num">
                                      <p:cBhvr additive="base">
                                        <p:cTn id="26"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5540"/>
                                        </p:tgtEl>
                                        <p:attrNameLst>
                                          <p:attrName>style.visibility</p:attrName>
                                        </p:attrNameLst>
                                      </p:cBhvr>
                                      <p:to>
                                        <p:strVal val="visible"/>
                                      </p:to>
                                    </p:set>
                                    <p:anim calcmode="lin" valueType="num">
                                      <p:cBhvr additive="base">
                                        <p:cTn id="31" dur="1000" fill="hold"/>
                                        <p:tgtEl>
                                          <p:spTgt spid="65540"/>
                                        </p:tgtEl>
                                        <p:attrNameLst>
                                          <p:attrName>ppt_x</p:attrName>
                                        </p:attrNameLst>
                                      </p:cBhvr>
                                      <p:tavLst>
                                        <p:tav tm="0">
                                          <p:val>
                                            <p:strVal val="#ppt_x"/>
                                          </p:val>
                                        </p:tav>
                                        <p:tav tm="100000">
                                          <p:val>
                                            <p:strVal val="#ppt_x"/>
                                          </p:val>
                                        </p:tav>
                                      </p:tavLst>
                                    </p:anim>
                                    <p:anim calcmode="lin" valueType="num">
                                      <p:cBhvr additive="base">
                                        <p:cTn id="32" dur="1000" fill="hold"/>
                                        <p:tgtEl>
                                          <p:spTgt spid="655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212725" y="115888"/>
            <a:ext cx="5438775" cy="457200"/>
          </a:xfrm>
          <a:prstGeom prst="rect">
            <a:avLst/>
          </a:prstGeom>
          <a:noFill/>
          <a:ln w="9525">
            <a:noFill/>
            <a:miter lim="800000"/>
            <a:headEnd/>
            <a:tailEnd/>
          </a:ln>
        </p:spPr>
        <p:txBody>
          <a:bodyPr>
            <a:spAutoFit/>
          </a:bodyPr>
          <a:lstStyle/>
          <a:p>
            <a:r>
              <a:rPr lang="en-US" sz="2400" b="1" u="sng"/>
              <a:t>PENENTUAN PENYEBAB PAK :</a:t>
            </a:r>
            <a:endParaRPr lang="en-US" sz="2400"/>
          </a:p>
        </p:txBody>
      </p:sp>
      <p:sp>
        <p:nvSpPr>
          <p:cNvPr id="41987" name="Text Box 3"/>
          <p:cNvSpPr txBox="1">
            <a:spLocks noChangeArrowheads="1"/>
          </p:cNvSpPr>
          <p:nvPr/>
        </p:nvSpPr>
        <p:spPr bwMode="auto">
          <a:xfrm>
            <a:off x="212725" y="836613"/>
            <a:ext cx="2606675" cy="5584825"/>
          </a:xfrm>
          <a:prstGeom prst="rect">
            <a:avLst/>
          </a:prstGeom>
          <a:solidFill>
            <a:schemeClr val="accent1"/>
          </a:solidFill>
          <a:ln w="9525">
            <a:noFill/>
            <a:miter lim="800000"/>
            <a:headEnd/>
            <a:tailEnd/>
          </a:ln>
        </p:spPr>
        <p:txBody>
          <a:bodyPr>
            <a:spAutoFit/>
          </a:bodyPr>
          <a:lstStyle/>
          <a:p>
            <a:r>
              <a:rPr lang="en-US" b="1">
                <a:solidFill>
                  <a:srgbClr val="151E06"/>
                </a:solidFill>
                <a:latin typeface="Times New Roman" pitchFamily="18" charset="0"/>
              </a:rPr>
              <a:t>KETERKAITAN DENGAN WAKTU </a:t>
            </a:r>
          </a:p>
          <a:p>
            <a:endParaRPr lang="en-US" b="1">
              <a:solidFill>
                <a:srgbClr val="151E06"/>
              </a:solidFill>
              <a:latin typeface="Times New Roman" pitchFamily="18" charset="0"/>
            </a:endParaRPr>
          </a:p>
          <a:p>
            <a:r>
              <a:rPr lang="en-US" b="1">
                <a:solidFill>
                  <a:srgbClr val="151E06"/>
                </a:solidFill>
                <a:latin typeface="Times New Roman" pitchFamily="18" charset="0"/>
              </a:rPr>
              <a:t>KEKUATAN HUBUNGAN</a:t>
            </a:r>
          </a:p>
          <a:p>
            <a:endParaRPr lang="en-US" b="1">
              <a:solidFill>
                <a:srgbClr val="151E06"/>
              </a:solidFill>
              <a:latin typeface="Times New Roman" pitchFamily="18" charset="0"/>
            </a:endParaRPr>
          </a:p>
          <a:p>
            <a:r>
              <a:rPr lang="en-US" b="1">
                <a:solidFill>
                  <a:srgbClr val="151E06"/>
                </a:solidFill>
                <a:latin typeface="Times New Roman" pitchFamily="18" charset="0"/>
              </a:rPr>
              <a:t>HUBUNGAN DOSIS-RESPON</a:t>
            </a:r>
          </a:p>
          <a:p>
            <a:endParaRPr lang="en-US" b="1">
              <a:solidFill>
                <a:srgbClr val="151E06"/>
              </a:solidFill>
              <a:latin typeface="Times New Roman" pitchFamily="18" charset="0"/>
            </a:endParaRPr>
          </a:p>
          <a:p>
            <a:r>
              <a:rPr lang="en-US" b="1">
                <a:solidFill>
                  <a:srgbClr val="151E06"/>
                </a:solidFill>
                <a:latin typeface="Times New Roman" pitchFamily="18" charset="0"/>
              </a:rPr>
              <a:t>KONSISTENSI HUBUNGAN</a:t>
            </a:r>
          </a:p>
          <a:p>
            <a:endParaRPr lang="en-US" b="1">
              <a:solidFill>
                <a:srgbClr val="151E06"/>
              </a:solidFill>
              <a:latin typeface="Times New Roman" pitchFamily="18" charset="0"/>
            </a:endParaRPr>
          </a:p>
          <a:p>
            <a:r>
              <a:rPr lang="en-US" b="1">
                <a:solidFill>
                  <a:srgbClr val="151E06"/>
                </a:solidFill>
                <a:latin typeface="Times New Roman" pitchFamily="18" charset="0"/>
              </a:rPr>
              <a:t>KEKHUSUSAN HUBUNGAN</a:t>
            </a:r>
          </a:p>
          <a:p>
            <a:endParaRPr lang="en-US" b="1">
              <a:solidFill>
                <a:srgbClr val="151E06"/>
              </a:solidFill>
              <a:latin typeface="Times New Roman" pitchFamily="18" charset="0"/>
            </a:endParaRPr>
          </a:p>
          <a:p>
            <a:r>
              <a:rPr lang="en-US" b="1">
                <a:solidFill>
                  <a:srgbClr val="151E06"/>
                </a:solidFill>
                <a:latin typeface="Times New Roman" pitchFamily="18" charset="0"/>
              </a:rPr>
              <a:t>KECOCOKAN BIOLOGIK</a:t>
            </a:r>
          </a:p>
          <a:p>
            <a:endParaRPr lang="en-US" b="1">
              <a:solidFill>
                <a:srgbClr val="151E06"/>
              </a:solidFill>
              <a:latin typeface="Times New Roman" pitchFamily="18" charset="0"/>
            </a:endParaRPr>
          </a:p>
          <a:p>
            <a:r>
              <a:rPr lang="en-US" b="1">
                <a:solidFill>
                  <a:srgbClr val="151E06"/>
                </a:solidFill>
                <a:latin typeface="Times New Roman" pitchFamily="18" charset="0"/>
              </a:rPr>
              <a:t>BUKTI YANG KOHEREN</a:t>
            </a:r>
          </a:p>
        </p:txBody>
      </p:sp>
      <p:sp>
        <p:nvSpPr>
          <p:cNvPr id="41988" name="Text Box 4"/>
          <p:cNvSpPr txBox="1">
            <a:spLocks noChangeArrowheads="1"/>
          </p:cNvSpPr>
          <p:nvPr/>
        </p:nvSpPr>
        <p:spPr bwMode="auto">
          <a:xfrm>
            <a:off x="2819400" y="415925"/>
            <a:ext cx="285750" cy="6007100"/>
          </a:xfrm>
          <a:prstGeom prst="rect">
            <a:avLst/>
          </a:prstGeom>
          <a:noFill/>
          <a:ln w="9525">
            <a:noFill/>
            <a:miter lim="800000"/>
            <a:headEnd/>
            <a:tailEnd/>
          </a:ln>
        </p:spPr>
        <p:txBody>
          <a:bodyPr wrap="none">
            <a:spAutoFit/>
          </a:bodyPr>
          <a:lstStyle/>
          <a:p>
            <a:pPr>
              <a:lnSpc>
                <a:spcPct val="140000"/>
              </a:lnSpc>
            </a:pPr>
            <a:r>
              <a:rPr lang="en-US" sz="2400" b="1">
                <a:solidFill>
                  <a:schemeClr val="bg2"/>
                </a:solidFill>
                <a:latin typeface="Times New Roman" pitchFamily="18" charset="0"/>
              </a:rPr>
              <a:t>:</a:t>
            </a:r>
          </a:p>
          <a:p>
            <a:endParaRPr lang="en-US" sz="2400" b="1">
              <a:solidFill>
                <a:schemeClr val="bg2"/>
              </a:solidFill>
              <a:latin typeface="Times New Roman" pitchFamily="18" charset="0"/>
            </a:endParaRPr>
          </a:p>
          <a:p>
            <a:endParaRPr lang="en-US" sz="2400" b="1">
              <a:solidFill>
                <a:schemeClr val="bg2"/>
              </a:solidFill>
              <a:latin typeface="Times New Roman" pitchFamily="18" charset="0"/>
            </a:endParaRPr>
          </a:p>
          <a:p>
            <a:r>
              <a:rPr lang="en-US" sz="2400" b="1">
                <a:solidFill>
                  <a:schemeClr val="bg2"/>
                </a:solidFill>
                <a:latin typeface="Times New Roman" pitchFamily="18" charset="0"/>
              </a:rPr>
              <a:t>:</a:t>
            </a:r>
          </a:p>
          <a:p>
            <a:pPr>
              <a:lnSpc>
                <a:spcPct val="120000"/>
              </a:lnSpc>
            </a:pPr>
            <a:endParaRPr lang="en-US" sz="2400" b="1">
              <a:solidFill>
                <a:schemeClr val="bg2"/>
              </a:solidFill>
              <a:latin typeface="Times New Roman" pitchFamily="18" charset="0"/>
            </a:endParaRPr>
          </a:p>
          <a:p>
            <a:r>
              <a:rPr lang="en-US" sz="2400" b="1">
                <a:solidFill>
                  <a:schemeClr val="bg2"/>
                </a:solidFill>
                <a:latin typeface="Times New Roman" pitchFamily="18" charset="0"/>
              </a:rPr>
              <a:t>:</a:t>
            </a:r>
          </a:p>
          <a:p>
            <a:pPr>
              <a:lnSpc>
                <a:spcPct val="60000"/>
              </a:lnSpc>
            </a:pPr>
            <a:endParaRPr lang="en-US" sz="2400" b="1">
              <a:solidFill>
                <a:schemeClr val="bg2"/>
              </a:solidFill>
              <a:latin typeface="Times New Roman" pitchFamily="18" charset="0"/>
            </a:endParaRPr>
          </a:p>
          <a:p>
            <a:endParaRPr lang="en-US" sz="2400" b="1">
              <a:solidFill>
                <a:schemeClr val="bg2"/>
              </a:solidFill>
              <a:latin typeface="Times New Roman" pitchFamily="18" charset="0"/>
            </a:endParaRPr>
          </a:p>
          <a:p>
            <a:r>
              <a:rPr lang="en-US" sz="2400" b="1">
                <a:solidFill>
                  <a:schemeClr val="bg2"/>
                </a:solidFill>
                <a:latin typeface="Times New Roman" pitchFamily="18" charset="0"/>
              </a:rPr>
              <a:t>:</a:t>
            </a:r>
          </a:p>
          <a:p>
            <a:pPr>
              <a:lnSpc>
                <a:spcPct val="150000"/>
              </a:lnSpc>
            </a:pPr>
            <a:endParaRPr lang="en-US" sz="2400" b="1">
              <a:solidFill>
                <a:schemeClr val="bg2"/>
              </a:solidFill>
              <a:latin typeface="Times New Roman" pitchFamily="18" charset="0"/>
            </a:endParaRPr>
          </a:p>
          <a:p>
            <a:r>
              <a:rPr lang="en-US" sz="2400" b="1">
                <a:solidFill>
                  <a:schemeClr val="bg2"/>
                </a:solidFill>
                <a:latin typeface="Times New Roman" pitchFamily="18" charset="0"/>
              </a:rPr>
              <a:t>:</a:t>
            </a:r>
          </a:p>
          <a:p>
            <a:pPr>
              <a:lnSpc>
                <a:spcPct val="150000"/>
              </a:lnSpc>
            </a:pPr>
            <a:endParaRPr lang="en-US" sz="2400" b="1">
              <a:solidFill>
                <a:schemeClr val="bg2"/>
              </a:solidFill>
              <a:latin typeface="Times New Roman" pitchFamily="18" charset="0"/>
            </a:endParaRPr>
          </a:p>
          <a:p>
            <a:endParaRPr lang="en-US" sz="2400" b="1">
              <a:solidFill>
                <a:schemeClr val="bg2"/>
              </a:solidFill>
              <a:latin typeface="Times New Roman" pitchFamily="18" charset="0"/>
            </a:endParaRPr>
          </a:p>
          <a:p>
            <a:r>
              <a:rPr lang="en-US" sz="2400" b="1">
                <a:solidFill>
                  <a:schemeClr val="bg2"/>
                </a:solidFill>
                <a:latin typeface="Times New Roman" pitchFamily="18" charset="0"/>
              </a:rPr>
              <a:t>:</a:t>
            </a:r>
          </a:p>
          <a:p>
            <a:endParaRPr lang="en-US" sz="2400">
              <a:latin typeface="Times New Roman" pitchFamily="18" charset="0"/>
            </a:endParaRPr>
          </a:p>
        </p:txBody>
      </p:sp>
      <p:sp>
        <p:nvSpPr>
          <p:cNvPr id="41989" name="Text Box 5"/>
          <p:cNvSpPr txBox="1">
            <a:spLocks noChangeArrowheads="1"/>
          </p:cNvSpPr>
          <p:nvPr/>
        </p:nvSpPr>
        <p:spPr bwMode="auto">
          <a:xfrm>
            <a:off x="2843213" y="908050"/>
            <a:ext cx="6300787" cy="5454650"/>
          </a:xfrm>
          <a:prstGeom prst="rect">
            <a:avLst/>
          </a:prstGeom>
          <a:noFill/>
          <a:ln w="9525">
            <a:noFill/>
            <a:miter lim="800000"/>
            <a:headEnd/>
            <a:tailEnd/>
          </a:ln>
        </p:spPr>
        <p:txBody>
          <a:bodyPr>
            <a:spAutoFit/>
          </a:bodyPr>
          <a:lstStyle/>
          <a:p>
            <a:pPr>
              <a:lnSpc>
                <a:spcPct val="80000"/>
              </a:lnSpc>
            </a:pPr>
            <a:r>
              <a:rPr lang="en-US" sz="2000">
                <a:solidFill>
                  <a:schemeClr val="tx2"/>
                </a:solidFill>
                <a:latin typeface="Times New Roman" pitchFamily="18" charset="0"/>
              </a:rPr>
              <a:t>Peny.baru terjadi setelah pemajanan atau ada interval waktu yang sesuai</a:t>
            </a:r>
          </a:p>
          <a:p>
            <a:pPr>
              <a:lnSpc>
                <a:spcPct val="80000"/>
              </a:lnSpc>
            </a:pPr>
            <a:endParaRPr lang="en-US" sz="2000">
              <a:solidFill>
                <a:schemeClr val="tx2"/>
              </a:solidFill>
              <a:latin typeface="Times New Roman" pitchFamily="18" charset="0"/>
            </a:endParaRPr>
          </a:p>
          <a:p>
            <a:pPr>
              <a:lnSpc>
                <a:spcPct val="80000"/>
              </a:lnSpc>
            </a:pPr>
            <a:r>
              <a:rPr lang="en-US" sz="2000">
                <a:solidFill>
                  <a:schemeClr val="tx2"/>
                </a:solidFill>
                <a:latin typeface="Times New Roman" pitchFamily="18" charset="0"/>
              </a:rPr>
              <a:t>P.A.K. jelas dan banyak jika dikaitkan dengan pemajanan faktor resiko</a:t>
            </a:r>
          </a:p>
          <a:p>
            <a:endParaRPr lang="en-US" sz="2000">
              <a:solidFill>
                <a:schemeClr val="tx2"/>
              </a:solidFill>
              <a:latin typeface="Times New Roman" pitchFamily="18" charset="0"/>
            </a:endParaRPr>
          </a:p>
          <a:p>
            <a:r>
              <a:rPr lang="en-US" sz="2000">
                <a:solidFill>
                  <a:schemeClr val="tx2"/>
                </a:solidFill>
                <a:latin typeface="Times New Roman" pitchFamily="18" charset="0"/>
              </a:rPr>
              <a:t>Makin tinggi pajanan makin tinggi kejadian dan tingkat keparahan penyakitnya</a:t>
            </a:r>
          </a:p>
          <a:p>
            <a:endParaRPr lang="en-US" sz="2000">
              <a:solidFill>
                <a:schemeClr val="tx2"/>
              </a:solidFill>
              <a:latin typeface="Times New Roman" pitchFamily="18" charset="0"/>
            </a:endParaRPr>
          </a:p>
          <a:p>
            <a:pPr>
              <a:lnSpc>
                <a:spcPct val="80000"/>
              </a:lnSpc>
            </a:pPr>
            <a:r>
              <a:rPr lang="en-US" sz="2000">
                <a:solidFill>
                  <a:schemeClr val="tx2"/>
                </a:solidFill>
                <a:latin typeface="Times New Roman" pitchFamily="18" charset="0"/>
              </a:rPr>
              <a:t>Beberapa penelitian penyebutkan hasil dan kesimpulan yang sama</a:t>
            </a:r>
          </a:p>
          <a:p>
            <a:endParaRPr lang="en-US" sz="2000">
              <a:solidFill>
                <a:schemeClr val="tx2"/>
              </a:solidFill>
              <a:latin typeface="Times New Roman" pitchFamily="18" charset="0"/>
            </a:endParaRPr>
          </a:p>
          <a:p>
            <a:pPr>
              <a:lnSpc>
                <a:spcPct val="70000"/>
              </a:lnSpc>
            </a:pPr>
            <a:r>
              <a:rPr lang="en-US" sz="2000">
                <a:solidFill>
                  <a:schemeClr val="tx2"/>
                </a:solidFill>
                <a:latin typeface="Times New Roman" pitchFamily="18" charset="0"/>
              </a:rPr>
              <a:t>Berdasarkan sifat toksikologi, kimia, fisika atau sifat lainnya dari faktor resiko, diketahui bahwa pemajanan akan menyebabkan gangguan tertentu.</a:t>
            </a:r>
          </a:p>
          <a:p>
            <a:pPr>
              <a:lnSpc>
                <a:spcPct val="70000"/>
              </a:lnSpc>
            </a:pPr>
            <a:endParaRPr lang="en-US" sz="2000">
              <a:solidFill>
                <a:schemeClr val="tx2"/>
              </a:solidFill>
              <a:latin typeface="Times New Roman" pitchFamily="18" charset="0"/>
            </a:endParaRPr>
          </a:p>
          <a:p>
            <a:pPr>
              <a:lnSpc>
                <a:spcPct val="70000"/>
              </a:lnSpc>
            </a:pPr>
            <a:r>
              <a:rPr lang="en-US" sz="2000">
                <a:solidFill>
                  <a:schemeClr val="tx2"/>
                </a:solidFill>
                <a:latin typeface="Times New Roman" pitchFamily="18" charset="0"/>
              </a:rPr>
              <a:t>Bahan kimia tertentu menyebabkan kerusakan pada organ biologis tertentu (ada target organ)</a:t>
            </a:r>
          </a:p>
          <a:p>
            <a:pPr>
              <a:lnSpc>
                <a:spcPct val="70000"/>
              </a:lnSpc>
            </a:pPr>
            <a:endParaRPr lang="en-US" sz="2000">
              <a:solidFill>
                <a:schemeClr val="tx2"/>
              </a:solidFill>
              <a:latin typeface="Times New Roman" pitchFamily="18" charset="0"/>
            </a:endParaRPr>
          </a:p>
          <a:p>
            <a:pPr>
              <a:lnSpc>
                <a:spcPct val="70000"/>
              </a:lnSpc>
            </a:pPr>
            <a:endParaRPr lang="en-US" sz="2000">
              <a:solidFill>
                <a:schemeClr val="tx2"/>
              </a:solidFill>
              <a:latin typeface="Times New Roman" pitchFamily="18" charset="0"/>
            </a:endParaRPr>
          </a:p>
          <a:p>
            <a:pPr>
              <a:lnSpc>
                <a:spcPct val="70000"/>
              </a:lnSpc>
            </a:pPr>
            <a:r>
              <a:rPr lang="en-US" sz="2000">
                <a:solidFill>
                  <a:schemeClr val="tx2"/>
                </a:solidFill>
                <a:latin typeface="Times New Roman" pitchFamily="18" charset="0"/>
              </a:rPr>
              <a:t>Sintesis umum dari semua penemuan menyimpulkan bahwa ada efek sebab akibat secara ilmiah</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4213" y="188913"/>
            <a:ext cx="8080375" cy="954087"/>
          </a:xfrm>
        </p:spPr>
        <p:txBody>
          <a:bodyPr/>
          <a:lstStyle/>
          <a:p>
            <a:pPr marL="838200" indent="-838200"/>
            <a:r>
              <a:rPr lang="id-ID" sz="2800" b="1" smtClean="0"/>
              <a:t>PRINSIP2 </a:t>
            </a:r>
            <a:r>
              <a:rPr lang="sv-SE" sz="2800" b="1" smtClean="0"/>
              <a:t>PENCEGAHAN </a:t>
            </a:r>
            <a:r>
              <a:rPr lang="id-ID" sz="2800" b="1" smtClean="0"/>
              <a:t/>
            </a:r>
            <a:br>
              <a:rPr lang="id-ID" sz="2800" b="1" smtClean="0"/>
            </a:br>
            <a:r>
              <a:rPr lang="id-ID" sz="2800" b="1" smtClean="0"/>
              <a:t>PE</a:t>
            </a:r>
            <a:r>
              <a:rPr lang="sv-SE" sz="2800" b="1" smtClean="0"/>
              <a:t>NYAKIT AKIBAT KERJA</a:t>
            </a:r>
            <a:endParaRPr lang="en-US" sz="2800" b="1" smtClean="0"/>
          </a:p>
        </p:txBody>
      </p:sp>
      <p:sp>
        <p:nvSpPr>
          <p:cNvPr id="38915" name="Rectangle 3"/>
          <p:cNvSpPr>
            <a:spLocks noGrp="1" noChangeArrowheads="1"/>
          </p:cNvSpPr>
          <p:nvPr>
            <p:ph idx="1"/>
          </p:nvPr>
        </p:nvSpPr>
        <p:spPr>
          <a:xfrm>
            <a:off x="428625" y="5072063"/>
            <a:ext cx="8135938" cy="1295400"/>
          </a:xfrm>
          <a:solidFill>
            <a:srgbClr val="CCFFCC"/>
          </a:solidFill>
        </p:spPr>
        <p:txBody>
          <a:bodyPr>
            <a:normAutofit lnSpcReduction="10000"/>
          </a:bodyPr>
          <a:lstStyle/>
          <a:p>
            <a:pPr algn="ctr">
              <a:lnSpc>
                <a:spcPct val="85000"/>
              </a:lnSpc>
              <a:spcBef>
                <a:spcPct val="25000"/>
              </a:spcBef>
              <a:buFont typeface="Wingdings" pitchFamily="2" charset="2"/>
              <a:buNone/>
            </a:pPr>
            <a:r>
              <a:rPr lang="sv-SE" sz="2400" smtClean="0">
                <a:solidFill>
                  <a:srgbClr val="C00000"/>
                </a:solidFill>
              </a:rPr>
              <a:t>PENTING :</a:t>
            </a:r>
          </a:p>
          <a:p>
            <a:pPr algn="ctr">
              <a:lnSpc>
                <a:spcPct val="85000"/>
              </a:lnSpc>
              <a:spcBef>
                <a:spcPct val="25000"/>
              </a:spcBef>
              <a:buFont typeface="Wingdings" pitchFamily="2" charset="2"/>
              <a:buNone/>
            </a:pPr>
            <a:r>
              <a:rPr lang="sv-SE" sz="2400" smtClean="0">
                <a:solidFill>
                  <a:srgbClr val="C00000"/>
                </a:solidFill>
              </a:rPr>
              <a:t>PAK sering tidak dapat disembuhkan, sehingga upaya pencegahan (preventif dan promotif) harus diutamakan </a:t>
            </a:r>
            <a:endParaRPr lang="en-US" sz="2400" smtClean="0">
              <a:solidFill>
                <a:srgbClr val="C00000"/>
              </a:solidFill>
            </a:endParaRPr>
          </a:p>
        </p:txBody>
      </p:sp>
      <p:sp>
        <p:nvSpPr>
          <p:cNvPr id="38916" name="Rectangle 5"/>
          <p:cNvSpPr>
            <a:spLocks noChangeArrowheads="1"/>
          </p:cNvSpPr>
          <p:nvPr/>
        </p:nvSpPr>
        <p:spPr bwMode="auto">
          <a:xfrm>
            <a:off x="684213" y="1196975"/>
            <a:ext cx="7848600" cy="3240088"/>
          </a:xfrm>
          <a:prstGeom prst="rect">
            <a:avLst/>
          </a:prstGeom>
          <a:noFill/>
          <a:ln w="9525">
            <a:noFill/>
            <a:miter lim="800000"/>
            <a:headEnd/>
            <a:tailEnd/>
          </a:ln>
        </p:spPr>
        <p:txBody>
          <a:bodyPr lIns="182562" tIns="46038" rIns="182562" bIns="46038"/>
          <a:lstStyle/>
          <a:p>
            <a:pPr marL="609600" indent="-609600">
              <a:lnSpc>
                <a:spcPct val="90000"/>
              </a:lnSpc>
              <a:spcBef>
                <a:spcPct val="20000"/>
              </a:spcBef>
              <a:buClr>
                <a:schemeClr val="tx2"/>
              </a:buClr>
              <a:buSzPct val="75000"/>
              <a:buFont typeface="Wingdings" pitchFamily="2" charset="2"/>
              <a:buAutoNum type="arabicPeriod"/>
            </a:pPr>
            <a:r>
              <a:rPr lang="sv-SE" sz="2800"/>
              <a:t>Pencegahan Primer/Awal, dilakukan sedini mungkin sebelum kasus terjadi</a:t>
            </a:r>
          </a:p>
          <a:p>
            <a:pPr marL="609600" indent="-609600">
              <a:lnSpc>
                <a:spcPct val="90000"/>
              </a:lnSpc>
              <a:spcBef>
                <a:spcPct val="20000"/>
              </a:spcBef>
              <a:buClr>
                <a:schemeClr val="tx2"/>
              </a:buClr>
              <a:buSzPct val="75000"/>
              <a:buFont typeface="Wingdings" pitchFamily="2" charset="2"/>
              <a:buAutoNum type="arabicPeriod"/>
            </a:pPr>
            <a:r>
              <a:rPr lang="sv-SE" sz="2800"/>
              <a:t>Pencegahan Sekunder, dilakukan apabila sudah terdapat tanda-tanda atau gejala adanya PAK</a:t>
            </a:r>
          </a:p>
          <a:p>
            <a:pPr marL="609600" indent="-609600">
              <a:lnSpc>
                <a:spcPct val="90000"/>
              </a:lnSpc>
              <a:spcBef>
                <a:spcPct val="20000"/>
              </a:spcBef>
              <a:buClr>
                <a:schemeClr val="tx2"/>
              </a:buClr>
              <a:buSzPct val="75000"/>
              <a:buFont typeface="Wingdings" pitchFamily="2" charset="2"/>
              <a:buAutoNum type="arabicPeriod"/>
            </a:pPr>
            <a:r>
              <a:rPr lang="sv-SE" sz="2800"/>
              <a:t>Pencegahan Tersier, melalui tindakan penanganan terhadap kasus PAK yang sudah terjadi agar masih dapat dioptimalkan fungsi</a:t>
            </a:r>
            <a:endParaRPr lang="en-US" sz="280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876300" y="725488"/>
            <a:ext cx="7562850" cy="1066800"/>
          </a:xfrm>
          <a:prstGeom prst="rect">
            <a:avLst/>
          </a:prstGeom>
          <a:noFill/>
          <a:ln w="9525">
            <a:noFill/>
            <a:miter lim="800000"/>
            <a:headEnd/>
            <a:tailEnd/>
          </a:ln>
        </p:spPr>
        <p:txBody>
          <a:bodyPr lIns="91434" tIns="45717" rIns="91434" bIns="45717">
            <a:spAutoFit/>
          </a:bodyPr>
          <a:lstStyle/>
          <a:p>
            <a:pPr algn="ctr"/>
            <a:r>
              <a:rPr lang="en-US" sz="3200">
                <a:latin typeface="Times New Roman" pitchFamily="18" charset="0"/>
              </a:rPr>
              <a:t>UPAYA PENGENDALIAN </a:t>
            </a:r>
          </a:p>
          <a:p>
            <a:pPr algn="ctr"/>
            <a:r>
              <a:rPr lang="en-US" sz="3200" b="1">
                <a:latin typeface="Times New Roman" pitchFamily="18" charset="0"/>
              </a:rPr>
              <a:t>PENYAKIT AKIBAT KERJA (PAK)</a:t>
            </a:r>
          </a:p>
        </p:txBody>
      </p:sp>
      <p:graphicFrame>
        <p:nvGraphicFramePr>
          <p:cNvPr id="92180" name="Group 20"/>
          <p:cNvGraphicFramePr>
            <a:graphicFrameLocks noGrp="1"/>
          </p:cNvGraphicFramePr>
          <p:nvPr/>
        </p:nvGraphicFramePr>
        <p:xfrm>
          <a:off x="228600" y="1844675"/>
          <a:ext cx="8915400" cy="4587234"/>
        </p:xfrm>
        <a:graphic>
          <a:graphicData uri="http://schemas.openxmlformats.org/drawingml/2006/table">
            <a:tbl>
              <a:tblPr/>
              <a:tblGrid>
                <a:gridCol w="2247900"/>
                <a:gridCol w="2476500"/>
                <a:gridCol w="1905000"/>
                <a:gridCol w="2286000"/>
              </a:tblGrid>
              <a:tr h="533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PROMOTIF</a:t>
                      </a:r>
                    </a:p>
                  </a:txBody>
                  <a:tcPr marL="91434" marR="91434"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PREVENTIF</a:t>
                      </a:r>
                    </a:p>
                  </a:txBody>
                  <a:tcPr marL="91434" marR="91434"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KURATIF</a:t>
                      </a:r>
                    </a:p>
                  </a:txBody>
                  <a:tcPr marL="91434" marR="91434"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REHABILITATIF</a:t>
                      </a:r>
                    </a:p>
                  </a:txBody>
                  <a:tcPr marL="91434" marR="91434"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19400">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smtClean="0">
                          <a:ln>
                            <a:noFill/>
                          </a:ln>
                          <a:solidFill>
                            <a:schemeClr val="tx1"/>
                          </a:solidFill>
                          <a:effectLst/>
                          <a:latin typeface="Arial" charset="0"/>
                        </a:rPr>
                        <a:t> Pemeliharaan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  kesehatan kerja</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smtClean="0">
                          <a:ln>
                            <a:noFill/>
                          </a:ln>
                          <a:solidFill>
                            <a:schemeClr val="tx1"/>
                          </a:solidFill>
                          <a:effectLst/>
                          <a:latin typeface="Arial" charset="0"/>
                        </a:rPr>
                        <a:t> Pembinaan   </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smtClean="0">
                          <a:ln>
                            <a:noFill/>
                          </a:ln>
                          <a:solidFill>
                            <a:schemeClr val="tx1"/>
                          </a:solidFill>
                          <a:effectLst/>
                          <a:latin typeface="Arial" charset="0"/>
                        </a:rPr>
                        <a:t> Gerakan OR</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smtClean="0">
                          <a:ln>
                            <a:noFill/>
                          </a:ln>
                          <a:solidFill>
                            <a:schemeClr val="tx1"/>
                          </a:solidFill>
                          <a:effectLst/>
                          <a:latin typeface="Arial" charset="0"/>
                        </a:rPr>
                        <a:t> Tdk merokok</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smtClean="0">
                          <a:ln>
                            <a:noFill/>
                          </a:ln>
                          <a:solidFill>
                            <a:schemeClr val="tx1"/>
                          </a:solidFill>
                          <a:effectLst/>
                          <a:latin typeface="Arial" charset="0"/>
                        </a:rPr>
                        <a:t> Gizi seimbang</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smtClean="0">
                          <a:ln>
                            <a:noFill/>
                          </a:ln>
                          <a:solidFill>
                            <a:schemeClr val="tx1"/>
                          </a:solidFill>
                          <a:effectLst/>
                          <a:latin typeface="Arial" charset="0"/>
                        </a:rPr>
                        <a:t> Ergonomi</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smtClean="0">
                          <a:ln>
                            <a:noFill/>
                          </a:ln>
                          <a:solidFill>
                            <a:schemeClr val="tx1"/>
                          </a:solidFill>
                          <a:effectLst/>
                          <a:latin typeface="Arial" charset="0"/>
                        </a:rPr>
                        <a:t> </a:t>
                      </a:r>
                      <a:r>
                        <a:rPr kumimoji="0" lang="en-US" sz="2000" b="0" i="0" u="none" strike="noStrike" cap="none" normalizeH="0" baseline="0" smtClean="0">
                          <a:ln>
                            <a:noFill/>
                          </a:ln>
                          <a:solidFill>
                            <a:srgbClr val="CC3300"/>
                          </a:solidFill>
                          <a:effectLst/>
                          <a:latin typeface="Arial" charset="0"/>
                        </a:rPr>
                        <a:t>Pengendalian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CC3300"/>
                          </a:solidFill>
                          <a:effectLst/>
                          <a:latin typeface="Arial" charset="0"/>
                        </a:rPr>
                        <a:t>  Lingk. Kerja</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smtClean="0">
                          <a:ln>
                            <a:noFill/>
                          </a:ln>
                          <a:solidFill>
                            <a:schemeClr val="tx1"/>
                          </a:solidFill>
                          <a:effectLst/>
                          <a:latin typeface="Arial" charset="0"/>
                        </a:rPr>
                        <a:t> Hygiene sanitasi</a:t>
                      </a:r>
                    </a:p>
                    <a:p>
                      <a:pPr marL="0" marR="0" lvl="0" indent="0" algn="l" defTabSz="914400" rtl="0" eaLnBrk="1" fontAlgn="base" latinLnBrk="0" hangingPunct="1">
                        <a:lnSpc>
                          <a:spcPct val="100000"/>
                        </a:lnSpc>
                        <a:spcBef>
                          <a:spcPct val="20000"/>
                        </a:spcBef>
                        <a:spcAft>
                          <a:spcPct val="0"/>
                        </a:spcAft>
                        <a:buClrTx/>
                        <a:buSzTx/>
                        <a:buFontTx/>
                        <a:buChar char="•"/>
                        <a:tabLst/>
                      </a:pPr>
                      <a:endParaRPr kumimoji="0" lang="en-US" sz="2000" b="0" i="0" u="none" strike="noStrike" cap="none" normalizeH="0" baseline="0" smtClean="0">
                        <a:ln>
                          <a:noFill/>
                        </a:ln>
                        <a:solidFill>
                          <a:schemeClr val="tx1"/>
                        </a:solidFill>
                        <a:effectLst/>
                        <a:latin typeface="Arial" charset="0"/>
                      </a:endParaRPr>
                    </a:p>
                  </a:txBody>
                  <a:tcPr marL="91434" marR="91434"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Arial" charset="0"/>
                        </a:rPr>
                        <a:t> </a:t>
                      </a:r>
                      <a:r>
                        <a:rPr kumimoji="0" lang="en-US" sz="2000" b="0" i="0" u="none" strike="noStrike" cap="none" normalizeH="0" baseline="0" dirty="0" err="1" smtClean="0">
                          <a:ln>
                            <a:noFill/>
                          </a:ln>
                          <a:solidFill>
                            <a:schemeClr val="tx1"/>
                          </a:solidFill>
                          <a:effectLst/>
                          <a:latin typeface="Arial" charset="0"/>
                        </a:rPr>
                        <a:t>Pemeriksaan</a:t>
                      </a:r>
                      <a:r>
                        <a:rPr kumimoji="0" lang="en-US" sz="2000" b="0" i="0" u="none" strike="noStrike" cap="none" normalizeH="0" baseline="0" dirty="0" smtClean="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  </a:t>
                      </a:r>
                      <a:r>
                        <a:rPr kumimoji="0" lang="en-US" sz="2000" b="0" i="0" u="none" strike="noStrike" cap="none" normalizeH="0" baseline="0" dirty="0" err="1" smtClean="0">
                          <a:ln>
                            <a:noFill/>
                          </a:ln>
                          <a:solidFill>
                            <a:schemeClr val="tx1"/>
                          </a:solidFill>
                          <a:effectLst/>
                          <a:latin typeface="Arial" charset="0"/>
                        </a:rPr>
                        <a:t>Kesehatan</a:t>
                      </a:r>
                      <a:r>
                        <a:rPr kumimoji="0" lang="en-US" sz="2000" b="0" i="0" u="none" strike="noStrike" cap="none" normalizeH="0" baseline="0" dirty="0" smtClean="0">
                          <a:ln>
                            <a:noFill/>
                          </a:ln>
                          <a:solidFill>
                            <a:schemeClr val="tx1"/>
                          </a:solidFill>
                          <a:effectLst/>
                          <a:latin typeface="Arial" charset="0"/>
                        </a:rPr>
                        <a:t> </a:t>
                      </a:r>
                      <a:r>
                        <a:rPr kumimoji="0" lang="en-US" sz="2000" b="0" i="0" u="none" strike="noStrike" cap="none" normalizeH="0" baseline="0" dirty="0" err="1" smtClean="0">
                          <a:ln>
                            <a:noFill/>
                          </a:ln>
                          <a:solidFill>
                            <a:schemeClr val="tx1"/>
                          </a:solidFill>
                          <a:effectLst/>
                          <a:latin typeface="Arial" charset="0"/>
                        </a:rPr>
                        <a:t>Kerja</a:t>
                      </a:r>
                      <a:endParaRPr kumimoji="0" lang="en-US" sz="2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Arial" charset="0"/>
                        </a:rPr>
                        <a:t> </a:t>
                      </a:r>
                      <a:r>
                        <a:rPr kumimoji="0" lang="en-US" sz="2000" b="0" i="0" u="none" strike="noStrike" cap="none" normalizeH="0" baseline="0" dirty="0" err="1" smtClean="0">
                          <a:ln>
                            <a:noFill/>
                          </a:ln>
                          <a:solidFill>
                            <a:schemeClr val="tx1"/>
                          </a:solidFill>
                          <a:effectLst/>
                          <a:latin typeface="Arial" charset="0"/>
                        </a:rPr>
                        <a:t>Imunisasi</a:t>
                      </a:r>
                      <a:endParaRPr kumimoji="0" lang="en-US" sz="2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Arial" charset="0"/>
                        </a:rPr>
                        <a:t> </a:t>
                      </a:r>
                      <a:r>
                        <a:rPr kumimoji="0" lang="en-US" sz="2000" b="0" i="0" u="none" strike="noStrike" cap="none" normalizeH="0" baseline="0" dirty="0" err="1" smtClean="0">
                          <a:ln>
                            <a:noFill/>
                          </a:ln>
                          <a:solidFill>
                            <a:schemeClr val="tx1"/>
                          </a:solidFill>
                          <a:effectLst/>
                          <a:latin typeface="Arial" charset="0"/>
                        </a:rPr>
                        <a:t>Penggunaan</a:t>
                      </a:r>
                      <a:r>
                        <a:rPr kumimoji="0" lang="en-US" sz="2000" b="0" i="0" u="none" strike="noStrike" cap="none" normalizeH="0" baseline="0" dirty="0" smtClean="0">
                          <a:ln>
                            <a:noFill/>
                          </a:ln>
                          <a:solidFill>
                            <a:schemeClr val="tx1"/>
                          </a:solidFill>
                          <a:effectLst/>
                          <a:latin typeface="Arial" charset="0"/>
                        </a:rPr>
                        <a:t> APD</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Arial" charset="0"/>
                        </a:rPr>
                        <a:t> </a:t>
                      </a:r>
                      <a:r>
                        <a:rPr kumimoji="0" lang="en-US" sz="2000" b="0" i="0" u="none" strike="noStrike" cap="none" normalizeH="0" baseline="0" dirty="0" err="1" smtClean="0">
                          <a:ln>
                            <a:noFill/>
                          </a:ln>
                          <a:solidFill>
                            <a:schemeClr val="tx1"/>
                          </a:solidFill>
                          <a:effectLst/>
                          <a:latin typeface="Arial" charset="0"/>
                        </a:rPr>
                        <a:t>Rotasi</a:t>
                      </a:r>
                      <a:r>
                        <a:rPr kumimoji="0" lang="en-US" sz="2000" b="0" i="0" u="none" strike="noStrike" cap="none" normalizeH="0" baseline="0" dirty="0" smtClean="0">
                          <a:ln>
                            <a:noFill/>
                          </a:ln>
                          <a:solidFill>
                            <a:schemeClr val="tx1"/>
                          </a:solidFill>
                          <a:effectLst/>
                          <a:latin typeface="Arial" charset="0"/>
                        </a:rPr>
                        <a:t> </a:t>
                      </a:r>
                      <a:r>
                        <a:rPr kumimoji="0" lang="en-US" sz="2000" b="0" i="0" u="none" strike="noStrike" cap="none" normalizeH="0" baseline="0" dirty="0" err="1" smtClean="0">
                          <a:ln>
                            <a:noFill/>
                          </a:ln>
                          <a:solidFill>
                            <a:schemeClr val="tx1"/>
                          </a:solidFill>
                          <a:effectLst/>
                          <a:latin typeface="Arial" charset="0"/>
                        </a:rPr>
                        <a:t>Kerja</a:t>
                      </a:r>
                      <a:endParaRPr kumimoji="0" lang="en-US" sz="2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Arial" charset="0"/>
                        </a:rPr>
                        <a:t> </a:t>
                      </a:r>
                      <a:r>
                        <a:rPr kumimoji="0" lang="en-US" sz="2000" b="0" i="0" u="none" strike="noStrike" cap="none" normalizeH="0" baseline="0" dirty="0" err="1" smtClean="0">
                          <a:ln>
                            <a:noFill/>
                          </a:ln>
                          <a:solidFill>
                            <a:schemeClr val="tx1"/>
                          </a:solidFill>
                          <a:effectLst/>
                          <a:latin typeface="Arial" charset="0"/>
                        </a:rPr>
                        <a:t>Pengurangan</a:t>
                      </a:r>
                      <a:r>
                        <a:rPr kumimoji="0" lang="en-US" sz="2000" b="0" i="0" u="none" strike="noStrike" cap="none" normalizeH="0" baseline="0" dirty="0" smtClean="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  </a:t>
                      </a:r>
                      <a:r>
                        <a:rPr kumimoji="0" lang="en-US" sz="2000" b="0" i="0" u="none" strike="noStrike" cap="none" normalizeH="0" baseline="0" dirty="0" err="1" smtClean="0">
                          <a:ln>
                            <a:noFill/>
                          </a:ln>
                          <a:solidFill>
                            <a:schemeClr val="tx1"/>
                          </a:solidFill>
                          <a:effectLst/>
                          <a:latin typeface="Arial" charset="0"/>
                        </a:rPr>
                        <a:t>waktu</a:t>
                      </a:r>
                      <a:r>
                        <a:rPr kumimoji="0" lang="en-US" sz="2000" b="0" i="0" u="none" strike="noStrike" cap="none" normalizeH="0" baseline="0" dirty="0" smtClean="0">
                          <a:ln>
                            <a:noFill/>
                          </a:ln>
                          <a:solidFill>
                            <a:schemeClr val="tx1"/>
                          </a:solidFill>
                          <a:effectLst/>
                          <a:latin typeface="Arial" charset="0"/>
                        </a:rPr>
                        <a:t> </a:t>
                      </a:r>
                      <a:r>
                        <a:rPr kumimoji="0" lang="en-US" sz="2000" b="0" i="0" u="none" strike="noStrike" cap="none" normalizeH="0" baseline="0" dirty="0" err="1" smtClean="0">
                          <a:ln>
                            <a:noFill/>
                          </a:ln>
                          <a:solidFill>
                            <a:schemeClr val="tx1"/>
                          </a:solidFill>
                          <a:effectLst/>
                          <a:latin typeface="Arial" charset="0"/>
                        </a:rPr>
                        <a:t>kerja</a:t>
                      </a:r>
                      <a:r>
                        <a:rPr kumimoji="0" lang="id-ID" sz="2000" b="0" i="0" u="none" strike="noStrike" cap="none" normalizeH="0" baseline="0" smtClean="0">
                          <a:ln>
                            <a:noFill/>
                          </a:ln>
                          <a:solidFill>
                            <a:schemeClr val="tx1"/>
                          </a:solidFill>
                          <a:effectLst/>
                          <a:latin typeface="Arial" charset="0"/>
                        </a:rPr>
                        <a:t> terpajan F Bahaya</a:t>
                      </a:r>
                      <a:endParaRPr kumimoji="0" lang="en-US" sz="2000" b="0" i="0" u="none" strike="noStrike" cap="none" normalizeH="0" baseline="0" smtClean="0">
                        <a:ln>
                          <a:noFill/>
                        </a:ln>
                        <a:solidFill>
                          <a:schemeClr val="tx1"/>
                        </a:solidFill>
                        <a:effectLst/>
                        <a:latin typeface="Arial" charset="0"/>
                      </a:endParaRPr>
                    </a:p>
                  </a:txBody>
                  <a:tcPr marL="91434" marR="91434"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smtClean="0">
                          <a:ln>
                            <a:noFill/>
                          </a:ln>
                          <a:solidFill>
                            <a:schemeClr val="tx1"/>
                          </a:solidFill>
                          <a:effectLst/>
                          <a:latin typeface="Arial" charset="0"/>
                        </a:rPr>
                        <a:t> Pengobatan</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smtClean="0">
                          <a:ln>
                            <a:noFill/>
                          </a:ln>
                          <a:solidFill>
                            <a:schemeClr val="tx1"/>
                          </a:solidFill>
                          <a:effectLst/>
                          <a:latin typeface="Arial" charset="0"/>
                        </a:rPr>
                        <a:t> P3K</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smtClean="0">
                          <a:ln>
                            <a:noFill/>
                          </a:ln>
                          <a:solidFill>
                            <a:schemeClr val="tx1"/>
                          </a:solidFill>
                          <a:effectLst/>
                          <a:latin typeface="Arial" charset="0"/>
                        </a:rPr>
                        <a:t> Rawat jalan</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smtClean="0">
                          <a:ln>
                            <a:noFill/>
                          </a:ln>
                          <a:solidFill>
                            <a:schemeClr val="tx1"/>
                          </a:solidFill>
                          <a:effectLst/>
                          <a:latin typeface="Arial" charset="0"/>
                        </a:rPr>
                        <a:t> Rawat Inap</a:t>
                      </a:r>
                    </a:p>
                  </a:txBody>
                  <a:tcPr marL="91434" marR="91434"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smtClean="0">
                          <a:ln>
                            <a:noFill/>
                          </a:ln>
                          <a:solidFill>
                            <a:schemeClr val="tx1"/>
                          </a:solidFill>
                          <a:effectLst/>
                          <a:latin typeface="Arial" charset="0"/>
                        </a:rPr>
                        <a:t> Alat bantu dengar</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smtClean="0">
                          <a:ln>
                            <a:noFill/>
                          </a:ln>
                          <a:solidFill>
                            <a:schemeClr val="tx1"/>
                          </a:solidFill>
                          <a:effectLst/>
                          <a:latin typeface="Arial" charset="0"/>
                        </a:rPr>
                        <a:t> Protese</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smtClean="0">
                          <a:ln>
                            <a:noFill/>
                          </a:ln>
                          <a:solidFill>
                            <a:schemeClr val="tx1"/>
                          </a:solidFill>
                          <a:effectLst/>
                          <a:latin typeface="Arial" charset="0"/>
                        </a:rPr>
                        <a:t> Mutasi</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smtClean="0">
                          <a:ln>
                            <a:noFill/>
                          </a:ln>
                          <a:solidFill>
                            <a:schemeClr val="tx1"/>
                          </a:solidFill>
                          <a:effectLst/>
                          <a:latin typeface="Arial" charset="0"/>
                        </a:rPr>
                        <a:t> Kompensasi</a:t>
                      </a:r>
                    </a:p>
                  </a:txBody>
                  <a:tcPr marL="91434" marR="91434"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pull dir="l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2" name="Rectangle 5"/>
          <p:cNvSpPr>
            <a:spLocks noGrp="1" noChangeArrowheads="1"/>
          </p:cNvSpPr>
          <p:nvPr>
            <p:ph type="title"/>
          </p:nvPr>
        </p:nvSpPr>
        <p:spPr>
          <a:xfrm>
            <a:off x="827088" y="214290"/>
            <a:ext cx="8012112" cy="719138"/>
          </a:xfrm>
        </p:spPr>
        <p:txBody>
          <a:bodyPr/>
          <a:lstStyle/>
          <a:p>
            <a:pPr eaLnBrk="1" hangingPunct="1"/>
            <a:r>
              <a:rPr lang="en-US" sz="3200" dirty="0" err="1" smtClean="0"/>
              <a:t>Pencegahan</a:t>
            </a:r>
            <a:r>
              <a:rPr lang="en-US" sz="3200" dirty="0" smtClean="0"/>
              <a:t>/</a:t>
            </a:r>
            <a:r>
              <a:rPr lang="en-US" sz="3200" dirty="0" err="1" smtClean="0"/>
              <a:t>Preventif</a:t>
            </a:r>
            <a:r>
              <a:rPr lang="en-US" sz="3200" dirty="0" smtClean="0"/>
              <a:t> PAK (</a:t>
            </a:r>
            <a:r>
              <a:rPr lang="en-US" sz="3200" dirty="0" err="1" smtClean="0"/>
              <a:t>menurut</a:t>
            </a:r>
            <a:r>
              <a:rPr lang="en-US" sz="3200" dirty="0" smtClean="0"/>
              <a:t> ILO) :</a:t>
            </a:r>
          </a:p>
        </p:txBody>
      </p:sp>
      <p:sp>
        <p:nvSpPr>
          <p:cNvPr id="40963" name="Rectangle 6"/>
          <p:cNvSpPr>
            <a:spLocks noGrp="1" noChangeArrowheads="1"/>
          </p:cNvSpPr>
          <p:nvPr>
            <p:ph idx="1"/>
          </p:nvPr>
        </p:nvSpPr>
        <p:spPr>
          <a:xfrm>
            <a:off x="642910" y="1500174"/>
            <a:ext cx="3500430" cy="4857784"/>
          </a:xfrm>
          <a:noFill/>
        </p:spPr>
        <p:txBody>
          <a:bodyPr>
            <a:noAutofit/>
          </a:bodyPr>
          <a:lstStyle/>
          <a:p>
            <a:pPr marL="609600" indent="-609600" eaLnBrk="1" hangingPunct="1">
              <a:buFont typeface="Wingdings" pitchFamily="2" charset="2"/>
              <a:buAutoNum type="arabicPeriod"/>
            </a:pPr>
            <a:r>
              <a:rPr lang="en-US" sz="2800" b="1" dirty="0" smtClean="0"/>
              <a:t>Peraturan-perundang2an</a:t>
            </a:r>
          </a:p>
          <a:p>
            <a:pPr marL="609600" indent="-609600" eaLnBrk="1" hangingPunct="1">
              <a:buFont typeface="Wingdings" pitchFamily="2" charset="2"/>
              <a:buAutoNum type="arabicPeriod"/>
            </a:pPr>
            <a:r>
              <a:rPr lang="en-US" sz="2800" b="1" dirty="0" err="1" smtClean="0"/>
              <a:t>Standarisasi</a:t>
            </a:r>
            <a:endParaRPr lang="en-US" sz="2800" b="1" dirty="0" smtClean="0"/>
          </a:p>
          <a:p>
            <a:pPr marL="609600" indent="-609600" eaLnBrk="1" hangingPunct="1">
              <a:buFont typeface="Wingdings" pitchFamily="2" charset="2"/>
              <a:buAutoNum type="arabicPeriod"/>
            </a:pPr>
            <a:r>
              <a:rPr lang="en-US" sz="2800" b="1" dirty="0" err="1" smtClean="0"/>
              <a:t>Pengawasan</a:t>
            </a:r>
            <a:endParaRPr lang="en-US" sz="2800" b="1" dirty="0" smtClean="0"/>
          </a:p>
          <a:p>
            <a:pPr marL="609600" indent="-609600" eaLnBrk="1" hangingPunct="1">
              <a:buFont typeface="Wingdings" pitchFamily="2" charset="2"/>
              <a:buAutoNum type="arabicPeriod"/>
            </a:pPr>
            <a:r>
              <a:rPr lang="en-US" sz="2800" b="1" dirty="0" err="1" smtClean="0"/>
              <a:t>Penelitian</a:t>
            </a:r>
            <a:r>
              <a:rPr lang="en-US" sz="2800" b="1" dirty="0" smtClean="0"/>
              <a:t> </a:t>
            </a:r>
            <a:r>
              <a:rPr lang="en-US" sz="2800" b="1" dirty="0" err="1" smtClean="0"/>
              <a:t>teknis</a:t>
            </a:r>
            <a:endParaRPr lang="en-US" sz="2800" b="1" dirty="0" smtClean="0"/>
          </a:p>
          <a:p>
            <a:pPr marL="609600" indent="-609600" eaLnBrk="1" hangingPunct="1">
              <a:buFont typeface="Wingdings" pitchFamily="2" charset="2"/>
              <a:buAutoNum type="arabicPeriod"/>
            </a:pPr>
            <a:r>
              <a:rPr lang="en-US" sz="2800" b="1" dirty="0" err="1" smtClean="0"/>
              <a:t>Riset</a:t>
            </a:r>
            <a:r>
              <a:rPr lang="en-US" sz="2800" b="1" dirty="0" smtClean="0"/>
              <a:t> </a:t>
            </a:r>
            <a:r>
              <a:rPr lang="en-US" sz="2800" b="1" dirty="0" err="1" smtClean="0"/>
              <a:t>Medik</a:t>
            </a:r>
            <a:r>
              <a:rPr lang="en-US" sz="2800" b="1" dirty="0" smtClean="0"/>
              <a:t> </a:t>
            </a:r>
          </a:p>
          <a:p>
            <a:pPr marL="609600" indent="-609600" eaLnBrk="1" hangingPunct="1">
              <a:buFont typeface="Wingdings" pitchFamily="2" charset="2"/>
              <a:buAutoNum type="arabicPeriod"/>
            </a:pPr>
            <a:r>
              <a:rPr lang="en-US" sz="2800" b="1" dirty="0" err="1" smtClean="0"/>
              <a:t>Penilitian</a:t>
            </a:r>
            <a:r>
              <a:rPr lang="en-US" sz="2800" b="1" dirty="0" smtClean="0"/>
              <a:t> </a:t>
            </a:r>
            <a:r>
              <a:rPr lang="en-US" sz="2800" b="1" dirty="0" err="1" smtClean="0"/>
              <a:t>Psikologik</a:t>
            </a:r>
            <a:endParaRPr lang="en-US" sz="2800" b="1" dirty="0" smtClean="0"/>
          </a:p>
          <a:p>
            <a:pPr marL="609600" indent="-609600" eaLnBrk="1" hangingPunct="1">
              <a:buFont typeface="Wingdings" pitchFamily="2" charset="2"/>
              <a:buAutoNum type="arabicPeriod"/>
            </a:pPr>
            <a:endParaRPr lang="en-US" sz="2800" b="1" dirty="0" smtClean="0"/>
          </a:p>
        </p:txBody>
      </p:sp>
      <p:sp>
        <p:nvSpPr>
          <p:cNvPr id="4" name="Rectangle 3"/>
          <p:cNvSpPr/>
          <p:nvPr/>
        </p:nvSpPr>
        <p:spPr>
          <a:xfrm>
            <a:off x="4857752" y="2143116"/>
            <a:ext cx="3571900" cy="3108543"/>
          </a:xfrm>
          <a:prstGeom prst="rect">
            <a:avLst/>
          </a:prstGeom>
        </p:spPr>
        <p:txBody>
          <a:bodyPr wrap="square">
            <a:spAutoFit/>
          </a:bodyPr>
          <a:lstStyle/>
          <a:p>
            <a:pPr marL="609600" indent="-609600" eaLnBrk="1" hangingPunct="1">
              <a:buFont typeface="+mj-lt"/>
              <a:buAutoNum type="arabicPeriod" startAt="7"/>
            </a:pPr>
            <a:r>
              <a:rPr lang="en-US" sz="2800" b="1" dirty="0" err="1" smtClean="0"/>
              <a:t>Penelitian</a:t>
            </a:r>
            <a:r>
              <a:rPr lang="en-US" sz="2800" b="1" dirty="0" smtClean="0"/>
              <a:t> </a:t>
            </a:r>
            <a:r>
              <a:rPr lang="en-US" sz="2800" b="1" dirty="0" err="1" smtClean="0"/>
              <a:t>secara</a:t>
            </a:r>
            <a:r>
              <a:rPr lang="en-US" sz="2800" b="1" dirty="0" smtClean="0"/>
              <a:t> </a:t>
            </a:r>
            <a:r>
              <a:rPr lang="en-US" sz="2800" b="1" dirty="0" err="1" smtClean="0"/>
              <a:t>statistik</a:t>
            </a:r>
            <a:endParaRPr lang="en-US" sz="2800" b="1" dirty="0" smtClean="0"/>
          </a:p>
          <a:p>
            <a:pPr marL="609600" indent="-609600" eaLnBrk="1" hangingPunct="1">
              <a:buFont typeface="+mj-lt"/>
              <a:buAutoNum type="arabicPeriod" startAt="7"/>
            </a:pPr>
            <a:r>
              <a:rPr lang="en-US" sz="2800" b="1" dirty="0" err="1" smtClean="0"/>
              <a:t>Pendidikan</a:t>
            </a:r>
            <a:endParaRPr lang="en-US" sz="2800" b="1" dirty="0" smtClean="0"/>
          </a:p>
          <a:p>
            <a:pPr marL="609600" indent="-609600" eaLnBrk="1" hangingPunct="1">
              <a:buFont typeface="+mj-lt"/>
              <a:buAutoNum type="arabicPeriod" startAt="7"/>
            </a:pPr>
            <a:r>
              <a:rPr lang="en-US" sz="2800" b="1" dirty="0" err="1" smtClean="0"/>
              <a:t>Pelatihan</a:t>
            </a:r>
            <a:endParaRPr lang="en-US" sz="2800" b="1" dirty="0" smtClean="0"/>
          </a:p>
          <a:p>
            <a:pPr marL="609600" indent="-609600" eaLnBrk="1" hangingPunct="1">
              <a:buFont typeface="+mj-lt"/>
              <a:buAutoNum type="arabicPeriod" startAt="7"/>
            </a:pPr>
            <a:r>
              <a:rPr lang="en-US" sz="2800" b="1" dirty="0" err="1" smtClean="0"/>
              <a:t>Penggerakkan</a:t>
            </a:r>
            <a:endParaRPr lang="en-US" sz="2800" b="1" dirty="0" smtClean="0"/>
          </a:p>
          <a:p>
            <a:pPr marL="609600" indent="-609600" eaLnBrk="1" hangingPunct="1">
              <a:buFont typeface="+mj-lt"/>
              <a:buAutoNum type="arabicPeriod" startAt="7"/>
            </a:pPr>
            <a:r>
              <a:rPr lang="en-US" sz="2800" b="1" dirty="0" err="1" smtClean="0"/>
              <a:t>Asuransi</a:t>
            </a:r>
            <a:endParaRPr lang="en-US" sz="2800" b="1" dirty="0" smtClean="0"/>
          </a:p>
          <a:p>
            <a:pPr marL="609600" indent="-609600" eaLnBrk="1" hangingPunct="1">
              <a:buFont typeface="+mj-lt"/>
              <a:buAutoNum type="arabicPeriod" startAt="7"/>
            </a:pPr>
            <a:r>
              <a:rPr lang="en-US" sz="2800" b="1" dirty="0" err="1" smtClean="0"/>
              <a:t>Upaya</a:t>
            </a:r>
            <a:r>
              <a:rPr lang="en-US" sz="2800" b="1" dirty="0" smtClean="0"/>
              <a:t> K3</a:t>
            </a:r>
            <a:endParaRPr lang="en-US" sz="2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4638"/>
            <a:ext cx="8229600" cy="646112"/>
          </a:xfrm>
          <a:noFill/>
          <a:ln>
            <a:noFill/>
          </a:ln>
        </p:spPr>
        <p:txBody>
          <a:bodyPr/>
          <a:lstStyle/>
          <a:p>
            <a:pPr eaLnBrk="1" hangingPunct="1"/>
            <a:r>
              <a:rPr lang="en-US" sz="3600" b="1" i="1" smtClean="0">
                <a:solidFill>
                  <a:schemeClr val="tx1"/>
                </a:solidFill>
              </a:rPr>
              <a:t>MANFAAT PENCEGAHAN PAK :</a:t>
            </a:r>
          </a:p>
        </p:txBody>
      </p:sp>
      <p:sp>
        <p:nvSpPr>
          <p:cNvPr id="41987" name="Rectangle 3"/>
          <p:cNvSpPr>
            <a:spLocks noGrp="1" noChangeArrowheads="1"/>
          </p:cNvSpPr>
          <p:nvPr>
            <p:ph idx="1"/>
          </p:nvPr>
        </p:nvSpPr>
        <p:spPr>
          <a:xfrm>
            <a:off x="685800" y="1700213"/>
            <a:ext cx="8278813" cy="4395787"/>
          </a:xfrm>
          <a:noFill/>
        </p:spPr>
        <p:txBody>
          <a:bodyPr>
            <a:normAutofit lnSpcReduction="10000"/>
          </a:bodyPr>
          <a:lstStyle/>
          <a:p>
            <a:pPr eaLnBrk="1" hangingPunct="1">
              <a:lnSpc>
                <a:spcPct val="90000"/>
              </a:lnSpc>
              <a:buClr>
                <a:srgbClr val="623DEB"/>
              </a:buClr>
              <a:buFont typeface="Wingdings" pitchFamily="2" charset="2"/>
              <a:buChar char="Ø"/>
            </a:pPr>
            <a:r>
              <a:rPr lang="en-US" sz="2800" b="1" dirty="0" smtClean="0"/>
              <a:t>MENEKAN KEJADIAN PENYAKIT</a:t>
            </a:r>
          </a:p>
          <a:p>
            <a:pPr eaLnBrk="1" hangingPunct="1">
              <a:lnSpc>
                <a:spcPct val="90000"/>
              </a:lnSpc>
              <a:buClr>
                <a:srgbClr val="623DEB"/>
              </a:buClr>
              <a:buFont typeface="Wingdings" pitchFamily="2" charset="2"/>
              <a:buChar char="Ø"/>
            </a:pPr>
            <a:r>
              <a:rPr lang="en-US" sz="2800" b="1" dirty="0" smtClean="0"/>
              <a:t>TERCIPTA TK. SEHAT DAN PROD. </a:t>
            </a:r>
          </a:p>
          <a:p>
            <a:pPr eaLnBrk="1" hangingPunct="1">
              <a:lnSpc>
                <a:spcPct val="90000"/>
              </a:lnSpc>
              <a:buClr>
                <a:srgbClr val="623DEB"/>
              </a:buClr>
              <a:buFont typeface="Wingdings" pitchFamily="2" charset="2"/>
              <a:buChar char="Ø"/>
            </a:pPr>
            <a:r>
              <a:rPr lang="en-US" sz="2800" b="1" dirty="0" smtClean="0"/>
              <a:t>MENGURANGI RISIKO CACAT/KEMATIAN</a:t>
            </a:r>
          </a:p>
          <a:p>
            <a:pPr eaLnBrk="1" hangingPunct="1">
              <a:lnSpc>
                <a:spcPct val="90000"/>
              </a:lnSpc>
              <a:buClr>
                <a:srgbClr val="623DEB"/>
              </a:buClr>
              <a:buFont typeface="Wingdings" pitchFamily="2" charset="2"/>
              <a:buChar char="Ø"/>
            </a:pPr>
            <a:r>
              <a:rPr lang="en-US" sz="2800" b="1" dirty="0" smtClean="0"/>
              <a:t>MENGURANGI BIAYA</a:t>
            </a:r>
          </a:p>
          <a:p>
            <a:pPr eaLnBrk="1" hangingPunct="1">
              <a:lnSpc>
                <a:spcPct val="90000"/>
              </a:lnSpc>
              <a:buClr>
                <a:srgbClr val="623DEB"/>
              </a:buClr>
              <a:buFont typeface="Wingdings" pitchFamily="2" charset="2"/>
              <a:buChar char="Ø"/>
            </a:pPr>
            <a:r>
              <a:rPr lang="en-US" sz="2800" b="1" dirty="0" smtClean="0"/>
              <a:t>MENINGKATKAN IMAGE</a:t>
            </a:r>
          </a:p>
          <a:p>
            <a:pPr eaLnBrk="1" hangingPunct="1">
              <a:lnSpc>
                <a:spcPct val="90000"/>
              </a:lnSpc>
              <a:buClr>
                <a:srgbClr val="623DEB"/>
              </a:buClr>
              <a:buFont typeface="Wingdings" pitchFamily="2" charset="2"/>
              <a:buChar char="Ø"/>
            </a:pPr>
            <a:r>
              <a:rPr lang="en-US" sz="2800" b="1" dirty="0" smtClean="0"/>
              <a:t>KINERJA,MOTIVASI	PROD. PERSH</a:t>
            </a:r>
          </a:p>
          <a:p>
            <a:pPr eaLnBrk="1" hangingPunct="1">
              <a:lnSpc>
                <a:spcPct val="90000"/>
              </a:lnSpc>
              <a:buClr>
                <a:srgbClr val="623DEB"/>
              </a:buClr>
              <a:buFont typeface="Wingdings" pitchFamily="2" charset="2"/>
              <a:buChar char="Ø"/>
            </a:pPr>
            <a:r>
              <a:rPr lang="en-US" sz="2800" b="1" dirty="0" smtClean="0"/>
              <a:t>KEMAJUAN PERSH	LAPANGAN KERJA</a:t>
            </a:r>
          </a:p>
          <a:p>
            <a:pPr eaLnBrk="1" hangingPunct="1">
              <a:lnSpc>
                <a:spcPct val="90000"/>
              </a:lnSpc>
              <a:buClr>
                <a:srgbClr val="623DEB"/>
              </a:buClr>
              <a:buFont typeface="Wingdings" pitchFamily="2" charset="2"/>
              <a:buChar char="Ø"/>
            </a:pPr>
            <a:r>
              <a:rPr lang="en-US" sz="2800" b="1" dirty="0" smtClean="0"/>
              <a:t>ANTISIPASI GLOBAL	NILAI TAMBAH, 					          DAYA SAING</a:t>
            </a:r>
          </a:p>
          <a:p>
            <a:pPr eaLnBrk="1" hangingPunct="1">
              <a:lnSpc>
                <a:spcPct val="90000"/>
              </a:lnSpc>
              <a:buClr>
                <a:srgbClr val="623DEB"/>
              </a:buClr>
              <a:buFont typeface="Wingdings" pitchFamily="2" charset="2"/>
              <a:buChar char="Ø"/>
            </a:pPr>
            <a:endParaRPr lang="en-US" dirty="0" smtClean="0"/>
          </a:p>
        </p:txBody>
      </p:sp>
      <p:sp>
        <p:nvSpPr>
          <p:cNvPr id="41988" name="AutoShape 4"/>
          <p:cNvSpPr>
            <a:spLocks noChangeArrowheads="1"/>
          </p:cNvSpPr>
          <p:nvPr/>
        </p:nvSpPr>
        <p:spPr bwMode="auto">
          <a:xfrm>
            <a:off x="4716463" y="4214818"/>
            <a:ext cx="609600" cy="152400"/>
          </a:xfrm>
          <a:prstGeom prst="rightArrow">
            <a:avLst>
              <a:gd name="adj1" fmla="val 50000"/>
              <a:gd name="adj2" fmla="val 100000"/>
            </a:avLst>
          </a:prstGeom>
          <a:solidFill>
            <a:srgbClr val="623DEB"/>
          </a:solidFill>
          <a:ln w="9525">
            <a:solidFill>
              <a:schemeClr val="tx1"/>
            </a:solidFill>
            <a:miter lim="800000"/>
            <a:headEnd/>
            <a:tailEnd/>
          </a:ln>
        </p:spPr>
        <p:txBody>
          <a:bodyPr wrap="none" anchor="ctr"/>
          <a:lstStyle/>
          <a:p>
            <a:endParaRPr lang="id-ID"/>
          </a:p>
        </p:txBody>
      </p:sp>
      <p:sp>
        <p:nvSpPr>
          <p:cNvPr id="41989" name="AutoShape 5"/>
          <p:cNvSpPr>
            <a:spLocks noChangeArrowheads="1"/>
          </p:cNvSpPr>
          <p:nvPr/>
        </p:nvSpPr>
        <p:spPr bwMode="auto">
          <a:xfrm>
            <a:off x="4787900" y="5072074"/>
            <a:ext cx="546100" cy="144462"/>
          </a:xfrm>
          <a:prstGeom prst="rightArrow">
            <a:avLst>
              <a:gd name="adj1" fmla="val 50000"/>
              <a:gd name="adj2" fmla="val 94506"/>
            </a:avLst>
          </a:prstGeom>
          <a:solidFill>
            <a:srgbClr val="623DEB"/>
          </a:solidFill>
          <a:ln w="9525">
            <a:solidFill>
              <a:schemeClr val="tx1"/>
            </a:solidFill>
            <a:miter lim="800000"/>
            <a:headEnd/>
            <a:tailEnd/>
          </a:ln>
        </p:spPr>
        <p:txBody>
          <a:bodyPr wrap="none" anchor="ctr"/>
          <a:lstStyle/>
          <a:p>
            <a:endParaRPr lang="id-ID"/>
          </a:p>
        </p:txBody>
      </p:sp>
      <p:sp>
        <p:nvSpPr>
          <p:cNvPr id="41990" name="AutoShape 6"/>
          <p:cNvSpPr>
            <a:spLocks noChangeArrowheads="1"/>
          </p:cNvSpPr>
          <p:nvPr/>
        </p:nvSpPr>
        <p:spPr bwMode="auto">
          <a:xfrm>
            <a:off x="4643438" y="4643446"/>
            <a:ext cx="609600" cy="152400"/>
          </a:xfrm>
          <a:prstGeom prst="rightArrow">
            <a:avLst>
              <a:gd name="adj1" fmla="val 50000"/>
              <a:gd name="adj2" fmla="val 100000"/>
            </a:avLst>
          </a:prstGeom>
          <a:solidFill>
            <a:srgbClr val="623DEB"/>
          </a:solidFill>
          <a:ln w="9525">
            <a:solidFill>
              <a:schemeClr val="tx1"/>
            </a:solidFill>
            <a:miter lim="800000"/>
            <a:headEnd/>
            <a:tailEnd/>
          </a:ln>
        </p:spPr>
        <p:txBody>
          <a:bodyPr wrap="none" anchor="ctr"/>
          <a:lstStyle/>
          <a:p>
            <a:endParaRPr lang="id-ID"/>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395288" y="549275"/>
            <a:ext cx="8443912" cy="935038"/>
          </a:xfrm>
        </p:spPr>
        <p:txBody>
          <a:bodyPr/>
          <a:lstStyle/>
          <a:p>
            <a:pPr eaLnBrk="1" hangingPunct="1"/>
            <a:r>
              <a:rPr lang="en-US" sz="3200" b="1" i="1" dirty="0" smtClean="0">
                <a:solidFill>
                  <a:schemeClr val="tx1"/>
                </a:solidFill>
              </a:rPr>
              <a:t>PENANGANAN PEKERJA DG PAK:</a:t>
            </a:r>
            <a:endParaRPr lang="en-US" sz="4000" b="1" i="1" dirty="0" smtClean="0">
              <a:solidFill>
                <a:schemeClr val="tx1"/>
              </a:solidFill>
            </a:endParaRPr>
          </a:p>
        </p:txBody>
      </p:sp>
      <p:sp>
        <p:nvSpPr>
          <p:cNvPr id="116739" name="Rectangle 3"/>
          <p:cNvSpPr>
            <a:spLocks noGrp="1" noChangeArrowheads="1"/>
          </p:cNvSpPr>
          <p:nvPr>
            <p:ph idx="1"/>
          </p:nvPr>
        </p:nvSpPr>
        <p:spPr>
          <a:xfrm>
            <a:off x="381000" y="1557338"/>
            <a:ext cx="8439150" cy="4267200"/>
          </a:xfrm>
        </p:spPr>
        <p:txBody>
          <a:bodyPr/>
          <a:lstStyle/>
          <a:p>
            <a:pPr eaLnBrk="1" hangingPunct="1">
              <a:lnSpc>
                <a:spcPct val="150000"/>
              </a:lnSpc>
              <a:buClr>
                <a:schemeClr val="bg2"/>
              </a:buClr>
              <a:buFontTx/>
              <a:buNone/>
            </a:pPr>
            <a:r>
              <a:rPr lang="en-US" sz="2400" b="1" dirty="0" smtClean="0">
                <a:solidFill>
                  <a:srgbClr val="66FFCC"/>
                </a:solidFill>
              </a:rPr>
              <a:t>PENGOBATAN : </a:t>
            </a:r>
            <a:r>
              <a:rPr lang="en-US" sz="2000" b="1" dirty="0" smtClean="0">
                <a:solidFill>
                  <a:srgbClr val="66FFCC"/>
                </a:solidFill>
              </a:rPr>
              <a:t>SESUAI KASUS/JENIS PENYEBAB</a:t>
            </a:r>
          </a:p>
          <a:p>
            <a:pPr eaLnBrk="1" hangingPunct="1">
              <a:lnSpc>
                <a:spcPct val="150000"/>
              </a:lnSpc>
              <a:buClr>
                <a:srgbClr val="006600"/>
              </a:buClr>
            </a:pPr>
            <a:r>
              <a:rPr lang="en-US" sz="2400" b="1" dirty="0" smtClean="0">
                <a:solidFill>
                  <a:srgbClr val="66FFCC"/>
                </a:solidFill>
              </a:rPr>
              <a:t>PENGURANGAN PAJANAN : </a:t>
            </a:r>
            <a:r>
              <a:rPr lang="en-US" sz="2000" b="1" dirty="0" smtClean="0">
                <a:solidFill>
                  <a:srgbClr val="66FFCC"/>
                </a:solidFill>
              </a:rPr>
              <a:t>ISTIRAHAT, ROTASI/PINDAH LOKASI KERJA, APD</a:t>
            </a:r>
          </a:p>
          <a:p>
            <a:pPr eaLnBrk="1" hangingPunct="1">
              <a:lnSpc>
                <a:spcPct val="150000"/>
              </a:lnSpc>
              <a:buClr>
                <a:srgbClr val="006600"/>
              </a:buClr>
            </a:pPr>
            <a:r>
              <a:rPr lang="en-US" sz="2400" b="1" dirty="0" smtClean="0">
                <a:solidFill>
                  <a:srgbClr val="66FFCC"/>
                </a:solidFill>
              </a:rPr>
              <a:t>KOMPENSASI : </a:t>
            </a:r>
            <a:r>
              <a:rPr lang="en-US" sz="2000" b="1" dirty="0" smtClean="0">
                <a:solidFill>
                  <a:srgbClr val="66FFCC"/>
                </a:solidFill>
              </a:rPr>
              <a:t>PROSENTASI CACAT</a:t>
            </a:r>
          </a:p>
          <a:p>
            <a:pPr eaLnBrk="1" hangingPunct="1">
              <a:lnSpc>
                <a:spcPct val="150000"/>
              </a:lnSpc>
              <a:buClr>
                <a:srgbClr val="006600"/>
              </a:buClr>
            </a:pPr>
            <a:r>
              <a:rPr lang="en-US" sz="2400" b="1" dirty="0" smtClean="0">
                <a:solidFill>
                  <a:srgbClr val="66FFCC"/>
                </a:solidFill>
              </a:rPr>
              <a:t>PENDATAAN/SURVEILANCE : </a:t>
            </a:r>
            <a:r>
              <a:rPr lang="en-US" sz="2000" b="1" dirty="0" smtClean="0">
                <a:solidFill>
                  <a:srgbClr val="66FFCC"/>
                </a:solidFill>
              </a:rPr>
              <a:t>MENCEGAH KASUS BERULANG/PADA TENAGA KERJA LAIN</a:t>
            </a:r>
          </a:p>
          <a:p>
            <a:pPr eaLnBrk="1" hangingPunct="1">
              <a:lnSpc>
                <a:spcPct val="150000"/>
              </a:lnSpc>
              <a:buClr>
                <a:schemeClr val="bg2"/>
              </a:buClr>
              <a:buFontTx/>
              <a:buNone/>
            </a:pPr>
            <a:endParaRPr lang="en-US" sz="2400" b="1" dirty="0" smtClean="0">
              <a:solidFill>
                <a:srgbClr val="66FFCC"/>
              </a:solidFill>
            </a:endParaRPr>
          </a:p>
        </p:txBody>
      </p:sp>
      <p:graphicFrame>
        <p:nvGraphicFramePr>
          <p:cNvPr id="1026" name="Object 4"/>
          <p:cNvGraphicFramePr>
            <a:graphicFrameLocks noChangeAspect="1"/>
          </p:cNvGraphicFramePr>
          <p:nvPr/>
        </p:nvGraphicFramePr>
        <p:xfrm>
          <a:off x="6215074" y="4500570"/>
          <a:ext cx="2133600" cy="2058988"/>
        </p:xfrm>
        <a:graphic>
          <a:graphicData uri="http://schemas.openxmlformats.org/presentationml/2006/ole">
            <mc:AlternateContent xmlns:mc="http://schemas.openxmlformats.org/markup-compatibility/2006">
              <mc:Choice xmlns:v="urn:schemas-microsoft-com:vml" Requires="v">
                <p:oleObj spid="_x0000_s1072" name="Clip" r:id="rId4" imgW="1725120" imgH="2440440" progId="">
                  <p:embed/>
                </p:oleObj>
              </mc:Choice>
              <mc:Fallback>
                <p:oleObj name="Clip" r:id="rId4" imgW="1725120" imgH="244044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5074" y="4500570"/>
                        <a:ext cx="2133600" cy="20589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6738"/>
                                        </p:tgtEl>
                                        <p:attrNameLst>
                                          <p:attrName>style.visibility</p:attrName>
                                        </p:attrNameLst>
                                      </p:cBhvr>
                                      <p:to>
                                        <p:strVal val="visible"/>
                                      </p:to>
                                    </p:set>
                                    <p:animEffect transition="in" filter="blinds(horizontal)">
                                      <p:cBhvr>
                                        <p:cTn id="7" dur="500"/>
                                        <p:tgtEl>
                                          <p:spTgt spid="11673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116739">
                                            <p:txEl>
                                              <p:pRg st="0" end="0"/>
                                            </p:txEl>
                                          </p:spTgt>
                                        </p:tgtEl>
                                        <p:attrNameLst>
                                          <p:attrName>style.visibility</p:attrName>
                                        </p:attrNameLst>
                                      </p:cBhvr>
                                      <p:to>
                                        <p:strVal val="visible"/>
                                      </p:to>
                                    </p:set>
                                    <p:anim calcmode="lin" valueType="num">
                                      <p:cBhvr additive="base">
                                        <p:cTn id="12" dur="500" fill="hold"/>
                                        <p:tgtEl>
                                          <p:spTgt spid="11673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16739">
                                            <p:txEl>
                                              <p:pRg st="0" end="0"/>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116739">
                                            <p:txEl>
                                              <p:pRg st="0" end="0"/>
                                            </p:txEl>
                                          </p:spTgt>
                                        </p:tgtEl>
                                        <p:attrNameLst>
                                          <p:attrName>ppt_c</p:attrName>
                                        </p:attrNameLst>
                                      </p:cBhvr>
                                      <p:to>
                                        <a:srgbClr val="FF0066"/>
                                      </p:to>
                                    </p:animClr>
                                  </p:sub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116739">
                                            <p:txEl>
                                              <p:pRg st="1" end="1"/>
                                            </p:txEl>
                                          </p:spTgt>
                                        </p:tgtEl>
                                        <p:attrNameLst>
                                          <p:attrName>style.visibility</p:attrName>
                                        </p:attrNameLst>
                                      </p:cBhvr>
                                      <p:to>
                                        <p:strVal val="visible"/>
                                      </p:to>
                                    </p:set>
                                    <p:anim calcmode="lin" valueType="num">
                                      <p:cBhvr additive="base">
                                        <p:cTn id="18" dur="500" fill="hold"/>
                                        <p:tgtEl>
                                          <p:spTgt spid="116739">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16739">
                                            <p:txEl>
                                              <p:pRg st="1" end="1"/>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116739">
                                            <p:txEl>
                                              <p:pRg st="1" end="1"/>
                                            </p:txEl>
                                          </p:spTgt>
                                        </p:tgtEl>
                                        <p:attrNameLst>
                                          <p:attrName>ppt_c</p:attrName>
                                        </p:attrNameLst>
                                      </p:cBhvr>
                                      <p:to>
                                        <a:srgbClr val="FF0066"/>
                                      </p:to>
                                    </p:animClr>
                                  </p:subTnLst>
                                </p:cTn>
                              </p:par>
                            </p:childTnLst>
                          </p:cTn>
                        </p:par>
                      </p:childTnLst>
                    </p:cTn>
                  </p:par>
                  <p:par>
                    <p:cTn id="20" fill="hold">
                      <p:stCondLst>
                        <p:cond delay="indefinite"/>
                      </p:stCondLst>
                      <p:childTnLst>
                        <p:par>
                          <p:cTn id="21" fill="hold">
                            <p:stCondLst>
                              <p:cond delay="0"/>
                            </p:stCondLst>
                            <p:childTnLst>
                              <p:par>
                                <p:cTn id="22" presetID="2" presetClass="entr" presetSubtype="1" fill="hold" grpId="0" nodeType="clickEffect">
                                  <p:stCondLst>
                                    <p:cond delay="0"/>
                                  </p:stCondLst>
                                  <p:childTnLst>
                                    <p:set>
                                      <p:cBhvr>
                                        <p:cTn id="23" dur="1" fill="hold">
                                          <p:stCondLst>
                                            <p:cond delay="0"/>
                                          </p:stCondLst>
                                        </p:cTn>
                                        <p:tgtEl>
                                          <p:spTgt spid="116739">
                                            <p:txEl>
                                              <p:pRg st="2" end="2"/>
                                            </p:txEl>
                                          </p:spTgt>
                                        </p:tgtEl>
                                        <p:attrNameLst>
                                          <p:attrName>style.visibility</p:attrName>
                                        </p:attrNameLst>
                                      </p:cBhvr>
                                      <p:to>
                                        <p:strVal val="visible"/>
                                      </p:to>
                                    </p:set>
                                    <p:anim calcmode="lin" valueType="num">
                                      <p:cBhvr additive="base">
                                        <p:cTn id="24" dur="500" fill="hold"/>
                                        <p:tgtEl>
                                          <p:spTgt spid="116739">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16739">
                                            <p:txEl>
                                              <p:pRg st="2" end="2"/>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116739">
                                            <p:txEl>
                                              <p:pRg st="2" end="2"/>
                                            </p:txEl>
                                          </p:spTgt>
                                        </p:tgtEl>
                                        <p:attrNameLst>
                                          <p:attrName>ppt_c</p:attrName>
                                        </p:attrNameLst>
                                      </p:cBhvr>
                                      <p:to>
                                        <a:srgbClr val="FF0066"/>
                                      </p:to>
                                    </p:animClr>
                                  </p:subTnLst>
                                </p:cTn>
                              </p:par>
                            </p:childTnLst>
                          </p:cTn>
                        </p:par>
                      </p:childTnLst>
                    </p:cTn>
                  </p:par>
                  <p:par>
                    <p:cTn id="26" fill="hold">
                      <p:stCondLst>
                        <p:cond delay="indefinite"/>
                      </p:stCondLst>
                      <p:childTnLst>
                        <p:par>
                          <p:cTn id="27" fill="hold">
                            <p:stCondLst>
                              <p:cond delay="0"/>
                            </p:stCondLst>
                            <p:childTnLst>
                              <p:par>
                                <p:cTn id="28" presetID="2" presetClass="entr" presetSubtype="1" fill="hold" grpId="0" nodeType="clickEffect">
                                  <p:stCondLst>
                                    <p:cond delay="0"/>
                                  </p:stCondLst>
                                  <p:childTnLst>
                                    <p:set>
                                      <p:cBhvr>
                                        <p:cTn id="29" dur="1" fill="hold">
                                          <p:stCondLst>
                                            <p:cond delay="0"/>
                                          </p:stCondLst>
                                        </p:cTn>
                                        <p:tgtEl>
                                          <p:spTgt spid="116739">
                                            <p:txEl>
                                              <p:pRg st="3" end="3"/>
                                            </p:txEl>
                                          </p:spTgt>
                                        </p:tgtEl>
                                        <p:attrNameLst>
                                          <p:attrName>style.visibility</p:attrName>
                                        </p:attrNameLst>
                                      </p:cBhvr>
                                      <p:to>
                                        <p:strVal val="visible"/>
                                      </p:to>
                                    </p:set>
                                    <p:anim calcmode="lin" valueType="num">
                                      <p:cBhvr additive="base">
                                        <p:cTn id="30" dur="500" fill="hold"/>
                                        <p:tgtEl>
                                          <p:spTgt spid="116739">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16739">
                                            <p:txEl>
                                              <p:pRg st="3" end="3"/>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116739">
                                            <p:txEl>
                                              <p:pRg st="3" end="3"/>
                                            </p:txEl>
                                          </p:spTgt>
                                        </p:tgtEl>
                                        <p:attrNameLst>
                                          <p:attrName>ppt_c</p:attrName>
                                        </p:attrNameLst>
                                      </p:cBhvr>
                                      <p:to>
                                        <a:srgbClr val="FF006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8" grpId="0" autoUpdateAnimBg="0"/>
      <p:bldP spid="116739"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2"/>
          <p:cNvSpPr>
            <a:spLocks noGrp="1" noChangeArrowheads="1"/>
          </p:cNvSpPr>
          <p:nvPr>
            <p:ph type="title"/>
          </p:nvPr>
        </p:nvSpPr>
        <p:spPr>
          <a:xfrm>
            <a:off x="179388" y="185738"/>
            <a:ext cx="8812212" cy="993775"/>
          </a:xfrm>
          <a:prstGeom prst="downArrowCallout">
            <a:avLst>
              <a:gd name="adj1" fmla="val 221685"/>
              <a:gd name="adj2" fmla="val 221685"/>
              <a:gd name="adj3" fmla="val 16667"/>
              <a:gd name="adj4" fmla="val 66667"/>
            </a:avLst>
          </a:prstGeom>
          <a:solidFill>
            <a:schemeClr val="accent2"/>
          </a:solidFill>
          <a:ln>
            <a:solidFill>
              <a:schemeClr val="tx1"/>
            </a:solidFill>
            <a:headEnd type="none" w="med" len="med"/>
            <a:tailEnd type="none" w="med" len="med"/>
          </a:ln>
        </p:spPr>
        <p:txBody>
          <a:bodyPr/>
          <a:lstStyle/>
          <a:p>
            <a:pPr algn="ctr" eaLnBrk="1" hangingPunct="1"/>
            <a:r>
              <a:rPr lang="en-US" sz="2400" dirty="0" smtClean="0">
                <a:solidFill>
                  <a:schemeClr val="bg1"/>
                </a:solidFill>
                <a:latin typeface="CG Omega" pitchFamily="34" charset="0"/>
              </a:rPr>
              <a:t>MEKANISME PENYELESAIAN KASUS PAK</a:t>
            </a:r>
          </a:p>
        </p:txBody>
      </p:sp>
      <p:sp>
        <p:nvSpPr>
          <p:cNvPr id="34819" name="AutoShape 3"/>
          <p:cNvSpPr>
            <a:spLocks noChangeArrowheads="1"/>
          </p:cNvSpPr>
          <p:nvPr/>
        </p:nvSpPr>
        <p:spPr bwMode="auto">
          <a:xfrm>
            <a:off x="539750" y="2286000"/>
            <a:ext cx="8299450" cy="1173420"/>
          </a:xfrm>
          <a:prstGeom prst="flowChartPunchedTape">
            <a:avLst/>
          </a:prstGeom>
          <a:solidFill>
            <a:srgbClr val="E6ECFC"/>
          </a:solidFill>
          <a:ln w="9525">
            <a:solidFill>
              <a:schemeClr val="tx1"/>
            </a:solidFill>
            <a:miter lim="800000"/>
            <a:headEnd/>
            <a:tailEnd/>
          </a:ln>
        </p:spPr>
        <p:txBody>
          <a:bodyPr>
            <a:spAutoFit/>
          </a:bodyPr>
          <a:lstStyle/>
          <a:p>
            <a:pPr algn="just">
              <a:spcBef>
                <a:spcPct val="50000"/>
              </a:spcBef>
            </a:pPr>
            <a:r>
              <a:rPr lang="en-US" sz="2000">
                <a:solidFill>
                  <a:schemeClr val="bg1"/>
                </a:solidFill>
                <a:latin typeface="CG Omega" pitchFamily="34" charset="0"/>
                <a:cs typeface="Times New Roman" pitchFamily="18" charset="0"/>
              </a:rPr>
              <a:t>Laporan tahap II tidak lebih 2 x 24 jam setelah KK3 Form Jamsostek 3a setelah menerima surat keterangan dokter (KK5 Form Jamsostek 3c)</a:t>
            </a:r>
          </a:p>
        </p:txBody>
      </p:sp>
      <p:sp>
        <p:nvSpPr>
          <p:cNvPr id="34820" name="AutoShape 4"/>
          <p:cNvSpPr>
            <a:spLocks noChangeArrowheads="1"/>
          </p:cNvSpPr>
          <p:nvPr/>
        </p:nvSpPr>
        <p:spPr bwMode="auto">
          <a:xfrm>
            <a:off x="468313" y="1295400"/>
            <a:ext cx="8370887" cy="1173420"/>
          </a:xfrm>
          <a:prstGeom prst="flowChartPunchedTape">
            <a:avLst/>
          </a:prstGeom>
          <a:solidFill>
            <a:srgbClr val="F9F269"/>
          </a:solidFill>
          <a:ln w="9525">
            <a:solidFill>
              <a:schemeClr val="tx1"/>
            </a:solidFill>
            <a:miter lim="800000"/>
            <a:headEnd/>
            <a:tailEnd/>
          </a:ln>
        </p:spPr>
        <p:txBody>
          <a:bodyPr>
            <a:spAutoFit/>
          </a:bodyPr>
          <a:lstStyle/>
          <a:p>
            <a:pPr algn="just">
              <a:spcBef>
                <a:spcPct val="50000"/>
              </a:spcBef>
            </a:pPr>
            <a:r>
              <a:rPr lang="en-US" sz="2000">
                <a:solidFill>
                  <a:schemeClr val="bg1"/>
                </a:solidFill>
                <a:latin typeface="CG Omega" pitchFamily="34" charset="0"/>
                <a:cs typeface="Times New Roman" pitchFamily="18" charset="0"/>
              </a:rPr>
              <a:t>Laporan tahap I tidak lebih 2 x 24 jam sejak menerima diagnosis dari dokter yang merawat (KK2 Form Jamsostek 3)</a:t>
            </a:r>
            <a:endParaRPr lang="en-US" sz="2000">
              <a:solidFill>
                <a:schemeClr val="bg1"/>
              </a:solidFill>
              <a:latin typeface="CG Omega" pitchFamily="34" charset="0"/>
            </a:endParaRPr>
          </a:p>
        </p:txBody>
      </p:sp>
      <p:sp>
        <p:nvSpPr>
          <p:cNvPr id="34821" name="AutoShape 5"/>
          <p:cNvSpPr>
            <a:spLocks noChangeArrowheads="1"/>
          </p:cNvSpPr>
          <p:nvPr/>
        </p:nvSpPr>
        <p:spPr bwMode="auto">
          <a:xfrm>
            <a:off x="539750" y="3315152"/>
            <a:ext cx="8299450" cy="1173420"/>
          </a:xfrm>
          <a:prstGeom prst="flowChartPunchedTape">
            <a:avLst/>
          </a:prstGeom>
          <a:solidFill>
            <a:srgbClr val="EABA80"/>
          </a:solidFill>
          <a:ln w="9525">
            <a:solidFill>
              <a:schemeClr val="tx1"/>
            </a:solidFill>
            <a:miter lim="800000"/>
            <a:headEnd/>
            <a:tailEnd/>
          </a:ln>
        </p:spPr>
        <p:txBody>
          <a:bodyPr>
            <a:spAutoFit/>
          </a:bodyPr>
          <a:lstStyle/>
          <a:p>
            <a:pPr algn="just">
              <a:spcBef>
                <a:spcPct val="50000"/>
              </a:spcBef>
            </a:pPr>
            <a:r>
              <a:rPr lang="en-US" sz="2000" dirty="0" err="1">
                <a:solidFill>
                  <a:schemeClr val="bg1"/>
                </a:solidFill>
                <a:latin typeface="CG Omega" pitchFamily="34" charset="0"/>
                <a:cs typeface="Times New Roman" pitchFamily="18" charset="0"/>
              </a:rPr>
              <a:t>Pengajuan</a:t>
            </a:r>
            <a:r>
              <a:rPr lang="en-US" sz="2000" dirty="0">
                <a:solidFill>
                  <a:schemeClr val="bg1"/>
                </a:solidFill>
                <a:latin typeface="CG Omega" pitchFamily="34" charset="0"/>
                <a:cs typeface="Times New Roman" pitchFamily="18" charset="0"/>
              </a:rPr>
              <a:t> </a:t>
            </a:r>
            <a:r>
              <a:rPr lang="en-US" sz="2000" dirty="0" err="1">
                <a:solidFill>
                  <a:schemeClr val="bg1"/>
                </a:solidFill>
                <a:latin typeface="CG Omega" pitchFamily="34" charset="0"/>
                <a:cs typeface="Times New Roman" pitchFamily="18" charset="0"/>
              </a:rPr>
              <a:t>pembayaran</a:t>
            </a:r>
            <a:r>
              <a:rPr lang="en-US" sz="2000" dirty="0">
                <a:solidFill>
                  <a:schemeClr val="bg1"/>
                </a:solidFill>
                <a:latin typeface="CG Omega" pitchFamily="34" charset="0"/>
                <a:cs typeface="Times New Roman" pitchFamily="18" charset="0"/>
              </a:rPr>
              <a:t> : FC </a:t>
            </a:r>
            <a:r>
              <a:rPr lang="en-US" sz="2000" dirty="0" err="1">
                <a:solidFill>
                  <a:schemeClr val="bg1"/>
                </a:solidFill>
                <a:latin typeface="CG Omega" pitchFamily="34" charset="0"/>
                <a:cs typeface="Times New Roman" pitchFamily="18" charset="0"/>
              </a:rPr>
              <a:t>kartu</a:t>
            </a:r>
            <a:r>
              <a:rPr lang="en-US" sz="2000" dirty="0">
                <a:solidFill>
                  <a:schemeClr val="bg1"/>
                </a:solidFill>
                <a:latin typeface="CG Omega" pitchFamily="34" charset="0"/>
                <a:cs typeface="Times New Roman" pitchFamily="18" charset="0"/>
              </a:rPr>
              <a:t> </a:t>
            </a:r>
            <a:r>
              <a:rPr lang="en-US" sz="2000" dirty="0" err="1">
                <a:solidFill>
                  <a:schemeClr val="bg1"/>
                </a:solidFill>
                <a:latin typeface="CG Omega" pitchFamily="34" charset="0"/>
                <a:cs typeface="Times New Roman" pitchFamily="18" charset="0"/>
              </a:rPr>
              <a:t>peserta</a:t>
            </a:r>
            <a:r>
              <a:rPr lang="en-US" sz="2000" dirty="0">
                <a:solidFill>
                  <a:schemeClr val="bg1"/>
                </a:solidFill>
                <a:latin typeface="CG Omega" pitchFamily="34" charset="0"/>
                <a:cs typeface="Times New Roman" pitchFamily="18" charset="0"/>
              </a:rPr>
              <a:t>, </a:t>
            </a:r>
            <a:r>
              <a:rPr lang="en-US" sz="2000" dirty="0" err="1">
                <a:solidFill>
                  <a:schemeClr val="bg1"/>
                </a:solidFill>
                <a:latin typeface="CG Omega" pitchFamily="34" charset="0"/>
                <a:cs typeface="Times New Roman" pitchFamily="18" charset="0"/>
              </a:rPr>
              <a:t>surat</a:t>
            </a:r>
            <a:r>
              <a:rPr lang="en-US" sz="2000" dirty="0">
                <a:solidFill>
                  <a:schemeClr val="bg1"/>
                </a:solidFill>
                <a:latin typeface="CG Omega" pitchFamily="34" charset="0"/>
                <a:cs typeface="Times New Roman" pitchFamily="18" charset="0"/>
              </a:rPr>
              <a:t> </a:t>
            </a:r>
            <a:r>
              <a:rPr lang="en-US" sz="2000" dirty="0" err="1">
                <a:solidFill>
                  <a:schemeClr val="bg1"/>
                </a:solidFill>
                <a:latin typeface="CG Omega" pitchFamily="34" charset="0"/>
                <a:cs typeface="Times New Roman" pitchFamily="18" charset="0"/>
              </a:rPr>
              <a:t>keterangan</a:t>
            </a:r>
            <a:r>
              <a:rPr lang="en-US" sz="2000" dirty="0">
                <a:solidFill>
                  <a:schemeClr val="bg1"/>
                </a:solidFill>
                <a:latin typeface="CG Omega" pitchFamily="34" charset="0"/>
                <a:cs typeface="Times New Roman" pitchFamily="18" charset="0"/>
              </a:rPr>
              <a:t> </a:t>
            </a:r>
            <a:r>
              <a:rPr lang="en-US" sz="2000" dirty="0" err="1">
                <a:solidFill>
                  <a:schemeClr val="bg1"/>
                </a:solidFill>
                <a:latin typeface="CG Omega" pitchFamily="34" charset="0"/>
                <a:cs typeface="Times New Roman" pitchFamily="18" charset="0"/>
              </a:rPr>
              <a:t>dokter</a:t>
            </a:r>
            <a:r>
              <a:rPr lang="en-US" sz="2000" dirty="0">
                <a:solidFill>
                  <a:schemeClr val="bg1"/>
                </a:solidFill>
                <a:latin typeface="CG Omega" pitchFamily="34" charset="0"/>
                <a:cs typeface="Times New Roman" pitchFamily="18" charset="0"/>
              </a:rPr>
              <a:t> (</a:t>
            </a:r>
            <a:r>
              <a:rPr lang="en-US" sz="2000" dirty="0" err="1">
                <a:solidFill>
                  <a:schemeClr val="bg1"/>
                </a:solidFill>
                <a:latin typeface="CG Omega" pitchFamily="34" charset="0"/>
                <a:cs typeface="Times New Roman" pitchFamily="18" charset="0"/>
              </a:rPr>
              <a:t>bentuk</a:t>
            </a:r>
            <a:r>
              <a:rPr lang="en-US" sz="2000" dirty="0">
                <a:solidFill>
                  <a:schemeClr val="bg1"/>
                </a:solidFill>
                <a:latin typeface="CG Omega" pitchFamily="34" charset="0"/>
                <a:cs typeface="Times New Roman" pitchFamily="18" charset="0"/>
              </a:rPr>
              <a:t> KK5 Form </a:t>
            </a:r>
            <a:r>
              <a:rPr lang="en-US" sz="2000" dirty="0" err="1">
                <a:solidFill>
                  <a:schemeClr val="bg1"/>
                </a:solidFill>
                <a:latin typeface="CG Omega" pitchFamily="34" charset="0"/>
                <a:cs typeface="Times New Roman" pitchFamily="18" charset="0"/>
              </a:rPr>
              <a:t>Jamsostek</a:t>
            </a:r>
            <a:r>
              <a:rPr lang="en-US" sz="2000" dirty="0">
                <a:solidFill>
                  <a:schemeClr val="bg1"/>
                </a:solidFill>
                <a:latin typeface="CG Omega" pitchFamily="34" charset="0"/>
                <a:cs typeface="Times New Roman" pitchFamily="18" charset="0"/>
              </a:rPr>
              <a:t> 3c), </a:t>
            </a:r>
            <a:r>
              <a:rPr lang="en-US" sz="2000" dirty="0" err="1">
                <a:solidFill>
                  <a:schemeClr val="bg1"/>
                </a:solidFill>
                <a:latin typeface="CG Omega" pitchFamily="34" charset="0"/>
                <a:cs typeface="Times New Roman" pitchFamily="18" charset="0"/>
              </a:rPr>
              <a:t>kwitansi</a:t>
            </a:r>
            <a:r>
              <a:rPr lang="en-US" sz="2000" dirty="0">
                <a:solidFill>
                  <a:schemeClr val="bg1"/>
                </a:solidFill>
                <a:latin typeface="CG Omega" pitchFamily="34" charset="0"/>
                <a:cs typeface="Times New Roman" pitchFamily="18" charset="0"/>
              </a:rPr>
              <a:t>, </a:t>
            </a:r>
            <a:r>
              <a:rPr lang="en-US" sz="2000" dirty="0" err="1">
                <a:solidFill>
                  <a:schemeClr val="bg1"/>
                </a:solidFill>
                <a:latin typeface="CG Omega" pitchFamily="34" charset="0"/>
                <a:cs typeface="Times New Roman" pitchFamily="18" charset="0"/>
              </a:rPr>
              <a:t>dokumen</a:t>
            </a:r>
            <a:r>
              <a:rPr lang="en-US" sz="2000" dirty="0">
                <a:solidFill>
                  <a:schemeClr val="bg1"/>
                </a:solidFill>
                <a:latin typeface="CG Omega" pitchFamily="34" charset="0"/>
                <a:cs typeface="Times New Roman" pitchFamily="18" charset="0"/>
              </a:rPr>
              <a:t> lain</a:t>
            </a:r>
          </a:p>
        </p:txBody>
      </p:sp>
      <p:sp>
        <p:nvSpPr>
          <p:cNvPr id="34822" name="AutoShape 6"/>
          <p:cNvSpPr>
            <a:spLocks noChangeArrowheads="1"/>
          </p:cNvSpPr>
          <p:nvPr/>
        </p:nvSpPr>
        <p:spPr bwMode="auto">
          <a:xfrm>
            <a:off x="539750" y="4343400"/>
            <a:ext cx="8299450" cy="1173420"/>
          </a:xfrm>
          <a:prstGeom prst="flowChartPunchedTape">
            <a:avLst/>
          </a:prstGeom>
          <a:solidFill>
            <a:srgbClr val="E6ECFC"/>
          </a:solidFill>
          <a:ln w="9525">
            <a:solidFill>
              <a:schemeClr val="tx1"/>
            </a:solidFill>
            <a:miter lim="800000"/>
            <a:headEnd/>
            <a:tailEnd/>
          </a:ln>
        </p:spPr>
        <p:txBody>
          <a:bodyPr>
            <a:spAutoFit/>
          </a:bodyPr>
          <a:lstStyle/>
          <a:p>
            <a:pPr algn="just">
              <a:spcBef>
                <a:spcPct val="50000"/>
              </a:spcBef>
            </a:pPr>
            <a:r>
              <a:rPr lang="en-US" sz="2000">
                <a:solidFill>
                  <a:schemeClr val="bg1"/>
                </a:solidFill>
                <a:latin typeface="CG Omega" pitchFamily="34" charset="0"/>
                <a:cs typeface="Times New Roman" pitchFamily="18" charset="0"/>
              </a:rPr>
              <a:t>Apabila terjadi perbedaan pendapat besarnya prosentase cacat dapat meminta penetapan pegawai pengawas</a:t>
            </a:r>
          </a:p>
        </p:txBody>
      </p:sp>
      <p:sp>
        <p:nvSpPr>
          <p:cNvPr id="34823" name="AutoShape 7"/>
          <p:cNvSpPr>
            <a:spLocks noChangeArrowheads="1"/>
          </p:cNvSpPr>
          <p:nvPr/>
        </p:nvSpPr>
        <p:spPr bwMode="auto">
          <a:xfrm>
            <a:off x="533400" y="5355310"/>
            <a:ext cx="8299450" cy="1173420"/>
          </a:xfrm>
          <a:prstGeom prst="flowChartPunchedTape">
            <a:avLst/>
          </a:prstGeom>
          <a:solidFill>
            <a:srgbClr val="FAFAE8"/>
          </a:solidFill>
          <a:ln w="9525">
            <a:solidFill>
              <a:schemeClr val="tx1"/>
            </a:solidFill>
            <a:miter lim="800000"/>
            <a:headEnd/>
            <a:tailEnd/>
          </a:ln>
        </p:spPr>
        <p:txBody>
          <a:bodyPr>
            <a:spAutoFit/>
          </a:bodyPr>
          <a:lstStyle/>
          <a:p>
            <a:pPr algn="just">
              <a:spcBef>
                <a:spcPct val="50000"/>
              </a:spcBef>
            </a:pPr>
            <a:r>
              <a:rPr lang="en-US" sz="2000" dirty="0" err="1">
                <a:solidFill>
                  <a:schemeClr val="bg1"/>
                </a:solidFill>
                <a:latin typeface="CG Omega" pitchFamily="34" charset="0"/>
                <a:cs typeface="Times New Roman" pitchFamily="18" charset="0"/>
              </a:rPr>
              <a:t>Berdasarkan</a:t>
            </a:r>
            <a:r>
              <a:rPr lang="en-US" sz="2000" dirty="0">
                <a:solidFill>
                  <a:schemeClr val="bg1"/>
                </a:solidFill>
                <a:latin typeface="CG Omega" pitchFamily="34" charset="0"/>
                <a:cs typeface="Times New Roman" pitchFamily="18" charset="0"/>
              </a:rPr>
              <a:t> </a:t>
            </a:r>
            <a:r>
              <a:rPr lang="en-US" sz="2000" dirty="0" err="1">
                <a:solidFill>
                  <a:schemeClr val="bg1"/>
                </a:solidFill>
                <a:latin typeface="CG Omega" pitchFamily="34" charset="0"/>
                <a:cs typeface="Times New Roman" pitchFamily="18" charset="0"/>
              </a:rPr>
              <a:t>pertimbangan</a:t>
            </a:r>
            <a:r>
              <a:rPr lang="en-US" sz="2000" dirty="0">
                <a:solidFill>
                  <a:schemeClr val="bg1"/>
                </a:solidFill>
                <a:latin typeface="CG Omega" pitchFamily="34" charset="0"/>
                <a:cs typeface="Times New Roman" pitchFamily="18" charset="0"/>
              </a:rPr>
              <a:t> </a:t>
            </a:r>
            <a:r>
              <a:rPr lang="en-US" sz="2000" dirty="0" err="1">
                <a:solidFill>
                  <a:schemeClr val="bg1"/>
                </a:solidFill>
                <a:latin typeface="CG Omega" pitchFamily="34" charset="0"/>
                <a:cs typeface="Times New Roman" pitchFamily="18" charset="0"/>
              </a:rPr>
              <a:t>medis</a:t>
            </a:r>
            <a:r>
              <a:rPr lang="en-US" sz="2000" dirty="0">
                <a:solidFill>
                  <a:schemeClr val="bg1"/>
                </a:solidFill>
                <a:latin typeface="CG Omega" pitchFamily="34" charset="0"/>
                <a:cs typeface="Times New Roman" pitchFamily="18" charset="0"/>
              </a:rPr>
              <a:t> </a:t>
            </a:r>
            <a:r>
              <a:rPr lang="en-US" sz="2000" dirty="0" err="1">
                <a:solidFill>
                  <a:schemeClr val="bg1"/>
                </a:solidFill>
                <a:latin typeface="CG Omega" pitchFamily="34" charset="0"/>
                <a:cs typeface="Times New Roman" pitchFamily="18" charset="0"/>
              </a:rPr>
              <a:t>dokter</a:t>
            </a:r>
            <a:r>
              <a:rPr lang="en-US" sz="2000" dirty="0">
                <a:solidFill>
                  <a:schemeClr val="bg1"/>
                </a:solidFill>
                <a:latin typeface="CG Omega" pitchFamily="34" charset="0"/>
                <a:cs typeface="Times New Roman" pitchFamily="18" charset="0"/>
              </a:rPr>
              <a:t> </a:t>
            </a:r>
            <a:r>
              <a:rPr lang="en-US" sz="2000" dirty="0" err="1">
                <a:solidFill>
                  <a:schemeClr val="bg1"/>
                </a:solidFill>
                <a:latin typeface="CG Omega" pitchFamily="34" charset="0"/>
                <a:cs typeface="Times New Roman" pitchFamily="18" charset="0"/>
              </a:rPr>
              <a:t>penasehat</a:t>
            </a:r>
            <a:r>
              <a:rPr lang="en-US" sz="2000" dirty="0">
                <a:solidFill>
                  <a:schemeClr val="bg1"/>
                </a:solidFill>
                <a:latin typeface="CG Omega" pitchFamily="34" charset="0"/>
                <a:cs typeface="Times New Roman" pitchFamily="18" charset="0"/>
              </a:rPr>
              <a:t>, </a:t>
            </a:r>
            <a:r>
              <a:rPr lang="en-US" sz="2000" dirty="0" err="1">
                <a:solidFill>
                  <a:schemeClr val="bg1"/>
                </a:solidFill>
                <a:latin typeface="CG Omega" pitchFamily="34" charset="0"/>
                <a:cs typeface="Times New Roman" pitchFamily="18" charset="0"/>
              </a:rPr>
              <a:t>pegawai</a:t>
            </a:r>
            <a:r>
              <a:rPr lang="en-US" sz="2000" dirty="0">
                <a:solidFill>
                  <a:schemeClr val="bg1"/>
                </a:solidFill>
                <a:latin typeface="CG Omega" pitchFamily="34" charset="0"/>
                <a:cs typeface="Times New Roman" pitchFamily="18" charset="0"/>
              </a:rPr>
              <a:t> </a:t>
            </a:r>
            <a:r>
              <a:rPr lang="en-US" sz="2000" dirty="0" err="1">
                <a:solidFill>
                  <a:schemeClr val="bg1"/>
                </a:solidFill>
                <a:latin typeface="CG Omega" pitchFamily="34" charset="0"/>
                <a:cs typeface="Times New Roman" pitchFamily="18" charset="0"/>
              </a:rPr>
              <a:t>pengawas</a:t>
            </a:r>
            <a:r>
              <a:rPr lang="en-US" sz="2000" dirty="0">
                <a:solidFill>
                  <a:schemeClr val="bg1"/>
                </a:solidFill>
                <a:latin typeface="CG Omega" pitchFamily="34" charset="0"/>
                <a:cs typeface="Times New Roman" pitchFamily="18" charset="0"/>
              </a:rPr>
              <a:t> </a:t>
            </a:r>
            <a:r>
              <a:rPr lang="en-US" sz="2000" dirty="0" err="1">
                <a:solidFill>
                  <a:schemeClr val="bg1"/>
                </a:solidFill>
                <a:latin typeface="CG Omega" pitchFamily="34" charset="0"/>
                <a:cs typeface="Times New Roman" pitchFamily="18" charset="0"/>
              </a:rPr>
              <a:t>membuat</a:t>
            </a:r>
            <a:r>
              <a:rPr lang="en-US" sz="2000" dirty="0">
                <a:solidFill>
                  <a:schemeClr val="bg1"/>
                </a:solidFill>
                <a:latin typeface="CG Omega" pitchFamily="34" charset="0"/>
                <a:cs typeface="Times New Roman" pitchFamily="18" charset="0"/>
              </a:rPr>
              <a:t> </a:t>
            </a:r>
            <a:r>
              <a:rPr lang="en-US" sz="2000" dirty="0" err="1">
                <a:solidFill>
                  <a:schemeClr val="bg1"/>
                </a:solidFill>
                <a:latin typeface="CG Omega" pitchFamily="34" charset="0"/>
                <a:cs typeface="Times New Roman" pitchFamily="18" charset="0"/>
              </a:rPr>
              <a:t>penetapan</a:t>
            </a:r>
            <a:r>
              <a:rPr lang="en-US" sz="2000" dirty="0">
                <a:solidFill>
                  <a:schemeClr val="bg1"/>
                </a:solidFill>
                <a:latin typeface="CG Omega" pitchFamily="34" charset="0"/>
                <a:cs typeface="Times New Roman" pitchFamily="18" charset="0"/>
              </a:rPr>
              <a:t> </a:t>
            </a:r>
            <a:r>
              <a:rPr lang="en-US" sz="2000" dirty="0" err="1">
                <a:solidFill>
                  <a:schemeClr val="bg1"/>
                </a:solidFill>
                <a:latin typeface="CG Omega" pitchFamily="34" charset="0"/>
                <a:cs typeface="Times New Roman" pitchFamily="18" charset="0"/>
              </a:rPr>
              <a:t>dan</a:t>
            </a:r>
            <a:r>
              <a:rPr lang="en-US" sz="2000" dirty="0">
                <a:solidFill>
                  <a:schemeClr val="bg1"/>
                </a:solidFill>
                <a:latin typeface="CG Omega" pitchFamily="34" charset="0"/>
                <a:cs typeface="Times New Roman" pitchFamily="18" charset="0"/>
              </a:rPr>
              <a:t> </a:t>
            </a:r>
            <a:r>
              <a:rPr lang="en-US" sz="2000" dirty="0" err="1">
                <a:solidFill>
                  <a:schemeClr val="bg1"/>
                </a:solidFill>
                <a:latin typeface="CG Omega" pitchFamily="34" charset="0"/>
                <a:cs typeface="Times New Roman" pitchFamily="18" charset="0"/>
              </a:rPr>
              <a:t>memerintahkan</a:t>
            </a:r>
            <a:r>
              <a:rPr lang="en-US" sz="2000" dirty="0">
                <a:solidFill>
                  <a:schemeClr val="bg1"/>
                </a:solidFill>
                <a:latin typeface="CG Omega" pitchFamily="34" charset="0"/>
                <a:cs typeface="Times New Roman" pitchFamily="18" charset="0"/>
              </a:rPr>
              <a:t> </a:t>
            </a:r>
            <a:r>
              <a:rPr lang="en-US" sz="2000" dirty="0" err="1">
                <a:solidFill>
                  <a:schemeClr val="bg1"/>
                </a:solidFill>
                <a:latin typeface="CG Omega" pitchFamily="34" charset="0"/>
                <a:cs typeface="Times New Roman" pitchFamily="18" charset="0"/>
              </a:rPr>
              <a:t>melaksanakan</a:t>
            </a:r>
            <a:r>
              <a:rPr lang="en-US" sz="2000" dirty="0">
                <a:solidFill>
                  <a:schemeClr val="bg1"/>
                </a:solidFill>
                <a:latin typeface="CG Omega" pitchFamily="34" charset="0"/>
                <a:cs typeface="Times New Roman" pitchFamily="18" charset="0"/>
              </a:rPr>
              <a:t> </a:t>
            </a:r>
            <a:r>
              <a:rPr lang="en-US" sz="2000" dirty="0" err="1">
                <a:solidFill>
                  <a:schemeClr val="bg1"/>
                </a:solidFill>
                <a:latin typeface="CG Omega" pitchFamily="34" charset="0"/>
                <a:cs typeface="Times New Roman" pitchFamily="18" charset="0"/>
              </a:rPr>
              <a:t>penetapan</a:t>
            </a:r>
            <a:endParaRPr lang="en-US" sz="2000" dirty="0">
              <a:solidFill>
                <a:schemeClr val="bg1"/>
              </a:solidFill>
              <a:latin typeface="CG Omega"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sz="half" idx="1"/>
          </p:nvPr>
        </p:nvSpPr>
        <p:spPr>
          <a:xfrm>
            <a:off x="395288" y="1989138"/>
            <a:ext cx="3960812" cy="3797316"/>
          </a:xfrm>
          <a:ln>
            <a:solidFill>
              <a:srgbClr val="FFCC00"/>
            </a:solidFill>
          </a:ln>
        </p:spPr>
        <p:txBody>
          <a:bodyPr>
            <a:normAutofit lnSpcReduction="10000"/>
          </a:bodyPr>
          <a:lstStyle/>
          <a:p>
            <a:r>
              <a:rPr lang="en-US" sz="2000" b="1" dirty="0" smtClean="0"/>
              <a:t>Ada </a:t>
            </a:r>
            <a:r>
              <a:rPr lang="en-US" sz="2000" b="1" dirty="0" err="1" smtClean="0"/>
              <a:t>causa</a:t>
            </a:r>
            <a:r>
              <a:rPr lang="en-US" sz="2000" b="1" dirty="0" smtClean="0"/>
              <a:t> di </a:t>
            </a:r>
            <a:r>
              <a:rPr lang="en-US" sz="2000" b="1" dirty="0" err="1" smtClean="0"/>
              <a:t>tempat</a:t>
            </a:r>
            <a:r>
              <a:rPr lang="en-US" sz="2000" b="1" dirty="0" smtClean="0"/>
              <a:t> </a:t>
            </a:r>
            <a:r>
              <a:rPr lang="en-US" sz="2000" b="1" dirty="0" err="1" smtClean="0"/>
              <a:t>kerja</a:t>
            </a:r>
            <a:endParaRPr lang="en-US" sz="2000" b="1" dirty="0" smtClean="0"/>
          </a:p>
          <a:p>
            <a:r>
              <a:rPr lang="en-US" sz="2000" b="1" dirty="0" err="1" smtClean="0"/>
              <a:t>Disebabkan</a:t>
            </a:r>
            <a:r>
              <a:rPr lang="en-US" sz="2000" b="1" dirty="0" smtClean="0"/>
              <a:t> </a:t>
            </a:r>
            <a:r>
              <a:rPr lang="en-US" sz="2000" b="1" dirty="0" err="1" smtClean="0"/>
              <a:t>oleh</a:t>
            </a:r>
            <a:r>
              <a:rPr lang="en-US" sz="2000" b="1" dirty="0" smtClean="0"/>
              <a:t> </a:t>
            </a:r>
            <a:r>
              <a:rPr lang="en-US" sz="2000" b="1" dirty="0" err="1" smtClean="0"/>
              <a:t>pekerjaan</a:t>
            </a:r>
            <a:r>
              <a:rPr lang="en-US" sz="2000" b="1" dirty="0" smtClean="0"/>
              <a:t> </a:t>
            </a:r>
            <a:r>
              <a:rPr lang="en-US" sz="2000" b="1" dirty="0" err="1" smtClean="0"/>
              <a:t>dan</a:t>
            </a:r>
            <a:r>
              <a:rPr lang="en-US" sz="2000" b="1" dirty="0" smtClean="0"/>
              <a:t>/</a:t>
            </a:r>
            <a:r>
              <a:rPr lang="en-US" sz="2000" b="1" dirty="0" err="1" smtClean="0"/>
              <a:t>lingk</a:t>
            </a:r>
            <a:r>
              <a:rPr lang="en-US" sz="2000" b="1" dirty="0" smtClean="0"/>
              <a:t>. </a:t>
            </a:r>
            <a:r>
              <a:rPr lang="en-US" sz="2000" b="1" dirty="0" err="1" smtClean="0"/>
              <a:t>kerja</a:t>
            </a:r>
            <a:endParaRPr lang="en-US" sz="2000" b="1" dirty="0" smtClean="0"/>
          </a:p>
          <a:p>
            <a:r>
              <a:rPr lang="en-US" sz="2000" b="1" dirty="0" err="1" smtClean="0"/>
              <a:t>Mendapat</a:t>
            </a:r>
            <a:r>
              <a:rPr lang="en-US" sz="2000" b="1" dirty="0" smtClean="0"/>
              <a:t> </a:t>
            </a:r>
            <a:r>
              <a:rPr lang="en-US" sz="2000" b="1" dirty="0" err="1" smtClean="0"/>
              <a:t>kompensasi</a:t>
            </a:r>
            <a:r>
              <a:rPr lang="en-US" sz="2000" b="1" dirty="0" smtClean="0"/>
              <a:t> (</a:t>
            </a:r>
            <a:r>
              <a:rPr lang="en-US" sz="2000" b="1" dirty="0" err="1" smtClean="0">
                <a:solidFill>
                  <a:srgbClr val="C00000"/>
                </a:solidFill>
              </a:rPr>
              <a:t>Compensabel</a:t>
            </a:r>
            <a:r>
              <a:rPr lang="en-US" sz="2000" b="1" dirty="0" smtClean="0">
                <a:solidFill>
                  <a:srgbClr val="C00000"/>
                </a:solidFill>
              </a:rPr>
              <a:t>)</a:t>
            </a:r>
          </a:p>
          <a:p>
            <a:r>
              <a:rPr lang="en-US" sz="2000" b="1" dirty="0" err="1" smtClean="0"/>
              <a:t>Contoh</a:t>
            </a:r>
            <a:r>
              <a:rPr lang="en-US" sz="2000" b="1" dirty="0" smtClean="0"/>
              <a:t> :</a:t>
            </a:r>
          </a:p>
          <a:p>
            <a:pPr lvl="1"/>
            <a:r>
              <a:rPr lang="en-US" sz="2000" b="1" dirty="0" err="1" smtClean="0"/>
              <a:t>Tuli</a:t>
            </a:r>
            <a:r>
              <a:rPr lang="en-US" sz="2000" b="1" dirty="0" smtClean="0"/>
              <a:t> </a:t>
            </a:r>
            <a:r>
              <a:rPr lang="en-US" sz="2000" b="1" dirty="0" err="1" smtClean="0"/>
              <a:t>akibat</a:t>
            </a:r>
            <a:r>
              <a:rPr lang="en-US" sz="2000" b="1" dirty="0" smtClean="0"/>
              <a:t> </a:t>
            </a:r>
            <a:r>
              <a:rPr lang="en-US" sz="2000" b="1" dirty="0" err="1" smtClean="0"/>
              <a:t>bising</a:t>
            </a:r>
            <a:endParaRPr lang="en-US" sz="2000" b="1" dirty="0" smtClean="0"/>
          </a:p>
          <a:p>
            <a:pPr lvl="1"/>
            <a:r>
              <a:rPr lang="en-US" sz="2000" b="1" dirty="0" err="1" smtClean="0"/>
              <a:t>Pneumokoniosis</a:t>
            </a:r>
            <a:endParaRPr lang="en-US" sz="2000" b="1" dirty="0" smtClean="0"/>
          </a:p>
          <a:p>
            <a:pPr lvl="1"/>
            <a:r>
              <a:rPr lang="en-US" sz="2000" b="1" dirty="0" smtClean="0"/>
              <a:t>Leukemia </a:t>
            </a:r>
            <a:r>
              <a:rPr lang="en-US" sz="2000" b="1" dirty="0" err="1" smtClean="0"/>
              <a:t>akibat</a:t>
            </a:r>
            <a:r>
              <a:rPr lang="en-US" sz="2000" b="1" dirty="0" smtClean="0"/>
              <a:t> </a:t>
            </a:r>
            <a:r>
              <a:rPr lang="en-US" sz="2000" b="1" dirty="0" err="1" smtClean="0"/>
              <a:t>benzen</a:t>
            </a:r>
            <a:endParaRPr lang="en-US" sz="2000" b="1" dirty="0" smtClean="0"/>
          </a:p>
          <a:p>
            <a:pPr lvl="1">
              <a:buFontTx/>
              <a:buNone/>
            </a:pPr>
            <a:endParaRPr lang="en-US" sz="2000" b="1" dirty="0" smtClean="0"/>
          </a:p>
        </p:txBody>
      </p:sp>
      <p:sp>
        <p:nvSpPr>
          <p:cNvPr id="8195" name="Rectangle 3"/>
          <p:cNvSpPr>
            <a:spLocks noGrp="1" noChangeArrowheads="1"/>
          </p:cNvSpPr>
          <p:nvPr>
            <p:ph sz="half" idx="2"/>
          </p:nvPr>
        </p:nvSpPr>
        <p:spPr>
          <a:xfrm>
            <a:off x="4500563" y="1989138"/>
            <a:ext cx="4392612" cy="3797316"/>
          </a:xfrm>
          <a:ln>
            <a:solidFill>
              <a:srgbClr val="FFCC00"/>
            </a:solidFill>
          </a:ln>
        </p:spPr>
        <p:txBody>
          <a:bodyPr>
            <a:normAutofit lnSpcReduction="10000"/>
          </a:bodyPr>
          <a:lstStyle/>
          <a:p>
            <a:r>
              <a:rPr lang="en-US" sz="2000" b="1" dirty="0" smtClean="0"/>
              <a:t>Ada </a:t>
            </a:r>
            <a:r>
              <a:rPr lang="en-US" sz="2000" b="1" dirty="0" err="1" smtClean="0"/>
              <a:t>triger</a:t>
            </a:r>
            <a:r>
              <a:rPr lang="en-US" sz="2000" b="1" dirty="0" smtClean="0"/>
              <a:t> di </a:t>
            </a:r>
            <a:r>
              <a:rPr lang="en-US" sz="2000" b="1" dirty="0" err="1" smtClean="0"/>
              <a:t>tempat</a:t>
            </a:r>
            <a:r>
              <a:rPr lang="en-US" sz="2000" b="1" dirty="0" smtClean="0"/>
              <a:t> </a:t>
            </a:r>
            <a:r>
              <a:rPr lang="en-US" sz="2000" b="1" dirty="0" err="1" smtClean="0"/>
              <a:t>kerja</a:t>
            </a:r>
            <a:endParaRPr lang="en-US" sz="2000" b="1" dirty="0" smtClean="0"/>
          </a:p>
          <a:p>
            <a:r>
              <a:rPr lang="en-US" sz="2000" b="1" dirty="0" err="1" smtClean="0"/>
              <a:t>Dicetuskan</a:t>
            </a:r>
            <a:r>
              <a:rPr lang="en-US" sz="2000" b="1" dirty="0" smtClean="0"/>
              <a:t>, </a:t>
            </a:r>
            <a:r>
              <a:rPr lang="en-US" sz="2000" b="1" dirty="0" err="1" smtClean="0"/>
              <a:t>dipermudah</a:t>
            </a:r>
            <a:r>
              <a:rPr lang="en-US" sz="2000" b="1" dirty="0" smtClean="0"/>
              <a:t> </a:t>
            </a:r>
            <a:r>
              <a:rPr lang="en-US" sz="2000" b="1" dirty="0" err="1" smtClean="0"/>
              <a:t>atau</a:t>
            </a:r>
            <a:r>
              <a:rPr lang="en-US" sz="2000" b="1" dirty="0" smtClean="0"/>
              <a:t> </a:t>
            </a:r>
            <a:r>
              <a:rPr lang="en-US" sz="2000" b="1" dirty="0" err="1" smtClean="0"/>
              <a:t>diperberat</a:t>
            </a:r>
            <a:r>
              <a:rPr lang="en-US" sz="2000" b="1" dirty="0" smtClean="0"/>
              <a:t> </a:t>
            </a:r>
            <a:r>
              <a:rPr lang="en-US" sz="2000" b="1" dirty="0" err="1" smtClean="0"/>
              <a:t>oleh</a:t>
            </a:r>
            <a:r>
              <a:rPr lang="en-US" sz="2000" b="1" dirty="0" smtClean="0"/>
              <a:t> </a:t>
            </a:r>
            <a:r>
              <a:rPr lang="en-US" sz="2000" b="1" dirty="0" err="1" smtClean="0"/>
              <a:t>pekerjaan</a:t>
            </a:r>
            <a:r>
              <a:rPr lang="en-US" sz="2000" b="1" dirty="0" smtClean="0"/>
              <a:t> </a:t>
            </a:r>
            <a:r>
              <a:rPr lang="en-US" sz="2000" b="1" dirty="0" err="1" smtClean="0"/>
              <a:t>dan</a:t>
            </a:r>
            <a:r>
              <a:rPr lang="en-US" sz="2000" b="1" dirty="0" smtClean="0"/>
              <a:t>/</a:t>
            </a:r>
            <a:r>
              <a:rPr lang="en-US" sz="2000" b="1" dirty="0" err="1" smtClean="0"/>
              <a:t>lingk</a:t>
            </a:r>
            <a:r>
              <a:rPr lang="en-US" sz="2000" b="1" dirty="0" smtClean="0"/>
              <a:t>. </a:t>
            </a:r>
            <a:r>
              <a:rPr lang="en-US" sz="2000" b="1" dirty="0" err="1" smtClean="0"/>
              <a:t>kerja</a:t>
            </a:r>
            <a:endParaRPr lang="en-US" sz="2000" b="1" dirty="0" smtClean="0"/>
          </a:p>
          <a:p>
            <a:r>
              <a:rPr lang="en-US" sz="2000" b="1" dirty="0" err="1" smtClean="0"/>
              <a:t>Tidak</a:t>
            </a:r>
            <a:r>
              <a:rPr lang="en-US" sz="2000" b="1" dirty="0" smtClean="0"/>
              <a:t> </a:t>
            </a:r>
            <a:r>
              <a:rPr lang="en-US" sz="2000" b="1" dirty="0" err="1" smtClean="0"/>
              <a:t>mendapat</a:t>
            </a:r>
            <a:r>
              <a:rPr lang="en-US" sz="2000" b="1" dirty="0" smtClean="0"/>
              <a:t> </a:t>
            </a:r>
            <a:r>
              <a:rPr lang="en-US" sz="2000" b="1" dirty="0" err="1" smtClean="0"/>
              <a:t>kompensasi</a:t>
            </a:r>
            <a:endParaRPr lang="en-US" sz="2000" b="1" dirty="0"/>
          </a:p>
          <a:p>
            <a:r>
              <a:rPr lang="en-US" sz="2000" b="1" dirty="0" smtClean="0"/>
              <a:t>(</a:t>
            </a:r>
            <a:r>
              <a:rPr lang="en-US" sz="2000" b="1" dirty="0" smtClean="0">
                <a:solidFill>
                  <a:srgbClr val="C00000"/>
                </a:solidFill>
              </a:rPr>
              <a:t>Non </a:t>
            </a:r>
            <a:r>
              <a:rPr lang="en-US" sz="2000" b="1" dirty="0" err="1" smtClean="0">
                <a:solidFill>
                  <a:srgbClr val="C00000"/>
                </a:solidFill>
              </a:rPr>
              <a:t>Compensabel</a:t>
            </a:r>
            <a:r>
              <a:rPr lang="en-US" sz="2000" b="1" dirty="0" smtClean="0"/>
              <a:t>)</a:t>
            </a:r>
          </a:p>
          <a:p>
            <a:r>
              <a:rPr lang="en-US" sz="2000" b="1" dirty="0" err="1" smtClean="0"/>
              <a:t>Contoh</a:t>
            </a:r>
            <a:r>
              <a:rPr lang="en-US" sz="2000" b="1" dirty="0" smtClean="0"/>
              <a:t> : </a:t>
            </a:r>
          </a:p>
          <a:p>
            <a:pPr lvl="1">
              <a:lnSpc>
                <a:spcPct val="80000"/>
              </a:lnSpc>
            </a:pPr>
            <a:r>
              <a:rPr lang="en-US" sz="2000" b="1" dirty="0" smtClean="0"/>
              <a:t>Ambien</a:t>
            </a:r>
          </a:p>
          <a:p>
            <a:pPr lvl="1">
              <a:lnSpc>
                <a:spcPct val="80000"/>
              </a:lnSpc>
            </a:pPr>
            <a:r>
              <a:rPr lang="en-US" sz="2000" b="1" dirty="0" smtClean="0"/>
              <a:t>Hernia</a:t>
            </a:r>
          </a:p>
          <a:p>
            <a:pPr lvl="1">
              <a:lnSpc>
                <a:spcPct val="80000"/>
              </a:lnSpc>
            </a:pPr>
            <a:r>
              <a:rPr lang="en-US" sz="2000" b="1" dirty="0" err="1" smtClean="0"/>
              <a:t>Asma</a:t>
            </a:r>
            <a:r>
              <a:rPr lang="en-US" sz="2000" b="1" dirty="0" smtClean="0"/>
              <a:t> dg </a:t>
            </a:r>
            <a:r>
              <a:rPr lang="en-US" sz="2000" b="1" dirty="0" err="1" smtClean="0"/>
              <a:t>riwayat</a:t>
            </a:r>
            <a:r>
              <a:rPr lang="en-US" sz="2000" b="1" dirty="0" smtClean="0"/>
              <a:t> </a:t>
            </a:r>
            <a:r>
              <a:rPr lang="en-US" sz="2000" b="1" dirty="0" err="1" smtClean="0"/>
              <a:t>keluarga</a:t>
            </a:r>
            <a:r>
              <a:rPr lang="en-US" sz="2000" b="1" dirty="0" smtClean="0"/>
              <a:t>/</a:t>
            </a:r>
            <a:r>
              <a:rPr lang="en-US" sz="2000" b="1" dirty="0" err="1" smtClean="0"/>
              <a:t>keturunan</a:t>
            </a:r>
            <a:endParaRPr lang="en-US" sz="2000" b="1" dirty="0" smtClean="0"/>
          </a:p>
        </p:txBody>
      </p:sp>
      <p:sp>
        <p:nvSpPr>
          <p:cNvPr id="8196" name="Text Box 4"/>
          <p:cNvSpPr txBox="1">
            <a:spLocks noChangeArrowheads="1"/>
          </p:cNvSpPr>
          <p:nvPr/>
        </p:nvSpPr>
        <p:spPr bwMode="auto">
          <a:xfrm>
            <a:off x="468313" y="836613"/>
            <a:ext cx="3673475" cy="758825"/>
          </a:xfrm>
          <a:prstGeom prst="rect">
            <a:avLst/>
          </a:prstGeom>
          <a:noFill/>
          <a:ln w="9525">
            <a:solidFill>
              <a:srgbClr val="C00000"/>
            </a:solidFill>
            <a:miter lim="800000"/>
            <a:headEnd/>
            <a:tailEnd/>
          </a:ln>
        </p:spPr>
        <p:txBody>
          <a:bodyPr>
            <a:spAutoFit/>
          </a:bodyPr>
          <a:lstStyle/>
          <a:p>
            <a:pPr algn="ctr">
              <a:lnSpc>
                <a:spcPct val="80000"/>
              </a:lnSpc>
              <a:spcBef>
                <a:spcPct val="20000"/>
              </a:spcBef>
            </a:pPr>
            <a:r>
              <a:rPr lang="en-US" sz="2400" b="1"/>
              <a:t>PAK </a:t>
            </a:r>
          </a:p>
          <a:p>
            <a:pPr algn="ctr">
              <a:lnSpc>
                <a:spcPct val="80000"/>
              </a:lnSpc>
              <a:spcBef>
                <a:spcPct val="20000"/>
              </a:spcBef>
            </a:pPr>
            <a:r>
              <a:rPr lang="en-US" sz="2400" b="1"/>
              <a:t>(</a:t>
            </a:r>
            <a:r>
              <a:rPr lang="en-US" sz="2400" b="1" i="1"/>
              <a:t>Occupational Disease</a:t>
            </a:r>
            <a:r>
              <a:rPr lang="en-US" sz="2400" b="1"/>
              <a:t>)</a:t>
            </a:r>
          </a:p>
        </p:txBody>
      </p:sp>
      <p:sp>
        <p:nvSpPr>
          <p:cNvPr id="8197" name="Text Box 5"/>
          <p:cNvSpPr txBox="1">
            <a:spLocks noChangeArrowheads="1"/>
          </p:cNvSpPr>
          <p:nvPr/>
        </p:nvSpPr>
        <p:spPr bwMode="auto">
          <a:xfrm>
            <a:off x="4787900" y="836613"/>
            <a:ext cx="3673475" cy="831850"/>
          </a:xfrm>
          <a:prstGeom prst="rect">
            <a:avLst/>
          </a:prstGeom>
          <a:noFill/>
          <a:ln w="9525">
            <a:solidFill>
              <a:srgbClr val="C00000"/>
            </a:solidFill>
            <a:miter lim="800000"/>
            <a:headEnd/>
            <a:tailEnd/>
          </a:ln>
        </p:spPr>
        <p:txBody>
          <a:bodyPr>
            <a:spAutoFit/>
          </a:bodyPr>
          <a:lstStyle/>
          <a:p>
            <a:pPr>
              <a:spcBef>
                <a:spcPct val="50000"/>
              </a:spcBef>
            </a:pPr>
            <a:r>
              <a:rPr lang="en-US" sz="2400" b="1"/>
              <a:t>Peny. Terkait Kerja (</a:t>
            </a:r>
            <a:r>
              <a:rPr lang="en-US" sz="2400" b="1" i="1"/>
              <a:t>Work Related Disease</a:t>
            </a:r>
            <a:r>
              <a:rPr lang="en-US" sz="2400" b="1"/>
              <a:t>)</a:t>
            </a:r>
          </a:p>
        </p:txBody>
      </p:sp>
      <p:sp>
        <p:nvSpPr>
          <p:cNvPr id="8198" name="Text Box 6"/>
          <p:cNvSpPr txBox="1">
            <a:spLocks noChangeArrowheads="1"/>
          </p:cNvSpPr>
          <p:nvPr/>
        </p:nvSpPr>
        <p:spPr bwMode="auto">
          <a:xfrm>
            <a:off x="1500166" y="188913"/>
            <a:ext cx="5834062" cy="457200"/>
          </a:xfrm>
          <a:prstGeom prst="rect">
            <a:avLst/>
          </a:prstGeom>
          <a:noFill/>
          <a:ln w="12700">
            <a:noFill/>
            <a:miter lim="800000"/>
            <a:headEnd type="none" w="sm" len="sm"/>
            <a:tailEnd type="none" w="sm" len="sm"/>
          </a:ln>
        </p:spPr>
        <p:txBody>
          <a:bodyPr>
            <a:spAutoFit/>
          </a:bodyPr>
          <a:lstStyle/>
          <a:p>
            <a:pPr algn="ctr">
              <a:spcBef>
                <a:spcPct val="50000"/>
              </a:spcBef>
            </a:pPr>
            <a:r>
              <a:rPr lang="en-US" sz="2400" b="1" dirty="0"/>
              <a:t>PERLU DIBEDAKAN</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p:cNvSpPr>
            <a:spLocks noGrp="1" noChangeArrowheads="1"/>
          </p:cNvSpPr>
          <p:nvPr>
            <p:ph type="title"/>
          </p:nvPr>
        </p:nvSpPr>
        <p:spPr>
          <a:xfrm>
            <a:off x="277813" y="104775"/>
            <a:ext cx="8420100" cy="1038225"/>
          </a:xfrm>
          <a:prstGeom prst="downArrowCallout">
            <a:avLst>
              <a:gd name="adj1" fmla="val 202752"/>
              <a:gd name="adj2" fmla="val 202752"/>
              <a:gd name="adj3" fmla="val 16667"/>
              <a:gd name="adj4" fmla="val 66667"/>
            </a:avLst>
          </a:prstGeom>
          <a:solidFill>
            <a:schemeClr val="accent2"/>
          </a:solidFill>
          <a:ln>
            <a:solidFill>
              <a:schemeClr val="tx1"/>
            </a:solidFill>
            <a:headEnd type="none" w="med" len="med"/>
            <a:tailEnd type="none" w="med" len="med"/>
          </a:ln>
        </p:spPr>
        <p:txBody>
          <a:bodyPr>
            <a:normAutofit fontScale="90000"/>
          </a:bodyPr>
          <a:lstStyle/>
          <a:p>
            <a:pPr algn="ctr" eaLnBrk="1" hangingPunct="1"/>
            <a:r>
              <a:rPr lang="en-US" sz="2400" dirty="0" smtClean="0">
                <a:solidFill>
                  <a:schemeClr val="bg1"/>
                </a:solidFill>
                <a:latin typeface="Comic Sans MS" pitchFamily="66" charset="0"/>
              </a:rPr>
              <a:t>PROSEDUR PELAPORAN PAK DAN PENGAJUAN JAMINAN KECELAKAAN KERJA</a:t>
            </a:r>
          </a:p>
        </p:txBody>
      </p:sp>
      <p:sp>
        <p:nvSpPr>
          <p:cNvPr id="35843" name="AutoShape 3"/>
          <p:cNvSpPr>
            <a:spLocks noChangeArrowheads="1"/>
          </p:cNvSpPr>
          <p:nvPr/>
        </p:nvSpPr>
        <p:spPr bwMode="auto">
          <a:xfrm>
            <a:off x="1219200" y="1066800"/>
            <a:ext cx="2057400" cy="551498"/>
          </a:xfrm>
          <a:prstGeom prst="downArrowCallout">
            <a:avLst>
              <a:gd name="adj1" fmla="val 79218"/>
              <a:gd name="adj2" fmla="val 79218"/>
              <a:gd name="adj3" fmla="val 16667"/>
              <a:gd name="adj4" fmla="val 66667"/>
            </a:avLst>
          </a:prstGeom>
          <a:solidFill>
            <a:srgbClr val="FBF2E7"/>
          </a:solidFill>
          <a:ln w="9525">
            <a:solidFill>
              <a:schemeClr val="tx1"/>
            </a:solidFill>
            <a:miter lim="800000"/>
            <a:headEnd/>
            <a:tailEnd/>
          </a:ln>
        </p:spPr>
        <p:txBody>
          <a:bodyPr>
            <a:spAutoFit/>
          </a:bodyPr>
          <a:lstStyle/>
          <a:p>
            <a:pPr algn="ctr">
              <a:spcBef>
                <a:spcPct val="50000"/>
              </a:spcBef>
            </a:pPr>
            <a:r>
              <a:rPr lang="en-US">
                <a:solidFill>
                  <a:schemeClr val="bg1"/>
                </a:solidFill>
                <a:latin typeface="Comic Sans MS" pitchFamily="66" charset="0"/>
              </a:rPr>
              <a:t>UU. No.1/70</a:t>
            </a:r>
          </a:p>
        </p:txBody>
      </p:sp>
      <p:sp>
        <p:nvSpPr>
          <p:cNvPr id="35844" name="AutoShape 4"/>
          <p:cNvSpPr>
            <a:spLocks noChangeArrowheads="1"/>
          </p:cNvSpPr>
          <p:nvPr/>
        </p:nvSpPr>
        <p:spPr bwMode="auto">
          <a:xfrm>
            <a:off x="5943600" y="1066800"/>
            <a:ext cx="2057400" cy="551498"/>
          </a:xfrm>
          <a:prstGeom prst="downArrowCallout">
            <a:avLst>
              <a:gd name="adj1" fmla="val 79218"/>
              <a:gd name="adj2" fmla="val 79218"/>
              <a:gd name="adj3" fmla="val 16667"/>
              <a:gd name="adj4" fmla="val 66667"/>
            </a:avLst>
          </a:prstGeom>
          <a:solidFill>
            <a:srgbClr val="FBF2E7"/>
          </a:solidFill>
          <a:ln w="9525">
            <a:solidFill>
              <a:schemeClr val="tx1"/>
            </a:solidFill>
            <a:miter lim="800000"/>
            <a:headEnd/>
            <a:tailEnd/>
          </a:ln>
        </p:spPr>
        <p:txBody>
          <a:bodyPr>
            <a:spAutoFit/>
          </a:bodyPr>
          <a:lstStyle/>
          <a:p>
            <a:pPr algn="ctr">
              <a:spcBef>
                <a:spcPct val="50000"/>
              </a:spcBef>
            </a:pPr>
            <a:r>
              <a:rPr lang="en-US" dirty="0">
                <a:solidFill>
                  <a:schemeClr val="bg1"/>
                </a:solidFill>
                <a:latin typeface="Comic Sans MS" pitchFamily="66" charset="0"/>
              </a:rPr>
              <a:t>UU. No.3/92</a:t>
            </a:r>
          </a:p>
        </p:txBody>
      </p:sp>
      <p:sp>
        <p:nvSpPr>
          <p:cNvPr id="35845" name="Text Box 5"/>
          <p:cNvSpPr txBox="1">
            <a:spLocks noChangeArrowheads="1"/>
          </p:cNvSpPr>
          <p:nvPr/>
        </p:nvSpPr>
        <p:spPr bwMode="auto">
          <a:xfrm>
            <a:off x="1600200" y="3114675"/>
            <a:ext cx="1219200" cy="369332"/>
          </a:xfrm>
          <a:prstGeom prst="rect">
            <a:avLst/>
          </a:prstGeom>
          <a:solidFill>
            <a:srgbClr val="F9F269"/>
          </a:solidFill>
          <a:ln w="9525">
            <a:solidFill>
              <a:schemeClr val="tx1"/>
            </a:solidFill>
            <a:miter lim="800000"/>
            <a:headEnd/>
            <a:tailEnd/>
          </a:ln>
        </p:spPr>
        <p:txBody>
          <a:bodyPr>
            <a:spAutoFit/>
          </a:bodyPr>
          <a:lstStyle/>
          <a:p>
            <a:pPr algn="ctr">
              <a:spcBef>
                <a:spcPct val="50000"/>
              </a:spcBef>
            </a:pPr>
            <a:r>
              <a:rPr lang="en-US">
                <a:solidFill>
                  <a:schemeClr val="bg1"/>
                </a:solidFill>
                <a:latin typeface="Comic Sans MS" pitchFamily="66" charset="0"/>
              </a:rPr>
              <a:t>PAK</a:t>
            </a:r>
          </a:p>
        </p:txBody>
      </p:sp>
      <p:sp>
        <p:nvSpPr>
          <p:cNvPr id="35846" name="Text Box 6"/>
          <p:cNvSpPr txBox="1">
            <a:spLocks noChangeArrowheads="1"/>
          </p:cNvSpPr>
          <p:nvPr/>
        </p:nvSpPr>
        <p:spPr bwMode="auto">
          <a:xfrm>
            <a:off x="6705600" y="2895600"/>
            <a:ext cx="1219200" cy="369332"/>
          </a:xfrm>
          <a:prstGeom prst="rect">
            <a:avLst/>
          </a:prstGeom>
          <a:solidFill>
            <a:srgbClr val="F9F269"/>
          </a:solidFill>
          <a:ln w="9525">
            <a:solidFill>
              <a:schemeClr val="tx1"/>
            </a:solidFill>
            <a:miter lim="800000"/>
            <a:headEnd/>
            <a:tailEnd/>
          </a:ln>
        </p:spPr>
        <p:txBody>
          <a:bodyPr>
            <a:spAutoFit/>
          </a:bodyPr>
          <a:lstStyle/>
          <a:p>
            <a:pPr algn="ctr">
              <a:spcBef>
                <a:spcPct val="50000"/>
              </a:spcBef>
            </a:pPr>
            <a:r>
              <a:rPr lang="en-US">
                <a:solidFill>
                  <a:schemeClr val="bg1"/>
                </a:solidFill>
                <a:latin typeface="Comic Sans MS" pitchFamily="66" charset="0"/>
              </a:rPr>
              <a:t>PAK</a:t>
            </a:r>
          </a:p>
        </p:txBody>
      </p:sp>
      <p:sp>
        <p:nvSpPr>
          <p:cNvPr id="35847" name="Text Box 7"/>
          <p:cNvSpPr txBox="1">
            <a:spLocks noChangeArrowheads="1"/>
          </p:cNvSpPr>
          <p:nvPr/>
        </p:nvSpPr>
        <p:spPr bwMode="auto">
          <a:xfrm>
            <a:off x="1447800" y="3886200"/>
            <a:ext cx="1600200" cy="400110"/>
          </a:xfrm>
          <a:prstGeom prst="rect">
            <a:avLst/>
          </a:prstGeom>
          <a:solidFill>
            <a:srgbClr val="EABA80"/>
          </a:solidFill>
          <a:ln w="9525">
            <a:solidFill>
              <a:schemeClr val="tx1"/>
            </a:solidFill>
            <a:miter lim="800000"/>
            <a:headEnd/>
            <a:tailEnd/>
          </a:ln>
        </p:spPr>
        <p:txBody>
          <a:bodyPr>
            <a:spAutoFit/>
          </a:bodyPr>
          <a:lstStyle/>
          <a:p>
            <a:pPr algn="ctr">
              <a:spcBef>
                <a:spcPct val="50000"/>
              </a:spcBef>
            </a:pPr>
            <a:r>
              <a:rPr lang="en-US" sz="2000">
                <a:solidFill>
                  <a:schemeClr val="bg1"/>
                </a:solidFill>
                <a:latin typeface="Comic Sans MS" pitchFamily="66" charset="0"/>
              </a:rPr>
              <a:t>Disnaker</a:t>
            </a:r>
          </a:p>
        </p:txBody>
      </p:sp>
      <p:sp>
        <p:nvSpPr>
          <p:cNvPr id="35848" name="Text Box 8"/>
          <p:cNvSpPr txBox="1">
            <a:spLocks noChangeArrowheads="1"/>
          </p:cNvSpPr>
          <p:nvPr/>
        </p:nvSpPr>
        <p:spPr bwMode="auto">
          <a:xfrm>
            <a:off x="6705600" y="3733800"/>
            <a:ext cx="2258888" cy="595035"/>
          </a:xfrm>
          <a:prstGeom prst="rect">
            <a:avLst/>
          </a:prstGeom>
          <a:solidFill>
            <a:srgbClr val="EABA80"/>
          </a:solidFill>
          <a:ln w="9525">
            <a:solidFill>
              <a:schemeClr val="tx1"/>
            </a:solidFill>
            <a:miter lim="800000"/>
            <a:headEnd/>
            <a:tailEnd/>
          </a:ln>
        </p:spPr>
        <p:txBody>
          <a:bodyPr wrap="square">
            <a:spAutoFit/>
          </a:bodyPr>
          <a:lstStyle/>
          <a:p>
            <a:pPr algn="ctr">
              <a:lnSpc>
                <a:spcPct val="80000"/>
              </a:lnSpc>
              <a:spcBef>
                <a:spcPct val="50000"/>
              </a:spcBef>
            </a:pPr>
            <a:r>
              <a:rPr lang="en-US" sz="2000" dirty="0" smtClean="0">
                <a:solidFill>
                  <a:schemeClr val="bg1"/>
                </a:solidFill>
                <a:latin typeface="Comic Sans MS" pitchFamily="66" charset="0"/>
              </a:rPr>
              <a:t>BPJS </a:t>
            </a:r>
            <a:r>
              <a:rPr lang="en-US" sz="2000" dirty="0" err="1" smtClean="0">
                <a:solidFill>
                  <a:schemeClr val="bg1"/>
                </a:solidFill>
                <a:latin typeface="Comic Sans MS" pitchFamily="66" charset="0"/>
              </a:rPr>
              <a:t>Ketenagakerjaan</a:t>
            </a:r>
            <a:endParaRPr lang="en-US" sz="2000" dirty="0">
              <a:solidFill>
                <a:schemeClr val="bg1"/>
              </a:solidFill>
              <a:latin typeface="Comic Sans MS" pitchFamily="66" charset="0"/>
            </a:endParaRPr>
          </a:p>
        </p:txBody>
      </p:sp>
      <p:sp>
        <p:nvSpPr>
          <p:cNvPr id="35849" name="Text Box 9"/>
          <p:cNvSpPr txBox="1">
            <a:spLocks noChangeArrowheads="1"/>
          </p:cNvSpPr>
          <p:nvPr/>
        </p:nvSpPr>
        <p:spPr bwMode="auto">
          <a:xfrm>
            <a:off x="6948264" y="5157192"/>
            <a:ext cx="1752600" cy="400110"/>
          </a:xfrm>
          <a:prstGeom prst="rect">
            <a:avLst/>
          </a:prstGeom>
          <a:solidFill>
            <a:srgbClr val="99B1F3"/>
          </a:solidFill>
          <a:ln w="9525">
            <a:solidFill>
              <a:schemeClr val="tx1"/>
            </a:solidFill>
            <a:miter lim="800000"/>
            <a:headEnd/>
            <a:tailEnd/>
          </a:ln>
        </p:spPr>
        <p:txBody>
          <a:bodyPr>
            <a:spAutoFit/>
          </a:bodyPr>
          <a:lstStyle/>
          <a:p>
            <a:pPr algn="ctr">
              <a:spcBef>
                <a:spcPct val="50000"/>
              </a:spcBef>
            </a:pPr>
            <a:r>
              <a:rPr lang="en-US" sz="2000" dirty="0" err="1">
                <a:solidFill>
                  <a:schemeClr val="bg1"/>
                </a:solidFill>
                <a:latin typeface="Comic Sans MS" pitchFamily="66" charset="0"/>
              </a:rPr>
              <a:t>Kompensasi</a:t>
            </a:r>
            <a:endParaRPr lang="en-US" sz="2000" dirty="0">
              <a:solidFill>
                <a:schemeClr val="bg1"/>
              </a:solidFill>
              <a:latin typeface="Comic Sans MS" pitchFamily="66" charset="0"/>
            </a:endParaRPr>
          </a:p>
        </p:txBody>
      </p:sp>
      <p:sp>
        <p:nvSpPr>
          <p:cNvPr id="35850" name="Text Box 10"/>
          <p:cNvSpPr txBox="1">
            <a:spLocks noChangeArrowheads="1"/>
          </p:cNvSpPr>
          <p:nvPr/>
        </p:nvSpPr>
        <p:spPr bwMode="auto">
          <a:xfrm>
            <a:off x="990600" y="4775200"/>
            <a:ext cx="2667000" cy="400110"/>
          </a:xfrm>
          <a:prstGeom prst="rect">
            <a:avLst/>
          </a:prstGeom>
          <a:solidFill>
            <a:srgbClr val="99B1F3"/>
          </a:solidFill>
          <a:ln w="9525">
            <a:solidFill>
              <a:schemeClr val="tx1"/>
            </a:solidFill>
            <a:miter lim="800000"/>
            <a:headEnd/>
            <a:tailEnd/>
          </a:ln>
        </p:spPr>
        <p:txBody>
          <a:bodyPr>
            <a:spAutoFit/>
          </a:bodyPr>
          <a:lstStyle/>
          <a:p>
            <a:pPr algn="ctr">
              <a:spcBef>
                <a:spcPct val="50000"/>
              </a:spcBef>
            </a:pPr>
            <a:r>
              <a:rPr lang="en-US" sz="2000">
                <a:solidFill>
                  <a:schemeClr val="bg1"/>
                </a:solidFill>
                <a:latin typeface="Comic Sans MS" pitchFamily="66" charset="0"/>
              </a:rPr>
              <a:t>Disnaker Prop.</a:t>
            </a:r>
          </a:p>
        </p:txBody>
      </p:sp>
      <p:sp>
        <p:nvSpPr>
          <p:cNvPr id="35851" name="Text Box 11"/>
          <p:cNvSpPr txBox="1">
            <a:spLocks noChangeArrowheads="1"/>
          </p:cNvSpPr>
          <p:nvPr/>
        </p:nvSpPr>
        <p:spPr bwMode="auto">
          <a:xfrm>
            <a:off x="4267200" y="4572000"/>
            <a:ext cx="2438400" cy="707886"/>
          </a:xfrm>
          <a:prstGeom prst="rect">
            <a:avLst/>
          </a:prstGeom>
          <a:solidFill>
            <a:srgbClr val="99B1F3"/>
          </a:solidFill>
          <a:ln w="9525">
            <a:solidFill>
              <a:schemeClr val="tx1"/>
            </a:solidFill>
            <a:miter lim="800000"/>
            <a:headEnd/>
            <a:tailEnd/>
          </a:ln>
        </p:spPr>
        <p:txBody>
          <a:bodyPr>
            <a:spAutoFit/>
          </a:bodyPr>
          <a:lstStyle/>
          <a:p>
            <a:pPr algn="ctr">
              <a:spcBef>
                <a:spcPct val="50000"/>
              </a:spcBef>
            </a:pPr>
            <a:r>
              <a:rPr lang="en-US" sz="2000">
                <a:solidFill>
                  <a:schemeClr val="bg1"/>
                </a:solidFill>
                <a:latin typeface="Comic Sans MS" pitchFamily="66" charset="0"/>
              </a:rPr>
              <a:t>Dokter penasehat Tk Propinsi</a:t>
            </a:r>
          </a:p>
        </p:txBody>
      </p:sp>
      <p:sp>
        <p:nvSpPr>
          <p:cNvPr id="35852" name="Text Box 12"/>
          <p:cNvSpPr txBox="1">
            <a:spLocks noChangeArrowheads="1"/>
          </p:cNvSpPr>
          <p:nvPr/>
        </p:nvSpPr>
        <p:spPr bwMode="auto">
          <a:xfrm>
            <a:off x="4343400" y="5791200"/>
            <a:ext cx="3581400" cy="400110"/>
          </a:xfrm>
          <a:prstGeom prst="rect">
            <a:avLst/>
          </a:prstGeom>
          <a:solidFill>
            <a:srgbClr val="EABA80"/>
          </a:solidFill>
          <a:ln w="9525">
            <a:solidFill>
              <a:schemeClr val="tx1"/>
            </a:solidFill>
            <a:miter lim="800000"/>
            <a:headEnd/>
            <a:tailEnd/>
          </a:ln>
        </p:spPr>
        <p:txBody>
          <a:bodyPr>
            <a:spAutoFit/>
          </a:bodyPr>
          <a:lstStyle/>
          <a:p>
            <a:pPr algn="ctr">
              <a:spcBef>
                <a:spcPct val="50000"/>
              </a:spcBef>
            </a:pPr>
            <a:r>
              <a:rPr lang="en-US" sz="2000">
                <a:solidFill>
                  <a:schemeClr val="bg1"/>
                </a:solidFill>
                <a:latin typeface="Comic Sans MS" pitchFamily="66" charset="0"/>
              </a:rPr>
              <a:t>Dokter Penasehat Tk Pusat</a:t>
            </a:r>
            <a:endParaRPr lang="en-US">
              <a:solidFill>
                <a:schemeClr val="bg1"/>
              </a:solidFill>
              <a:latin typeface="Comic Sans MS" pitchFamily="66" charset="0"/>
            </a:endParaRPr>
          </a:p>
        </p:txBody>
      </p:sp>
      <p:sp>
        <p:nvSpPr>
          <p:cNvPr id="35853" name="Text Box 13"/>
          <p:cNvSpPr txBox="1">
            <a:spLocks noChangeArrowheads="1"/>
          </p:cNvSpPr>
          <p:nvPr/>
        </p:nvSpPr>
        <p:spPr bwMode="auto">
          <a:xfrm>
            <a:off x="2362200" y="5334000"/>
            <a:ext cx="1676400" cy="369332"/>
          </a:xfrm>
          <a:prstGeom prst="rect">
            <a:avLst/>
          </a:prstGeom>
          <a:solidFill>
            <a:srgbClr val="E6ECFC"/>
          </a:solidFill>
          <a:ln w="9525">
            <a:noFill/>
            <a:miter lim="800000"/>
            <a:headEnd/>
            <a:tailEnd/>
          </a:ln>
        </p:spPr>
        <p:txBody>
          <a:bodyPr>
            <a:spAutoFit/>
          </a:bodyPr>
          <a:lstStyle/>
          <a:p>
            <a:pPr algn="ctr">
              <a:spcBef>
                <a:spcPct val="50000"/>
              </a:spcBef>
            </a:pPr>
            <a:r>
              <a:rPr lang="en-US" sz="1800">
                <a:solidFill>
                  <a:schemeClr val="bg1"/>
                </a:solidFill>
                <a:latin typeface="Comic Sans MS" pitchFamily="66" charset="0"/>
              </a:rPr>
              <a:t>Tidak setuju</a:t>
            </a:r>
          </a:p>
        </p:txBody>
      </p:sp>
      <p:sp>
        <p:nvSpPr>
          <p:cNvPr id="35854" name="Text Box 14"/>
          <p:cNvSpPr txBox="1">
            <a:spLocks noChangeArrowheads="1"/>
          </p:cNvSpPr>
          <p:nvPr/>
        </p:nvSpPr>
        <p:spPr bwMode="auto">
          <a:xfrm>
            <a:off x="4495800" y="4052888"/>
            <a:ext cx="1524000" cy="369332"/>
          </a:xfrm>
          <a:prstGeom prst="rect">
            <a:avLst/>
          </a:prstGeom>
          <a:solidFill>
            <a:srgbClr val="E6ECFC"/>
          </a:solidFill>
          <a:ln w="9525">
            <a:noFill/>
            <a:miter lim="800000"/>
            <a:headEnd/>
            <a:tailEnd/>
          </a:ln>
        </p:spPr>
        <p:txBody>
          <a:bodyPr>
            <a:spAutoFit/>
          </a:bodyPr>
          <a:lstStyle/>
          <a:p>
            <a:pPr algn="ctr">
              <a:spcBef>
                <a:spcPct val="50000"/>
              </a:spcBef>
            </a:pPr>
            <a:r>
              <a:rPr lang="en-US" sz="1800">
                <a:solidFill>
                  <a:schemeClr val="bg1"/>
                </a:solidFill>
                <a:latin typeface="Comic Sans MS" pitchFamily="66" charset="0"/>
              </a:rPr>
              <a:t>Tidak setuju</a:t>
            </a:r>
          </a:p>
        </p:txBody>
      </p:sp>
      <p:sp>
        <p:nvSpPr>
          <p:cNvPr id="35855" name="Text Box 15"/>
          <p:cNvSpPr txBox="1">
            <a:spLocks noChangeArrowheads="1"/>
          </p:cNvSpPr>
          <p:nvPr/>
        </p:nvSpPr>
        <p:spPr bwMode="auto">
          <a:xfrm>
            <a:off x="7668344" y="4509120"/>
            <a:ext cx="914400" cy="369332"/>
          </a:xfrm>
          <a:prstGeom prst="rect">
            <a:avLst/>
          </a:prstGeom>
          <a:solidFill>
            <a:srgbClr val="E6ECFC"/>
          </a:solidFill>
          <a:ln w="9525">
            <a:noFill/>
            <a:miter lim="800000"/>
            <a:headEnd/>
            <a:tailEnd/>
          </a:ln>
        </p:spPr>
        <p:txBody>
          <a:bodyPr>
            <a:spAutoFit/>
          </a:bodyPr>
          <a:lstStyle/>
          <a:p>
            <a:pPr algn="ctr">
              <a:spcBef>
                <a:spcPct val="50000"/>
              </a:spcBef>
            </a:pPr>
            <a:r>
              <a:rPr lang="en-US" sz="1800">
                <a:solidFill>
                  <a:schemeClr val="bg1"/>
                </a:solidFill>
                <a:latin typeface="Comic Sans MS" pitchFamily="66" charset="0"/>
              </a:rPr>
              <a:t>setuju</a:t>
            </a:r>
          </a:p>
        </p:txBody>
      </p:sp>
      <p:sp>
        <p:nvSpPr>
          <p:cNvPr id="35856" name="Line 16"/>
          <p:cNvSpPr>
            <a:spLocks noChangeShapeType="1"/>
          </p:cNvSpPr>
          <p:nvPr/>
        </p:nvSpPr>
        <p:spPr bwMode="auto">
          <a:xfrm>
            <a:off x="7524328" y="4365104"/>
            <a:ext cx="0" cy="609600"/>
          </a:xfrm>
          <a:prstGeom prst="line">
            <a:avLst/>
          </a:prstGeom>
          <a:noFill/>
          <a:ln w="19050">
            <a:solidFill>
              <a:schemeClr val="tx1"/>
            </a:solidFill>
            <a:round/>
            <a:headEnd/>
            <a:tailEnd type="triangle" w="med" len="med"/>
          </a:ln>
        </p:spPr>
        <p:txBody>
          <a:bodyPr wrap="none"/>
          <a:lstStyle/>
          <a:p>
            <a:endParaRPr lang="en-US"/>
          </a:p>
        </p:txBody>
      </p:sp>
      <p:sp>
        <p:nvSpPr>
          <p:cNvPr id="35857" name="Line 17"/>
          <p:cNvSpPr>
            <a:spLocks noChangeShapeType="1"/>
          </p:cNvSpPr>
          <p:nvPr/>
        </p:nvSpPr>
        <p:spPr bwMode="auto">
          <a:xfrm>
            <a:off x="7315200" y="3352800"/>
            <a:ext cx="0" cy="304800"/>
          </a:xfrm>
          <a:prstGeom prst="line">
            <a:avLst/>
          </a:prstGeom>
          <a:noFill/>
          <a:ln w="19050">
            <a:solidFill>
              <a:schemeClr val="tx1"/>
            </a:solidFill>
            <a:round/>
            <a:headEnd/>
            <a:tailEnd type="triangle" w="med" len="med"/>
          </a:ln>
        </p:spPr>
        <p:txBody>
          <a:bodyPr wrap="none"/>
          <a:lstStyle/>
          <a:p>
            <a:endParaRPr lang="en-US"/>
          </a:p>
        </p:txBody>
      </p:sp>
      <p:sp>
        <p:nvSpPr>
          <p:cNvPr id="35858" name="Line 18"/>
          <p:cNvSpPr>
            <a:spLocks noChangeShapeType="1"/>
          </p:cNvSpPr>
          <p:nvPr/>
        </p:nvSpPr>
        <p:spPr bwMode="auto">
          <a:xfrm flipH="1">
            <a:off x="2209800" y="3505200"/>
            <a:ext cx="0" cy="381000"/>
          </a:xfrm>
          <a:prstGeom prst="line">
            <a:avLst/>
          </a:prstGeom>
          <a:noFill/>
          <a:ln w="19050">
            <a:solidFill>
              <a:schemeClr val="tx1"/>
            </a:solidFill>
            <a:round/>
            <a:headEnd/>
            <a:tailEnd type="triangle" w="med" len="med"/>
          </a:ln>
        </p:spPr>
        <p:txBody>
          <a:bodyPr wrap="none"/>
          <a:lstStyle/>
          <a:p>
            <a:endParaRPr lang="en-US"/>
          </a:p>
        </p:txBody>
      </p:sp>
      <p:sp>
        <p:nvSpPr>
          <p:cNvPr id="35859" name="Line 19"/>
          <p:cNvSpPr>
            <a:spLocks noChangeShapeType="1"/>
          </p:cNvSpPr>
          <p:nvPr/>
        </p:nvSpPr>
        <p:spPr bwMode="auto">
          <a:xfrm>
            <a:off x="2209800" y="4267200"/>
            <a:ext cx="0" cy="381000"/>
          </a:xfrm>
          <a:prstGeom prst="line">
            <a:avLst/>
          </a:prstGeom>
          <a:noFill/>
          <a:ln w="19050">
            <a:solidFill>
              <a:schemeClr val="tx1"/>
            </a:solidFill>
            <a:round/>
            <a:headEnd/>
            <a:tailEnd type="triangle" w="med" len="med"/>
          </a:ln>
        </p:spPr>
        <p:txBody>
          <a:bodyPr wrap="none"/>
          <a:lstStyle/>
          <a:p>
            <a:endParaRPr lang="en-US"/>
          </a:p>
        </p:txBody>
      </p:sp>
      <p:sp>
        <p:nvSpPr>
          <p:cNvPr id="35860" name="Line 20"/>
          <p:cNvSpPr>
            <a:spLocks noChangeShapeType="1"/>
          </p:cNvSpPr>
          <p:nvPr/>
        </p:nvSpPr>
        <p:spPr bwMode="auto">
          <a:xfrm flipH="1">
            <a:off x="3276600" y="3200400"/>
            <a:ext cx="3352800" cy="685800"/>
          </a:xfrm>
          <a:prstGeom prst="line">
            <a:avLst/>
          </a:prstGeom>
          <a:noFill/>
          <a:ln w="19050">
            <a:solidFill>
              <a:schemeClr val="tx1"/>
            </a:solidFill>
            <a:round/>
            <a:headEnd/>
            <a:tailEnd type="triangle" w="med" len="med"/>
          </a:ln>
        </p:spPr>
        <p:txBody>
          <a:bodyPr wrap="none"/>
          <a:lstStyle/>
          <a:p>
            <a:endParaRPr lang="en-US"/>
          </a:p>
        </p:txBody>
      </p:sp>
      <p:sp>
        <p:nvSpPr>
          <p:cNvPr id="35861" name="Line 21"/>
          <p:cNvSpPr>
            <a:spLocks noChangeShapeType="1"/>
          </p:cNvSpPr>
          <p:nvPr/>
        </p:nvSpPr>
        <p:spPr bwMode="auto">
          <a:xfrm>
            <a:off x="2743200" y="3276600"/>
            <a:ext cx="3657600" cy="457200"/>
          </a:xfrm>
          <a:prstGeom prst="line">
            <a:avLst/>
          </a:prstGeom>
          <a:noFill/>
          <a:ln w="19050">
            <a:solidFill>
              <a:schemeClr val="tx1"/>
            </a:solidFill>
            <a:round/>
            <a:headEnd/>
            <a:tailEnd type="triangle" w="med" len="med"/>
          </a:ln>
        </p:spPr>
        <p:txBody>
          <a:bodyPr wrap="none"/>
          <a:lstStyle/>
          <a:p>
            <a:endParaRPr lang="en-US"/>
          </a:p>
        </p:txBody>
      </p:sp>
      <p:sp>
        <p:nvSpPr>
          <p:cNvPr id="35862" name="Text Box 22"/>
          <p:cNvSpPr txBox="1">
            <a:spLocks noChangeArrowheads="1"/>
          </p:cNvSpPr>
          <p:nvPr/>
        </p:nvSpPr>
        <p:spPr bwMode="auto">
          <a:xfrm>
            <a:off x="5257800" y="1752600"/>
            <a:ext cx="3429000" cy="707886"/>
          </a:xfrm>
          <a:prstGeom prst="rect">
            <a:avLst/>
          </a:prstGeom>
          <a:solidFill>
            <a:srgbClr val="EABA80"/>
          </a:solidFill>
          <a:ln w="9525">
            <a:solidFill>
              <a:schemeClr val="tx1"/>
            </a:solidFill>
            <a:miter lim="800000"/>
            <a:headEnd/>
            <a:tailEnd/>
          </a:ln>
        </p:spPr>
        <p:txBody>
          <a:bodyPr>
            <a:spAutoFit/>
          </a:bodyPr>
          <a:lstStyle/>
          <a:p>
            <a:pPr algn="ctr">
              <a:spcBef>
                <a:spcPct val="50000"/>
              </a:spcBef>
            </a:pPr>
            <a:r>
              <a:rPr lang="en-US" sz="2000">
                <a:solidFill>
                  <a:schemeClr val="bg1"/>
                </a:solidFill>
                <a:latin typeface="Comic Sans MS" pitchFamily="66" charset="0"/>
              </a:rPr>
              <a:t>Dokter pemeriksa (dokter perh., RS, Puskesmas dll)</a:t>
            </a:r>
          </a:p>
        </p:txBody>
      </p:sp>
      <p:sp>
        <p:nvSpPr>
          <p:cNvPr id="35863" name="Text Box 23"/>
          <p:cNvSpPr txBox="1">
            <a:spLocks noChangeArrowheads="1"/>
          </p:cNvSpPr>
          <p:nvPr/>
        </p:nvSpPr>
        <p:spPr bwMode="auto">
          <a:xfrm>
            <a:off x="762000" y="1752600"/>
            <a:ext cx="4114800" cy="1015663"/>
          </a:xfrm>
          <a:prstGeom prst="rect">
            <a:avLst/>
          </a:prstGeom>
          <a:solidFill>
            <a:srgbClr val="EABA80"/>
          </a:solidFill>
          <a:ln w="9525">
            <a:solidFill>
              <a:schemeClr val="tx1"/>
            </a:solidFill>
            <a:miter lim="800000"/>
            <a:headEnd/>
            <a:tailEnd/>
          </a:ln>
        </p:spPr>
        <p:txBody>
          <a:bodyPr>
            <a:spAutoFit/>
          </a:bodyPr>
          <a:lstStyle/>
          <a:p>
            <a:pPr algn="ctr">
              <a:spcBef>
                <a:spcPct val="50000"/>
              </a:spcBef>
            </a:pPr>
            <a:r>
              <a:rPr lang="en-US" sz="2000">
                <a:solidFill>
                  <a:schemeClr val="bg1"/>
                </a:solidFill>
                <a:latin typeface="Comic Sans MS" pitchFamily="66" charset="0"/>
              </a:rPr>
              <a:t>Dokter Pemeriksa kesehatan TK Badan Pemeriksa Kesehatan TK (Rikes awal, berkala)</a:t>
            </a:r>
          </a:p>
        </p:txBody>
      </p:sp>
      <p:sp>
        <p:nvSpPr>
          <p:cNvPr id="35864" name="Line 24"/>
          <p:cNvSpPr>
            <a:spLocks noChangeShapeType="1"/>
          </p:cNvSpPr>
          <p:nvPr/>
        </p:nvSpPr>
        <p:spPr bwMode="auto">
          <a:xfrm>
            <a:off x="2209800" y="2743200"/>
            <a:ext cx="0" cy="381000"/>
          </a:xfrm>
          <a:prstGeom prst="line">
            <a:avLst/>
          </a:prstGeom>
          <a:noFill/>
          <a:ln w="19050">
            <a:solidFill>
              <a:schemeClr val="tx1"/>
            </a:solidFill>
            <a:round/>
            <a:headEnd/>
            <a:tailEnd type="triangle" w="med" len="med"/>
          </a:ln>
        </p:spPr>
        <p:txBody>
          <a:bodyPr wrap="none"/>
          <a:lstStyle/>
          <a:p>
            <a:endParaRPr lang="en-US"/>
          </a:p>
        </p:txBody>
      </p:sp>
      <p:sp>
        <p:nvSpPr>
          <p:cNvPr id="35865" name="Line 25"/>
          <p:cNvSpPr>
            <a:spLocks noChangeShapeType="1"/>
          </p:cNvSpPr>
          <p:nvPr/>
        </p:nvSpPr>
        <p:spPr bwMode="auto">
          <a:xfrm>
            <a:off x="7239000" y="2438400"/>
            <a:ext cx="0" cy="381000"/>
          </a:xfrm>
          <a:prstGeom prst="line">
            <a:avLst/>
          </a:prstGeom>
          <a:noFill/>
          <a:ln w="19050">
            <a:solidFill>
              <a:schemeClr val="tx1"/>
            </a:solidFill>
            <a:round/>
            <a:headEnd/>
            <a:tailEnd type="triangle" w="med" len="med"/>
          </a:ln>
        </p:spPr>
        <p:txBody>
          <a:bodyPr wrap="none"/>
          <a:lstStyle/>
          <a:p>
            <a:endParaRPr lang="en-US"/>
          </a:p>
        </p:txBody>
      </p:sp>
      <p:sp>
        <p:nvSpPr>
          <p:cNvPr id="35866" name="Line 26"/>
          <p:cNvSpPr>
            <a:spLocks noChangeShapeType="1"/>
          </p:cNvSpPr>
          <p:nvPr/>
        </p:nvSpPr>
        <p:spPr bwMode="auto">
          <a:xfrm flipH="1">
            <a:off x="3124200" y="3962400"/>
            <a:ext cx="3581400" cy="685800"/>
          </a:xfrm>
          <a:prstGeom prst="line">
            <a:avLst/>
          </a:prstGeom>
          <a:noFill/>
          <a:ln w="19050">
            <a:solidFill>
              <a:schemeClr val="tx1"/>
            </a:solidFill>
            <a:round/>
            <a:headEnd/>
            <a:tailEnd type="triangle" w="med" len="med"/>
          </a:ln>
        </p:spPr>
        <p:txBody>
          <a:bodyPr wrap="none"/>
          <a:lstStyle/>
          <a:p>
            <a:endParaRPr lang="en-US"/>
          </a:p>
        </p:txBody>
      </p:sp>
      <p:sp>
        <p:nvSpPr>
          <p:cNvPr id="35867" name="Line 27"/>
          <p:cNvSpPr>
            <a:spLocks noChangeShapeType="1"/>
          </p:cNvSpPr>
          <p:nvPr/>
        </p:nvSpPr>
        <p:spPr bwMode="auto">
          <a:xfrm>
            <a:off x="3657600" y="4953000"/>
            <a:ext cx="381000" cy="0"/>
          </a:xfrm>
          <a:prstGeom prst="line">
            <a:avLst/>
          </a:prstGeom>
          <a:noFill/>
          <a:ln w="19050">
            <a:solidFill>
              <a:schemeClr val="tx1"/>
            </a:solidFill>
            <a:round/>
            <a:headEnd/>
            <a:tailEnd type="triangle" w="med" len="med"/>
          </a:ln>
        </p:spPr>
        <p:txBody>
          <a:bodyPr wrap="none"/>
          <a:lstStyle/>
          <a:p>
            <a:endParaRPr lang="en-US"/>
          </a:p>
        </p:txBody>
      </p:sp>
      <p:sp>
        <p:nvSpPr>
          <p:cNvPr id="35868" name="Text Box 28"/>
          <p:cNvSpPr txBox="1">
            <a:spLocks noChangeArrowheads="1"/>
          </p:cNvSpPr>
          <p:nvPr/>
        </p:nvSpPr>
        <p:spPr bwMode="auto">
          <a:xfrm>
            <a:off x="990600" y="5842000"/>
            <a:ext cx="2667000" cy="400110"/>
          </a:xfrm>
          <a:prstGeom prst="rect">
            <a:avLst/>
          </a:prstGeom>
          <a:solidFill>
            <a:srgbClr val="99B1F3"/>
          </a:solidFill>
          <a:ln w="9525">
            <a:solidFill>
              <a:schemeClr val="tx1"/>
            </a:solidFill>
            <a:miter lim="800000"/>
            <a:headEnd/>
            <a:tailEnd/>
          </a:ln>
        </p:spPr>
        <p:txBody>
          <a:bodyPr>
            <a:spAutoFit/>
          </a:bodyPr>
          <a:lstStyle/>
          <a:p>
            <a:pPr algn="ctr">
              <a:spcBef>
                <a:spcPct val="50000"/>
              </a:spcBef>
            </a:pPr>
            <a:r>
              <a:rPr lang="en-US" sz="2000">
                <a:solidFill>
                  <a:schemeClr val="bg1"/>
                </a:solidFill>
                <a:latin typeface="Comic Sans MS" pitchFamily="66" charset="0"/>
              </a:rPr>
              <a:t>Menteri</a:t>
            </a:r>
          </a:p>
        </p:txBody>
      </p:sp>
      <p:sp>
        <p:nvSpPr>
          <p:cNvPr id="35869" name="Line 29"/>
          <p:cNvSpPr>
            <a:spLocks noChangeShapeType="1"/>
          </p:cNvSpPr>
          <p:nvPr/>
        </p:nvSpPr>
        <p:spPr bwMode="auto">
          <a:xfrm>
            <a:off x="2209800" y="5181600"/>
            <a:ext cx="0" cy="381000"/>
          </a:xfrm>
          <a:prstGeom prst="line">
            <a:avLst/>
          </a:prstGeom>
          <a:noFill/>
          <a:ln w="19050">
            <a:solidFill>
              <a:schemeClr val="tx1"/>
            </a:solidFill>
            <a:round/>
            <a:headEnd/>
            <a:tailEnd type="triangle" w="med" len="med"/>
          </a:ln>
        </p:spPr>
        <p:txBody>
          <a:bodyPr wrap="none"/>
          <a:lstStyle/>
          <a:p>
            <a:endParaRPr lang="en-US"/>
          </a:p>
        </p:txBody>
      </p:sp>
      <p:sp>
        <p:nvSpPr>
          <p:cNvPr id="35870" name="Line 30"/>
          <p:cNvSpPr>
            <a:spLocks noChangeShapeType="1"/>
          </p:cNvSpPr>
          <p:nvPr/>
        </p:nvSpPr>
        <p:spPr bwMode="auto">
          <a:xfrm>
            <a:off x="3657600" y="6019800"/>
            <a:ext cx="533400" cy="0"/>
          </a:xfrm>
          <a:prstGeom prst="line">
            <a:avLst/>
          </a:prstGeom>
          <a:noFill/>
          <a:ln w="19050">
            <a:solidFill>
              <a:schemeClr val="tx1"/>
            </a:solidFill>
            <a:round/>
            <a:headEnd/>
            <a:tailEnd type="triangle" w="med" len="med"/>
          </a:ln>
        </p:spPr>
        <p:txBody>
          <a:bodyPr wrap="none"/>
          <a:lstStyle/>
          <a:p>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2438" y="333375"/>
            <a:ext cx="8080375" cy="431800"/>
          </a:xfrm>
        </p:spPr>
        <p:txBody>
          <a:bodyPr>
            <a:normAutofit fontScale="90000"/>
          </a:bodyPr>
          <a:lstStyle/>
          <a:p>
            <a:pPr algn="l"/>
            <a:r>
              <a:rPr lang="en-US" sz="2400" b="1" smtClean="0"/>
              <a:t>PERMASALAHAN PAK</a:t>
            </a:r>
          </a:p>
        </p:txBody>
      </p:sp>
      <p:sp>
        <p:nvSpPr>
          <p:cNvPr id="43011" name="Rectangle 3"/>
          <p:cNvSpPr>
            <a:spLocks noGrp="1" noChangeArrowheads="1"/>
          </p:cNvSpPr>
          <p:nvPr>
            <p:ph idx="1"/>
          </p:nvPr>
        </p:nvSpPr>
        <p:spPr>
          <a:xfrm>
            <a:off x="395288" y="1241425"/>
            <a:ext cx="8137525" cy="4044950"/>
          </a:xfrm>
        </p:spPr>
        <p:txBody>
          <a:bodyPr>
            <a:normAutofit lnSpcReduction="10000"/>
          </a:bodyPr>
          <a:lstStyle/>
          <a:p>
            <a:pPr marL="609600" indent="-609600">
              <a:lnSpc>
                <a:spcPct val="70000"/>
              </a:lnSpc>
            </a:pPr>
            <a:r>
              <a:rPr lang="fi-FI" sz="2800" smtClean="0"/>
              <a:t>Minimnya pemahaman tenaga kerja tentang PAK dan hak-haknya atas Jaminan Kecelakaan Kerja sehingga :</a:t>
            </a:r>
          </a:p>
          <a:p>
            <a:pPr marL="990600" lvl="1" indent="-279400">
              <a:lnSpc>
                <a:spcPct val="80000"/>
              </a:lnSpc>
              <a:buFont typeface="Wingdings" pitchFamily="2" charset="2"/>
              <a:buChar char="Ø"/>
            </a:pPr>
            <a:r>
              <a:rPr lang="fi-FI" sz="2400" smtClean="0"/>
              <a:t>Ada kecenderungan hak-hak tenaga kerja tidak dibayar apabila terkena PAK</a:t>
            </a:r>
          </a:p>
          <a:p>
            <a:pPr marL="990600" lvl="1" indent="-279400">
              <a:lnSpc>
                <a:spcPct val="80000"/>
              </a:lnSpc>
              <a:buFont typeface="Wingdings" pitchFamily="2" charset="2"/>
              <a:buChar char="Ø"/>
            </a:pPr>
            <a:r>
              <a:rPr lang="fi-FI" sz="2400" smtClean="0"/>
              <a:t>Pemberian hak jaminan kecelakaan kerja dan PAK yang lebih kecil dari ketentuan perundangan yang berlaku (sub standar)</a:t>
            </a:r>
          </a:p>
          <a:p>
            <a:pPr marL="990600" lvl="1" indent="-279400">
              <a:lnSpc>
                <a:spcPct val="80000"/>
              </a:lnSpc>
              <a:buFont typeface="Wingdings" pitchFamily="2" charset="2"/>
              <a:buChar char="Ø"/>
            </a:pPr>
            <a:r>
              <a:rPr lang="fi-FI" sz="2400" smtClean="0"/>
              <a:t>Tenaga kerja dan serikat pekerja masih sangat jarang mengajukan tuntutan atas kasus tidak dipenuhinya hak atas perlindungan K3 termasuk dalam hal PAK dan kompensasi Jamsostek.</a:t>
            </a:r>
            <a:endParaRPr lang="en-US" sz="240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idx="1"/>
          </p:nvPr>
        </p:nvSpPr>
        <p:spPr>
          <a:xfrm>
            <a:off x="395288" y="981075"/>
            <a:ext cx="8280400" cy="5688013"/>
          </a:xfrm>
        </p:spPr>
        <p:txBody>
          <a:bodyPr/>
          <a:lstStyle/>
          <a:p>
            <a:pPr marL="609600" indent="-609600">
              <a:spcBef>
                <a:spcPct val="25000"/>
              </a:spcBef>
            </a:pPr>
            <a:r>
              <a:rPr lang="fi-FI" sz="2800" smtClean="0"/>
              <a:t>Ada kecenderungan PAK yang terdiagnosa tidak dilaporkan </a:t>
            </a:r>
          </a:p>
          <a:p>
            <a:pPr marL="539750" lvl="1" indent="-3175">
              <a:lnSpc>
                <a:spcPct val="90000"/>
              </a:lnSpc>
              <a:spcBef>
                <a:spcPct val="25000"/>
              </a:spcBef>
              <a:buFontTx/>
              <a:buNone/>
            </a:pPr>
            <a:r>
              <a:rPr lang="id-ID" sz="2400" smtClean="0"/>
              <a:t>	</a:t>
            </a:r>
            <a:r>
              <a:rPr lang="id-ID" sz="2400" smtClean="0">
                <a:sym typeface="Wingdings" pitchFamily="2" charset="2"/>
              </a:rPr>
              <a:t> </a:t>
            </a:r>
            <a:r>
              <a:rPr lang="fi-FI" sz="2400" smtClean="0"/>
              <a:t>dokter di perusahaan sering berstatus sebagai tenaga paruh waktu </a:t>
            </a:r>
            <a:r>
              <a:rPr lang="fi-FI" sz="2400" smtClean="0">
                <a:sym typeface="Wingdings" pitchFamily="2" charset="2"/>
              </a:rPr>
              <a:t> </a:t>
            </a:r>
            <a:r>
              <a:rPr lang="fi-FI" sz="2400" smtClean="0"/>
              <a:t>kurang leluasa dalam melaksanakan program kesehatan kerja secara komprehensif;</a:t>
            </a:r>
          </a:p>
          <a:p>
            <a:pPr marL="609600" indent="-609600">
              <a:spcBef>
                <a:spcPct val="25000"/>
              </a:spcBef>
            </a:pPr>
            <a:r>
              <a:rPr lang="fi-FI" sz="2400" smtClean="0"/>
              <a:t>PAK dalam peraturan perundangan termasuk kategori Kecelakaan Kerja sehingga perusahaan cenderung tidak melaporkan kasus PAK, terkait penghargaan Nihil Kecelakaan (</a:t>
            </a:r>
            <a:r>
              <a:rPr lang="fi-FI" sz="2400" i="1" smtClean="0"/>
              <a:t>Zero Accident</a:t>
            </a:r>
            <a:r>
              <a:rPr lang="fi-FI" sz="2400" smtClean="0"/>
              <a:t>).</a:t>
            </a:r>
            <a:endParaRPr lang="sv-SE" sz="2400" smtClean="0"/>
          </a:p>
        </p:txBody>
      </p:sp>
      <p:sp>
        <p:nvSpPr>
          <p:cNvPr id="418819" name="Rectangle 3"/>
          <p:cNvSpPr>
            <a:spLocks noChangeArrowheads="1"/>
          </p:cNvSpPr>
          <p:nvPr/>
        </p:nvSpPr>
        <p:spPr bwMode="auto">
          <a:xfrm>
            <a:off x="452438" y="333375"/>
            <a:ext cx="8080375" cy="431800"/>
          </a:xfrm>
          <a:prstGeom prst="rect">
            <a:avLst/>
          </a:prstGeom>
          <a:noFill/>
          <a:ln w="9525">
            <a:noFill/>
            <a:miter lim="800000"/>
            <a:headEnd/>
            <a:tailEnd/>
          </a:ln>
          <a:effectLst/>
        </p:spPr>
        <p:txBody>
          <a:bodyPr lIns="92075" tIns="46038" rIns="92075" bIns="46038" anchor="ctr"/>
          <a:lstStyle/>
          <a:p>
            <a:pPr>
              <a:defRPr/>
            </a:pPr>
            <a:r>
              <a:rPr lang="en-US" sz="2400" b="1" dirty="0">
                <a:solidFill>
                  <a:schemeClr val="tx2"/>
                </a:solidFill>
                <a:effectLst>
                  <a:outerShdw blurRad="38100" dist="38100" dir="2700000" algn="tl">
                    <a:srgbClr val="000000"/>
                  </a:outerShdw>
                </a:effectLst>
              </a:rPr>
              <a:t>PERMASALAHAN PAK</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idx="1"/>
          </p:nvPr>
        </p:nvSpPr>
        <p:spPr>
          <a:xfrm>
            <a:off x="357188" y="1143000"/>
            <a:ext cx="7772400" cy="4114800"/>
          </a:xfrm>
        </p:spPr>
        <p:txBody>
          <a:bodyPr/>
          <a:lstStyle/>
          <a:p>
            <a:pPr marL="609600" indent="-609600">
              <a:spcBef>
                <a:spcPct val="30000"/>
              </a:spcBef>
            </a:pPr>
            <a:r>
              <a:rPr lang="sv-SE" sz="2800" smtClean="0"/>
              <a:t>Pemeriksaan kesehatan tenaga kerja belum banyak dilakukan, sebagian besar belum dilakukan secara benar sehingga penyakit yang dilaporkan sebagai PAK masih sangat jarang.</a:t>
            </a:r>
            <a:endParaRPr lang="en-US" sz="2800" smtClean="0"/>
          </a:p>
        </p:txBody>
      </p:sp>
      <p:sp>
        <p:nvSpPr>
          <p:cNvPr id="422915" name="Rectangle 3"/>
          <p:cNvSpPr>
            <a:spLocks noChangeArrowheads="1"/>
          </p:cNvSpPr>
          <p:nvPr/>
        </p:nvSpPr>
        <p:spPr bwMode="auto">
          <a:xfrm>
            <a:off x="452438" y="333375"/>
            <a:ext cx="8080375" cy="431800"/>
          </a:xfrm>
          <a:prstGeom prst="rect">
            <a:avLst/>
          </a:prstGeom>
          <a:noFill/>
          <a:ln w="9525">
            <a:noFill/>
            <a:miter lim="800000"/>
            <a:headEnd/>
            <a:tailEnd/>
          </a:ln>
          <a:effectLst/>
        </p:spPr>
        <p:txBody>
          <a:bodyPr lIns="92075" tIns="46038" rIns="92075" bIns="46038" anchor="ctr"/>
          <a:lstStyle/>
          <a:p>
            <a:pPr>
              <a:defRPr/>
            </a:pPr>
            <a:r>
              <a:rPr lang="en-US" sz="2800" b="1">
                <a:solidFill>
                  <a:schemeClr val="tx2"/>
                </a:solidFill>
                <a:effectLst>
                  <a:outerShdw blurRad="38100" dist="38100" dir="2700000" algn="tl">
                    <a:srgbClr val="000000"/>
                  </a:outerShdw>
                </a:effectLst>
              </a:rPr>
              <a:t>PERMASALAHAN PAK</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ph01935j"/>
          <p:cNvPicPr>
            <a:picLocks noChangeAspect="1" noChangeArrowheads="1"/>
          </p:cNvPicPr>
          <p:nvPr/>
        </p:nvPicPr>
        <p:blipFill>
          <a:blip r:embed="rId2" cstate="print"/>
          <a:srcRect/>
          <a:stretch>
            <a:fillRect/>
          </a:stretch>
        </p:blipFill>
        <p:spPr bwMode="auto">
          <a:xfrm>
            <a:off x="0" y="0"/>
            <a:ext cx="4694238" cy="6858000"/>
          </a:xfrm>
          <a:prstGeom prst="rect">
            <a:avLst/>
          </a:prstGeom>
          <a:noFill/>
          <a:ln w="9525">
            <a:noFill/>
            <a:miter lim="800000"/>
            <a:headEnd/>
            <a:tailEnd/>
          </a:ln>
        </p:spPr>
      </p:pic>
      <p:sp>
        <p:nvSpPr>
          <p:cNvPr id="50179" name="Rectangle 3"/>
          <p:cNvSpPr>
            <a:spLocks noChangeArrowheads="1"/>
          </p:cNvSpPr>
          <p:nvPr/>
        </p:nvSpPr>
        <p:spPr bwMode="auto">
          <a:xfrm>
            <a:off x="0" y="0"/>
            <a:ext cx="9144000" cy="6858000"/>
          </a:xfrm>
          <a:prstGeom prst="rect">
            <a:avLst/>
          </a:prstGeom>
          <a:noFill/>
          <a:ln w="57150">
            <a:solidFill>
              <a:schemeClr val="tx1"/>
            </a:solidFill>
            <a:miter lim="800000"/>
            <a:headEnd/>
            <a:tailEnd/>
          </a:ln>
        </p:spPr>
        <p:txBody>
          <a:bodyPr wrap="none" anchor="ctr"/>
          <a:lstStyle/>
          <a:p>
            <a:endParaRPr lang="en-US"/>
          </a:p>
        </p:txBody>
      </p:sp>
      <p:sp>
        <p:nvSpPr>
          <p:cNvPr id="50180" name="Text Box 4"/>
          <p:cNvSpPr txBox="1">
            <a:spLocks noChangeArrowheads="1"/>
          </p:cNvSpPr>
          <p:nvPr/>
        </p:nvSpPr>
        <p:spPr bwMode="auto">
          <a:xfrm>
            <a:off x="4716463" y="2184409"/>
            <a:ext cx="4319587" cy="2530475"/>
          </a:xfrm>
          <a:prstGeom prst="rect">
            <a:avLst/>
          </a:prstGeom>
          <a:noFill/>
          <a:ln w="9525">
            <a:noFill/>
            <a:miter lim="800000"/>
            <a:headEnd/>
            <a:tailEnd/>
          </a:ln>
        </p:spPr>
        <p:txBody>
          <a:bodyPr>
            <a:spAutoFit/>
          </a:bodyPr>
          <a:lstStyle/>
          <a:p>
            <a:pPr algn="ctr"/>
            <a:r>
              <a:rPr lang="en-US" sz="8000" dirty="0">
                <a:solidFill>
                  <a:schemeClr val="tx2"/>
                </a:solidFill>
                <a:latin typeface="Tahoma" pitchFamily="34" charset="0"/>
              </a:rPr>
              <a:t>TERIMA KASIH</a:t>
            </a:r>
          </a:p>
        </p:txBody>
      </p:sp>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ChangeArrowheads="1"/>
          </p:cNvSpPr>
          <p:nvPr/>
        </p:nvSpPr>
        <p:spPr bwMode="auto">
          <a:xfrm>
            <a:off x="457200" y="1447800"/>
            <a:ext cx="8001000" cy="3657600"/>
          </a:xfrm>
          <a:prstGeom prst="rect">
            <a:avLst/>
          </a:prstGeom>
          <a:noFill/>
          <a:ln w="9525">
            <a:noFill/>
            <a:miter lim="800000"/>
            <a:headEnd/>
            <a:tailEnd/>
          </a:ln>
        </p:spPr>
        <p:txBody>
          <a:bodyPr wrap="none" anchor="ctr"/>
          <a:lstStyle/>
          <a:p>
            <a:endParaRPr lang="en-US" sz="2800" b="1" u="sng">
              <a:solidFill>
                <a:srgbClr val="000099"/>
              </a:solidFill>
              <a:latin typeface="Garamond" pitchFamily="18" charset="0"/>
            </a:endParaRPr>
          </a:p>
          <a:p>
            <a:endParaRPr lang="en-US" b="1">
              <a:solidFill>
                <a:srgbClr val="000099"/>
              </a:solidFill>
              <a:latin typeface="Garamond" pitchFamily="18" charset="0"/>
            </a:endParaRPr>
          </a:p>
          <a:p>
            <a:endParaRPr lang="en-US" b="1">
              <a:solidFill>
                <a:srgbClr val="000099"/>
              </a:solidFill>
              <a:latin typeface="Garamond" pitchFamily="18" charset="0"/>
            </a:endParaRPr>
          </a:p>
        </p:txBody>
      </p:sp>
      <p:sp>
        <p:nvSpPr>
          <p:cNvPr id="246787" name="Text Box 3"/>
          <p:cNvSpPr txBox="1">
            <a:spLocks noChangeArrowheads="1"/>
          </p:cNvSpPr>
          <p:nvPr/>
        </p:nvSpPr>
        <p:spPr bwMode="auto">
          <a:xfrm>
            <a:off x="395288" y="620713"/>
            <a:ext cx="8443912" cy="5403850"/>
          </a:xfrm>
          <a:prstGeom prst="rect">
            <a:avLst/>
          </a:prstGeom>
          <a:noFill/>
          <a:ln>
            <a:noFill/>
            <a:headEnd/>
            <a:tailEnd/>
          </a:ln>
        </p:spPr>
        <p:style>
          <a:lnRef idx="1">
            <a:schemeClr val="accent1"/>
          </a:lnRef>
          <a:fillRef idx="2">
            <a:schemeClr val="accent1"/>
          </a:fillRef>
          <a:effectRef idx="1">
            <a:schemeClr val="accent1"/>
          </a:effectRef>
          <a:fontRef idx="minor">
            <a:schemeClr val="dk1"/>
          </a:fontRef>
        </p:style>
        <p:txBody>
          <a:bodyPr>
            <a:spAutoFit/>
          </a:bodyPr>
          <a:lstStyle/>
          <a:p>
            <a:pPr marL="177800" indent="-12700" algn="ctr">
              <a:spcBef>
                <a:spcPct val="30000"/>
              </a:spcBef>
              <a:defRPr/>
            </a:pPr>
            <a:r>
              <a:rPr lang="en-US" sz="3600" b="1" dirty="0" err="1">
                <a:solidFill>
                  <a:srgbClr val="FFC000"/>
                </a:solidFill>
                <a:latin typeface="Garamond" pitchFamily="18" charset="0"/>
              </a:rPr>
              <a:t>Ruang</a:t>
            </a:r>
            <a:r>
              <a:rPr lang="en-US" sz="3600" b="1" dirty="0">
                <a:solidFill>
                  <a:srgbClr val="FFC000"/>
                </a:solidFill>
                <a:latin typeface="Garamond" pitchFamily="18" charset="0"/>
              </a:rPr>
              <a:t> </a:t>
            </a:r>
            <a:r>
              <a:rPr lang="en-US" sz="3600" b="1" dirty="0" err="1">
                <a:solidFill>
                  <a:srgbClr val="FFC000"/>
                </a:solidFill>
                <a:latin typeface="Garamond" pitchFamily="18" charset="0"/>
              </a:rPr>
              <a:t>Lingkup</a:t>
            </a:r>
            <a:endParaRPr lang="en-US" sz="3600" b="1" dirty="0">
              <a:solidFill>
                <a:srgbClr val="FFC000"/>
              </a:solidFill>
              <a:latin typeface="Garamond" pitchFamily="18" charset="0"/>
            </a:endParaRPr>
          </a:p>
          <a:p>
            <a:pPr marL="177800" indent="-12700" algn="ctr">
              <a:spcBef>
                <a:spcPct val="30000"/>
              </a:spcBef>
              <a:defRPr/>
            </a:pPr>
            <a:r>
              <a:rPr lang="en-US" sz="3600" b="1" dirty="0">
                <a:solidFill>
                  <a:srgbClr val="FFC000"/>
                </a:solidFill>
                <a:latin typeface="Garamond" pitchFamily="18" charset="0"/>
              </a:rPr>
              <a:t> KECELAKAAN KERJA &amp; PAK :</a:t>
            </a:r>
            <a:r>
              <a:rPr lang="en-US" sz="2800" b="1" dirty="0">
                <a:solidFill>
                  <a:srgbClr val="FFC000"/>
                </a:solidFill>
                <a:latin typeface="Garamond" pitchFamily="18" charset="0"/>
              </a:rPr>
              <a:t> </a:t>
            </a:r>
          </a:p>
          <a:p>
            <a:pPr marL="177800" indent="-12700" algn="ctr">
              <a:spcBef>
                <a:spcPct val="30000"/>
              </a:spcBef>
              <a:defRPr/>
            </a:pPr>
            <a:r>
              <a:rPr lang="en-US" sz="2400" b="1" dirty="0" smtClean="0">
                <a:solidFill>
                  <a:srgbClr val="FFC000"/>
                </a:solidFill>
                <a:latin typeface="Garamond" pitchFamily="18" charset="0"/>
                <a:sym typeface="Webdings" pitchFamily="18" charset="2"/>
              </a:rPr>
              <a:t>(</a:t>
            </a:r>
            <a:r>
              <a:rPr lang="en-US" sz="2400" b="1" smtClean="0">
                <a:solidFill>
                  <a:srgbClr val="FFC000"/>
                </a:solidFill>
                <a:sym typeface="Webdings" pitchFamily="18" charset="2"/>
              </a:rPr>
              <a:t>PP 44/</a:t>
            </a:r>
            <a:r>
              <a:rPr lang="en-US" sz="2400" b="1" dirty="0" smtClean="0">
                <a:solidFill>
                  <a:srgbClr val="FFC000"/>
                </a:solidFill>
                <a:sym typeface="Webdings" pitchFamily="18" charset="2"/>
              </a:rPr>
              <a:t>2015 </a:t>
            </a:r>
            <a:r>
              <a:rPr lang="en-US" sz="2400" b="1" dirty="0" err="1" smtClean="0">
                <a:solidFill>
                  <a:srgbClr val="FFC000"/>
                </a:solidFill>
                <a:sym typeface="Webdings" pitchFamily="18" charset="2"/>
              </a:rPr>
              <a:t>ttg</a:t>
            </a:r>
            <a:r>
              <a:rPr lang="en-US" sz="2400" b="1" dirty="0" smtClean="0">
                <a:solidFill>
                  <a:srgbClr val="FFC000"/>
                </a:solidFill>
                <a:sym typeface="Webdings" pitchFamily="18" charset="2"/>
              </a:rPr>
              <a:t> JKK </a:t>
            </a:r>
            <a:r>
              <a:rPr lang="en-US" sz="2400" b="1" dirty="0" err="1" smtClean="0">
                <a:solidFill>
                  <a:srgbClr val="FFC000"/>
                </a:solidFill>
                <a:sym typeface="Webdings" pitchFamily="18" charset="2"/>
              </a:rPr>
              <a:t>dan</a:t>
            </a:r>
            <a:r>
              <a:rPr lang="en-US" sz="2400" b="1" dirty="0" smtClean="0">
                <a:solidFill>
                  <a:srgbClr val="FFC000"/>
                </a:solidFill>
                <a:sym typeface="Webdings" pitchFamily="18" charset="2"/>
              </a:rPr>
              <a:t> JKM) </a:t>
            </a:r>
            <a:endParaRPr lang="id-ID" sz="2400" b="1" dirty="0">
              <a:solidFill>
                <a:srgbClr val="FFC000"/>
              </a:solidFill>
              <a:sym typeface="Webdings" pitchFamily="18" charset="2"/>
            </a:endParaRPr>
          </a:p>
          <a:p>
            <a:pPr marL="177800" indent="-12700" algn="ctr">
              <a:spcBef>
                <a:spcPct val="30000"/>
              </a:spcBef>
              <a:defRPr/>
            </a:pPr>
            <a:endParaRPr lang="en-US" sz="2400" b="1" dirty="0">
              <a:solidFill>
                <a:srgbClr val="FFC000"/>
              </a:solidFill>
              <a:latin typeface="Traditional Arabic" pitchFamily="2" charset="-78"/>
              <a:sym typeface="Webdings" pitchFamily="18" charset="2"/>
            </a:endParaRPr>
          </a:p>
          <a:p>
            <a:pPr marL="177800" indent="-12700">
              <a:lnSpc>
                <a:spcPct val="85000"/>
              </a:lnSpc>
              <a:spcBef>
                <a:spcPct val="30000"/>
              </a:spcBef>
              <a:defRPr/>
            </a:pPr>
            <a:r>
              <a:rPr lang="en-US" sz="3200" b="1" dirty="0" err="1">
                <a:solidFill>
                  <a:srgbClr val="FFC000"/>
                </a:solidFill>
                <a:latin typeface="Garamond" pitchFamily="18" charset="0"/>
                <a:sym typeface="Webdings" pitchFamily="18" charset="2"/>
              </a:rPr>
              <a:t>Kecelakaan</a:t>
            </a:r>
            <a:r>
              <a:rPr lang="en-US" sz="3200" b="1" dirty="0">
                <a:solidFill>
                  <a:srgbClr val="FFC000"/>
                </a:solidFill>
                <a:latin typeface="Garamond" pitchFamily="18" charset="0"/>
                <a:sym typeface="Webdings" pitchFamily="18" charset="2"/>
              </a:rPr>
              <a:t> </a:t>
            </a:r>
            <a:r>
              <a:rPr lang="en-US" sz="3200" b="1" dirty="0" err="1">
                <a:solidFill>
                  <a:srgbClr val="FFC000"/>
                </a:solidFill>
                <a:latin typeface="Garamond" pitchFamily="18" charset="0"/>
                <a:sym typeface="Webdings" pitchFamily="18" charset="2"/>
              </a:rPr>
              <a:t>Kerja</a:t>
            </a:r>
            <a:r>
              <a:rPr lang="en-US" sz="3200" b="1" dirty="0">
                <a:solidFill>
                  <a:srgbClr val="FFC000"/>
                </a:solidFill>
                <a:latin typeface="Garamond" pitchFamily="18" charset="0"/>
                <a:sym typeface="Webdings" pitchFamily="18" charset="2"/>
              </a:rPr>
              <a:t> </a:t>
            </a:r>
            <a:r>
              <a:rPr lang="en-US" sz="3200" b="1" dirty="0" err="1" smtClean="0">
                <a:solidFill>
                  <a:srgbClr val="FFC000"/>
                </a:solidFill>
                <a:latin typeface="Garamond" pitchFamily="18" charset="0"/>
                <a:sym typeface="Webdings" pitchFamily="18" charset="2"/>
              </a:rPr>
              <a:t>adalah</a:t>
            </a:r>
            <a:r>
              <a:rPr lang="en-US" sz="3200" b="1" dirty="0" smtClean="0">
                <a:solidFill>
                  <a:srgbClr val="FFC000"/>
                </a:solidFill>
                <a:latin typeface="Garamond" pitchFamily="18" charset="0"/>
                <a:sym typeface="Webdings" pitchFamily="18" charset="2"/>
              </a:rPr>
              <a:t> </a:t>
            </a:r>
            <a:r>
              <a:rPr lang="en-US" sz="3200" b="1" dirty="0" err="1">
                <a:solidFill>
                  <a:srgbClr val="FFC000"/>
                </a:solidFill>
                <a:latin typeface="Garamond" pitchFamily="18" charset="0"/>
                <a:sym typeface="Webdings" pitchFamily="18" charset="2"/>
              </a:rPr>
              <a:t>kecelakaan</a:t>
            </a:r>
            <a:r>
              <a:rPr lang="en-US" sz="3200" b="1" dirty="0">
                <a:solidFill>
                  <a:srgbClr val="FFC000"/>
                </a:solidFill>
                <a:latin typeface="Garamond" pitchFamily="18" charset="0"/>
                <a:sym typeface="Webdings" pitchFamily="18" charset="2"/>
              </a:rPr>
              <a:t> </a:t>
            </a:r>
            <a:r>
              <a:rPr lang="en-US" sz="3200" b="1" dirty="0" err="1">
                <a:solidFill>
                  <a:srgbClr val="FFC000"/>
                </a:solidFill>
                <a:latin typeface="Garamond" pitchFamily="18" charset="0"/>
                <a:sym typeface="Webdings" pitchFamily="18" charset="2"/>
              </a:rPr>
              <a:t>yg</a:t>
            </a:r>
            <a:r>
              <a:rPr lang="en-US" sz="3200" b="1" dirty="0">
                <a:solidFill>
                  <a:srgbClr val="FFC000"/>
                </a:solidFill>
                <a:latin typeface="Garamond" pitchFamily="18" charset="0"/>
                <a:sym typeface="Webdings" pitchFamily="18" charset="2"/>
              </a:rPr>
              <a:t> </a:t>
            </a:r>
            <a:r>
              <a:rPr lang="en-US" sz="3200" b="1" dirty="0" err="1">
                <a:solidFill>
                  <a:srgbClr val="FFC000"/>
                </a:solidFill>
                <a:latin typeface="Garamond" pitchFamily="18" charset="0"/>
                <a:sym typeface="Webdings" pitchFamily="18" charset="2"/>
              </a:rPr>
              <a:t>terjadi</a:t>
            </a:r>
            <a:r>
              <a:rPr lang="en-US" sz="3200" b="1" dirty="0">
                <a:solidFill>
                  <a:srgbClr val="FFC000"/>
                </a:solidFill>
                <a:latin typeface="Garamond" pitchFamily="18" charset="0"/>
                <a:sym typeface="Webdings" pitchFamily="18" charset="2"/>
              </a:rPr>
              <a:t> </a:t>
            </a:r>
            <a:r>
              <a:rPr lang="en-US" sz="3200" b="1" dirty="0" err="1">
                <a:solidFill>
                  <a:srgbClr val="FFC000"/>
                </a:solidFill>
                <a:latin typeface="Garamond" pitchFamily="18" charset="0"/>
                <a:sym typeface="Webdings" pitchFamily="18" charset="2"/>
              </a:rPr>
              <a:t>dalam</a:t>
            </a:r>
            <a:r>
              <a:rPr lang="en-US" sz="3200" b="1" dirty="0">
                <a:solidFill>
                  <a:srgbClr val="FFC000"/>
                </a:solidFill>
                <a:latin typeface="Garamond" pitchFamily="18" charset="0"/>
                <a:sym typeface="Webdings" pitchFamily="18" charset="2"/>
              </a:rPr>
              <a:t> </a:t>
            </a:r>
            <a:r>
              <a:rPr lang="en-US" sz="3200" b="1" dirty="0" err="1">
                <a:solidFill>
                  <a:srgbClr val="FFC000"/>
                </a:solidFill>
                <a:latin typeface="Garamond" pitchFamily="18" charset="0"/>
                <a:sym typeface="Webdings" pitchFamily="18" charset="2"/>
              </a:rPr>
              <a:t>hubungan</a:t>
            </a:r>
            <a:r>
              <a:rPr lang="en-US" sz="3200" b="1" dirty="0">
                <a:solidFill>
                  <a:srgbClr val="FFC000"/>
                </a:solidFill>
                <a:latin typeface="Garamond" pitchFamily="18" charset="0"/>
                <a:sym typeface="Webdings" pitchFamily="18" charset="2"/>
              </a:rPr>
              <a:t> </a:t>
            </a:r>
            <a:r>
              <a:rPr lang="en-US" sz="3200" b="1" dirty="0" err="1">
                <a:solidFill>
                  <a:srgbClr val="FFC000"/>
                </a:solidFill>
                <a:latin typeface="Garamond" pitchFamily="18" charset="0"/>
                <a:sym typeface="Webdings" pitchFamily="18" charset="2"/>
              </a:rPr>
              <a:t>kerja</a:t>
            </a:r>
            <a:r>
              <a:rPr lang="en-US" sz="3200" b="1" dirty="0">
                <a:solidFill>
                  <a:srgbClr val="FFC000"/>
                </a:solidFill>
                <a:latin typeface="Garamond" pitchFamily="18" charset="0"/>
                <a:sym typeface="Webdings" pitchFamily="18" charset="2"/>
              </a:rPr>
              <a:t>, </a:t>
            </a:r>
            <a:r>
              <a:rPr lang="en-US" sz="3200" b="1" dirty="0" err="1">
                <a:solidFill>
                  <a:srgbClr val="FF0000"/>
                </a:solidFill>
                <a:latin typeface="Garamond" pitchFamily="18" charset="0"/>
                <a:sym typeface="Webdings" pitchFamily="18" charset="2"/>
              </a:rPr>
              <a:t>termasuk</a:t>
            </a:r>
            <a:r>
              <a:rPr lang="en-US" sz="3200" b="1" dirty="0">
                <a:solidFill>
                  <a:srgbClr val="FF0000"/>
                </a:solidFill>
                <a:latin typeface="Garamond" pitchFamily="18" charset="0"/>
                <a:sym typeface="Webdings" pitchFamily="18" charset="2"/>
              </a:rPr>
              <a:t> </a:t>
            </a:r>
            <a:r>
              <a:rPr lang="en-US" sz="3200" b="1" dirty="0" err="1">
                <a:solidFill>
                  <a:srgbClr val="FF0000"/>
                </a:solidFill>
                <a:latin typeface="Garamond" pitchFamily="18" charset="0"/>
                <a:sym typeface="Webdings" pitchFamily="18" charset="2"/>
              </a:rPr>
              <a:t>penyakit</a:t>
            </a:r>
            <a:r>
              <a:rPr lang="en-US" sz="3200" b="1" dirty="0">
                <a:solidFill>
                  <a:srgbClr val="FF0000"/>
                </a:solidFill>
                <a:latin typeface="Garamond" pitchFamily="18" charset="0"/>
                <a:sym typeface="Webdings" pitchFamily="18" charset="2"/>
              </a:rPr>
              <a:t> </a:t>
            </a:r>
            <a:r>
              <a:rPr lang="en-US" sz="3200" b="1" dirty="0" err="1">
                <a:solidFill>
                  <a:srgbClr val="FF0000"/>
                </a:solidFill>
                <a:latin typeface="Garamond" pitchFamily="18" charset="0"/>
                <a:sym typeface="Webdings" pitchFamily="18" charset="2"/>
              </a:rPr>
              <a:t>yg</a:t>
            </a:r>
            <a:r>
              <a:rPr lang="en-US" sz="3200" b="1" dirty="0">
                <a:solidFill>
                  <a:srgbClr val="FF0000"/>
                </a:solidFill>
                <a:latin typeface="Garamond" pitchFamily="18" charset="0"/>
                <a:sym typeface="Webdings" pitchFamily="18" charset="2"/>
              </a:rPr>
              <a:t> </a:t>
            </a:r>
            <a:r>
              <a:rPr lang="en-US" sz="3200" b="1" dirty="0" err="1">
                <a:solidFill>
                  <a:srgbClr val="FF0000"/>
                </a:solidFill>
                <a:latin typeface="Garamond" pitchFamily="18" charset="0"/>
                <a:sym typeface="Webdings" pitchFamily="18" charset="2"/>
              </a:rPr>
              <a:t>timbul</a:t>
            </a:r>
            <a:r>
              <a:rPr lang="en-US" sz="3200" b="1" dirty="0">
                <a:solidFill>
                  <a:srgbClr val="FF0000"/>
                </a:solidFill>
                <a:latin typeface="Garamond" pitchFamily="18" charset="0"/>
                <a:sym typeface="Webdings" pitchFamily="18" charset="2"/>
              </a:rPr>
              <a:t> </a:t>
            </a:r>
            <a:r>
              <a:rPr lang="en-US" sz="3200" b="1" dirty="0" err="1">
                <a:solidFill>
                  <a:srgbClr val="FF0000"/>
                </a:solidFill>
                <a:latin typeface="Garamond" pitchFamily="18" charset="0"/>
                <a:sym typeface="Webdings" pitchFamily="18" charset="2"/>
              </a:rPr>
              <a:t>karena</a:t>
            </a:r>
            <a:r>
              <a:rPr lang="en-US" sz="3200" b="1" dirty="0">
                <a:solidFill>
                  <a:srgbClr val="FF0000"/>
                </a:solidFill>
                <a:latin typeface="Garamond" pitchFamily="18" charset="0"/>
                <a:sym typeface="Webdings" pitchFamily="18" charset="2"/>
              </a:rPr>
              <a:t> </a:t>
            </a:r>
            <a:r>
              <a:rPr lang="en-US" sz="3200" b="1" dirty="0" err="1">
                <a:solidFill>
                  <a:srgbClr val="FF0000"/>
                </a:solidFill>
                <a:latin typeface="Garamond" pitchFamily="18" charset="0"/>
                <a:sym typeface="Webdings" pitchFamily="18" charset="2"/>
              </a:rPr>
              <a:t>hubungan</a:t>
            </a:r>
            <a:r>
              <a:rPr lang="en-US" sz="3200" b="1" dirty="0">
                <a:solidFill>
                  <a:srgbClr val="FF0000"/>
                </a:solidFill>
                <a:latin typeface="Garamond" pitchFamily="18" charset="0"/>
                <a:sym typeface="Webdings" pitchFamily="18" charset="2"/>
              </a:rPr>
              <a:t> </a:t>
            </a:r>
            <a:r>
              <a:rPr lang="en-US" sz="3200" b="1" dirty="0" err="1">
                <a:solidFill>
                  <a:srgbClr val="FF0000"/>
                </a:solidFill>
                <a:latin typeface="Garamond" pitchFamily="18" charset="0"/>
                <a:sym typeface="Webdings" pitchFamily="18" charset="2"/>
              </a:rPr>
              <a:t>kerja</a:t>
            </a:r>
            <a:r>
              <a:rPr lang="en-US" sz="3200" b="1" dirty="0">
                <a:solidFill>
                  <a:srgbClr val="FF0000"/>
                </a:solidFill>
                <a:latin typeface="Garamond" pitchFamily="18" charset="0"/>
                <a:sym typeface="Webdings" pitchFamily="18" charset="2"/>
              </a:rPr>
              <a:t> (PAK), </a:t>
            </a:r>
            <a:r>
              <a:rPr lang="en-US" sz="3200" b="1" dirty="0" err="1">
                <a:solidFill>
                  <a:srgbClr val="FFC000"/>
                </a:solidFill>
                <a:latin typeface="Garamond" pitchFamily="18" charset="0"/>
                <a:sym typeface="Webdings" pitchFamily="18" charset="2"/>
              </a:rPr>
              <a:t>demikian</a:t>
            </a:r>
            <a:r>
              <a:rPr lang="en-US" sz="3200" b="1" dirty="0">
                <a:solidFill>
                  <a:srgbClr val="FFC000"/>
                </a:solidFill>
                <a:latin typeface="Garamond" pitchFamily="18" charset="0"/>
                <a:sym typeface="Webdings" pitchFamily="18" charset="2"/>
              </a:rPr>
              <a:t> pula </a:t>
            </a:r>
            <a:r>
              <a:rPr lang="en-US" sz="3200" b="1" dirty="0" err="1">
                <a:solidFill>
                  <a:srgbClr val="FFC000"/>
                </a:solidFill>
                <a:latin typeface="Garamond" pitchFamily="18" charset="0"/>
                <a:sym typeface="Webdings" pitchFamily="18" charset="2"/>
              </a:rPr>
              <a:t>kecelakaan</a:t>
            </a:r>
            <a:r>
              <a:rPr lang="en-US" sz="3200" b="1" dirty="0">
                <a:solidFill>
                  <a:srgbClr val="FFC000"/>
                </a:solidFill>
                <a:latin typeface="Garamond" pitchFamily="18" charset="0"/>
                <a:sym typeface="Webdings" pitchFamily="18" charset="2"/>
              </a:rPr>
              <a:t> </a:t>
            </a:r>
            <a:r>
              <a:rPr lang="en-US" sz="3200" b="1" dirty="0" err="1">
                <a:solidFill>
                  <a:srgbClr val="FFC000"/>
                </a:solidFill>
                <a:latin typeface="Garamond" pitchFamily="18" charset="0"/>
                <a:sym typeface="Webdings" pitchFamily="18" charset="2"/>
              </a:rPr>
              <a:t>yg</a:t>
            </a:r>
            <a:r>
              <a:rPr lang="en-US" sz="3200" b="1" dirty="0">
                <a:solidFill>
                  <a:srgbClr val="FFC000"/>
                </a:solidFill>
                <a:latin typeface="Garamond" pitchFamily="18" charset="0"/>
                <a:sym typeface="Webdings" pitchFamily="18" charset="2"/>
              </a:rPr>
              <a:t> </a:t>
            </a:r>
            <a:r>
              <a:rPr lang="en-US" sz="3200" b="1" dirty="0" err="1">
                <a:solidFill>
                  <a:srgbClr val="FFC000"/>
                </a:solidFill>
                <a:latin typeface="Garamond" pitchFamily="18" charset="0"/>
                <a:sym typeface="Webdings" pitchFamily="18" charset="2"/>
              </a:rPr>
              <a:t>terjadi</a:t>
            </a:r>
            <a:r>
              <a:rPr lang="en-US" sz="3200" b="1" dirty="0">
                <a:solidFill>
                  <a:srgbClr val="FFC000"/>
                </a:solidFill>
                <a:latin typeface="Garamond" pitchFamily="18" charset="0"/>
                <a:sym typeface="Webdings" pitchFamily="18" charset="2"/>
              </a:rPr>
              <a:t> </a:t>
            </a:r>
            <a:r>
              <a:rPr lang="en-US" sz="3200" b="1" dirty="0" err="1">
                <a:solidFill>
                  <a:srgbClr val="FFC000"/>
                </a:solidFill>
                <a:latin typeface="Garamond" pitchFamily="18" charset="0"/>
                <a:sym typeface="Webdings" pitchFamily="18" charset="2"/>
              </a:rPr>
              <a:t>dlm</a:t>
            </a:r>
            <a:r>
              <a:rPr lang="en-US" sz="3200" b="1" dirty="0">
                <a:solidFill>
                  <a:srgbClr val="FFC000"/>
                </a:solidFill>
                <a:latin typeface="Garamond" pitchFamily="18" charset="0"/>
                <a:sym typeface="Webdings" pitchFamily="18" charset="2"/>
              </a:rPr>
              <a:t> </a:t>
            </a:r>
            <a:r>
              <a:rPr lang="en-US" sz="3200" b="1" dirty="0" err="1">
                <a:solidFill>
                  <a:srgbClr val="FFC000"/>
                </a:solidFill>
                <a:latin typeface="Garamond" pitchFamily="18" charset="0"/>
                <a:sym typeface="Webdings" pitchFamily="18" charset="2"/>
              </a:rPr>
              <a:t>perjalanan</a:t>
            </a:r>
            <a:r>
              <a:rPr lang="en-US" sz="3200" b="1" dirty="0">
                <a:solidFill>
                  <a:srgbClr val="FFC000"/>
                </a:solidFill>
                <a:latin typeface="Garamond" pitchFamily="18" charset="0"/>
                <a:sym typeface="Webdings" pitchFamily="18" charset="2"/>
              </a:rPr>
              <a:t> </a:t>
            </a:r>
            <a:r>
              <a:rPr lang="en-US" sz="3200" b="1" dirty="0" err="1">
                <a:solidFill>
                  <a:srgbClr val="FFC000"/>
                </a:solidFill>
                <a:latin typeface="Garamond" pitchFamily="18" charset="0"/>
                <a:sym typeface="Webdings" pitchFamily="18" charset="2"/>
              </a:rPr>
              <a:t>berangkat</a:t>
            </a:r>
            <a:r>
              <a:rPr lang="en-US" sz="3200" b="1" dirty="0">
                <a:solidFill>
                  <a:srgbClr val="FFC000"/>
                </a:solidFill>
                <a:latin typeface="Garamond" pitchFamily="18" charset="0"/>
                <a:sym typeface="Webdings" pitchFamily="18" charset="2"/>
              </a:rPr>
              <a:t> </a:t>
            </a:r>
            <a:r>
              <a:rPr lang="en-US" sz="3200" b="1" dirty="0" err="1">
                <a:solidFill>
                  <a:srgbClr val="FFC000"/>
                </a:solidFill>
                <a:latin typeface="Garamond" pitchFamily="18" charset="0"/>
                <a:sym typeface="Webdings" pitchFamily="18" charset="2"/>
              </a:rPr>
              <a:t>dari</a:t>
            </a:r>
            <a:r>
              <a:rPr lang="en-US" sz="3200" b="1" dirty="0">
                <a:solidFill>
                  <a:srgbClr val="FFC000"/>
                </a:solidFill>
                <a:latin typeface="Garamond" pitchFamily="18" charset="0"/>
                <a:sym typeface="Webdings" pitchFamily="18" charset="2"/>
              </a:rPr>
              <a:t> </a:t>
            </a:r>
            <a:r>
              <a:rPr lang="en-US" sz="3200" b="1" dirty="0" err="1">
                <a:solidFill>
                  <a:srgbClr val="FFC000"/>
                </a:solidFill>
                <a:latin typeface="Garamond" pitchFamily="18" charset="0"/>
                <a:sym typeface="Webdings" pitchFamily="18" charset="2"/>
              </a:rPr>
              <a:t>rumah</a:t>
            </a:r>
            <a:r>
              <a:rPr lang="en-US" sz="3200" b="1" dirty="0">
                <a:solidFill>
                  <a:srgbClr val="FFC000"/>
                </a:solidFill>
                <a:latin typeface="Garamond" pitchFamily="18" charset="0"/>
                <a:sym typeface="Webdings" pitchFamily="18" charset="2"/>
              </a:rPr>
              <a:t> </a:t>
            </a:r>
            <a:r>
              <a:rPr lang="en-US" sz="3200" b="1" dirty="0" err="1">
                <a:solidFill>
                  <a:srgbClr val="FFC000"/>
                </a:solidFill>
                <a:latin typeface="Garamond" pitchFamily="18" charset="0"/>
                <a:sym typeface="Webdings" pitchFamily="18" charset="2"/>
              </a:rPr>
              <a:t>menuju</a:t>
            </a:r>
            <a:r>
              <a:rPr lang="en-US" sz="3200" b="1" dirty="0">
                <a:solidFill>
                  <a:srgbClr val="FFC000"/>
                </a:solidFill>
                <a:latin typeface="Garamond" pitchFamily="18" charset="0"/>
                <a:sym typeface="Webdings" pitchFamily="18" charset="2"/>
              </a:rPr>
              <a:t> </a:t>
            </a:r>
            <a:r>
              <a:rPr lang="en-US" sz="3200" b="1" dirty="0" err="1">
                <a:solidFill>
                  <a:srgbClr val="FFC000"/>
                </a:solidFill>
                <a:latin typeface="Garamond" pitchFamily="18" charset="0"/>
                <a:sym typeface="Webdings" pitchFamily="18" charset="2"/>
              </a:rPr>
              <a:t>tempat</a:t>
            </a:r>
            <a:r>
              <a:rPr lang="en-US" sz="3200" b="1" dirty="0">
                <a:solidFill>
                  <a:srgbClr val="FFC000"/>
                </a:solidFill>
                <a:latin typeface="Garamond" pitchFamily="18" charset="0"/>
                <a:sym typeface="Webdings" pitchFamily="18" charset="2"/>
              </a:rPr>
              <a:t> </a:t>
            </a:r>
            <a:r>
              <a:rPr lang="en-US" sz="3200" b="1" dirty="0" err="1">
                <a:solidFill>
                  <a:srgbClr val="FFC000"/>
                </a:solidFill>
                <a:latin typeface="Garamond" pitchFamily="18" charset="0"/>
                <a:sym typeface="Webdings" pitchFamily="18" charset="2"/>
              </a:rPr>
              <a:t>kerja</a:t>
            </a:r>
            <a:r>
              <a:rPr lang="en-US" sz="3200" b="1" dirty="0">
                <a:solidFill>
                  <a:srgbClr val="FFC000"/>
                </a:solidFill>
                <a:latin typeface="Garamond" pitchFamily="18" charset="0"/>
                <a:sym typeface="Webdings" pitchFamily="18" charset="2"/>
              </a:rPr>
              <a:t>, </a:t>
            </a:r>
            <a:r>
              <a:rPr lang="en-US" sz="3200" b="1" dirty="0" err="1">
                <a:solidFill>
                  <a:srgbClr val="FFC000"/>
                </a:solidFill>
                <a:latin typeface="Garamond" pitchFamily="18" charset="0"/>
                <a:sym typeface="Webdings" pitchFamily="18" charset="2"/>
              </a:rPr>
              <a:t>dan</a:t>
            </a:r>
            <a:r>
              <a:rPr lang="en-US" sz="3200" b="1" dirty="0">
                <a:solidFill>
                  <a:srgbClr val="FFC000"/>
                </a:solidFill>
                <a:latin typeface="Garamond" pitchFamily="18" charset="0"/>
                <a:sym typeface="Webdings" pitchFamily="18" charset="2"/>
              </a:rPr>
              <a:t> </a:t>
            </a:r>
            <a:r>
              <a:rPr lang="en-US" sz="3200" b="1" dirty="0" err="1">
                <a:solidFill>
                  <a:srgbClr val="FFC000"/>
                </a:solidFill>
                <a:latin typeface="Garamond" pitchFamily="18" charset="0"/>
                <a:sym typeface="Webdings" pitchFamily="18" charset="2"/>
              </a:rPr>
              <a:t>pulang</a:t>
            </a:r>
            <a:r>
              <a:rPr lang="en-US" sz="3200" b="1" dirty="0">
                <a:solidFill>
                  <a:srgbClr val="FFC000"/>
                </a:solidFill>
                <a:latin typeface="Garamond" pitchFamily="18" charset="0"/>
                <a:sym typeface="Webdings" pitchFamily="18" charset="2"/>
              </a:rPr>
              <a:t> </a:t>
            </a:r>
            <a:r>
              <a:rPr lang="en-US" sz="3200" b="1" dirty="0" err="1">
                <a:solidFill>
                  <a:srgbClr val="FFC000"/>
                </a:solidFill>
                <a:latin typeface="Garamond" pitchFamily="18" charset="0"/>
                <a:sym typeface="Webdings" pitchFamily="18" charset="2"/>
              </a:rPr>
              <a:t>ke</a:t>
            </a:r>
            <a:r>
              <a:rPr lang="en-US" sz="3200" b="1" dirty="0">
                <a:solidFill>
                  <a:srgbClr val="FFC000"/>
                </a:solidFill>
                <a:latin typeface="Garamond" pitchFamily="18" charset="0"/>
                <a:sym typeface="Webdings" pitchFamily="18" charset="2"/>
              </a:rPr>
              <a:t> </a:t>
            </a:r>
            <a:r>
              <a:rPr lang="en-US" sz="3200" b="1" dirty="0" err="1">
                <a:solidFill>
                  <a:srgbClr val="FFC000"/>
                </a:solidFill>
                <a:latin typeface="Garamond" pitchFamily="18" charset="0"/>
                <a:sym typeface="Webdings" pitchFamily="18" charset="2"/>
              </a:rPr>
              <a:t>rumah</a:t>
            </a:r>
            <a:r>
              <a:rPr lang="en-US" sz="3200" b="1" dirty="0">
                <a:solidFill>
                  <a:srgbClr val="FFC000"/>
                </a:solidFill>
                <a:latin typeface="Garamond" pitchFamily="18" charset="0"/>
                <a:sym typeface="Webdings" pitchFamily="18" charset="2"/>
              </a:rPr>
              <a:t> </a:t>
            </a:r>
            <a:r>
              <a:rPr lang="en-US" sz="3200" b="1" dirty="0" err="1">
                <a:solidFill>
                  <a:srgbClr val="FFC000"/>
                </a:solidFill>
                <a:latin typeface="Garamond" pitchFamily="18" charset="0"/>
                <a:sym typeface="Webdings" pitchFamily="18" charset="2"/>
              </a:rPr>
              <a:t>melalui</a:t>
            </a:r>
            <a:r>
              <a:rPr lang="en-US" sz="3200" b="1" dirty="0">
                <a:solidFill>
                  <a:srgbClr val="FFC000"/>
                </a:solidFill>
                <a:latin typeface="Garamond" pitchFamily="18" charset="0"/>
                <a:sym typeface="Webdings" pitchFamily="18" charset="2"/>
              </a:rPr>
              <a:t> </a:t>
            </a:r>
            <a:r>
              <a:rPr lang="en-US" sz="3200" b="1" dirty="0" err="1">
                <a:solidFill>
                  <a:srgbClr val="FFC000"/>
                </a:solidFill>
                <a:latin typeface="Garamond" pitchFamily="18" charset="0"/>
                <a:sym typeface="Webdings" pitchFamily="18" charset="2"/>
              </a:rPr>
              <a:t>jalan</a:t>
            </a:r>
            <a:r>
              <a:rPr lang="en-US" sz="3200" b="1" dirty="0">
                <a:solidFill>
                  <a:srgbClr val="FFC000"/>
                </a:solidFill>
                <a:latin typeface="Garamond" pitchFamily="18" charset="0"/>
                <a:sym typeface="Webdings" pitchFamily="18" charset="2"/>
              </a:rPr>
              <a:t> yang </a:t>
            </a:r>
            <a:r>
              <a:rPr lang="en-US" sz="3200" b="1" dirty="0" err="1">
                <a:solidFill>
                  <a:srgbClr val="FFC000"/>
                </a:solidFill>
                <a:latin typeface="Garamond" pitchFamily="18" charset="0"/>
                <a:sym typeface="Webdings" pitchFamily="18" charset="2"/>
              </a:rPr>
              <a:t>biasa</a:t>
            </a:r>
            <a:r>
              <a:rPr lang="en-US" sz="3200" b="1" dirty="0">
                <a:solidFill>
                  <a:srgbClr val="FFC000"/>
                </a:solidFill>
                <a:latin typeface="Garamond" pitchFamily="18" charset="0"/>
                <a:sym typeface="Webdings" pitchFamily="18" charset="2"/>
              </a:rPr>
              <a:t> </a:t>
            </a:r>
            <a:r>
              <a:rPr lang="en-US" sz="3200" b="1" dirty="0" err="1">
                <a:solidFill>
                  <a:srgbClr val="FFC000"/>
                </a:solidFill>
                <a:latin typeface="Garamond" pitchFamily="18" charset="0"/>
                <a:sym typeface="Webdings" pitchFamily="18" charset="2"/>
              </a:rPr>
              <a:t>atau</a:t>
            </a:r>
            <a:r>
              <a:rPr lang="en-US" sz="3200" b="1" dirty="0">
                <a:solidFill>
                  <a:srgbClr val="FFC000"/>
                </a:solidFill>
                <a:latin typeface="Garamond" pitchFamily="18" charset="0"/>
                <a:sym typeface="Webdings" pitchFamily="18" charset="2"/>
              </a:rPr>
              <a:t> </a:t>
            </a:r>
            <a:r>
              <a:rPr lang="en-US" sz="3200" b="1" dirty="0" err="1">
                <a:solidFill>
                  <a:srgbClr val="FFC000"/>
                </a:solidFill>
                <a:latin typeface="Garamond" pitchFamily="18" charset="0"/>
                <a:sym typeface="Webdings" pitchFamily="18" charset="2"/>
              </a:rPr>
              <a:t>wajar</a:t>
            </a:r>
            <a:r>
              <a:rPr lang="en-US" sz="3200" b="1" dirty="0">
                <a:solidFill>
                  <a:srgbClr val="FFC000"/>
                </a:solidFill>
                <a:latin typeface="Garamond" pitchFamily="18" charset="0"/>
                <a:sym typeface="Webdings" pitchFamily="18" charset="2"/>
              </a:rPr>
              <a:t> </a:t>
            </a:r>
            <a:r>
              <a:rPr lang="en-US" sz="3200" b="1" dirty="0" err="1">
                <a:solidFill>
                  <a:srgbClr val="FFC000"/>
                </a:solidFill>
                <a:latin typeface="Garamond" pitchFamily="18" charset="0"/>
                <a:sym typeface="Webdings" pitchFamily="18" charset="2"/>
              </a:rPr>
              <a:t>dilalui</a:t>
            </a:r>
            <a:endParaRPr lang="en-US" sz="2400" dirty="0">
              <a:solidFill>
                <a:srgbClr val="FFC000"/>
              </a:solidFill>
              <a:sym typeface="Webdings"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nodePh="1">
                                  <p:stCondLst>
                                    <p:cond delay="0"/>
                                  </p:stCondLst>
                                  <p:endCondLst>
                                    <p:cond evt="begin" delay="0">
                                      <p:tn val="5"/>
                                    </p:cond>
                                  </p:endCondLst>
                                  <p:childTnLst>
                                    <p:set>
                                      <p:cBhvr>
                                        <p:cTn id="6" dur="1" fill="hold">
                                          <p:stCondLst>
                                            <p:cond delay="499"/>
                                          </p:stCondLst>
                                        </p:cTn>
                                        <p:tgtEl>
                                          <p:spTgt spid="246786"/>
                                        </p:tgtEl>
                                        <p:attrNameLst>
                                          <p:attrName>style.visibility</p:attrName>
                                        </p:attrNameLst>
                                      </p:cBhvr>
                                      <p:to>
                                        <p:strVal val="visible"/>
                                      </p:to>
                                    </p:set>
                                    <p:anim to="" calcmode="lin" valueType="num">
                                      <p:cBhvr>
                                        <p:cTn id="7" dur="1" fill="hold"/>
                                        <p:tgtEl>
                                          <p:spTgt spid="24678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6787">
                                            <p:txEl>
                                              <p:pRg st="0" end="0"/>
                                            </p:txEl>
                                          </p:spTgt>
                                        </p:tgtEl>
                                        <p:attrNameLst>
                                          <p:attrName>style.visibility</p:attrName>
                                        </p:attrNameLst>
                                      </p:cBhvr>
                                      <p:to>
                                        <p:strVal val="visible"/>
                                      </p:to>
                                    </p:set>
                                    <p:animEffect transition="in" filter="wipe(left)">
                                      <p:cBhvr>
                                        <p:cTn id="12" dur="500"/>
                                        <p:tgtEl>
                                          <p:spTgt spid="24678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6787">
                                            <p:txEl>
                                              <p:pRg st="1" end="1"/>
                                            </p:txEl>
                                          </p:spTgt>
                                        </p:tgtEl>
                                        <p:attrNameLst>
                                          <p:attrName>style.visibility</p:attrName>
                                        </p:attrNameLst>
                                      </p:cBhvr>
                                      <p:to>
                                        <p:strVal val="visible"/>
                                      </p:to>
                                    </p:set>
                                    <p:animEffect transition="in" filter="wipe(left)">
                                      <p:cBhvr>
                                        <p:cTn id="17" dur="500"/>
                                        <p:tgtEl>
                                          <p:spTgt spid="24678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6787">
                                            <p:txEl>
                                              <p:pRg st="2" end="2"/>
                                            </p:txEl>
                                          </p:spTgt>
                                        </p:tgtEl>
                                        <p:attrNameLst>
                                          <p:attrName>style.visibility</p:attrName>
                                        </p:attrNameLst>
                                      </p:cBhvr>
                                      <p:to>
                                        <p:strVal val="visible"/>
                                      </p:to>
                                    </p:set>
                                    <p:animEffect transition="in" filter="wipe(left)">
                                      <p:cBhvr>
                                        <p:cTn id="22" dur="500"/>
                                        <p:tgtEl>
                                          <p:spTgt spid="24678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46787">
                                            <p:txEl>
                                              <p:pRg st="4" end="4"/>
                                            </p:txEl>
                                          </p:spTgt>
                                        </p:tgtEl>
                                        <p:attrNameLst>
                                          <p:attrName>style.visibility</p:attrName>
                                        </p:attrNameLst>
                                      </p:cBhvr>
                                      <p:to>
                                        <p:strVal val="visible"/>
                                      </p:to>
                                    </p:set>
                                    <p:animEffect transition="in" filter="wipe(left)">
                                      <p:cBhvr>
                                        <p:cTn id="27" dur="500"/>
                                        <p:tgtEl>
                                          <p:spTgt spid="2467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86" grpId="0" autoUpdateAnimBg="0"/>
      <p:bldP spid="246787"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0" name="AutoShape 2"/>
          <p:cNvSpPr>
            <a:spLocks noGrp="1" noChangeArrowheads="1"/>
          </p:cNvSpPr>
          <p:nvPr>
            <p:ph type="title"/>
          </p:nvPr>
        </p:nvSpPr>
        <p:spPr>
          <a:xfrm>
            <a:off x="1066800" y="381000"/>
            <a:ext cx="7620000" cy="1447800"/>
          </a:xfrm>
          <a:prstGeom prst="downArrowCallout">
            <a:avLst>
              <a:gd name="adj1" fmla="val 131579"/>
              <a:gd name="adj2" fmla="val 131579"/>
              <a:gd name="adj3" fmla="val 16667"/>
              <a:gd name="adj4" fmla="val 66667"/>
            </a:avLst>
          </a:prstGeom>
          <a:solidFill>
            <a:schemeClr val="bg1"/>
          </a:solidFill>
          <a:ln>
            <a:solidFill>
              <a:schemeClr val="tx1"/>
            </a:solidFill>
            <a:headEnd type="none" w="med" len="med"/>
            <a:tailEnd type="none" w="med" len="med"/>
          </a:ln>
        </p:spPr>
        <p:txBody>
          <a:bodyPr>
            <a:normAutofit fontScale="90000"/>
          </a:bodyPr>
          <a:lstStyle/>
          <a:p>
            <a:pPr eaLnBrk="1" hangingPunct="1"/>
            <a:r>
              <a:rPr lang="en-US" sz="3200" dirty="0" err="1" smtClean="0">
                <a:solidFill>
                  <a:schemeClr val="tx1"/>
                </a:solidFill>
                <a:latin typeface="Comic Sans MS" pitchFamily="66" charset="0"/>
              </a:rPr>
              <a:t>Permenakertrans</a:t>
            </a:r>
            <a:r>
              <a:rPr lang="en-US" sz="3200" dirty="0" smtClean="0">
                <a:solidFill>
                  <a:schemeClr val="tx1"/>
                </a:solidFill>
                <a:latin typeface="Comic Sans MS" pitchFamily="66" charset="0"/>
              </a:rPr>
              <a:t> No. Per. 01/MEN/1981</a:t>
            </a:r>
          </a:p>
        </p:txBody>
      </p:sp>
      <p:sp>
        <p:nvSpPr>
          <p:cNvPr id="145411" name="AutoShape 3"/>
          <p:cNvSpPr>
            <a:spLocks noChangeArrowheads="1"/>
          </p:cNvSpPr>
          <p:nvPr/>
        </p:nvSpPr>
        <p:spPr bwMode="auto">
          <a:xfrm>
            <a:off x="914400" y="1752600"/>
            <a:ext cx="7848600" cy="1905000"/>
          </a:xfrm>
          <a:prstGeom prst="flowChartPunchedTape">
            <a:avLst/>
          </a:prstGeom>
          <a:noFill/>
          <a:ln w="9525">
            <a:solidFill>
              <a:schemeClr val="tx1"/>
            </a:solidFill>
            <a:miter lim="800000"/>
            <a:headEnd/>
            <a:tailEnd/>
          </a:ln>
        </p:spPr>
        <p:txBody>
          <a:bodyPr/>
          <a:lstStyle/>
          <a:p>
            <a:pPr marL="342900" indent="-342900" algn="ctr">
              <a:spcBef>
                <a:spcPct val="20000"/>
              </a:spcBef>
            </a:pPr>
            <a:r>
              <a:rPr lang="en-US" sz="2800" dirty="0" err="1">
                <a:latin typeface="Comic Sans MS" pitchFamily="66" charset="0"/>
              </a:rPr>
              <a:t>Penyakit</a:t>
            </a:r>
            <a:r>
              <a:rPr lang="en-US" sz="2800" dirty="0">
                <a:latin typeface="Comic Sans MS" pitchFamily="66" charset="0"/>
              </a:rPr>
              <a:t> </a:t>
            </a:r>
            <a:r>
              <a:rPr lang="en-US" sz="2800" dirty="0" err="1">
                <a:latin typeface="Comic Sans MS" pitchFamily="66" charset="0"/>
              </a:rPr>
              <a:t>akibat</a:t>
            </a:r>
            <a:r>
              <a:rPr lang="en-US" sz="2800" dirty="0">
                <a:latin typeface="Comic Sans MS" pitchFamily="66" charset="0"/>
              </a:rPr>
              <a:t> </a:t>
            </a:r>
            <a:r>
              <a:rPr lang="en-US" sz="2800" dirty="0" err="1">
                <a:latin typeface="Comic Sans MS" pitchFamily="66" charset="0"/>
              </a:rPr>
              <a:t>kerja</a:t>
            </a:r>
            <a:r>
              <a:rPr lang="en-US" sz="2800" dirty="0">
                <a:latin typeface="Comic Sans MS" pitchFamily="66" charset="0"/>
              </a:rPr>
              <a:t> </a:t>
            </a:r>
            <a:r>
              <a:rPr lang="en-US" sz="2800" dirty="0" err="1">
                <a:latin typeface="Comic Sans MS" pitchFamily="66" charset="0"/>
              </a:rPr>
              <a:t>adalah</a:t>
            </a:r>
            <a:r>
              <a:rPr lang="en-US" sz="2800" dirty="0">
                <a:latin typeface="Comic Sans MS" pitchFamily="66" charset="0"/>
              </a:rPr>
              <a:t> </a:t>
            </a:r>
            <a:r>
              <a:rPr lang="en-US" sz="2800" dirty="0" err="1">
                <a:latin typeface="Comic Sans MS" pitchFamily="66" charset="0"/>
              </a:rPr>
              <a:t>penyakit</a:t>
            </a:r>
            <a:r>
              <a:rPr lang="en-US" sz="2800" dirty="0">
                <a:latin typeface="Comic Sans MS" pitchFamily="66" charset="0"/>
              </a:rPr>
              <a:t> yang </a:t>
            </a:r>
            <a:r>
              <a:rPr lang="en-US" sz="2800" dirty="0" err="1">
                <a:latin typeface="Comic Sans MS" pitchFamily="66" charset="0"/>
              </a:rPr>
              <a:t>disebabkan</a:t>
            </a:r>
            <a:r>
              <a:rPr lang="en-US" sz="2800" dirty="0">
                <a:latin typeface="Comic Sans MS" pitchFamily="66" charset="0"/>
              </a:rPr>
              <a:t> </a:t>
            </a:r>
            <a:r>
              <a:rPr lang="en-US" sz="2800" dirty="0" err="1">
                <a:latin typeface="Comic Sans MS" pitchFamily="66" charset="0"/>
              </a:rPr>
              <a:t>oleh</a:t>
            </a:r>
            <a:r>
              <a:rPr lang="en-US" sz="2800" dirty="0">
                <a:latin typeface="Comic Sans MS" pitchFamily="66" charset="0"/>
              </a:rPr>
              <a:t> </a:t>
            </a:r>
            <a:r>
              <a:rPr lang="en-US" sz="2800" dirty="0" err="1">
                <a:latin typeface="Comic Sans MS" pitchFamily="66" charset="0"/>
              </a:rPr>
              <a:t>pekerjaan</a:t>
            </a:r>
            <a:r>
              <a:rPr lang="en-US" sz="2800" dirty="0">
                <a:latin typeface="Comic Sans MS" pitchFamily="66" charset="0"/>
              </a:rPr>
              <a:t> </a:t>
            </a:r>
            <a:r>
              <a:rPr lang="en-US" sz="2800" dirty="0" err="1">
                <a:latin typeface="Comic Sans MS" pitchFamily="66" charset="0"/>
              </a:rPr>
              <a:t>atau</a:t>
            </a:r>
            <a:r>
              <a:rPr lang="en-US" sz="2800" dirty="0">
                <a:latin typeface="Comic Sans MS" pitchFamily="66" charset="0"/>
              </a:rPr>
              <a:t> </a:t>
            </a:r>
            <a:r>
              <a:rPr lang="en-US" sz="2800" dirty="0" err="1">
                <a:latin typeface="Comic Sans MS" pitchFamily="66" charset="0"/>
              </a:rPr>
              <a:t>lingkungan</a:t>
            </a:r>
            <a:r>
              <a:rPr lang="en-US" sz="2800" dirty="0">
                <a:latin typeface="Comic Sans MS" pitchFamily="66" charset="0"/>
              </a:rPr>
              <a:t> </a:t>
            </a:r>
            <a:r>
              <a:rPr lang="en-US" sz="2800" dirty="0" err="1">
                <a:latin typeface="Comic Sans MS" pitchFamily="66" charset="0"/>
              </a:rPr>
              <a:t>kerja</a:t>
            </a:r>
            <a:endParaRPr lang="en-US" sz="2800" dirty="0">
              <a:latin typeface="Comic Sans MS" pitchFamily="66" charset="0"/>
            </a:endParaRPr>
          </a:p>
        </p:txBody>
      </p:sp>
      <p:sp>
        <p:nvSpPr>
          <p:cNvPr id="145412" name="AutoShape 4"/>
          <p:cNvSpPr>
            <a:spLocks noChangeArrowheads="1"/>
          </p:cNvSpPr>
          <p:nvPr/>
        </p:nvSpPr>
        <p:spPr bwMode="auto">
          <a:xfrm>
            <a:off x="914400" y="3429000"/>
            <a:ext cx="7848600" cy="1600200"/>
          </a:xfrm>
          <a:prstGeom prst="flowChartPunchedTape">
            <a:avLst/>
          </a:prstGeom>
          <a:solidFill>
            <a:schemeClr val="bg1"/>
          </a:solidFill>
          <a:ln w="9525">
            <a:solidFill>
              <a:schemeClr val="tx1"/>
            </a:solidFill>
            <a:miter lim="800000"/>
            <a:headEnd/>
            <a:tailEnd/>
          </a:ln>
        </p:spPr>
        <p:txBody>
          <a:bodyPr/>
          <a:lstStyle/>
          <a:p>
            <a:pPr marL="342900" indent="-342900" algn="ctr">
              <a:spcBef>
                <a:spcPct val="20000"/>
              </a:spcBef>
            </a:pPr>
            <a:r>
              <a:rPr lang="en-US" sz="2800">
                <a:latin typeface="Comic Sans MS" pitchFamily="66" charset="0"/>
              </a:rPr>
              <a:t>Pengurus dan Badan yang ditunjuk wajib melaporkan PAK kepada DirjenBinawas</a:t>
            </a:r>
          </a:p>
        </p:txBody>
      </p:sp>
      <p:sp>
        <p:nvSpPr>
          <p:cNvPr id="145413" name="AutoShape 5"/>
          <p:cNvSpPr>
            <a:spLocks noChangeArrowheads="1"/>
          </p:cNvSpPr>
          <p:nvPr/>
        </p:nvSpPr>
        <p:spPr bwMode="auto">
          <a:xfrm>
            <a:off x="914400" y="4876800"/>
            <a:ext cx="7848600" cy="1447800"/>
          </a:xfrm>
          <a:prstGeom prst="flowChartPunchedTape">
            <a:avLst/>
          </a:prstGeom>
          <a:noFill/>
          <a:ln w="9525">
            <a:solidFill>
              <a:schemeClr val="tx1"/>
            </a:solidFill>
            <a:miter lim="800000"/>
            <a:headEnd/>
            <a:tailEnd/>
          </a:ln>
        </p:spPr>
        <p:txBody>
          <a:bodyPr/>
          <a:lstStyle/>
          <a:p>
            <a:pPr marL="342900" indent="-342900" algn="ctr">
              <a:spcBef>
                <a:spcPct val="20000"/>
              </a:spcBef>
            </a:pPr>
            <a:r>
              <a:rPr lang="en-US" sz="2800" dirty="0" err="1">
                <a:latin typeface="Comic Sans MS" pitchFamily="66" charset="0"/>
              </a:rPr>
              <a:t>Laporan</a:t>
            </a:r>
            <a:r>
              <a:rPr lang="en-US" sz="2800" dirty="0">
                <a:latin typeface="Comic Sans MS" pitchFamily="66" charset="0"/>
              </a:rPr>
              <a:t> PAK paling lama 2 x 24 Jam </a:t>
            </a:r>
            <a:r>
              <a:rPr lang="en-US" sz="2800" dirty="0" err="1">
                <a:latin typeface="Comic Sans MS" pitchFamily="66" charset="0"/>
              </a:rPr>
              <a:t>setelah</a:t>
            </a:r>
            <a:r>
              <a:rPr lang="en-US" sz="2800" dirty="0">
                <a:latin typeface="Comic Sans MS" pitchFamily="66" charset="0"/>
              </a:rPr>
              <a:t> </a:t>
            </a:r>
            <a:r>
              <a:rPr lang="en-US" sz="2800" dirty="0" err="1">
                <a:latin typeface="Comic Sans MS" pitchFamily="66" charset="0"/>
              </a:rPr>
              <a:t>dibuat</a:t>
            </a:r>
            <a:r>
              <a:rPr lang="en-US" sz="2800" dirty="0">
                <a:latin typeface="Comic Sans MS" pitchFamily="66" charset="0"/>
              </a:rPr>
              <a:t> </a:t>
            </a:r>
            <a:r>
              <a:rPr lang="en-US" sz="2800" dirty="0" err="1">
                <a:latin typeface="Comic Sans MS" pitchFamily="66" charset="0"/>
              </a:rPr>
              <a:t>diagnosa</a:t>
            </a:r>
            <a:endParaRPr lang="en-US" sz="2800"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45410">
                                            <p:txEl>
                                              <p:pRg st="0" end="0"/>
                                            </p:txEl>
                                          </p:spTgt>
                                        </p:tgtEl>
                                        <p:attrNameLst>
                                          <p:attrName>style.visibility</p:attrName>
                                        </p:attrNameLst>
                                      </p:cBhvr>
                                      <p:to>
                                        <p:strVal val="visible"/>
                                      </p:to>
                                    </p:set>
                                    <p:animEffect transition="in" filter="box(out)">
                                      <p:cBhvr>
                                        <p:cTn id="7" dur="500"/>
                                        <p:tgtEl>
                                          <p:spTgt spid="145410">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iterate type="wd">
                                    <p:tmPct val="100000"/>
                                  </p:iterate>
                                  <p:childTnLst>
                                    <p:set>
                                      <p:cBhvr>
                                        <p:cTn id="11" dur="1" fill="hold">
                                          <p:stCondLst>
                                            <p:cond delay="0"/>
                                          </p:stCondLst>
                                        </p:cTn>
                                        <p:tgtEl>
                                          <p:spTgt spid="145411">
                                            <p:txEl>
                                              <p:pRg st="0" end="0"/>
                                            </p:txEl>
                                          </p:spTgt>
                                        </p:tgtEl>
                                        <p:attrNameLst>
                                          <p:attrName>style.visibility</p:attrName>
                                        </p:attrNameLst>
                                      </p:cBhvr>
                                      <p:to>
                                        <p:strVal val="visible"/>
                                      </p:to>
                                    </p:set>
                                    <p:anim calcmode="lin" valueType="num">
                                      <p:cBhvr additive="base">
                                        <p:cTn id="12" dur="300" fill="hold"/>
                                        <p:tgtEl>
                                          <p:spTgt spid="145411">
                                            <p:txEl>
                                              <p:pRg st="0" end="0"/>
                                            </p:txEl>
                                          </p:spTgt>
                                        </p:tgtEl>
                                        <p:attrNameLst>
                                          <p:attrName>ppt_x</p:attrName>
                                        </p:attrNameLst>
                                      </p:cBhvr>
                                      <p:tavLst>
                                        <p:tav tm="0">
                                          <p:val>
                                            <p:strVal val="#ppt_x"/>
                                          </p:val>
                                        </p:tav>
                                        <p:tav tm="100000">
                                          <p:val>
                                            <p:strVal val="#ppt_x"/>
                                          </p:val>
                                        </p:tav>
                                      </p:tavLst>
                                    </p:anim>
                                    <p:anim calcmode="lin" valueType="num">
                                      <p:cBhvr additive="base">
                                        <p:cTn id="13" dur="300" fill="hold"/>
                                        <p:tgtEl>
                                          <p:spTgt spid="145411">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iterate type="wd">
                                    <p:tmPct val="100000"/>
                                  </p:iterate>
                                  <p:childTnLst>
                                    <p:set>
                                      <p:cBhvr>
                                        <p:cTn id="17" dur="1" fill="hold">
                                          <p:stCondLst>
                                            <p:cond delay="0"/>
                                          </p:stCondLst>
                                        </p:cTn>
                                        <p:tgtEl>
                                          <p:spTgt spid="145412">
                                            <p:txEl>
                                              <p:pRg st="0" end="0"/>
                                            </p:txEl>
                                          </p:spTgt>
                                        </p:tgtEl>
                                        <p:attrNameLst>
                                          <p:attrName>style.visibility</p:attrName>
                                        </p:attrNameLst>
                                      </p:cBhvr>
                                      <p:to>
                                        <p:strVal val="visible"/>
                                      </p:to>
                                    </p:set>
                                    <p:anim calcmode="lin" valueType="num">
                                      <p:cBhvr additive="base">
                                        <p:cTn id="18" dur="300" fill="hold"/>
                                        <p:tgtEl>
                                          <p:spTgt spid="145412">
                                            <p:txEl>
                                              <p:pRg st="0" end="0"/>
                                            </p:txEl>
                                          </p:spTgt>
                                        </p:tgtEl>
                                        <p:attrNameLst>
                                          <p:attrName>ppt_x</p:attrName>
                                        </p:attrNameLst>
                                      </p:cBhvr>
                                      <p:tavLst>
                                        <p:tav tm="0">
                                          <p:val>
                                            <p:strVal val="#ppt_x"/>
                                          </p:val>
                                        </p:tav>
                                        <p:tav tm="100000">
                                          <p:val>
                                            <p:strVal val="#ppt_x"/>
                                          </p:val>
                                        </p:tav>
                                      </p:tavLst>
                                    </p:anim>
                                    <p:anim calcmode="lin" valueType="num">
                                      <p:cBhvr additive="base">
                                        <p:cTn id="19" dur="300" fill="hold"/>
                                        <p:tgtEl>
                                          <p:spTgt spid="14541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1" fill="hold" grpId="0" nodeType="clickEffect">
                                  <p:stCondLst>
                                    <p:cond delay="0"/>
                                  </p:stCondLst>
                                  <p:iterate type="wd">
                                    <p:tmPct val="100000"/>
                                  </p:iterate>
                                  <p:childTnLst>
                                    <p:set>
                                      <p:cBhvr>
                                        <p:cTn id="23" dur="1" fill="hold">
                                          <p:stCondLst>
                                            <p:cond delay="0"/>
                                          </p:stCondLst>
                                        </p:cTn>
                                        <p:tgtEl>
                                          <p:spTgt spid="145413">
                                            <p:txEl>
                                              <p:pRg st="0" end="0"/>
                                            </p:txEl>
                                          </p:spTgt>
                                        </p:tgtEl>
                                        <p:attrNameLst>
                                          <p:attrName>style.visibility</p:attrName>
                                        </p:attrNameLst>
                                      </p:cBhvr>
                                      <p:to>
                                        <p:strVal val="visible"/>
                                      </p:to>
                                    </p:set>
                                    <p:anim calcmode="lin" valueType="num">
                                      <p:cBhvr additive="base">
                                        <p:cTn id="24" dur="300" fill="hold"/>
                                        <p:tgtEl>
                                          <p:spTgt spid="145413">
                                            <p:txEl>
                                              <p:pRg st="0" end="0"/>
                                            </p:txEl>
                                          </p:spTgt>
                                        </p:tgtEl>
                                        <p:attrNameLst>
                                          <p:attrName>ppt_x</p:attrName>
                                        </p:attrNameLst>
                                      </p:cBhvr>
                                      <p:tavLst>
                                        <p:tav tm="0">
                                          <p:val>
                                            <p:strVal val="#ppt_x"/>
                                          </p:val>
                                        </p:tav>
                                        <p:tav tm="100000">
                                          <p:val>
                                            <p:strVal val="#ppt_x"/>
                                          </p:val>
                                        </p:tav>
                                      </p:tavLst>
                                    </p:anim>
                                    <p:anim calcmode="lin" valueType="num">
                                      <p:cBhvr additive="base">
                                        <p:cTn id="25" dur="300" fill="hold"/>
                                        <p:tgtEl>
                                          <p:spTgt spid="145413">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0" grpId="0" build="p" autoUpdateAnimBg="0"/>
      <p:bldP spid="145411" grpId="0" build="p" autoUpdateAnimBg="0"/>
      <p:bldP spid="145412" grpId="0" build="p" autoUpdateAnimBg="0"/>
      <p:bldP spid="145413"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a:xfrm>
            <a:off x="928662" y="228600"/>
            <a:ext cx="7543800" cy="2133600"/>
          </a:xfrm>
          <a:prstGeom prst="downArrowCallout">
            <a:avLst>
              <a:gd name="adj1" fmla="val 88393"/>
              <a:gd name="adj2" fmla="val 88393"/>
              <a:gd name="adj3" fmla="val 16667"/>
              <a:gd name="adj4" fmla="val 66667"/>
            </a:avLst>
          </a:prstGeom>
          <a:noFill/>
          <a:ln>
            <a:solidFill>
              <a:schemeClr val="tx1"/>
            </a:solidFill>
            <a:headEnd type="none" w="med" len="med"/>
            <a:tailEnd type="none" w="med" len="med"/>
          </a:ln>
        </p:spPr>
        <p:txBody>
          <a:bodyPr>
            <a:normAutofit/>
          </a:bodyPr>
          <a:lstStyle/>
          <a:p>
            <a:pPr eaLnBrk="1" hangingPunct="1"/>
            <a:r>
              <a:rPr lang="en-US" sz="3200" dirty="0" err="1" smtClean="0">
                <a:latin typeface="Comic Sans MS" pitchFamily="66" charset="0"/>
              </a:rPr>
              <a:t>Kepm</a:t>
            </a:r>
            <a:r>
              <a:rPr lang="id-ID" sz="3200" dirty="0" smtClean="0">
                <a:latin typeface="Comic Sans MS" pitchFamily="66" charset="0"/>
              </a:rPr>
              <a:t>e</a:t>
            </a:r>
            <a:r>
              <a:rPr lang="en-US" sz="3200" dirty="0" err="1" smtClean="0">
                <a:latin typeface="Comic Sans MS" pitchFamily="66" charset="0"/>
              </a:rPr>
              <a:t>naker</a:t>
            </a:r>
            <a:r>
              <a:rPr lang="en-US" sz="3200" dirty="0" smtClean="0">
                <a:latin typeface="Comic Sans MS" pitchFamily="66" charset="0"/>
              </a:rPr>
              <a:t> No. </a:t>
            </a:r>
            <a:r>
              <a:rPr lang="en-US" sz="3200" dirty="0" err="1" smtClean="0">
                <a:latin typeface="Comic Sans MS" pitchFamily="66" charset="0"/>
              </a:rPr>
              <a:t>Kepts</a:t>
            </a:r>
            <a:r>
              <a:rPr lang="en-US" sz="3200" dirty="0" smtClean="0">
                <a:latin typeface="Comic Sans MS" pitchFamily="66" charset="0"/>
              </a:rPr>
              <a:t>. 333/Men/1989 </a:t>
            </a:r>
            <a:r>
              <a:rPr lang="en-US" sz="3200" dirty="0" err="1" smtClean="0">
                <a:latin typeface="Comic Sans MS" pitchFamily="66" charset="0"/>
              </a:rPr>
              <a:t>tentang</a:t>
            </a:r>
            <a:r>
              <a:rPr lang="en-US" sz="3200" dirty="0" smtClean="0">
                <a:latin typeface="Comic Sans MS" pitchFamily="66" charset="0"/>
              </a:rPr>
              <a:t> Diagnosis </a:t>
            </a:r>
            <a:r>
              <a:rPr lang="en-US" sz="3200" dirty="0" err="1" smtClean="0">
                <a:latin typeface="Comic Sans MS" pitchFamily="66" charset="0"/>
              </a:rPr>
              <a:t>dan</a:t>
            </a:r>
            <a:r>
              <a:rPr lang="en-US" sz="3200" dirty="0" smtClean="0">
                <a:latin typeface="Comic Sans MS" pitchFamily="66" charset="0"/>
              </a:rPr>
              <a:t> </a:t>
            </a:r>
            <a:r>
              <a:rPr lang="en-US" sz="3200" dirty="0" err="1" smtClean="0">
                <a:latin typeface="Comic Sans MS" pitchFamily="66" charset="0"/>
              </a:rPr>
              <a:t>Pelaporan</a:t>
            </a:r>
            <a:r>
              <a:rPr lang="en-US" sz="3200" dirty="0" smtClean="0">
                <a:latin typeface="Comic Sans MS" pitchFamily="66" charset="0"/>
              </a:rPr>
              <a:t> PAK</a:t>
            </a:r>
          </a:p>
        </p:txBody>
      </p:sp>
      <p:sp>
        <p:nvSpPr>
          <p:cNvPr id="11267" name="AutoShape 3"/>
          <p:cNvSpPr>
            <a:spLocks noGrp="1" noChangeArrowheads="1"/>
          </p:cNvSpPr>
          <p:nvPr>
            <p:ph idx="1"/>
          </p:nvPr>
        </p:nvSpPr>
        <p:spPr>
          <a:xfrm>
            <a:off x="928662" y="2270125"/>
            <a:ext cx="7543824" cy="1509713"/>
          </a:xfrm>
          <a:prstGeom prst="flowChartPunchedTape">
            <a:avLst/>
          </a:prstGeom>
          <a:solidFill>
            <a:schemeClr val="bg1"/>
          </a:solidFill>
          <a:ln>
            <a:solidFill>
              <a:schemeClr val="tx1"/>
            </a:solidFill>
            <a:headEnd type="none" w="med" len="med"/>
            <a:tailEnd type="none" w="med" len="med"/>
          </a:ln>
        </p:spPr>
        <p:txBody>
          <a:bodyPr/>
          <a:lstStyle/>
          <a:p>
            <a:pPr marL="0" indent="0" algn="ctr" eaLnBrk="1" hangingPunct="1">
              <a:buFontTx/>
              <a:buNone/>
            </a:pPr>
            <a:r>
              <a:rPr lang="en-US" sz="2400" dirty="0" err="1" smtClean="0">
                <a:latin typeface="Comic Sans MS" pitchFamily="66" charset="0"/>
              </a:rPr>
              <a:t>Setelah</a:t>
            </a:r>
            <a:r>
              <a:rPr lang="en-US" sz="2400" dirty="0" smtClean="0">
                <a:latin typeface="Comic Sans MS" pitchFamily="66" charset="0"/>
              </a:rPr>
              <a:t> </a:t>
            </a:r>
            <a:r>
              <a:rPr lang="en-US" sz="2400" dirty="0" err="1" smtClean="0">
                <a:latin typeface="Comic Sans MS" pitchFamily="66" charset="0"/>
              </a:rPr>
              <a:t>ditegakkan</a:t>
            </a:r>
            <a:r>
              <a:rPr lang="en-US" sz="2400" dirty="0" smtClean="0">
                <a:latin typeface="Comic Sans MS" pitchFamily="66" charset="0"/>
              </a:rPr>
              <a:t> diagnosis PAK, </a:t>
            </a:r>
            <a:r>
              <a:rPr lang="en-US" sz="2400" dirty="0" err="1" smtClean="0">
                <a:latin typeface="Comic Sans MS" pitchFamily="66" charset="0"/>
              </a:rPr>
              <a:t>wajib</a:t>
            </a:r>
            <a:r>
              <a:rPr lang="en-US" sz="2400" dirty="0" smtClean="0">
                <a:latin typeface="Comic Sans MS" pitchFamily="66" charset="0"/>
              </a:rPr>
              <a:t> </a:t>
            </a:r>
            <a:r>
              <a:rPr lang="en-US" sz="2400" dirty="0" err="1" smtClean="0">
                <a:latin typeface="Comic Sans MS" pitchFamily="66" charset="0"/>
              </a:rPr>
              <a:t>membuat</a:t>
            </a:r>
            <a:r>
              <a:rPr lang="en-US" sz="2400" dirty="0" smtClean="0">
                <a:latin typeface="Comic Sans MS" pitchFamily="66" charset="0"/>
              </a:rPr>
              <a:t> </a:t>
            </a:r>
            <a:r>
              <a:rPr lang="en-US" sz="2400" dirty="0" err="1" smtClean="0">
                <a:latin typeface="Comic Sans MS" pitchFamily="66" charset="0"/>
              </a:rPr>
              <a:t>laporan</a:t>
            </a:r>
            <a:r>
              <a:rPr lang="en-US" sz="2400" dirty="0" smtClean="0">
                <a:latin typeface="Comic Sans MS" pitchFamily="66" charset="0"/>
              </a:rPr>
              <a:t> </a:t>
            </a:r>
            <a:r>
              <a:rPr lang="en-US" sz="2400" dirty="0" err="1" smtClean="0">
                <a:latin typeface="Comic Sans MS" pitchFamily="66" charset="0"/>
              </a:rPr>
              <a:t>medik</a:t>
            </a:r>
            <a:endParaRPr lang="en-US" sz="2400" dirty="0" smtClean="0">
              <a:latin typeface="Comic Sans MS" pitchFamily="66" charset="0"/>
            </a:endParaRPr>
          </a:p>
        </p:txBody>
      </p:sp>
      <p:sp>
        <p:nvSpPr>
          <p:cNvPr id="11268" name="AutoShape 4"/>
          <p:cNvSpPr>
            <a:spLocks noChangeArrowheads="1"/>
          </p:cNvSpPr>
          <p:nvPr/>
        </p:nvSpPr>
        <p:spPr bwMode="auto">
          <a:xfrm>
            <a:off x="928662" y="3810000"/>
            <a:ext cx="7572428" cy="765274"/>
          </a:xfrm>
          <a:prstGeom prst="flowChartPunchedTape">
            <a:avLst/>
          </a:prstGeom>
          <a:noFill/>
          <a:ln w="9525">
            <a:solidFill>
              <a:schemeClr val="tx1"/>
            </a:solidFill>
            <a:miter lim="800000"/>
            <a:headEnd/>
            <a:tailEnd/>
          </a:ln>
        </p:spPr>
        <p:txBody>
          <a:bodyPr wrap="square">
            <a:spAutoFit/>
          </a:bodyPr>
          <a:lstStyle/>
          <a:p>
            <a:pPr>
              <a:spcBef>
                <a:spcPct val="50000"/>
              </a:spcBef>
            </a:pPr>
            <a:r>
              <a:rPr lang="en-US" sz="2400" dirty="0">
                <a:latin typeface="Comic Sans MS" pitchFamily="66" charset="0"/>
              </a:rPr>
              <a:t>PAK </a:t>
            </a:r>
            <a:r>
              <a:rPr lang="en-US" sz="2400" dirty="0" err="1">
                <a:latin typeface="Comic Sans MS" pitchFamily="66" charset="0"/>
              </a:rPr>
              <a:t>dilaporkan</a:t>
            </a:r>
            <a:r>
              <a:rPr lang="en-US" sz="2400" dirty="0">
                <a:latin typeface="Comic Sans MS" pitchFamily="66" charset="0"/>
              </a:rPr>
              <a:t> </a:t>
            </a:r>
            <a:r>
              <a:rPr lang="en-US" sz="2400" dirty="0" err="1">
                <a:latin typeface="Comic Sans MS" pitchFamily="66" charset="0"/>
              </a:rPr>
              <a:t>selambat-lambatnya</a:t>
            </a:r>
            <a:r>
              <a:rPr lang="en-US" sz="2400" dirty="0">
                <a:latin typeface="Comic Sans MS" pitchFamily="66" charset="0"/>
              </a:rPr>
              <a:t> 2 kali 24 jam</a:t>
            </a:r>
          </a:p>
        </p:txBody>
      </p:sp>
      <p:sp>
        <p:nvSpPr>
          <p:cNvPr id="11269" name="AutoShape 5"/>
          <p:cNvSpPr>
            <a:spLocks noChangeArrowheads="1"/>
          </p:cNvSpPr>
          <p:nvPr/>
        </p:nvSpPr>
        <p:spPr bwMode="auto">
          <a:xfrm>
            <a:off x="928662" y="4718050"/>
            <a:ext cx="7620000" cy="1530350"/>
          </a:xfrm>
          <a:prstGeom prst="flowChartPunchedTape">
            <a:avLst/>
          </a:prstGeom>
          <a:noFill/>
          <a:ln w="9525">
            <a:solidFill>
              <a:schemeClr val="tx1"/>
            </a:solidFill>
            <a:miter lim="800000"/>
            <a:headEnd/>
            <a:tailEnd/>
          </a:ln>
        </p:spPr>
        <p:txBody>
          <a:bodyPr>
            <a:spAutoFit/>
          </a:bodyPr>
          <a:lstStyle/>
          <a:p>
            <a:pPr>
              <a:spcBef>
                <a:spcPct val="50000"/>
              </a:spcBef>
            </a:pPr>
            <a:r>
              <a:rPr lang="en-US" sz="2800" dirty="0" err="1">
                <a:latin typeface="Comic Sans MS" pitchFamily="66" charset="0"/>
              </a:rPr>
              <a:t>Laporan</a:t>
            </a:r>
            <a:r>
              <a:rPr lang="en-US" sz="2800" dirty="0">
                <a:latin typeface="Comic Sans MS" pitchFamily="66" charset="0"/>
              </a:rPr>
              <a:t> PAK </a:t>
            </a:r>
            <a:r>
              <a:rPr lang="en-US" sz="2800" dirty="0" err="1">
                <a:latin typeface="Comic Sans MS" pitchFamily="66" charset="0"/>
              </a:rPr>
              <a:t>menggunakan</a:t>
            </a:r>
            <a:r>
              <a:rPr lang="en-US" sz="2800" dirty="0">
                <a:latin typeface="Comic Sans MS" pitchFamily="66" charset="0"/>
              </a:rPr>
              <a:t> </a:t>
            </a:r>
            <a:r>
              <a:rPr lang="en-US" sz="2800" dirty="0" err="1">
                <a:latin typeface="Comic Sans MS" pitchFamily="66" charset="0"/>
              </a:rPr>
              <a:t>bentuk</a:t>
            </a:r>
            <a:r>
              <a:rPr lang="en-US" sz="2800" dirty="0">
                <a:latin typeface="Comic Sans MS" pitchFamily="66" charset="0"/>
              </a:rPr>
              <a:t> Form yang </a:t>
            </a:r>
            <a:r>
              <a:rPr lang="en-US" sz="2800" dirty="0" err="1">
                <a:latin typeface="Comic Sans MS" pitchFamily="66" charset="0"/>
              </a:rPr>
              <a:t>telah</a:t>
            </a:r>
            <a:r>
              <a:rPr lang="en-US" sz="2800" dirty="0">
                <a:latin typeface="Comic Sans MS" pitchFamily="66" charset="0"/>
              </a:rPr>
              <a:t> </a:t>
            </a:r>
            <a:r>
              <a:rPr lang="en-US" sz="2800" dirty="0" err="1">
                <a:latin typeface="Comic Sans MS" pitchFamily="66" charset="0"/>
              </a:rPr>
              <a:t>ditentukan</a:t>
            </a:r>
            <a:endParaRPr lang="en-US" dirty="0">
              <a:latin typeface="Comic Sans MS"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WordArt 2"/>
          <p:cNvSpPr>
            <a:spLocks noChangeArrowheads="1" noChangeShapeType="1" noTextEdit="1"/>
          </p:cNvSpPr>
          <p:nvPr/>
        </p:nvSpPr>
        <p:spPr bwMode="auto">
          <a:xfrm>
            <a:off x="571472" y="2133600"/>
            <a:ext cx="7786742" cy="1946275"/>
          </a:xfrm>
          <a:prstGeom prst="rect">
            <a:avLst/>
          </a:prstGeom>
        </p:spPr>
        <p:txBody>
          <a:bodyPr wrap="none" fromWordArt="1">
            <a:prstTxWarp prst="textPlain">
              <a:avLst>
                <a:gd name="adj" fmla="val 50000"/>
              </a:avLst>
            </a:prstTxWarp>
          </a:bodyPr>
          <a:lstStyle/>
          <a:p>
            <a:pPr algn="ctr"/>
            <a:r>
              <a:rPr lang="en-US" sz="3600" kern="10" dirty="0" err="1">
                <a:ln w="12700">
                  <a:solidFill>
                    <a:srgbClr val="3333CC"/>
                  </a:solidFill>
                  <a:miter lim="800000"/>
                  <a:headEnd type="none" w="sm" len="sm"/>
                  <a:tailEnd type="none" w="sm" len="sm"/>
                </a:ln>
                <a:solidFill>
                  <a:srgbClr val="B2B2B2">
                    <a:alpha val="50195"/>
                  </a:srgbClr>
                </a:solidFill>
                <a:effectLst>
                  <a:outerShdw dist="45791" dir="2021404" algn="ctr" rotWithShape="0">
                    <a:srgbClr val="9999FF"/>
                  </a:outerShdw>
                </a:effectLst>
                <a:latin typeface="Arial Black"/>
              </a:rPr>
              <a:t>Kenapa</a:t>
            </a:r>
            <a:r>
              <a:rPr lang="en-US" sz="3600" kern="10" dirty="0">
                <a:ln w="12700">
                  <a:solidFill>
                    <a:srgbClr val="3333CC"/>
                  </a:solidFill>
                  <a:miter lim="800000"/>
                  <a:headEnd type="none" w="sm" len="sm"/>
                  <a:tailEnd type="none" w="sm" len="sm"/>
                </a:ln>
                <a:solidFill>
                  <a:srgbClr val="B2B2B2">
                    <a:alpha val="50195"/>
                  </a:srgbClr>
                </a:solidFill>
                <a:effectLst>
                  <a:outerShdw dist="45791" dir="2021404" algn="ctr" rotWithShape="0">
                    <a:srgbClr val="9999FF"/>
                  </a:outerShdw>
                </a:effectLst>
                <a:latin typeface="Arial Black"/>
              </a:rPr>
              <a:t> </a:t>
            </a:r>
            <a:r>
              <a:rPr lang="en-US" sz="3600" kern="10" dirty="0" err="1">
                <a:ln w="12700">
                  <a:solidFill>
                    <a:srgbClr val="3333CC"/>
                  </a:solidFill>
                  <a:miter lim="800000"/>
                  <a:headEnd type="none" w="sm" len="sm"/>
                  <a:tailEnd type="none" w="sm" len="sm"/>
                </a:ln>
                <a:solidFill>
                  <a:srgbClr val="B2B2B2">
                    <a:alpha val="50195"/>
                  </a:srgbClr>
                </a:solidFill>
                <a:effectLst>
                  <a:outerShdw dist="45791" dir="2021404" algn="ctr" rotWithShape="0">
                    <a:srgbClr val="9999FF"/>
                  </a:outerShdw>
                </a:effectLst>
                <a:latin typeface="Arial Black"/>
              </a:rPr>
              <a:t>Terjadi</a:t>
            </a:r>
            <a:r>
              <a:rPr lang="en-US" sz="3600" kern="10" dirty="0">
                <a:ln w="12700">
                  <a:solidFill>
                    <a:srgbClr val="3333CC"/>
                  </a:solidFill>
                  <a:miter lim="800000"/>
                  <a:headEnd type="none" w="sm" len="sm"/>
                  <a:tailEnd type="none" w="sm" len="sm"/>
                </a:ln>
                <a:solidFill>
                  <a:srgbClr val="B2B2B2">
                    <a:alpha val="50195"/>
                  </a:srgbClr>
                </a:solidFill>
                <a:effectLst>
                  <a:outerShdw dist="45791" dir="2021404" algn="ctr" rotWithShape="0">
                    <a:srgbClr val="9999FF"/>
                  </a:outerShdw>
                </a:effectLst>
                <a:latin typeface="Arial Black"/>
              </a:rPr>
              <a:t> PAK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3669</TotalTime>
  <Words>2200</Words>
  <Application>Microsoft Office PowerPoint</Application>
  <PresentationFormat>On-screen Show (4:3)</PresentationFormat>
  <Paragraphs>534</Paragraphs>
  <Slides>54</Slides>
  <Notes>41</Notes>
  <HiddenSlides>10</HiddenSlides>
  <MMClips>0</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71" baseType="lpstr">
      <vt:lpstr>Arial</vt:lpstr>
      <vt:lpstr>Arial Black</vt:lpstr>
      <vt:lpstr>Century Gothic</vt:lpstr>
      <vt:lpstr>CG Omega</vt:lpstr>
      <vt:lpstr>Comic Sans MS</vt:lpstr>
      <vt:lpstr>Courier</vt:lpstr>
      <vt:lpstr>Garamond</vt:lpstr>
      <vt:lpstr>Sylfaen</vt:lpstr>
      <vt:lpstr>Tahoma</vt:lpstr>
      <vt:lpstr>Times New Roman</vt:lpstr>
      <vt:lpstr>Traditional Arabic</vt:lpstr>
      <vt:lpstr>Verdana</vt:lpstr>
      <vt:lpstr>Webdings</vt:lpstr>
      <vt:lpstr>Wingdings</vt:lpstr>
      <vt:lpstr>Wingdings 3</vt:lpstr>
      <vt:lpstr>Ion</vt:lpstr>
      <vt:lpstr>Clip</vt:lpstr>
      <vt:lpstr>PowerPoint Presentation</vt:lpstr>
      <vt:lpstr>PowerPoint Presentation</vt:lpstr>
      <vt:lpstr>PowerPoint Presentation</vt:lpstr>
      <vt:lpstr>PowerPoint Presentation</vt:lpstr>
      <vt:lpstr>PowerPoint Presentation</vt:lpstr>
      <vt:lpstr>PowerPoint Presentation</vt:lpstr>
      <vt:lpstr>Permenakertrans No. Per. 01/MEN/1981</vt:lpstr>
      <vt:lpstr>Kepmenaker No. Kepts. 333/Men/1989 tentang Diagnosis dan Pelaporan PAK</vt:lpstr>
      <vt:lpstr>PowerPoint Presentation</vt:lpstr>
      <vt:lpstr>PENYEBAB terjadinya PAK :</vt:lpstr>
      <vt:lpstr>PowerPoint Presentation</vt:lpstr>
      <vt:lpstr>Contoh Penyakit Akibat Kerja Faktor Ergonomi</vt:lpstr>
      <vt:lpstr>Contoh Penyakit Akibat Kerja Faktor Biologi</vt:lpstr>
      <vt:lpstr>FAKTOR BAHAYA KIMIA  PENYEBAB PENYAKIT AKIBAT KERJA </vt:lpstr>
      <vt:lpstr>Jenis Bahan Kimia Berbahaya dan Bahayanya</vt:lpstr>
      <vt:lpstr>PowerPoint Presentation</vt:lpstr>
      <vt:lpstr>Efek Logam Berat Terhadap PAK</vt:lpstr>
      <vt:lpstr>PAK AKIBAT BAHAN KIMIA  DAPAT MENGENAI SEMUA ORGAN/SISTEM TUBUH</vt:lpstr>
      <vt:lpstr>31 KELOMPOK PAK (Kepres 22 Th 1993)</vt:lpstr>
      <vt:lpstr>PENYAKIT AKIBAT KERJA</vt:lpstr>
      <vt:lpstr>PENYAKIT AKIBAT KERJA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Akibat PAK pada Tenaga Kerja</vt:lpstr>
      <vt:lpstr>Akibat PAK pada Perusahaan</vt:lpstr>
      <vt:lpstr>Akibat PAK pada Masyarakat</vt:lpstr>
      <vt:lpstr>PowerPoint Presentation</vt:lpstr>
      <vt:lpstr>PowerPoint Presentation</vt:lpstr>
      <vt:lpstr>7 langkah diagnosis PAK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PRINSIP2 PENCEGAHAN  PENYAKIT AKIBAT KERJA</vt:lpstr>
      <vt:lpstr>PowerPoint Presentation</vt:lpstr>
      <vt:lpstr>Pencegahan/Preventif PAK (menurut ILO) :</vt:lpstr>
      <vt:lpstr>MANFAAT PENCEGAHAN PAK :</vt:lpstr>
      <vt:lpstr>PENANGANAN PEKERJA DG PAK:</vt:lpstr>
      <vt:lpstr>MEKANISME PENYELESAIAN KASUS PAK</vt:lpstr>
      <vt:lpstr>PROSEDUR PELAPORAN PAK DAN PENGAJUAN JAMINAN KECELAKAAN KERJA</vt:lpstr>
      <vt:lpstr>PERMASALAHAN PAK</vt:lpstr>
      <vt:lpstr>PowerPoint Presentation</vt:lpstr>
      <vt:lpstr>PowerPoint Presentation</vt:lpstr>
      <vt:lpstr>PowerPoint Presentation</vt:lpstr>
    </vt:vector>
  </TitlesOfParts>
  <Company>Depnakertrans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JonMMx 2000</dc:creator>
  <cp:lastModifiedBy>hp</cp:lastModifiedBy>
  <cp:revision>228</cp:revision>
  <dcterms:created xsi:type="dcterms:W3CDTF">2002-10-28T18:53:14Z</dcterms:created>
  <dcterms:modified xsi:type="dcterms:W3CDTF">2018-10-08T09:07:27Z</dcterms:modified>
</cp:coreProperties>
</file>