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29" r:id="rId3"/>
    <p:sldId id="256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52" r:id="rId12"/>
    <p:sldId id="353" r:id="rId13"/>
    <p:sldId id="354" r:id="rId14"/>
    <p:sldId id="355" r:id="rId15"/>
    <p:sldId id="356" r:id="rId16"/>
    <p:sldId id="357" r:id="rId17"/>
    <p:sldId id="339" r:id="rId18"/>
    <p:sldId id="338" r:id="rId19"/>
    <p:sldId id="340" r:id="rId20"/>
    <p:sldId id="341" r:id="rId21"/>
    <p:sldId id="342" r:id="rId22"/>
    <p:sldId id="343" r:id="rId23"/>
    <p:sldId id="344" r:id="rId24"/>
    <p:sldId id="345" r:id="rId25"/>
    <p:sldId id="346" r:id="rId26"/>
    <p:sldId id="348" r:id="rId27"/>
    <p:sldId id="347" r:id="rId28"/>
    <p:sldId id="349" r:id="rId29"/>
    <p:sldId id="350" r:id="rId30"/>
    <p:sldId id="358" r:id="rId31"/>
    <p:sldId id="359" r:id="rId32"/>
    <p:sldId id="360" r:id="rId33"/>
    <p:sldId id="361" r:id="rId34"/>
    <p:sldId id="362" r:id="rId35"/>
    <p:sldId id="363" r:id="rId36"/>
    <p:sldId id="364" r:id="rId37"/>
    <p:sldId id="365" r:id="rId38"/>
    <p:sldId id="330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4" autoAdjust="0"/>
    <p:restoredTop sz="94660"/>
  </p:normalViewPr>
  <p:slideViewPr>
    <p:cSldViewPr snapToGrid="0">
      <p:cViewPr varScale="1">
        <p:scale>
          <a:sx n="69" d="100"/>
          <a:sy n="69" d="100"/>
        </p:scale>
        <p:origin x="2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72F5B-731B-2350-A4C3-6521A636E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B720A7-411B-21B7-587B-B27C3EA99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BDEB0-CE1E-ED9F-09BE-92DCBCADE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D12D8-D89D-842B-981C-C17CC1670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9DE35-E4F8-63F7-A944-6AB242B3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1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C0F1A-9727-99E7-60A5-1E1CF02D3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FA6781-2D4E-6D21-F556-0FEF15603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B8FFB-262F-973C-BBEA-2B7A195A4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A00C0-F67B-8B12-2F54-D7301D072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BBB0B-E719-5E3C-511E-76524AAB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14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5A38F5-0955-6E2D-E0B2-31780EE8A3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E08280-EBCF-772E-29A3-B3B7D6CEB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07F2D-28A3-84AC-09B0-5C0E1686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A47AA-2FB7-559E-3062-8E61FBA52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F81C0-E831-E0EB-9E4A-1471A30BE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26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420846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4466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475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5E75A58-FDD1-4297-923E-107AE4B1F2F5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905690" y="1709201"/>
            <a:ext cx="1620000" cy="16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F1F94A78-B4C2-4D3C-97FC-AD483DDAA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289300" y="1709201"/>
            <a:ext cx="1620000" cy="16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C05EDCFF-D2E4-4409-A0D5-E50B49AB1E3C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097495" y="1709201"/>
            <a:ext cx="1620000" cy="16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6FD53134-4CDA-4ED3-952F-FC3C46E2B00A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7481105" y="1709201"/>
            <a:ext cx="1620000" cy="16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F608582F-D666-4A66-8F4A-4176789F2936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3097495" y="4125365"/>
            <a:ext cx="1620000" cy="16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423CBC44-782A-4A70-AF0F-82AD8FB15AF3}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905690" y="4125365"/>
            <a:ext cx="1620000" cy="16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44D3E9C-ECE1-428E-9C6A-C9DB9160337E}"/>
              </a:ext>
            </a:extLst>
          </p:cNvPr>
          <p:cNvSpPr>
            <a:spLocks noGrp="1"/>
          </p:cNvSpPr>
          <p:nvPr>
            <p:ph type="pic" idx="18" hasCustomPrompt="1"/>
          </p:nvPr>
        </p:nvSpPr>
        <p:spPr>
          <a:xfrm>
            <a:off x="5289300" y="4125365"/>
            <a:ext cx="1620000" cy="16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9BAC6FB0-627B-477E-A55D-1260E90A7565}"/>
              </a:ext>
            </a:extLst>
          </p:cNvPr>
          <p:cNvSpPr>
            <a:spLocks noGrp="1"/>
          </p:cNvSpPr>
          <p:nvPr>
            <p:ph type="pic" idx="19" hasCustomPrompt="1"/>
          </p:nvPr>
        </p:nvSpPr>
        <p:spPr>
          <a:xfrm>
            <a:off x="9672911" y="1709201"/>
            <a:ext cx="1620000" cy="16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71087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자유형: 도형 9">
            <a:extLst>
              <a:ext uri="{FF2B5EF4-FFF2-40B4-BE49-F238E27FC236}">
                <a16:creationId xmlns:a16="http://schemas.microsoft.com/office/drawing/2014/main" id="{8AAEC1B5-D19C-441E-AC9C-A7011BE9CCA5}"/>
              </a:ext>
            </a:extLst>
          </p:cNvPr>
          <p:cNvSpPr/>
          <p:nvPr userDrawn="1"/>
        </p:nvSpPr>
        <p:spPr>
          <a:xfrm>
            <a:off x="5531703" y="857269"/>
            <a:ext cx="6339088" cy="6000731"/>
          </a:xfrm>
          <a:custGeom>
            <a:avLst/>
            <a:gdLst>
              <a:gd name="connsiteX0" fmla="*/ 4503422 w 6339088"/>
              <a:gd name="connsiteY0" fmla="*/ 2773272 h 6000731"/>
              <a:gd name="connsiteX1" fmla="*/ 4496660 w 6339088"/>
              <a:gd name="connsiteY1" fmla="*/ 2847678 h 6000731"/>
              <a:gd name="connsiteX2" fmla="*/ 4354884 w 6339088"/>
              <a:gd name="connsiteY2" fmla="*/ 3277412 h 6000731"/>
              <a:gd name="connsiteX3" fmla="*/ 4234233 w 6339088"/>
              <a:gd name="connsiteY3" fmla="*/ 3364659 h 6000731"/>
              <a:gd name="connsiteX4" fmla="*/ 4183019 w 6339088"/>
              <a:gd name="connsiteY4" fmla="*/ 3419601 h 6000731"/>
              <a:gd name="connsiteX5" fmla="*/ 4257976 w 6339088"/>
              <a:gd name="connsiteY5" fmla="*/ 3831389 h 6000731"/>
              <a:gd name="connsiteX6" fmla="*/ 4281443 w 6339088"/>
              <a:gd name="connsiteY6" fmla="*/ 3857066 h 6000731"/>
              <a:gd name="connsiteX7" fmla="*/ 4296768 w 6339088"/>
              <a:gd name="connsiteY7" fmla="*/ 3850440 h 6000731"/>
              <a:gd name="connsiteX8" fmla="*/ 4306984 w 6339088"/>
              <a:gd name="connsiteY8" fmla="*/ 3718605 h 6000731"/>
              <a:gd name="connsiteX9" fmla="*/ 4469602 w 6339088"/>
              <a:gd name="connsiteY9" fmla="*/ 3279623 h 6000731"/>
              <a:gd name="connsiteX10" fmla="*/ 4679984 w 6339088"/>
              <a:gd name="connsiteY10" fmla="*/ 3039288 h 6000731"/>
              <a:gd name="connsiteX11" fmla="*/ 4643951 w 6339088"/>
              <a:gd name="connsiteY11" fmla="*/ 2818276 h 6000731"/>
              <a:gd name="connsiteX12" fmla="*/ 4503422 w 6339088"/>
              <a:gd name="connsiteY12" fmla="*/ 2773272 h 6000731"/>
              <a:gd name="connsiteX13" fmla="*/ 3117955 w 6339088"/>
              <a:gd name="connsiteY13" fmla="*/ 1083 h 6000731"/>
              <a:gd name="connsiteX14" fmla="*/ 3521142 w 6339088"/>
              <a:gd name="connsiteY14" fmla="*/ 83611 h 6000731"/>
              <a:gd name="connsiteX15" fmla="*/ 4579770 w 6339088"/>
              <a:gd name="connsiteY15" fmla="*/ 492733 h 6000731"/>
              <a:gd name="connsiteX16" fmla="*/ 6071208 w 6339088"/>
              <a:gd name="connsiteY16" fmla="*/ 1075125 h 6000731"/>
              <a:gd name="connsiteX17" fmla="*/ 6247306 w 6339088"/>
              <a:gd name="connsiteY17" fmla="*/ 1144613 h 6000731"/>
              <a:gd name="connsiteX18" fmla="*/ 6339088 w 6339088"/>
              <a:gd name="connsiteY18" fmla="*/ 1233582 h 6000731"/>
              <a:gd name="connsiteX19" fmla="*/ 6060223 w 6339088"/>
              <a:gd name="connsiteY19" fmla="*/ 1282648 h 6000731"/>
              <a:gd name="connsiteX20" fmla="*/ 5218426 w 6339088"/>
              <a:gd name="connsiteY20" fmla="*/ 1426828 h 6000731"/>
              <a:gd name="connsiteX21" fmla="*/ 4512306 w 6339088"/>
              <a:gd name="connsiteY21" fmla="*/ 1547739 h 6000731"/>
              <a:gd name="connsiteX22" fmla="*/ 4550218 w 6339088"/>
              <a:gd name="connsiteY22" fmla="*/ 1647927 h 6000731"/>
              <a:gd name="connsiteX23" fmla="*/ 4620066 w 6339088"/>
              <a:gd name="connsiteY23" fmla="*/ 2112173 h 6000731"/>
              <a:gd name="connsiteX24" fmla="*/ 4773988 w 6339088"/>
              <a:gd name="connsiteY24" fmla="*/ 2425673 h 6000731"/>
              <a:gd name="connsiteX25" fmla="*/ 4959800 w 6339088"/>
              <a:gd name="connsiteY25" fmla="*/ 2530038 h 6000731"/>
              <a:gd name="connsiteX26" fmla="*/ 5328934 w 6339088"/>
              <a:gd name="connsiteY26" fmla="*/ 2854994 h 6000731"/>
              <a:gd name="connsiteX27" fmla="*/ 5584178 w 6339088"/>
              <a:gd name="connsiteY27" fmla="*/ 3383845 h 6000731"/>
              <a:gd name="connsiteX28" fmla="*/ 5701931 w 6339088"/>
              <a:gd name="connsiteY28" fmla="*/ 4079041 h 6000731"/>
              <a:gd name="connsiteX29" fmla="*/ 5769575 w 6339088"/>
              <a:gd name="connsiteY29" fmla="*/ 4668912 h 6000731"/>
              <a:gd name="connsiteX30" fmla="*/ 6105298 w 6339088"/>
              <a:gd name="connsiteY30" fmla="*/ 5573386 h 6000731"/>
              <a:gd name="connsiteX31" fmla="*/ 6189374 w 6339088"/>
              <a:gd name="connsiteY31" fmla="*/ 5943954 h 6000731"/>
              <a:gd name="connsiteX32" fmla="*/ 6184053 w 6339088"/>
              <a:gd name="connsiteY32" fmla="*/ 6000731 h 6000731"/>
              <a:gd name="connsiteX33" fmla="*/ 1594099 w 6339088"/>
              <a:gd name="connsiteY33" fmla="*/ 6000731 h 6000731"/>
              <a:gd name="connsiteX34" fmla="*/ 1838456 w 6339088"/>
              <a:gd name="connsiteY34" fmla="*/ 5766927 h 6000731"/>
              <a:gd name="connsiteX35" fmla="*/ 2896293 w 6339088"/>
              <a:gd name="connsiteY35" fmla="*/ 4653174 h 6000731"/>
              <a:gd name="connsiteX36" fmla="*/ 2933291 w 6339088"/>
              <a:gd name="connsiteY36" fmla="*/ 4448179 h 6000731"/>
              <a:gd name="connsiteX37" fmla="*/ 2863581 w 6339088"/>
              <a:gd name="connsiteY37" fmla="*/ 4315100 h 6000731"/>
              <a:gd name="connsiteX38" fmla="*/ 2594806 w 6339088"/>
              <a:gd name="connsiteY38" fmla="*/ 4198316 h 6000731"/>
              <a:gd name="connsiteX39" fmla="*/ 2435225 w 6339088"/>
              <a:gd name="connsiteY39" fmla="*/ 4230343 h 6000731"/>
              <a:gd name="connsiteX40" fmla="*/ 2144224 w 6339088"/>
              <a:gd name="connsiteY40" fmla="*/ 4285423 h 6000731"/>
              <a:gd name="connsiteX41" fmla="*/ 1990030 w 6339088"/>
              <a:gd name="connsiteY41" fmla="*/ 4194862 h 6000731"/>
              <a:gd name="connsiteX42" fmla="*/ 1950270 w 6339088"/>
              <a:gd name="connsiteY42" fmla="*/ 4043705 h 6000731"/>
              <a:gd name="connsiteX43" fmla="*/ 1820094 w 6339088"/>
              <a:gd name="connsiteY43" fmla="*/ 3897516 h 6000731"/>
              <a:gd name="connsiteX44" fmla="*/ 1782824 w 6339088"/>
              <a:gd name="connsiteY44" fmla="*/ 3815790 h 6000731"/>
              <a:gd name="connsiteX45" fmla="*/ 1827274 w 6339088"/>
              <a:gd name="connsiteY45" fmla="*/ 3725372 h 6000731"/>
              <a:gd name="connsiteX46" fmla="*/ 1779372 w 6339088"/>
              <a:gd name="connsiteY46" fmla="*/ 3699558 h 6000731"/>
              <a:gd name="connsiteX47" fmla="*/ 1671282 w 6339088"/>
              <a:gd name="connsiteY47" fmla="*/ 3501459 h 6000731"/>
              <a:gd name="connsiteX48" fmla="*/ 1634285 w 6339088"/>
              <a:gd name="connsiteY48" fmla="*/ 3441690 h 6000731"/>
              <a:gd name="connsiteX49" fmla="*/ 1479675 w 6339088"/>
              <a:gd name="connsiteY49" fmla="*/ 3375010 h 6000731"/>
              <a:gd name="connsiteX50" fmla="*/ 1411482 w 6339088"/>
              <a:gd name="connsiteY50" fmla="*/ 3193480 h 6000731"/>
              <a:gd name="connsiteX51" fmla="*/ 1472493 w 6339088"/>
              <a:gd name="connsiteY51" fmla="*/ 3061649 h 6000731"/>
              <a:gd name="connsiteX52" fmla="*/ 1620620 w 6339088"/>
              <a:gd name="connsiteY52" fmla="*/ 2390610 h 6000731"/>
              <a:gd name="connsiteX53" fmla="*/ 1717528 w 6339088"/>
              <a:gd name="connsiteY53" fmla="*/ 1540941 h 6000731"/>
              <a:gd name="connsiteX54" fmla="*/ 1728017 w 6339088"/>
              <a:gd name="connsiteY54" fmla="*/ 1409244 h 6000731"/>
              <a:gd name="connsiteX55" fmla="*/ 1738768 w 6339088"/>
              <a:gd name="connsiteY55" fmla="*/ 1249922 h 6000731"/>
              <a:gd name="connsiteX56" fmla="*/ 1775106 w 6339088"/>
              <a:gd name="connsiteY56" fmla="*/ 1209557 h 6000731"/>
              <a:gd name="connsiteX57" fmla="*/ 1133646 w 6339088"/>
              <a:gd name="connsiteY57" fmla="*/ 901417 h 6000731"/>
              <a:gd name="connsiteX58" fmla="*/ 146914 w 6339088"/>
              <a:gd name="connsiteY58" fmla="*/ 427195 h 6000731"/>
              <a:gd name="connsiteX59" fmla="*/ 52883 w 6339088"/>
              <a:gd name="connsiteY59" fmla="*/ 367943 h 6000731"/>
              <a:gd name="connsiteX60" fmla="*/ 0 w 6339088"/>
              <a:gd name="connsiteY60" fmla="*/ 302859 h 6000731"/>
              <a:gd name="connsiteX61" fmla="*/ 4176 w 6339088"/>
              <a:gd name="connsiteY61" fmla="*/ 293044 h 6000731"/>
              <a:gd name="connsiteX62" fmla="*/ 125920 w 6339088"/>
              <a:gd name="connsiteY62" fmla="*/ 281069 h 6000731"/>
              <a:gd name="connsiteX63" fmla="*/ 1731688 w 6339088"/>
              <a:gd name="connsiteY63" fmla="*/ 134361 h 6000731"/>
              <a:gd name="connsiteX64" fmla="*/ 2699778 w 6339088"/>
              <a:gd name="connsiteY64" fmla="*/ 40055 h 6000731"/>
              <a:gd name="connsiteX65" fmla="*/ 3117955 w 6339088"/>
              <a:gd name="connsiteY65" fmla="*/ 1083 h 600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6339088" h="6000731">
                <a:moveTo>
                  <a:pt x="4503422" y="2773272"/>
                </a:moveTo>
                <a:cubicBezTo>
                  <a:pt x="4500246" y="2806125"/>
                  <a:pt x="4495967" y="2826972"/>
                  <a:pt x="4496660" y="2847678"/>
                </a:cubicBezTo>
                <a:cubicBezTo>
                  <a:pt x="4502042" y="3008501"/>
                  <a:pt x="4431084" y="3143786"/>
                  <a:pt x="4354884" y="3277412"/>
                </a:cubicBezTo>
                <a:cubicBezTo>
                  <a:pt x="4327965" y="3324765"/>
                  <a:pt x="4294143" y="3361622"/>
                  <a:pt x="4234233" y="3364659"/>
                </a:cubicBezTo>
                <a:cubicBezTo>
                  <a:pt x="4201794" y="3366314"/>
                  <a:pt x="4188680" y="3383021"/>
                  <a:pt x="4183019" y="3419601"/>
                </a:cubicBezTo>
                <a:cubicBezTo>
                  <a:pt x="4160378" y="3566479"/>
                  <a:pt x="4204969" y="3699417"/>
                  <a:pt x="4257976" y="3831389"/>
                </a:cubicBezTo>
                <a:cubicBezTo>
                  <a:pt x="4262117" y="3841329"/>
                  <a:pt x="4273576" y="3848509"/>
                  <a:pt x="4281443" y="3857066"/>
                </a:cubicBezTo>
                <a:cubicBezTo>
                  <a:pt x="4286550" y="3854860"/>
                  <a:pt x="4291660" y="3852647"/>
                  <a:pt x="4296768" y="3850440"/>
                </a:cubicBezTo>
                <a:cubicBezTo>
                  <a:pt x="4300218" y="3806542"/>
                  <a:pt x="4304774" y="3762503"/>
                  <a:pt x="4306984" y="3718605"/>
                </a:cubicBezTo>
                <a:cubicBezTo>
                  <a:pt x="4315265" y="3555163"/>
                  <a:pt x="4364411" y="3406485"/>
                  <a:pt x="4469602" y="3279623"/>
                </a:cubicBezTo>
                <a:cubicBezTo>
                  <a:pt x="4537657" y="3197763"/>
                  <a:pt x="4609026" y="3118663"/>
                  <a:pt x="4679984" y="3039288"/>
                </a:cubicBezTo>
                <a:cubicBezTo>
                  <a:pt x="4751076" y="2959634"/>
                  <a:pt x="4738650" y="2866866"/>
                  <a:pt x="4643951" y="2818276"/>
                </a:cubicBezTo>
                <a:cubicBezTo>
                  <a:pt x="4602536" y="2797016"/>
                  <a:pt x="4554359" y="2789146"/>
                  <a:pt x="4503422" y="2773272"/>
                </a:cubicBezTo>
                <a:close/>
                <a:moveTo>
                  <a:pt x="3117955" y="1083"/>
                </a:moveTo>
                <a:cubicBezTo>
                  <a:pt x="3257948" y="-7207"/>
                  <a:pt x="3391176" y="33232"/>
                  <a:pt x="3521142" y="83611"/>
                </a:cubicBezTo>
                <a:cubicBezTo>
                  <a:pt x="3873820" y="219189"/>
                  <a:pt x="4227256" y="356027"/>
                  <a:pt x="4579770" y="492733"/>
                </a:cubicBezTo>
                <a:cubicBezTo>
                  <a:pt x="5076356" y="686401"/>
                  <a:pt x="5573705" y="881329"/>
                  <a:pt x="6071208" y="1075125"/>
                </a:cubicBezTo>
                <a:cubicBezTo>
                  <a:pt x="6129904" y="1098288"/>
                  <a:pt x="6188762" y="1120316"/>
                  <a:pt x="6247306" y="1144613"/>
                </a:cubicBezTo>
                <a:cubicBezTo>
                  <a:pt x="6284390" y="1161311"/>
                  <a:pt x="6318532" y="1185684"/>
                  <a:pt x="6339088" y="1233582"/>
                </a:cubicBezTo>
                <a:cubicBezTo>
                  <a:pt x="6242962" y="1250262"/>
                  <a:pt x="6151592" y="1266455"/>
                  <a:pt x="6060223" y="1282648"/>
                </a:cubicBezTo>
                <a:cubicBezTo>
                  <a:pt x="5779678" y="1330331"/>
                  <a:pt x="5499132" y="1378013"/>
                  <a:pt x="5218426" y="1426828"/>
                </a:cubicBezTo>
                <a:lnTo>
                  <a:pt x="4512306" y="1547739"/>
                </a:lnTo>
                <a:lnTo>
                  <a:pt x="4550218" y="1647927"/>
                </a:lnTo>
                <a:cubicBezTo>
                  <a:pt x="4583348" y="1800605"/>
                  <a:pt x="4606542" y="1956458"/>
                  <a:pt x="4620066" y="2112173"/>
                </a:cubicBezTo>
                <a:cubicBezTo>
                  <a:pt x="4631250" y="2240143"/>
                  <a:pt x="4674458" y="2347540"/>
                  <a:pt x="4773988" y="2425673"/>
                </a:cubicBezTo>
                <a:cubicBezTo>
                  <a:pt x="4829345" y="2469158"/>
                  <a:pt x="4893402" y="2507672"/>
                  <a:pt x="4959800" y="2530038"/>
                </a:cubicBezTo>
                <a:cubicBezTo>
                  <a:pt x="5130424" y="2587186"/>
                  <a:pt x="5251073" y="2695691"/>
                  <a:pt x="5328934" y="2854994"/>
                </a:cubicBezTo>
                <a:cubicBezTo>
                  <a:pt x="5414932" y="3030864"/>
                  <a:pt x="5503422" y="3205630"/>
                  <a:pt x="5584178" y="3383845"/>
                </a:cubicBezTo>
                <a:cubicBezTo>
                  <a:pt x="5684124" y="3604305"/>
                  <a:pt x="5741553" y="3833182"/>
                  <a:pt x="5701931" y="4079041"/>
                </a:cubicBezTo>
                <a:cubicBezTo>
                  <a:pt x="5669353" y="4281144"/>
                  <a:pt x="5702206" y="4478685"/>
                  <a:pt x="5769575" y="4668912"/>
                </a:cubicBezTo>
                <a:cubicBezTo>
                  <a:pt x="5876972" y="4972061"/>
                  <a:pt x="5986860" y="5274377"/>
                  <a:pt x="6105298" y="5573386"/>
                </a:cubicBezTo>
                <a:cubicBezTo>
                  <a:pt x="6153649" y="5695453"/>
                  <a:pt x="6188953" y="5817443"/>
                  <a:pt x="6189374" y="5943954"/>
                </a:cubicBezTo>
                <a:lnTo>
                  <a:pt x="6184053" y="6000731"/>
                </a:lnTo>
                <a:lnTo>
                  <a:pt x="1594099" y="6000731"/>
                </a:lnTo>
                <a:lnTo>
                  <a:pt x="1838456" y="5766927"/>
                </a:lnTo>
                <a:cubicBezTo>
                  <a:pt x="2199032" y="5403588"/>
                  <a:pt x="2544007" y="5024791"/>
                  <a:pt x="2896293" y="4653174"/>
                </a:cubicBezTo>
                <a:cubicBezTo>
                  <a:pt x="2954138" y="4592161"/>
                  <a:pt x="2961318" y="4522033"/>
                  <a:pt x="2933291" y="4448179"/>
                </a:cubicBezTo>
                <a:cubicBezTo>
                  <a:pt x="2915624" y="4401657"/>
                  <a:pt x="2892293" y="4355684"/>
                  <a:pt x="2863581" y="4315100"/>
                </a:cubicBezTo>
                <a:cubicBezTo>
                  <a:pt x="2798561" y="4223440"/>
                  <a:pt x="2714351" y="4169463"/>
                  <a:pt x="2594806" y="4198316"/>
                </a:cubicBezTo>
                <a:cubicBezTo>
                  <a:pt x="2542075" y="4211017"/>
                  <a:pt x="2488509" y="4219987"/>
                  <a:pt x="2435225" y="4230343"/>
                </a:cubicBezTo>
                <a:cubicBezTo>
                  <a:pt x="2338317" y="4249117"/>
                  <a:pt x="2241822" y="4270927"/>
                  <a:pt x="2144224" y="4285423"/>
                </a:cubicBezTo>
                <a:cubicBezTo>
                  <a:pt x="2061953" y="4297708"/>
                  <a:pt x="2020259" y="4272443"/>
                  <a:pt x="1990030" y="4194862"/>
                </a:cubicBezTo>
                <a:cubicBezTo>
                  <a:pt x="1971256" y="4146548"/>
                  <a:pt x="1954828" y="4095057"/>
                  <a:pt x="1950270" y="4043705"/>
                </a:cubicBezTo>
                <a:cubicBezTo>
                  <a:pt x="1942677" y="3959220"/>
                  <a:pt x="1916861" y="3903589"/>
                  <a:pt x="1820094" y="3897516"/>
                </a:cubicBezTo>
                <a:cubicBezTo>
                  <a:pt x="1776473" y="3894754"/>
                  <a:pt x="1761700" y="3858721"/>
                  <a:pt x="1782824" y="3815790"/>
                </a:cubicBezTo>
                <a:cubicBezTo>
                  <a:pt x="1797179" y="3786664"/>
                  <a:pt x="1811537" y="3757396"/>
                  <a:pt x="1827274" y="3725372"/>
                </a:cubicBezTo>
                <a:cubicBezTo>
                  <a:pt x="1809605" y="3715709"/>
                  <a:pt x="1794830" y="3706872"/>
                  <a:pt x="1779372" y="3699558"/>
                </a:cubicBezTo>
                <a:cubicBezTo>
                  <a:pt x="1654442" y="3639920"/>
                  <a:pt x="1653338" y="3639782"/>
                  <a:pt x="1671282" y="3501459"/>
                </a:cubicBezTo>
                <a:cubicBezTo>
                  <a:pt x="1675700" y="3467503"/>
                  <a:pt x="1664931" y="3453007"/>
                  <a:pt x="1634285" y="3441690"/>
                </a:cubicBezTo>
                <a:cubicBezTo>
                  <a:pt x="1581690" y="3422084"/>
                  <a:pt x="1529235" y="3401239"/>
                  <a:pt x="1479675" y="3375010"/>
                </a:cubicBezTo>
                <a:cubicBezTo>
                  <a:pt x="1394914" y="3330286"/>
                  <a:pt x="1377798" y="3283351"/>
                  <a:pt x="1411482" y="3193480"/>
                </a:cubicBezTo>
                <a:cubicBezTo>
                  <a:pt x="1428461" y="3148203"/>
                  <a:pt x="1447926" y="3103064"/>
                  <a:pt x="1472493" y="3061649"/>
                </a:cubicBezTo>
                <a:cubicBezTo>
                  <a:pt x="1595635" y="2853891"/>
                  <a:pt x="1639117" y="2628601"/>
                  <a:pt x="1620620" y="2390610"/>
                </a:cubicBezTo>
                <a:cubicBezTo>
                  <a:pt x="1598120" y="2100712"/>
                  <a:pt x="1624898" y="1817722"/>
                  <a:pt x="1717528" y="1540941"/>
                </a:cubicBezTo>
                <a:cubicBezTo>
                  <a:pt x="1731193" y="1500218"/>
                  <a:pt x="1732575" y="1452593"/>
                  <a:pt x="1728017" y="1409244"/>
                </a:cubicBezTo>
                <a:cubicBezTo>
                  <a:pt x="1720219" y="1335390"/>
                  <a:pt x="1719875" y="1287074"/>
                  <a:pt x="1738768" y="1249922"/>
                </a:cubicBezTo>
                <a:lnTo>
                  <a:pt x="1775106" y="1209557"/>
                </a:lnTo>
                <a:lnTo>
                  <a:pt x="1133646" y="901417"/>
                </a:lnTo>
                <a:cubicBezTo>
                  <a:pt x="804683" y="743721"/>
                  <a:pt x="475718" y="586025"/>
                  <a:pt x="146914" y="427195"/>
                </a:cubicBezTo>
                <a:cubicBezTo>
                  <a:pt x="114432" y="411136"/>
                  <a:pt x="81501" y="391551"/>
                  <a:pt x="52883" y="367943"/>
                </a:cubicBezTo>
                <a:cubicBezTo>
                  <a:pt x="32681" y="351286"/>
                  <a:pt x="17576" y="324934"/>
                  <a:pt x="0" y="302859"/>
                </a:cubicBezTo>
                <a:cubicBezTo>
                  <a:pt x="1394" y="299587"/>
                  <a:pt x="2785" y="296315"/>
                  <a:pt x="4176" y="293044"/>
                </a:cubicBezTo>
                <a:cubicBezTo>
                  <a:pt x="45013" y="289473"/>
                  <a:pt x="85083" y="284640"/>
                  <a:pt x="125920" y="281069"/>
                </a:cubicBezTo>
                <a:cubicBezTo>
                  <a:pt x="660766" y="232879"/>
                  <a:pt x="1195607" y="184689"/>
                  <a:pt x="1731688" y="134361"/>
                </a:cubicBezTo>
                <a:cubicBezTo>
                  <a:pt x="2054845" y="104143"/>
                  <a:pt x="2377389" y="71536"/>
                  <a:pt x="2699778" y="40055"/>
                </a:cubicBezTo>
                <a:cubicBezTo>
                  <a:pt x="2838558" y="26979"/>
                  <a:pt x="2977968" y="9370"/>
                  <a:pt x="3117955" y="1083"/>
                </a:cubicBezTo>
                <a:close/>
              </a:path>
            </a:pathLst>
          </a:cu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그림 개체 틀 3">
            <a:extLst>
              <a:ext uri="{FF2B5EF4-FFF2-40B4-BE49-F238E27FC236}">
                <a16:creationId xmlns:a16="http://schemas.microsoft.com/office/drawing/2014/main" id="{78037F00-E8F9-415D-B6FA-9628240541F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274528" y="733444"/>
            <a:ext cx="6339088" cy="6124557"/>
          </a:xfrm>
          <a:custGeom>
            <a:avLst/>
            <a:gdLst>
              <a:gd name="connsiteX0" fmla="*/ 4503422 w 6339088"/>
              <a:gd name="connsiteY0" fmla="*/ 2773272 h 6124557"/>
              <a:gd name="connsiteX1" fmla="*/ 4496660 w 6339088"/>
              <a:gd name="connsiteY1" fmla="*/ 2847678 h 6124557"/>
              <a:gd name="connsiteX2" fmla="*/ 4354884 w 6339088"/>
              <a:gd name="connsiteY2" fmla="*/ 3277412 h 6124557"/>
              <a:gd name="connsiteX3" fmla="*/ 4234233 w 6339088"/>
              <a:gd name="connsiteY3" fmla="*/ 3364659 h 6124557"/>
              <a:gd name="connsiteX4" fmla="*/ 4183019 w 6339088"/>
              <a:gd name="connsiteY4" fmla="*/ 3419601 h 6124557"/>
              <a:gd name="connsiteX5" fmla="*/ 4257976 w 6339088"/>
              <a:gd name="connsiteY5" fmla="*/ 3831389 h 6124557"/>
              <a:gd name="connsiteX6" fmla="*/ 4281443 w 6339088"/>
              <a:gd name="connsiteY6" fmla="*/ 3857066 h 6124557"/>
              <a:gd name="connsiteX7" fmla="*/ 4296768 w 6339088"/>
              <a:gd name="connsiteY7" fmla="*/ 3850440 h 6124557"/>
              <a:gd name="connsiteX8" fmla="*/ 4306984 w 6339088"/>
              <a:gd name="connsiteY8" fmla="*/ 3718605 h 6124557"/>
              <a:gd name="connsiteX9" fmla="*/ 4469602 w 6339088"/>
              <a:gd name="connsiteY9" fmla="*/ 3279623 h 6124557"/>
              <a:gd name="connsiteX10" fmla="*/ 4679984 w 6339088"/>
              <a:gd name="connsiteY10" fmla="*/ 3039288 h 6124557"/>
              <a:gd name="connsiteX11" fmla="*/ 4643951 w 6339088"/>
              <a:gd name="connsiteY11" fmla="*/ 2818276 h 6124557"/>
              <a:gd name="connsiteX12" fmla="*/ 4503422 w 6339088"/>
              <a:gd name="connsiteY12" fmla="*/ 2773272 h 6124557"/>
              <a:gd name="connsiteX13" fmla="*/ 3117955 w 6339088"/>
              <a:gd name="connsiteY13" fmla="*/ 1083 h 6124557"/>
              <a:gd name="connsiteX14" fmla="*/ 3521142 w 6339088"/>
              <a:gd name="connsiteY14" fmla="*/ 83611 h 6124557"/>
              <a:gd name="connsiteX15" fmla="*/ 4579770 w 6339088"/>
              <a:gd name="connsiteY15" fmla="*/ 492733 h 6124557"/>
              <a:gd name="connsiteX16" fmla="*/ 6071208 w 6339088"/>
              <a:gd name="connsiteY16" fmla="*/ 1075125 h 6124557"/>
              <a:gd name="connsiteX17" fmla="*/ 6247306 w 6339088"/>
              <a:gd name="connsiteY17" fmla="*/ 1144613 h 6124557"/>
              <a:gd name="connsiteX18" fmla="*/ 6339088 w 6339088"/>
              <a:gd name="connsiteY18" fmla="*/ 1233582 h 6124557"/>
              <a:gd name="connsiteX19" fmla="*/ 6060223 w 6339088"/>
              <a:gd name="connsiteY19" fmla="*/ 1282648 h 6124557"/>
              <a:gd name="connsiteX20" fmla="*/ 5218426 w 6339088"/>
              <a:gd name="connsiteY20" fmla="*/ 1426828 h 6124557"/>
              <a:gd name="connsiteX21" fmla="*/ 4512306 w 6339088"/>
              <a:gd name="connsiteY21" fmla="*/ 1547739 h 6124557"/>
              <a:gd name="connsiteX22" fmla="*/ 4550218 w 6339088"/>
              <a:gd name="connsiteY22" fmla="*/ 1647927 h 6124557"/>
              <a:gd name="connsiteX23" fmla="*/ 4620066 w 6339088"/>
              <a:gd name="connsiteY23" fmla="*/ 2112173 h 6124557"/>
              <a:gd name="connsiteX24" fmla="*/ 4773988 w 6339088"/>
              <a:gd name="connsiteY24" fmla="*/ 2425673 h 6124557"/>
              <a:gd name="connsiteX25" fmla="*/ 4959800 w 6339088"/>
              <a:gd name="connsiteY25" fmla="*/ 2530038 h 6124557"/>
              <a:gd name="connsiteX26" fmla="*/ 5328934 w 6339088"/>
              <a:gd name="connsiteY26" fmla="*/ 2854994 h 6124557"/>
              <a:gd name="connsiteX27" fmla="*/ 5584178 w 6339088"/>
              <a:gd name="connsiteY27" fmla="*/ 3383845 h 6124557"/>
              <a:gd name="connsiteX28" fmla="*/ 5701931 w 6339088"/>
              <a:gd name="connsiteY28" fmla="*/ 4079041 h 6124557"/>
              <a:gd name="connsiteX29" fmla="*/ 5769575 w 6339088"/>
              <a:gd name="connsiteY29" fmla="*/ 4668912 h 6124557"/>
              <a:gd name="connsiteX30" fmla="*/ 6105298 w 6339088"/>
              <a:gd name="connsiteY30" fmla="*/ 5573386 h 6124557"/>
              <a:gd name="connsiteX31" fmla="*/ 6177359 w 6339088"/>
              <a:gd name="connsiteY31" fmla="*/ 6072144 h 6124557"/>
              <a:gd name="connsiteX32" fmla="*/ 6164145 w 6339088"/>
              <a:gd name="connsiteY32" fmla="*/ 6124557 h 6124557"/>
              <a:gd name="connsiteX33" fmla="*/ 1464684 w 6339088"/>
              <a:gd name="connsiteY33" fmla="*/ 6124557 h 6124557"/>
              <a:gd name="connsiteX34" fmla="*/ 1838456 w 6339088"/>
              <a:gd name="connsiteY34" fmla="*/ 5766927 h 6124557"/>
              <a:gd name="connsiteX35" fmla="*/ 2896293 w 6339088"/>
              <a:gd name="connsiteY35" fmla="*/ 4653174 h 6124557"/>
              <a:gd name="connsiteX36" fmla="*/ 2933291 w 6339088"/>
              <a:gd name="connsiteY36" fmla="*/ 4448179 h 6124557"/>
              <a:gd name="connsiteX37" fmla="*/ 2863581 w 6339088"/>
              <a:gd name="connsiteY37" fmla="*/ 4315100 h 6124557"/>
              <a:gd name="connsiteX38" fmla="*/ 2594806 w 6339088"/>
              <a:gd name="connsiteY38" fmla="*/ 4198316 h 6124557"/>
              <a:gd name="connsiteX39" fmla="*/ 2435225 w 6339088"/>
              <a:gd name="connsiteY39" fmla="*/ 4230343 h 6124557"/>
              <a:gd name="connsiteX40" fmla="*/ 2144224 w 6339088"/>
              <a:gd name="connsiteY40" fmla="*/ 4285423 h 6124557"/>
              <a:gd name="connsiteX41" fmla="*/ 1990030 w 6339088"/>
              <a:gd name="connsiteY41" fmla="*/ 4194862 h 6124557"/>
              <a:gd name="connsiteX42" fmla="*/ 1950270 w 6339088"/>
              <a:gd name="connsiteY42" fmla="*/ 4043705 h 6124557"/>
              <a:gd name="connsiteX43" fmla="*/ 1820094 w 6339088"/>
              <a:gd name="connsiteY43" fmla="*/ 3897516 h 6124557"/>
              <a:gd name="connsiteX44" fmla="*/ 1782824 w 6339088"/>
              <a:gd name="connsiteY44" fmla="*/ 3815790 h 6124557"/>
              <a:gd name="connsiteX45" fmla="*/ 1827274 w 6339088"/>
              <a:gd name="connsiteY45" fmla="*/ 3725372 h 6124557"/>
              <a:gd name="connsiteX46" fmla="*/ 1779372 w 6339088"/>
              <a:gd name="connsiteY46" fmla="*/ 3699558 h 6124557"/>
              <a:gd name="connsiteX47" fmla="*/ 1671282 w 6339088"/>
              <a:gd name="connsiteY47" fmla="*/ 3501459 h 6124557"/>
              <a:gd name="connsiteX48" fmla="*/ 1634285 w 6339088"/>
              <a:gd name="connsiteY48" fmla="*/ 3441690 h 6124557"/>
              <a:gd name="connsiteX49" fmla="*/ 1479675 w 6339088"/>
              <a:gd name="connsiteY49" fmla="*/ 3375010 h 6124557"/>
              <a:gd name="connsiteX50" fmla="*/ 1411482 w 6339088"/>
              <a:gd name="connsiteY50" fmla="*/ 3193480 h 6124557"/>
              <a:gd name="connsiteX51" fmla="*/ 1472493 w 6339088"/>
              <a:gd name="connsiteY51" fmla="*/ 3061649 h 6124557"/>
              <a:gd name="connsiteX52" fmla="*/ 1620620 w 6339088"/>
              <a:gd name="connsiteY52" fmla="*/ 2390610 h 6124557"/>
              <a:gd name="connsiteX53" fmla="*/ 1717528 w 6339088"/>
              <a:gd name="connsiteY53" fmla="*/ 1540941 h 6124557"/>
              <a:gd name="connsiteX54" fmla="*/ 1728017 w 6339088"/>
              <a:gd name="connsiteY54" fmla="*/ 1409244 h 6124557"/>
              <a:gd name="connsiteX55" fmla="*/ 1738768 w 6339088"/>
              <a:gd name="connsiteY55" fmla="*/ 1249922 h 6124557"/>
              <a:gd name="connsiteX56" fmla="*/ 1775106 w 6339088"/>
              <a:gd name="connsiteY56" fmla="*/ 1209557 h 6124557"/>
              <a:gd name="connsiteX57" fmla="*/ 1133646 w 6339088"/>
              <a:gd name="connsiteY57" fmla="*/ 901417 h 6124557"/>
              <a:gd name="connsiteX58" fmla="*/ 146914 w 6339088"/>
              <a:gd name="connsiteY58" fmla="*/ 427195 h 6124557"/>
              <a:gd name="connsiteX59" fmla="*/ 52883 w 6339088"/>
              <a:gd name="connsiteY59" fmla="*/ 367943 h 6124557"/>
              <a:gd name="connsiteX60" fmla="*/ 0 w 6339088"/>
              <a:gd name="connsiteY60" fmla="*/ 302859 h 6124557"/>
              <a:gd name="connsiteX61" fmla="*/ 4176 w 6339088"/>
              <a:gd name="connsiteY61" fmla="*/ 293044 h 6124557"/>
              <a:gd name="connsiteX62" fmla="*/ 125920 w 6339088"/>
              <a:gd name="connsiteY62" fmla="*/ 281069 h 6124557"/>
              <a:gd name="connsiteX63" fmla="*/ 1731688 w 6339088"/>
              <a:gd name="connsiteY63" fmla="*/ 134361 h 6124557"/>
              <a:gd name="connsiteX64" fmla="*/ 2699778 w 6339088"/>
              <a:gd name="connsiteY64" fmla="*/ 40055 h 6124557"/>
              <a:gd name="connsiteX65" fmla="*/ 3117955 w 6339088"/>
              <a:gd name="connsiteY65" fmla="*/ 1083 h 612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6339088" h="6124557">
                <a:moveTo>
                  <a:pt x="4503422" y="2773272"/>
                </a:moveTo>
                <a:cubicBezTo>
                  <a:pt x="4500246" y="2806125"/>
                  <a:pt x="4495967" y="2826972"/>
                  <a:pt x="4496660" y="2847678"/>
                </a:cubicBezTo>
                <a:cubicBezTo>
                  <a:pt x="4502042" y="3008501"/>
                  <a:pt x="4431084" y="3143786"/>
                  <a:pt x="4354884" y="3277412"/>
                </a:cubicBezTo>
                <a:cubicBezTo>
                  <a:pt x="4327965" y="3324765"/>
                  <a:pt x="4294143" y="3361622"/>
                  <a:pt x="4234233" y="3364659"/>
                </a:cubicBezTo>
                <a:cubicBezTo>
                  <a:pt x="4201794" y="3366314"/>
                  <a:pt x="4188680" y="3383021"/>
                  <a:pt x="4183019" y="3419601"/>
                </a:cubicBezTo>
                <a:cubicBezTo>
                  <a:pt x="4160378" y="3566479"/>
                  <a:pt x="4204969" y="3699417"/>
                  <a:pt x="4257976" y="3831389"/>
                </a:cubicBezTo>
                <a:cubicBezTo>
                  <a:pt x="4262117" y="3841329"/>
                  <a:pt x="4273576" y="3848509"/>
                  <a:pt x="4281443" y="3857066"/>
                </a:cubicBezTo>
                <a:cubicBezTo>
                  <a:pt x="4286550" y="3854860"/>
                  <a:pt x="4291660" y="3852647"/>
                  <a:pt x="4296768" y="3850440"/>
                </a:cubicBezTo>
                <a:cubicBezTo>
                  <a:pt x="4300218" y="3806542"/>
                  <a:pt x="4304774" y="3762503"/>
                  <a:pt x="4306984" y="3718605"/>
                </a:cubicBezTo>
                <a:cubicBezTo>
                  <a:pt x="4315265" y="3555163"/>
                  <a:pt x="4364411" y="3406485"/>
                  <a:pt x="4469602" y="3279623"/>
                </a:cubicBezTo>
                <a:cubicBezTo>
                  <a:pt x="4537657" y="3197763"/>
                  <a:pt x="4609026" y="3118663"/>
                  <a:pt x="4679984" y="3039288"/>
                </a:cubicBezTo>
                <a:cubicBezTo>
                  <a:pt x="4751076" y="2959634"/>
                  <a:pt x="4738650" y="2866866"/>
                  <a:pt x="4643951" y="2818276"/>
                </a:cubicBezTo>
                <a:cubicBezTo>
                  <a:pt x="4602536" y="2797016"/>
                  <a:pt x="4554359" y="2789146"/>
                  <a:pt x="4503422" y="2773272"/>
                </a:cubicBezTo>
                <a:close/>
                <a:moveTo>
                  <a:pt x="3117955" y="1083"/>
                </a:moveTo>
                <a:cubicBezTo>
                  <a:pt x="3257948" y="-7207"/>
                  <a:pt x="3391176" y="33232"/>
                  <a:pt x="3521142" y="83611"/>
                </a:cubicBezTo>
                <a:cubicBezTo>
                  <a:pt x="3873820" y="219189"/>
                  <a:pt x="4227256" y="356027"/>
                  <a:pt x="4579770" y="492733"/>
                </a:cubicBezTo>
                <a:cubicBezTo>
                  <a:pt x="5076356" y="686401"/>
                  <a:pt x="5573705" y="881329"/>
                  <a:pt x="6071208" y="1075125"/>
                </a:cubicBezTo>
                <a:cubicBezTo>
                  <a:pt x="6129904" y="1098288"/>
                  <a:pt x="6188762" y="1120316"/>
                  <a:pt x="6247306" y="1144613"/>
                </a:cubicBezTo>
                <a:cubicBezTo>
                  <a:pt x="6284390" y="1161311"/>
                  <a:pt x="6318532" y="1185684"/>
                  <a:pt x="6339088" y="1233582"/>
                </a:cubicBezTo>
                <a:cubicBezTo>
                  <a:pt x="6242962" y="1250262"/>
                  <a:pt x="6151592" y="1266455"/>
                  <a:pt x="6060223" y="1282648"/>
                </a:cubicBezTo>
                <a:cubicBezTo>
                  <a:pt x="5779678" y="1330331"/>
                  <a:pt x="5499132" y="1378013"/>
                  <a:pt x="5218426" y="1426828"/>
                </a:cubicBezTo>
                <a:lnTo>
                  <a:pt x="4512306" y="1547739"/>
                </a:lnTo>
                <a:lnTo>
                  <a:pt x="4550218" y="1647927"/>
                </a:lnTo>
                <a:cubicBezTo>
                  <a:pt x="4583348" y="1800605"/>
                  <a:pt x="4606542" y="1956458"/>
                  <a:pt x="4620066" y="2112173"/>
                </a:cubicBezTo>
                <a:cubicBezTo>
                  <a:pt x="4631250" y="2240143"/>
                  <a:pt x="4674458" y="2347540"/>
                  <a:pt x="4773988" y="2425673"/>
                </a:cubicBezTo>
                <a:cubicBezTo>
                  <a:pt x="4829345" y="2469158"/>
                  <a:pt x="4893402" y="2507672"/>
                  <a:pt x="4959800" y="2530038"/>
                </a:cubicBezTo>
                <a:cubicBezTo>
                  <a:pt x="5130424" y="2587186"/>
                  <a:pt x="5251073" y="2695691"/>
                  <a:pt x="5328934" y="2854994"/>
                </a:cubicBezTo>
                <a:cubicBezTo>
                  <a:pt x="5414932" y="3030864"/>
                  <a:pt x="5503422" y="3205630"/>
                  <a:pt x="5584178" y="3383845"/>
                </a:cubicBezTo>
                <a:cubicBezTo>
                  <a:pt x="5684124" y="3604305"/>
                  <a:pt x="5741553" y="3833182"/>
                  <a:pt x="5701931" y="4079041"/>
                </a:cubicBezTo>
                <a:cubicBezTo>
                  <a:pt x="5669353" y="4281144"/>
                  <a:pt x="5702206" y="4478685"/>
                  <a:pt x="5769575" y="4668912"/>
                </a:cubicBezTo>
                <a:cubicBezTo>
                  <a:pt x="5876972" y="4972061"/>
                  <a:pt x="5986860" y="5274377"/>
                  <a:pt x="6105298" y="5573386"/>
                </a:cubicBezTo>
                <a:cubicBezTo>
                  <a:pt x="6169766" y="5736142"/>
                  <a:pt x="6211040" y="5898760"/>
                  <a:pt x="6177359" y="6072144"/>
                </a:cubicBezTo>
                <a:lnTo>
                  <a:pt x="6164145" y="6124557"/>
                </a:lnTo>
                <a:lnTo>
                  <a:pt x="1464684" y="6124557"/>
                </a:lnTo>
                <a:lnTo>
                  <a:pt x="1838456" y="5766927"/>
                </a:lnTo>
                <a:cubicBezTo>
                  <a:pt x="2199032" y="5403588"/>
                  <a:pt x="2544007" y="5024791"/>
                  <a:pt x="2896293" y="4653174"/>
                </a:cubicBezTo>
                <a:cubicBezTo>
                  <a:pt x="2954138" y="4592161"/>
                  <a:pt x="2961318" y="4522033"/>
                  <a:pt x="2933291" y="4448179"/>
                </a:cubicBezTo>
                <a:cubicBezTo>
                  <a:pt x="2915624" y="4401657"/>
                  <a:pt x="2892293" y="4355684"/>
                  <a:pt x="2863581" y="4315100"/>
                </a:cubicBezTo>
                <a:cubicBezTo>
                  <a:pt x="2798561" y="4223440"/>
                  <a:pt x="2714351" y="4169463"/>
                  <a:pt x="2594806" y="4198316"/>
                </a:cubicBezTo>
                <a:cubicBezTo>
                  <a:pt x="2542075" y="4211017"/>
                  <a:pt x="2488509" y="4219987"/>
                  <a:pt x="2435225" y="4230343"/>
                </a:cubicBezTo>
                <a:cubicBezTo>
                  <a:pt x="2338317" y="4249117"/>
                  <a:pt x="2241822" y="4270927"/>
                  <a:pt x="2144224" y="4285423"/>
                </a:cubicBezTo>
                <a:cubicBezTo>
                  <a:pt x="2061953" y="4297708"/>
                  <a:pt x="2020259" y="4272443"/>
                  <a:pt x="1990030" y="4194862"/>
                </a:cubicBezTo>
                <a:cubicBezTo>
                  <a:pt x="1971256" y="4146548"/>
                  <a:pt x="1954828" y="4095057"/>
                  <a:pt x="1950270" y="4043705"/>
                </a:cubicBezTo>
                <a:cubicBezTo>
                  <a:pt x="1942677" y="3959220"/>
                  <a:pt x="1916861" y="3903589"/>
                  <a:pt x="1820094" y="3897516"/>
                </a:cubicBezTo>
                <a:cubicBezTo>
                  <a:pt x="1776473" y="3894754"/>
                  <a:pt x="1761700" y="3858721"/>
                  <a:pt x="1782824" y="3815790"/>
                </a:cubicBezTo>
                <a:cubicBezTo>
                  <a:pt x="1797179" y="3786664"/>
                  <a:pt x="1811537" y="3757396"/>
                  <a:pt x="1827274" y="3725372"/>
                </a:cubicBezTo>
                <a:cubicBezTo>
                  <a:pt x="1809605" y="3715709"/>
                  <a:pt x="1794830" y="3706872"/>
                  <a:pt x="1779372" y="3699558"/>
                </a:cubicBezTo>
                <a:cubicBezTo>
                  <a:pt x="1654442" y="3639920"/>
                  <a:pt x="1653338" y="3639782"/>
                  <a:pt x="1671282" y="3501459"/>
                </a:cubicBezTo>
                <a:cubicBezTo>
                  <a:pt x="1675700" y="3467503"/>
                  <a:pt x="1664931" y="3453007"/>
                  <a:pt x="1634285" y="3441690"/>
                </a:cubicBezTo>
                <a:cubicBezTo>
                  <a:pt x="1581690" y="3422084"/>
                  <a:pt x="1529235" y="3401239"/>
                  <a:pt x="1479675" y="3375010"/>
                </a:cubicBezTo>
                <a:cubicBezTo>
                  <a:pt x="1394914" y="3330286"/>
                  <a:pt x="1377798" y="3283351"/>
                  <a:pt x="1411482" y="3193480"/>
                </a:cubicBezTo>
                <a:cubicBezTo>
                  <a:pt x="1428461" y="3148203"/>
                  <a:pt x="1447926" y="3103064"/>
                  <a:pt x="1472493" y="3061649"/>
                </a:cubicBezTo>
                <a:cubicBezTo>
                  <a:pt x="1595635" y="2853891"/>
                  <a:pt x="1639117" y="2628601"/>
                  <a:pt x="1620620" y="2390610"/>
                </a:cubicBezTo>
                <a:cubicBezTo>
                  <a:pt x="1598120" y="2100712"/>
                  <a:pt x="1624898" y="1817722"/>
                  <a:pt x="1717528" y="1540941"/>
                </a:cubicBezTo>
                <a:cubicBezTo>
                  <a:pt x="1731193" y="1500218"/>
                  <a:pt x="1732575" y="1452593"/>
                  <a:pt x="1728017" y="1409244"/>
                </a:cubicBezTo>
                <a:cubicBezTo>
                  <a:pt x="1720219" y="1335390"/>
                  <a:pt x="1719875" y="1287074"/>
                  <a:pt x="1738768" y="1249922"/>
                </a:cubicBezTo>
                <a:lnTo>
                  <a:pt x="1775106" y="1209557"/>
                </a:lnTo>
                <a:lnTo>
                  <a:pt x="1133646" y="901417"/>
                </a:lnTo>
                <a:cubicBezTo>
                  <a:pt x="804683" y="743721"/>
                  <a:pt x="475718" y="586025"/>
                  <a:pt x="146914" y="427195"/>
                </a:cubicBezTo>
                <a:cubicBezTo>
                  <a:pt x="114432" y="411136"/>
                  <a:pt x="81501" y="391551"/>
                  <a:pt x="52883" y="367943"/>
                </a:cubicBezTo>
                <a:cubicBezTo>
                  <a:pt x="32681" y="351286"/>
                  <a:pt x="17576" y="324934"/>
                  <a:pt x="0" y="302859"/>
                </a:cubicBezTo>
                <a:cubicBezTo>
                  <a:pt x="1394" y="299587"/>
                  <a:pt x="2785" y="296315"/>
                  <a:pt x="4176" y="293044"/>
                </a:cubicBezTo>
                <a:cubicBezTo>
                  <a:pt x="45013" y="289473"/>
                  <a:pt x="85083" y="284640"/>
                  <a:pt x="125920" y="281069"/>
                </a:cubicBezTo>
                <a:cubicBezTo>
                  <a:pt x="660766" y="232879"/>
                  <a:pt x="1195607" y="184689"/>
                  <a:pt x="1731688" y="134361"/>
                </a:cubicBezTo>
                <a:cubicBezTo>
                  <a:pt x="2054845" y="104143"/>
                  <a:pt x="2377389" y="71536"/>
                  <a:pt x="2699778" y="40055"/>
                </a:cubicBezTo>
                <a:cubicBezTo>
                  <a:pt x="2838558" y="26979"/>
                  <a:pt x="2977968" y="9370"/>
                  <a:pt x="3117955" y="108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20603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58982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28522DAF-F091-475D-9453-DFCEB7833B2B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5362576" y="-1"/>
            <a:ext cx="6638925" cy="6858000"/>
          </a:xfrm>
          <a:custGeom>
            <a:avLst/>
            <a:gdLst>
              <a:gd name="connsiteX0" fmla="*/ 625981 w 6638925"/>
              <a:gd name="connsiteY0" fmla="*/ 1038225 h 6858000"/>
              <a:gd name="connsiteX1" fmla="*/ 1251962 w 6638925"/>
              <a:gd name="connsiteY1" fmla="*/ 1664206 h 6858000"/>
              <a:gd name="connsiteX2" fmla="*/ 1251962 w 6638925"/>
              <a:gd name="connsiteY2" fmla="*/ 6858000 h 6858000"/>
              <a:gd name="connsiteX3" fmla="*/ 0 w 6638925"/>
              <a:gd name="connsiteY3" fmla="*/ 6858000 h 6858000"/>
              <a:gd name="connsiteX4" fmla="*/ 0 w 6638925"/>
              <a:gd name="connsiteY4" fmla="*/ 1664206 h 6858000"/>
              <a:gd name="connsiteX5" fmla="*/ 625981 w 6638925"/>
              <a:gd name="connsiteY5" fmla="*/ 1038225 h 6858000"/>
              <a:gd name="connsiteX6" fmla="*/ 4681632 w 6638925"/>
              <a:gd name="connsiteY6" fmla="*/ 1038224 h 6858000"/>
              <a:gd name="connsiteX7" fmla="*/ 5307613 w 6638925"/>
              <a:gd name="connsiteY7" fmla="*/ 1664205 h 6858000"/>
              <a:gd name="connsiteX8" fmla="*/ 5307613 w 6638925"/>
              <a:gd name="connsiteY8" fmla="*/ 6857999 h 6858000"/>
              <a:gd name="connsiteX9" fmla="*/ 4055651 w 6638925"/>
              <a:gd name="connsiteY9" fmla="*/ 6857999 h 6858000"/>
              <a:gd name="connsiteX10" fmla="*/ 4055651 w 6638925"/>
              <a:gd name="connsiteY10" fmla="*/ 1664205 h 6858000"/>
              <a:gd name="connsiteX11" fmla="*/ 4681632 w 6638925"/>
              <a:gd name="connsiteY11" fmla="*/ 1038224 h 6858000"/>
              <a:gd name="connsiteX12" fmla="*/ 3350320 w 6638925"/>
              <a:gd name="connsiteY12" fmla="*/ 171448 h 6858000"/>
              <a:gd name="connsiteX13" fmla="*/ 3976301 w 6638925"/>
              <a:gd name="connsiteY13" fmla="*/ 797429 h 6858000"/>
              <a:gd name="connsiteX14" fmla="*/ 3976301 w 6638925"/>
              <a:gd name="connsiteY14" fmla="*/ 6857999 h 6858000"/>
              <a:gd name="connsiteX15" fmla="*/ 2724339 w 6638925"/>
              <a:gd name="connsiteY15" fmla="*/ 6857999 h 6858000"/>
              <a:gd name="connsiteX16" fmla="*/ 2724339 w 6638925"/>
              <a:gd name="connsiteY16" fmla="*/ 797429 h 6858000"/>
              <a:gd name="connsiteX17" fmla="*/ 3350320 w 6638925"/>
              <a:gd name="connsiteY17" fmla="*/ 171448 h 6858000"/>
              <a:gd name="connsiteX18" fmla="*/ 5386963 w 6638925"/>
              <a:gd name="connsiteY18" fmla="*/ 0 h 6858000"/>
              <a:gd name="connsiteX19" fmla="*/ 6638925 w 6638925"/>
              <a:gd name="connsiteY19" fmla="*/ 0 h 6858000"/>
              <a:gd name="connsiteX20" fmla="*/ 6638925 w 6638925"/>
              <a:gd name="connsiteY20" fmla="*/ 5798629 h 6858000"/>
              <a:gd name="connsiteX21" fmla="*/ 6012944 w 6638925"/>
              <a:gd name="connsiteY21" fmla="*/ 6424610 h 6858000"/>
              <a:gd name="connsiteX22" fmla="*/ 5386963 w 6638925"/>
              <a:gd name="connsiteY22" fmla="*/ 5798629 h 6858000"/>
              <a:gd name="connsiteX23" fmla="*/ 1393027 w 6638925"/>
              <a:gd name="connsiteY23" fmla="*/ 0 h 6858000"/>
              <a:gd name="connsiteX24" fmla="*/ 2644989 w 6638925"/>
              <a:gd name="connsiteY24" fmla="*/ 0 h 6858000"/>
              <a:gd name="connsiteX25" fmla="*/ 2644989 w 6638925"/>
              <a:gd name="connsiteY25" fmla="*/ 5193794 h 6858000"/>
              <a:gd name="connsiteX26" fmla="*/ 2019008 w 6638925"/>
              <a:gd name="connsiteY26" fmla="*/ 5819775 h 6858000"/>
              <a:gd name="connsiteX27" fmla="*/ 1393027 w 6638925"/>
              <a:gd name="connsiteY27" fmla="*/ 519379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638925" h="6858000">
                <a:moveTo>
                  <a:pt x="625981" y="1038225"/>
                </a:moveTo>
                <a:cubicBezTo>
                  <a:pt x="971701" y="1038225"/>
                  <a:pt x="1251962" y="1318486"/>
                  <a:pt x="1251962" y="1664206"/>
                </a:cubicBezTo>
                <a:lnTo>
                  <a:pt x="1251962" y="6858000"/>
                </a:lnTo>
                <a:lnTo>
                  <a:pt x="0" y="6858000"/>
                </a:lnTo>
                <a:lnTo>
                  <a:pt x="0" y="1664206"/>
                </a:lnTo>
                <a:cubicBezTo>
                  <a:pt x="0" y="1318486"/>
                  <a:pt x="280261" y="1038225"/>
                  <a:pt x="625981" y="1038225"/>
                </a:cubicBezTo>
                <a:close/>
                <a:moveTo>
                  <a:pt x="4681632" y="1038224"/>
                </a:moveTo>
                <a:cubicBezTo>
                  <a:pt x="5027352" y="1038224"/>
                  <a:pt x="5307613" y="1318485"/>
                  <a:pt x="5307613" y="1664205"/>
                </a:cubicBezTo>
                <a:lnTo>
                  <a:pt x="5307613" y="6857999"/>
                </a:lnTo>
                <a:lnTo>
                  <a:pt x="4055651" y="6857999"/>
                </a:lnTo>
                <a:lnTo>
                  <a:pt x="4055651" y="1664205"/>
                </a:lnTo>
                <a:cubicBezTo>
                  <a:pt x="4055651" y="1318485"/>
                  <a:pt x="4335912" y="1038224"/>
                  <a:pt x="4681632" y="1038224"/>
                </a:cubicBezTo>
                <a:close/>
                <a:moveTo>
                  <a:pt x="3350320" y="171448"/>
                </a:moveTo>
                <a:cubicBezTo>
                  <a:pt x="3696040" y="171448"/>
                  <a:pt x="3976301" y="451709"/>
                  <a:pt x="3976301" y="797429"/>
                </a:cubicBezTo>
                <a:lnTo>
                  <a:pt x="3976301" y="6857999"/>
                </a:lnTo>
                <a:lnTo>
                  <a:pt x="2724339" y="6857999"/>
                </a:lnTo>
                <a:lnTo>
                  <a:pt x="2724339" y="797429"/>
                </a:lnTo>
                <a:cubicBezTo>
                  <a:pt x="2724339" y="451709"/>
                  <a:pt x="3004600" y="171448"/>
                  <a:pt x="3350320" y="171448"/>
                </a:cubicBezTo>
                <a:close/>
                <a:moveTo>
                  <a:pt x="5386963" y="0"/>
                </a:moveTo>
                <a:lnTo>
                  <a:pt x="6638925" y="0"/>
                </a:lnTo>
                <a:lnTo>
                  <a:pt x="6638925" y="5798629"/>
                </a:lnTo>
                <a:cubicBezTo>
                  <a:pt x="6638925" y="6144349"/>
                  <a:pt x="6358664" y="6424610"/>
                  <a:pt x="6012944" y="6424610"/>
                </a:cubicBezTo>
                <a:cubicBezTo>
                  <a:pt x="5667224" y="6424610"/>
                  <a:pt x="5386963" y="6144349"/>
                  <a:pt x="5386963" y="5798629"/>
                </a:cubicBezTo>
                <a:close/>
                <a:moveTo>
                  <a:pt x="1393027" y="0"/>
                </a:moveTo>
                <a:lnTo>
                  <a:pt x="2644989" y="0"/>
                </a:lnTo>
                <a:lnTo>
                  <a:pt x="2644989" y="5193794"/>
                </a:lnTo>
                <a:cubicBezTo>
                  <a:pt x="2644989" y="5539514"/>
                  <a:pt x="2364728" y="5819775"/>
                  <a:pt x="2019008" y="5819775"/>
                </a:cubicBezTo>
                <a:cubicBezTo>
                  <a:pt x="1673288" y="5819775"/>
                  <a:pt x="1393027" y="5539514"/>
                  <a:pt x="1393027" y="519379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8158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465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DE575-F03A-B768-47FB-1E9E34C95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04DC7-43E3-79EA-E443-6D3E8F843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58B38-29A9-0BA7-378B-5CEEC7CF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C927D-F42D-5198-10B1-B41D05E82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EB53D-A2C7-D0EC-27EB-83B3BBEA4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12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자유형: 도형 8">
            <a:extLst>
              <a:ext uri="{FF2B5EF4-FFF2-40B4-BE49-F238E27FC236}">
                <a16:creationId xmlns:a16="http://schemas.microsoft.com/office/drawing/2014/main" id="{E50F7605-A96E-467B-B520-710A70E7719F}"/>
              </a:ext>
            </a:extLst>
          </p:cNvPr>
          <p:cNvSpPr/>
          <p:nvPr userDrawn="1"/>
        </p:nvSpPr>
        <p:spPr>
          <a:xfrm>
            <a:off x="0" y="-1"/>
            <a:ext cx="4617008" cy="6508888"/>
          </a:xfrm>
          <a:custGeom>
            <a:avLst/>
            <a:gdLst>
              <a:gd name="connsiteX0" fmla="*/ 1362564 w 4617008"/>
              <a:gd name="connsiteY0" fmla="*/ 0 h 6508888"/>
              <a:gd name="connsiteX1" fmla="*/ 4617008 w 4617008"/>
              <a:gd name="connsiteY1" fmla="*/ 3254444 h 6508888"/>
              <a:gd name="connsiteX2" fmla="*/ 1362564 w 4617008"/>
              <a:gd name="connsiteY2" fmla="*/ 6508888 h 6508888"/>
              <a:gd name="connsiteX3" fmla="*/ 95788 w 4617008"/>
              <a:gd name="connsiteY3" fmla="*/ 6253138 h 6508888"/>
              <a:gd name="connsiteX4" fmla="*/ 0 w 4617008"/>
              <a:gd name="connsiteY4" fmla="*/ 6206995 h 6508888"/>
              <a:gd name="connsiteX5" fmla="*/ 0 w 4617008"/>
              <a:gd name="connsiteY5" fmla="*/ 301894 h 6508888"/>
              <a:gd name="connsiteX6" fmla="*/ 95788 w 4617008"/>
              <a:gd name="connsiteY6" fmla="*/ 255750 h 6508888"/>
              <a:gd name="connsiteX7" fmla="*/ 1362564 w 4617008"/>
              <a:gd name="connsiteY7" fmla="*/ 0 h 6508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17008" h="6508888">
                <a:moveTo>
                  <a:pt x="1362564" y="0"/>
                </a:moveTo>
                <a:cubicBezTo>
                  <a:pt x="3159944" y="0"/>
                  <a:pt x="4617008" y="1457064"/>
                  <a:pt x="4617008" y="3254444"/>
                </a:cubicBezTo>
                <a:cubicBezTo>
                  <a:pt x="4617008" y="5051824"/>
                  <a:pt x="3159944" y="6508888"/>
                  <a:pt x="1362564" y="6508888"/>
                </a:cubicBezTo>
                <a:cubicBezTo>
                  <a:pt x="913219" y="6508888"/>
                  <a:pt x="485144" y="6417822"/>
                  <a:pt x="95788" y="6253138"/>
                </a:cubicBezTo>
                <a:lnTo>
                  <a:pt x="0" y="6206995"/>
                </a:lnTo>
                <a:lnTo>
                  <a:pt x="0" y="301894"/>
                </a:lnTo>
                <a:lnTo>
                  <a:pt x="95788" y="255750"/>
                </a:lnTo>
                <a:cubicBezTo>
                  <a:pt x="485144" y="91067"/>
                  <a:pt x="913219" y="0"/>
                  <a:pt x="136256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91D29CCD-1DCA-47D5-9788-AF0BC62CC34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0" y="388656"/>
            <a:ext cx="4494364" cy="6469344"/>
          </a:xfrm>
          <a:custGeom>
            <a:avLst/>
            <a:gdLst>
              <a:gd name="connsiteX0" fmla="*/ 1149249 w 4494364"/>
              <a:gd name="connsiteY0" fmla="*/ 0 h 6469344"/>
              <a:gd name="connsiteX1" fmla="*/ 4494364 w 4494364"/>
              <a:gd name="connsiteY1" fmla="*/ 3345115 h 6469344"/>
              <a:gd name="connsiteX2" fmla="*/ 2451319 w 4494364"/>
              <a:gd name="connsiteY2" fmla="*/ 6427355 h 6469344"/>
              <a:gd name="connsiteX3" fmla="*/ 2344823 w 4494364"/>
              <a:gd name="connsiteY3" fmla="*/ 6469344 h 6469344"/>
              <a:gd name="connsiteX4" fmla="*/ 0 w 4494364"/>
              <a:gd name="connsiteY4" fmla="*/ 6469344 h 6469344"/>
              <a:gd name="connsiteX5" fmla="*/ 0 w 4494364"/>
              <a:gd name="connsiteY5" fmla="*/ 202672 h 6469344"/>
              <a:gd name="connsiteX6" fmla="*/ 154514 w 4494364"/>
              <a:gd name="connsiteY6" fmla="*/ 150390 h 6469344"/>
              <a:gd name="connsiteX7" fmla="*/ 1149249 w 4494364"/>
              <a:gd name="connsiteY7" fmla="*/ 0 h 6469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94364" h="6469344">
                <a:moveTo>
                  <a:pt x="1149249" y="0"/>
                </a:moveTo>
                <a:cubicBezTo>
                  <a:pt x="2996705" y="0"/>
                  <a:pt x="4494364" y="1497659"/>
                  <a:pt x="4494364" y="3345115"/>
                </a:cubicBezTo>
                <a:cubicBezTo>
                  <a:pt x="4494364" y="4730707"/>
                  <a:pt x="3651931" y="5919538"/>
                  <a:pt x="2451319" y="6427355"/>
                </a:cubicBezTo>
                <a:lnTo>
                  <a:pt x="2344823" y="6469344"/>
                </a:lnTo>
                <a:lnTo>
                  <a:pt x="0" y="6469344"/>
                </a:lnTo>
                <a:lnTo>
                  <a:pt x="0" y="202672"/>
                </a:lnTo>
                <a:lnTo>
                  <a:pt x="154514" y="150390"/>
                </a:lnTo>
                <a:cubicBezTo>
                  <a:pt x="468751" y="52652"/>
                  <a:pt x="802851" y="0"/>
                  <a:pt x="114924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1601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44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29164E05-815B-4B23-98B3-E419AA6BB030}"/>
              </a:ext>
            </a:extLst>
          </p:cNvPr>
          <p:cNvGrpSpPr/>
          <p:nvPr userDrawn="1"/>
        </p:nvGrpSpPr>
        <p:grpSpPr>
          <a:xfrm>
            <a:off x="5252423" y="595071"/>
            <a:ext cx="6372712" cy="5822001"/>
            <a:chOff x="7192629" y="1828167"/>
            <a:chExt cx="3658514" cy="3342357"/>
          </a:xfrm>
          <a:solidFill>
            <a:schemeClr val="accent1">
              <a:alpha val="40000"/>
            </a:schemeClr>
          </a:solidFill>
        </p:grpSpPr>
        <p:sp>
          <p:nvSpPr>
            <p:cNvPr id="3" name="Freeform 16">
              <a:extLst>
                <a:ext uri="{FF2B5EF4-FFF2-40B4-BE49-F238E27FC236}">
                  <a16:creationId xmlns:a16="http://schemas.microsoft.com/office/drawing/2014/main" id="{7DA56005-1465-40D8-A03F-E660A9763FBD}"/>
                </a:ext>
              </a:extLst>
            </p:cNvPr>
            <p:cNvSpPr/>
            <p:nvPr userDrawn="1"/>
          </p:nvSpPr>
          <p:spPr>
            <a:xfrm rot="14821187">
              <a:off x="7343358" y="1881591"/>
              <a:ext cx="3138204" cy="3439661"/>
            </a:xfrm>
            <a:custGeom>
              <a:avLst/>
              <a:gdLst>
                <a:gd name="connsiteX0" fmla="*/ 255022 w 1226229"/>
                <a:gd name="connsiteY0" fmla="*/ 3188 h 1344022"/>
                <a:gd name="connsiteX1" fmla="*/ 36909 w 1226229"/>
                <a:gd name="connsiteY1" fmla="*/ 959533 h 1344022"/>
                <a:gd name="connsiteX2" fmla="*/ 875808 w 1226229"/>
                <a:gd name="connsiteY2" fmla="*/ 1337038 h 1344022"/>
                <a:gd name="connsiteX3" fmla="*/ 1202978 w 1226229"/>
                <a:gd name="connsiteY3" fmla="*/ 674307 h 1344022"/>
                <a:gd name="connsiteX4" fmla="*/ 255022 w 1226229"/>
                <a:gd name="connsiteY4" fmla="*/ 3188 h 134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6229" h="1344022">
                  <a:moveTo>
                    <a:pt x="255022" y="3188"/>
                  </a:moveTo>
                  <a:cubicBezTo>
                    <a:pt x="60677" y="50726"/>
                    <a:pt x="-66555" y="737225"/>
                    <a:pt x="36909" y="959533"/>
                  </a:cubicBezTo>
                  <a:cubicBezTo>
                    <a:pt x="140373" y="1181841"/>
                    <a:pt x="681463" y="1384576"/>
                    <a:pt x="875808" y="1337038"/>
                  </a:cubicBezTo>
                  <a:cubicBezTo>
                    <a:pt x="1070153" y="1289500"/>
                    <a:pt x="1300850" y="896615"/>
                    <a:pt x="1202978" y="674307"/>
                  </a:cubicBezTo>
                  <a:cubicBezTo>
                    <a:pt x="1105106" y="451999"/>
                    <a:pt x="449367" y="-44350"/>
                    <a:pt x="255022" y="318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4" name="Freeform 17">
              <a:extLst>
                <a:ext uri="{FF2B5EF4-FFF2-40B4-BE49-F238E27FC236}">
                  <a16:creationId xmlns:a16="http://schemas.microsoft.com/office/drawing/2014/main" id="{1F295692-F1CB-43EF-91E1-6BF5DB88A72A}"/>
                </a:ext>
              </a:extLst>
            </p:cNvPr>
            <p:cNvSpPr/>
            <p:nvPr userDrawn="1"/>
          </p:nvSpPr>
          <p:spPr>
            <a:xfrm rot="11086192">
              <a:off x="7805038" y="2070693"/>
              <a:ext cx="3046105" cy="2942250"/>
            </a:xfrm>
            <a:custGeom>
              <a:avLst/>
              <a:gdLst>
                <a:gd name="connsiteX0" fmla="*/ 51347 w 1697323"/>
                <a:gd name="connsiteY0" fmla="*/ 164668 h 1639454"/>
                <a:gd name="connsiteX1" fmla="*/ 613409 w 1697323"/>
                <a:gd name="connsiteY1" fmla="*/ 5277 h 1639454"/>
                <a:gd name="connsiteX2" fmla="*/ 1410364 w 1697323"/>
                <a:gd name="connsiteY2" fmla="*/ 324059 h 1639454"/>
                <a:gd name="connsiteX3" fmla="*/ 1628477 w 1697323"/>
                <a:gd name="connsiteY3" fmla="*/ 1313960 h 1639454"/>
                <a:gd name="connsiteX4" fmla="*/ 286239 w 1697323"/>
                <a:gd name="connsiteY4" fmla="*/ 1607574 h 1639454"/>
                <a:gd name="connsiteX5" fmla="*/ 51347 w 1697323"/>
                <a:gd name="connsiteY5" fmla="*/ 659618 h 1639454"/>
                <a:gd name="connsiteX6" fmla="*/ 51347 w 1697323"/>
                <a:gd name="connsiteY6" fmla="*/ 164668 h 1639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97323" h="1639454">
                  <a:moveTo>
                    <a:pt x="51347" y="164668"/>
                  </a:moveTo>
                  <a:cubicBezTo>
                    <a:pt x="145024" y="55611"/>
                    <a:pt x="386906" y="-21288"/>
                    <a:pt x="613409" y="5277"/>
                  </a:cubicBezTo>
                  <a:cubicBezTo>
                    <a:pt x="839912" y="31842"/>
                    <a:pt x="1241186" y="105945"/>
                    <a:pt x="1410364" y="324059"/>
                  </a:cubicBezTo>
                  <a:cubicBezTo>
                    <a:pt x="1579542" y="542173"/>
                    <a:pt x="1815831" y="1100041"/>
                    <a:pt x="1628477" y="1313960"/>
                  </a:cubicBezTo>
                  <a:cubicBezTo>
                    <a:pt x="1441123" y="1527879"/>
                    <a:pt x="549094" y="1716631"/>
                    <a:pt x="286239" y="1607574"/>
                  </a:cubicBezTo>
                  <a:cubicBezTo>
                    <a:pt x="23384" y="1498517"/>
                    <a:pt x="89098" y="898704"/>
                    <a:pt x="51347" y="659618"/>
                  </a:cubicBezTo>
                  <a:cubicBezTo>
                    <a:pt x="13596" y="420532"/>
                    <a:pt x="-42330" y="273725"/>
                    <a:pt x="51347" y="1646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5" name="Freeform 18">
              <a:extLst>
                <a:ext uri="{FF2B5EF4-FFF2-40B4-BE49-F238E27FC236}">
                  <a16:creationId xmlns:a16="http://schemas.microsoft.com/office/drawing/2014/main" id="{A439D3AE-7105-4A40-9674-8C760CB3AA35}"/>
                </a:ext>
              </a:extLst>
            </p:cNvPr>
            <p:cNvSpPr/>
            <p:nvPr userDrawn="1"/>
          </p:nvSpPr>
          <p:spPr>
            <a:xfrm rot="1044868">
              <a:off x="7316937" y="1828167"/>
              <a:ext cx="3191046" cy="3082250"/>
            </a:xfrm>
            <a:custGeom>
              <a:avLst/>
              <a:gdLst>
                <a:gd name="connsiteX0" fmla="*/ 51347 w 1697323"/>
                <a:gd name="connsiteY0" fmla="*/ 164668 h 1639454"/>
                <a:gd name="connsiteX1" fmla="*/ 613409 w 1697323"/>
                <a:gd name="connsiteY1" fmla="*/ 5277 h 1639454"/>
                <a:gd name="connsiteX2" fmla="*/ 1410364 w 1697323"/>
                <a:gd name="connsiteY2" fmla="*/ 324059 h 1639454"/>
                <a:gd name="connsiteX3" fmla="*/ 1628477 w 1697323"/>
                <a:gd name="connsiteY3" fmla="*/ 1313960 h 1639454"/>
                <a:gd name="connsiteX4" fmla="*/ 286239 w 1697323"/>
                <a:gd name="connsiteY4" fmla="*/ 1607574 h 1639454"/>
                <a:gd name="connsiteX5" fmla="*/ 51347 w 1697323"/>
                <a:gd name="connsiteY5" fmla="*/ 659618 h 1639454"/>
                <a:gd name="connsiteX6" fmla="*/ 51347 w 1697323"/>
                <a:gd name="connsiteY6" fmla="*/ 164668 h 1639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97323" h="1639454">
                  <a:moveTo>
                    <a:pt x="51347" y="164668"/>
                  </a:moveTo>
                  <a:cubicBezTo>
                    <a:pt x="145024" y="55611"/>
                    <a:pt x="386906" y="-21288"/>
                    <a:pt x="613409" y="5277"/>
                  </a:cubicBezTo>
                  <a:cubicBezTo>
                    <a:pt x="839912" y="31842"/>
                    <a:pt x="1241186" y="105945"/>
                    <a:pt x="1410364" y="324059"/>
                  </a:cubicBezTo>
                  <a:cubicBezTo>
                    <a:pt x="1579542" y="542173"/>
                    <a:pt x="1815831" y="1100041"/>
                    <a:pt x="1628477" y="1313960"/>
                  </a:cubicBezTo>
                  <a:cubicBezTo>
                    <a:pt x="1441123" y="1527879"/>
                    <a:pt x="549094" y="1716631"/>
                    <a:pt x="286239" y="1607574"/>
                  </a:cubicBezTo>
                  <a:cubicBezTo>
                    <a:pt x="23384" y="1498517"/>
                    <a:pt x="89098" y="898704"/>
                    <a:pt x="51347" y="659618"/>
                  </a:cubicBezTo>
                  <a:cubicBezTo>
                    <a:pt x="13596" y="420532"/>
                    <a:pt x="-42330" y="273725"/>
                    <a:pt x="51347" y="1646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40BF128-72E1-4450-B867-0C9D1EAE0B8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245957">
            <a:off x="5499002" y="866468"/>
            <a:ext cx="5305968" cy="5125064"/>
          </a:xfrm>
          <a:custGeom>
            <a:avLst/>
            <a:gdLst>
              <a:gd name="connsiteX0" fmla="*/ 3768999 w 5305968"/>
              <a:gd name="connsiteY0" fmla="*/ 464 h 5125064"/>
              <a:gd name="connsiteX1" fmla="*/ 4411163 w 5305968"/>
              <a:gd name="connsiteY1" fmla="*/ 99662 h 5125064"/>
              <a:gd name="connsiteX2" fmla="*/ 5145453 w 5305968"/>
              <a:gd name="connsiteY2" fmla="*/ 3063046 h 5125064"/>
              <a:gd name="connsiteX3" fmla="*/ 5145453 w 5305968"/>
              <a:gd name="connsiteY3" fmla="*/ 4610298 h 5125064"/>
              <a:gd name="connsiteX4" fmla="*/ 3388403 w 5305968"/>
              <a:gd name="connsiteY4" fmla="*/ 5108567 h 5125064"/>
              <a:gd name="connsiteX5" fmla="*/ 897060 w 5305968"/>
              <a:gd name="connsiteY5" fmla="*/ 4112030 h 5125064"/>
              <a:gd name="connsiteX6" fmla="*/ 215221 w 5305968"/>
              <a:gd name="connsiteY6" fmla="*/ 1017522 h 5125064"/>
              <a:gd name="connsiteX7" fmla="*/ 3768999 w 5305968"/>
              <a:gd name="connsiteY7" fmla="*/ 464 h 51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05968" h="5125064">
                <a:moveTo>
                  <a:pt x="3768999" y="464"/>
                </a:moveTo>
                <a:cubicBezTo>
                  <a:pt x="4033876" y="4546"/>
                  <a:pt x="4257093" y="35739"/>
                  <a:pt x="4411163" y="99662"/>
                </a:cubicBezTo>
                <a:cubicBezTo>
                  <a:pt x="5232868" y="440582"/>
                  <a:pt x="5027441" y="2315644"/>
                  <a:pt x="5145453" y="3063046"/>
                </a:cubicBezTo>
                <a:cubicBezTo>
                  <a:pt x="5263466" y="3810447"/>
                  <a:pt x="5438295" y="4269378"/>
                  <a:pt x="5145453" y="4610298"/>
                </a:cubicBezTo>
                <a:cubicBezTo>
                  <a:pt x="4852612" y="4951219"/>
                  <a:pt x="4096470" y="5191611"/>
                  <a:pt x="3388403" y="5108567"/>
                </a:cubicBezTo>
                <a:cubicBezTo>
                  <a:pt x="2680337" y="5025523"/>
                  <a:pt x="1425923" y="4793871"/>
                  <a:pt x="897060" y="4112030"/>
                </a:cubicBezTo>
                <a:cubicBezTo>
                  <a:pt x="368196" y="3430188"/>
                  <a:pt x="-370462" y="1686249"/>
                  <a:pt x="215221" y="1017522"/>
                </a:cubicBezTo>
                <a:cubicBezTo>
                  <a:pt x="691089" y="474181"/>
                  <a:pt x="2621195" y="-17223"/>
                  <a:pt x="3768999" y="46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noFill/>
          </a:ln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411611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16541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876A388-03D4-4E21-9CFF-1444C14A90CD}"/>
              </a:ext>
            </a:extLst>
          </p:cNvPr>
          <p:cNvSpPr/>
          <p:nvPr userDrawn="1"/>
        </p:nvSpPr>
        <p:spPr>
          <a:xfrm>
            <a:off x="0" y="4215744"/>
            <a:ext cx="4218052" cy="4272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214CDF9-AED9-4026-A581-A8F00B1EF925}"/>
              </a:ext>
            </a:extLst>
          </p:cNvPr>
          <p:cNvSpPr/>
          <p:nvPr userDrawn="1"/>
        </p:nvSpPr>
        <p:spPr>
          <a:xfrm>
            <a:off x="8014620" y="4215744"/>
            <a:ext cx="4218052" cy="4272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143BB15-413C-4F38-99B0-ECC0BC4EC242}"/>
              </a:ext>
            </a:extLst>
          </p:cNvPr>
          <p:cNvSpPr/>
          <p:nvPr userDrawn="1"/>
        </p:nvSpPr>
        <p:spPr>
          <a:xfrm>
            <a:off x="3880338" y="4567873"/>
            <a:ext cx="4431324" cy="44887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" name="Graphic 14">
            <a:extLst>
              <a:ext uri="{FF2B5EF4-FFF2-40B4-BE49-F238E27FC236}">
                <a16:creationId xmlns:a16="http://schemas.microsoft.com/office/drawing/2014/main" id="{3CB50E4E-79E3-4B29-A80F-95BA1AB22371}"/>
              </a:ext>
            </a:extLst>
          </p:cNvPr>
          <p:cNvGrpSpPr/>
          <p:nvPr userDrawn="1"/>
        </p:nvGrpSpPr>
        <p:grpSpPr>
          <a:xfrm>
            <a:off x="4181510" y="1536176"/>
            <a:ext cx="3966027" cy="3201070"/>
            <a:chOff x="2444748" y="555045"/>
            <a:chExt cx="7282048" cy="572745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9FB232-168F-426E-9D12-ED7532D9FC99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EAD57CC-CFF8-469E-B79E-12AF04039346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56836D3-EB12-4352-8F3C-4586893E8C0B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B345037-C6B7-4CE7-A997-0BFAC7C5124B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B371CC5-4AC0-4F6F-8421-B0086183E79B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4F52072-7B4A-47A7-BDA8-C8BF0BAE8FBA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D39DB49-D079-4C9D-9300-BE5C8068BF2C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6C65F46-58C2-4259-956C-7B7751D2F560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4" name="Graphic 14">
            <a:extLst>
              <a:ext uri="{FF2B5EF4-FFF2-40B4-BE49-F238E27FC236}">
                <a16:creationId xmlns:a16="http://schemas.microsoft.com/office/drawing/2014/main" id="{6ACB794B-451B-4D0E-A92D-2D834E6B95B1}"/>
              </a:ext>
            </a:extLst>
          </p:cNvPr>
          <p:cNvGrpSpPr/>
          <p:nvPr userDrawn="1"/>
        </p:nvGrpSpPr>
        <p:grpSpPr>
          <a:xfrm>
            <a:off x="802991" y="2192794"/>
            <a:ext cx="2744170" cy="2214881"/>
            <a:chOff x="2444748" y="555045"/>
            <a:chExt cx="7282048" cy="572745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73866AF-CBA6-4C21-AB5C-67789679AF8B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AAA4C3D-EBF9-4DE2-9DB8-64484048FF6F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10B71B7-BD22-41C5-B48C-AD24D7CA4331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3004617-7E73-48FF-8487-44D802210769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06A476F-8B06-40D1-88C6-8B693C37695B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65B794B-BF05-43AF-A60D-76061A3BE712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58930C8-1C02-4751-9EED-8FF04C8AEF3F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D78753E-B58C-485C-B8A0-BCA29028DAE1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3" name="Graphic 14">
            <a:extLst>
              <a:ext uri="{FF2B5EF4-FFF2-40B4-BE49-F238E27FC236}">
                <a16:creationId xmlns:a16="http://schemas.microsoft.com/office/drawing/2014/main" id="{57A56478-E422-4562-B225-97CA1E0FB8EE}"/>
              </a:ext>
            </a:extLst>
          </p:cNvPr>
          <p:cNvGrpSpPr/>
          <p:nvPr userDrawn="1"/>
        </p:nvGrpSpPr>
        <p:grpSpPr>
          <a:xfrm>
            <a:off x="8753103" y="2192794"/>
            <a:ext cx="2744170" cy="2214881"/>
            <a:chOff x="2444748" y="555045"/>
            <a:chExt cx="7282048" cy="5727454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57D1B5C-BD57-4B6C-B41A-830F8BE714A3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12F11A6-764A-478E-B64A-A3BAB4510F87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1EA8E44-3A33-427E-9C5B-C7A8CAB7C806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DFAB6EC-BB37-4AFC-841D-87A42571C014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AFA7A29-C3B0-4755-85C9-66F5CF5C07C2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8E5451E-6A99-421A-952E-479DAC50567A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4A46CF5-7CFF-498D-A66A-F3D49F1BBEF5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82672F0-F064-40D6-B74B-97036200EB64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2" name="그림 개체 틀 2">
            <a:extLst>
              <a:ext uri="{FF2B5EF4-FFF2-40B4-BE49-F238E27FC236}">
                <a16:creationId xmlns:a16="http://schemas.microsoft.com/office/drawing/2014/main" id="{7E7544BA-CC25-4157-8AE3-C0152F17236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290236" y="1690027"/>
            <a:ext cx="3747829" cy="21844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3" name="그림 개체 틀 2">
            <a:extLst>
              <a:ext uri="{FF2B5EF4-FFF2-40B4-BE49-F238E27FC236}">
                <a16:creationId xmlns:a16="http://schemas.microsoft.com/office/drawing/2014/main" id="{F3E71E64-8A0E-468B-B5E4-3F2D3FD0556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8338" y="2295607"/>
            <a:ext cx="2513477" cy="1497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4" name="그림 개체 틀 2">
            <a:extLst>
              <a:ext uri="{FF2B5EF4-FFF2-40B4-BE49-F238E27FC236}">
                <a16:creationId xmlns:a16="http://schemas.microsoft.com/office/drawing/2014/main" id="{94F84734-A1D1-47E9-A477-49D248AF11E8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8868450" y="2295607"/>
            <a:ext cx="2513477" cy="1497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3F48BB9B-D8C5-464B-9EE5-2898E552A20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3159885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44411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3">
            <a:extLst>
              <a:ext uri="{FF2B5EF4-FFF2-40B4-BE49-F238E27FC236}">
                <a16:creationId xmlns:a16="http://schemas.microsoft.com/office/drawing/2014/main" id="{903AE4A2-E018-4996-A603-98B21D6DBB9A}"/>
              </a:ext>
            </a:extLst>
          </p:cNvPr>
          <p:cNvGrpSpPr/>
          <p:nvPr userDrawn="1"/>
        </p:nvGrpSpPr>
        <p:grpSpPr>
          <a:xfrm>
            <a:off x="729449" y="1780758"/>
            <a:ext cx="2449180" cy="4305530"/>
            <a:chOff x="445712" y="1449040"/>
            <a:chExt cx="2113018" cy="3924176"/>
          </a:xfrm>
        </p:grpSpPr>
        <p:sp>
          <p:nvSpPr>
            <p:cNvPr id="8" name="Rounded Rectangle 4">
              <a:extLst>
                <a:ext uri="{FF2B5EF4-FFF2-40B4-BE49-F238E27FC236}">
                  <a16:creationId xmlns:a16="http://schemas.microsoft.com/office/drawing/2014/main" id="{504F0154-E554-4A32-9FA3-4F28FF857E57}"/>
                </a:ext>
              </a:extLst>
            </p:cNvPr>
            <p:cNvSpPr/>
            <p:nvPr userDrawn="1"/>
          </p:nvSpPr>
          <p:spPr>
            <a:xfrm>
              <a:off x="445712" y="1449040"/>
              <a:ext cx="2113018" cy="3924176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0F827056-29D4-40C7-8AD3-CB956A290907}"/>
                </a:ext>
              </a:extLst>
            </p:cNvPr>
            <p:cNvSpPr/>
            <p:nvPr userDrawn="1"/>
          </p:nvSpPr>
          <p:spPr>
            <a:xfrm>
              <a:off x="1379920" y="1650572"/>
              <a:ext cx="216024" cy="34350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grpSp>
          <p:nvGrpSpPr>
            <p:cNvPr id="10" name="Group 6">
              <a:extLst>
                <a:ext uri="{FF2B5EF4-FFF2-40B4-BE49-F238E27FC236}">
                  <a16:creationId xmlns:a16="http://schemas.microsoft.com/office/drawing/2014/main" id="{F5D385B8-9C05-4A7D-BEB6-ED0EDC9F934E}"/>
                </a:ext>
              </a:extLst>
            </p:cNvPr>
            <p:cNvGrpSpPr/>
            <p:nvPr userDrawn="1"/>
          </p:nvGrpSpPr>
          <p:grpSpPr>
            <a:xfrm>
              <a:off x="1407705" y="5045834"/>
              <a:ext cx="211967" cy="211967"/>
              <a:chOff x="1549420" y="5712364"/>
              <a:chExt cx="312583" cy="312583"/>
            </a:xfrm>
          </p:grpSpPr>
          <p:sp>
            <p:nvSpPr>
              <p:cNvPr id="11" name="Oval 7">
                <a:extLst>
                  <a:ext uri="{FF2B5EF4-FFF2-40B4-BE49-F238E27FC236}">
                    <a16:creationId xmlns:a16="http://schemas.microsoft.com/office/drawing/2014/main" id="{FE0D0D4F-D5AB-4A80-9458-143071470DFB}"/>
                  </a:ext>
                </a:extLst>
              </p:cNvPr>
              <p:cNvSpPr/>
              <p:nvPr userDrawn="1"/>
            </p:nvSpPr>
            <p:spPr>
              <a:xfrm>
                <a:off x="1549420" y="5712364"/>
                <a:ext cx="312583" cy="3125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  <p:sp>
            <p:nvSpPr>
              <p:cNvPr id="12" name="Rounded Rectangle 8">
                <a:extLst>
                  <a:ext uri="{FF2B5EF4-FFF2-40B4-BE49-F238E27FC236}">
                    <a16:creationId xmlns:a16="http://schemas.microsoft.com/office/drawing/2014/main" id="{EF3BC1F8-ECC6-4E4E-B350-7E0BA0AFF448}"/>
                  </a:ext>
                </a:extLst>
              </p:cNvPr>
              <p:cNvSpPr/>
              <p:nvPr userDrawn="1"/>
            </p:nvSpPr>
            <p:spPr>
              <a:xfrm>
                <a:off x="1634225" y="5796647"/>
                <a:ext cx="142969" cy="144016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</p:grpSp>
      </p:grp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627F313A-721D-40B8-A940-573B2D422708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873465" y="2174930"/>
            <a:ext cx="2152765" cy="33487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3E0DA4D0-6D7B-40D1-A558-E392727826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5112737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9987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007755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369742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9D492-10FF-6713-E782-BB1632CE6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D0A7C5-B622-1FFE-0BDF-414590C7E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79781-9E78-7B95-45EF-029492663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79099-281E-D502-A77C-0A0A1470D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1FFFD-9CDC-7255-ED36-3DA414BA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4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42F78-F6BC-D86F-4268-E4F2C818B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B9C4A-3B4D-C853-584A-503E6C5494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8C443-8D68-ACBB-06A3-1165AD7F7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3CD62-C4BF-E535-88AF-B919309FF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43E80-6A37-EB32-EF44-89ACEBE6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4D673A-BAD3-C900-42C3-CF2357DD4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7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CFF17-A12C-8975-B24D-2708EF8A2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A508A-4985-18AF-2B4F-3C69C26AB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2872F1-8AA4-589D-B0AE-8F4560F0A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EEFFEA-4388-8767-0851-18F276BA3A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7D3922-F265-2B5D-2A51-AB741F4CA9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5B0E5D-167D-EFF3-CD56-871E03D93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7460F9-7C17-D658-DD5F-6597DB4D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E5393-DFA3-27EC-146A-24D5924FB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40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E4736-02A7-8B5D-977B-B5CC27FE4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99120F-FF5E-4F09-39E9-26F2E5AA5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FDF94-7AB0-CA01-F90C-353416238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A23416-9C6A-D830-CF81-20EE11C4D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7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83E70C-2CFB-2478-7979-0616CABF3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12D9B9-E2B4-768B-199D-C608D5BB6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3A9B1-7043-A951-7D0F-D62EEECBF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77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9E46F-206F-8576-A269-A7CC67E98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8375B-F4C9-E3ED-3B94-85DDDBD29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A002B4-89F7-0E8A-D809-E4CA5AFA7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75D099-7C91-4EB8-485D-8931CF0F7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59CE78-6F14-057F-3794-72F939E3E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5FC30-05DA-FB7E-7389-924DA6F9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71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B3C4A-4D81-8260-AC27-9089DBF93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FF387A-3832-32E8-B5CA-D4798C4A3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979F22-FE30-A114-0C4F-B426343FA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3F943-5373-E971-2683-668C31E6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9A89D-5084-0753-8B6B-09CFF62A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B509E-6DDD-4F9D-BEE5-E344B98E1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8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094D90-FA9F-CD51-0CE3-B09517242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5020F-AE8D-5A37-E082-747354A49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C6C86-8C4F-F1A2-7045-B22EC62447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5AF1A-5D5C-44BA-B17C-7909E43F704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B6BF7-931E-13CB-EC5C-EA17CE95A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3D5FF-85FD-B0CB-7F26-1C5A90EA2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82B0D-837D-4C7B-BE00-1F5079D0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0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364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5B7417F-8DB1-4FBB-880D-7B12A525299D}"/>
              </a:ext>
            </a:extLst>
          </p:cNvPr>
          <p:cNvSpPr txBox="1"/>
          <p:nvPr/>
        </p:nvSpPr>
        <p:spPr>
          <a:xfrm>
            <a:off x="-662459" y="6060364"/>
            <a:ext cx="7532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Pertemuan</a:t>
            </a:r>
            <a:r>
              <a: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 ke-7 Metodologi Penelitian 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2D872A2-2F94-4F5A-9D93-B5959D563F15}"/>
              </a:ext>
            </a:extLst>
          </p:cNvPr>
          <p:cNvSpPr/>
          <p:nvPr/>
        </p:nvSpPr>
        <p:spPr>
          <a:xfrm>
            <a:off x="693195" y="2383796"/>
            <a:ext cx="6486525" cy="175260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473D37-E6C0-439E-A18E-354246D80E91}"/>
              </a:ext>
            </a:extLst>
          </p:cNvPr>
          <p:cNvSpPr txBox="1"/>
          <p:nvPr/>
        </p:nvSpPr>
        <p:spPr>
          <a:xfrm>
            <a:off x="1002727" y="2659932"/>
            <a:ext cx="5867463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57200" lvl="0" indent="-457200">
              <a:buAutoNum type="arabicPeriod"/>
            </a:pPr>
            <a:r>
              <a:rPr lang="nb-N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Etika penelitian</a:t>
            </a:r>
          </a:p>
          <a:p>
            <a:pPr marL="457200" lvl="0" indent="-457200">
              <a:buAutoNum type="arabicPeriod"/>
            </a:pPr>
            <a:r>
              <a:rPr lang="nb-N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Data dan interpretasi</a:t>
            </a:r>
            <a:endParaRPr kumimoji="0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171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0F85F-D7B8-8895-BD7C-F8F6C2FD2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DF04D-4A13-88CA-C6AC-B5AEF0B563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4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Contoh Studi Kasus </a:t>
            </a:r>
            <a:br>
              <a:rPr lang="fi-FI" sz="44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fi-FI" sz="44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Etika Penelitian </a:t>
            </a:r>
            <a:br>
              <a:rPr lang="fi-FI" sz="44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44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348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BBBC4-6BD2-A8AB-F27F-7F318F04D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Etika 1 —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</a:rPr>
              <a:t>Manipulasi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 Data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</a:rPr>
              <a:t>Katalis</a:t>
            </a:r>
            <a:b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B4619-E9D4-CFB7-689E-63F736123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9498"/>
            <a:ext cx="10515600" cy="576850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/>
              <a:t>Kasus</a:t>
            </a:r>
          </a:p>
          <a:p>
            <a:pPr>
              <a:lnSpc>
                <a:spcPct val="120000"/>
              </a:lnSpc>
              <a:buNone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temperatur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katalis</a:t>
            </a:r>
            <a:r>
              <a:rPr lang="en-US" dirty="0"/>
              <a:t> Ni/Al₂O₃. Data </a:t>
            </a:r>
            <a:r>
              <a:rPr lang="en-US" dirty="0" err="1"/>
              <a:t>konversi</a:t>
            </a:r>
            <a:r>
              <a:rPr lang="en-US" dirty="0"/>
              <a:t> pada 300–400°C </a:t>
            </a:r>
            <a:r>
              <a:rPr lang="en-US" dirty="0" err="1"/>
              <a:t>fluktuatif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“</a:t>
            </a:r>
            <a:r>
              <a:rPr lang="en-US" dirty="0" err="1"/>
              <a:t>merapikan</a:t>
            </a:r>
            <a:r>
              <a:rPr lang="en-US" dirty="0"/>
              <a:t>”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menghapus</a:t>
            </a:r>
            <a:r>
              <a:rPr lang="en-US" dirty="0"/>
              <a:t> dua data </a:t>
            </a:r>
            <a:r>
              <a:rPr lang="en-US" dirty="0" err="1"/>
              <a:t>ekstrem</a:t>
            </a:r>
            <a:r>
              <a:rPr lang="en-US" dirty="0"/>
              <a:t> dan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agar </a:t>
            </a:r>
            <a:r>
              <a:rPr lang="en-US" dirty="0" err="1"/>
              <a:t>tren</a:t>
            </a:r>
            <a:r>
              <a:rPr lang="en-US" dirty="0"/>
              <a:t> naik.</a:t>
            </a:r>
          </a:p>
          <a:p>
            <a:pPr>
              <a:lnSpc>
                <a:spcPct val="120000"/>
              </a:lnSpc>
              <a:buNone/>
            </a:pPr>
            <a:r>
              <a:rPr lang="en-US" b="1" dirty="0" err="1"/>
              <a:t>Pertanyaan</a:t>
            </a:r>
            <a:endParaRPr lang="en-US" b="1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Apa </a:t>
            </a:r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dan </a:t>
            </a:r>
            <a:r>
              <a:rPr lang="en-US" dirty="0" err="1"/>
              <a:t>ilmiah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?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b="1" dirty="0" err="1"/>
              <a:t>Jawaban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b="1" dirty="0"/>
              <a:t>Ya,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pelanggaran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dirty="0"/>
              <a:t> →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fabrikasi</a:t>
            </a:r>
            <a:r>
              <a:rPr lang="en-US" dirty="0"/>
              <a:t> dan </a:t>
            </a:r>
            <a:r>
              <a:rPr lang="en-US" dirty="0" err="1"/>
              <a:t>manipulasi</a:t>
            </a:r>
            <a:r>
              <a:rPr lang="en-US" dirty="0"/>
              <a:t> data.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Konsekuensi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valid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reputasi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rusak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(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,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batal</a:t>
            </a:r>
            <a:r>
              <a:rPr lang="en-US" dirty="0"/>
              <a:t>)</a:t>
            </a:r>
          </a:p>
          <a:p>
            <a:pPr>
              <a:buFont typeface="+mj-lt"/>
              <a:buAutoNum type="arabicPeriod"/>
            </a:pPr>
            <a:r>
              <a:rPr lang="en-US" dirty="0"/>
              <a:t>Peneliti </a:t>
            </a:r>
            <a:r>
              <a:rPr lang="en-US" dirty="0" err="1"/>
              <a:t>harus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data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adanya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error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diperlukan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194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F49BE-E65F-D411-E5B5-F9396F32D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420A6-D9CA-42D3-F2E9-302E89CE6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Etika 2 — </a:t>
            </a:r>
            <a:r>
              <a:rPr lang="en-US" sz="2400" b="1" dirty="0" err="1">
                <a:solidFill>
                  <a:schemeClr val="accent2"/>
                </a:solidFill>
              </a:rPr>
              <a:t>Plagiarisme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dalam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Laporan</a:t>
            </a:r>
            <a:r>
              <a:rPr lang="en-US" sz="2400" b="1" dirty="0">
                <a:solidFill>
                  <a:schemeClr val="accent2"/>
                </a:solidFill>
              </a:rPr>
              <a:t> Penelitian</a:t>
            </a:r>
            <a:br>
              <a:rPr lang="en-US" sz="2400" b="1" dirty="0">
                <a:solidFill>
                  <a:schemeClr val="accent2"/>
                </a:solidFill>
              </a:rPr>
            </a:br>
            <a:br>
              <a:rPr lang="en-US" sz="2400" b="1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D1678-E6FF-F5C2-77E9-B65056E95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7292"/>
            <a:ext cx="10515600" cy="551558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Kasus</a:t>
            </a:r>
          </a:p>
          <a:p>
            <a:pPr>
              <a:buNone/>
            </a:pPr>
            <a:r>
              <a:rPr lang="en-US" dirty="0"/>
              <a:t>Dalam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,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model </a:t>
            </a:r>
            <a:r>
              <a:rPr lang="en-US" dirty="0" err="1"/>
              <a:t>kinetika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sitasi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 err="1"/>
              <a:t>Pertanyaan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plagiarisme</a:t>
            </a:r>
            <a:r>
              <a:rPr lang="en-US" dirty="0"/>
              <a:t>?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?</a:t>
            </a:r>
          </a:p>
          <a:p>
            <a:pPr>
              <a:buFont typeface="+mj-lt"/>
              <a:buAutoNum type="arabicPeriod"/>
            </a:pPr>
            <a:r>
              <a:rPr lang="en-US" dirty="0"/>
              <a:t>Apa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dibiarkan</a:t>
            </a:r>
            <a:r>
              <a:rPr lang="en-US" dirty="0"/>
              <a:t>?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b="1" dirty="0" err="1"/>
              <a:t>Jawaban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b="1" dirty="0"/>
              <a:t>Ya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plagiarisme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sitasi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/>
              <a:t>Cara </a:t>
            </a:r>
            <a:r>
              <a:rPr lang="en-US" dirty="0" err="1"/>
              <a:t>benar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parafrase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sertakan</a:t>
            </a:r>
            <a:r>
              <a:rPr lang="en-US" dirty="0"/>
              <a:t> </a:t>
            </a:r>
            <a:r>
              <a:rPr lang="en-US" dirty="0" err="1"/>
              <a:t>sitasi</a:t>
            </a:r>
            <a:r>
              <a:rPr lang="en-US" dirty="0"/>
              <a:t> (APA/IEEE/Vancouver)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Risiko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terkena</a:t>
            </a:r>
            <a:r>
              <a:rPr lang="en-US" dirty="0"/>
              <a:t> </a:t>
            </a:r>
            <a:r>
              <a:rPr lang="en-US" i="1" dirty="0"/>
              <a:t>academic misconduct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ditolak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336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6919F-955E-BFD3-2AD0-72B8CB6BF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045C8-9BD0-E6FF-9723-14221CBA8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Etika 3 —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Keselamatan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Laboratorium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Diabaikan</a:t>
            </a:r>
            <a:br>
              <a:rPr lang="en-US" sz="2400" b="1" dirty="0"/>
            </a:br>
            <a:br>
              <a:rPr lang="en-US" sz="2400" b="1" dirty="0">
                <a:solidFill>
                  <a:schemeClr val="accent2"/>
                </a:solidFill>
              </a:rPr>
            </a:br>
            <a:br>
              <a:rPr lang="en-US" sz="2400" b="1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A92F5-A58A-007D-C158-9A3EFAA3F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7292"/>
            <a:ext cx="10515600" cy="551558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b="1" dirty="0"/>
              <a:t>Kasus</a:t>
            </a:r>
          </a:p>
          <a:p>
            <a:pPr>
              <a:lnSpc>
                <a:spcPct val="120000"/>
              </a:lnSpc>
              <a:buNone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pemanasan</a:t>
            </a:r>
            <a:r>
              <a:rPr lang="en-US" dirty="0"/>
              <a:t> </a:t>
            </a:r>
            <a:r>
              <a:rPr lang="en-US" dirty="0" err="1"/>
              <a:t>pelarut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menguap</a:t>
            </a:r>
            <a:r>
              <a:rPr lang="en-US" dirty="0"/>
              <a:t> (</a:t>
            </a:r>
            <a:r>
              <a:rPr lang="en-US" dirty="0" err="1"/>
              <a:t>etanol</a:t>
            </a:r>
            <a:r>
              <a:rPr lang="en-US" dirty="0"/>
              <a:t>)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i="1" dirty="0"/>
              <a:t>fume hood</a:t>
            </a:r>
            <a:r>
              <a:rPr lang="en-US" dirty="0"/>
              <a:t>. Alat </a:t>
            </a:r>
            <a:r>
              <a:rPr lang="en-US" dirty="0" err="1"/>
              <a:t>pemanas</a:t>
            </a:r>
            <a:r>
              <a:rPr lang="en-US" dirty="0"/>
              <a:t> </a:t>
            </a:r>
            <a:r>
              <a:rPr lang="en-US" dirty="0" err="1"/>
              <a:t>bersuhu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 yang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terkelupas</a:t>
            </a:r>
            <a:r>
              <a:rPr lang="en-US" dirty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b="1" dirty="0" err="1"/>
              <a:t>Pertanyaan</a:t>
            </a:r>
            <a:endParaRPr lang="en-US" b="1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Risiko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None/>
            </a:pPr>
            <a:br>
              <a:rPr lang="en-US" dirty="0"/>
            </a:b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en-US" b="1" dirty="0" err="1"/>
              <a:t>Jawaban</a:t>
            </a:r>
            <a:endParaRPr lang="en-US" b="1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(</a:t>
            </a:r>
            <a:r>
              <a:rPr lang="en-US" i="1" dirty="0"/>
              <a:t>safety ethics</a:t>
            </a:r>
            <a:r>
              <a:rPr lang="en-US" dirty="0"/>
              <a:t>).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Risiko</a:t>
            </a:r>
            <a:r>
              <a:rPr lang="en-US" dirty="0"/>
              <a:t>: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kebakaran</a:t>
            </a:r>
            <a:endParaRPr lang="en-US" dirty="0"/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paparan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berbahaya</a:t>
            </a:r>
            <a:endParaRPr lang="en-US" dirty="0"/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fasilitas</a:t>
            </a:r>
            <a:endParaRPr lang="en-US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Perbaikan</a:t>
            </a:r>
            <a:r>
              <a:rPr lang="en-US" dirty="0"/>
              <a:t>: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gunakan</a:t>
            </a:r>
            <a:r>
              <a:rPr lang="en-US" dirty="0"/>
              <a:t> fume hood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 &amp; APD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12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6008A-1620-12D6-E25E-765731C47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BAF1A-A07A-C4AA-F0F9-17860D2C9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Etika 3 —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Keselamatan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Laboratorium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Diabaikan</a:t>
            </a:r>
            <a:br>
              <a:rPr lang="en-US" sz="2400" b="1" dirty="0"/>
            </a:br>
            <a:br>
              <a:rPr lang="en-US" sz="2400" b="1" dirty="0">
                <a:solidFill>
                  <a:schemeClr val="accent2"/>
                </a:solidFill>
              </a:rPr>
            </a:br>
            <a:br>
              <a:rPr lang="en-US" sz="2400" b="1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B0EC9-6835-9591-E394-343E5DFE8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7292"/>
            <a:ext cx="10515600" cy="551558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b="1" dirty="0"/>
              <a:t>Kasus</a:t>
            </a:r>
          </a:p>
          <a:p>
            <a:pPr>
              <a:lnSpc>
                <a:spcPct val="120000"/>
              </a:lnSpc>
              <a:buNone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pemanasan</a:t>
            </a:r>
            <a:r>
              <a:rPr lang="en-US" dirty="0"/>
              <a:t> </a:t>
            </a:r>
            <a:r>
              <a:rPr lang="en-US" dirty="0" err="1"/>
              <a:t>pelarut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menguap</a:t>
            </a:r>
            <a:r>
              <a:rPr lang="en-US" dirty="0"/>
              <a:t> (</a:t>
            </a:r>
            <a:r>
              <a:rPr lang="en-US" dirty="0" err="1"/>
              <a:t>etanol</a:t>
            </a:r>
            <a:r>
              <a:rPr lang="en-US" dirty="0"/>
              <a:t>)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i="1" dirty="0"/>
              <a:t>fume hood</a:t>
            </a:r>
            <a:r>
              <a:rPr lang="en-US" dirty="0"/>
              <a:t>. Alat </a:t>
            </a:r>
            <a:r>
              <a:rPr lang="en-US" dirty="0" err="1"/>
              <a:t>pemanas</a:t>
            </a:r>
            <a:r>
              <a:rPr lang="en-US" dirty="0"/>
              <a:t> </a:t>
            </a:r>
            <a:r>
              <a:rPr lang="en-US" dirty="0" err="1"/>
              <a:t>bersuhu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 yang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terkelupas</a:t>
            </a:r>
            <a:r>
              <a:rPr lang="en-US" dirty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b="1" dirty="0" err="1"/>
              <a:t>Pertanyaan</a:t>
            </a:r>
            <a:endParaRPr lang="en-US" b="1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Risiko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None/>
            </a:pPr>
            <a:br>
              <a:rPr lang="en-US" dirty="0"/>
            </a:b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en-US" b="1" dirty="0" err="1"/>
              <a:t>Jawaban</a:t>
            </a:r>
            <a:endParaRPr lang="en-US" b="1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(</a:t>
            </a:r>
            <a:r>
              <a:rPr lang="en-US" i="1" dirty="0"/>
              <a:t>safety ethics</a:t>
            </a:r>
            <a:r>
              <a:rPr lang="en-US" dirty="0"/>
              <a:t>).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Risiko</a:t>
            </a:r>
            <a:r>
              <a:rPr lang="en-US" dirty="0"/>
              <a:t>: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kebakaran</a:t>
            </a:r>
            <a:endParaRPr lang="en-US" dirty="0"/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paparan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berbahaya</a:t>
            </a:r>
            <a:endParaRPr lang="en-US" dirty="0"/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fasilitas</a:t>
            </a:r>
            <a:endParaRPr lang="en-US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Perbaikan</a:t>
            </a:r>
            <a:r>
              <a:rPr lang="en-US" dirty="0"/>
              <a:t>: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gunakan</a:t>
            </a:r>
            <a:r>
              <a:rPr lang="en-US" dirty="0"/>
              <a:t> fume hood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 &amp; APD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557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26EC1-FC7B-C37D-E462-0302A135A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44BDE-B468-3FD3-BB07-D3F6F2FE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Etika 5 —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Pembuangan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Limbah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Kimia Tidak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Prosedur</a:t>
            </a:r>
            <a:b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2400" b="1" dirty="0"/>
            </a:br>
            <a:br>
              <a:rPr lang="en-US" sz="2400" b="1" dirty="0">
                <a:solidFill>
                  <a:schemeClr val="accent2"/>
                </a:solidFill>
              </a:rPr>
            </a:br>
            <a:br>
              <a:rPr lang="en-US" sz="2400" b="1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56D6D-2CD6-10FF-A255-991C8FA37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7292"/>
            <a:ext cx="10515600" cy="551558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b="1" dirty="0"/>
              <a:t>Kasus</a:t>
            </a:r>
          </a:p>
          <a:p>
            <a:pPr>
              <a:lnSpc>
                <a:spcPct val="120000"/>
              </a:lnSpc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membuang</a:t>
            </a:r>
            <a:r>
              <a:rPr lang="en-US" dirty="0"/>
              <a:t> </a:t>
            </a:r>
            <a:r>
              <a:rPr lang="en-US" dirty="0" err="1"/>
              <a:t>sisa</a:t>
            </a:r>
            <a:r>
              <a:rPr lang="en-US" dirty="0"/>
              <a:t> </a:t>
            </a:r>
            <a:r>
              <a:rPr lang="en-US" dirty="0" err="1"/>
              <a:t>larutan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air </a:t>
            </a:r>
            <a:r>
              <a:rPr lang="en-US" dirty="0" err="1"/>
              <a:t>laboratorium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“</a:t>
            </a:r>
            <a:r>
              <a:rPr lang="en-US" dirty="0" err="1"/>
              <a:t>menghemat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”.</a:t>
            </a:r>
          </a:p>
          <a:p>
            <a:pPr>
              <a:lnSpc>
                <a:spcPct val="120000"/>
              </a:lnSpc>
              <a:buNone/>
            </a:pPr>
            <a:r>
              <a:rPr lang="en-US" b="1" dirty="0" err="1"/>
              <a:t>Pertanyaan</a:t>
            </a:r>
            <a:endParaRPr lang="en-US" b="1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Apa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Dampaknya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Prosedur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?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b="1" dirty="0" err="1"/>
              <a:t>Jawaban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dan </a:t>
            </a:r>
            <a:r>
              <a:rPr lang="en-US" dirty="0" err="1"/>
              <a:t>laboratorium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Dampak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kerusakan</a:t>
            </a:r>
            <a:r>
              <a:rPr lang="en-US" dirty="0"/>
              <a:t> pipa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korosi</a:t>
            </a:r>
            <a:r>
              <a:rPr lang="en-US" dirty="0"/>
              <a:t> dan </a:t>
            </a:r>
            <a:r>
              <a:rPr lang="en-US" dirty="0" err="1"/>
              <a:t>pencemaran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bahaya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teknisi</a:t>
            </a:r>
            <a:r>
              <a:rPr lang="en-US" dirty="0"/>
              <a:t> yang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limbah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netralisasi</a:t>
            </a:r>
            <a:r>
              <a:rPr lang="en-US" dirty="0"/>
              <a:t> → label →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→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terpusat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024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14204-0B5B-0597-B07F-338D0A17D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A50E7-1BB9-2AD0-631A-27E3071905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DAN INTERPRETASI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686635-B69A-7B46-4C41-4C95D886E7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66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2AE59-9B02-AD72-6FA4-B6A36264A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4348D-9E9E-FE7F-3281-B893D1DCE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112" y="234764"/>
            <a:ext cx="10711774" cy="132556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Pengertian</a:t>
            </a:r>
            <a:r>
              <a:rPr lang="en-US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Data </a:t>
            </a:r>
            <a:endParaRPr lang="en-US" sz="4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1B353-3B3E-0B06-03C7-926BEFF6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19" y="1325563"/>
            <a:ext cx="11381361" cy="602132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Helvetica Neue"/>
              </a:rPr>
              <a:t>Data</a:t>
            </a:r>
            <a:r>
              <a:rPr lang="en-US" b="0" i="1" dirty="0">
                <a:solidFill>
                  <a:srgbClr val="333333"/>
                </a:solidFill>
                <a:effectLst/>
                <a:latin typeface="Helvetica Neue"/>
              </a:rPr>
              <a:t>/</a:t>
            </a:r>
            <a:r>
              <a:rPr lang="en-US" b="0" i="1" dirty="0" err="1">
                <a:solidFill>
                  <a:srgbClr val="333333"/>
                </a:solidFill>
                <a:effectLst/>
                <a:latin typeface="Helvetica Neue"/>
              </a:rPr>
              <a:t>da·ta</a:t>
            </a:r>
            <a:r>
              <a:rPr lang="en-US" b="0" i="1" dirty="0">
                <a:solidFill>
                  <a:srgbClr val="333333"/>
                </a:solidFill>
                <a:effectLst/>
                <a:latin typeface="Helvetica Neue"/>
              </a:rPr>
              <a:t>/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US" b="0" i="1" dirty="0">
                <a:solidFill>
                  <a:srgbClr val="D100CF"/>
                </a:solidFill>
                <a:effectLst/>
                <a:latin typeface="Helvetica Neue"/>
              </a:rPr>
              <a:t>n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Helvetica Neue"/>
              </a:rPr>
              <a:t>1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keterangan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benar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nyata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: </a:t>
            </a:r>
            <a:r>
              <a:rPr lang="en-US" b="0" i="1" dirty="0" err="1">
                <a:solidFill>
                  <a:srgbClr val="0A6CFF"/>
                </a:solidFill>
                <a:effectLst/>
                <a:latin typeface="Helvetica Neue"/>
              </a:rPr>
              <a:t>pengumpulan</a:t>
            </a:r>
            <a:r>
              <a:rPr lang="en-US" b="0" i="1" dirty="0">
                <a:solidFill>
                  <a:srgbClr val="0A6CFF"/>
                </a:solidFill>
                <a:effectLst/>
                <a:latin typeface="Helvetica Neue"/>
              </a:rPr>
              <a:t> -- </a:t>
            </a:r>
            <a:r>
              <a:rPr lang="en-US" b="0" i="1" dirty="0" err="1">
                <a:solidFill>
                  <a:srgbClr val="0A6CFF"/>
                </a:solidFill>
                <a:effectLst/>
                <a:latin typeface="Helvetica Neue"/>
              </a:rPr>
              <a:t>untuk</a:t>
            </a:r>
            <a:r>
              <a:rPr lang="en-US" b="0" i="1" dirty="0">
                <a:solidFill>
                  <a:srgbClr val="0A6CFF"/>
                </a:solidFill>
                <a:effectLst/>
                <a:latin typeface="Helvetica Neue"/>
              </a:rPr>
              <a:t> </a:t>
            </a:r>
            <a:r>
              <a:rPr lang="en-US" b="0" i="1" dirty="0" err="1">
                <a:solidFill>
                  <a:srgbClr val="0A6CFF"/>
                </a:solidFill>
                <a:effectLst/>
                <a:latin typeface="Helvetica Neue"/>
              </a:rPr>
              <a:t>memperoleh</a:t>
            </a:r>
            <a:r>
              <a:rPr lang="en-US" b="0" i="1" dirty="0">
                <a:solidFill>
                  <a:srgbClr val="0A6CFF"/>
                </a:solidFill>
                <a:effectLst/>
                <a:latin typeface="Helvetica Neue"/>
              </a:rPr>
              <a:t> </a:t>
            </a:r>
            <a:r>
              <a:rPr lang="en-US" b="0" i="1" dirty="0" err="1">
                <a:solidFill>
                  <a:srgbClr val="0A6CFF"/>
                </a:solidFill>
                <a:effectLst/>
                <a:latin typeface="Helvetica Neue"/>
              </a:rPr>
              <a:t>keterangan</a:t>
            </a:r>
            <a:r>
              <a:rPr lang="en-US" b="0" i="1" dirty="0">
                <a:solidFill>
                  <a:srgbClr val="0A6CFF"/>
                </a:solidFill>
                <a:effectLst/>
                <a:latin typeface="Helvetica Neue"/>
              </a:rPr>
              <a:t> </a:t>
            </a:r>
            <a:r>
              <a:rPr lang="en-US" b="0" i="1" dirty="0" err="1">
                <a:solidFill>
                  <a:srgbClr val="0A6CFF"/>
                </a:solidFill>
                <a:effectLst/>
                <a:latin typeface="Helvetica Neue"/>
              </a:rPr>
              <a:t>tentang</a:t>
            </a:r>
            <a:r>
              <a:rPr lang="en-US" b="0" i="1" dirty="0">
                <a:solidFill>
                  <a:srgbClr val="0A6CFF"/>
                </a:solidFill>
                <a:effectLst/>
                <a:latin typeface="Helvetica Neue"/>
              </a:rPr>
              <a:t> </a:t>
            </a:r>
            <a:r>
              <a:rPr lang="en-US" b="0" i="1" dirty="0" err="1">
                <a:solidFill>
                  <a:srgbClr val="0A6CFF"/>
                </a:solidFill>
                <a:effectLst/>
                <a:latin typeface="Helvetica Neue"/>
              </a:rPr>
              <a:t>kehidupan</a:t>
            </a:r>
            <a:r>
              <a:rPr lang="en-US" b="0" i="1" dirty="0">
                <a:solidFill>
                  <a:srgbClr val="0A6CFF"/>
                </a:solidFill>
                <a:effectLst/>
                <a:latin typeface="Helvetica Neue"/>
              </a:rPr>
              <a:t> </a:t>
            </a:r>
            <a:r>
              <a:rPr lang="en-US" b="0" i="1" dirty="0" err="1">
                <a:solidFill>
                  <a:srgbClr val="0A6CFF"/>
                </a:solidFill>
                <a:effectLst/>
                <a:latin typeface="Helvetica Neue"/>
              </a:rPr>
              <a:t>petani</a:t>
            </a:r>
            <a:r>
              <a:rPr lang="en-US" b="0" i="1" dirty="0">
                <a:solidFill>
                  <a:srgbClr val="0A6CFF"/>
                </a:solidFill>
                <a:effectLst/>
                <a:latin typeface="Helvetica Neue"/>
              </a:rPr>
              <a:t>;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Helvetica Neue"/>
              </a:rPr>
              <a:t>2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keterangan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bahan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nyata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dijadikan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dasar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kajian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analisis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Helvetica Neue"/>
              </a:rPr>
              <a:t>kesimpulan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 Neue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264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43AA9-7C81-737F-3F30-113BB4DB3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AFAE7-697E-83DA-6D8F-1AA101096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111" y="0"/>
            <a:ext cx="10711774" cy="1325563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Jenis-Jenis Data </a:t>
            </a:r>
            <a:r>
              <a:rPr lang="en-US" sz="2800" b="1" dirty="0" err="1"/>
              <a:t>dalam</a:t>
            </a:r>
            <a:r>
              <a:rPr lang="en-US" sz="2800" b="1" dirty="0"/>
              <a:t> Penelitian</a:t>
            </a:r>
            <a:br>
              <a:rPr lang="en-US" sz="2800" b="1" dirty="0"/>
            </a:b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9BE8B-937A-C44F-62E2-67429EA50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18" y="976668"/>
            <a:ext cx="11381361" cy="60213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/>
              <a:t>1 Data </a:t>
            </a:r>
            <a:r>
              <a:rPr lang="en-US" b="1" dirty="0" err="1"/>
              <a:t>Kuantitatif</a:t>
            </a:r>
            <a:endParaRPr lang="en-US" b="1" dirty="0"/>
          </a:p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numerik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suhu</a:t>
            </a:r>
            <a:r>
              <a:rPr lang="en-US" dirty="0"/>
              <a:t>, </a:t>
            </a:r>
            <a:r>
              <a:rPr lang="en-US" dirty="0" err="1"/>
              <a:t>tekanan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alir</a:t>
            </a:r>
            <a:r>
              <a:rPr lang="en-US" dirty="0"/>
              <a:t> </a:t>
            </a:r>
            <a:r>
              <a:rPr lang="en-US" dirty="0" err="1"/>
              <a:t>fluida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reaktor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Dalam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,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/>
              <a:t>2 Data </a:t>
            </a:r>
            <a:r>
              <a:rPr lang="en-US" b="1" dirty="0" err="1"/>
              <a:t>Kualitatif</a:t>
            </a:r>
            <a:endParaRPr lang="en-US" b="1" dirty="0"/>
          </a:p>
          <a:p>
            <a:pPr>
              <a:buNone/>
            </a:pPr>
            <a:r>
              <a:rPr lang="en-US" dirty="0"/>
              <a:t>Data non-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gel,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-air.</a:t>
            </a:r>
          </a:p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kuantifikasi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endParaRPr lang="en-US" dirty="0"/>
          </a:p>
          <a:p>
            <a:pPr>
              <a:buNone/>
            </a:pPr>
            <a:r>
              <a:rPr lang="en-US" b="1" dirty="0"/>
              <a:t>3. Data Primer vs </a:t>
            </a:r>
            <a:r>
              <a:rPr lang="en-US" b="1" dirty="0" err="1"/>
              <a:t>Sekunder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Primer</a:t>
            </a:r>
            <a:r>
              <a:rPr lang="en-US" dirty="0"/>
              <a:t>: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oleh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Sekunder</a:t>
            </a:r>
            <a:r>
              <a:rPr lang="en-US" dirty="0"/>
              <a:t>: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, </a:t>
            </a:r>
            <a:r>
              <a:rPr lang="en-US" dirty="0" err="1"/>
              <a:t>buku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945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9F5F0-E3A6-8A2F-536E-F57F97AB7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F9C9B-3352-56BD-CF94-A908CAEB6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111" y="313886"/>
            <a:ext cx="10711774" cy="1325563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Teknik </a:t>
            </a:r>
            <a:r>
              <a:rPr lang="en-US" sz="2800" b="1" dirty="0" err="1">
                <a:solidFill>
                  <a:srgbClr val="00B0F0"/>
                </a:solidFill>
              </a:rPr>
              <a:t>Pengumpulan</a:t>
            </a:r>
            <a:r>
              <a:rPr lang="en-US" sz="2800" b="1" dirty="0">
                <a:solidFill>
                  <a:srgbClr val="00B0F0"/>
                </a:solidFill>
              </a:rPr>
              <a:t> Data</a:t>
            </a:r>
            <a:br>
              <a:rPr lang="en-US" sz="2800" b="1" dirty="0">
                <a:solidFill>
                  <a:srgbClr val="00B0F0"/>
                </a:solidFill>
              </a:rPr>
            </a:br>
            <a:br>
              <a:rPr lang="en-US" sz="2800" b="1" dirty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71FB8-BABF-52FC-FB54-AE204520A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18" y="976668"/>
            <a:ext cx="11381361" cy="60213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Beberapa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b="1" dirty="0"/>
              <a:t>1 </a:t>
            </a:r>
            <a:r>
              <a:rPr lang="en-US" b="1" dirty="0" err="1"/>
              <a:t>Pengukuran</a:t>
            </a:r>
            <a:r>
              <a:rPr lang="en-US" b="1" dirty="0"/>
              <a:t> </a:t>
            </a:r>
            <a:r>
              <a:rPr lang="en-US" b="1" dirty="0" err="1"/>
              <a:t>Eksperimental</a:t>
            </a:r>
            <a:endParaRPr lang="en-US" b="1" dirty="0"/>
          </a:p>
          <a:p>
            <a:pPr>
              <a:buNone/>
            </a:pP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termokopel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pressure gauge,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rotameter,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GC-MS dan HPLC,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spektrofotometer</a:t>
            </a:r>
            <a:r>
              <a:rPr lang="en-US" dirty="0"/>
              <a:t> UV-Vis.</a:t>
            </a:r>
          </a:p>
          <a:p>
            <a:pPr>
              <a:buNone/>
            </a:pPr>
            <a:r>
              <a:rPr lang="en-US" b="1" dirty="0"/>
              <a:t>2 </a:t>
            </a:r>
            <a:r>
              <a:rPr lang="en-US" b="1" dirty="0" err="1"/>
              <a:t>Simulasi</a:t>
            </a:r>
            <a:r>
              <a:rPr lang="en-US" b="1" dirty="0"/>
              <a:t> Proses</a:t>
            </a:r>
          </a:p>
          <a:p>
            <a:pPr>
              <a:buNone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data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/>
              <a:t>3 </a:t>
            </a:r>
            <a:r>
              <a:rPr lang="en-US" b="1" dirty="0" err="1"/>
              <a:t>Observasi</a:t>
            </a:r>
            <a:r>
              <a:rPr lang="en-US" b="1" dirty="0"/>
              <a:t> dan Logbook</a:t>
            </a:r>
          </a:p>
          <a:p>
            <a:pPr>
              <a:buNone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dicatat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FEF61-BD56-C2C2-355F-0D7655DFBA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ETIKA PENELITIAN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3CCA26-2D06-0D04-780F-E8269059C5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26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E82BC-7909-2702-A950-8BE924DE2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80B5-A173-4112-DBAF-4C791B55D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021" y="313886"/>
            <a:ext cx="10711774" cy="1325563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Kesalahan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Pengukuran</a:t>
            </a:r>
            <a:br>
              <a:rPr lang="en-US" sz="2800" b="1" dirty="0"/>
            </a:br>
            <a:br>
              <a:rPr lang="en-US" sz="2800" b="1" dirty="0">
                <a:solidFill>
                  <a:srgbClr val="00B0F0"/>
                </a:solidFill>
              </a:rPr>
            </a:br>
            <a:br>
              <a:rPr lang="en-US" sz="2800" b="1" dirty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CF0F5-4592-0E23-910D-D5DE08919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18" y="976668"/>
            <a:ext cx="11381361" cy="6021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/>
              <a:t>Jenis </a:t>
            </a:r>
            <a:r>
              <a:rPr lang="en-US" dirty="0" err="1"/>
              <a:t>kesalahan</a:t>
            </a:r>
            <a:r>
              <a:rPr lang="en-US" dirty="0"/>
              <a:t>: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 err="1"/>
              <a:t>Kesalahan</a:t>
            </a:r>
            <a:r>
              <a:rPr lang="en-US" b="1" dirty="0"/>
              <a:t> </a:t>
            </a:r>
            <a:r>
              <a:rPr lang="en-US" b="1" dirty="0" err="1"/>
              <a:t>sistematik</a:t>
            </a:r>
            <a:r>
              <a:rPr lang="en-US" dirty="0"/>
              <a:t>: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rusak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salah.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 err="1"/>
              <a:t>Kesalahan</a:t>
            </a:r>
            <a:r>
              <a:rPr lang="en-US" b="1" dirty="0"/>
              <a:t> </a:t>
            </a:r>
            <a:r>
              <a:rPr lang="en-US" b="1" dirty="0" err="1"/>
              <a:t>acak</a:t>
            </a:r>
            <a:r>
              <a:rPr lang="en-US" dirty="0"/>
              <a:t>: </a:t>
            </a:r>
            <a:r>
              <a:rPr lang="en-US" dirty="0" err="1"/>
              <a:t>fluktuasi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stabil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Human error</a:t>
            </a:r>
            <a:r>
              <a:rPr lang="en-US" dirty="0"/>
              <a:t>: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pembacaan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: </a:t>
            </a:r>
            <a:r>
              <a:rPr lang="en-US" b="1" dirty="0"/>
              <a:t>data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boleh</a:t>
            </a:r>
            <a:r>
              <a:rPr lang="en-US" b="1" dirty="0"/>
              <a:t> </a:t>
            </a:r>
            <a:r>
              <a:rPr lang="en-US" b="1" dirty="0" err="1"/>
              <a:t>dimanipulasi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“</a:t>
            </a:r>
            <a:r>
              <a:rPr lang="en-US" b="1" dirty="0" err="1"/>
              <a:t>menghilangkan</a:t>
            </a:r>
            <a:r>
              <a:rPr lang="en-US" b="1" dirty="0"/>
              <a:t>” error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289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20D76-2B85-3CA5-C28D-A42D28B2C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0F6E0-E42D-826D-C67F-D7BC9CEE2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168" y="605716"/>
            <a:ext cx="10711774" cy="1325563"/>
          </a:xfrm>
        </p:spPr>
        <p:txBody>
          <a:bodyPr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Analisis Data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dalam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Penelitian Teknik Kimia</a:t>
            </a: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lang="en-US" sz="2800" b="1" dirty="0"/>
            </a:br>
            <a:br>
              <a:rPr lang="en-US" sz="2800" b="1" dirty="0">
                <a:solidFill>
                  <a:srgbClr val="00B0F0"/>
                </a:solidFill>
              </a:rPr>
            </a:br>
            <a:br>
              <a:rPr lang="en-US" sz="2800" b="1" dirty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0A1BC-69B6-C3EA-6B2B-4A44E352D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18" y="976668"/>
            <a:ext cx="11381361" cy="60213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/>
              <a:t>1 Analisis </a:t>
            </a:r>
            <a:r>
              <a:rPr lang="en-US" b="1" dirty="0" err="1"/>
              <a:t>Statistik</a:t>
            </a:r>
            <a:endParaRPr lang="en-US" b="1" dirty="0"/>
          </a:p>
          <a:p>
            <a:pPr>
              <a:buNone/>
            </a:pPr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regresi</a:t>
            </a:r>
            <a:r>
              <a:rPr lang="en-US" dirty="0"/>
              <a:t> linear,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korelasi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ANOVA,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perhitungan</a:t>
            </a:r>
            <a:r>
              <a:rPr lang="en-US" dirty="0"/>
              <a:t> error (RMSE, MAE).</a:t>
            </a:r>
          </a:p>
          <a:p>
            <a:pPr>
              <a:buNone/>
            </a:pPr>
            <a:r>
              <a:rPr lang="en-US" b="1" dirty="0"/>
              <a:t>2 </a:t>
            </a:r>
            <a:r>
              <a:rPr lang="en-US" b="1" dirty="0" err="1"/>
              <a:t>Pemodelan</a:t>
            </a:r>
            <a:r>
              <a:rPr lang="en-US" b="1" dirty="0"/>
              <a:t> Kinetika </a:t>
            </a:r>
            <a:r>
              <a:rPr lang="en-US" b="1" dirty="0" err="1"/>
              <a:t>Reaksi</a:t>
            </a:r>
            <a:endParaRPr lang="en-US" b="1" dirty="0"/>
          </a:p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konsentrasi</a:t>
            </a:r>
            <a:r>
              <a:rPr lang="en-US" dirty="0"/>
              <a:t> vs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konstanta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/>
              <a:t>3 </a:t>
            </a:r>
            <a:r>
              <a:rPr lang="en-US" b="1" dirty="0" err="1"/>
              <a:t>Neraca</a:t>
            </a:r>
            <a:r>
              <a:rPr lang="en-US" b="1" dirty="0"/>
              <a:t> Massa dan Energi</a:t>
            </a:r>
          </a:p>
          <a:p>
            <a:pPr>
              <a:buNone/>
            </a:pP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validasi</a:t>
            </a:r>
            <a:r>
              <a:rPr lang="en-US" dirty="0"/>
              <a:t> data </a:t>
            </a:r>
            <a:r>
              <a:rPr lang="en-US" dirty="0" err="1"/>
              <a:t>eksperimen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855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9B07B-722C-1651-FA6A-72EC28F06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B535B-FDDE-DADD-602D-FD94FFA21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168" y="605716"/>
            <a:ext cx="10711774" cy="1325563"/>
          </a:xfrm>
        </p:spPr>
        <p:txBody>
          <a:bodyPr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Analisis Data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dalam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Penelitian Teknik Kimia</a:t>
            </a: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lang="en-US" sz="2800" b="1" dirty="0"/>
            </a:br>
            <a:br>
              <a:rPr lang="en-US" sz="2800" b="1" dirty="0">
                <a:solidFill>
                  <a:srgbClr val="00B0F0"/>
                </a:solidFill>
              </a:rPr>
            </a:br>
            <a:br>
              <a:rPr lang="en-US" sz="2800" b="1" dirty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15B44-A276-1719-AF86-3FA5493CA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18" y="976668"/>
            <a:ext cx="11381361" cy="60213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/>
              <a:t>1 Analisis </a:t>
            </a:r>
            <a:r>
              <a:rPr lang="en-US" b="1" dirty="0" err="1"/>
              <a:t>Statistik</a:t>
            </a:r>
            <a:endParaRPr lang="en-US" b="1" dirty="0"/>
          </a:p>
          <a:p>
            <a:pPr>
              <a:buNone/>
            </a:pPr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regresi</a:t>
            </a:r>
            <a:r>
              <a:rPr lang="en-US" dirty="0"/>
              <a:t> linear,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korelasi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ANOVA,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perhitungan</a:t>
            </a:r>
            <a:r>
              <a:rPr lang="en-US" dirty="0"/>
              <a:t> error (RMSE, MAE).</a:t>
            </a:r>
          </a:p>
          <a:p>
            <a:pPr>
              <a:buNone/>
            </a:pPr>
            <a:r>
              <a:rPr lang="en-US" b="1" dirty="0"/>
              <a:t>2 </a:t>
            </a:r>
            <a:r>
              <a:rPr lang="en-US" b="1" dirty="0" err="1"/>
              <a:t>Pemodelan</a:t>
            </a:r>
            <a:r>
              <a:rPr lang="en-US" b="1" dirty="0"/>
              <a:t> Kinetika </a:t>
            </a:r>
            <a:r>
              <a:rPr lang="en-US" b="1" dirty="0" err="1"/>
              <a:t>Reaksi</a:t>
            </a:r>
            <a:endParaRPr lang="en-US" b="1" dirty="0"/>
          </a:p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konsentrasi</a:t>
            </a:r>
            <a:r>
              <a:rPr lang="en-US" dirty="0"/>
              <a:t> vs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konstanta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/>
              <a:t>3 </a:t>
            </a:r>
            <a:r>
              <a:rPr lang="en-US" b="1" dirty="0" err="1"/>
              <a:t>Neraca</a:t>
            </a:r>
            <a:r>
              <a:rPr lang="en-US" b="1" dirty="0"/>
              <a:t> Massa dan Energi</a:t>
            </a:r>
          </a:p>
          <a:p>
            <a:pPr>
              <a:buNone/>
            </a:pP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validasi</a:t>
            </a:r>
            <a:r>
              <a:rPr lang="en-US" dirty="0"/>
              <a:t> data </a:t>
            </a:r>
            <a:r>
              <a:rPr lang="en-US" dirty="0" err="1"/>
              <a:t>eksperimen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49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A9993-7886-04FA-7646-C61884DA5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BFC4-7D92-8AF6-80E6-FC1C0F07F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4181" y="664082"/>
            <a:ext cx="10711774" cy="1325563"/>
          </a:xfrm>
        </p:spPr>
        <p:txBody>
          <a:bodyPr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ANOVA</a:t>
            </a: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lang="en-US" sz="2800" b="1" dirty="0"/>
            </a:br>
            <a:br>
              <a:rPr lang="en-US" sz="2800" b="1" dirty="0">
                <a:solidFill>
                  <a:srgbClr val="00B0F0"/>
                </a:solidFill>
              </a:rPr>
            </a:br>
            <a:br>
              <a:rPr lang="en-US" sz="2800" b="1" dirty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41F0B-23E3-D3CE-9632-E8CDD3F2C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18" y="976668"/>
            <a:ext cx="11381361" cy="602132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b="1" dirty="0"/>
              <a:t>ANOVA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kependekan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</a:t>
            </a:r>
          </a:p>
          <a:p>
            <a:pPr>
              <a:lnSpc>
                <a:spcPct val="100000"/>
              </a:lnSpc>
              <a:buNone/>
            </a:pPr>
            <a:r>
              <a:rPr lang="en-US" b="1" dirty="0"/>
              <a:t>                            A N A L Y S I S    O F     V A R I A N C E</a:t>
            </a:r>
          </a:p>
          <a:p>
            <a:pPr>
              <a:lnSpc>
                <a:spcPct val="100000"/>
              </a:lnSpc>
              <a:buNone/>
            </a:pP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Bahasa Indonesia:   </a:t>
            </a:r>
            <a:r>
              <a:rPr lang="en-US" b="1" dirty="0"/>
              <a:t>Analisis </a:t>
            </a:r>
            <a:r>
              <a:rPr lang="en-US" b="1" dirty="0" err="1"/>
              <a:t>Varians</a:t>
            </a:r>
            <a:endParaRPr lang="en-US" b="1" dirty="0"/>
          </a:p>
          <a:p>
            <a:pPr>
              <a:lnSpc>
                <a:spcPct val="100000"/>
              </a:lnSpc>
              <a:buNone/>
            </a:pPr>
            <a:endParaRPr lang="en-US" dirty="0"/>
          </a:p>
          <a:p>
            <a:pPr>
              <a:lnSpc>
                <a:spcPct val="100000"/>
              </a:lnSpc>
              <a:buNone/>
            </a:pPr>
            <a:r>
              <a:rPr lang="en-US" b="1" dirty="0"/>
              <a:t>ANOVA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rata-rata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(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dua </a:t>
            </a:r>
            <a:r>
              <a:rPr lang="en-US" dirty="0" err="1"/>
              <a:t>kelompok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yang </a:t>
            </a:r>
            <a:r>
              <a:rPr lang="en-US" dirty="0" err="1"/>
              <a:t>signifikan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  <a:buNone/>
            </a:pP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b="1" dirty="0" err="1"/>
              <a:t>tiga</a:t>
            </a:r>
            <a:r>
              <a:rPr lang="en-US" b="1" dirty="0"/>
              <a:t> </a:t>
            </a:r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katalis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8587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F393F-4514-B5E3-1474-06B34AE2B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24C9E-DAFB-93F1-C4D8-75235A544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168" y="-892343"/>
            <a:ext cx="10711774" cy="1325563"/>
          </a:xfrm>
        </p:spPr>
        <p:txBody>
          <a:bodyPr>
            <a:noAutofit/>
          </a:bodyPr>
          <a:lstStyle/>
          <a:p>
            <a:pPr marL="228600" indent="-228600">
              <a:spcBef>
                <a:spcPts val="1000"/>
              </a:spcBef>
              <a:defRPr/>
            </a:pP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lang="en-US" sz="2800" b="1" dirty="0"/>
            </a:br>
            <a:br>
              <a:rPr lang="en-US" sz="2800" b="1" dirty="0">
                <a:solidFill>
                  <a:srgbClr val="00B0F0"/>
                </a:solidFill>
              </a:rPr>
            </a:br>
            <a:br>
              <a:rPr lang="en-US" sz="2800" b="1" dirty="0">
                <a:solidFill>
                  <a:srgbClr val="00B0F0"/>
                </a:solidFill>
              </a:rPr>
            </a:br>
            <a:r>
              <a:rPr lang="en-US" sz="2800" b="1" dirty="0" err="1">
                <a:highlight>
                  <a:srgbClr val="00FFFF"/>
                </a:highlight>
              </a:rPr>
              <a:t>Perhitungan</a:t>
            </a:r>
            <a:r>
              <a:rPr lang="en-US" sz="2800" b="1" dirty="0">
                <a:highlight>
                  <a:srgbClr val="00FFFF"/>
                </a:highlight>
              </a:rPr>
              <a:t> Error (RMSE, MAE)</a:t>
            </a: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523D32-A220-8DA6-22A3-022EDA7D87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5318" y="976668"/>
                <a:ext cx="11381361" cy="6021320"/>
              </a:xfrm>
            </p:spPr>
            <p:txBody>
              <a:bodyPr>
                <a:normAutofit/>
              </a:bodyPr>
              <a:lstStyle/>
              <a:p>
                <a:pPr>
                  <a:buNone/>
                </a:pPr>
                <a:r>
                  <a:rPr lang="en-US" sz="2000" dirty="0"/>
                  <a:t>Dalam </a:t>
                </a:r>
                <a:r>
                  <a:rPr lang="en-US" sz="2000" dirty="0" err="1"/>
                  <a:t>analisis</a:t>
                </a:r>
                <a:r>
                  <a:rPr lang="en-US" sz="2000" dirty="0"/>
                  <a:t> data </a:t>
                </a:r>
                <a:r>
                  <a:rPr lang="en-US" sz="2000" dirty="0" err="1"/>
                  <a:t>atau</a:t>
                </a:r>
                <a:r>
                  <a:rPr lang="en-US" sz="2000" dirty="0"/>
                  <a:t> model </a:t>
                </a:r>
                <a:r>
                  <a:rPr lang="en-US" sz="2000" dirty="0" err="1"/>
                  <a:t>pemodelan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kita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perlu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melihat</a:t>
                </a:r>
                <a:r>
                  <a:rPr lang="en-US" sz="2000" dirty="0"/>
                  <a:t> </a:t>
                </a:r>
                <a:r>
                  <a:rPr lang="en-US" sz="2000" b="1" dirty="0" err="1"/>
                  <a:t>seberapa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besar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kesalahan</a:t>
                </a:r>
                <a:r>
                  <a:rPr lang="en-US" sz="2000" b="1" dirty="0"/>
                  <a:t> prediksi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terhadap</a:t>
                </a:r>
                <a:r>
                  <a:rPr lang="en-US" sz="2000" dirty="0"/>
                  <a:t> data </a:t>
                </a:r>
                <a:r>
                  <a:rPr lang="en-US" sz="2000" dirty="0" err="1"/>
                  <a:t>sebenarnya</a:t>
                </a:r>
                <a:r>
                  <a:rPr lang="en-US" sz="2000" dirty="0"/>
                  <a:t>.</a:t>
                </a:r>
                <a:br>
                  <a:rPr lang="en-US" sz="2000" dirty="0"/>
                </a:br>
                <a:r>
                  <a:rPr lang="en-US" sz="2000" dirty="0"/>
                  <a:t>RMSE dan MAE </a:t>
                </a:r>
                <a:r>
                  <a:rPr lang="en-US" sz="2000" dirty="0" err="1"/>
                  <a:t>adalah</a:t>
                </a:r>
                <a:r>
                  <a:rPr lang="en-US" sz="2000" dirty="0"/>
                  <a:t> dua </a:t>
                </a:r>
                <a:r>
                  <a:rPr lang="en-US" sz="2000" dirty="0" err="1"/>
                  <a:t>metode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untuk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mengukur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tingkat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kesalahan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tersebut</a:t>
                </a:r>
                <a:r>
                  <a:rPr lang="en-US" sz="2000" dirty="0"/>
                  <a:t>.</a:t>
                </a:r>
              </a:p>
              <a:p>
                <a:pPr>
                  <a:buNone/>
                </a:pPr>
                <a:r>
                  <a:rPr lang="en-US" sz="2000" b="1" dirty="0"/>
                  <a:t>A. RMSE – Root Mean Square Error</a:t>
                </a:r>
              </a:p>
              <a:p>
                <a:pPr>
                  <a:buNone/>
                </a:pPr>
                <a:r>
                  <a:rPr lang="en-US" sz="2000" dirty="0" err="1"/>
                  <a:t>Kependekan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dari</a:t>
                </a:r>
                <a:r>
                  <a:rPr lang="en-US" sz="2000" dirty="0"/>
                  <a:t>:</a:t>
                </a:r>
              </a:p>
              <a:p>
                <a:pPr>
                  <a:buNone/>
                </a:pPr>
                <a:r>
                  <a:rPr lang="en-US" sz="2000" b="1" dirty="0"/>
                  <a:t>R O </a:t>
                </a:r>
                <a:r>
                  <a:rPr lang="en-US" sz="2000" b="1" dirty="0" err="1"/>
                  <a:t>O</a:t>
                </a:r>
                <a:r>
                  <a:rPr lang="en-US" sz="2000" b="1" dirty="0"/>
                  <a:t> T M E A N S Q U A R E </a:t>
                </a:r>
                <a:r>
                  <a:rPr lang="en-US" sz="2000" b="1" dirty="0" err="1"/>
                  <a:t>E</a:t>
                </a:r>
                <a:r>
                  <a:rPr lang="en-US" sz="2000" b="1" dirty="0"/>
                  <a:t> R </a:t>
                </a:r>
                <a:r>
                  <a:rPr lang="en-US" sz="2000" b="1" dirty="0" err="1"/>
                  <a:t>R</a:t>
                </a:r>
                <a:r>
                  <a:rPr lang="en-US" sz="2000" b="1" dirty="0"/>
                  <a:t> O R</a:t>
                </a:r>
              </a:p>
              <a:p>
                <a:pPr>
                  <a:buNone/>
                </a:pPr>
                <a:r>
                  <a:rPr lang="en-US" sz="2000" b="1" dirty="0" err="1"/>
                  <a:t>Makna</a:t>
                </a:r>
                <a:r>
                  <a:rPr lang="en-US" sz="2000" b="1" dirty="0"/>
                  <a:t> RMSE:</a:t>
                </a:r>
                <a:br>
                  <a:rPr lang="en-US" sz="2000" dirty="0"/>
                </a:br>
                <a:r>
                  <a:rPr lang="en-US" sz="2000" dirty="0" err="1"/>
                  <a:t>Mengukur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seberapa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besar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kesalahan</a:t>
                </a:r>
                <a:r>
                  <a:rPr lang="en-US" sz="2000" dirty="0"/>
                  <a:t> rata-rata model </a:t>
                </a:r>
                <a:r>
                  <a:rPr lang="en-US" sz="2000" dirty="0" err="1"/>
                  <a:t>dengan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memberi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bobot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lebih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besar</a:t>
                </a:r>
                <a:r>
                  <a:rPr lang="en-US" sz="2000" dirty="0"/>
                  <a:t> pada </a:t>
                </a:r>
                <a:r>
                  <a:rPr lang="en-US" sz="2000" dirty="0" err="1"/>
                  <a:t>kesalahan</a:t>
                </a:r>
                <a:r>
                  <a:rPr lang="en-US" sz="2000" dirty="0"/>
                  <a:t> yang </a:t>
                </a:r>
                <a:r>
                  <a:rPr lang="en-US" sz="2000" dirty="0" err="1"/>
                  <a:t>besar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karena</a:t>
                </a:r>
                <a:r>
                  <a:rPr lang="en-US" sz="2000" dirty="0"/>
                  <a:t> error </a:t>
                </a:r>
                <a:r>
                  <a:rPr lang="en-US" sz="2000" dirty="0" err="1"/>
                  <a:t>dikuadratkan</a:t>
                </a:r>
                <a:r>
                  <a:rPr lang="en-US" sz="2000" dirty="0"/>
                  <a:t>).</a:t>
                </a:r>
              </a:p>
              <a:p>
                <a:pPr>
                  <a:buNone/>
                </a:pPr>
                <a:r>
                  <a:rPr lang="en-US" sz="2000" b="1" dirty="0"/>
                  <a:t>Formula:</a:t>
                </a:r>
              </a:p>
              <a:p>
                <a:pPr>
                  <a:buNone/>
                </a:pPr>
                <a:endParaRPr lang="en-US" sz="2000" dirty="0"/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ar-AE" sz="2000" dirty="0"/>
                  <a:t>= </a:t>
                </a:r>
                <a:r>
                  <a:rPr lang="en-US" sz="2000" dirty="0"/>
                  <a:t>data </a:t>
                </a:r>
                <a:r>
                  <a:rPr lang="en-US" sz="2000" dirty="0" err="1"/>
                  <a:t>sebenarnya</a:t>
                </a:r>
                <a:endParaRPr lang="en-US" sz="2000" dirty="0"/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0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ar-AE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ar-AE" sz="2000" dirty="0"/>
                  <a:t>= </a:t>
                </a:r>
                <a:r>
                  <a:rPr lang="en-US" sz="2000" dirty="0"/>
                  <a:t>data prediksi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000" dirty="0"/>
                  <a:t>n = </a:t>
                </a:r>
                <a:r>
                  <a:rPr lang="en-US" sz="2000" dirty="0" err="1"/>
                  <a:t>jumlah</a:t>
                </a:r>
                <a:r>
                  <a:rPr lang="en-US" sz="2000" dirty="0"/>
                  <a:t> data</a:t>
                </a:r>
              </a:p>
              <a:p>
                <a:pPr>
                  <a:buNone/>
                </a:pPr>
                <a:r>
                  <a:rPr lang="en-US" sz="2000" b="1" dirty="0"/>
                  <a:t>Interpretasi:</a:t>
                </a:r>
                <a:br>
                  <a:rPr lang="en-US" sz="2000" dirty="0"/>
                </a:br>
                <a:r>
                  <a:rPr lang="en-US" sz="2000" dirty="0" err="1"/>
                  <a:t>Semakin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kecil</a:t>
                </a:r>
                <a:r>
                  <a:rPr lang="en-US" sz="2000" dirty="0"/>
                  <a:t> RMSE → </a:t>
                </a:r>
                <a:r>
                  <a:rPr lang="en-US" sz="2000" dirty="0" err="1"/>
                  <a:t>semakin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baik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modelnya</a:t>
                </a:r>
                <a:r>
                  <a:rPr lang="en-US" sz="2000" dirty="0"/>
                  <a:t>.</a:t>
                </a:r>
              </a:p>
              <a:p>
                <a:pPr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523D32-A220-8DA6-22A3-022EDA7D87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5318" y="976668"/>
                <a:ext cx="11381361" cy="6021320"/>
              </a:xfrm>
              <a:blipFill>
                <a:blip r:embed="rId2"/>
                <a:stretch>
                  <a:fillRect l="-535" t="-10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8C374109-A01B-5FA3-1A68-74F7D31A40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6942" y="3793788"/>
            <a:ext cx="4229801" cy="143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2698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4B205-2C0F-01A7-6B21-D53523C73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95D00-47EF-D489-C719-0D36576C5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168" y="-892343"/>
            <a:ext cx="10711774" cy="1325563"/>
          </a:xfrm>
        </p:spPr>
        <p:txBody>
          <a:bodyPr>
            <a:noAutofit/>
          </a:bodyPr>
          <a:lstStyle/>
          <a:p>
            <a:pPr marL="228600" indent="-228600">
              <a:spcBef>
                <a:spcPts val="1000"/>
              </a:spcBef>
              <a:defRPr/>
            </a:pP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lang="en-US" sz="2800" b="1" dirty="0">
                <a:highlight>
                  <a:srgbClr val="00FFFF"/>
                </a:highlight>
              </a:rPr>
            </a:br>
            <a:br>
              <a:rPr lang="en-US" sz="2800" b="1" dirty="0">
                <a:solidFill>
                  <a:srgbClr val="00B0F0"/>
                </a:solidFill>
                <a:highlight>
                  <a:srgbClr val="00FFFF"/>
                </a:highlight>
              </a:rPr>
            </a:br>
            <a:br>
              <a:rPr lang="en-US" sz="2800" b="1" dirty="0">
                <a:solidFill>
                  <a:srgbClr val="00B0F0"/>
                </a:solidFill>
                <a:highlight>
                  <a:srgbClr val="00FFFF"/>
                </a:highlight>
              </a:rPr>
            </a:br>
            <a:r>
              <a:rPr lang="en-US" sz="2800" b="1" dirty="0" err="1">
                <a:highlight>
                  <a:srgbClr val="00FFFF"/>
                </a:highlight>
              </a:rPr>
              <a:t>Perhitungan</a:t>
            </a:r>
            <a:r>
              <a:rPr lang="en-US" sz="2800" b="1" dirty="0">
                <a:highlight>
                  <a:srgbClr val="00FFFF"/>
                </a:highlight>
              </a:rPr>
              <a:t> Error (RMSE, MAE)</a:t>
            </a: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BFBB18-8F61-FFA3-42CB-AFBB37933F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5319" y="923635"/>
                <a:ext cx="11381361" cy="5257229"/>
              </a:xfrm>
            </p:spPr>
            <p:txBody>
              <a:bodyPr>
                <a:normAutofit/>
              </a:bodyPr>
              <a:lstStyle/>
              <a:p>
                <a:pPr>
                  <a:buNone/>
                </a:pPr>
                <a:r>
                  <a:rPr lang="en-US" b="1" dirty="0"/>
                  <a:t>B. MAE – Mean Absolute Error</a:t>
                </a:r>
              </a:p>
              <a:p>
                <a:pPr>
                  <a:buNone/>
                </a:pPr>
                <a:r>
                  <a:rPr lang="en-US" dirty="0" err="1"/>
                  <a:t>Kependekan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:</a:t>
                </a:r>
              </a:p>
              <a:p>
                <a:pPr>
                  <a:buNone/>
                </a:pPr>
                <a:r>
                  <a:rPr lang="en-US" b="1" dirty="0"/>
                  <a:t>M E A N A B S O L U T E </a:t>
                </a:r>
                <a:r>
                  <a:rPr lang="en-US" b="1" dirty="0" err="1"/>
                  <a:t>E</a:t>
                </a:r>
                <a:r>
                  <a:rPr lang="en-US" b="1" dirty="0"/>
                  <a:t> R </a:t>
                </a:r>
                <a:r>
                  <a:rPr lang="en-US" b="1" dirty="0" err="1"/>
                  <a:t>R</a:t>
                </a:r>
                <a:r>
                  <a:rPr lang="en-US" b="1" dirty="0"/>
                  <a:t> O R</a:t>
                </a:r>
              </a:p>
              <a:p>
                <a:pPr>
                  <a:buNone/>
                </a:pPr>
                <a:r>
                  <a:rPr lang="en-US" b="1" dirty="0" err="1"/>
                  <a:t>Makna</a:t>
                </a:r>
                <a:r>
                  <a:rPr lang="en-US" b="1" dirty="0"/>
                  <a:t> MAE:</a:t>
                </a:r>
                <a:br>
                  <a:rPr lang="en-US" dirty="0"/>
                </a:br>
                <a:r>
                  <a:rPr lang="en-US" dirty="0" err="1"/>
                  <a:t>Mengukur</a:t>
                </a:r>
                <a:r>
                  <a:rPr lang="en-US" dirty="0"/>
                  <a:t> rata-rata </a:t>
                </a:r>
                <a:r>
                  <a:rPr lang="en-US" dirty="0" err="1"/>
                  <a:t>besar</a:t>
                </a:r>
                <a:r>
                  <a:rPr lang="en-US" dirty="0"/>
                  <a:t> </a:t>
                </a:r>
                <a:r>
                  <a:rPr lang="en-US" dirty="0" err="1"/>
                  <a:t>kesalahan</a:t>
                </a:r>
                <a:r>
                  <a:rPr lang="en-US" dirty="0"/>
                  <a:t> </a:t>
                </a:r>
                <a:r>
                  <a:rPr lang="en-US" dirty="0" err="1"/>
                  <a:t>absolut</a:t>
                </a:r>
                <a:r>
                  <a:rPr lang="en-US" dirty="0"/>
                  <a:t> </a:t>
                </a:r>
                <a:r>
                  <a:rPr lang="en-US" dirty="0" err="1"/>
                  <a:t>tanpa</a:t>
                </a:r>
                <a:r>
                  <a:rPr lang="en-US" dirty="0"/>
                  <a:t> </a:t>
                </a:r>
                <a:r>
                  <a:rPr lang="en-US" dirty="0" err="1"/>
                  <a:t>mengkuadratkan</a:t>
                </a:r>
                <a:r>
                  <a:rPr lang="en-US" dirty="0"/>
                  <a:t> error.</a:t>
                </a:r>
              </a:p>
              <a:p>
                <a:pPr>
                  <a:buNone/>
                </a:pPr>
                <a:r>
                  <a:rPr lang="en-US" b="1" dirty="0"/>
                  <a:t>Formula:</a:t>
                </a:r>
                <a:endParaRPr lang="en-US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𝑀𝐴𝐸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grow m:val="on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</m:e>
                      </m:nary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ar-AE" i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̂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ar-AE" i="0">
                          <a:latin typeface="Cambria Math" panose="02040503050406030204" pitchFamily="18" charset="0"/>
                        </a:rPr>
                        <m:t>∣</m:t>
                      </m:r>
                    </m:oMath>
                  </m:oMathPara>
                </a14:m>
                <a:endParaRPr lang="ar-AE" dirty="0"/>
              </a:p>
              <a:p>
                <a:pPr>
                  <a:buNone/>
                </a:pPr>
                <a:r>
                  <a:rPr lang="en-US" b="1" dirty="0"/>
                  <a:t>Interpretasi:</a:t>
                </a:r>
                <a:br>
                  <a:rPr lang="en-US" dirty="0"/>
                </a:br>
                <a:r>
                  <a:rPr lang="en-US" dirty="0"/>
                  <a:t>MAE </a:t>
                </a:r>
                <a:r>
                  <a:rPr lang="en-US" dirty="0" err="1"/>
                  <a:t>menunjukkan</a:t>
                </a:r>
                <a:r>
                  <a:rPr lang="en-US" dirty="0"/>
                  <a:t> </a:t>
                </a:r>
                <a:r>
                  <a:rPr lang="en-US" dirty="0" err="1"/>
                  <a:t>berapa</a:t>
                </a:r>
                <a:r>
                  <a:rPr lang="en-US" dirty="0"/>
                  <a:t> </a:t>
                </a:r>
                <a:r>
                  <a:rPr lang="en-US" dirty="0" err="1"/>
                  <a:t>besar</a:t>
                </a:r>
                <a:r>
                  <a:rPr lang="en-US" dirty="0"/>
                  <a:t> </a:t>
                </a:r>
                <a:r>
                  <a:rPr lang="en-US" dirty="0" err="1"/>
                  <a:t>kesalahan</a:t>
                </a:r>
                <a:r>
                  <a:rPr lang="en-US" dirty="0"/>
                  <a:t> rata-rata model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satuan</a:t>
                </a:r>
                <a:r>
                  <a:rPr lang="en-US" dirty="0"/>
                  <a:t> </a:t>
                </a:r>
                <a:r>
                  <a:rPr lang="en-US" dirty="0" err="1"/>
                  <a:t>asli</a:t>
                </a:r>
                <a:r>
                  <a:rPr lang="en-US" dirty="0"/>
                  <a:t> data (</a:t>
                </a:r>
                <a:r>
                  <a:rPr lang="en-US" dirty="0" err="1"/>
                  <a:t>misalnya</a:t>
                </a:r>
                <a:r>
                  <a:rPr lang="en-US" dirty="0"/>
                  <a:t> °C, ppm, mol/L).</a:t>
                </a:r>
              </a:p>
              <a:p>
                <a:pPr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BFBB18-8F61-FFA3-42CB-AFBB37933F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5319" y="923635"/>
                <a:ext cx="11381361" cy="5257229"/>
              </a:xfrm>
              <a:blipFill>
                <a:blip r:embed="rId2"/>
                <a:stretch>
                  <a:fillRect l="-1071" t="-1972" b="-29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90312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847D9-8D25-329B-161F-70BA25257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D086C-5246-46DD-8E8B-378482B23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168" y="-892343"/>
            <a:ext cx="10711774" cy="1325563"/>
          </a:xfrm>
        </p:spPr>
        <p:txBody>
          <a:bodyPr>
            <a:noAutofit/>
          </a:bodyPr>
          <a:lstStyle/>
          <a:p>
            <a:pPr marL="228600" indent="-228600">
              <a:spcBef>
                <a:spcPts val="1000"/>
              </a:spcBef>
              <a:defRPr/>
            </a:pP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lang="en-US" sz="2800" b="1" dirty="0"/>
            </a:br>
            <a:br>
              <a:rPr lang="en-US" sz="2800" b="1" dirty="0">
                <a:solidFill>
                  <a:srgbClr val="00B0F0"/>
                </a:solidFill>
              </a:rPr>
            </a:br>
            <a:br>
              <a:rPr lang="en-US" sz="2800" b="1" dirty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528D6-8563-992D-7104-4E6B68F75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131" y="233463"/>
            <a:ext cx="11381361" cy="6478621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br>
              <a:rPr lang="en-US" dirty="0"/>
            </a:b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Interpretasi Data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>
                <a:highlight>
                  <a:srgbClr val="00FFFF"/>
                </a:highlight>
              </a:rPr>
              <a:t>Interpretasi </a:t>
            </a:r>
            <a:r>
              <a:rPr lang="en-US" dirty="0" err="1">
                <a:highlight>
                  <a:srgbClr val="00FFFF"/>
                </a:highlight>
              </a:rPr>
              <a:t>adalah</a:t>
            </a:r>
            <a:r>
              <a:rPr lang="en-US" dirty="0">
                <a:highlight>
                  <a:srgbClr val="00FFFF"/>
                </a:highlight>
              </a:rPr>
              <a:t> proses </a:t>
            </a:r>
            <a:r>
              <a:rPr lang="en-US" dirty="0" err="1">
                <a:highlight>
                  <a:srgbClr val="00FFFF"/>
                </a:highlight>
              </a:rPr>
              <a:t>memberikan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makna</a:t>
            </a:r>
            <a:r>
              <a:rPr lang="en-US" dirty="0">
                <a:highlight>
                  <a:srgbClr val="00FFFF"/>
                </a:highlight>
              </a:rPr>
              <a:t> pada data </a:t>
            </a:r>
            <a:r>
              <a:rPr lang="en-US" dirty="0" err="1">
                <a:highlight>
                  <a:srgbClr val="00FFFF"/>
                </a:highlight>
              </a:rPr>
              <a:t>melalui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analisis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tren</a:t>
            </a:r>
            <a:r>
              <a:rPr lang="en-US" dirty="0">
                <a:highlight>
                  <a:srgbClr val="00FFFF"/>
                </a:highlight>
              </a:rPr>
              <a:t>, </a:t>
            </a:r>
            <a:r>
              <a:rPr lang="en-US" dirty="0" err="1">
                <a:highlight>
                  <a:srgbClr val="00FFFF"/>
                </a:highlight>
              </a:rPr>
              <a:t>hubungan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sebab-akibat</a:t>
            </a:r>
            <a:r>
              <a:rPr lang="en-US" dirty="0">
                <a:highlight>
                  <a:srgbClr val="00FFFF"/>
                </a:highlight>
              </a:rPr>
              <a:t>, </a:t>
            </a:r>
            <a:r>
              <a:rPr lang="en-US" dirty="0" err="1">
                <a:highlight>
                  <a:srgbClr val="00FFFF"/>
                </a:highlight>
              </a:rPr>
              <a:t>perbandingan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teori</a:t>
            </a:r>
            <a:r>
              <a:rPr lang="en-US" dirty="0">
                <a:highlight>
                  <a:srgbClr val="00FFFF"/>
                </a:highlight>
              </a:rPr>
              <a:t>, dan </a:t>
            </a:r>
            <a:r>
              <a:rPr lang="en-US" dirty="0" err="1">
                <a:highlight>
                  <a:srgbClr val="00FFFF"/>
                </a:highlight>
              </a:rPr>
              <a:t>evaluasi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anomali</a:t>
            </a:r>
            <a:r>
              <a:rPr lang="en-US" dirty="0">
                <a:highlight>
                  <a:srgbClr val="00FFFF"/>
                </a:highlight>
              </a:rPr>
              <a:t>.</a:t>
            </a:r>
          </a:p>
          <a:p>
            <a:pPr>
              <a:buNone/>
            </a:pPr>
            <a:r>
              <a:rPr lang="en-US" dirty="0"/>
              <a:t>Interpretasi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i="1" dirty="0" err="1"/>
              <a:t>mengapa</a:t>
            </a:r>
            <a:r>
              <a:rPr lang="en-US" dirty="0"/>
              <a:t> data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Langkah-</a:t>
            </a:r>
            <a:r>
              <a:rPr lang="en-US" dirty="0" err="1"/>
              <a:t>langkah</a:t>
            </a:r>
            <a:r>
              <a:rPr lang="en-US" dirty="0"/>
              <a:t>: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,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anomali</a:t>
            </a:r>
            <a:r>
              <a:rPr lang="en-US" dirty="0"/>
              <a:t>,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,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 dan </a:t>
            </a:r>
            <a:r>
              <a:rPr lang="en-US" dirty="0" err="1"/>
              <a:t>kurva</a:t>
            </a:r>
            <a:r>
              <a:rPr lang="en-US" dirty="0"/>
              <a:t>,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menyimpulkan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sebab-akibat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</a:rPr>
              <a:t>Contoh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interpretasi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dalam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penelitian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teknik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kimia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temperatur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→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Arrhenius.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Katalis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deaktivasi</a:t>
            </a:r>
            <a:r>
              <a:rPr lang="en-US" dirty="0"/>
              <a:t> →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eksponensial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Viskositas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pada pipa </a:t>
            </a:r>
            <a:r>
              <a:rPr lang="en-US" dirty="0" err="1"/>
              <a:t>meningkat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6155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A30EB-556B-48A6-A603-BBA10C553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54A7-6189-4B3E-1D55-7E0B5750B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168" y="-892343"/>
            <a:ext cx="10711774" cy="1325563"/>
          </a:xfrm>
        </p:spPr>
        <p:txBody>
          <a:bodyPr>
            <a:noAutofit/>
          </a:bodyPr>
          <a:lstStyle/>
          <a:p>
            <a:pPr marL="228600" indent="-228600">
              <a:spcBef>
                <a:spcPts val="1000"/>
              </a:spcBef>
              <a:defRPr/>
            </a:pP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lang="en-US" sz="2800" b="1" dirty="0"/>
            </a:br>
            <a:br>
              <a:rPr lang="en-US" sz="2800" b="1" dirty="0">
                <a:solidFill>
                  <a:srgbClr val="00B0F0"/>
                </a:solidFill>
              </a:rPr>
            </a:br>
            <a:br>
              <a:rPr lang="en-US" sz="2800" b="1" dirty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42166-EE93-044E-FEC0-CB00C46FA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18" y="233463"/>
            <a:ext cx="10711774" cy="647862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00B050"/>
                </a:solidFill>
              </a:rPr>
              <a:t>Penyajian Data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Penyajian </a:t>
            </a:r>
            <a:r>
              <a:rPr lang="en-US" dirty="0" err="1"/>
              <a:t>harus</a:t>
            </a:r>
            <a:r>
              <a:rPr lang="en-US" dirty="0"/>
              <a:t>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akurat</a:t>
            </a:r>
            <a:r>
              <a:rPr lang="en-US" dirty="0"/>
              <a:t>,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jujur</a:t>
            </a:r>
            <a:r>
              <a:rPr lang="en-US" dirty="0"/>
              <a:t>,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menyesatkan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  <a:buNone/>
            </a:pPr>
            <a:endParaRPr lang="en-US" dirty="0"/>
          </a:p>
          <a:p>
            <a:pPr>
              <a:lnSpc>
                <a:spcPct val="150000"/>
              </a:lnSpc>
              <a:buNone/>
            </a:pPr>
            <a:r>
              <a:rPr lang="en-US" dirty="0"/>
              <a:t>Tabel, </a:t>
            </a:r>
            <a:r>
              <a:rPr lang="en-US" dirty="0" err="1"/>
              <a:t>grafik</a:t>
            </a:r>
            <a:r>
              <a:rPr lang="en-US" dirty="0"/>
              <a:t>, diagram </a:t>
            </a:r>
            <a:r>
              <a:rPr lang="en-US" dirty="0" err="1"/>
              <a:t>alir</a:t>
            </a:r>
            <a:r>
              <a:rPr lang="en-US" dirty="0"/>
              <a:t>, dan </a:t>
            </a:r>
            <a:r>
              <a:rPr lang="en-US" dirty="0" err="1"/>
              <a:t>foto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memperjelas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5658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2F06E-5CBE-3180-B5A4-5DCF5B2F5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5C876-035E-13BE-AE53-2DDC2E09B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168" y="-892343"/>
            <a:ext cx="10711774" cy="1325563"/>
          </a:xfrm>
        </p:spPr>
        <p:txBody>
          <a:bodyPr>
            <a:noAutofit/>
          </a:bodyPr>
          <a:lstStyle/>
          <a:p>
            <a:pPr marL="228600" indent="-228600">
              <a:spcBef>
                <a:spcPts val="1000"/>
              </a:spcBef>
              <a:defRPr/>
            </a:pP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lang="en-US" sz="2800" b="1" dirty="0"/>
            </a:br>
            <a:br>
              <a:rPr lang="en-US" sz="2800" b="1" dirty="0">
                <a:solidFill>
                  <a:srgbClr val="00B0F0"/>
                </a:solidFill>
              </a:rPr>
            </a:br>
            <a:br>
              <a:rPr lang="en-US" sz="2800" b="1" dirty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0E6FE-3252-6B3C-ACAF-3B92CBC5D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18" y="233463"/>
            <a:ext cx="10711774" cy="647862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Peran Etika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Pengolahan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Data</a:t>
            </a:r>
          </a:p>
          <a:p>
            <a:pPr algn="ctr">
              <a:buNone/>
            </a:pPr>
            <a:endParaRPr lang="en-US" b="1" dirty="0"/>
          </a:p>
          <a:p>
            <a:pPr>
              <a:lnSpc>
                <a:spcPct val="150000"/>
              </a:lnSpc>
              <a:buNone/>
            </a:pPr>
            <a:r>
              <a:rPr lang="en-US" dirty="0"/>
              <a:t>Etika sangat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data: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menghapus</a:t>
            </a:r>
            <a:r>
              <a:rPr lang="en-US" dirty="0"/>
              <a:t> data “</a:t>
            </a:r>
            <a:r>
              <a:rPr lang="en-US" dirty="0" err="1"/>
              <a:t>jeleks</a:t>
            </a:r>
            <a:r>
              <a:rPr lang="en-US" dirty="0"/>
              <a:t>”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,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merekayasa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,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data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bias,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 dan error.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915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7FDEE-6C22-FD3F-9EDC-C6180B33A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36086-87F4-C808-C2AC-15FD0F2896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4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Contoh Studi Kasus </a:t>
            </a:r>
            <a:br>
              <a:rPr lang="fi-FI" sz="44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fi-FI" sz="44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DATA DAN INTERPRETASI</a:t>
            </a:r>
            <a:endParaRPr lang="en-US" sz="44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29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0F706-8099-B940-176B-A2FBD398B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Pengertian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Etika Penelitian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9C5AB-3D4C-53A7-3CF1-044159857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>
                <a:highlight>
                  <a:srgbClr val="00FFFF"/>
                </a:highlight>
              </a:rPr>
              <a:t>Penelitian </a:t>
            </a:r>
            <a:r>
              <a:rPr lang="en-US" dirty="0" err="1">
                <a:highlight>
                  <a:srgbClr val="00FFFF"/>
                </a:highlight>
              </a:rPr>
              <a:t>merupakan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aktivitas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ilmiah</a:t>
            </a:r>
            <a:r>
              <a:rPr lang="en-US" dirty="0">
                <a:highlight>
                  <a:srgbClr val="00FFFF"/>
                </a:highlight>
              </a:rPr>
              <a:t> yang </a:t>
            </a:r>
            <a:r>
              <a:rPr lang="en-US" dirty="0" err="1">
                <a:highlight>
                  <a:srgbClr val="00FFFF"/>
                </a:highlight>
              </a:rPr>
              <a:t>bertujuan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menghasilkan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pengetahuan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baru</a:t>
            </a:r>
            <a:r>
              <a:rPr lang="en-US" dirty="0">
                <a:highlight>
                  <a:srgbClr val="00FFFF"/>
                </a:highlight>
              </a:rPr>
              <a:t>, </a:t>
            </a:r>
            <a:r>
              <a:rPr lang="en-US" dirty="0" err="1">
                <a:highlight>
                  <a:srgbClr val="00FFFF"/>
                </a:highlight>
              </a:rPr>
              <a:t>memecahkan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masalah</a:t>
            </a:r>
            <a:r>
              <a:rPr lang="en-US" dirty="0">
                <a:highlight>
                  <a:srgbClr val="00FFFF"/>
                </a:highlight>
              </a:rPr>
              <a:t>, </a:t>
            </a:r>
            <a:r>
              <a:rPr lang="en-US" dirty="0" err="1">
                <a:highlight>
                  <a:srgbClr val="00FFFF"/>
                </a:highlight>
              </a:rPr>
              <a:t>atau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mengembangkan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teori</a:t>
            </a:r>
            <a:r>
              <a:rPr lang="en-US" dirty="0">
                <a:highlight>
                  <a:srgbClr val="00FFFF"/>
                </a:highlight>
              </a:rPr>
              <a:t> yang </a:t>
            </a:r>
            <a:r>
              <a:rPr lang="en-US" dirty="0" err="1">
                <a:highlight>
                  <a:srgbClr val="00FFFF"/>
                </a:highlight>
              </a:rPr>
              <a:t>sudah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ada</a:t>
            </a:r>
            <a:r>
              <a:rPr lang="en-US" dirty="0">
                <a:highlight>
                  <a:srgbClr val="00FFFF"/>
                </a:highlight>
              </a:rPr>
              <a:t>.</a:t>
            </a:r>
          </a:p>
          <a:p>
            <a:pPr algn="just">
              <a:buNone/>
            </a:pPr>
            <a:r>
              <a:rPr lang="en-US" dirty="0">
                <a:highlight>
                  <a:srgbClr val="FFFF00"/>
                </a:highlight>
              </a:rPr>
              <a:t>Etika </a:t>
            </a:r>
            <a:r>
              <a:rPr lang="en-US" dirty="0" err="1">
                <a:highlight>
                  <a:srgbClr val="FFFF00"/>
                </a:highlight>
              </a:rPr>
              <a:t>penelitian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dapat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didefinisikan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sebagai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seperangkat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prinsip</a:t>
            </a:r>
            <a:r>
              <a:rPr lang="en-US" dirty="0">
                <a:highlight>
                  <a:srgbClr val="FFFF00"/>
                </a:highlight>
              </a:rPr>
              <a:t> moral yang </a:t>
            </a:r>
            <a:r>
              <a:rPr lang="en-US" dirty="0" err="1">
                <a:highlight>
                  <a:srgbClr val="FFFF00"/>
                </a:highlight>
              </a:rPr>
              <a:t>mengatur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perilaku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peneliti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dalam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setiap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tahap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penelitian</a:t>
            </a:r>
            <a:r>
              <a:rPr lang="en-US" dirty="0"/>
              <a:t>. </a:t>
            </a:r>
          </a:p>
          <a:p>
            <a:pPr algn="just">
              <a:buNone/>
            </a:pPr>
            <a:r>
              <a:rPr lang="en-US" dirty="0"/>
              <a:t>Etika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dan salah,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 </a:t>
            </a:r>
          </a:p>
          <a:p>
            <a:pPr algn="just">
              <a:buNone/>
            </a:pPr>
            <a:r>
              <a:rPr lang="en-US" dirty="0"/>
              <a:t>Dalam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kimia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pada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b="1" dirty="0" err="1"/>
              <a:t>kepatuhan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keamanan</a:t>
            </a:r>
            <a:r>
              <a:rPr lang="en-US" b="1" dirty="0"/>
              <a:t> </a:t>
            </a:r>
            <a:r>
              <a:rPr lang="en-US" b="1" dirty="0" err="1"/>
              <a:t>laboratorium</a:t>
            </a:r>
            <a:r>
              <a:rPr lang="en-US" b="1" dirty="0"/>
              <a:t>, </a:t>
            </a: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limbah</a:t>
            </a:r>
            <a:r>
              <a:rPr lang="en-US" b="1" dirty="0"/>
              <a:t>, </a:t>
            </a:r>
            <a:r>
              <a:rPr lang="en-US" b="1" dirty="0" err="1"/>
              <a:t>pencegahan</a:t>
            </a:r>
            <a:r>
              <a:rPr lang="en-US" b="1" dirty="0"/>
              <a:t> </a:t>
            </a:r>
            <a:r>
              <a:rPr lang="en-US" b="1" dirty="0" err="1"/>
              <a:t>pencemaran</a:t>
            </a:r>
            <a:r>
              <a:rPr lang="en-US" b="1" dirty="0"/>
              <a:t>, dan </a:t>
            </a:r>
            <a:r>
              <a:rPr lang="en-US" b="1" dirty="0" err="1"/>
              <a:t>penilaian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sebelum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eksperimen</a:t>
            </a:r>
            <a:r>
              <a:rPr lang="en-US" b="1" dirty="0"/>
              <a:t>. </a:t>
            </a:r>
            <a:r>
              <a:rPr lang="en-US" dirty="0"/>
              <a:t>Peneliti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dirty="0"/>
              <a:t>Beberapa </a:t>
            </a:r>
            <a:r>
              <a:rPr lang="en-US" dirty="0" err="1"/>
              <a:t>penelitian</a:t>
            </a:r>
            <a:r>
              <a:rPr lang="en-US" dirty="0"/>
              <a:t> juga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. Karena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juga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antarpeneliti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, </a:t>
            </a:r>
            <a:r>
              <a:rPr lang="en-US" dirty="0" err="1"/>
              <a:t>kepemilikan</a:t>
            </a:r>
            <a:r>
              <a:rPr lang="en-US" dirty="0"/>
              <a:t> data, dan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9716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74884-1957-1064-BE7C-EB47AE8D8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4656" y="25161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Data 1 — </a:t>
            </a:r>
            <a:r>
              <a:rPr lang="en-US" sz="2800" b="1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Anomali</a:t>
            </a:r>
            <a:r>
              <a:rPr 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Data </a:t>
            </a:r>
            <a:r>
              <a:rPr lang="en-US" sz="2800" b="1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Distilasi</a:t>
            </a:r>
            <a:br>
              <a:rPr 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80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062CF-8AD8-56FA-6F8D-AC0A07D79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612842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5600" b="1" dirty="0"/>
              <a:t>Kasus</a:t>
            </a:r>
          </a:p>
          <a:p>
            <a:pPr>
              <a:lnSpc>
                <a:spcPct val="120000"/>
              </a:lnSpc>
              <a:buNone/>
            </a:pPr>
            <a:r>
              <a:rPr lang="en-US" sz="5600" dirty="0"/>
              <a:t>Peneliti </a:t>
            </a:r>
            <a:r>
              <a:rPr lang="en-US" sz="5600" dirty="0" err="1"/>
              <a:t>mengukur</a:t>
            </a:r>
            <a:r>
              <a:rPr lang="en-US" sz="5600" dirty="0"/>
              <a:t> </a:t>
            </a:r>
            <a:r>
              <a:rPr lang="en-US" sz="5600" dirty="0" err="1"/>
              <a:t>temperatur</a:t>
            </a:r>
            <a:r>
              <a:rPr lang="en-US" sz="5600" dirty="0"/>
              <a:t> pada </a:t>
            </a:r>
            <a:r>
              <a:rPr lang="en-US" sz="5600" dirty="0" err="1"/>
              <a:t>kolom</a:t>
            </a:r>
            <a:r>
              <a:rPr lang="en-US" sz="5600" dirty="0"/>
              <a:t> </a:t>
            </a:r>
            <a:r>
              <a:rPr lang="en-US" sz="5600" dirty="0" err="1"/>
              <a:t>distilasi</a:t>
            </a:r>
            <a:r>
              <a:rPr lang="en-US" sz="5600" dirty="0"/>
              <a:t>. Tiba-</a:t>
            </a:r>
            <a:r>
              <a:rPr lang="en-US" sz="5600" dirty="0" err="1"/>
              <a:t>tiba</a:t>
            </a:r>
            <a:r>
              <a:rPr lang="en-US" sz="5600" dirty="0"/>
              <a:t> tray ke-5 </a:t>
            </a:r>
            <a:r>
              <a:rPr lang="en-US" sz="5600" dirty="0" err="1"/>
              <a:t>menunjukkan</a:t>
            </a:r>
            <a:r>
              <a:rPr lang="en-US" sz="5600" dirty="0"/>
              <a:t> </a:t>
            </a:r>
            <a:r>
              <a:rPr lang="en-US" sz="5600" dirty="0" err="1"/>
              <a:t>temperatur</a:t>
            </a:r>
            <a:r>
              <a:rPr lang="en-US" sz="5600" dirty="0"/>
              <a:t> 30°C </a:t>
            </a:r>
            <a:r>
              <a:rPr lang="en-US" sz="5600" dirty="0" err="1"/>
              <a:t>lebih</a:t>
            </a:r>
            <a:r>
              <a:rPr lang="en-US" sz="5600" dirty="0"/>
              <a:t> </a:t>
            </a:r>
            <a:r>
              <a:rPr lang="en-US" sz="5600" dirty="0" err="1"/>
              <a:t>rendah</a:t>
            </a:r>
            <a:r>
              <a:rPr lang="en-US" sz="5600" dirty="0"/>
              <a:t> </a:t>
            </a:r>
            <a:r>
              <a:rPr lang="en-US" sz="5600" dirty="0" err="1"/>
              <a:t>dibanding</a:t>
            </a:r>
            <a:r>
              <a:rPr lang="en-US" sz="5600" dirty="0"/>
              <a:t> tray ke-4 dan ke-6.</a:t>
            </a:r>
          </a:p>
          <a:p>
            <a:pPr>
              <a:lnSpc>
                <a:spcPct val="120000"/>
              </a:lnSpc>
              <a:buNone/>
            </a:pPr>
            <a:r>
              <a:rPr lang="en-US" sz="5600" b="1" dirty="0" err="1"/>
              <a:t>Pertanyaan</a:t>
            </a:r>
            <a:endParaRPr lang="en-US" sz="5600" b="1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5600" dirty="0" err="1"/>
              <a:t>Apakah</a:t>
            </a:r>
            <a:r>
              <a:rPr lang="en-US" sz="5600" dirty="0"/>
              <a:t> data valid?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5600" dirty="0" err="1"/>
              <a:t>Penyebab</a:t>
            </a:r>
            <a:r>
              <a:rPr lang="en-US" sz="5600" dirty="0"/>
              <a:t> </a:t>
            </a:r>
            <a:r>
              <a:rPr lang="en-US" sz="5600" dirty="0" err="1"/>
              <a:t>kemungkinan</a:t>
            </a:r>
            <a:r>
              <a:rPr lang="en-US" sz="5600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5600" dirty="0"/>
              <a:t>Apa yang </a:t>
            </a:r>
            <a:r>
              <a:rPr lang="en-US" sz="5600" dirty="0" err="1"/>
              <a:t>harus</a:t>
            </a:r>
            <a:r>
              <a:rPr lang="en-US" sz="5600" dirty="0"/>
              <a:t> </a:t>
            </a:r>
            <a:r>
              <a:rPr lang="en-US" sz="5600" dirty="0" err="1"/>
              <a:t>dilakukan</a:t>
            </a:r>
            <a:r>
              <a:rPr lang="en-US" sz="5600" dirty="0"/>
              <a:t>?</a:t>
            </a:r>
          </a:p>
          <a:p>
            <a:pPr>
              <a:lnSpc>
                <a:spcPct val="120000"/>
              </a:lnSpc>
              <a:buNone/>
            </a:pPr>
            <a:br>
              <a:rPr lang="en-US" sz="5600" dirty="0"/>
            </a:br>
            <a:endParaRPr lang="en-US" sz="5600" dirty="0"/>
          </a:p>
          <a:p>
            <a:pPr>
              <a:lnSpc>
                <a:spcPct val="120000"/>
              </a:lnSpc>
              <a:buNone/>
            </a:pPr>
            <a:r>
              <a:rPr lang="en-US" sz="5600" b="1" dirty="0" err="1"/>
              <a:t>Jawaban</a:t>
            </a:r>
            <a:endParaRPr lang="en-US" sz="5600" b="1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5600" b="1" dirty="0" err="1"/>
              <a:t>Kemungkinan</a:t>
            </a:r>
            <a:r>
              <a:rPr lang="en-US" sz="5600" b="1" dirty="0"/>
              <a:t> </a:t>
            </a:r>
            <a:r>
              <a:rPr lang="en-US" sz="5600" b="1" dirty="0" err="1"/>
              <a:t>besar</a:t>
            </a:r>
            <a:r>
              <a:rPr lang="en-US" sz="5600" b="1" dirty="0"/>
              <a:t> </a:t>
            </a:r>
            <a:r>
              <a:rPr lang="en-US" sz="5600" b="1" dirty="0" err="1"/>
              <a:t>tidak</a:t>
            </a:r>
            <a:r>
              <a:rPr lang="en-US" sz="5600" b="1" dirty="0"/>
              <a:t> valid.</a:t>
            </a:r>
            <a:endParaRPr lang="en-US" sz="5600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5600" dirty="0" err="1"/>
              <a:t>Penyebab</a:t>
            </a:r>
            <a:r>
              <a:rPr lang="en-US" sz="5600" dirty="0"/>
              <a:t>: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sz="4800" dirty="0" err="1"/>
              <a:t>termokopel</a:t>
            </a:r>
            <a:r>
              <a:rPr lang="en-US" sz="4800" dirty="0"/>
              <a:t> </a:t>
            </a:r>
            <a:r>
              <a:rPr lang="en-US" sz="4800" dirty="0" err="1"/>
              <a:t>rusak</a:t>
            </a:r>
            <a:endParaRPr lang="en-US" sz="4800" dirty="0"/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sz="4800" dirty="0" err="1"/>
              <a:t>posisi</a:t>
            </a:r>
            <a:r>
              <a:rPr lang="en-US" sz="4800" dirty="0"/>
              <a:t> sensor </a:t>
            </a:r>
            <a:r>
              <a:rPr lang="en-US" sz="4800" dirty="0" err="1"/>
              <a:t>keluar</a:t>
            </a:r>
            <a:r>
              <a:rPr lang="en-US" sz="4800" dirty="0"/>
              <a:t> </a:t>
            </a:r>
            <a:r>
              <a:rPr lang="en-US" sz="4800" dirty="0" err="1"/>
              <a:t>jalur</a:t>
            </a:r>
            <a:r>
              <a:rPr lang="en-US" sz="4800" dirty="0"/>
              <a:t> </a:t>
            </a:r>
            <a:r>
              <a:rPr lang="en-US" sz="4800" dirty="0" err="1"/>
              <a:t>uap</a:t>
            </a:r>
            <a:endParaRPr lang="en-US" sz="4800" dirty="0"/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sz="4800" dirty="0"/>
              <a:t>loose connection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5600" dirty="0"/>
              <a:t>Solusi:</a:t>
            </a:r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sz="4800" dirty="0" err="1"/>
              <a:t>kalibrasi</a:t>
            </a:r>
            <a:r>
              <a:rPr lang="en-US" sz="4800" dirty="0"/>
              <a:t> </a:t>
            </a:r>
            <a:r>
              <a:rPr lang="en-US" sz="4800" dirty="0" err="1"/>
              <a:t>ulang</a:t>
            </a:r>
            <a:endParaRPr lang="en-US" sz="4800" dirty="0"/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sz="4800" dirty="0" err="1"/>
              <a:t>ulang</a:t>
            </a:r>
            <a:r>
              <a:rPr lang="en-US" sz="4800" dirty="0"/>
              <a:t> </a:t>
            </a:r>
            <a:r>
              <a:rPr lang="en-US" sz="4800" dirty="0" err="1"/>
              <a:t>pengukuran</a:t>
            </a:r>
            <a:endParaRPr lang="en-US" sz="4800" dirty="0"/>
          </a:p>
          <a:p>
            <a:pPr marL="742950" lvl="1" indent="-285750">
              <a:lnSpc>
                <a:spcPct val="120000"/>
              </a:lnSpc>
              <a:buFont typeface="+mj-lt"/>
              <a:buAutoNum type="arabicPeriod"/>
            </a:pPr>
            <a:r>
              <a:rPr lang="en-US" sz="4800" dirty="0" err="1"/>
              <a:t>cek</a:t>
            </a:r>
            <a:r>
              <a:rPr lang="en-US" sz="4800" dirty="0"/>
              <a:t> </a:t>
            </a:r>
            <a:r>
              <a:rPr lang="en-US" sz="4800" dirty="0" err="1"/>
              <a:t>instalasi</a:t>
            </a:r>
            <a:endParaRPr lang="en-US" sz="4800" dirty="0"/>
          </a:p>
          <a:p>
            <a:pPr>
              <a:lnSpc>
                <a:spcPct val="120000"/>
              </a:lnSpc>
              <a:buNone/>
            </a:pPr>
            <a:br>
              <a:rPr lang="en-US" sz="4400" dirty="0"/>
            </a:b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3650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3A12F-4C51-141C-64C7-F6CB2C8AB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841A7-3A05-CC54-0CAC-E79D9ADA1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Data 2 — </a:t>
            </a:r>
            <a:r>
              <a:rPr lang="en-US" b="1" dirty="0" err="1"/>
              <a:t>Kesalahan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Sampel </a:t>
            </a:r>
            <a:r>
              <a:rPr lang="en-US" b="1" dirty="0" err="1"/>
              <a:t>Limbah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640AF-F7CE-97D3-91B8-E3810FBCF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4204"/>
            <a:ext cx="10515600" cy="629379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br>
              <a:rPr lang="en-US" dirty="0"/>
            </a:b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en-US" b="1" dirty="0"/>
              <a:t>Kasus</a:t>
            </a:r>
          </a:p>
          <a:p>
            <a:pPr>
              <a:lnSpc>
                <a:spcPct val="120000"/>
              </a:lnSpc>
              <a:buNone/>
            </a:pPr>
            <a:r>
              <a:rPr lang="en-US" dirty="0"/>
              <a:t>Sampling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pukul</a:t>
            </a:r>
            <a:r>
              <a:rPr lang="en-US" dirty="0"/>
              <a:t> 08.00 pada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dan </a:t>
            </a:r>
            <a:r>
              <a:rPr lang="en-US" dirty="0" err="1"/>
              <a:t>pukul</a:t>
            </a:r>
            <a:r>
              <a:rPr lang="en-US" dirty="0"/>
              <a:t> 15.00 pada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. Debit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fluktuatif</a:t>
            </a:r>
            <a:r>
              <a:rPr lang="en-US" dirty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b="1" dirty="0" err="1"/>
              <a:t>Pertanyaan</a:t>
            </a:r>
            <a:endParaRPr lang="en-US" b="1" dirty="0"/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 err="1"/>
              <a:t>Apakah</a:t>
            </a:r>
            <a:r>
              <a:rPr lang="en-US" dirty="0"/>
              <a:t> data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Apa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metodologi</a:t>
            </a:r>
            <a:r>
              <a:rPr lang="en-US" dirty="0"/>
              <a:t>?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Apa </a:t>
            </a:r>
            <a:r>
              <a:rPr lang="en-US" dirty="0" err="1"/>
              <a:t>teknik</a:t>
            </a:r>
            <a:r>
              <a:rPr lang="en-US" dirty="0"/>
              <a:t> sampling yang </a:t>
            </a:r>
            <a:r>
              <a:rPr lang="en-US" dirty="0" err="1"/>
              <a:t>benar</a:t>
            </a:r>
            <a:r>
              <a:rPr lang="en-US" dirty="0"/>
              <a:t>?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b="1" dirty="0" err="1"/>
              <a:t>Jawaban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dirty="0"/>
              <a:t>Tidak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proses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Kesalahan</a:t>
            </a:r>
            <a:r>
              <a:rPr lang="en-US" dirty="0"/>
              <a:t>: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representatif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/>
              <a:t>Teknik </a:t>
            </a:r>
            <a:r>
              <a:rPr lang="en-US" dirty="0" err="1"/>
              <a:t>benar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composite sampling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konsisten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produksi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2023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71472-0877-E0F2-B5E8-DD44FDA65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07BD1-ECD1-BC61-DED0-6D6FC63B6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86773"/>
            <a:ext cx="10515600" cy="408561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3 —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Ketidaksesuaian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Simulasi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Eksperimen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Reaktor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PFR</a:t>
            </a:r>
            <a:b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34682-044D-B73A-FF5A-AD9F57C24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3310"/>
            <a:ext cx="10515600" cy="5564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300" b="1" dirty="0"/>
              <a:t>Kasus</a:t>
            </a:r>
          </a:p>
          <a:p>
            <a:pPr>
              <a:buNone/>
            </a:pPr>
            <a:r>
              <a:rPr lang="en-US" sz="3300" dirty="0" err="1"/>
              <a:t>Simulasi</a:t>
            </a:r>
            <a:r>
              <a:rPr lang="en-US" sz="3300" dirty="0"/>
              <a:t> Aspen </a:t>
            </a:r>
            <a:r>
              <a:rPr lang="en-US" sz="3300" dirty="0" err="1"/>
              <a:t>memberikan</a:t>
            </a:r>
            <a:r>
              <a:rPr lang="en-US" sz="3300" dirty="0"/>
              <a:t> </a:t>
            </a:r>
            <a:r>
              <a:rPr lang="en-US" sz="3300" dirty="0" err="1"/>
              <a:t>konversi</a:t>
            </a:r>
            <a:r>
              <a:rPr lang="en-US" sz="3300" dirty="0"/>
              <a:t> 80%, </a:t>
            </a:r>
            <a:r>
              <a:rPr lang="en-US" sz="3300" dirty="0" err="1"/>
              <a:t>namun</a:t>
            </a:r>
            <a:r>
              <a:rPr lang="en-US" sz="3300" dirty="0"/>
              <a:t> </a:t>
            </a:r>
            <a:r>
              <a:rPr lang="en-US" sz="3300" dirty="0" err="1"/>
              <a:t>eksperimen</a:t>
            </a:r>
            <a:r>
              <a:rPr lang="en-US" sz="3300" dirty="0"/>
              <a:t> </a:t>
            </a:r>
            <a:r>
              <a:rPr lang="en-US" sz="3300" dirty="0" err="1"/>
              <a:t>hanya</a:t>
            </a:r>
            <a:r>
              <a:rPr lang="en-US" sz="3300" dirty="0"/>
              <a:t> </a:t>
            </a:r>
            <a:r>
              <a:rPr lang="en-US" sz="3300" dirty="0" err="1"/>
              <a:t>menunjukkan</a:t>
            </a:r>
            <a:r>
              <a:rPr lang="en-US" sz="3300" dirty="0"/>
              <a:t> 55%.</a:t>
            </a:r>
          </a:p>
          <a:p>
            <a:pPr>
              <a:buNone/>
            </a:pPr>
            <a:r>
              <a:rPr lang="en-US" sz="3300" b="1" dirty="0" err="1"/>
              <a:t>Pertanyaan</a:t>
            </a:r>
            <a:endParaRPr lang="en-US" sz="3300" b="1" dirty="0"/>
          </a:p>
          <a:p>
            <a:pPr>
              <a:buFont typeface="+mj-lt"/>
              <a:buAutoNum type="arabicPeriod"/>
            </a:pPr>
            <a:r>
              <a:rPr lang="en-US" sz="3300" dirty="0" err="1"/>
              <a:t>Mengapa</a:t>
            </a:r>
            <a:r>
              <a:rPr lang="en-US" sz="3300" dirty="0"/>
              <a:t> </a:t>
            </a:r>
            <a:r>
              <a:rPr lang="en-US" sz="3300" dirty="0" err="1"/>
              <a:t>bisa</a:t>
            </a:r>
            <a:r>
              <a:rPr lang="en-US" sz="3300" dirty="0"/>
              <a:t> </a:t>
            </a:r>
            <a:r>
              <a:rPr lang="en-US" sz="3300" dirty="0" err="1"/>
              <a:t>terjadi</a:t>
            </a:r>
            <a:r>
              <a:rPr lang="en-US" sz="3300" dirty="0"/>
              <a:t> </a:t>
            </a:r>
            <a:r>
              <a:rPr lang="en-US" sz="3300" dirty="0" err="1"/>
              <a:t>perbedaan</a:t>
            </a:r>
            <a:r>
              <a:rPr lang="en-US" sz="3300" dirty="0"/>
              <a:t> </a:t>
            </a:r>
            <a:r>
              <a:rPr lang="en-US" sz="3300" dirty="0" err="1"/>
              <a:t>besar</a:t>
            </a:r>
            <a:r>
              <a:rPr lang="en-US" sz="3300" dirty="0"/>
              <a:t>?</a:t>
            </a:r>
          </a:p>
          <a:p>
            <a:pPr>
              <a:buFont typeface="+mj-lt"/>
              <a:buAutoNum type="arabicPeriod"/>
            </a:pPr>
            <a:r>
              <a:rPr lang="en-US" sz="3300" dirty="0"/>
              <a:t>Apa </a:t>
            </a:r>
            <a:r>
              <a:rPr lang="en-US" sz="3300" dirty="0" err="1"/>
              <a:t>faktor</a:t>
            </a:r>
            <a:r>
              <a:rPr lang="en-US" sz="3300" dirty="0"/>
              <a:t> </a:t>
            </a:r>
            <a:r>
              <a:rPr lang="en-US" sz="3300" dirty="0" err="1"/>
              <a:t>operasional</a:t>
            </a:r>
            <a:r>
              <a:rPr lang="en-US" sz="3300" dirty="0"/>
              <a:t> yang </a:t>
            </a:r>
            <a:r>
              <a:rPr lang="en-US" sz="3300" dirty="0" err="1"/>
              <a:t>mempengaruhi</a:t>
            </a:r>
            <a:r>
              <a:rPr lang="en-US" sz="3300" dirty="0"/>
              <a:t>?</a:t>
            </a:r>
          </a:p>
          <a:p>
            <a:pPr>
              <a:buFont typeface="+mj-lt"/>
              <a:buAutoNum type="arabicPeriod"/>
            </a:pPr>
            <a:r>
              <a:rPr lang="en-US" sz="3300" dirty="0" err="1"/>
              <a:t>Bagaimana</a:t>
            </a:r>
            <a:r>
              <a:rPr lang="en-US" sz="3300" dirty="0"/>
              <a:t> </a:t>
            </a:r>
            <a:r>
              <a:rPr lang="en-US" sz="3300" dirty="0" err="1"/>
              <a:t>memperbaiki</a:t>
            </a:r>
            <a:r>
              <a:rPr lang="en-US" sz="3300" dirty="0"/>
              <a:t> </a:t>
            </a:r>
            <a:r>
              <a:rPr lang="en-US" sz="3300" dirty="0" err="1"/>
              <a:t>kecocokan</a:t>
            </a:r>
            <a:r>
              <a:rPr lang="en-US" sz="3300" dirty="0"/>
              <a:t> model?</a:t>
            </a:r>
          </a:p>
          <a:p>
            <a:pPr>
              <a:buNone/>
            </a:pPr>
            <a:br>
              <a:rPr lang="en-US" sz="3300" dirty="0"/>
            </a:br>
            <a:endParaRPr lang="en-US" sz="3300" dirty="0"/>
          </a:p>
          <a:p>
            <a:pPr>
              <a:buNone/>
            </a:pPr>
            <a:r>
              <a:rPr lang="en-US" sz="3300" b="1" dirty="0" err="1"/>
              <a:t>Jawaban</a:t>
            </a:r>
            <a:endParaRPr lang="en-US" sz="3300" b="1" dirty="0"/>
          </a:p>
          <a:p>
            <a:pPr>
              <a:buFont typeface="+mj-lt"/>
              <a:buAutoNum type="arabicPeriod"/>
            </a:pPr>
            <a:r>
              <a:rPr lang="en-US" sz="3300" dirty="0" err="1"/>
              <a:t>Simulasi</a:t>
            </a:r>
            <a:r>
              <a:rPr lang="en-US" sz="3300" dirty="0"/>
              <a:t> ideal, </a:t>
            </a:r>
            <a:r>
              <a:rPr lang="en-US" sz="3300" dirty="0" err="1"/>
              <a:t>eksperimen</a:t>
            </a:r>
            <a:r>
              <a:rPr lang="en-US" sz="3300" dirty="0"/>
              <a:t> </a:t>
            </a:r>
            <a:r>
              <a:rPr lang="en-US" sz="3300" dirty="0" err="1"/>
              <a:t>nyata</a:t>
            </a:r>
            <a:r>
              <a:rPr lang="en-US" sz="3300" dirty="0"/>
              <a:t> → </a:t>
            </a:r>
            <a:r>
              <a:rPr lang="en-US" sz="3300" dirty="0" err="1"/>
              <a:t>banyak</a:t>
            </a:r>
            <a:r>
              <a:rPr lang="en-US" sz="3300" dirty="0"/>
              <a:t> </a:t>
            </a:r>
            <a:r>
              <a:rPr lang="en-US" sz="3300" dirty="0" err="1"/>
              <a:t>faktor</a:t>
            </a:r>
            <a:r>
              <a:rPr lang="en-US" sz="3300" dirty="0"/>
              <a:t> </a:t>
            </a:r>
            <a:r>
              <a:rPr lang="en-US" sz="3300" dirty="0" err="1"/>
              <a:t>kehilangan</a:t>
            </a:r>
            <a:r>
              <a:rPr lang="en-US" sz="3300" dirty="0"/>
              <a:t> </a:t>
            </a:r>
            <a:r>
              <a:rPr lang="en-US" sz="3300" dirty="0" err="1"/>
              <a:t>tidak</a:t>
            </a:r>
            <a:r>
              <a:rPr lang="en-US" sz="3300" dirty="0"/>
              <a:t> </a:t>
            </a:r>
            <a:r>
              <a:rPr lang="en-US" sz="3300" dirty="0" err="1"/>
              <a:t>dimasukkan</a:t>
            </a:r>
            <a:r>
              <a:rPr lang="en-US" sz="33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3300" dirty="0"/>
              <a:t>Faktor yang </a:t>
            </a:r>
            <a:r>
              <a:rPr lang="en-US" sz="3300" dirty="0" err="1"/>
              <a:t>mempengaruhi</a:t>
            </a:r>
            <a:r>
              <a:rPr lang="en-US" sz="3300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900" dirty="0"/>
              <a:t>fouling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900" dirty="0" err="1"/>
              <a:t>kanal</a:t>
            </a:r>
            <a:r>
              <a:rPr lang="en-US" sz="2900" dirty="0"/>
              <a:t> </a:t>
            </a:r>
            <a:r>
              <a:rPr lang="en-US" sz="2900" dirty="0" err="1"/>
              <a:t>aliran</a:t>
            </a:r>
            <a:r>
              <a:rPr lang="en-US" sz="2900" dirty="0"/>
              <a:t> (channeling)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900" dirty="0" err="1"/>
              <a:t>suhu</a:t>
            </a:r>
            <a:r>
              <a:rPr lang="en-US" sz="2900" dirty="0"/>
              <a:t> </a:t>
            </a:r>
            <a:r>
              <a:rPr lang="en-US" sz="2900" dirty="0" err="1"/>
              <a:t>tidak</a:t>
            </a:r>
            <a:r>
              <a:rPr lang="en-US" sz="2900" dirty="0"/>
              <a:t> </a:t>
            </a:r>
            <a:r>
              <a:rPr lang="en-US" sz="2900" dirty="0" err="1"/>
              <a:t>stabil</a:t>
            </a:r>
            <a:endParaRPr lang="en-US" sz="2900" dirty="0"/>
          </a:p>
          <a:p>
            <a:pPr marL="742950" lvl="1" indent="-285750">
              <a:buFont typeface="+mj-lt"/>
              <a:buAutoNum type="arabicPeriod"/>
            </a:pPr>
            <a:r>
              <a:rPr lang="en-US" sz="2900" dirty="0" err="1"/>
              <a:t>katalis</a:t>
            </a:r>
            <a:r>
              <a:rPr lang="en-US" sz="2900" dirty="0"/>
              <a:t> </a:t>
            </a:r>
            <a:r>
              <a:rPr lang="en-US" sz="2900" dirty="0" err="1"/>
              <a:t>sebagian</a:t>
            </a:r>
            <a:r>
              <a:rPr lang="en-US" sz="2900" dirty="0"/>
              <a:t> </a:t>
            </a:r>
            <a:r>
              <a:rPr lang="en-US" sz="2900" dirty="0" err="1"/>
              <a:t>mati</a:t>
            </a:r>
            <a:endParaRPr lang="en-US" sz="2900" dirty="0"/>
          </a:p>
          <a:p>
            <a:pPr marL="742950" lvl="1" indent="-285750">
              <a:buFont typeface="+mj-lt"/>
              <a:buAutoNum type="arabicPeriod"/>
            </a:pPr>
            <a:r>
              <a:rPr lang="en-US" sz="2900" dirty="0" err="1"/>
              <a:t>difusi</a:t>
            </a:r>
            <a:r>
              <a:rPr lang="en-US" sz="2900" dirty="0"/>
              <a:t> internal</a:t>
            </a:r>
          </a:p>
          <a:p>
            <a:pPr>
              <a:buFont typeface="+mj-lt"/>
              <a:buAutoNum type="arabicPeriod"/>
            </a:pPr>
            <a:r>
              <a:rPr lang="en-US" sz="3300" dirty="0" err="1"/>
              <a:t>Perbaikan</a:t>
            </a:r>
            <a:r>
              <a:rPr lang="en-US" sz="3300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900" dirty="0" err="1"/>
              <a:t>kalibrasi</a:t>
            </a:r>
            <a:r>
              <a:rPr lang="en-US" sz="2900" dirty="0"/>
              <a:t> parameter model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900" dirty="0" err="1"/>
              <a:t>masukkan</a:t>
            </a:r>
            <a:r>
              <a:rPr lang="en-US" sz="2900" dirty="0"/>
              <a:t> data kinetic real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900" dirty="0" err="1"/>
              <a:t>pastikan</a:t>
            </a:r>
            <a:r>
              <a:rPr lang="en-US" sz="2900" dirty="0"/>
              <a:t> </a:t>
            </a:r>
            <a:r>
              <a:rPr lang="en-US" sz="2900" dirty="0" err="1"/>
              <a:t>kondisi</a:t>
            </a:r>
            <a:r>
              <a:rPr lang="en-US" sz="2900" dirty="0"/>
              <a:t> </a:t>
            </a:r>
            <a:r>
              <a:rPr lang="en-US" sz="2900" dirty="0" err="1"/>
              <a:t>operasi</a:t>
            </a:r>
            <a:r>
              <a:rPr lang="en-US" sz="2900" dirty="0"/>
              <a:t> </a:t>
            </a:r>
            <a:r>
              <a:rPr lang="en-US" sz="2900" dirty="0" err="1"/>
              <a:t>stabil</a:t>
            </a:r>
            <a:endParaRPr lang="en-US" sz="2900" dirty="0"/>
          </a:p>
          <a:p>
            <a:pPr marL="742950" lvl="1" indent="-285750">
              <a:buFont typeface="+mj-lt"/>
              <a:buAutoNum type="arabicPeriod"/>
            </a:pPr>
            <a:r>
              <a:rPr lang="en-US" sz="2900" dirty="0" err="1"/>
              <a:t>ukur</a:t>
            </a:r>
            <a:r>
              <a:rPr lang="en-US" sz="2900" dirty="0"/>
              <a:t> </a:t>
            </a:r>
            <a:r>
              <a:rPr lang="en-US" sz="2900" dirty="0" err="1"/>
              <a:t>kembali</a:t>
            </a:r>
            <a:r>
              <a:rPr lang="en-US" sz="2900" dirty="0"/>
              <a:t> </a:t>
            </a:r>
            <a:r>
              <a:rPr lang="en-US" sz="2900" dirty="0" err="1"/>
              <a:t>profil</a:t>
            </a:r>
            <a:r>
              <a:rPr lang="en-US" sz="2900" dirty="0"/>
              <a:t> </a:t>
            </a:r>
            <a:r>
              <a:rPr lang="en-US" sz="2900" dirty="0" err="1"/>
              <a:t>suhu</a:t>
            </a:r>
            <a:r>
              <a:rPr lang="en-US" sz="2900" dirty="0"/>
              <a:t> dan </a:t>
            </a:r>
            <a:r>
              <a:rPr lang="en-US" sz="2900" dirty="0" err="1"/>
              <a:t>tekanan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184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9CF5F-0929-7FE6-4DE3-913600BAD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5961" y="2528887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PERTANYAAN  ?</a:t>
            </a:r>
          </a:p>
        </p:txBody>
      </p:sp>
    </p:spTree>
    <p:extLst>
      <p:ext uri="{BB962C8B-B14F-4D97-AF65-F5344CB8AC3E}">
        <p14:creationId xmlns:p14="http://schemas.microsoft.com/office/powerpoint/2010/main" val="33062353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7E312-A203-5A7C-077A-B6EB00C98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BFA00-D9A5-10AC-C05F-96EC8EF16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KESIMPULAN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AC356-2111-8996-C1CB-5424C76C5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Etika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moral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agar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,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, dan </a:t>
            </a:r>
            <a:r>
              <a:rPr lang="en-US" dirty="0" err="1"/>
              <a:t>aman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 </a:t>
            </a:r>
            <a:r>
              <a:rPr lang="en-US" b="1" dirty="0" err="1"/>
              <a:t>kejujuran</a:t>
            </a:r>
            <a:r>
              <a:rPr lang="en-US" dirty="0"/>
              <a:t>, </a:t>
            </a:r>
            <a:r>
              <a:rPr lang="en-US" b="1" dirty="0" err="1"/>
              <a:t>objektivitas</a:t>
            </a:r>
            <a:r>
              <a:rPr lang="en-US" dirty="0"/>
              <a:t>, </a:t>
            </a:r>
            <a:r>
              <a:rPr lang="en-US" b="1" dirty="0" err="1"/>
              <a:t>integritas</a:t>
            </a:r>
            <a:r>
              <a:rPr lang="en-US" dirty="0"/>
              <a:t>, </a:t>
            </a:r>
            <a:r>
              <a:rPr lang="en-US" b="1" dirty="0" err="1"/>
              <a:t>akuntabilitas</a:t>
            </a:r>
            <a:r>
              <a:rPr lang="en-US" dirty="0"/>
              <a:t>, dan </a:t>
            </a:r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Plagiarisme</a:t>
            </a:r>
            <a:r>
              <a:rPr lang="en-US" dirty="0"/>
              <a:t>, </a:t>
            </a:r>
            <a:r>
              <a:rPr lang="en-US" dirty="0" err="1"/>
              <a:t>fabrikasi</a:t>
            </a:r>
            <a:r>
              <a:rPr lang="en-US" dirty="0"/>
              <a:t> data, </a:t>
            </a:r>
            <a:r>
              <a:rPr lang="en-US" dirty="0" err="1"/>
              <a:t>manipulasi</a:t>
            </a:r>
            <a:r>
              <a:rPr lang="en-US" dirty="0"/>
              <a:t> data, dan </a:t>
            </a:r>
            <a:r>
              <a:rPr lang="en-US" dirty="0" err="1"/>
              <a:t>duplikasi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dihindari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Dalam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juga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b="1" dirty="0" err="1"/>
              <a:t>keselamatan</a:t>
            </a:r>
            <a:r>
              <a:rPr lang="en-US" b="1" dirty="0"/>
              <a:t> </a:t>
            </a:r>
            <a:r>
              <a:rPr lang="en-US" b="1" dirty="0" err="1"/>
              <a:t>laboratorium</a:t>
            </a:r>
            <a:r>
              <a:rPr lang="en-US" dirty="0"/>
              <a:t>, </a:t>
            </a: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limbah</a:t>
            </a:r>
            <a:r>
              <a:rPr lang="en-US" dirty="0"/>
              <a:t>, dan </a:t>
            </a:r>
            <a:r>
              <a:rPr lang="en-US" b="1" dirty="0" err="1"/>
              <a:t>perlindungan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;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sangat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kualitas</a:t>
            </a:r>
            <a:r>
              <a:rPr lang="en-US" dirty="0"/>
              <a:t> data yang </a:t>
            </a:r>
            <a:r>
              <a:rPr lang="en-US" dirty="0" err="1"/>
              <a:t>digunakan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Data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b="1" dirty="0"/>
              <a:t>data </a:t>
            </a:r>
            <a:r>
              <a:rPr lang="en-US" b="1" dirty="0" err="1"/>
              <a:t>kuantitatif</a:t>
            </a:r>
            <a:r>
              <a:rPr lang="en-US" dirty="0"/>
              <a:t>, </a:t>
            </a:r>
            <a:r>
              <a:rPr lang="en-US" b="1" dirty="0"/>
              <a:t>data </a:t>
            </a:r>
            <a:r>
              <a:rPr lang="en-US" b="1" dirty="0" err="1"/>
              <a:t>kualitatif</a:t>
            </a:r>
            <a:r>
              <a:rPr lang="en-US" dirty="0"/>
              <a:t>, </a:t>
            </a:r>
            <a:r>
              <a:rPr lang="en-US" b="1" dirty="0"/>
              <a:t>data primer</a:t>
            </a:r>
            <a:r>
              <a:rPr lang="en-US" dirty="0"/>
              <a:t>, dan </a:t>
            </a:r>
            <a:r>
              <a:rPr lang="en-US" b="1" dirty="0"/>
              <a:t>data </a:t>
            </a:r>
            <a:r>
              <a:rPr lang="en-US" b="1" dirty="0" err="1"/>
              <a:t>sekunder</a:t>
            </a:r>
            <a:r>
              <a:rPr lang="en-US" dirty="0"/>
              <a:t>, masing-masing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Validitas</a:t>
            </a:r>
            <a:r>
              <a:rPr lang="en-US" dirty="0"/>
              <a:t> dan </a:t>
            </a:r>
            <a:r>
              <a:rPr lang="en-US" dirty="0" err="1"/>
              <a:t>reliabilitas</a:t>
            </a:r>
            <a:r>
              <a:rPr lang="en-US" dirty="0"/>
              <a:t> data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data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> dan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diulang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Analisis data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(ANOVA, </a:t>
            </a:r>
            <a:r>
              <a:rPr lang="en-US" dirty="0" err="1"/>
              <a:t>regresi</a:t>
            </a:r>
            <a:r>
              <a:rPr lang="en-US" dirty="0"/>
              <a:t>, error analysis </a:t>
            </a:r>
            <a:r>
              <a:rPr lang="en-US" dirty="0" err="1"/>
              <a:t>seperti</a:t>
            </a:r>
            <a:r>
              <a:rPr lang="en-US" dirty="0"/>
              <a:t> RMSE/MAE)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(</a:t>
            </a:r>
            <a:r>
              <a:rPr lang="en-US" dirty="0" err="1"/>
              <a:t>kinetika</a:t>
            </a:r>
            <a:r>
              <a:rPr lang="en-US" dirty="0"/>
              <a:t>, </a:t>
            </a:r>
            <a:r>
              <a:rPr lang="en-US" dirty="0" err="1"/>
              <a:t>neraca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/</a:t>
            </a:r>
            <a:r>
              <a:rPr lang="en-US" dirty="0" err="1"/>
              <a:t>energi</a:t>
            </a:r>
            <a:r>
              <a:rPr lang="en-US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Interpretasi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pada data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sebab-akibat</a:t>
            </a:r>
            <a:r>
              <a:rPr lang="en-US" dirty="0"/>
              <a:t>,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, dan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anomali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138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49338-D9CE-42A1-7A62-FB8A2F99C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02434-98C1-E722-84F6-6940F6F0B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6418" y="0"/>
            <a:ext cx="10515600" cy="1325563"/>
          </a:xfrm>
        </p:spPr>
        <p:txBody>
          <a:bodyPr/>
          <a:lstStyle/>
          <a:p>
            <a:r>
              <a:rPr lang="en-US" b="1" dirty="0"/>
              <a:t> KESIMPULAN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58B81-B9A4-CABF-50A2-0728B725E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036"/>
            <a:ext cx="10515600" cy="5354927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4000" dirty="0"/>
              <a:t>Etika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  <a:r>
              <a:rPr lang="en-US" sz="4000" dirty="0" err="1"/>
              <a:t>adalah</a:t>
            </a:r>
            <a:r>
              <a:rPr lang="en-US" sz="4000" dirty="0"/>
              <a:t> </a:t>
            </a:r>
            <a:r>
              <a:rPr lang="en-US" sz="4000" dirty="0" err="1"/>
              <a:t>pedoman</a:t>
            </a:r>
            <a:r>
              <a:rPr lang="en-US" sz="4000" dirty="0"/>
              <a:t> moral yang </a:t>
            </a:r>
            <a:r>
              <a:rPr lang="en-US" sz="4000" dirty="0" err="1"/>
              <a:t>mengatur</a:t>
            </a:r>
            <a:r>
              <a:rPr lang="en-US" sz="4000" dirty="0"/>
              <a:t> </a:t>
            </a:r>
            <a:r>
              <a:rPr lang="en-US" sz="4000" dirty="0" err="1"/>
              <a:t>perilaku</a:t>
            </a:r>
            <a:r>
              <a:rPr lang="en-US" sz="4000" dirty="0"/>
              <a:t> </a:t>
            </a:r>
            <a:r>
              <a:rPr lang="en-US" sz="4000" dirty="0" err="1"/>
              <a:t>peneliti</a:t>
            </a:r>
            <a:r>
              <a:rPr lang="en-US" sz="4000" dirty="0"/>
              <a:t> agar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  <a:r>
              <a:rPr lang="en-US" sz="4000" dirty="0" err="1"/>
              <a:t>dilakukan</a:t>
            </a:r>
            <a:r>
              <a:rPr lang="en-US" sz="4000" dirty="0"/>
              <a:t> </a:t>
            </a:r>
            <a:r>
              <a:rPr lang="en-US" sz="4000" dirty="0" err="1"/>
              <a:t>secara</a:t>
            </a:r>
            <a:r>
              <a:rPr lang="en-US" sz="4000" dirty="0"/>
              <a:t> </a:t>
            </a:r>
            <a:r>
              <a:rPr lang="en-US" sz="4000" dirty="0" err="1"/>
              <a:t>jujur</a:t>
            </a:r>
            <a:r>
              <a:rPr lang="en-US" sz="4000" dirty="0"/>
              <a:t>, </a:t>
            </a:r>
            <a:r>
              <a:rPr lang="en-US" sz="4000" dirty="0" err="1"/>
              <a:t>bertanggung</a:t>
            </a:r>
            <a:r>
              <a:rPr lang="en-US" sz="4000" dirty="0"/>
              <a:t> </a:t>
            </a:r>
            <a:r>
              <a:rPr lang="en-US" sz="4000" dirty="0" err="1"/>
              <a:t>jawab</a:t>
            </a:r>
            <a:r>
              <a:rPr lang="en-US" sz="4000" dirty="0"/>
              <a:t>, dan </a:t>
            </a:r>
            <a:r>
              <a:rPr lang="en-US" sz="4000" dirty="0" err="1"/>
              <a:t>aman</a:t>
            </a:r>
            <a:r>
              <a:rPr lang="en-US" sz="4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4000" dirty="0" err="1"/>
              <a:t>Prinsip</a:t>
            </a:r>
            <a:r>
              <a:rPr lang="en-US" sz="4000" dirty="0"/>
              <a:t> </a:t>
            </a:r>
            <a:r>
              <a:rPr lang="en-US" sz="4000" dirty="0" err="1"/>
              <a:t>utama</a:t>
            </a:r>
            <a:r>
              <a:rPr lang="en-US" sz="4000" dirty="0"/>
              <a:t> </a:t>
            </a:r>
            <a:r>
              <a:rPr lang="en-US" sz="4000" dirty="0" err="1"/>
              <a:t>etika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  <a:r>
              <a:rPr lang="en-US" sz="4000" dirty="0" err="1"/>
              <a:t>meliputi</a:t>
            </a:r>
            <a:r>
              <a:rPr lang="en-US" sz="4000" dirty="0"/>
              <a:t>: </a:t>
            </a:r>
            <a:r>
              <a:rPr lang="en-US" sz="4000" b="1" dirty="0" err="1"/>
              <a:t>kejujuran</a:t>
            </a:r>
            <a:r>
              <a:rPr lang="en-US" sz="4000" dirty="0"/>
              <a:t>, </a:t>
            </a:r>
            <a:r>
              <a:rPr lang="en-US" sz="4000" b="1" dirty="0" err="1"/>
              <a:t>objektivitas</a:t>
            </a:r>
            <a:r>
              <a:rPr lang="en-US" sz="4000" dirty="0"/>
              <a:t>, </a:t>
            </a:r>
            <a:r>
              <a:rPr lang="en-US" sz="4000" b="1" dirty="0" err="1"/>
              <a:t>integritas</a:t>
            </a:r>
            <a:r>
              <a:rPr lang="en-US" sz="4000" dirty="0"/>
              <a:t>, </a:t>
            </a:r>
            <a:r>
              <a:rPr lang="en-US" sz="4000" b="1" dirty="0" err="1"/>
              <a:t>akuntabilitas</a:t>
            </a:r>
            <a:r>
              <a:rPr lang="en-US" sz="4000" dirty="0"/>
              <a:t>, dan </a:t>
            </a:r>
            <a:r>
              <a:rPr lang="en-US" sz="4000" b="1" dirty="0" err="1"/>
              <a:t>tanggung</a:t>
            </a:r>
            <a:r>
              <a:rPr lang="en-US" sz="4000" b="1" dirty="0"/>
              <a:t> </a:t>
            </a:r>
            <a:r>
              <a:rPr lang="en-US" sz="4000" b="1" dirty="0" err="1"/>
              <a:t>jawab</a:t>
            </a:r>
            <a:r>
              <a:rPr lang="en-US" sz="4000" b="1" dirty="0"/>
              <a:t> </a:t>
            </a:r>
            <a:r>
              <a:rPr lang="en-US" sz="4000" b="1" dirty="0" err="1"/>
              <a:t>sosial</a:t>
            </a:r>
            <a:r>
              <a:rPr lang="en-US" sz="4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4000" dirty="0" err="1"/>
              <a:t>Plagiarisme</a:t>
            </a:r>
            <a:r>
              <a:rPr lang="en-US" sz="4000" dirty="0"/>
              <a:t>, </a:t>
            </a:r>
            <a:r>
              <a:rPr lang="en-US" sz="4000" dirty="0" err="1"/>
              <a:t>fabrikasi</a:t>
            </a:r>
            <a:r>
              <a:rPr lang="en-US" sz="4000" dirty="0"/>
              <a:t> data, </a:t>
            </a:r>
            <a:r>
              <a:rPr lang="en-US" sz="4000" dirty="0" err="1"/>
              <a:t>manipulasi</a:t>
            </a:r>
            <a:r>
              <a:rPr lang="en-US" sz="4000" dirty="0"/>
              <a:t> data, dan </a:t>
            </a:r>
            <a:r>
              <a:rPr lang="en-US" sz="4000" dirty="0" err="1"/>
              <a:t>duplikasi</a:t>
            </a:r>
            <a:r>
              <a:rPr lang="en-US" sz="4000" dirty="0"/>
              <a:t> </a:t>
            </a:r>
            <a:r>
              <a:rPr lang="en-US" sz="4000" dirty="0" err="1"/>
              <a:t>publikasi</a:t>
            </a:r>
            <a:r>
              <a:rPr lang="en-US" sz="4000" dirty="0"/>
              <a:t> </a:t>
            </a:r>
            <a:r>
              <a:rPr lang="en-US" sz="4000" dirty="0" err="1"/>
              <a:t>merupakan</a:t>
            </a:r>
            <a:r>
              <a:rPr lang="en-US" sz="4000" dirty="0"/>
              <a:t> </a:t>
            </a:r>
            <a:r>
              <a:rPr lang="en-US" sz="4000" dirty="0" err="1"/>
              <a:t>bentuk</a:t>
            </a:r>
            <a:r>
              <a:rPr lang="en-US" sz="4000" dirty="0"/>
              <a:t> </a:t>
            </a:r>
            <a:r>
              <a:rPr lang="en-US" sz="4000" dirty="0" err="1"/>
              <a:t>pelanggaran</a:t>
            </a:r>
            <a:r>
              <a:rPr lang="en-US" sz="4000" dirty="0"/>
              <a:t> </a:t>
            </a:r>
            <a:r>
              <a:rPr lang="en-US" sz="4000" dirty="0" err="1"/>
              <a:t>etika</a:t>
            </a:r>
            <a:r>
              <a:rPr lang="en-US" sz="4000" dirty="0"/>
              <a:t> yang </a:t>
            </a:r>
            <a:r>
              <a:rPr lang="en-US" sz="4000" dirty="0" err="1"/>
              <a:t>harus</a:t>
            </a:r>
            <a:r>
              <a:rPr lang="en-US" sz="4000" dirty="0"/>
              <a:t> </a:t>
            </a:r>
            <a:r>
              <a:rPr lang="en-US" sz="4000" dirty="0" err="1"/>
              <a:t>dihindari</a:t>
            </a:r>
            <a:r>
              <a:rPr lang="en-US" sz="4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4000" dirty="0"/>
              <a:t>Dalam </a:t>
            </a:r>
            <a:r>
              <a:rPr lang="en-US" sz="4000" dirty="0" err="1"/>
              <a:t>teknik</a:t>
            </a:r>
            <a:r>
              <a:rPr lang="en-US" sz="4000" dirty="0"/>
              <a:t> </a:t>
            </a:r>
            <a:r>
              <a:rPr lang="en-US" sz="4000" dirty="0" err="1"/>
              <a:t>kimia</a:t>
            </a:r>
            <a:r>
              <a:rPr lang="en-US" sz="4000" dirty="0"/>
              <a:t>, </a:t>
            </a:r>
            <a:r>
              <a:rPr lang="en-US" sz="4000" dirty="0" err="1"/>
              <a:t>etika</a:t>
            </a:r>
            <a:r>
              <a:rPr lang="en-US" sz="4000" dirty="0"/>
              <a:t> juga </a:t>
            </a:r>
            <a:r>
              <a:rPr lang="en-US" sz="4000" dirty="0" err="1"/>
              <a:t>mencakup</a:t>
            </a:r>
            <a:r>
              <a:rPr lang="en-US" sz="4000" dirty="0"/>
              <a:t> </a:t>
            </a:r>
            <a:r>
              <a:rPr lang="en-US" sz="4000" b="1" dirty="0" err="1"/>
              <a:t>keselamatan</a:t>
            </a:r>
            <a:r>
              <a:rPr lang="en-US" sz="4000" b="1" dirty="0"/>
              <a:t> </a:t>
            </a:r>
            <a:r>
              <a:rPr lang="en-US" sz="4000" b="1" dirty="0" err="1"/>
              <a:t>laboratorium</a:t>
            </a:r>
            <a:r>
              <a:rPr lang="en-US" sz="4000" dirty="0"/>
              <a:t>, </a:t>
            </a:r>
            <a:r>
              <a:rPr lang="en-US" sz="4000" b="1" dirty="0" err="1"/>
              <a:t>pengelolaan</a:t>
            </a:r>
            <a:r>
              <a:rPr lang="en-US" sz="4000" b="1" dirty="0"/>
              <a:t> </a:t>
            </a:r>
            <a:r>
              <a:rPr lang="en-US" sz="4000" b="1" dirty="0" err="1"/>
              <a:t>limbah</a:t>
            </a:r>
            <a:r>
              <a:rPr lang="en-US" sz="4000" dirty="0"/>
              <a:t>, dan </a:t>
            </a:r>
            <a:r>
              <a:rPr lang="en-US" sz="4000" b="1" dirty="0" err="1"/>
              <a:t>perlindungan</a:t>
            </a:r>
            <a:r>
              <a:rPr lang="en-US" sz="4000" b="1" dirty="0"/>
              <a:t> </a:t>
            </a:r>
            <a:r>
              <a:rPr lang="en-US" sz="4000" b="1" dirty="0" err="1"/>
              <a:t>lingkungan</a:t>
            </a:r>
            <a:r>
              <a:rPr lang="en-US" sz="4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4000" dirty="0"/>
              <a:t>Data </a:t>
            </a:r>
            <a:r>
              <a:rPr lang="en-US" sz="4000" dirty="0" err="1"/>
              <a:t>adalah</a:t>
            </a:r>
            <a:r>
              <a:rPr lang="en-US" sz="4000" dirty="0"/>
              <a:t> </a:t>
            </a:r>
            <a:r>
              <a:rPr lang="en-US" sz="4000" dirty="0" err="1"/>
              <a:t>dasar</a:t>
            </a:r>
            <a:r>
              <a:rPr lang="en-US" sz="4000" dirty="0"/>
              <a:t> </a:t>
            </a:r>
            <a:r>
              <a:rPr lang="en-US" sz="4000" dirty="0" err="1"/>
              <a:t>utama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  <a:r>
              <a:rPr lang="en-US" sz="4000" dirty="0" err="1"/>
              <a:t>ilmiah</a:t>
            </a:r>
            <a:r>
              <a:rPr lang="en-US" sz="4000" dirty="0"/>
              <a:t>; </a:t>
            </a:r>
            <a:r>
              <a:rPr lang="en-US" sz="4000" dirty="0" err="1"/>
              <a:t>kualitas</a:t>
            </a:r>
            <a:r>
              <a:rPr lang="en-US" sz="4000" dirty="0"/>
              <a:t> </a:t>
            </a:r>
            <a:r>
              <a:rPr lang="en-US" sz="4000" dirty="0" err="1"/>
              <a:t>kesimpulan</a:t>
            </a:r>
            <a:r>
              <a:rPr lang="en-US" sz="4000" dirty="0"/>
              <a:t> sangat </a:t>
            </a:r>
            <a:r>
              <a:rPr lang="en-US" sz="4000" dirty="0" err="1"/>
              <a:t>bergantung</a:t>
            </a:r>
            <a:r>
              <a:rPr lang="en-US" sz="4000" dirty="0"/>
              <a:t> pada </a:t>
            </a:r>
            <a:r>
              <a:rPr lang="en-US" sz="4000" dirty="0" err="1"/>
              <a:t>kualitas</a:t>
            </a:r>
            <a:r>
              <a:rPr lang="en-US" sz="4000" dirty="0"/>
              <a:t> data yang </a:t>
            </a:r>
            <a:r>
              <a:rPr lang="en-US" sz="4000" dirty="0" err="1"/>
              <a:t>digunakan</a:t>
            </a:r>
            <a:r>
              <a:rPr lang="en-US" sz="4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4000" dirty="0"/>
              <a:t>Data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  <a:r>
              <a:rPr lang="en-US" sz="4000" dirty="0" err="1"/>
              <a:t>dapat</a:t>
            </a:r>
            <a:r>
              <a:rPr lang="en-US" sz="4000" dirty="0"/>
              <a:t> </a:t>
            </a:r>
            <a:r>
              <a:rPr lang="en-US" sz="4000" dirty="0" err="1"/>
              <a:t>berupa</a:t>
            </a:r>
            <a:r>
              <a:rPr lang="en-US" sz="4000" dirty="0"/>
              <a:t> </a:t>
            </a:r>
            <a:r>
              <a:rPr lang="en-US" sz="4000" b="1" dirty="0"/>
              <a:t>data </a:t>
            </a:r>
            <a:r>
              <a:rPr lang="en-US" sz="4000" b="1" dirty="0" err="1"/>
              <a:t>kuantitatif</a:t>
            </a:r>
            <a:r>
              <a:rPr lang="en-US" sz="4000" dirty="0"/>
              <a:t>, </a:t>
            </a:r>
            <a:r>
              <a:rPr lang="en-US" sz="4000" b="1" dirty="0"/>
              <a:t>data </a:t>
            </a:r>
            <a:r>
              <a:rPr lang="en-US" sz="4000" b="1" dirty="0" err="1"/>
              <a:t>kualitatif</a:t>
            </a:r>
            <a:r>
              <a:rPr lang="en-US" sz="4000" dirty="0"/>
              <a:t>, </a:t>
            </a:r>
            <a:r>
              <a:rPr lang="en-US" sz="4000" b="1" dirty="0"/>
              <a:t>data primer</a:t>
            </a:r>
            <a:r>
              <a:rPr lang="en-US" sz="4000" dirty="0"/>
              <a:t>, dan </a:t>
            </a:r>
            <a:r>
              <a:rPr lang="en-US" sz="4000" b="1" dirty="0"/>
              <a:t>data </a:t>
            </a:r>
            <a:r>
              <a:rPr lang="en-US" sz="4000" b="1" dirty="0" err="1"/>
              <a:t>sekunder</a:t>
            </a:r>
            <a:r>
              <a:rPr lang="en-US" sz="4000" dirty="0"/>
              <a:t>, masing-masing </a:t>
            </a:r>
            <a:r>
              <a:rPr lang="en-US" sz="4000" dirty="0" err="1"/>
              <a:t>memiliki</a:t>
            </a:r>
            <a:r>
              <a:rPr lang="en-US" sz="4000" dirty="0"/>
              <a:t> </a:t>
            </a:r>
            <a:r>
              <a:rPr lang="en-US" sz="4000" dirty="0" err="1"/>
              <a:t>cara</a:t>
            </a:r>
            <a:r>
              <a:rPr lang="en-US" sz="4000" dirty="0"/>
              <a:t> </a:t>
            </a:r>
            <a:r>
              <a:rPr lang="en-US" sz="4000" dirty="0" err="1"/>
              <a:t>pengumpulan</a:t>
            </a:r>
            <a:r>
              <a:rPr lang="en-US" sz="4000" dirty="0"/>
              <a:t> yang </a:t>
            </a:r>
            <a:r>
              <a:rPr lang="en-US" sz="4000" dirty="0" err="1"/>
              <a:t>berbeda</a:t>
            </a:r>
            <a:r>
              <a:rPr lang="en-US" sz="4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4000" dirty="0" err="1"/>
              <a:t>Validitas</a:t>
            </a:r>
            <a:r>
              <a:rPr lang="en-US" sz="4000" dirty="0"/>
              <a:t> dan </a:t>
            </a:r>
            <a:r>
              <a:rPr lang="en-US" sz="4000" dirty="0" err="1"/>
              <a:t>reliabilitas</a:t>
            </a:r>
            <a:r>
              <a:rPr lang="en-US" sz="4000" dirty="0"/>
              <a:t> data </a:t>
            </a:r>
            <a:r>
              <a:rPr lang="en-US" sz="4000" dirty="0" err="1"/>
              <a:t>penting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memastikan</a:t>
            </a:r>
            <a:r>
              <a:rPr lang="en-US" sz="4000" dirty="0"/>
              <a:t> data </a:t>
            </a:r>
            <a:r>
              <a:rPr lang="en-US" sz="4000" dirty="0" err="1"/>
              <a:t>benar-benar</a:t>
            </a:r>
            <a:r>
              <a:rPr lang="en-US" sz="4000" dirty="0"/>
              <a:t> </a:t>
            </a:r>
            <a:r>
              <a:rPr lang="en-US" sz="4000" dirty="0" err="1"/>
              <a:t>mewakili</a:t>
            </a:r>
            <a:r>
              <a:rPr lang="en-US" sz="4000" dirty="0"/>
              <a:t> </a:t>
            </a:r>
            <a:r>
              <a:rPr lang="en-US" sz="4000" dirty="0" err="1"/>
              <a:t>fenomena</a:t>
            </a:r>
            <a:r>
              <a:rPr lang="en-US" sz="4000" dirty="0"/>
              <a:t> yang </a:t>
            </a:r>
            <a:r>
              <a:rPr lang="en-US" sz="4000" dirty="0" err="1"/>
              <a:t>diteliti</a:t>
            </a:r>
            <a:r>
              <a:rPr lang="en-US" sz="4000" dirty="0"/>
              <a:t> dan </a:t>
            </a:r>
            <a:r>
              <a:rPr lang="en-US" sz="4000" dirty="0" err="1"/>
              <a:t>konsisten</a:t>
            </a:r>
            <a:r>
              <a:rPr lang="en-US" sz="4000" dirty="0"/>
              <a:t> </a:t>
            </a:r>
            <a:r>
              <a:rPr lang="en-US" sz="4000" dirty="0" err="1"/>
              <a:t>bila</a:t>
            </a:r>
            <a:r>
              <a:rPr lang="en-US" sz="4000" dirty="0"/>
              <a:t> </a:t>
            </a:r>
            <a:r>
              <a:rPr lang="en-US" sz="4000" dirty="0" err="1"/>
              <a:t>diulang</a:t>
            </a:r>
            <a:r>
              <a:rPr lang="en-US" sz="4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4000" dirty="0"/>
              <a:t>Analisis data </a:t>
            </a:r>
            <a:r>
              <a:rPr lang="en-US" sz="4000" dirty="0" err="1"/>
              <a:t>melibatkan</a:t>
            </a:r>
            <a:r>
              <a:rPr lang="en-US" sz="4000" dirty="0"/>
              <a:t> </a:t>
            </a:r>
            <a:r>
              <a:rPr lang="en-US" sz="4000" dirty="0" err="1"/>
              <a:t>penggunaan</a:t>
            </a:r>
            <a:r>
              <a:rPr lang="en-US" sz="4000" dirty="0"/>
              <a:t> </a:t>
            </a:r>
            <a:r>
              <a:rPr lang="en-US" sz="4000" dirty="0" err="1"/>
              <a:t>metode</a:t>
            </a:r>
            <a:r>
              <a:rPr lang="en-US" sz="4000" dirty="0"/>
              <a:t> </a:t>
            </a:r>
            <a:r>
              <a:rPr lang="en-US" sz="4000" dirty="0" err="1"/>
              <a:t>statistik</a:t>
            </a:r>
            <a:r>
              <a:rPr lang="en-US" sz="4000" dirty="0"/>
              <a:t> (ANOVA, </a:t>
            </a:r>
            <a:r>
              <a:rPr lang="en-US" sz="4000" dirty="0" err="1"/>
              <a:t>regresi</a:t>
            </a:r>
            <a:r>
              <a:rPr lang="en-US" sz="4000" dirty="0"/>
              <a:t>, error analysis </a:t>
            </a:r>
            <a:r>
              <a:rPr lang="en-US" sz="4000" dirty="0" err="1"/>
              <a:t>seperti</a:t>
            </a:r>
            <a:r>
              <a:rPr lang="en-US" sz="4000" dirty="0"/>
              <a:t> RMSE/MAE) </a:t>
            </a:r>
            <a:r>
              <a:rPr lang="en-US" sz="4000" dirty="0" err="1"/>
              <a:t>serta</a:t>
            </a:r>
            <a:r>
              <a:rPr lang="en-US" sz="4000" dirty="0"/>
              <a:t> </a:t>
            </a:r>
            <a:r>
              <a:rPr lang="en-US" sz="4000" dirty="0" err="1"/>
              <a:t>perhitungan</a:t>
            </a:r>
            <a:r>
              <a:rPr lang="en-US" sz="4000" dirty="0"/>
              <a:t> </a:t>
            </a:r>
            <a:r>
              <a:rPr lang="en-US" sz="4000" dirty="0" err="1"/>
              <a:t>teknik</a:t>
            </a:r>
            <a:r>
              <a:rPr lang="en-US" sz="4000" dirty="0"/>
              <a:t> (</a:t>
            </a:r>
            <a:r>
              <a:rPr lang="en-US" sz="4000" dirty="0" err="1"/>
              <a:t>kinetika</a:t>
            </a:r>
            <a:r>
              <a:rPr lang="en-US" sz="4000" dirty="0"/>
              <a:t>, </a:t>
            </a:r>
            <a:r>
              <a:rPr lang="en-US" sz="4000" dirty="0" err="1"/>
              <a:t>neraca</a:t>
            </a:r>
            <a:r>
              <a:rPr lang="en-US" sz="4000" dirty="0"/>
              <a:t> </a:t>
            </a:r>
            <a:r>
              <a:rPr lang="en-US" sz="4000" dirty="0" err="1"/>
              <a:t>massa</a:t>
            </a:r>
            <a:r>
              <a:rPr lang="en-US" sz="4000" dirty="0"/>
              <a:t>/</a:t>
            </a:r>
            <a:r>
              <a:rPr lang="en-US" sz="4000" dirty="0" err="1"/>
              <a:t>energi</a:t>
            </a:r>
            <a:r>
              <a:rPr lang="en-US" sz="4000" dirty="0"/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4000" dirty="0"/>
              <a:t>Interpretasi </a:t>
            </a:r>
            <a:r>
              <a:rPr lang="en-US" sz="4000" dirty="0" err="1"/>
              <a:t>adalah</a:t>
            </a:r>
            <a:r>
              <a:rPr lang="en-US" sz="4000" dirty="0"/>
              <a:t> proses </a:t>
            </a:r>
            <a:r>
              <a:rPr lang="en-US" sz="4000" dirty="0" err="1"/>
              <a:t>memberikan</a:t>
            </a:r>
            <a:r>
              <a:rPr lang="en-US" sz="4000" dirty="0"/>
              <a:t> </a:t>
            </a:r>
            <a:r>
              <a:rPr lang="en-US" sz="4000" dirty="0" err="1"/>
              <a:t>makna</a:t>
            </a:r>
            <a:r>
              <a:rPr lang="en-US" sz="4000" dirty="0"/>
              <a:t> pada data </a:t>
            </a:r>
            <a:r>
              <a:rPr lang="en-US" sz="4000" dirty="0" err="1"/>
              <a:t>melalui</a:t>
            </a:r>
            <a:r>
              <a:rPr lang="en-US" sz="4000" dirty="0"/>
              <a:t> </a:t>
            </a:r>
            <a:r>
              <a:rPr lang="en-US" sz="4000" dirty="0" err="1"/>
              <a:t>analisis</a:t>
            </a:r>
            <a:r>
              <a:rPr lang="en-US" sz="4000" dirty="0"/>
              <a:t> </a:t>
            </a:r>
            <a:r>
              <a:rPr lang="en-US" sz="4000" dirty="0" err="1"/>
              <a:t>tren</a:t>
            </a:r>
            <a:r>
              <a:rPr lang="en-US" sz="4000" dirty="0"/>
              <a:t>, </a:t>
            </a:r>
            <a:r>
              <a:rPr lang="en-US" sz="4000" dirty="0" err="1"/>
              <a:t>hubungan</a:t>
            </a:r>
            <a:r>
              <a:rPr lang="en-US" sz="4000" dirty="0"/>
              <a:t> </a:t>
            </a:r>
            <a:r>
              <a:rPr lang="en-US" sz="4000" dirty="0" err="1"/>
              <a:t>sebab-akibat</a:t>
            </a:r>
            <a:r>
              <a:rPr lang="en-US" sz="4000" dirty="0"/>
              <a:t>, </a:t>
            </a:r>
            <a:r>
              <a:rPr lang="en-US" sz="4000" dirty="0" err="1"/>
              <a:t>perbandingan</a:t>
            </a:r>
            <a:r>
              <a:rPr lang="en-US" sz="4000" dirty="0"/>
              <a:t> </a:t>
            </a:r>
            <a:r>
              <a:rPr lang="en-US" sz="4000" dirty="0" err="1"/>
              <a:t>teori</a:t>
            </a:r>
            <a:r>
              <a:rPr lang="en-US" sz="4000" dirty="0"/>
              <a:t>, dan </a:t>
            </a:r>
            <a:r>
              <a:rPr lang="en-US" sz="4000" dirty="0" err="1"/>
              <a:t>evaluasi</a:t>
            </a:r>
            <a:r>
              <a:rPr lang="en-US" sz="4000" dirty="0"/>
              <a:t> </a:t>
            </a:r>
            <a:r>
              <a:rPr lang="en-US" sz="4000" dirty="0" err="1"/>
              <a:t>anomali</a:t>
            </a:r>
            <a:r>
              <a:rPr lang="en-US" sz="4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2410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69B96-AC28-2942-ED5F-28D69FF29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B91ED-A6A3-9036-F397-DABB5B7C2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6418" y="1"/>
            <a:ext cx="10515600" cy="822036"/>
          </a:xfrm>
        </p:spPr>
        <p:txBody>
          <a:bodyPr/>
          <a:lstStyle/>
          <a:p>
            <a:r>
              <a:rPr lang="en-US" b="1" dirty="0"/>
              <a:t> Daftar Pustaka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26501-AFA8-7697-E3D6-3CA888195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036"/>
            <a:ext cx="10515600" cy="53549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Creswell, J. W. (2018). </a:t>
            </a:r>
            <a:r>
              <a:rPr lang="en-US" sz="2800" i="1" dirty="0"/>
              <a:t>Research design: Qualitative, quantitative, and mixed methods approaches</a:t>
            </a:r>
            <a:r>
              <a:rPr lang="en-US" sz="2800" dirty="0"/>
              <a:t> (5th ed.). SAGE Publications.</a:t>
            </a:r>
          </a:p>
          <a:p>
            <a:pPr>
              <a:buNone/>
            </a:pPr>
            <a:r>
              <a:rPr lang="en-US" sz="2800" dirty="0"/>
              <a:t>Kothari, C. R. (2004). </a:t>
            </a:r>
            <a:r>
              <a:rPr lang="en-US" sz="2800" i="1" dirty="0"/>
              <a:t>Research methodology: Methods and techniques</a:t>
            </a:r>
            <a:r>
              <a:rPr lang="en-US" sz="2800" dirty="0"/>
              <a:t> (2nd ed.). New Age International.</a:t>
            </a:r>
          </a:p>
          <a:p>
            <a:pPr>
              <a:buNone/>
            </a:pPr>
            <a:r>
              <a:rPr lang="en-US" sz="2800" dirty="0"/>
              <a:t>Montgomery, D. C. (2019). </a:t>
            </a:r>
            <a:r>
              <a:rPr lang="en-US" sz="2800" i="1" dirty="0"/>
              <a:t>Design and analysis of experiments</a:t>
            </a:r>
            <a:r>
              <a:rPr lang="en-US" sz="2800" dirty="0"/>
              <a:t> (10th ed.). Wiley.</a:t>
            </a:r>
          </a:p>
          <a:p>
            <a:pPr>
              <a:buNone/>
            </a:pPr>
            <a:r>
              <a:rPr lang="en-US" sz="2800" dirty="0"/>
              <a:t>Fogler, H. S. (2016). </a:t>
            </a:r>
            <a:r>
              <a:rPr lang="en-US" sz="2800" i="1" dirty="0"/>
              <a:t>Elements of chemical reaction engineering</a:t>
            </a:r>
            <a:r>
              <a:rPr lang="en-US" sz="2800" dirty="0"/>
              <a:t> (5th ed.). Pearson.</a:t>
            </a:r>
          </a:p>
          <a:p>
            <a:pPr>
              <a:buNone/>
            </a:pPr>
            <a:r>
              <a:rPr lang="en-US" sz="2800" dirty="0"/>
              <a:t>Smith, J. M., Van Ness, H. C., &amp; Abbott, M. M. (2005). </a:t>
            </a:r>
            <a:r>
              <a:rPr lang="en-US" sz="2800" i="1" dirty="0"/>
              <a:t>Introduction to chemical engineering thermodynamics</a:t>
            </a:r>
            <a:r>
              <a:rPr lang="en-US" sz="2800" dirty="0"/>
              <a:t> (7th ed.). McGraw-Hill.</a:t>
            </a:r>
          </a:p>
          <a:p>
            <a:pPr>
              <a:buNone/>
            </a:pPr>
            <a:r>
              <a:rPr lang="en-US" sz="2800" dirty="0"/>
              <a:t>McCabe, W. L., Smith, J. C., &amp; Harriott, P. (2005). </a:t>
            </a:r>
            <a:r>
              <a:rPr lang="en-US" sz="2800" i="1" dirty="0"/>
              <a:t>Unit operations of chemical engineering</a:t>
            </a:r>
            <a:r>
              <a:rPr lang="en-US" sz="2800" dirty="0"/>
              <a:t> (7th ed.). McGraw-Hill.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9545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390F9E-9C5C-A9AE-F63A-CA144BC1DD0D}"/>
              </a:ext>
            </a:extLst>
          </p:cNvPr>
          <p:cNvSpPr/>
          <p:nvPr/>
        </p:nvSpPr>
        <p:spPr>
          <a:xfrm>
            <a:off x="3781818" y="4352789"/>
            <a:ext cx="448058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chemeClr val="accent3"/>
                </a:solidFill>
                <a:effectLst/>
              </a:rPr>
              <a:t>Terima</a:t>
            </a:r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 Kasih</a:t>
            </a:r>
          </a:p>
        </p:txBody>
      </p:sp>
    </p:spTree>
    <p:extLst>
      <p:ext uri="{BB962C8B-B14F-4D97-AF65-F5344CB8AC3E}">
        <p14:creationId xmlns:p14="http://schemas.microsoft.com/office/powerpoint/2010/main" val="313373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607B6-EAA3-DB7A-AC12-D3E21F5EC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1063" y="0"/>
            <a:ext cx="9388813" cy="1325563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Prinsip-Prinsip</a:t>
            </a:r>
            <a: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Etika Penelitian</a:t>
            </a:r>
            <a:b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8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A9AF6-11EE-A5E9-6BE1-B87A5D5A0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927" y="930629"/>
            <a:ext cx="11381361" cy="60213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/>
              <a:t>1.3.1 </a:t>
            </a:r>
            <a:r>
              <a:rPr lang="en-US" b="1" dirty="0" err="1"/>
              <a:t>Kejujuran</a:t>
            </a:r>
            <a:r>
              <a:rPr lang="en-US" b="1" dirty="0"/>
              <a:t> (Honesty)</a:t>
            </a:r>
          </a:p>
          <a:p>
            <a:pPr algn="just">
              <a:buNone/>
            </a:pPr>
            <a:r>
              <a:rPr lang="en-US" dirty="0"/>
              <a:t>Peneliti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data, </a:t>
            </a:r>
            <a:r>
              <a:rPr lang="en-US" dirty="0" err="1"/>
              <a:t>metode</a:t>
            </a:r>
            <a:r>
              <a:rPr lang="en-US" dirty="0"/>
              <a:t>, </a:t>
            </a:r>
            <a:r>
              <a:rPr lang="en-US" dirty="0" err="1"/>
              <a:t>hasil</a:t>
            </a:r>
            <a:r>
              <a:rPr lang="en-US" dirty="0"/>
              <a:t>, dan </a:t>
            </a:r>
            <a:r>
              <a:rPr lang="en-US" dirty="0" err="1"/>
              <a:t>interpretasi</a:t>
            </a:r>
            <a:r>
              <a:rPr lang="en-US" dirty="0"/>
              <a:t>. </a:t>
            </a:r>
            <a:r>
              <a:rPr lang="en-US" dirty="0" err="1"/>
              <a:t>Manipulasi</a:t>
            </a:r>
            <a:r>
              <a:rPr lang="en-US" dirty="0"/>
              <a:t> data, </a:t>
            </a:r>
            <a:r>
              <a:rPr lang="en-US" dirty="0" err="1"/>
              <a:t>pemalsuan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fabrikasi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paling </a:t>
            </a:r>
            <a:r>
              <a:rPr lang="en-US" dirty="0" err="1"/>
              <a:t>serius</a:t>
            </a:r>
            <a:r>
              <a:rPr lang="en-US" dirty="0"/>
              <a:t>. </a:t>
            </a:r>
            <a:r>
              <a:rPr lang="en-US" dirty="0" err="1"/>
              <a:t>Kejujuran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memalsukan</a:t>
            </a:r>
            <a:r>
              <a:rPr lang="en-US" dirty="0"/>
              <a:t> data </a:t>
            </a:r>
            <a:r>
              <a:rPr lang="en-US" dirty="0" err="1"/>
              <a:t>laboratorium</a:t>
            </a:r>
            <a:r>
              <a:rPr lang="en-US" dirty="0"/>
              <a:t>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merekayasa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data yang </a:t>
            </a:r>
            <a:r>
              <a:rPr lang="en-US" dirty="0" err="1"/>
              <a:t>dianggap</a:t>
            </a:r>
            <a:r>
              <a:rPr lang="en-US" dirty="0"/>
              <a:t> “</a:t>
            </a:r>
            <a:r>
              <a:rPr lang="en-US" dirty="0" err="1"/>
              <a:t>mengganggu</a:t>
            </a:r>
            <a:r>
              <a:rPr lang="en-US" dirty="0"/>
              <a:t>”,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transparan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b="1" dirty="0"/>
              <a:t>1.3.2 </a:t>
            </a:r>
            <a:r>
              <a:rPr lang="en-US" b="1" dirty="0" err="1"/>
              <a:t>Objektivitas</a:t>
            </a:r>
            <a:r>
              <a:rPr lang="en-US" b="1" dirty="0"/>
              <a:t> (Objectivity)</a:t>
            </a:r>
          </a:p>
          <a:p>
            <a:pPr algn="just">
              <a:buNone/>
            </a:pPr>
            <a:r>
              <a:rPr lang="en-US" dirty="0"/>
              <a:t>Penelitian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bias personal, financial,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. Dalam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,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yang </a:t>
            </a:r>
            <a:r>
              <a:rPr lang="en-US" dirty="0" err="1"/>
              <a:t>berkepentingan</a:t>
            </a:r>
            <a:r>
              <a:rPr lang="en-US" dirty="0"/>
              <a:t> pada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791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CF221-1C99-59E2-B4AD-21FDC1E3E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F1156-35EA-A293-819A-D05F8C644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1063" y="0"/>
            <a:ext cx="9388813" cy="1325563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Prinsip-Prinsip</a:t>
            </a:r>
            <a: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Etika Penelitian</a:t>
            </a:r>
            <a:b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8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744F5-A20F-7DC8-AA21-89CFBE646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927" y="930629"/>
            <a:ext cx="11381361" cy="60213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/>
              <a:t>1. </a:t>
            </a:r>
            <a:r>
              <a:rPr lang="en-US" b="1" dirty="0" err="1"/>
              <a:t>Kejujuran</a:t>
            </a:r>
            <a:r>
              <a:rPr lang="en-US" b="1" dirty="0"/>
              <a:t> (Honesty)</a:t>
            </a:r>
          </a:p>
          <a:p>
            <a:pPr algn="just">
              <a:buNone/>
            </a:pPr>
            <a:r>
              <a:rPr lang="en-US" dirty="0"/>
              <a:t>Peneliti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data, </a:t>
            </a:r>
            <a:r>
              <a:rPr lang="en-US" dirty="0" err="1"/>
              <a:t>metode</a:t>
            </a:r>
            <a:r>
              <a:rPr lang="en-US" dirty="0"/>
              <a:t>, </a:t>
            </a:r>
            <a:r>
              <a:rPr lang="en-US" dirty="0" err="1"/>
              <a:t>hasil</a:t>
            </a:r>
            <a:r>
              <a:rPr lang="en-US" dirty="0"/>
              <a:t>, dan </a:t>
            </a:r>
            <a:r>
              <a:rPr lang="en-US" dirty="0" err="1"/>
              <a:t>interpretasi</a:t>
            </a:r>
            <a:r>
              <a:rPr lang="en-US" dirty="0"/>
              <a:t>. </a:t>
            </a:r>
            <a:r>
              <a:rPr lang="en-US" dirty="0" err="1"/>
              <a:t>Manipulasi</a:t>
            </a:r>
            <a:r>
              <a:rPr lang="en-US" dirty="0"/>
              <a:t> data, </a:t>
            </a:r>
            <a:r>
              <a:rPr lang="en-US" dirty="0" err="1"/>
              <a:t>pemalsuan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fabrikasi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paling </a:t>
            </a:r>
            <a:r>
              <a:rPr lang="en-US" dirty="0" err="1"/>
              <a:t>serius</a:t>
            </a:r>
            <a:r>
              <a:rPr lang="en-US" dirty="0"/>
              <a:t>. </a:t>
            </a:r>
            <a:r>
              <a:rPr lang="en-US" dirty="0" err="1"/>
              <a:t>Kejujuran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memalsukan</a:t>
            </a:r>
            <a:r>
              <a:rPr lang="en-US" dirty="0"/>
              <a:t> data </a:t>
            </a:r>
            <a:r>
              <a:rPr lang="en-US" dirty="0" err="1"/>
              <a:t>laboratorium</a:t>
            </a:r>
            <a:r>
              <a:rPr lang="en-US" dirty="0"/>
              <a:t>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merekayasa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data yang </a:t>
            </a:r>
            <a:r>
              <a:rPr lang="en-US" dirty="0" err="1"/>
              <a:t>dianggap</a:t>
            </a:r>
            <a:r>
              <a:rPr lang="en-US" dirty="0"/>
              <a:t> “</a:t>
            </a:r>
            <a:r>
              <a:rPr lang="en-US" dirty="0" err="1"/>
              <a:t>mengganggu</a:t>
            </a:r>
            <a:r>
              <a:rPr lang="en-US" dirty="0"/>
              <a:t>”,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transparan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2. </a:t>
            </a:r>
            <a:r>
              <a:rPr lang="en-US" b="1" dirty="0" err="1"/>
              <a:t>Objektivitas</a:t>
            </a:r>
            <a:r>
              <a:rPr lang="en-US" b="1" dirty="0"/>
              <a:t> (Objectivity)</a:t>
            </a:r>
          </a:p>
          <a:p>
            <a:pPr algn="just">
              <a:buNone/>
            </a:pPr>
            <a:r>
              <a:rPr lang="en-US" dirty="0"/>
              <a:t>Penelitian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bias personal, financial,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. Dalam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,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yang </a:t>
            </a:r>
            <a:r>
              <a:rPr lang="en-US" dirty="0" err="1"/>
              <a:t>berkepentingan</a:t>
            </a:r>
            <a:r>
              <a:rPr lang="en-US" dirty="0"/>
              <a:t> pada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67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4DF14-1E7B-B27E-64A2-58385AD56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32D6B-CE83-2060-0260-E3CFA055C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1063" y="0"/>
            <a:ext cx="9388813" cy="1325563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Prinsip-Prinsip</a:t>
            </a:r>
            <a: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Etika Penelitian</a:t>
            </a:r>
            <a:b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8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CCCB4-26F3-D1AD-278A-016E3EA25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927" y="930629"/>
            <a:ext cx="11381361" cy="602132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/>
              <a:t>3 Integritas (Integrity)</a:t>
            </a:r>
          </a:p>
          <a:p>
            <a:pPr algn="just">
              <a:buNone/>
            </a:pPr>
            <a:r>
              <a:rPr lang="en-US" dirty="0"/>
              <a:t>Integritas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, </a:t>
            </a:r>
            <a:r>
              <a:rPr lang="en-US" dirty="0" err="1"/>
              <a:t>konsisten</a:t>
            </a:r>
            <a:r>
              <a:rPr lang="en-US" dirty="0"/>
              <a:t>, dan </a:t>
            </a:r>
            <a:r>
              <a:rPr lang="en-US" dirty="0" err="1"/>
              <a:t>berpegang</a:t>
            </a:r>
            <a:r>
              <a:rPr lang="en-US" dirty="0"/>
              <a:t> pada </a:t>
            </a:r>
            <a:r>
              <a:rPr lang="en-US" dirty="0" err="1"/>
              <a:t>nilai-nilai</a:t>
            </a:r>
            <a:r>
              <a:rPr lang="en-US" dirty="0"/>
              <a:t> moral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. Integritas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plagiarisme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b="1" dirty="0"/>
              <a:t>4 </a:t>
            </a:r>
            <a:r>
              <a:rPr lang="en-US" b="1" dirty="0" err="1"/>
              <a:t>Kebebasan</a:t>
            </a:r>
            <a:r>
              <a:rPr lang="en-US" b="1" dirty="0"/>
              <a:t> Akademik dan </a:t>
            </a:r>
            <a:r>
              <a:rPr lang="en-US" b="1" dirty="0" err="1"/>
              <a:t>Tanggung</a:t>
            </a:r>
            <a:r>
              <a:rPr lang="en-US" b="1" dirty="0"/>
              <a:t> Jawab</a:t>
            </a:r>
          </a:p>
          <a:p>
            <a:pPr algn="just">
              <a:buNone/>
            </a:pPr>
            <a:r>
              <a:rPr lang="en-US" dirty="0"/>
              <a:t>Peneliti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</a:t>
            </a:r>
            <a:r>
              <a:rPr lang="en-US" dirty="0" err="1"/>
              <a:t>ilmiahnya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diimbangi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dan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b="1" dirty="0"/>
              <a:t>5 </a:t>
            </a:r>
            <a:r>
              <a:rPr lang="en-US" b="1" dirty="0" err="1"/>
              <a:t>Akuntabilitas</a:t>
            </a:r>
            <a:r>
              <a:rPr lang="en-US" b="1" dirty="0"/>
              <a:t> (Accountability)</a:t>
            </a:r>
          </a:p>
          <a:p>
            <a:pPr algn="just">
              <a:buNone/>
            </a:pPr>
            <a:r>
              <a:rPr lang="en-US" dirty="0"/>
              <a:t>Peneliti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mempertanggungjawabkan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, data, dan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b="1" dirty="0"/>
              <a:t>6 </a:t>
            </a:r>
            <a:r>
              <a:rPr lang="en-US" b="1" dirty="0" err="1"/>
              <a:t>Kepedulian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Subjek</a:t>
            </a:r>
            <a:r>
              <a:rPr lang="en-US" b="1" dirty="0"/>
              <a:t> dan </a:t>
            </a:r>
            <a:r>
              <a:rPr lang="en-US" b="1" dirty="0" err="1"/>
              <a:t>Lingkungan</a:t>
            </a:r>
            <a:endParaRPr lang="en-US" b="1" dirty="0"/>
          </a:p>
          <a:p>
            <a:pPr algn="just">
              <a:buNone/>
            </a:pPr>
            <a:r>
              <a:rPr lang="en-US" dirty="0"/>
              <a:t>Dalam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,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dan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. Peneliti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meminimalkan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dan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laboratorium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pilot plant.</a:t>
            </a:r>
          </a:p>
          <a:p>
            <a:pPr algn="just">
              <a:buNone/>
            </a:pP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702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01E03-9D4D-4D61-EEA7-EF3AD0D27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8F822-6EC5-8025-1BCA-B3F4FBE86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1063" y="1"/>
            <a:ext cx="9388813" cy="1209964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Integritas Akademik dan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Plagiarisme</a:t>
            </a:r>
            <a:b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8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017A9-5EF0-7E82-33EF-04FC74A0E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927" y="930629"/>
            <a:ext cx="11381361" cy="602132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0000"/>
              </a:lnSpc>
              <a:buNone/>
            </a:pPr>
            <a:r>
              <a:rPr lang="en-US" dirty="0" err="1">
                <a:highlight>
                  <a:srgbClr val="00FFFF"/>
                </a:highlight>
              </a:rPr>
              <a:t>Plagiarisme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adalah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penggunaan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gagasan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atau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karya</a:t>
            </a:r>
            <a:r>
              <a:rPr lang="en-US" dirty="0">
                <a:highlight>
                  <a:srgbClr val="00FFFF"/>
                </a:highlight>
              </a:rPr>
              <a:t> orang lain </a:t>
            </a:r>
            <a:r>
              <a:rPr lang="en-US" dirty="0" err="1">
                <a:highlight>
                  <a:srgbClr val="00FFFF"/>
                </a:highlight>
              </a:rPr>
              <a:t>tanpa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memberikan</a:t>
            </a:r>
            <a:r>
              <a:rPr lang="en-US" dirty="0">
                <a:highlight>
                  <a:srgbClr val="00FFFF"/>
                </a:highlight>
              </a:rPr>
              <a:t> </a:t>
            </a:r>
            <a:r>
              <a:rPr lang="en-US" dirty="0" err="1">
                <a:highlight>
                  <a:srgbClr val="00FFFF"/>
                </a:highlight>
              </a:rPr>
              <a:t>kredit</a:t>
            </a:r>
            <a:r>
              <a:rPr lang="en-US" dirty="0">
                <a:highlight>
                  <a:srgbClr val="00FFFF"/>
                </a:highlight>
              </a:rPr>
              <a:t> yang </a:t>
            </a:r>
            <a:r>
              <a:rPr lang="en-US" dirty="0" err="1">
                <a:highlight>
                  <a:srgbClr val="00FFFF"/>
                </a:highlight>
              </a:rPr>
              <a:t>layak</a:t>
            </a:r>
            <a:r>
              <a:rPr lang="en-US" dirty="0">
                <a:highlight>
                  <a:srgbClr val="00FFFF"/>
                </a:highlight>
              </a:rPr>
              <a:t>. </a:t>
            </a:r>
          </a:p>
          <a:p>
            <a:pPr algn="just">
              <a:lnSpc>
                <a:spcPct val="110000"/>
              </a:lnSpc>
              <a:buNone/>
            </a:pPr>
            <a:endParaRPr lang="en-US" dirty="0">
              <a:highlight>
                <a:srgbClr val="00FFFF"/>
              </a:highlight>
            </a:endParaRPr>
          </a:p>
          <a:p>
            <a:pPr algn="just">
              <a:buNone/>
            </a:pP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plagiarisme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/>
              <a:t>Copy-paste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sitasi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orang lain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Penggunaan</a:t>
            </a:r>
            <a:r>
              <a:rPr lang="en-US" dirty="0"/>
              <a:t> data lama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asli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/>
              <a:t>“Self-plagiarism”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mempublikasikan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endParaRPr lang="en-US" dirty="0"/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dirty="0"/>
              <a:t>Dalam dunia </a:t>
            </a:r>
            <a:r>
              <a:rPr lang="en-US" dirty="0" err="1"/>
              <a:t>akademik</a:t>
            </a:r>
            <a:r>
              <a:rPr lang="en-US" dirty="0"/>
              <a:t>, </a:t>
            </a:r>
            <a:r>
              <a:rPr lang="en-US" dirty="0" err="1"/>
              <a:t>plagiarisme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serius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berakibat</a:t>
            </a:r>
            <a:r>
              <a:rPr lang="en-US" dirty="0"/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reputasi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dirty="0"/>
          </a:p>
          <a:p>
            <a:pPr algn="just">
              <a:buNone/>
            </a:pPr>
            <a:r>
              <a:rPr lang="en-US" dirty="0"/>
              <a:t>Integritas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keharusan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 dan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tulisan </a:t>
            </a:r>
            <a:r>
              <a:rPr lang="en-US" dirty="0" err="1"/>
              <a:t>maupun</a:t>
            </a:r>
            <a:r>
              <a:rPr lang="en-US" dirty="0"/>
              <a:t> 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orisinal</a:t>
            </a:r>
            <a:endParaRPr lang="en-US" dirty="0"/>
          </a:p>
          <a:p>
            <a:pPr algn="just">
              <a:buNone/>
            </a:pP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854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057D6-0474-767A-D6C2-9EAB15081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EA842-DB46-4EAB-9644-F0E16C0DA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8103" y="0"/>
            <a:ext cx="10711774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Etika </a:t>
            </a:r>
            <a:r>
              <a:rPr lang="en-US" sz="2800" b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Eksperimen</a:t>
            </a:r>
            <a: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Laboratorium</a:t>
            </a:r>
            <a: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Teknik Kimia</a:t>
            </a:r>
            <a:b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8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240F7-40CB-DE18-8F67-E7BB1B969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927" y="930629"/>
            <a:ext cx="11381361" cy="60213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Penelitian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terbakar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toksik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korosif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dan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ekstrem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reaktor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pilot.</a:t>
            </a:r>
          </a:p>
          <a:p>
            <a:pPr>
              <a:buNone/>
            </a:pPr>
            <a:r>
              <a:rPr lang="en-US" dirty="0"/>
              <a:t>Karena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(safety ethics)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Etika </a:t>
            </a:r>
            <a:r>
              <a:rPr lang="en-US" dirty="0" err="1"/>
              <a:t>laboratorium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: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pelindung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(APD)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Memahami</a:t>
            </a:r>
            <a:r>
              <a:rPr lang="en-US" dirty="0"/>
              <a:t> Material Safety Data Sheets (MSDS).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(neutralization, labeling, </a:t>
            </a:r>
            <a:r>
              <a:rPr lang="en-US" dirty="0" err="1"/>
              <a:t>segregasi</a:t>
            </a:r>
            <a:r>
              <a:rPr lang="en-US" dirty="0"/>
              <a:t>).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insiden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transparan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/>
              <a:t>Tidak </a:t>
            </a:r>
            <a:r>
              <a:rPr lang="en-US" dirty="0" err="1"/>
              <a:t>memalsukan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6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DF693-4203-13F1-4BC6-958C5BB12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3AB8F-092F-1620-C5F3-B8014BBD0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112" y="662781"/>
            <a:ext cx="10711774" cy="132556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Etika </a:t>
            </a:r>
            <a:r>
              <a:rPr lang="en-US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Publikasi</a:t>
            </a:r>
            <a:br>
              <a:rPr lang="en-US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5B496-1FF0-A9C0-CEF1-A02E9D2C1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19" y="1325563"/>
            <a:ext cx="11381361" cy="602132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dirty="0"/>
              <a:t>Peneliti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, </a:t>
            </a:r>
            <a:r>
              <a:rPr lang="en-US" dirty="0" err="1"/>
              <a:t>antara</a:t>
            </a:r>
            <a:r>
              <a:rPr lang="en-US" dirty="0"/>
              <a:t> lain: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dua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,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kontributor</a:t>
            </a:r>
            <a:r>
              <a:rPr lang="en-US" dirty="0"/>
              <a:t>,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menghindari</a:t>
            </a:r>
            <a:r>
              <a:rPr lang="en-US" dirty="0"/>
              <a:t> salami publication (</a:t>
            </a:r>
            <a:r>
              <a:rPr lang="en-US" dirty="0" err="1"/>
              <a:t>memecah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potongan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),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menyimpan</a:t>
            </a:r>
            <a:r>
              <a:rPr lang="en-US" dirty="0"/>
              <a:t> data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verifikasi</a:t>
            </a:r>
            <a:endParaRPr lang="en-US" dirty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614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5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072C4"/>
      </a:accent1>
      <a:accent2>
        <a:srgbClr val="FF0000"/>
      </a:accent2>
      <a:accent3>
        <a:srgbClr val="5072C4"/>
      </a:accent3>
      <a:accent4>
        <a:srgbClr val="FF0000"/>
      </a:accent4>
      <a:accent5>
        <a:srgbClr val="5072C4"/>
      </a:accent5>
      <a:accent6>
        <a:srgbClr val="FF0000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2772</Words>
  <Application>Microsoft Office PowerPoint</Application>
  <PresentationFormat>Widescreen</PresentationFormat>
  <Paragraphs>379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Calibri</vt:lpstr>
      <vt:lpstr>Calibri Light</vt:lpstr>
      <vt:lpstr>Cambria</vt:lpstr>
      <vt:lpstr>Cambria Math</vt:lpstr>
      <vt:lpstr>Helvetica Neue</vt:lpstr>
      <vt:lpstr>Office Theme</vt:lpstr>
      <vt:lpstr>Contents Slide Master</vt:lpstr>
      <vt:lpstr>PowerPoint Presentation</vt:lpstr>
      <vt:lpstr>ETIKA PENELITIAN</vt:lpstr>
      <vt:lpstr>Pengertian Etika Penelitian </vt:lpstr>
      <vt:lpstr>Prinsip-Prinsip Etika Penelitian </vt:lpstr>
      <vt:lpstr>Prinsip-Prinsip Etika Penelitian </vt:lpstr>
      <vt:lpstr>Prinsip-Prinsip Etika Penelitian </vt:lpstr>
      <vt:lpstr>Integritas Akademik dan Plagiarisme  </vt:lpstr>
      <vt:lpstr>Etika Eksperimen Laboratorium Teknik Kimia  </vt:lpstr>
      <vt:lpstr>Etika Publikasi   </vt:lpstr>
      <vt:lpstr>Contoh Studi Kasus  Etika Penelitian  </vt:lpstr>
      <vt:lpstr>Etika 1 — Manipulasi Data Katalis </vt:lpstr>
      <vt:lpstr>Etika 2 — Plagiarisme dalam Laporan Penelitian  </vt:lpstr>
      <vt:lpstr>Etika 3 — Keselamatan Laboratorium Diabaikan   </vt:lpstr>
      <vt:lpstr>Etika 3 — Keselamatan Laboratorium Diabaikan   </vt:lpstr>
      <vt:lpstr>Etika 5 — Pembuangan Limbah Kimia Tidak Sesuai Prosedur    </vt:lpstr>
      <vt:lpstr>DATA DAN INTERPRETASI</vt:lpstr>
      <vt:lpstr>Pengertian Data </vt:lpstr>
      <vt:lpstr>Jenis-Jenis Data dalam Penelitian </vt:lpstr>
      <vt:lpstr>Teknik Pengumpulan Data  </vt:lpstr>
      <vt:lpstr>Kesalahan Pengukuran   </vt:lpstr>
      <vt:lpstr>Analisis Data dalam Penelitian Teknik Kimia    </vt:lpstr>
      <vt:lpstr>Analisis Data dalam Penelitian Teknik Kimia    </vt:lpstr>
      <vt:lpstr>ANOVA    </vt:lpstr>
      <vt:lpstr>    Perhitungan Error (RMSE, MAE)</vt:lpstr>
      <vt:lpstr>    Perhitungan Error (RMSE, MAE)</vt:lpstr>
      <vt:lpstr>    </vt:lpstr>
      <vt:lpstr>    </vt:lpstr>
      <vt:lpstr>    </vt:lpstr>
      <vt:lpstr>Contoh Studi Kasus  DATA DAN INTERPRETASI</vt:lpstr>
      <vt:lpstr>Data 1 — Anomali Data Distilasi </vt:lpstr>
      <vt:lpstr>Data 2 — Kesalahan Pengambilan Sampel Limbah </vt:lpstr>
      <vt:lpstr>Data 3 — Ketidaksesuaian Simulasi dan Eksperimen Reaktor PFR  </vt:lpstr>
      <vt:lpstr>PERTANYAAN  ?</vt:lpstr>
      <vt:lpstr> KESIMPULAN  </vt:lpstr>
      <vt:lpstr> KESIMPULAN  </vt:lpstr>
      <vt:lpstr> Daftar Pustaka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Rinette Visca</dc:creator>
  <cp:lastModifiedBy>Rinette Visca</cp:lastModifiedBy>
  <cp:revision>7</cp:revision>
  <dcterms:created xsi:type="dcterms:W3CDTF">2025-11-19T10:11:00Z</dcterms:created>
  <dcterms:modified xsi:type="dcterms:W3CDTF">2025-11-19T10:55:46Z</dcterms:modified>
</cp:coreProperties>
</file>