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0" r:id="rId3"/>
    <p:sldId id="322" r:id="rId4"/>
    <p:sldId id="321" r:id="rId5"/>
    <p:sldId id="325" r:id="rId6"/>
    <p:sldId id="326" r:id="rId7"/>
    <p:sldId id="323" r:id="rId8"/>
    <p:sldId id="338" r:id="rId9"/>
    <p:sldId id="329" r:id="rId10"/>
    <p:sldId id="330" r:id="rId11"/>
    <p:sldId id="331" r:id="rId12"/>
    <p:sldId id="332" r:id="rId13"/>
    <p:sldId id="334" r:id="rId14"/>
    <p:sldId id="324" r:id="rId15"/>
    <p:sldId id="343" r:id="rId16"/>
    <p:sldId id="344" r:id="rId17"/>
    <p:sldId id="346" r:id="rId18"/>
    <p:sldId id="345" r:id="rId19"/>
    <p:sldId id="347" r:id="rId20"/>
    <p:sldId id="348" r:id="rId21"/>
    <p:sldId id="349" r:id="rId22"/>
    <p:sldId id="328" r:id="rId23"/>
    <p:sldId id="339" r:id="rId24"/>
    <p:sldId id="340" r:id="rId25"/>
    <p:sldId id="341" r:id="rId26"/>
    <p:sldId id="342" r:id="rId27"/>
    <p:sldId id="350" r:id="rId28"/>
    <p:sldId id="351" r:id="rId29"/>
    <p:sldId id="354" r:id="rId30"/>
    <p:sldId id="333" r:id="rId31"/>
    <p:sldId id="355" r:id="rId32"/>
    <p:sldId id="357" r:id="rId33"/>
    <p:sldId id="356" r:id="rId34"/>
    <p:sldId id="3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5192-B834-7866-EB81-7B5F30E6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0E53D-C0E6-838D-09A1-E45E6C9FF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D136-2F26-36BD-45D4-1D518E04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BE29-84CE-EFD0-BDA8-E866ADA2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5437-6746-0EDD-2DC4-BA4B972A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CB01-595F-A20E-A676-BB82B54D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93872-E0C1-1858-290D-AE35F37A1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5DEE-5A8E-B389-D1F5-6A3FF000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1275-3392-D522-741A-FDC6E332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468F-3BE4-606F-0A83-35093608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D17C0-A7D0-C235-84EE-D832A2A1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D2CDF-FE94-D73B-736A-510934A7C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5EA4F-A285-2106-0D54-F10C9E9A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A3FD8-C6B8-BB46-368B-38F5B258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1402-38E9-D57D-DE9C-2304944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196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913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8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08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그림 개체 틀 6">
            <a:extLst>
              <a:ext uri="{FF2B5EF4-FFF2-40B4-BE49-F238E27FC236}">
                <a16:creationId xmlns:a16="http://schemas.microsoft.com/office/drawing/2014/main" id="{74658C02-958E-444E-880C-2312F6E66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4207" y="319659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7" name="그림 개체 틀 7">
            <a:extLst>
              <a:ext uri="{FF2B5EF4-FFF2-40B4-BE49-F238E27FC236}">
                <a16:creationId xmlns:a16="http://schemas.microsoft.com/office/drawing/2014/main" id="{AE18A0F9-7962-4ABE-A84B-18204EBBBE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381" y="2322998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8">
            <a:extLst>
              <a:ext uri="{FF2B5EF4-FFF2-40B4-BE49-F238E27FC236}">
                <a16:creationId xmlns:a16="http://schemas.microsoft.com/office/drawing/2014/main" id="{0E0953DD-D212-45B6-A1FC-758EDCD793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04207" y="4326337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94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82E95DE4-47F5-46F8-BFAF-1DA89AD138B0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4B46A0F8-9E46-4545-8607-D5D78CA437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23902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99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14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90ED425-C529-4A7E-AF69-18B09FEEE0E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65140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6E797-A291-4C5C-A861-D15F2FCFE8C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65140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CB3656A-A159-49E8-82E8-5BFFB36E3A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416394" y="1485000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1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7C94-5354-F357-BC1E-334ACD26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45A4-3882-5862-A306-8268C9D6F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3FD9-2680-3FAA-825D-0B4F3FE9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9FC98-4BCF-9FBF-B4F5-A579B1DF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EB665-A468-D40E-044B-35E5CA34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8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3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7">
            <a:extLst>
              <a:ext uri="{FF2B5EF4-FFF2-40B4-BE49-F238E27FC236}">
                <a16:creationId xmlns:a16="http://schemas.microsoft.com/office/drawing/2014/main" id="{045DBF60-8899-47BD-AD60-7798BE7334E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06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50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139AEE49-A853-440A-BAE8-45ACC767627B}"/>
              </a:ext>
            </a:extLst>
          </p:cNvPr>
          <p:cNvGrpSpPr/>
          <p:nvPr userDrawn="1"/>
        </p:nvGrpSpPr>
        <p:grpSpPr>
          <a:xfrm>
            <a:off x="6394325" y="1394605"/>
            <a:ext cx="5179940" cy="2846026"/>
            <a:chOff x="-548507" y="477868"/>
            <a:chExt cx="11570449" cy="6357177"/>
          </a:xfrm>
        </p:grpSpPr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DFD13E8F-17DD-4D1F-8EB0-46CDB245AF3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ECB0BEFC-B3B4-4197-AD4B-8834371C51D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29D2832-88C3-4F22-8F09-5857C305367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45963287-5D3B-4819-95D6-50B3245D9E8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66990F4-D028-4610-8208-0F6130CCED0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27AB6A6D-7648-4DF0-8D6D-3E432A8DB4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DED79DB2-2B9F-404D-AB79-5CCC7BFFD82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239AA2B2-0AA8-4454-8023-C68FEFE16BC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9EF1FE0D-7A4F-442C-9556-64E41AE436A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3CEC0FC8-9598-4670-8CDC-C85502F2AD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3">
                <a:extLst>
                  <a:ext uri="{FF2B5EF4-FFF2-40B4-BE49-F238E27FC236}">
                    <a16:creationId xmlns:a16="http://schemas.microsoft.com/office/drawing/2014/main" id="{73D4C683-A7A6-4905-8454-28BCC73E2D5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DD182B4-66FE-4A4F-8E18-894FC958179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564506E-7219-4ED4-8ED1-6D8B49B632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0267" y="1554450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93A6CA3-825E-444B-B5BB-866CB77A1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6716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392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B86733F-3A4F-426D-AE1E-33203952FD7B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54AE734-B5D7-48A6-8C98-758CABD07934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D37D158-47AC-4588-B84D-86098AAC3EC0}"/>
              </a:ext>
            </a:extLst>
          </p:cNvPr>
          <p:cNvGrpSpPr/>
          <p:nvPr userDrawn="1"/>
        </p:nvGrpSpPr>
        <p:grpSpPr>
          <a:xfrm>
            <a:off x="4818615" y="1597888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EF17994-0314-4AAD-9573-088A1FC8D709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F1E07EF6-EB3A-4FE8-9B05-EEE51EB6A55B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E3CFD428-29E0-46FA-8ACE-F29E031F66B9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0D97A00-F113-422E-9B4F-EB1B2D0AAEB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2FEAF74-6F90-4E53-A242-CB2C0C46A994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F6F8DB2-D57D-45E8-BE86-2526FED7524D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11524D0-6828-4540-84F5-C629471449B0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A2F0732-391E-4051-8197-DB20F6369FA4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C174585A-CB3F-48ED-8566-CB8723C72F4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3BF392BA-E0CC-4E18-A89D-56720DB0AC2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6609DBE-7394-459B-B8C1-3BED5357B6DC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2D5A3A03-EBA8-47D5-8D87-CDC783638F0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01F795CE-BCC0-421E-8B64-DB8C98DDCCF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E7C82521-68A5-4AD6-B153-510CF1C94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7">
                <a:extLst>
                  <a:ext uri="{FF2B5EF4-FFF2-40B4-BE49-F238E27FC236}">
                    <a16:creationId xmlns:a16="http://schemas.microsoft.com/office/drawing/2014/main" id="{3646B0C0-B0B6-470B-B239-D03EFDBD5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8">
                <a:extLst>
                  <a:ext uri="{FF2B5EF4-FFF2-40B4-BE49-F238E27FC236}">
                    <a16:creationId xmlns:a16="http://schemas.microsoft.com/office/drawing/2014/main" id="{96011A60-26E9-4FDE-A82F-924235C7B34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9">
                <a:extLst>
                  <a:ext uri="{FF2B5EF4-FFF2-40B4-BE49-F238E27FC236}">
                    <a16:creationId xmlns:a16="http://schemas.microsoft.com/office/drawing/2014/main" id="{8ADB457E-A38A-495F-923A-A30821E30506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017F9FB5-D48B-43CD-9A36-AD02E7727757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B4028642-FE64-47D7-9BF2-D41619B4251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03957" y="1713872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D43817B-5328-4871-9BB4-BE73A0056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58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510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0F04A9-324A-412E-9BC7-8CD534C4914B}"/>
              </a:ext>
            </a:extLst>
          </p:cNvPr>
          <p:cNvSpPr/>
          <p:nvPr userDrawn="1"/>
        </p:nvSpPr>
        <p:spPr>
          <a:xfrm>
            <a:off x="0" y="3060334"/>
            <a:ext cx="8016213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9E58C4-670B-4F31-AEA7-CB0293A70C1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12E69C-9DEE-4D3A-8638-8DC200D4C6E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8016213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434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9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C7F3-7740-2D9B-9D31-DFCAF6AC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B5C30-9B12-A3E5-DFA9-6FE328679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5311-CE70-5BB4-8B3A-B433EEFA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9C2BB-4865-D628-FCC9-E02DE013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2C0EE-30FD-9425-8FC5-79713DA3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5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62545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3863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60E1-F173-2A9F-FB4E-BBBA1A2F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D14B-F474-9BA9-EF85-AA10D88A9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4A78F-9A8A-2E34-681B-760527FAA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30073-4656-2E6F-7EC8-71651A82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62E4A-B7FB-9CA9-24FE-52A03A52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DC296-EFC2-6868-AF00-75495191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DD5B-B550-C5ED-A37B-C06E58EE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3E85E-2324-F245-5EF5-ADB3897BF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9EAEE-5EE5-D5D6-06B6-4CB26A967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4C870-3486-D39C-7944-BB9AA39B4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FF737-737B-B35E-CB48-13F8D5D91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83FD2-58F2-0C4A-9CD1-CFD1F7AD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A33E5-BE39-BA85-CD0C-D7ABF188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28BB7-0CD9-17FB-D388-2079B45A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831-3C8A-F5F4-7A40-23450FB6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A53DE-4FBF-DC12-0B1E-7C9C0524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9B8AB-EB51-6AA9-ADF0-24333212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709EA-02C8-D8FC-C9AB-0F054355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21FE7-9F9B-E536-6E0A-4D27F300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E786-EDCA-3760-4007-7D802431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90D4-E6EA-1318-A6E5-1E36E3E9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5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5D89-BA37-4BF5-F751-F93B524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4C03-7CD7-946F-8673-C0BA2BB2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CE550-C9EC-5B85-EE04-4ECBF2F2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4090-4334-C8E9-6C0A-18429035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EA760-7EAE-2049-35EF-EA7D54CA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7E1E3-C3F9-859B-63BE-765E11F0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8CDD-4391-423A-AFED-FF89EA3E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10E2A-8C26-77A0-79C9-35B9CBE03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00552-F2FA-BEFB-1C9D-13B6DEAB0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BE41C-6803-079A-FF9C-5A1991C7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F12F-9CF8-6B43-E89B-09D3AEC2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AF42-1DED-DEE9-7C75-8AF6320E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EA76A-5CFC-03DF-4019-61E76F39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F26B4-E98D-010B-7DD8-5FCC5F54E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C6DE-0754-8B07-8B14-A2A18B3AB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3074-25F4-48C4-B305-E45131AF7779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73C1-B693-8A58-18E4-73302874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C97D8-5D39-2E36-B14E-85DB5FED0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CB32-CFD8-46C7-ABE6-07F8D970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1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77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E20E0E8B-1335-E5F2-CC04-D49743A7232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784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44097-D202-43AE-8711-527C6526CEA8}"/>
              </a:ext>
            </a:extLst>
          </p:cNvPr>
          <p:cNvSpPr txBox="1"/>
          <p:nvPr/>
        </p:nvSpPr>
        <p:spPr>
          <a:xfrm>
            <a:off x="391868" y="1114293"/>
            <a:ext cx="50021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Konsep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dasar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peralatan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pengeringan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Pengeringan</a:t>
            </a:r>
            <a:r>
              <a:rPr lang="en-US" altLang="ko-KR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adiabatik</a:t>
            </a:r>
            <a:endParaRPr lang="en-US" altLang="ko-KR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Pengeringan</a:t>
            </a:r>
            <a:r>
              <a:rPr lang="en-US" altLang="ko-KR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konduksi</a:t>
            </a:r>
            <a:endParaRPr lang="en-US" altLang="ko-KR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Laju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pengeringan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konstan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dan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laju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pengeringan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linier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Rotary Dryer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8AC7B-87BA-47A0-8BAB-D83250348D4F}"/>
              </a:ext>
            </a:extLst>
          </p:cNvPr>
          <p:cNvSpPr txBox="1"/>
          <p:nvPr/>
        </p:nvSpPr>
        <p:spPr>
          <a:xfrm>
            <a:off x="391868" y="418648"/>
            <a:ext cx="403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Pertemuan ke-14 </a:t>
            </a:r>
            <a:r>
              <a:rPr kumimoji="0" lang="en-US" altLang="ko-K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Operasi</a:t>
            </a:r>
            <a:r>
              <a:rPr kumimoji="0" lang="en-US" altLang="ko-K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Perpindahan </a:t>
            </a:r>
            <a:r>
              <a:rPr kumimoji="0" lang="en-US" altLang="ko-K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Kalor</a:t>
            </a:r>
            <a:endParaRPr kumimoji="0" lang="en-US" altLang="ko-KR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3" name="Group 47">
            <a:extLst>
              <a:ext uri="{FF2B5EF4-FFF2-40B4-BE49-F238E27FC236}">
                <a16:creationId xmlns:a16="http://schemas.microsoft.com/office/drawing/2014/main" id="{4DCDE2EE-2707-43A7-8C63-115AB76C5F4A}"/>
              </a:ext>
            </a:extLst>
          </p:cNvPr>
          <p:cNvGrpSpPr/>
          <p:nvPr/>
        </p:nvGrpSpPr>
        <p:grpSpPr>
          <a:xfrm>
            <a:off x="9811875" y="6093426"/>
            <a:ext cx="2492060" cy="615553"/>
            <a:chOff x="2551705" y="4283314"/>
            <a:chExt cx="2357003" cy="6155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24ECCF-ECAA-4F2C-9018-F44206F3891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40DE8D-B331-4B05-ACB2-6114A7BF9C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Rinette Visca</a:t>
              </a:r>
              <a:endParaRPr kumimoji="0" lang="ko-KR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86C856E2-438F-4761-9FBE-31D2C302367F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18" name="Hexagon 20">
              <a:extLst>
                <a:ext uri="{FF2B5EF4-FFF2-40B4-BE49-F238E27FC236}">
                  <a16:creationId xmlns:a16="http://schemas.microsoft.com/office/drawing/2014/main" id="{37C1AE99-7BD1-42A6-B8EB-EBE6E1513CD3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19" name="Hexagon 21">
              <a:extLst>
                <a:ext uri="{FF2B5EF4-FFF2-40B4-BE49-F238E27FC236}">
                  <a16:creationId xmlns:a16="http://schemas.microsoft.com/office/drawing/2014/main" id="{9CAB3238-A027-4457-8B30-6C4367E4DB39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0" name="Hexagon 22">
              <a:extLst>
                <a:ext uri="{FF2B5EF4-FFF2-40B4-BE49-F238E27FC236}">
                  <a16:creationId xmlns:a16="http://schemas.microsoft.com/office/drawing/2014/main" id="{F1616620-8DB1-4B38-A69C-0DCD26423FE7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1" name="Hexagon 23">
              <a:extLst>
                <a:ext uri="{FF2B5EF4-FFF2-40B4-BE49-F238E27FC236}">
                  <a16:creationId xmlns:a16="http://schemas.microsoft.com/office/drawing/2014/main" id="{863E5CA6-2A57-48BE-92EA-976524BB1E4B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2" name="Hexagon 24">
              <a:extLst>
                <a:ext uri="{FF2B5EF4-FFF2-40B4-BE49-F238E27FC236}">
                  <a16:creationId xmlns:a16="http://schemas.microsoft.com/office/drawing/2014/main" id="{C3E6CBA8-654E-4E61-9EB8-75A47F5A6834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3" name="Hexagon 26">
              <a:extLst>
                <a:ext uri="{FF2B5EF4-FFF2-40B4-BE49-F238E27FC236}">
                  <a16:creationId xmlns:a16="http://schemas.microsoft.com/office/drawing/2014/main" id="{25305D66-473B-4DEA-A027-A71714A5E67E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4" name="Hexagon 27">
              <a:extLst>
                <a:ext uri="{FF2B5EF4-FFF2-40B4-BE49-F238E27FC236}">
                  <a16:creationId xmlns:a16="http://schemas.microsoft.com/office/drawing/2014/main" id="{D73FB129-3D18-4D67-A73D-AB7498866648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5" name="Hexagon 29">
              <a:extLst>
                <a:ext uri="{FF2B5EF4-FFF2-40B4-BE49-F238E27FC236}">
                  <a16:creationId xmlns:a16="http://schemas.microsoft.com/office/drawing/2014/main" id="{7F4F34D9-9076-4471-A75D-890927F0AD39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  <p:sp>
          <p:nvSpPr>
            <p:cNvPr id="26" name="Hexagon 30">
              <a:extLst>
                <a:ext uri="{FF2B5EF4-FFF2-40B4-BE49-F238E27FC236}">
                  <a16:creationId xmlns:a16="http://schemas.microsoft.com/office/drawing/2014/main" id="{E41B4B90-26C4-4E44-B4E8-56956BC568D9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JhengHei U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CA770-3952-9BC2-67B1-61BB3FF6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641B-5370-A200-C23F-320FD2F1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b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02F3-3822-7E8B-C81E-D2CFC9F2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8" y="976821"/>
            <a:ext cx="7007190" cy="5606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Titik C : Kadar Air </a:t>
            </a:r>
            <a:r>
              <a:rPr 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(Critical Moisture Content, </a:t>
            </a:r>
            <a:r>
              <a:rPr 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C, air di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membasahi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area. Mulai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muncul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titik-titik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(dry spots)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Signifikansi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Desain: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drastis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DDA42-A97F-E612-71E5-2E67E4AB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78" y="1036928"/>
            <a:ext cx="4762444" cy="39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1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93896-95D5-8814-DC71-91FC4BF9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B643-684F-08A8-6223-2546499D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b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4BD1-BC21-9B46-B638-859F03A12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8" y="976821"/>
            <a:ext cx="7007190" cy="56068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Fase C-D: </a:t>
            </a:r>
            <a:r>
              <a:rPr 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Laju Menurun I (First Falling Rate Period)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Garis Menurun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Linier):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Grafik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Fisika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Sebagian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area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berkurang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(Awet &lt;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Atotal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Transisi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Masih dipengaruhi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dipengaruhi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Fase D-E: </a:t>
            </a:r>
            <a:r>
              <a:rPr 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Laju Menurun II (Second Falling Rate Period)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Kurva Melengkung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Bawah: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makin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tajam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mendekati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nol.Fisika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total. Air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tersisa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pori-pori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(internal moisture).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Difusi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Internal. Air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merayap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kapilaritas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difusi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berpengaruh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porositas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difusivitas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naik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mendekati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Tdb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evaporatif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75903-FA23-5D7A-9AEC-07D62E71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78" y="1036928"/>
            <a:ext cx="4762444" cy="39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4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4B780-9B4C-6B0B-E71B-FB96A73A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F758-D1CC-5379-2F6D-24931D2F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b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50A5-6773-F405-8E98-45D57C6E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8" y="976821"/>
            <a:ext cx="7007190" cy="56068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Titik E: Kadar Air </a:t>
            </a:r>
            <a:r>
              <a:rPr 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Kesetimbangan</a:t>
            </a:r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(Equilibrium Moisture Content)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Laju = 0 : Pengeringan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berhenti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Fisika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air di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air di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Bahan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kecuali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kelembaban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F928A-88B4-2B26-CA9F-4FABDA9A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78" y="1036928"/>
            <a:ext cx="4762444" cy="39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6B03-6573-8075-4ABE-AC7DFADC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CE4084-0C10-75F9-BE6B-69675948A562}"/>
              </a:ext>
            </a:extLst>
          </p:cNvPr>
          <p:cNvSpPr txBox="1"/>
          <p:nvPr/>
        </p:nvSpPr>
        <p:spPr>
          <a:xfrm>
            <a:off x="2546066" y="2059806"/>
            <a:ext cx="7712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6963-0C9A-0763-24C1-8D243B45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4" y="458266"/>
            <a:ext cx="10515600" cy="6647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Rotary Dryer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9AE2EE-0360-A129-D488-F5C674CC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68" y="1097667"/>
            <a:ext cx="8546570" cy="4623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F0CAB-A2F6-2F09-43B2-24F6AA1A968B}"/>
              </a:ext>
            </a:extLst>
          </p:cNvPr>
          <p:cNvSpPr txBox="1"/>
          <p:nvPr/>
        </p:nvSpPr>
        <p:spPr>
          <a:xfrm>
            <a:off x="1268127" y="5720955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Gambar : Direct Heat Rotary Dryer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konfigurasi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Co-Current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Aliran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Searah).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Umpan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(1) dan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Panas (2)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masuk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(kiri) dan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bergerak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menuju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output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69FC4-946B-BC01-B457-43F69200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22" y="0"/>
            <a:ext cx="1061405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1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11A0-A7B3-FC20-9361-216FF7F7D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6AAD-27AD-65DB-1CF0-BBE899E4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-133899"/>
            <a:ext cx="13405236" cy="6647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 Utama Rotary Dryer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F5208-5D26-5FFC-FB30-BB560B39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3" y="767473"/>
            <a:ext cx="7718660" cy="59997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Penjelasan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 Utama dan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Fungsinya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Hopper (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Corong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memasukkan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wet feed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bawahnya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rotary valve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screw feeder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flooding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Thermal Power (Burner/Furnace):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Pembangkit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Bisa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burner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tungku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batubara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sinilah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dipanaskan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Roller Guide (Trunnion Rollers):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Roda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penyangga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baja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drum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isinya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membiarkan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drum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mulus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posisinya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riding rings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37889-5BA9-C465-EB14-FA37C939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53" y="0"/>
            <a:ext cx="4157861" cy="22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5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8CD62-3EE8-51B3-33AF-3CF03BBD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52B9-626D-4D32-85FF-1CDAA6AF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83" y="-85773"/>
            <a:ext cx="10515600" cy="6647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Rotary Dryer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58BEE-0586-DD6C-7381-C27C8A4A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53" y="0"/>
            <a:ext cx="4157861" cy="224797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00E2171-EA40-0434-0774-5BA6FF0AAD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0533" y="117693"/>
            <a:ext cx="7093351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Electric Motor: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tenaga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penggerak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Gear Systems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Transmisi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putaran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motor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putaran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torsi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memutar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drum.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gearbox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girth gear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nanas)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melingkari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drum.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6. Induced Fan (ID Fan /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Hisap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Menghisap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ujung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Ini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negatif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vakum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drum,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mengalir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burner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cyclone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Posisi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ujung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aman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terkena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terpanas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7. Cyclone Discharger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Siklon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Pemisah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Memisahkan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debu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terbawa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Karena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sentrifugal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debu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sementara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Ini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mematuhi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regulasi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8. Exhaust Gas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Cerobong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Buang):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Saluran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pembuangan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atmosfer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dibersihkan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siklon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255D-F286-4EE0-C9F3-40D082FE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675F-929F-BD43-3685-39AD8C9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83" y="-85773"/>
            <a:ext cx="10515600" cy="6647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Rotary Dryer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EB865-962A-E421-9672-750F7A1D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19" y="866273"/>
            <a:ext cx="4740031" cy="256272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B47D9C0-AC92-72FF-5642-7C75039801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0350" y="673471"/>
            <a:ext cx="6727591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9. Thermocouple &amp; Gas Sampling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Instrumentasi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Thermocouple: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Sensor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memantau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gas. Ini vital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gosong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overheating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Gas Sampling: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Mengambil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sampel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mengecek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kelembaban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10. Drying Drum (Shell/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Tabung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Bejana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Perhatikan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kemiringannya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tertulis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15°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meskipun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3°-5°).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Kemiringan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membantu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maju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gravitasi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11. Dry Matter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Kering):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Saluran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3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7CB32-469E-90A4-4360-83802B7D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E36E-2203-D1B0-297A-5D1414FB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052" y="-85773"/>
            <a:ext cx="12712231" cy="6647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Rotary Dryer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5A417-DFBE-A003-33C8-0584307D6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19" y="866273"/>
            <a:ext cx="4740031" cy="256272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7577FD7-BB28-D279-6A35-59618CD2E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0350" y="710660"/>
            <a:ext cx="6727591" cy="55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berlangsung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urut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Pengumpanan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(Feeding &amp; Heating):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Hopper (1)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bersamaan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Thermal Power (2)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disemburkan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drum. Karena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co-current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dingin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bertemu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punya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kadar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flash evaporation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merusak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penguapan).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9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A139-E5DC-2E57-DD97-309C4AC2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880F-6C50-18B9-A6EC-226676ED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22" y="0"/>
            <a:ext cx="10515600" cy="664778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 Kerja (Prinsip Operasi) Rotary Dryer 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0C921-0A16-745C-8D30-81AB2D38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10" y="3669789"/>
            <a:ext cx="6101662" cy="329890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39C1781-C21C-3B6C-3A7C-D8228C3A9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6786" y="1046920"/>
            <a:ext cx="11678428" cy="23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Pengeringan &amp;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Transportasi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(Tumbling):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Drying Drum (10)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diam. Saat drum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sirip-sirip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(flights) 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shell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mengangkat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menjatuhkannya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Gaya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gravitasi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kemiringan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15° dan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putaran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drum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perlahan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kiri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kanan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perpindahan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(air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simultan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16C3EA-1F04-E9F6-0973-AA7FB6F57D75}"/>
              </a:ext>
            </a:extLst>
          </p:cNvPr>
          <p:cNvSpPr txBox="1"/>
          <p:nvPr/>
        </p:nvSpPr>
        <p:spPr>
          <a:xfrm>
            <a:off x="2435191" y="1732548"/>
            <a:ext cx="8005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peralatan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Pengeringan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adiabatik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Pengeringan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konduksi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0652-58C5-5B8D-EDA6-13B72BE2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BEC1-C1B6-F150-AAFE-83484EAB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18" y="0"/>
            <a:ext cx="10515600" cy="664778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 Kerja (Prinsip Operasi) Rotary Dryer 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539AB-44F5-6BA2-CF42-8739A554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55" y="3697584"/>
            <a:ext cx="6005745" cy="3247043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31DFAE0-4251-D7C1-0562-53F7B26E0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25441" y="720384"/>
            <a:ext cx="11903312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3.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Pemisahan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Gas-Solid (Separation):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ujung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kanan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drum,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Dry Matter outlet (11)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sekarang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lembab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debu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dihisap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terus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Induced Fan (6)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menuju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Cyclone (7)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4. 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Pembersihan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Akhir (Cleaning):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Cyclone,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debu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dipisahkan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dikumpulkan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digabungkan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dibuang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742950" lvl="1" indent="-28575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Udara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bersih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dibuang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Exhaust (8)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6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8F48B-7F61-349A-A6EF-518C3BB43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6F56-6D9B-6A54-4C82-61AF83D3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22469"/>
            <a:ext cx="10515600" cy="315912"/>
          </a:xfrm>
        </p:spPr>
        <p:txBody>
          <a:bodyPr>
            <a:noAutofit/>
          </a:bodyPr>
          <a:lstStyle/>
          <a:p>
            <a:r>
              <a:rPr lang="sv-SE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E81D8-636E-9142-E37B-974AA906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973032"/>
            <a:ext cx="7584707" cy="47690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TRAY DRYER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Baki/Rak)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disebar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baki-baki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(trays)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Baki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disusun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bertingkat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kabinet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terisolasi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Udara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dihembuskan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cross-flow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menyilang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Seringkali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disirkulasi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recirculation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menghemat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Batch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kontinyu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Industri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farmasi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obat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makanan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bernilai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material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butuh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lama (24-48 jam).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9782B-962B-5ECE-763E-808C1996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58" t="14893" r="8205" b="11709"/>
          <a:stretch>
            <a:fillRect/>
          </a:stretch>
        </p:blipFill>
        <p:spPr>
          <a:xfrm>
            <a:off x="8691611" y="267281"/>
            <a:ext cx="3356009" cy="2984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79CA2-197C-D739-4174-DDAF81E0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54" t="4777" r="22597" b="13260"/>
          <a:stretch>
            <a:fillRect/>
          </a:stretch>
        </p:blipFill>
        <p:spPr>
          <a:xfrm>
            <a:off x="8807115" y="3635320"/>
            <a:ext cx="3240505" cy="28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0C98-480E-4302-D422-E8E7D6FD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5BB0-A16A-7596-A45B-F6893D57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22469"/>
            <a:ext cx="10515600" cy="315912"/>
          </a:xfrm>
        </p:spPr>
        <p:txBody>
          <a:bodyPr>
            <a:noAutofit/>
          </a:bodyPr>
          <a:lstStyle/>
          <a:p>
            <a:r>
              <a:rPr lang="sv-SE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0F0B-1E28-A66D-E8CA-05217658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8" y="998681"/>
            <a:ext cx="8547234" cy="570284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FLUIDIZED BED DRYER (FBD /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Unggun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Terfluidisasi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modern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mengeringkan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granul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obat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tablet, gula,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pupuk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diletakkan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berlubang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perforated plate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Udara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dihembuskan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Saat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melebihi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fluidisasi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minimum",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terangkat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melayang-layang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 algn="just">
              <a:lnSpc>
                <a:spcPct val="110000"/>
              </a:lnSpc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Keunggulan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Kontak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udara-padatan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sempurna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butir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terbungkus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Pengeringan sangat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seragam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Farmasi,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polimer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pupuk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688E8-DD48-8F71-B7DB-358D4CAA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9828291" y="212562"/>
            <a:ext cx="1670691" cy="3163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2435E-5EA1-B14C-43B2-0E58E245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23" t="6152" r="-3374" b="-6152"/>
          <a:stretch>
            <a:fillRect/>
          </a:stretch>
        </p:blipFill>
        <p:spPr>
          <a:xfrm>
            <a:off x="9529011" y="3376382"/>
            <a:ext cx="2038953" cy="34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9F53-DFCD-DFE7-AC44-CE7183E1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4B8F-A92D-D278-BE27-D979D5D6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22469"/>
            <a:ext cx="10515600" cy="315912"/>
          </a:xfrm>
        </p:spPr>
        <p:txBody>
          <a:bodyPr>
            <a:noAutofit/>
          </a:bodyPr>
          <a:lstStyle/>
          <a:p>
            <a:r>
              <a:rPr lang="sv-SE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4D65-C759-565B-7A4D-167ACA3E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044463"/>
            <a:ext cx="7584707" cy="57028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4. SPRAY DRYER (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Spray)</a:t>
            </a:r>
          </a:p>
          <a:p>
            <a:pPr algn="just">
              <a:buNone/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Atomisasi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cairan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suspensi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disemprotkan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nozzle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bertekanan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kabut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/droplet super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Kontak: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Kabut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bertemu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&gt;150°C) 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silinder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Penguapan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Kilat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Karena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droplet sangat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air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hitungan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detik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(1-5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detik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droplet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menyentuh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Susu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bubuk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kopi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instan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deterjen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bubuk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4292A-0DC5-D48F-F831-B841089E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446"/>
          <a:stretch>
            <a:fillRect/>
          </a:stretch>
        </p:blipFill>
        <p:spPr>
          <a:xfrm>
            <a:off x="8508040" y="3150610"/>
            <a:ext cx="2213639" cy="348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C10DB-076F-A42A-BD95-BD6D01BF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47" y="110692"/>
            <a:ext cx="1755053" cy="352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657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4905-1FB8-C067-3DAB-39CAC7481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2B36-6794-FA42-BBF6-5EE7887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22469"/>
            <a:ext cx="10515600" cy="315912"/>
          </a:xfrm>
        </p:spPr>
        <p:txBody>
          <a:bodyPr>
            <a:noAutofit/>
          </a:bodyPr>
          <a:lstStyle/>
          <a:p>
            <a:r>
              <a:rPr lang="sv-SE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8FA6-A783-1D7B-9227-DEB79294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044463"/>
            <a:ext cx="7584707" cy="570284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5. DRUM DRYER (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Drum)</a:t>
            </a:r>
          </a:p>
          <a:p>
            <a:pPr algn="just">
              <a:buNone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yang lain,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Konduksi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(perpindahan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drum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pelan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Bagian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diisi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steam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Bahan (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bubur/pasta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kental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dioleskan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tipis pada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drum yang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Saat drum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air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drum.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putaran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penuh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dikerok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pisau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doctor blade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Bubur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bayi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limbah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lumpur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sludge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91704-D9B4-8F53-F195-AD117A2F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18" y="110692"/>
            <a:ext cx="3639659" cy="2328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E8AAA-E3D4-6CD3-21CB-9744D356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101" y="3429000"/>
            <a:ext cx="3845291" cy="24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94F8-301D-CBFC-AE5B-7F40EFEC4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FD7-3B98-5F8A-74E7-2B2E0337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22469"/>
            <a:ext cx="10515600" cy="315912"/>
          </a:xfrm>
        </p:spPr>
        <p:txBody>
          <a:bodyPr>
            <a:noAutofit/>
          </a:bodyPr>
          <a:lstStyle/>
          <a:p>
            <a:r>
              <a:rPr lang="sv-SE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Pengering / Dryer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71D6-433B-CEB8-A200-443F628D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044463"/>
            <a:ext cx="7584707" cy="5702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6. PNEUMATIC / FLASH DRYER</a:t>
            </a:r>
          </a:p>
          <a:p>
            <a:pPr>
              <a:buNone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namanya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("Flash"),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diumpankan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pipa yang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dialiri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berkecepatan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Bahan "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terbawa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terbang"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transportasi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pneumatik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sepanjang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pipa.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Pengeringan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terbang 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pipa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ujung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pipa,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siklon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cyclone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memisahkan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Tepung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tapioka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resin PVC,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lengket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205A-C8D6-56E4-0CFC-1166C7ED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625" y="4151807"/>
            <a:ext cx="3585526" cy="2483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252B1-CF27-33AF-4F7A-CC14C02AC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681" y="380425"/>
            <a:ext cx="3455470" cy="34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5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5AA0-DE84-6E46-3EC6-86C1D010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78" y="0"/>
            <a:ext cx="10515600" cy="35677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TABEL PERBANDINGAN ALAT PENGERING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9D531B-69E0-1155-182C-A8C7CC62C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76568"/>
              </p:ext>
            </p:extLst>
          </p:nvPr>
        </p:nvGraphicFramePr>
        <p:xfrm>
          <a:off x="471637" y="490889"/>
          <a:ext cx="11280808" cy="59971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11544">
                  <a:extLst>
                    <a:ext uri="{9D8B030D-6E8A-4147-A177-3AD203B41FA5}">
                      <a16:colId xmlns:a16="http://schemas.microsoft.com/office/drawing/2014/main" val="3656869832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2812636792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1533917857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4092192561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671683367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4151694557"/>
                    </a:ext>
                  </a:extLst>
                </a:gridCol>
                <a:gridCol w="1611544">
                  <a:extLst>
                    <a:ext uri="{9D8B030D-6E8A-4147-A177-3AD203B41FA5}">
                      <a16:colId xmlns:a16="http://schemas.microsoft.com/office/drawing/2014/main" val="2578086229"/>
                    </a:ext>
                  </a:extLst>
                </a:gridCol>
              </a:tblGrid>
              <a:tr h="447028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Parameter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Rotary Dryer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Tray Dryer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Fluidized Bed (FBD)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Spray Dryer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Drum Dryer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Pneumatic / Flash Dryer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4166902583"/>
                  </a:ext>
                </a:extLst>
              </a:tr>
              <a:tr h="7075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Fasa Umpan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Padatan Kasar / Bongkahan (Granul/Kristal)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Padatan basah / Irisan / Bongkahan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Padatan (Granul / Serbuk)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Cairan / Suspensi / Slurry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Bubur Kental / Pasta / Lumpur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v-SE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Padatan (Serbuk / Flakes / Filter Cake)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3841461099"/>
                  </a:ext>
                </a:extLst>
              </a:tr>
              <a:tr h="7075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Mekanisme Panas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nb-NO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(Kontak Gas di Drum)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(Aliran Udara)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(Fluidisasi)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(Kabut Droplet)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Konduksi (Kontak Dinding Panas)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(Transportasi Udara)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1565678430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 Operasi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Kontinyu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Batch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Batch / Kontinyu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Kontinyu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Kontinyu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Kontinyu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4239703861"/>
                  </a:ext>
                </a:extLst>
              </a:tr>
              <a:tr h="545381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Waktu Tinggal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Sedang (10 - 60 menit)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Lama (Jam - Hari)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Cepat (Menit)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Sangat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Singkat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Detik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Cepat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(&lt; 1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menit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Sangat Singkat (0,5 - 3 Detik)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3676180344"/>
                  </a:ext>
                </a:extLst>
              </a:tr>
              <a:tr h="7075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Efisiensi Panas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Tinggi (Counter-current)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Rendah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Sangat Tinggi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Sedang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Tinggi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Tinggi (Luas kontak permukaan sangat besar)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745017619"/>
                  </a:ext>
                </a:extLst>
              </a:tr>
              <a:tr h="86964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Kelebihan Utama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Kapasitas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raksasa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tahan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banting,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Murah, sederhana, fleksibel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 seragam, kontrol suhu presisi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nn-NO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Mengubah cair jadi bubuk instan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Cocok untuk bahan sangat lengket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Kapasitas besar, footprint kecil (hanya pipa), murah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4205769857"/>
                  </a:ext>
                </a:extLst>
              </a:tr>
              <a:tr h="86964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Kelemahan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Maintenance mekanik, residence time bervariasi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Butuh banyak tenaga kerja (manual), tidak seragam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Boros listrik (blower tekanan tinggi)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sv-SE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Ukuran alat sangat besar (Gedung tinggi)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Luas area transfer panas terbatas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Boros listrik (kecepatan tinggi), perlu siklon besar, erosi pipa</a:t>
                      </a: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3764657015"/>
                  </a:ext>
                </a:extLst>
              </a:tr>
              <a:tr h="707512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 Produk</a:t>
                      </a:r>
                      <a:endParaRPr lang="en-US" sz="140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Pupuk, Pasir, Semen, Bijih Tambang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Buah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kering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Rimpang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Obat herbal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Tablet obat, Garam, Susu instan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Susu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bubuk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Sabun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deterjen</a:t>
                      </a:r>
                      <a:r>
                        <a:rPr lang="en-US" sz="140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Kopi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Bubur sereal, Pati, Lem</a:t>
                      </a:r>
                    </a:p>
                  </a:txBody>
                  <a:tcPr marL="33267" marR="33267" marT="22178" marB="22178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400" b="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Tepung</a:t>
                      </a: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Tapioka</a:t>
                      </a: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PVC Resin, </a:t>
                      </a:r>
                      <a:r>
                        <a:rPr lang="en-US" sz="1400" b="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Tepung</a:t>
                      </a:r>
                      <a:r>
                        <a:rPr lang="en-US" sz="1400" b="0" dirty="0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1F1F1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Gandum</a:t>
                      </a:r>
                      <a:endParaRPr lang="en-US" sz="1400" b="0" dirty="0">
                        <a:solidFill>
                          <a:srgbClr val="1F1F1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3267" marR="33267" marT="22178" marB="22178" anchor="ctr"/>
                </a:tc>
                <a:extLst>
                  <a:ext uri="{0D108BD9-81ED-4DB2-BD59-A6C34878D82A}">
                    <a16:rowId xmlns:a16="http://schemas.microsoft.com/office/drawing/2014/main" val="150459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0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7748-215A-D78F-81F2-FC9187E7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8E946A-2508-3AE1-4A85-DECD6263B10A}"/>
              </a:ext>
            </a:extLst>
          </p:cNvPr>
          <p:cNvSpPr txBox="1"/>
          <p:nvPr/>
        </p:nvSpPr>
        <p:spPr>
          <a:xfrm>
            <a:off x="1694047" y="2477490"/>
            <a:ext cx="8059258" cy="261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F1115"/>
                </a:solidFill>
                <a:effectLst/>
                <a:latin typeface="quote-cjk-patch"/>
              </a:rPr>
              <a:t>RUMUS NERACA MASSA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F1115"/>
                </a:solidFill>
                <a:effectLst/>
                <a:latin typeface="quote-cjk-patch"/>
              </a:rPr>
              <a:t> DAN NERACA PANAS UNTUK DRYER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33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AA75-988C-1AF5-48B7-23A92F51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Notasi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970FB3E-FF4C-4FC3-0696-0F95FC1780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8114576"/>
                  </p:ext>
                </p:extLst>
              </p:nvPr>
            </p:nvGraphicFramePr>
            <p:xfrm>
              <a:off x="674570" y="1355852"/>
              <a:ext cx="11106753" cy="4474597"/>
            </p:xfrm>
            <a:graphic>
              <a:graphicData uri="http://schemas.openxmlformats.org/drawingml/2006/table">
                <a:tbl>
                  <a:tblPr>
                    <a:tableStyleId>{BDBED569-4797-4DF1-A0F4-6AAB3CD982D8}</a:tableStyleId>
                  </a:tblPr>
                  <a:tblGrid>
                    <a:gridCol w="1260108">
                      <a:extLst>
                        <a:ext uri="{9D8B030D-6E8A-4147-A177-3AD203B41FA5}">
                          <a16:colId xmlns:a16="http://schemas.microsoft.com/office/drawing/2014/main" val="566645407"/>
                        </a:ext>
                      </a:extLst>
                    </a:gridCol>
                    <a:gridCol w="6144394">
                      <a:extLst>
                        <a:ext uri="{9D8B030D-6E8A-4147-A177-3AD203B41FA5}">
                          <a16:colId xmlns:a16="http://schemas.microsoft.com/office/drawing/2014/main" val="2003720358"/>
                        </a:ext>
                      </a:extLst>
                    </a:gridCol>
                    <a:gridCol w="3702251">
                      <a:extLst>
                        <a:ext uri="{9D8B030D-6E8A-4147-A177-3AD203B41FA5}">
                          <a16:colId xmlns:a16="http://schemas.microsoft.com/office/drawing/2014/main" val="2683941528"/>
                        </a:ext>
                      </a:extLst>
                    </a:gridCol>
                  </a:tblGrid>
                  <a:tr h="193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Simbol</a:t>
                          </a: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Keterangan</a:t>
                          </a:r>
                          <a:endParaRPr lang="en-US" sz="24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Satuan</a:t>
                          </a:r>
                          <a:endParaRPr lang="en-US" sz="24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3473" marR="53473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732284779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/>
                                  <m:t>𝐹</m:t>
                                </m:r>
                              </m:oMath>
                            </m:oMathPara>
                          </a14:m>
                          <a:endParaRPr lang="en-US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umpan basah (wet feed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53252304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/>
                                  <m:t>𝑃</m:t>
                                </m:r>
                              </m:oMath>
                            </m:oMathPara>
                          </a14:m>
                          <a:endParaRPr lang="en-US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produk kering (dry product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90685570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400"/>
                                    </m:ctrlPr>
                                  </m:sSubPr>
                                  <m:e>
                                    <m:r>
                                      <a:rPr lang="ar-AE" sz="2400"/>
                                      <m:t>𝑋</m:t>
                                    </m:r>
                                  </m:e>
                                  <m:sub>
                                    <m:r>
                                      <a:rPr lang="ar-AE" sz="2400"/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Kadar air umpan (basis basah)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umpan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659445415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400"/>
                                    </m:ctrlPr>
                                  </m:sSubPr>
                                  <m:e>
                                    <m:r>
                                      <a:rPr lang="ar-AE" sz="2400"/>
                                      <m:t>𝑋</m:t>
                                    </m:r>
                                  </m:e>
                                  <m:sub>
                                    <m:r>
                                      <a:rPr lang="ar-AE" sz="2400"/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Kadar air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produk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(basis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basah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produk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3886184576"/>
                      </a:ext>
                    </a:extLst>
                  </a:tr>
                  <a:tr h="574831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/>
                                  <m:t>𝑊</m:t>
                                </m:r>
                              </m:oMath>
                            </m:oMathPara>
                          </a14:m>
                          <a:endParaRPr lang="en-US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penguapan air (evaporation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55720894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/>
                                  <m:t>𝐺</m:t>
                                </m:r>
                              </m:oMath>
                            </m:oMathPara>
                          </a14:m>
                          <a:endParaRPr lang="en-US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udara kering (dry air flow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udara kering/jam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801597238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400"/>
                                    </m:ctrlPr>
                                  </m:sSubPr>
                                  <m:e>
                                    <m:r>
                                      <a:rPr lang="ar-AE" sz="2400"/>
                                      <m:t>𝐻</m:t>
                                    </m:r>
                                  </m:e>
                                  <m:sub>
                                    <m:r>
                                      <a:rPr lang="ar-AE" sz="240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Kelembaban udara masuk (humidity in)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udara kering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1457580368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400"/>
                                    </m:ctrlPr>
                                  </m:sSubPr>
                                  <m:e>
                                    <m:r>
                                      <a:rPr lang="ar-AE" sz="2400"/>
                                      <m:t>𝐻</m:t>
                                    </m:r>
                                  </m:e>
                                  <m:sub>
                                    <m:r>
                                      <a:rPr lang="ar-AE" sz="2400"/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Kelembaban udara keluar (humidity out)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udara kering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136581692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2400"/>
                                    </m:ctrlPr>
                                  </m:sSubPr>
                                  <m:e>
                                    <m:r>
                                      <a:rPr lang="ar-AE" sz="2400"/>
                                      <m:t>𝑚</m:t>
                                    </m:r>
                                  </m:e>
                                  <m:sub>
                                    <m:r>
                                      <a:rPr lang="ar-AE" sz="2400"/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24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sv-SE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padatan kering (dry solid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padatan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kering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3267638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970FB3E-FF4C-4FC3-0696-0F95FC1780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8114576"/>
                  </p:ext>
                </p:extLst>
              </p:nvPr>
            </p:nvGraphicFramePr>
            <p:xfrm>
              <a:off x="674570" y="1355852"/>
              <a:ext cx="11106753" cy="4474597"/>
            </p:xfrm>
            <a:graphic>
              <a:graphicData uri="http://schemas.openxmlformats.org/drawingml/2006/table">
                <a:tbl>
                  <a:tblPr>
                    <a:tableStyleId>{BDBED569-4797-4DF1-A0F4-6AAB3CD982D8}</a:tableStyleId>
                  </a:tblPr>
                  <a:tblGrid>
                    <a:gridCol w="1260108">
                      <a:extLst>
                        <a:ext uri="{9D8B030D-6E8A-4147-A177-3AD203B41FA5}">
                          <a16:colId xmlns:a16="http://schemas.microsoft.com/office/drawing/2014/main" val="566645407"/>
                        </a:ext>
                      </a:extLst>
                    </a:gridCol>
                    <a:gridCol w="6144394">
                      <a:extLst>
                        <a:ext uri="{9D8B030D-6E8A-4147-A177-3AD203B41FA5}">
                          <a16:colId xmlns:a16="http://schemas.microsoft.com/office/drawing/2014/main" val="2003720358"/>
                        </a:ext>
                      </a:extLst>
                    </a:gridCol>
                    <a:gridCol w="3702251">
                      <a:extLst>
                        <a:ext uri="{9D8B030D-6E8A-4147-A177-3AD203B41FA5}">
                          <a16:colId xmlns:a16="http://schemas.microsoft.com/office/drawing/2014/main" val="2683941528"/>
                        </a:ext>
                      </a:extLst>
                    </a:gridCol>
                  </a:tblGrid>
                  <a:tr h="3170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Simbol</a:t>
                          </a:r>
                        </a:p>
                      </a:txBody>
                      <a:tcPr marL="48125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Keterangan</a:t>
                          </a:r>
                          <a:endParaRPr lang="en-US" sz="24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1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Satuan</a:t>
                          </a:r>
                          <a:endParaRPr lang="en-US" sz="24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3473" marR="53473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732284779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109459" r="-781643" b="-841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umpan basah (wet feed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53252304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212329" r="-781643" b="-753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produk kering (dry product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90685570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308108" r="-781643" b="-6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Kadar air umpan (basis basah)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umpan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659445415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413699" r="-781643" b="-5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Kadar air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produk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(basis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basah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produk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3886184576"/>
                      </a:ext>
                    </a:extLst>
                  </a:tr>
                  <a:tr h="5748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394737" r="-781643" b="-3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penguapan air (evaporation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55720894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643836" r="-781643" b="-321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udara kering (dry air flow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udara kering/jam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2801597238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733784" r="-781643" b="-2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Kelembaban udara masuk (humidity in)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udara kering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1457580368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845205" r="-781643" b="-1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Kelembaban udara keluar (humidity out)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air/kg udara kering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1365816920"/>
                      </a:ext>
                    </a:extLst>
                  </a:tr>
                  <a:tr h="447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125" marR="53473" marT="33420" marB="33420" anchor="ctr">
                        <a:blipFill>
                          <a:blip r:embed="rId2"/>
                          <a:stretch>
                            <a:fillRect l="-483" t="-932432" r="-781643" b="-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sv-SE" sz="24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Laju padatan kering (dry solid rate)</a:t>
                          </a:r>
                        </a:p>
                      </a:txBody>
                      <a:tcPr marL="53473" marR="53473" marT="33420" marB="3342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padatan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kering</a:t>
                          </a:r>
                          <a:r>
                            <a:rPr lang="en-US" sz="24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/jam</a:t>
                          </a:r>
                        </a:p>
                      </a:txBody>
                      <a:tcPr marL="53473" marR="48125" marT="33420" marB="33420" anchor="ctr"/>
                    </a:tc>
                    <a:extLst>
                      <a:ext uri="{0D108BD9-81ED-4DB2-BD59-A6C34878D82A}">
                        <a16:rowId xmlns:a16="http://schemas.microsoft.com/office/drawing/2014/main" val="3267638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79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8B285-C90E-7B8A-0293-4A79B39C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F15C-596F-64EC-91B6-D6C1EFB1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408" y="62993"/>
            <a:ext cx="11874366" cy="567031"/>
          </a:xfrm>
        </p:spPr>
        <p:txBody>
          <a:bodyPr>
            <a:noAutofit/>
          </a:bodyPr>
          <a:lstStyle/>
          <a:p>
            <a:pPr algn="ctr"/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RUMUS NERACA MASSA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3E66-7E65-DB6F-7ADD-C7C334AA6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962" y="895008"/>
                <a:ext cx="11916075" cy="5616483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lnSpc>
                    <a:spcPts val="2100"/>
                  </a:lnSpc>
                  <a:spcBef>
                    <a:spcPts val="1200"/>
                  </a:spcBef>
                  <a:spcAft>
                    <a:spcPts val="1200"/>
                  </a:spcAft>
                  <a:buAutoNum type="arabicPeriod"/>
                </a:pPr>
                <a:r>
                  <a:rPr lang="en-US" sz="2400" b="1" dirty="0">
                    <a:effectLst/>
                    <a:latin typeface="quote-cjk-patch"/>
                  </a:rPr>
                  <a:t>Massa </a:t>
                </a:r>
                <a:r>
                  <a:rPr lang="en-US" sz="2400" b="1" dirty="0" err="1">
                    <a:effectLst/>
                    <a:latin typeface="quote-cjk-patch"/>
                  </a:rPr>
                  <a:t>Padatan</a:t>
                </a:r>
                <a:r>
                  <a:rPr lang="en-US" sz="2400" b="1" dirty="0">
                    <a:effectLst/>
                    <a:latin typeface="quote-cjk-patch"/>
                  </a:rPr>
                  <a:t> Kering (Basis </a:t>
                </a:r>
                <a:r>
                  <a:rPr lang="en-US" sz="2400" b="1" dirty="0" err="1">
                    <a:effectLst/>
                    <a:latin typeface="quote-cjk-patch"/>
                  </a:rPr>
                  <a:t>Konstan</a:t>
                </a:r>
                <a:r>
                  <a:rPr lang="en-US" sz="2400" b="1" dirty="0">
                    <a:effectLst/>
                    <a:latin typeface="quote-cjk-patch"/>
                  </a:rPr>
                  <a:t>)</a:t>
                </a:r>
              </a:p>
              <a:p>
                <a:pPr marL="457200" indent="-457200">
                  <a:lnSpc>
                    <a:spcPts val="2100"/>
                  </a:lnSpc>
                  <a:spcBef>
                    <a:spcPts val="1200"/>
                  </a:spcBef>
                  <a:spcAft>
                    <a:spcPts val="1200"/>
                  </a:spcAft>
                  <a:buAutoNum type="arabicPeriod"/>
                </a:pPr>
                <a:endParaRPr lang="en-US" sz="2400" b="1" dirty="0">
                  <a:effectLst/>
                  <a:latin typeface="quote-cjk-patc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b="1" dirty="0">
                  <a:effectLst/>
                  <a:latin typeface="quote-cjk-patch"/>
                </a:endParaRPr>
              </a:p>
              <a:p>
                <a:pPr>
                  <a:buNone/>
                </a:pPr>
                <a:r>
                  <a:rPr lang="ar-AE" sz="2400" b="1" dirty="0">
                    <a:effectLst/>
                    <a:latin typeface="quote-cjk-patch"/>
                  </a:rPr>
                  <a:t>2</a:t>
                </a:r>
                <a:r>
                  <a:rPr lang="en-US" sz="2400" b="1" dirty="0">
                    <a:effectLst/>
                    <a:latin typeface="quote-cjk-patch"/>
                  </a:rPr>
                  <a:t>. Massa Air yang </a:t>
                </a:r>
                <a:r>
                  <a:rPr lang="en-US" sz="2400" b="1" dirty="0" err="1">
                    <a:effectLst/>
                    <a:latin typeface="quote-cjk-patch"/>
                  </a:rPr>
                  <a:t>Diuapkan</a:t>
                </a:r>
                <a:endParaRPr lang="en-US" sz="2400" b="1" dirty="0">
                  <a:effectLst/>
                  <a:latin typeface="quote-cjk-patch"/>
                </a:endParaRPr>
              </a:p>
              <a:p>
                <a:pPr>
                  <a:buNone/>
                </a:pPr>
                <a:endParaRPr lang="en-US" sz="2400" b="1" dirty="0">
                  <a:effectLst/>
                  <a:latin typeface="quote-cjk-patc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ar-AE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ar-AE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ar-AE" sz="2400" dirty="0"/>
              </a:p>
              <a:p>
                <a:pPr>
                  <a:lnSpc>
                    <a:spcPts val="21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ar-AE" sz="2400" b="1" dirty="0">
                    <a:effectLst/>
                    <a:latin typeface="quote-cjk-patch"/>
                  </a:rPr>
                  <a:t>3</a:t>
                </a:r>
                <a:r>
                  <a:rPr lang="en-US" sz="2400" b="1" dirty="0">
                    <a:effectLst/>
                    <a:latin typeface="quote-cjk-patch"/>
                  </a:rPr>
                  <a:t>.</a:t>
                </a:r>
                <a:r>
                  <a:rPr lang="ar-AE" sz="2400" b="1" dirty="0">
                    <a:effectLst/>
                    <a:latin typeface="quote-cjk-patch"/>
                  </a:rPr>
                  <a:t>. </a:t>
                </a:r>
                <a:r>
                  <a:rPr lang="en-US" sz="2400" b="1" dirty="0">
                    <a:effectLst/>
                    <a:latin typeface="quote-cjk-patch"/>
                  </a:rPr>
                  <a:t>Hubungan F, P, dan W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borderBox>
                      <m:r>
                        <a:rPr lang="ar-AE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dan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 </m:t>
                      </m:r>
                      <m:borderBox>
                        <m:borderBoxPr>
                          <m:ctrlPr>
                            <a:rPr lang="ar-AE" sz="2400" b="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ar-AE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ar-AE" sz="24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AE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4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ar-AE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ar-AE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sz="2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ar-AE" sz="2400" b="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borderBox>
                    </m:oMath>
                  </m:oMathPara>
                </a14:m>
                <a:endParaRPr lang="ar-AE" sz="2400" b="0" dirty="0"/>
              </a:p>
              <a:p>
                <a:pPr>
                  <a:lnSpc>
                    <a:spcPts val="21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03E66-7E65-DB6F-7ADD-C7C334AA6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962" y="895008"/>
                <a:ext cx="11916075" cy="5616483"/>
              </a:xfrm>
              <a:blipFill>
                <a:blip r:embed="rId2"/>
                <a:stretch>
                  <a:fillRect l="-716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18C7D77-CAA1-3EE6-08ED-FF2F2A334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50" y="62993"/>
            <a:ext cx="3922187" cy="30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B8A7-7221-EFEB-15E4-B0AC9FE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 DASAR PENGERINGAN</a:t>
            </a:r>
            <a:b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66E7-504D-6BA0-574E-C0A1E678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89301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Pengeringan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pemisahan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cair-padat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perpindahan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simultan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kadar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(moisture content)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batas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menguapkan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ekanisme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suplai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dibagi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Pengeringan </a:t>
            </a:r>
            <a:r>
              <a:rPr lang="en-US" b="1" i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Adiabatik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(Direct Drying)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Pengeringan </a:t>
            </a:r>
            <a:r>
              <a:rPr lang="en-US" b="1" i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Konduksi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(Non-Adiabatic / Indirect Drying)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12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3699-5999-EF0D-22A2-30C0A1D3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7E9F-6E95-02AE-3668-E586BC79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6" y="97831"/>
            <a:ext cx="11874366" cy="567031"/>
          </a:xfrm>
        </p:spPr>
        <p:txBody>
          <a:bodyPr>
            <a:noAutofit/>
          </a:bodyPr>
          <a:lstStyle/>
          <a:p>
            <a:pPr algn="ctr"/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RUMUS NERACA MASSA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D50E-D9ED-6524-DDA8-768929BD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62" y="895008"/>
            <a:ext cx="11916075" cy="5616483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endParaRPr lang="ar-AE" sz="2400" b="0" dirty="0"/>
          </a:p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32F965D-368A-0756-6DA5-E131BDBC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312"/>
            <a:ext cx="8474325" cy="622187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1AE5675-F766-FF2C-87D9-28EEE847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96" y="664862"/>
            <a:ext cx="4091904" cy="31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3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EBD2-E42D-A4D8-ADC2-F4BFC865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92AF-9002-6304-CB3F-9A0681A2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Notasi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DBD17D4-106B-204F-CA3A-B9DFB7E7F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508646"/>
                  </p:ext>
                </p:extLst>
              </p:nvPr>
            </p:nvGraphicFramePr>
            <p:xfrm>
              <a:off x="1846446" y="1159324"/>
              <a:ext cx="8499108" cy="4750703"/>
            </p:xfrm>
            <a:graphic>
              <a:graphicData uri="http://schemas.openxmlformats.org/drawingml/2006/table">
                <a:tbl>
                  <a:tblPr>
                    <a:tableStyleId>{ED083AE6-46FA-4A59-8FB0-9F97EB10719F}</a:tableStyleId>
                  </a:tblPr>
                  <a:tblGrid>
                    <a:gridCol w="1430505">
                      <a:extLst>
                        <a:ext uri="{9D8B030D-6E8A-4147-A177-3AD203B41FA5}">
                          <a16:colId xmlns:a16="http://schemas.microsoft.com/office/drawing/2014/main" val="3125104404"/>
                        </a:ext>
                      </a:extLst>
                    </a:gridCol>
                    <a:gridCol w="3319854">
                      <a:extLst>
                        <a:ext uri="{9D8B030D-6E8A-4147-A177-3AD203B41FA5}">
                          <a16:colId xmlns:a16="http://schemas.microsoft.com/office/drawing/2014/main" val="2707981885"/>
                        </a:ext>
                      </a:extLst>
                    </a:gridCol>
                    <a:gridCol w="3748749">
                      <a:extLst>
                        <a:ext uri="{9D8B030D-6E8A-4147-A177-3AD203B41FA5}">
                          <a16:colId xmlns:a16="http://schemas.microsoft.com/office/drawing/2014/main" val="3424424874"/>
                        </a:ext>
                      </a:extLst>
                    </a:gridCol>
                  </a:tblGrid>
                  <a:tr h="27736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Simbol</a:t>
                          </a: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Keterangan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Satuan</a:t>
                          </a:r>
                        </a:p>
                      </a:txBody>
                      <a:tcPr marL="51802" marR="51802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651005532"/>
                      </a:ext>
                    </a:extLst>
                  </a:tr>
                  <a:tr h="30274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𝑇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umpan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971425299"/>
                      </a:ext>
                    </a:extLst>
                  </a:tr>
                  <a:tr h="30274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𝑇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produk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807475661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𝑇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udara masuk dryer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774716380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𝑇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udara keluar dryer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858353217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𝑇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referensi (biasanya 0°C)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683427769"/>
                      </a:ext>
                    </a:extLst>
                  </a:tr>
                  <a:tr h="42914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𝑝𝑠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padatan kering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370170987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𝑝𝑤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air cair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4.18 kJ/</a:t>
                          </a:r>
                          <a:r>
                            <a:rPr lang="en-US" sz="16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kg.°C</a:t>
                          </a:r>
                          <a:endParaRPr lang="en-US" sz="1600" b="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871779055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𝑝𝑣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uap air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1.88 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112480844"/>
                      </a:ext>
                    </a:extLst>
                  </a:tr>
                  <a:tr h="42914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𝑝𝑎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udara kering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1.005 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459991871"/>
                      </a:ext>
                    </a:extLst>
                  </a:tr>
                  <a:tr h="516056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𝜆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s-E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laten penguapan air pada 0°C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2501 kJ/kg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008430763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𝜆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s-E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laten pada suhu T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kJ/kg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95541011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𝑄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masuk total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kJ/jam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401157337"/>
                      </a:ext>
                    </a:extLst>
                  </a:tr>
                  <a:tr h="30274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/>
                                    </m:ctrlPr>
                                  </m:sSubPr>
                                  <m:e>
                                    <m:r>
                                      <a:rPr lang="ar-AE" sz="1600"/>
                                      <m:t>𝑄</m:t>
                                    </m:r>
                                  </m:e>
                                  <m:sub>
                                    <m:r>
                                      <a:rPr lang="ar-AE" sz="1600"/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b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keluar total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kJ/jam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1454243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DBD17D4-106B-204F-CA3A-B9DFB7E7F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508646"/>
                  </p:ext>
                </p:extLst>
              </p:nvPr>
            </p:nvGraphicFramePr>
            <p:xfrm>
              <a:off x="1846446" y="1159324"/>
              <a:ext cx="8499108" cy="4750703"/>
            </p:xfrm>
            <a:graphic>
              <a:graphicData uri="http://schemas.openxmlformats.org/drawingml/2006/table">
                <a:tbl>
                  <a:tblPr>
                    <a:tableStyleId>{ED083AE6-46FA-4A59-8FB0-9F97EB10719F}</a:tableStyleId>
                  </a:tblPr>
                  <a:tblGrid>
                    <a:gridCol w="1430505">
                      <a:extLst>
                        <a:ext uri="{9D8B030D-6E8A-4147-A177-3AD203B41FA5}">
                          <a16:colId xmlns:a16="http://schemas.microsoft.com/office/drawing/2014/main" val="3125104404"/>
                        </a:ext>
                      </a:extLst>
                    </a:gridCol>
                    <a:gridCol w="3319854">
                      <a:extLst>
                        <a:ext uri="{9D8B030D-6E8A-4147-A177-3AD203B41FA5}">
                          <a16:colId xmlns:a16="http://schemas.microsoft.com/office/drawing/2014/main" val="2707981885"/>
                        </a:ext>
                      </a:extLst>
                    </a:gridCol>
                    <a:gridCol w="3748749">
                      <a:extLst>
                        <a:ext uri="{9D8B030D-6E8A-4147-A177-3AD203B41FA5}">
                          <a16:colId xmlns:a16="http://schemas.microsoft.com/office/drawing/2014/main" val="3424424874"/>
                        </a:ext>
                      </a:extLst>
                    </a:gridCol>
                  </a:tblGrid>
                  <a:tr h="3060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Simbol</a:t>
                          </a:r>
                        </a:p>
                      </a:txBody>
                      <a:tcPr marL="46621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Keterangan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Satuan</a:t>
                          </a:r>
                        </a:p>
                      </a:txBody>
                      <a:tcPr marL="51802" marR="51802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651005532"/>
                      </a:ext>
                    </a:extLst>
                  </a:tr>
                  <a:tr h="306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112000" r="-494894" b="-1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umpan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971425299"/>
                      </a:ext>
                    </a:extLst>
                  </a:tr>
                  <a:tr h="306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207843" r="-494894" b="-126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produk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807475661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314000" r="-494894" b="-11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udara masuk dryer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774716380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405882" r="-494894" b="-106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udara keluar dryer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858353217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516000" r="-494894" b="-9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Suhu referensi (biasanya 0°C)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683427769"/>
                      </a:ext>
                    </a:extLst>
                  </a:tr>
                  <a:tr h="429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433803" r="-494894" b="-592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padatan kering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370170987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758000" r="-494894" b="-7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air cair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4.18 kJ/</a:t>
                          </a:r>
                          <a:r>
                            <a:rPr lang="en-US" sz="1600" b="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kg.°C</a:t>
                          </a:r>
                          <a:endParaRPr lang="en-US" sz="1600" b="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871779055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841176" r="-494894" b="-627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uap air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1.88 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112480844"/>
                      </a:ext>
                    </a:extLst>
                  </a:tr>
                  <a:tr h="429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685714" r="-494894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Kapasitas panas udara kering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1.005 kJ/kg.°C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459991871"/>
                      </a:ext>
                    </a:extLst>
                  </a:tr>
                  <a:tr h="516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647059" r="-494894" b="-1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s-E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laten penguapan air pada 0°C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2501 kJ/kg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1008430763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1270000" r="-49489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s-E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laten pada suhu T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kJ/kg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95541011"/>
                      </a:ext>
                    </a:extLst>
                  </a:tr>
                  <a:tr h="307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1343137" r="-494894" b="-1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masuk total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kJ/jam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3401157337"/>
                      </a:ext>
                    </a:extLst>
                  </a:tr>
                  <a:tr h="306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6621" marR="51802" marT="32376" marB="32376" anchor="ctr">
                        <a:blipFill>
                          <a:blip r:embed="rId2"/>
                          <a:stretch>
                            <a:fillRect l="-426" t="-1472000" r="-494894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Panas keluar total</a:t>
                          </a:r>
                        </a:p>
                      </a:txBody>
                      <a:tcPr marL="51802" marR="51802" marT="32376" marB="32376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875"/>
                            </a:lnSpc>
                            <a:buNone/>
                          </a:pPr>
                          <a:r>
                            <a:rPr lang="en-US" sz="1600" b="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kJ/jam</a:t>
                          </a:r>
                        </a:p>
                      </a:txBody>
                      <a:tcPr marL="51802" marR="46621" marT="32376" marB="32376" anchor="ctr"/>
                    </a:tc>
                    <a:extLst>
                      <a:ext uri="{0D108BD9-81ED-4DB2-BD59-A6C34878D82A}">
                        <a16:rowId xmlns:a16="http://schemas.microsoft.com/office/drawing/2014/main" val="21454243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6108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6AF-D7FC-4AAA-97A1-250F28D3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b="1" dirty="0">
                <a:solidFill>
                  <a:srgbClr val="0F1115"/>
                </a:solidFill>
                <a:effectLst/>
                <a:latin typeface="quote-cjk-patch"/>
              </a:rPr>
              <a:t>NERACA PANAS</a:t>
            </a:r>
            <a:br>
              <a:rPr lang="en-US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en-US" dirty="0"/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92A4AC91-32EA-8C8F-6FCA-0FB0BB8C0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97" y="2002054"/>
            <a:ext cx="10206375" cy="35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998E-77C5-8DD7-5157-A44D479BE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CC5DAB-694D-014E-A898-DD24B3610849}"/>
              </a:ext>
            </a:extLst>
          </p:cNvPr>
          <p:cNvSpPr txBox="1"/>
          <p:nvPr/>
        </p:nvSpPr>
        <p:spPr>
          <a:xfrm>
            <a:off x="4420893" y="2002055"/>
            <a:ext cx="3350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2B1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TERIMA KASIH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8E4A1-7B0B-2A71-36C4-B51B2EA1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A006-C9D0-F29B-9427-31F9BC83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 DASAR PENGERINGAN</a:t>
            </a:r>
            <a:b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08FE-8D23-3F75-2189-DF2C8A8F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94"/>
            <a:ext cx="10515600" cy="57461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200" b="1" i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Pengeringan </a:t>
            </a:r>
            <a:r>
              <a:rPr lang="en-US" sz="2200" b="1" i="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Adiabatik</a:t>
            </a:r>
            <a:r>
              <a:rPr lang="en-US" sz="2200" b="1" i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(Direct Drying)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adiabatik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ganda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Suplai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Panas	   : 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menguapkan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Media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Pembawa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 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Mengangkut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terlepas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adiabatik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diasumsikan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total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konstan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menaikkan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laten penguapan air.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Alat	: </a:t>
            </a:r>
            <a:r>
              <a:rPr lang="en-US" sz="20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Rotary Dryer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20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Spray Dryer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20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Flash Dryer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: 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bergantung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1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275F-99DB-169F-DEF5-775607C6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B0A5-E189-E3DE-D83B-09AA4514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 DASAR PENGERINGAN</a:t>
            </a:r>
            <a:b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00DC7-4DD1-F745-60F8-202F8D0B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694"/>
            <a:ext cx="10515600" cy="57461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i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Pengeringan </a:t>
            </a:r>
            <a:r>
              <a:rPr lang="en-US" sz="2000" b="1" i="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Konduksi</a:t>
            </a:r>
            <a:r>
              <a:rPr lang="en-US" sz="2000" b="1" i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(Non-Adiabatic / Indirect Drying)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Pada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perpindahan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memisahkan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padatan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steam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pemanas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dihisap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vakum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penyapu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(sweep gas) yang minim.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Alat: </a:t>
            </a:r>
            <a:r>
              <a:rPr lang="en-US" sz="20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Drum Dryer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20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Vacuum Shelf Dryer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sensitif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kontaminasi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beracun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efisien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membuang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buang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6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C1B8-FA23-BB7A-20EF-A56C1B04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6DACFC-31AA-762D-EC7D-3C1D8074B7FF}"/>
              </a:ext>
            </a:extLst>
          </p:cNvPr>
          <p:cNvSpPr txBox="1"/>
          <p:nvPr/>
        </p:nvSpPr>
        <p:spPr>
          <a:xfrm>
            <a:off x="2704699" y="1668968"/>
            <a:ext cx="79739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Laju pengeringan konstan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v-SE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laju pengeringan linier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8A90-BD33-7185-9269-E8F905AC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9481-449D-CBD0-C0C6-1B0C3FCB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538381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sv-SE" sz="3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CCD4D-1FB4-8F13-35BB-1FB14141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8" y="1550547"/>
            <a:ext cx="10799545" cy="476907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memplot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pengeringan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(R)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kadar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(X),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 terbagi menjadi 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Laju Pengeringan Konstan (Constant Rate Period)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Laju Pengeringan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Menurun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(Falling Rate Period)</a:t>
            </a:r>
          </a:p>
        </p:txBody>
      </p:sp>
    </p:spTree>
    <p:extLst>
      <p:ext uri="{BB962C8B-B14F-4D97-AF65-F5344CB8AC3E}">
        <p14:creationId xmlns:p14="http://schemas.microsoft.com/office/powerpoint/2010/main" val="25247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FCDCE-461A-A55B-1304-6F0577B7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140F-CB8B-B90A-3C6E-286FE995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b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FFAFB-20C3-B237-4D48-0C40893F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8" y="976821"/>
            <a:ext cx="6028622" cy="574618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Fase A-B: Periode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Penyesuaian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</a:p>
          <a:p>
            <a:pPr algn="l">
              <a:buNone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(Initial Adjustment)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Apa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kali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dryer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dingin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Fenomena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Laju penguapan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stabil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Jika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dingin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menyerap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dulu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permukaannya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Bola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Wet Bulb Temperature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Durasi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singkat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diabaikan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rough design.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977FF-6B9F-CD49-2144-A738D6D2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36" y="1108011"/>
            <a:ext cx="5557586" cy="46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3DF1F-08B6-08C3-BA26-CAE82E58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E303-8653-BA88-5794-F87E3A9C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Kurva Karakteristik Pengeringan (Drying Kinetics)</a:t>
            </a:r>
            <a:br>
              <a:rPr lang="en-US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B6507-1597-5F46-8EDB-AAEAF11A8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41636"/>
                <a:ext cx="7392202" cy="57512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Fase B-C: Laju Pengeringan Konstan  (Constant Rate Period)</a:t>
                </a:r>
              </a:p>
              <a:p>
                <a:pPr algn="just"/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Garis Datar (Horizontal):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Laju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pengeringan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Rc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tetap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/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konstan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1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Fisika</a:t>
                </a:r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Seluruh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permukaan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padatan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masih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tertutup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oleh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lapisan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air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jenuh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(continuous film of water).</a:t>
                </a:r>
              </a:p>
              <a:p>
                <a:pPr algn="just"/>
                <a:r>
                  <a:rPr lang="en-US" sz="1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Mekanisme</a:t>
                </a:r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Laju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pengeringan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Rc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dikendalikan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sepenuhnya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oleh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laju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perpindahan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panas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udara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permukaan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basah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Difusi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internal air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padatan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permukaan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sangat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cepat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permukaan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tetap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basah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..</a:t>
                </a:r>
              </a:p>
              <a:p>
                <a:pPr algn="just"/>
                <a:r>
                  <a:rPr lang="en-US" sz="1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Suhu</a:t>
                </a:r>
                <a:r>
                  <a:rPr lang="en-US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Bahan: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Konstan pada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Twb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(Wet Bulb). Panas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masuk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sepenuhnya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dipakai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panas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laten penguapan</a:t>
                </a:r>
                <a:r>
                  <a:rPr lang="en-US" sz="1800" dirty="0"/>
                  <a:t>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ar-AE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𝒕</m:t>
                          </m:r>
                        </m:e>
                        <m:sub>
                          <m:r>
                            <a:rPr kumimoji="0" lang="ar-AE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𝒄</m:t>
                          </m:r>
                        </m:sub>
                      </m:sSub>
                      <m:r>
                        <a:rPr kumimoji="0" lang="ar-AE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ar-AE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𝑴</m:t>
                              </m:r>
                            </m:e>
                            <m:sub>
                              <m: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ar-A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ar-A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0" lang="ar-AE" sz="1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ar-AE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ar-A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ar-A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0" lang="ar-A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ar-AE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𝑨</m:t>
                          </m:r>
                          <m:r>
                            <a:rPr kumimoji="0" lang="ar-AE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ar-A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ar-A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Dimana: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𝑀</m:t>
                        </m:r>
                      </m:e>
                      <m:sub>
                        <m: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 =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Massa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padatan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kering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(kg)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= Luas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permukaan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pengeringan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(m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</a:p>
              <a:p>
                <a:pPr marL="742950" lvl="1" indent="-28575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e>
                      <m:sub>
                        <m: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 =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Kadar air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awal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dan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kritis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(kg air/kg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padatan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kering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</a:p>
              <a:p>
                <a:pPr marL="742950" lvl="1" indent="-285750">
                  <a:defRPr/>
                </a:pPr>
                <a:r>
                  <a:rPr lang="en-US" sz="1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Rc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Laju </a:t>
                </a:r>
                <a:r>
                  <a:rPr lang="en-US" sz="1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pengeringan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742950" lvl="1" indent="-285750"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Tc = </a:t>
                </a:r>
                <a:r>
                  <a:rPr lang="en-US" sz="1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waktu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 zona </a:t>
                </a:r>
                <a:r>
                  <a:rPr lang="en-US" sz="1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konstan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B6507-1597-5F46-8EDB-AAEAF11A8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1636"/>
                <a:ext cx="7392202" cy="5751238"/>
              </a:xfrm>
              <a:blipFill>
                <a:blip r:embed="rId2"/>
                <a:stretch>
                  <a:fillRect l="-660" t="-1166" r="-660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DE7553-3E9F-B0EE-2C5A-F598369E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02" y="1036928"/>
            <a:ext cx="4732420" cy="39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2739</Words>
  <Application>Microsoft Office PowerPoint</Application>
  <PresentationFormat>Widescreen</PresentationFormat>
  <Paragraphs>346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Cambria Math</vt:lpstr>
      <vt:lpstr>quote-cjk-patch</vt:lpstr>
      <vt:lpstr>Wingdings</vt:lpstr>
      <vt:lpstr>Office Theme</vt:lpstr>
      <vt:lpstr>Contents Slide Master</vt:lpstr>
      <vt:lpstr>PowerPoint Presentation</vt:lpstr>
      <vt:lpstr>PowerPoint Presentation</vt:lpstr>
      <vt:lpstr>KONSEP DASAR PENGERINGAN </vt:lpstr>
      <vt:lpstr>KONSEP DASAR PENGERINGAN </vt:lpstr>
      <vt:lpstr>KONSEP DASAR PENGERINGAN </vt:lpstr>
      <vt:lpstr>PowerPoint Presentation</vt:lpstr>
      <vt:lpstr>Kurva Karakteristik Pengeringan (Drying Kinetics)</vt:lpstr>
      <vt:lpstr>Kurva Karakteristik Pengeringan (Drying Kinetics) </vt:lpstr>
      <vt:lpstr>Kurva Karakteristik Pengeringan (Drying Kinetics) </vt:lpstr>
      <vt:lpstr>Kurva Karakteristik Pengeringan (Drying Kinetics) </vt:lpstr>
      <vt:lpstr>Kurva Karakteristik Pengeringan (Drying Kinetics) </vt:lpstr>
      <vt:lpstr>Kurva Karakteristik Pengeringan (Drying Kinetics) </vt:lpstr>
      <vt:lpstr>PowerPoint Presentation</vt:lpstr>
      <vt:lpstr>1. Rotary Dryer </vt:lpstr>
      <vt:lpstr>Komponen Utama Rotary Dryer </vt:lpstr>
      <vt:lpstr>Rotary Dryer </vt:lpstr>
      <vt:lpstr>Rotary Dryer </vt:lpstr>
      <vt:lpstr>Cara Kerja (Prinsip Operasi) Rotary Dryer </vt:lpstr>
      <vt:lpstr>Cara Kerja (Prinsip Operasi) Rotary Dryer </vt:lpstr>
      <vt:lpstr>Cara Kerja (Prinsip Operasi) Rotary Dryer </vt:lpstr>
      <vt:lpstr>Klasifikasi Pengering / Dryer</vt:lpstr>
      <vt:lpstr>Klasifikasi Pengering / Dryer</vt:lpstr>
      <vt:lpstr>Klasifikasi Pengering / Dryer</vt:lpstr>
      <vt:lpstr>Klasifikasi Pengering / Dryer</vt:lpstr>
      <vt:lpstr>Klasifikasi Pengering / Dryer</vt:lpstr>
      <vt:lpstr>TABEL PERBANDINGAN ALAT PENGERING</vt:lpstr>
      <vt:lpstr>PowerPoint Presentation</vt:lpstr>
      <vt:lpstr>Notasi Rumus </vt:lpstr>
      <vt:lpstr>RUMUS NERACA MASSA</vt:lpstr>
      <vt:lpstr>RUMUS NERACA MASSA</vt:lpstr>
      <vt:lpstr>Notasi Rumus </vt:lpstr>
      <vt:lpstr>NERACA PANAS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10</cp:revision>
  <dcterms:created xsi:type="dcterms:W3CDTF">2026-01-16T15:40:26Z</dcterms:created>
  <dcterms:modified xsi:type="dcterms:W3CDTF">2026-01-17T08:12:32Z</dcterms:modified>
</cp:coreProperties>
</file>