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0" r:id="rId3"/>
  </p:sldMasterIdLst>
  <p:notesMasterIdLst>
    <p:notesMasterId r:id="rId22"/>
  </p:notesMasterIdLst>
  <p:sldIdLst>
    <p:sldId id="256" r:id="rId4"/>
    <p:sldId id="398" r:id="rId5"/>
    <p:sldId id="381" r:id="rId6"/>
    <p:sldId id="387" r:id="rId7"/>
    <p:sldId id="389" r:id="rId8"/>
    <p:sldId id="390" r:id="rId9"/>
    <p:sldId id="391" r:id="rId10"/>
    <p:sldId id="399" r:id="rId11"/>
    <p:sldId id="392" r:id="rId12"/>
    <p:sldId id="388" r:id="rId13"/>
    <p:sldId id="257" r:id="rId14"/>
    <p:sldId id="394" r:id="rId15"/>
    <p:sldId id="393" r:id="rId16"/>
    <p:sldId id="395" r:id="rId17"/>
    <p:sldId id="305" r:id="rId18"/>
    <p:sldId id="400" r:id="rId19"/>
    <p:sldId id="401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D6F1D-D2DE-4A95-9EB5-7A0A0C12A45C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75860-40CB-4D2E-A6F0-D2AA0FEBC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0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75860-40CB-4D2E-A6F0-D2AA0FEBC5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7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B21D4-C262-AE09-ECEF-B7B6498F1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ACFCB-878C-450D-EEC6-01C6B1B96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DD958-9830-855E-B120-B904015B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C5D7-8E03-43AD-A8D2-0558D031C34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32BF2-B5C4-286A-4FB7-B21BE7A3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D100B-1199-9A52-82EA-51517B686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F1D-E18E-423E-9C30-89CAE08E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9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3DE6-859E-C8CB-1E9E-F58A39E1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399E10-A909-EBBF-FE8B-6FC5EB879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D1803-57D9-ABFB-64AB-9AB3E545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C5D7-8E03-43AD-A8D2-0558D031C34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5018E-4320-5F16-85D1-0E58DED4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0E678-5203-F5B0-C1DE-6291D40A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F1D-E18E-423E-9C30-89CAE08E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4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DB858-EE77-AD48-B02D-A6D32DA6C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6E863-22E9-B6F0-5A77-797536399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9C2C4-249A-32AA-12D4-66EAE9B91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C5D7-8E03-43AD-A8D2-0558D031C34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7CED4-101D-2D26-35B1-DCDFB295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53977-4C0D-CBBD-E133-C9CF705F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F1D-E18E-423E-9C30-89CAE08E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80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47973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73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809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19491600-A586-49C4-A7A8-720E15460C85}"/>
              </a:ext>
            </a:extLst>
          </p:cNvPr>
          <p:cNvSpPr/>
          <p:nvPr userDrawn="1"/>
        </p:nvSpPr>
        <p:spPr>
          <a:xfrm>
            <a:off x="3572716" y="1699404"/>
            <a:ext cx="2278948" cy="4188556"/>
          </a:xfrm>
          <a:prstGeom prst="roundRect">
            <a:avLst>
              <a:gd name="adj" fmla="val 4933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4C05B1B8-98AE-49F5-B9CB-31D36DAC5D42}"/>
              </a:ext>
            </a:extLst>
          </p:cNvPr>
          <p:cNvSpPr/>
          <p:nvPr userDrawn="1"/>
        </p:nvSpPr>
        <p:spPr>
          <a:xfrm>
            <a:off x="6325923" y="1699404"/>
            <a:ext cx="2278948" cy="4188556"/>
          </a:xfrm>
          <a:prstGeom prst="roundRect">
            <a:avLst>
              <a:gd name="adj" fmla="val 493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412F0EF8-454F-4A6A-A036-DFC4A4B8AB97}"/>
              </a:ext>
            </a:extLst>
          </p:cNvPr>
          <p:cNvSpPr/>
          <p:nvPr userDrawn="1"/>
        </p:nvSpPr>
        <p:spPr>
          <a:xfrm>
            <a:off x="9079129" y="1699404"/>
            <a:ext cx="2278948" cy="4188556"/>
          </a:xfrm>
          <a:prstGeom prst="roundRect">
            <a:avLst>
              <a:gd name="adj" fmla="val 4933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27251283-7356-4462-9535-878EEAA2769B}"/>
              </a:ext>
            </a:extLst>
          </p:cNvPr>
          <p:cNvSpPr/>
          <p:nvPr userDrawn="1"/>
        </p:nvSpPr>
        <p:spPr>
          <a:xfrm>
            <a:off x="819509" y="1699404"/>
            <a:ext cx="2278948" cy="4188556"/>
          </a:xfrm>
          <a:prstGeom prst="roundRect">
            <a:avLst>
              <a:gd name="adj" fmla="val 4933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086DB48-BA60-462F-B659-47E6419FDD6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9A50FC-DDB9-417B-8780-F56E400ED0B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DDD0F08-75AB-44DC-8734-CA2BD1C4167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05C9347-B0FD-4936-B58A-5E50D2C70DC4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124000"/>
          </a:xfrm>
          <a:prstGeom prst="round2SameRect">
            <a:avLst>
              <a:gd name="adj1" fmla="val 4314"/>
              <a:gd name="adj2" fmla="val 0"/>
            </a:avLst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0545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70C27907-06E7-473B-8944-25980B3F62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87F4067A-8191-4A51-9DD1-E7A3CFDECD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0D969E0-F39F-4808-8EB6-88ED4FAE64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90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2719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200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795C29EB-2981-4FDB-BF96-49AB3D384A4B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02D576-EA8F-40FF-9334-B3B7816C3B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6029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6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037E-C986-CDAC-AC69-E7414BF8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ED498-8D95-2606-C4A3-590FE58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CF07E-15FF-2A9D-0996-2D844033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C5D7-8E03-43AD-A8D2-0558D031C34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5D86-E08A-4D21-5B6A-45745252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37C2-6849-5024-35B3-14B34D1D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F1D-E18E-423E-9C30-89CAE08E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2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67B0C720-31EF-4BBF-AB09-A8E2000DAC1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10076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053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594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8560465-6CC9-4AE9-B608-7EC54AEBBD8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" y="-3827"/>
            <a:ext cx="12192000" cy="3432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1" name="그림 개체 틀 40">
            <a:extLst>
              <a:ext uri="{FF2B5EF4-FFF2-40B4-BE49-F238E27FC236}">
                <a16:creationId xmlns:a16="http://schemas.microsoft.com/office/drawing/2014/main" id="{478BD656-D1C2-4E09-BB17-E4DC7654AD8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855723" y="2443352"/>
            <a:ext cx="2872905" cy="4414649"/>
          </a:xfrm>
          <a:custGeom>
            <a:avLst/>
            <a:gdLst>
              <a:gd name="connsiteX0" fmla="*/ 309018 w 2872905"/>
              <a:gd name="connsiteY0" fmla="*/ 0 h 4414649"/>
              <a:gd name="connsiteX1" fmla="*/ 582629 w 2872905"/>
              <a:gd name="connsiteY1" fmla="*/ 0 h 4414649"/>
              <a:gd name="connsiteX2" fmla="*/ 609152 w 2872905"/>
              <a:gd name="connsiteY2" fmla="*/ 25112 h 4414649"/>
              <a:gd name="connsiteX3" fmla="*/ 814392 w 2872905"/>
              <a:gd name="connsiteY3" fmla="*/ 219429 h 4414649"/>
              <a:gd name="connsiteX4" fmla="*/ 2045638 w 2872905"/>
              <a:gd name="connsiteY4" fmla="*/ 219429 h 4414649"/>
              <a:gd name="connsiteX5" fmla="*/ 2250877 w 2872905"/>
              <a:gd name="connsiteY5" fmla="*/ 25112 h 4414649"/>
              <a:gd name="connsiteX6" fmla="*/ 2277401 w 2872905"/>
              <a:gd name="connsiteY6" fmla="*/ 0 h 4414649"/>
              <a:gd name="connsiteX7" fmla="*/ 2563887 w 2872905"/>
              <a:gd name="connsiteY7" fmla="*/ 0 h 4414649"/>
              <a:gd name="connsiteX8" fmla="*/ 2872905 w 2872905"/>
              <a:gd name="connsiteY8" fmla="*/ 292571 h 4414649"/>
              <a:gd name="connsiteX9" fmla="*/ 2872905 w 2872905"/>
              <a:gd name="connsiteY9" fmla="*/ 4414649 h 4414649"/>
              <a:gd name="connsiteX10" fmla="*/ 0 w 2872905"/>
              <a:gd name="connsiteY10" fmla="*/ 4414649 h 4414649"/>
              <a:gd name="connsiteX11" fmla="*/ 0 w 2872905"/>
              <a:gd name="connsiteY11" fmla="*/ 292571 h 4414649"/>
              <a:gd name="connsiteX12" fmla="*/ 309018 w 2872905"/>
              <a:gd name="connsiteY12" fmla="*/ 0 h 44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2905" h="4414649">
                <a:moveTo>
                  <a:pt x="309018" y="0"/>
                </a:moveTo>
                <a:lnTo>
                  <a:pt x="582629" y="0"/>
                </a:lnTo>
                <a:cubicBezTo>
                  <a:pt x="597242" y="0"/>
                  <a:pt x="609152" y="11216"/>
                  <a:pt x="609152" y="25112"/>
                </a:cubicBezTo>
                <a:cubicBezTo>
                  <a:pt x="609152" y="132449"/>
                  <a:pt x="701086" y="219429"/>
                  <a:pt x="814392" y="219429"/>
                </a:cubicBezTo>
                <a:lnTo>
                  <a:pt x="2045638" y="219429"/>
                </a:lnTo>
                <a:cubicBezTo>
                  <a:pt x="2159009" y="219429"/>
                  <a:pt x="2250877" y="132388"/>
                  <a:pt x="2250877" y="25112"/>
                </a:cubicBezTo>
                <a:cubicBezTo>
                  <a:pt x="2250877" y="11277"/>
                  <a:pt x="2262722" y="0"/>
                  <a:pt x="2277401" y="0"/>
                </a:cubicBezTo>
                <a:lnTo>
                  <a:pt x="2563887" y="0"/>
                </a:lnTo>
                <a:cubicBezTo>
                  <a:pt x="2734555" y="0"/>
                  <a:pt x="2872905" y="130987"/>
                  <a:pt x="2872905" y="292571"/>
                </a:cubicBezTo>
                <a:lnTo>
                  <a:pt x="2872905" y="4414649"/>
                </a:lnTo>
                <a:lnTo>
                  <a:pt x="0" y="4414649"/>
                </a:lnTo>
                <a:lnTo>
                  <a:pt x="0" y="292571"/>
                </a:lnTo>
                <a:cubicBezTo>
                  <a:pt x="0" y="130987"/>
                  <a:pt x="138350" y="0"/>
                  <a:pt x="30901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0591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243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73CD9E6-58C1-4032-B53F-2E5130EB8F5B}"/>
              </a:ext>
            </a:extLst>
          </p:cNvPr>
          <p:cNvSpPr/>
          <p:nvPr userDrawn="1"/>
        </p:nvSpPr>
        <p:spPr>
          <a:xfrm>
            <a:off x="-1" y="828942"/>
            <a:ext cx="4862557" cy="166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3FDCF-E8A7-4B73-9310-F3D1A93F676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3221" y="-3827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C33ACA9-8199-4419-AABA-FAE5185F829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74835" y="1488113"/>
            <a:ext cx="2666667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4144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129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34">
            <a:extLst>
              <a:ext uri="{FF2B5EF4-FFF2-40B4-BE49-F238E27FC236}">
                <a16:creationId xmlns:a16="http://schemas.microsoft.com/office/drawing/2014/main" id="{BEE65B7A-1893-470E-B1FB-6D98E47B355B}"/>
              </a:ext>
            </a:extLst>
          </p:cNvPr>
          <p:cNvSpPr/>
          <p:nvPr userDrawn="1"/>
        </p:nvSpPr>
        <p:spPr>
          <a:xfrm>
            <a:off x="-181235" y="4415711"/>
            <a:ext cx="7094501" cy="6185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80C6E5AA-F547-422D-AD49-FE5E5E2D951F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15">
              <a:extLst>
                <a:ext uri="{FF2B5EF4-FFF2-40B4-BE49-F238E27FC236}">
                  <a16:creationId xmlns:a16="http://schemas.microsoft.com/office/drawing/2014/main" id="{8C6AFE4A-A0A6-4DE9-A550-61769196F0F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16">
              <a:extLst>
                <a:ext uri="{FF2B5EF4-FFF2-40B4-BE49-F238E27FC236}">
                  <a16:creationId xmlns:a16="http://schemas.microsoft.com/office/drawing/2014/main" id="{5EB5B970-6AFC-481B-ADBD-B1C36A6D24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17">
              <a:extLst>
                <a:ext uri="{FF2B5EF4-FFF2-40B4-BE49-F238E27FC236}">
                  <a16:creationId xmlns:a16="http://schemas.microsoft.com/office/drawing/2014/main" id="{9529032A-936F-4807-8F26-F416EE940FB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8">
              <a:extLst>
                <a:ext uri="{FF2B5EF4-FFF2-40B4-BE49-F238E27FC236}">
                  <a16:creationId xmlns:a16="http://schemas.microsoft.com/office/drawing/2014/main" id="{98CF9437-3560-4F42-8571-7267419FD3E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31">
              <a:extLst>
                <a:ext uri="{FF2B5EF4-FFF2-40B4-BE49-F238E27FC236}">
                  <a16:creationId xmlns:a16="http://schemas.microsoft.com/office/drawing/2014/main" id="{4AC81868-4A71-4DF9-8828-1D32B716C6C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A670D49C-3EAB-462B-B812-AF03D9F2351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37">
                <a:extLst>
                  <a:ext uri="{FF2B5EF4-FFF2-40B4-BE49-F238E27FC236}">
                    <a16:creationId xmlns:a16="http://schemas.microsoft.com/office/drawing/2014/main" id="{74560258-BE51-4EB4-AB29-1B7908E2745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8">
                <a:extLst>
                  <a:ext uri="{FF2B5EF4-FFF2-40B4-BE49-F238E27FC236}">
                    <a16:creationId xmlns:a16="http://schemas.microsoft.com/office/drawing/2014/main" id="{2A94D653-0C6F-4B41-B1B6-B1C46556330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33">
              <a:extLst>
                <a:ext uri="{FF2B5EF4-FFF2-40B4-BE49-F238E27FC236}">
                  <a16:creationId xmlns:a16="http://schemas.microsoft.com/office/drawing/2014/main" id="{21B0E498-DA54-4DB4-85C8-174D227ABE4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35">
                <a:extLst>
                  <a:ext uri="{FF2B5EF4-FFF2-40B4-BE49-F238E27FC236}">
                    <a16:creationId xmlns:a16="http://schemas.microsoft.com/office/drawing/2014/main" id="{3D06E4CC-F478-4088-93B4-56AD7ED542A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36">
                <a:extLst>
                  <a:ext uri="{FF2B5EF4-FFF2-40B4-BE49-F238E27FC236}">
                    <a16:creationId xmlns:a16="http://schemas.microsoft.com/office/drawing/2014/main" id="{42633EBF-2B49-4902-BDC2-1896B4F7C14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34">
              <a:extLst>
                <a:ext uri="{FF2B5EF4-FFF2-40B4-BE49-F238E27FC236}">
                  <a16:creationId xmlns:a16="http://schemas.microsoft.com/office/drawing/2014/main" id="{5D529D0E-FD5D-42FC-8F13-A7AA6F94CD4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D146B698-1AAB-456A-BD4D-EF950EAE56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54331" y="1976846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BB7A1EA-274A-47AB-9580-2FF5A0070E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84358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752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335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37643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4848-E73B-AF89-ECBF-780E89ED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BB4FA-234A-3FE9-B56E-B507AC182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ECF2F-E0A7-A8D6-951C-5FA04D2BA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C5D7-8E03-43AD-A8D2-0558D031C34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EB5BB-7A0E-FA97-7CCF-77900782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ABB58-C379-AD4C-3244-BA945B40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F1D-E18E-423E-9C30-89CAE08E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72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982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81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53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21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65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26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21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75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94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9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5D76-9EB7-1A59-88ED-D77B2E78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B10F8-E6AA-49DA-5CD6-CB0FB3534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3781F-D394-9A37-5BEA-05665913A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943BE-8B53-129B-0495-3FEE6036C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C5D7-8E03-43AD-A8D2-0558D031C34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D610A-1031-3D88-E5CA-2691B762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FEEED-29D8-5EDB-3705-065BA70C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F1D-E18E-423E-9C30-89CAE08E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24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45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1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CEE6-2774-EE5A-C96F-B635CE26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F9CEC-A805-ACCA-D068-977905356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DE738-3598-8B89-08BB-0996E1F9F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45162-09C8-437A-0B06-A6C6C412C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8F28-5D45-3608-D798-9AFEACE91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8A921E-B49B-89A1-98DB-ABC86238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C5D7-8E03-43AD-A8D2-0558D031C34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160F67-887E-1F0E-94EE-423CF8CE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8E6367-AB4B-ED9D-D5E1-3B1BE7C5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F1D-E18E-423E-9C30-89CAE08E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0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6133-FB19-7DDB-E471-BED54070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9D30E-A806-D344-6946-6D2A2F3F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C5D7-8E03-43AD-A8D2-0558D031C34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9CA13-C48E-B6B0-E22C-AE9C4E05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0BC1C-FF7D-5F8B-DA88-2C0C8DEE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F1D-E18E-423E-9C30-89CAE08E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82E4D-7013-2010-6E83-F7F723DC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C5D7-8E03-43AD-A8D2-0558D031C34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4470E-09A8-31EB-AF0C-DDD16207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0762-C9DD-BB82-279F-DC376EDB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F1D-E18E-423E-9C30-89CAE08E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0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AC1B-83ED-6BBB-1FCF-592B160A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3ED63-4F66-F0AC-8637-AC826BA98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75EED-7F9C-5EA2-F93C-68CCB7EDB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A48A9-5AC4-3D40-0D64-37C6D600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C5D7-8E03-43AD-A8D2-0558D031C34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69743-DD17-F0F4-2388-57EC7F18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9FD10-9CA7-95BF-C718-654B0C71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F1D-E18E-423E-9C30-89CAE08E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9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1317-1B02-3024-5FCF-AD95007A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8AAB00-57D2-DAC9-9CBF-721030E30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9C1FA-D280-4146-A706-69721CF19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FFB4F-8DC7-E1B5-FD97-5F9A1CA8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C5D7-8E03-43AD-A8D2-0558D031C34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DE773-744D-CB9B-36B1-CA9FA689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C6B96-AA9C-6080-8887-F3733270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F1D-E18E-423E-9C30-89CAE08E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2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80F8F-945C-3B52-E335-6D24E389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10662-08DF-EBDE-2D96-73FE728EB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EC66-DAB7-313A-B783-9FD43AA4A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3C5D7-8E03-43AD-A8D2-0558D031C34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2E1CD-0225-2F38-DFEE-251F4100D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C31E3-8796-F876-EAF1-7FDB9E599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DF1D-E18E-423E-9C30-89CAE08E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51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8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7A6A603-44D7-F81A-B7A4-6A666490F6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80FB2-683E-A9B2-5C8D-45F6DFCCD3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82"/>
          <a:stretch>
            <a:fillRect/>
          </a:stretch>
        </p:blipFill>
        <p:spPr>
          <a:xfrm>
            <a:off x="-518160" y="-1297172"/>
            <a:ext cx="12750799" cy="815517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B40DD06-5B44-D6B9-9BBA-241F8E472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09" y="-1297172"/>
            <a:ext cx="6886291" cy="3094037"/>
          </a:xfrm>
          <a:prstGeom prst="roundRect">
            <a:avLst>
              <a:gd name="adj" fmla="val 3738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Proses Hand </a:t>
            </a:r>
            <a:r>
              <a:rPr 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ay </a:t>
            </a:r>
            <a:r>
              <a:rPr 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 dan Proses Vacuum </a:t>
            </a:r>
            <a:r>
              <a:rPr 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olding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5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8D07-2DB8-6FE6-5079-62FD8791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4020"/>
            <a:ext cx="10972800" cy="65823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Tahapan Proses Vacuum </a:t>
            </a:r>
            <a:r>
              <a:rPr lang="en-US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Moulding</a:t>
            </a:r>
            <a:b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61D3C9-A9D9-D4F3-D119-328C599C0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32874"/>
            <a:ext cx="10972800" cy="5729000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Langkah </a:t>
            </a:r>
            <a:r>
              <a:rPr lang="en-US" sz="1800" dirty="0" err="1"/>
              <a:t>Pertama</a:t>
            </a:r>
            <a:r>
              <a:rPr lang="en-US" sz="1800" dirty="0"/>
              <a:t>: </a:t>
            </a:r>
            <a:r>
              <a:rPr lang="en-US" sz="1800" dirty="0" err="1"/>
              <a:t>Pemasangan</a:t>
            </a:r>
            <a:r>
              <a:rPr lang="en-US" sz="1800" dirty="0"/>
              <a:t> </a:t>
            </a:r>
            <a:r>
              <a:rPr lang="en-US" sz="1800" dirty="0" err="1"/>
              <a:t>Lembaran</a:t>
            </a:r>
            <a:r>
              <a:rPr lang="en-US" sz="1800" dirty="0"/>
              <a:t> Plastik</a:t>
            </a:r>
          </a:p>
          <a:p>
            <a:pPr marL="0" indent="0" algn="just">
              <a:buNone/>
            </a:pP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lembaran</a:t>
            </a:r>
            <a:r>
              <a:rPr lang="en-US" sz="1800" dirty="0"/>
              <a:t> </a:t>
            </a:r>
            <a:r>
              <a:rPr lang="en-US" sz="1800" dirty="0" err="1"/>
              <a:t>plastik</a:t>
            </a:r>
            <a:r>
              <a:rPr lang="en-US" sz="1800" dirty="0"/>
              <a:t> </a:t>
            </a:r>
            <a:r>
              <a:rPr lang="en-US" sz="1800" dirty="0" err="1"/>
              <a:t>diletakkan</a:t>
            </a:r>
            <a:r>
              <a:rPr lang="en-US" sz="1800" dirty="0"/>
              <a:t> di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cetakan</a:t>
            </a:r>
            <a:r>
              <a:rPr lang="en-US" sz="1800" dirty="0"/>
              <a:t> molding </a:t>
            </a:r>
            <a:r>
              <a:rPr lang="en-US" sz="1800" dirty="0" err="1"/>
              <a:t>vakum</a:t>
            </a:r>
            <a:r>
              <a:rPr lang="en-US" sz="1800" dirty="0"/>
              <a:t>. </a:t>
            </a:r>
            <a:r>
              <a:rPr lang="en-US" sz="1800" dirty="0" err="1"/>
              <a:t>Lembaran</a:t>
            </a:r>
            <a:r>
              <a:rPr lang="en-US" sz="1800" dirty="0"/>
              <a:t> </a:t>
            </a:r>
            <a:r>
              <a:rPr lang="en-US" sz="1800" dirty="0" err="1"/>
              <a:t>plastik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dipanaskan</a:t>
            </a:r>
            <a:r>
              <a:rPr lang="en-US" sz="1800" dirty="0"/>
              <a:t> </a:t>
            </a:r>
            <a:r>
              <a:rPr lang="en-US" sz="1800" dirty="0" err="1"/>
              <a:t>hingga</a:t>
            </a:r>
            <a:r>
              <a:rPr lang="en-US" sz="1800" dirty="0"/>
              <a:t> </a:t>
            </a:r>
            <a:r>
              <a:rPr lang="en-US" sz="1800" dirty="0" err="1"/>
              <a:t>mencapai</a:t>
            </a:r>
            <a:r>
              <a:rPr lang="en-US" sz="1800" dirty="0"/>
              <a:t> </a:t>
            </a:r>
            <a:r>
              <a:rPr lang="en-US" sz="1800" dirty="0" err="1"/>
              <a:t>suhu</a:t>
            </a:r>
            <a:r>
              <a:rPr lang="en-US" sz="1800" dirty="0"/>
              <a:t> yang </a:t>
            </a:r>
            <a:r>
              <a:rPr lang="en-US" sz="1800" dirty="0" err="1"/>
              <a:t>cukup</a:t>
            </a:r>
            <a:r>
              <a:rPr lang="en-US" sz="1800" dirty="0"/>
              <a:t> </a:t>
            </a:r>
            <a:r>
              <a:rPr lang="en-US" sz="1800" dirty="0" err="1"/>
              <a:t>tinggi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lentur</a:t>
            </a:r>
            <a:r>
              <a:rPr lang="en-US" sz="1800" dirty="0"/>
              <a:t> dan </a:t>
            </a:r>
            <a:r>
              <a:rPr lang="en-US" sz="1800" dirty="0" err="1"/>
              <a:t>mudah</a:t>
            </a:r>
            <a:r>
              <a:rPr lang="en-US" sz="1800" dirty="0"/>
              <a:t> </a:t>
            </a:r>
            <a:r>
              <a:rPr lang="en-US" sz="1800" dirty="0" err="1"/>
              <a:t>dibentuk</a:t>
            </a:r>
            <a:r>
              <a:rPr lang="en-US" sz="1800" dirty="0"/>
              <a:t>.</a:t>
            </a:r>
          </a:p>
          <a:p>
            <a:pPr algn="just"/>
            <a:r>
              <a:rPr lang="en-US" sz="1800" dirty="0"/>
              <a:t>Langkah </a:t>
            </a:r>
            <a:r>
              <a:rPr lang="en-US" sz="1800" dirty="0" err="1"/>
              <a:t>Kedua</a:t>
            </a:r>
            <a:r>
              <a:rPr lang="en-US" sz="1800" dirty="0"/>
              <a:t>: </a:t>
            </a:r>
            <a:r>
              <a:rPr lang="en-US" sz="1800" dirty="0" err="1"/>
              <a:t>Pemasangan</a:t>
            </a:r>
            <a:r>
              <a:rPr lang="en-US" sz="1800" dirty="0"/>
              <a:t> Plug dan </a:t>
            </a:r>
            <a:r>
              <a:rPr lang="en-US" sz="1800" dirty="0" err="1"/>
              <a:t>Penurunan</a:t>
            </a:r>
            <a:r>
              <a:rPr lang="en-US" sz="1800" dirty="0"/>
              <a:t> </a:t>
            </a:r>
            <a:r>
              <a:rPr lang="en-US" sz="1800" dirty="0" err="1"/>
              <a:t>Cetakan</a:t>
            </a:r>
            <a:endParaRPr lang="en-US" sz="1800" dirty="0"/>
          </a:p>
          <a:p>
            <a:pPr marL="0" indent="0" algn="just">
              <a:buNone/>
            </a:pP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lembaran</a:t>
            </a:r>
            <a:r>
              <a:rPr lang="en-US" sz="1800" dirty="0"/>
              <a:t> </a:t>
            </a:r>
            <a:r>
              <a:rPr lang="en-US" sz="1800" dirty="0" err="1"/>
              <a:t>plastik</a:t>
            </a:r>
            <a:r>
              <a:rPr lang="en-US" sz="1800" dirty="0"/>
              <a:t> </a:t>
            </a:r>
            <a:r>
              <a:rPr lang="en-US" sz="1800" dirty="0" err="1"/>
              <a:t>dipanaskan</a:t>
            </a:r>
            <a:r>
              <a:rPr lang="en-US" sz="1800" dirty="0"/>
              <a:t>, </a:t>
            </a:r>
            <a:r>
              <a:rPr lang="en-US" sz="1800" dirty="0" err="1"/>
              <a:t>cetakan</a:t>
            </a:r>
            <a:r>
              <a:rPr lang="en-US" sz="1800" dirty="0"/>
              <a:t> </a:t>
            </a:r>
            <a:r>
              <a:rPr lang="en-US" sz="1800" dirty="0" err="1"/>
              <a:t>diturunkan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menutupi</a:t>
            </a:r>
            <a:r>
              <a:rPr lang="en-US" sz="1800" dirty="0"/>
              <a:t> </a:t>
            </a:r>
            <a:r>
              <a:rPr lang="en-US" sz="1800" dirty="0" err="1"/>
              <a:t>plastik</a:t>
            </a:r>
            <a:r>
              <a:rPr lang="en-US" sz="1800" dirty="0"/>
              <a:t>. Pada </a:t>
            </a:r>
            <a:r>
              <a:rPr lang="en-US" sz="1800" dirty="0" err="1"/>
              <a:t>saat</a:t>
            </a:r>
            <a:r>
              <a:rPr lang="en-US" sz="1800" dirty="0"/>
              <a:t> yang </a:t>
            </a:r>
            <a:r>
              <a:rPr lang="en-US" sz="1800" dirty="0" err="1"/>
              <a:t>sama</a:t>
            </a:r>
            <a:r>
              <a:rPr lang="en-US" sz="1800" dirty="0"/>
              <a:t>,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alat</a:t>
            </a:r>
            <a:r>
              <a:rPr lang="en-US" sz="1800" dirty="0"/>
              <a:t> yang </a:t>
            </a:r>
            <a:r>
              <a:rPr lang="en-US" sz="1800" dirty="0" err="1"/>
              <a:t>disebut</a:t>
            </a:r>
            <a:r>
              <a:rPr lang="en-US" sz="1800" dirty="0"/>
              <a:t> plug yang </a:t>
            </a:r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menekan</a:t>
            </a:r>
            <a:r>
              <a:rPr lang="en-US" sz="1800" dirty="0"/>
              <a:t> </a:t>
            </a:r>
            <a:r>
              <a:rPr lang="en-US" sz="1800" dirty="0" err="1"/>
              <a:t>plastik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cetakan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memastikan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udara</a:t>
            </a:r>
            <a:r>
              <a:rPr lang="en-US" sz="1800" dirty="0"/>
              <a:t> yang </a:t>
            </a:r>
            <a:r>
              <a:rPr lang="en-US" sz="1800" dirty="0" err="1"/>
              <a:t>terperangkap</a:t>
            </a:r>
            <a:r>
              <a:rPr lang="en-US" sz="1800" dirty="0"/>
              <a:t>. </a:t>
            </a:r>
          </a:p>
          <a:p>
            <a:pPr algn="just"/>
            <a:r>
              <a:rPr lang="en-US" sz="1800" dirty="0"/>
              <a:t>Langkah </a:t>
            </a:r>
            <a:r>
              <a:rPr lang="en-US" sz="1800" dirty="0" err="1"/>
              <a:t>Ketiga</a:t>
            </a:r>
            <a:r>
              <a:rPr lang="en-US" sz="1800" dirty="0"/>
              <a:t>: </a:t>
            </a:r>
            <a:r>
              <a:rPr lang="en-US" sz="1800" dirty="0" err="1"/>
              <a:t>Pembuangan</a:t>
            </a:r>
            <a:r>
              <a:rPr lang="en-US" sz="1800" dirty="0"/>
              <a:t> Udara dan </a:t>
            </a:r>
            <a:r>
              <a:rPr lang="en-US" sz="1800" dirty="0" err="1"/>
              <a:t>Pengaturan</a:t>
            </a:r>
            <a:r>
              <a:rPr lang="en-US" sz="1800" dirty="0"/>
              <a:t> </a:t>
            </a:r>
            <a:r>
              <a:rPr lang="en-US" sz="1800" dirty="0" err="1"/>
              <a:t>VakumPada</a:t>
            </a:r>
            <a:r>
              <a:rPr lang="en-US" sz="1800" dirty="0"/>
              <a:t> </a:t>
            </a:r>
            <a:r>
              <a:rPr lang="en-US" sz="1800" dirty="0" err="1"/>
              <a:t>cetakan</a:t>
            </a:r>
            <a:r>
              <a:rPr lang="en-US" sz="1800" dirty="0"/>
              <a:t> </a:t>
            </a: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lubang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mengeluarkan</a:t>
            </a:r>
            <a:r>
              <a:rPr lang="en-US" sz="1800" dirty="0"/>
              <a:t> </a:t>
            </a:r>
            <a:r>
              <a:rPr lang="en-US" sz="1800" dirty="0" err="1"/>
              <a:t>udara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cetakan</a:t>
            </a:r>
            <a:r>
              <a:rPr lang="en-US" sz="1800" dirty="0"/>
              <a:t>, yang </a:t>
            </a:r>
            <a:r>
              <a:rPr lang="en-US" sz="1800" dirty="0" err="1"/>
              <a:t>memungkinkan</a:t>
            </a:r>
            <a:r>
              <a:rPr lang="en-US" sz="1800" dirty="0"/>
              <a:t> </a:t>
            </a:r>
            <a:r>
              <a:rPr lang="en-US" sz="1800" dirty="0" err="1"/>
              <a:t>plastik</a:t>
            </a:r>
            <a:r>
              <a:rPr lang="en-US" sz="1800" dirty="0"/>
              <a:t> </a:t>
            </a:r>
            <a:r>
              <a:rPr lang="en-US" sz="1800" dirty="0" err="1"/>
              <a:t>menyatu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cetakan</a:t>
            </a:r>
            <a:r>
              <a:rPr lang="en-US" sz="1800" dirty="0"/>
              <a:t>. Dalam </a:t>
            </a:r>
            <a:r>
              <a:rPr lang="en-US" sz="1800" dirty="0" err="1"/>
              <a:t>tahap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vacuum suction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penyedotan</a:t>
            </a:r>
            <a:r>
              <a:rPr lang="en-US" sz="1800" dirty="0"/>
              <a:t> </a:t>
            </a:r>
            <a:r>
              <a:rPr lang="en-US" sz="1800" dirty="0" err="1"/>
              <a:t>vakum</a:t>
            </a:r>
            <a:r>
              <a:rPr lang="en-US" sz="1800" dirty="0"/>
              <a:t> </a:t>
            </a:r>
            <a:r>
              <a:rPr lang="en-US" sz="1800" dirty="0" err="1"/>
              <a:t>mulai</a:t>
            </a:r>
            <a:r>
              <a:rPr lang="en-US" sz="1800" dirty="0"/>
              <a:t> </a:t>
            </a:r>
            <a:r>
              <a:rPr lang="en-US" sz="1800" dirty="0" err="1"/>
              <a:t>diterapkan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mengeluarkan</a:t>
            </a:r>
            <a:r>
              <a:rPr lang="en-US" sz="1800" dirty="0"/>
              <a:t> </a:t>
            </a:r>
            <a:r>
              <a:rPr lang="en-US" sz="1800" dirty="0" err="1"/>
              <a:t>udara</a:t>
            </a:r>
            <a:r>
              <a:rPr lang="en-US" sz="1800" dirty="0"/>
              <a:t> yang </a:t>
            </a:r>
            <a:r>
              <a:rPr lang="en-US" sz="1800" dirty="0" err="1"/>
              <a:t>ada</a:t>
            </a:r>
            <a:r>
              <a:rPr lang="en-US" sz="1800" dirty="0"/>
              <a:t> di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cetakan</a:t>
            </a:r>
            <a:r>
              <a:rPr lang="en-US" sz="1800" dirty="0"/>
              <a:t>.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menghilangkan</a:t>
            </a:r>
            <a:r>
              <a:rPr lang="en-US" sz="1800" dirty="0"/>
              <a:t> </a:t>
            </a:r>
            <a:r>
              <a:rPr lang="en-US" sz="1800" dirty="0" err="1"/>
              <a:t>udara</a:t>
            </a:r>
            <a:r>
              <a:rPr lang="en-US" sz="1800" dirty="0"/>
              <a:t>, </a:t>
            </a:r>
            <a:r>
              <a:rPr lang="en-US" sz="1800" dirty="0" err="1"/>
              <a:t>plastik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mudah</a:t>
            </a:r>
            <a:r>
              <a:rPr lang="en-US" sz="1800" dirty="0"/>
              <a:t> </a:t>
            </a:r>
            <a:r>
              <a:rPr lang="en-US" sz="1800" dirty="0" err="1"/>
              <a:t>menempel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presisi</a:t>
            </a:r>
            <a:r>
              <a:rPr lang="en-US" sz="1800" dirty="0"/>
              <a:t> di </a:t>
            </a:r>
            <a:r>
              <a:rPr lang="en-US" sz="1800" dirty="0" err="1"/>
              <a:t>cetakan</a:t>
            </a:r>
            <a:r>
              <a:rPr lang="en-US" sz="1800" dirty="0"/>
              <a:t>.</a:t>
            </a:r>
          </a:p>
          <a:p>
            <a:pPr algn="just"/>
            <a:r>
              <a:rPr lang="en-US" sz="1800" dirty="0"/>
              <a:t>Langkah </a:t>
            </a:r>
            <a:r>
              <a:rPr lang="en-US" sz="1800" dirty="0" err="1"/>
              <a:t>Keempat</a:t>
            </a:r>
            <a:r>
              <a:rPr lang="en-US" sz="1800" dirty="0"/>
              <a:t>: </a:t>
            </a:r>
            <a:r>
              <a:rPr lang="en-US" sz="1800" dirty="0" err="1"/>
              <a:t>Penyelesaian</a:t>
            </a:r>
            <a:r>
              <a:rPr lang="en-US" sz="1800" dirty="0"/>
              <a:t> Proses Molding</a:t>
            </a:r>
          </a:p>
          <a:p>
            <a:pPr marL="0" indent="0" algn="just">
              <a:buNone/>
            </a:pP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vakum</a:t>
            </a:r>
            <a:r>
              <a:rPr lang="en-US" sz="1800" dirty="0"/>
              <a:t> </a:t>
            </a:r>
            <a:r>
              <a:rPr lang="en-US" sz="1800" dirty="0" err="1"/>
              <a:t>diterapkan</a:t>
            </a:r>
            <a:r>
              <a:rPr lang="en-US" sz="1800" dirty="0"/>
              <a:t>, </a:t>
            </a:r>
            <a:r>
              <a:rPr lang="en-US" sz="1800" dirty="0" err="1"/>
              <a:t>cetakan</a:t>
            </a:r>
            <a:r>
              <a:rPr lang="en-US" sz="1800" dirty="0"/>
              <a:t> </a:t>
            </a:r>
            <a:r>
              <a:rPr lang="en-US" sz="1800" dirty="0" err="1"/>
              <a:t>dibiarkan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menyelesaikan</a:t>
            </a:r>
            <a:r>
              <a:rPr lang="en-US" sz="1800" dirty="0"/>
              <a:t> proses </a:t>
            </a:r>
            <a:r>
              <a:rPr lang="en-US" sz="1800" dirty="0" err="1"/>
              <a:t>pembentukan</a:t>
            </a:r>
            <a:r>
              <a:rPr lang="en-US" sz="1800" dirty="0"/>
              <a:t>. Plastik yang </a:t>
            </a:r>
            <a:r>
              <a:rPr lang="en-US" sz="1800" dirty="0" err="1"/>
              <a:t>lembek</a:t>
            </a:r>
            <a:r>
              <a:rPr lang="en-US" sz="1800" dirty="0"/>
              <a:t>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panas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mengeras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cetakan</a:t>
            </a:r>
            <a:r>
              <a:rPr lang="en-US" sz="1800" dirty="0"/>
              <a:t>. Pada </a:t>
            </a:r>
            <a:r>
              <a:rPr lang="en-US" sz="1800" dirty="0" err="1"/>
              <a:t>akhir</a:t>
            </a:r>
            <a:r>
              <a:rPr lang="en-US" sz="1800" dirty="0"/>
              <a:t> proses, </a:t>
            </a:r>
            <a:r>
              <a:rPr lang="en-US" sz="1800" dirty="0" err="1"/>
              <a:t>plastik</a:t>
            </a:r>
            <a:r>
              <a:rPr lang="en-US" sz="1800" dirty="0"/>
              <a:t> yang </a:t>
            </a:r>
            <a:r>
              <a:rPr lang="en-US" sz="1800" dirty="0" err="1"/>
              <a:t>sudah</a:t>
            </a:r>
            <a:r>
              <a:rPr lang="en-US" sz="1800" dirty="0"/>
              <a:t> </a:t>
            </a:r>
            <a:r>
              <a:rPr lang="en-US" sz="1800" dirty="0" err="1"/>
              <a:t>terbentuk</a:t>
            </a:r>
            <a:r>
              <a:rPr lang="en-US" sz="1800" dirty="0"/>
              <a:t> dan </a:t>
            </a:r>
            <a:r>
              <a:rPr lang="en-US" sz="1800" dirty="0" err="1"/>
              <a:t>dingin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dikeluarkan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cetakan</a:t>
            </a:r>
            <a:r>
              <a:rPr lang="en-US" sz="1800" dirty="0"/>
              <a:t>, dan </a:t>
            </a:r>
            <a:r>
              <a:rPr lang="en-US" sz="1800" dirty="0" err="1"/>
              <a:t>produk</a:t>
            </a:r>
            <a:r>
              <a:rPr lang="en-US" sz="1800" dirty="0"/>
              <a:t> </a:t>
            </a:r>
            <a:r>
              <a:rPr lang="en-US" sz="1800" dirty="0" err="1"/>
              <a:t>akhir</a:t>
            </a:r>
            <a:r>
              <a:rPr lang="en-US" sz="1800" dirty="0"/>
              <a:t> </a:t>
            </a:r>
            <a:r>
              <a:rPr lang="en-US" sz="1800" dirty="0" err="1"/>
              <a:t>siap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.</a:t>
            </a:r>
          </a:p>
          <a:p>
            <a:pPr marL="0" indent="0" algn="just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163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065AB8-670B-5765-2BF2-5D8A4BC1E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204"/>
          <a:stretch>
            <a:fillRect/>
          </a:stretch>
        </p:blipFill>
        <p:spPr>
          <a:xfrm>
            <a:off x="273322" y="1745674"/>
            <a:ext cx="11645355" cy="408802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A2296D-21A2-7D46-948A-3AAA2366BD31}"/>
              </a:ext>
            </a:extLst>
          </p:cNvPr>
          <p:cNvSpPr txBox="1">
            <a:spLocks/>
          </p:cNvSpPr>
          <p:nvPr/>
        </p:nvSpPr>
        <p:spPr>
          <a:xfrm>
            <a:off x="129309" y="671802"/>
            <a:ext cx="10972800" cy="658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Vacuum Molding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2975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629D0-DDA0-EFE3-01F3-C78DE136D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4338-A2D4-4623-5CDE-79D9947A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38036" y="26482"/>
            <a:ext cx="10972800" cy="658235"/>
          </a:xfrm>
        </p:spPr>
        <p:txBody>
          <a:bodyPr>
            <a:normAutofit/>
          </a:bodyPr>
          <a:lstStyle/>
          <a:p>
            <a:r>
              <a:rPr lang="it-IT" sz="31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Kasus 1: Produksi Panel Pesawat</a:t>
            </a:r>
            <a:endParaRPr lang="it-IT" sz="31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C94E5-7A54-E52E-4E62-850DE4CFD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3" y="759692"/>
            <a:ext cx="10972800" cy="57427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Proses Vacuum </a:t>
            </a:r>
            <a:r>
              <a:rPr lang="en-US" dirty="0" err="1"/>
              <a:t>Moulding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panel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dan </a:t>
            </a:r>
            <a:r>
              <a:rPr lang="en-US" dirty="0" err="1"/>
              <a:t>ketahanan</a:t>
            </a:r>
            <a:r>
              <a:rPr lang="en-US" dirty="0"/>
              <a:t> material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bobot</a:t>
            </a:r>
            <a:r>
              <a:rPr lang="en-US" dirty="0"/>
              <a:t> minimal.</a:t>
            </a:r>
          </a:p>
          <a:p>
            <a:pPr algn="just">
              <a:buNone/>
            </a:pPr>
            <a:r>
              <a:rPr lang="en-US" b="1" dirty="0" err="1"/>
              <a:t>Tantangan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resin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vakum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di area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ketahanan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.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b="1" dirty="0" err="1"/>
              <a:t>Penyelesaian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resin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epoksi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thermal yang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ketahanan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uji </a:t>
            </a:r>
            <a:r>
              <a:rPr lang="en-US" dirty="0" err="1"/>
              <a:t>ketegangan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1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F70BE-E9A3-381C-6B05-81BDE0857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4D3B-20FE-FED7-EAAD-8C872CDC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74637"/>
            <a:ext cx="10972800" cy="695182"/>
          </a:xfrm>
        </p:spPr>
        <p:txBody>
          <a:bodyPr>
            <a:normAutofit fontScale="90000"/>
          </a:bodyPr>
          <a:lstStyle/>
          <a:p>
            <a:br>
              <a:rPr lang="nn-NO" sz="3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nn-NO" sz="3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nn-NO" sz="3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26A5A-55B2-0B0C-2124-973C027C4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4763"/>
            <a:ext cx="10972800" cy="50685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Vacuum </a:t>
            </a:r>
            <a:r>
              <a:rPr lang="en-US" dirty="0" err="1"/>
              <a:t>Moulding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panel </a:t>
            </a:r>
            <a:r>
              <a:rPr lang="en-US" dirty="0" err="1"/>
              <a:t>dekoratif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interior </a:t>
            </a:r>
            <a:r>
              <a:rPr lang="en-US" dirty="0" err="1"/>
              <a:t>mobil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dashboard </a:t>
            </a:r>
            <a:r>
              <a:rPr lang="en-US" dirty="0" err="1"/>
              <a:t>atau</a:t>
            </a:r>
            <a:r>
              <a:rPr lang="en-US" dirty="0"/>
              <a:t> panel </a:t>
            </a:r>
            <a:r>
              <a:rPr lang="en-US" dirty="0" err="1"/>
              <a:t>pintu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b="1" dirty="0" err="1"/>
              <a:t>Tantangan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resin yang </a:t>
            </a:r>
            <a:r>
              <a:rPr lang="en-US" dirty="0" err="1"/>
              <a:t>merata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area panel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ketebalan</a:t>
            </a:r>
            <a:r>
              <a:rPr lang="en-US" dirty="0"/>
              <a:t> yang </a:t>
            </a:r>
            <a:r>
              <a:rPr lang="en-US" dirty="0" err="1"/>
              <a:t>konsisten</a:t>
            </a:r>
            <a:r>
              <a:rPr lang="en-US" dirty="0"/>
              <a:t>.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b="1" dirty="0" err="1"/>
              <a:t>Penyelesaian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film resin yang </a:t>
            </a:r>
            <a:r>
              <a:rPr lang="en-US" dirty="0" err="1"/>
              <a:t>lebih</a:t>
            </a:r>
            <a:r>
              <a:rPr lang="en-US" dirty="0"/>
              <a:t> tipis dan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vakum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presisi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resin yang </a:t>
            </a:r>
            <a:r>
              <a:rPr lang="en-US" dirty="0" err="1"/>
              <a:t>merata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D53CE-6C7A-581D-9113-88615DF4E97E}"/>
              </a:ext>
            </a:extLst>
          </p:cNvPr>
          <p:cNvSpPr txBox="1"/>
          <p:nvPr/>
        </p:nvSpPr>
        <p:spPr>
          <a:xfrm>
            <a:off x="609600" y="365129"/>
            <a:ext cx="8552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Studi Kasus 2: Panel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Dekoratif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Otomotif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2EB72-6E1B-F86E-A38C-7D9167A9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DAC7-0ABD-27F6-6172-D1488FFC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74637"/>
            <a:ext cx="10972800" cy="695182"/>
          </a:xfrm>
        </p:spPr>
        <p:txBody>
          <a:bodyPr>
            <a:normAutofit fontScale="90000"/>
          </a:bodyPr>
          <a:lstStyle/>
          <a:p>
            <a:br>
              <a:rPr lang="nn-NO" sz="3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nn-NO" sz="3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nn-NO" sz="3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01596-7395-7C3B-7BDE-F8740A6CB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4763"/>
            <a:ext cx="10972800" cy="5068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Industri </a:t>
            </a:r>
            <a:r>
              <a:rPr lang="en-US" dirty="0" err="1"/>
              <a:t>elektronik</a:t>
            </a:r>
            <a:r>
              <a:rPr lang="en-US" dirty="0"/>
              <a:t> juga </a:t>
            </a:r>
            <a:r>
              <a:rPr lang="en-US" dirty="0" err="1"/>
              <a:t>menggunakan</a:t>
            </a:r>
            <a:r>
              <a:rPr lang="en-US" dirty="0"/>
              <a:t> Vacuum </a:t>
            </a:r>
            <a:r>
              <a:rPr lang="en-US" dirty="0" err="1"/>
              <a:t>Moulding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penutup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casing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 err="1"/>
              <a:t>Tantangan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deformasi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ketegangan</a:t>
            </a:r>
            <a:r>
              <a:rPr lang="en-US" dirty="0"/>
              <a:t> </a:t>
            </a:r>
            <a:r>
              <a:rPr lang="en-US" dirty="0" err="1"/>
              <a:t>vakum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err="1"/>
              <a:t>Penyelesaian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cetakan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resin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 dan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vakum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halus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proses.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9BD3C-7165-FF33-2CFB-D8E89F937724}"/>
              </a:ext>
            </a:extLst>
          </p:cNvPr>
          <p:cNvSpPr txBox="1"/>
          <p:nvPr/>
        </p:nvSpPr>
        <p:spPr>
          <a:xfrm>
            <a:off x="609600" y="365129"/>
            <a:ext cx="8552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Studi Kasus 3: Penutup Komponen Elektronik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11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09F6DA9-CA3C-93D2-6AB3-79E946130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858" y="176768"/>
            <a:ext cx="9455393" cy="5948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E21272-B8E7-EE77-E052-D5DCBBC2268B}"/>
              </a:ext>
            </a:extLst>
          </p:cNvPr>
          <p:cNvSpPr txBox="1"/>
          <p:nvPr/>
        </p:nvSpPr>
        <p:spPr>
          <a:xfrm>
            <a:off x="2538523" y="631190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https://link.springer.com/article/10.1186/s40648-025-00296-4</a:t>
            </a:r>
          </a:p>
        </p:txBody>
      </p:sp>
    </p:spTree>
    <p:extLst>
      <p:ext uri="{BB962C8B-B14F-4D97-AF65-F5344CB8AC3E}">
        <p14:creationId xmlns:p14="http://schemas.microsoft.com/office/powerpoint/2010/main" val="2471271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FDE51-F454-FC12-0B10-93D1FD51E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FA90-80C7-9D76-AE06-A44BAF56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60" y="2657620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Pertanyaan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?</a:t>
            </a:r>
          </a:p>
        </p:txBody>
      </p:sp>
      <p:sp>
        <p:nvSpPr>
          <p:cNvPr id="4" name="Round Same Side Corner Rectangle 6">
            <a:extLst>
              <a:ext uri="{FF2B5EF4-FFF2-40B4-BE49-F238E27FC236}">
                <a16:creationId xmlns:a16="http://schemas.microsoft.com/office/drawing/2014/main" id="{BDB87491-DE2E-B980-8DF9-7806C66D39FF}"/>
              </a:ext>
            </a:extLst>
          </p:cNvPr>
          <p:cNvSpPr/>
          <p:nvPr/>
        </p:nvSpPr>
        <p:spPr>
          <a:xfrm rot="2700000">
            <a:off x="1492627" y="2902226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58A8D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266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26EB-DC5D-19EC-320A-2C9123E4A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744AD-C007-BB0B-F47D-4B59641C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618" y="365129"/>
            <a:ext cx="10972800" cy="695182"/>
          </a:xfrm>
        </p:spPr>
        <p:txBody>
          <a:bodyPr>
            <a:normAutofit fontScale="90000"/>
          </a:bodyPr>
          <a:lstStyle/>
          <a:p>
            <a:br>
              <a:rPr lang="nn-NO" sz="3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nn-NO" sz="3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nn-NO" sz="3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040D-77F6-6154-842C-05699DDFB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4763"/>
            <a:ext cx="10972800" cy="5068599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Proses </a:t>
            </a:r>
            <a:r>
              <a:rPr lang="en-US" b="1" dirty="0"/>
              <a:t>Hand Lay-Up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komposit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penempatan</a:t>
            </a:r>
            <a:r>
              <a:rPr lang="en-US" dirty="0"/>
              <a:t> </a:t>
            </a:r>
            <a:r>
              <a:rPr lang="en-US" dirty="0" err="1"/>
              <a:t>serat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demi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cetakan</a:t>
            </a:r>
            <a:r>
              <a:rPr lang="en-US" dirty="0"/>
              <a:t> dan </a:t>
            </a:r>
            <a:r>
              <a:rPr lang="en-US" dirty="0" err="1"/>
              <a:t>pengaplikasian</a:t>
            </a:r>
            <a:r>
              <a:rPr lang="en-US" dirty="0"/>
              <a:t> resin,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dan volume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ketidaksempurnaan</a:t>
            </a:r>
            <a:r>
              <a:rPr lang="en-US" dirty="0"/>
              <a:t>. </a:t>
            </a:r>
          </a:p>
          <a:p>
            <a:pPr algn="just"/>
            <a:r>
              <a:rPr lang="en-US" b="1" dirty="0"/>
              <a:t>Vacuum </a:t>
            </a:r>
            <a:r>
              <a:rPr lang="en-US" b="1" dirty="0" err="1"/>
              <a:t>Moulding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vakum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resin </a:t>
            </a:r>
            <a:r>
              <a:rPr lang="en-US" dirty="0" err="1"/>
              <a:t>terdistribusi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cetakan</a:t>
            </a:r>
            <a:r>
              <a:rPr lang="en-US" dirty="0"/>
              <a:t>,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gelembung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dan </a:t>
            </a:r>
            <a:r>
              <a:rPr lang="en-US" dirty="0" err="1"/>
              <a:t>cacat</a:t>
            </a:r>
            <a:r>
              <a:rPr lang="en-US" dirty="0"/>
              <a:t> pada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masing-masing, </a:t>
            </a:r>
            <a:r>
              <a:rPr lang="en-US" dirty="0" err="1"/>
              <a:t>dengan</a:t>
            </a:r>
            <a:r>
              <a:rPr lang="en-US" dirty="0"/>
              <a:t> Hand Lay-Up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fleksibel</a:t>
            </a:r>
            <a:r>
              <a:rPr lang="en-US" dirty="0"/>
              <a:t> dan Vacuum </a:t>
            </a:r>
            <a:r>
              <a:rPr lang="en-US" dirty="0" err="1"/>
              <a:t>Moulding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dan </a:t>
            </a:r>
            <a:r>
              <a:rPr lang="en-US" dirty="0" err="1"/>
              <a:t>presisi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5B33E-1978-90F9-4296-0E8BBD18522F}"/>
              </a:ext>
            </a:extLst>
          </p:cNvPr>
          <p:cNvSpPr txBox="1"/>
          <p:nvPr/>
        </p:nvSpPr>
        <p:spPr>
          <a:xfrm>
            <a:off x="5181600" y="410375"/>
            <a:ext cx="4809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00B0F0"/>
                </a:solidFill>
                <a:latin typeface="Calibri"/>
              </a:rPr>
              <a:t>Kesimpulan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136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382F-6AC7-812B-EEE1-558944DA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72" y="365125"/>
            <a:ext cx="10515600" cy="1325563"/>
          </a:xfrm>
        </p:spPr>
        <p:txBody>
          <a:bodyPr/>
          <a:lstStyle/>
          <a:p>
            <a:r>
              <a:rPr lang="en-US" b="1" dirty="0" err="1"/>
              <a:t>Referensi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FDC67-F1DD-B4C7-DCDA-346B24FE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Smith, J. (2020). </a:t>
            </a:r>
            <a:r>
              <a:rPr lang="en-US" i="1" dirty="0"/>
              <a:t>Composite Materials Manufacturing: Processes and Techniques</a:t>
            </a:r>
            <a:r>
              <a:rPr lang="en-US" dirty="0"/>
              <a:t>. Elsevier.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Harris, A. (2018). </a:t>
            </a:r>
            <a:r>
              <a:rPr lang="en-US" i="1" dirty="0"/>
              <a:t>Advanced Composites and </a:t>
            </a:r>
            <a:r>
              <a:rPr lang="en-US" i="1" dirty="0" err="1"/>
              <a:t>Moulding</a:t>
            </a:r>
            <a:r>
              <a:rPr lang="en-US" i="1" dirty="0"/>
              <a:t> Techniques</a:t>
            </a:r>
            <a:r>
              <a:rPr lang="en-US" dirty="0"/>
              <a:t>. Springer.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Thompson, L., &amp; Taylor, R. (2021). </a:t>
            </a:r>
            <a:r>
              <a:rPr lang="en-US" i="1" dirty="0"/>
              <a:t>Vacuum </a:t>
            </a:r>
            <a:r>
              <a:rPr lang="en-US" i="1" dirty="0" err="1"/>
              <a:t>Moulding</a:t>
            </a:r>
            <a:r>
              <a:rPr lang="en-US" i="1" dirty="0"/>
              <a:t>: Design, Fabrication, and Quality Control</a:t>
            </a:r>
            <a:r>
              <a:rPr lang="en-US" dirty="0"/>
              <a:t>. Wiley.</a:t>
            </a:r>
          </a:p>
        </p:txBody>
      </p:sp>
    </p:spTree>
    <p:extLst>
      <p:ext uri="{BB962C8B-B14F-4D97-AF65-F5344CB8AC3E}">
        <p14:creationId xmlns:p14="http://schemas.microsoft.com/office/powerpoint/2010/main" val="210741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B835-93FF-FFAA-5281-67196AAA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60" y="2657620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Proses hand lay up</a:t>
            </a:r>
          </a:p>
        </p:txBody>
      </p:sp>
      <p:sp>
        <p:nvSpPr>
          <p:cNvPr id="4" name="Round Same Side Corner Rectangle 6">
            <a:extLst>
              <a:ext uri="{FF2B5EF4-FFF2-40B4-BE49-F238E27FC236}">
                <a16:creationId xmlns:a16="http://schemas.microsoft.com/office/drawing/2014/main" id="{1D82F019-11BE-A7F3-87C2-0477FC1EC50E}"/>
              </a:ext>
            </a:extLst>
          </p:cNvPr>
          <p:cNvSpPr/>
          <p:nvPr/>
        </p:nvSpPr>
        <p:spPr>
          <a:xfrm rot="2700000">
            <a:off x="1492627" y="2902226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58A8D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73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74791-B03E-38CF-CDC3-85E7528DC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E200A-225B-8D88-C3C5-9574AA4E3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84792"/>
            <a:ext cx="8229600" cy="6475227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b="1" dirty="0"/>
              <a:t>Hand lay-up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metode paling </a:t>
            </a:r>
            <a:r>
              <a:rPr lang="en-US" dirty="0" err="1"/>
              <a:t>sederhana</a:t>
            </a:r>
            <a:r>
              <a:rPr lang="en-US" dirty="0"/>
              <a:t> dan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komposit</a:t>
            </a:r>
            <a:r>
              <a:rPr lang="en-US" dirty="0"/>
              <a:t>. Dalam proses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serat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serat</a:t>
            </a:r>
            <a:r>
              <a:rPr lang="en-US" dirty="0"/>
              <a:t> </a:t>
            </a:r>
            <a:r>
              <a:rPr lang="en-US" dirty="0" err="1"/>
              <a:t>kaca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serat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,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manual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cetakan</a:t>
            </a:r>
            <a:r>
              <a:rPr lang="en-US" dirty="0"/>
              <a:t>. Resin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dituangkan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serat</a:t>
            </a:r>
            <a:r>
              <a:rPr lang="en-US" dirty="0"/>
              <a:t> dan </a:t>
            </a:r>
            <a:r>
              <a:rPr lang="en-US" dirty="0" err="1"/>
              <a:t>didistribusikan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kuas</a:t>
            </a:r>
            <a:r>
              <a:rPr lang="en-US" dirty="0"/>
              <a:t>. 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ketebalan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.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b="1" dirty="0"/>
              <a:t>Proses Hand Lay-Up:</a:t>
            </a:r>
          </a:p>
          <a:p>
            <a:pPr algn="just">
              <a:buFont typeface="+mj-lt"/>
              <a:buAutoNum type="arabicPeriod"/>
            </a:pPr>
            <a:r>
              <a:rPr lang="en-US" b="1" dirty="0"/>
              <a:t>Persiapan </a:t>
            </a:r>
            <a:r>
              <a:rPr lang="en-US" b="1" dirty="0" err="1"/>
              <a:t>Cetakan</a:t>
            </a:r>
            <a:r>
              <a:rPr lang="en-US" dirty="0"/>
              <a:t>: </a:t>
            </a:r>
            <a:r>
              <a:rPr lang="en-US" dirty="0" err="1"/>
              <a:t>Cetakan</a:t>
            </a:r>
            <a:r>
              <a:rPr lang="en-US" dirty="0"/>
              <a:t> </a:t>
            </a:r>
            <a:r>
              <a:rPr lang="en-US" dirty="0" err="1"/>
              <a:t>dibersihkan</a:t>
            </a:r>
            <a:r>
              <a:rPr lang="en-US" dirty="0"/>
              <a:t> dan </a:t>
            </a:r>
            <a:r>
              <a:rPr lang="en-US" dirty="0" err="1"/>
              <a:t>dilapisi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pelepas</a:t>
            </a:r>
            <a:r>
              <a:rPr lang="en-US" dirty="0"/>
              <a:t> </a:t>
            </a:r>
            <a:r>
              <a:rPr lang="en-US" dirty="0" err="1"/>
              <a:t>cetakan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b="1" dirty="0" err="1"/>
              <a:t>Penempatan</a:t>
            </a:r>
            <a:r>
              <a:rPr lang="en-US" b="1" dirty="0"/>
              <a:t> Serat</a:t>
            </a:r>
            <a:r>
              <a:rPr lang="en-US" dirty="0"/>
              <a:t>: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serat</a:t>
            </a:r>
            <a:r>
              <a:rPr lang="en-US" dirty="0"/>
              <a:t> </a:t>
            </a:r>
            <a:r>
              <a:rPr lang="en-US" dirty="0" err="1"/>
              <a:t>ditempatkan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manual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cetakan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b="1" dirty="0" err="1"/>
              <a:t>Penuangan</a:t>
            </a:r>
            <a:r>
              <a:rPr lang="en-US" b="1" dirty="0"/>
              <a:t> Resin</a:t>
            </a:r>
            <a:r>
              <a:rPr lang="en-US" dirty="0"/>
              <a:t>: Resin </a:t>
            </a:r>
            <a:r>
              <a:rPr lang="en-US" dirty="0" err="1"/>
              <a:t>dituangkan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serat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dipadatkan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dan </a:t>
            </a:r>
            <a:r>
              <a:rPr lang="en-US" dirty="0" err="1"/>
              <a:t>memastikan</a:t>
            </a:r>
            <a:r>
              <a:rPr lang="en-US" dirty="0"/>
              <a:t> resin </a:t>
            </a:r>
            <a:r>
              <a:rPr lang="en-US" dirty="0" err="1"/>
              <a:t>terdistribusi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b="1" dirty="0" err="1"/>
              <a:t>Pengeringan</a:t>
            </a:r>
            <a:r>
              <a:rPr lang="en-US" b="1" dirty="0"/>
              <a:t> dan </a:t>
            </a:r>
            <a:r>
              <a:rPr lang="en-US" b="1" dirty="0" err="1"/>
              <a:t>Penyembuhan</a:t>
            </a:r>
            <a:r>
              <a:rPr lang="en-US" dirty="0"/>
              <a:t>: </a:t>
            </a:r>
            <a:r>
              <a:rPr lang="en-US" dirty="0" err="1"/>
              <a:t>Setelah</a:t>
            </a:r>
            <a:r>
              <a:rPr lang="en-US" dirty="0"/>
              <a:t> resin </a:t>
            </a:r>
            <a:r>
              <a:rPr lang="en-US" dirty="0" err="1"/>
              <a:t>terdistribusi</a:t>
            </a:r>
            <a:r>
              <a:rPr lang="en-US" dirty="0"/>
              <a:t>, </a:t>
            </a:r>
            <a:r>
              <a:rPr lang="en-US" dirty="0" err="1"/>
              <a:t>komposit</a:t>
            </a:r>
            <a:r>
              <a:rPr lang="en-US" dirty="0"/>
              <a:t> </a:t>
            </a:r>
            <a:r>
              <a:rPr lang="en-US" dirty="0" err="1"/>
              <a:t>dibiarkan</a:t>
            </a:r>
            <a:r>
              <a:rPr lang="en-US" dirty="0"/>
              <a:t> </a:t>
            </a:r>
            <a:r>
              <a:rPr lang="en-US" dirty="0" err="1"/>
              <a:t>mengering</a:t>
            </a:r>
            <a:r>
              <a:rPr lang="en-US" dirty="0"/>
              <a:t> dan </a:t>
            </a:r>
            <a:r>
              <a:rPr lang="en-US" dirty="0" err="1"/>
              <a:t>menyembuh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B04A5E-8900-D876-3A68-B969E6DE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13" y="487290"/>
            <a:ext cx="8229600" cy="72482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Hand Lay-Up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9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40E72-698B-9B98-710B-66CDF925A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81A2D5-F532-0FF3-632B-EB849A00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13" y="487290"/>
            <a:ext cx="8229600" cy="72482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Hand Lay-Up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b="1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C277FA-C35C-B203-5BBD-5F80DE745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321"/>
          <a:stretch>
            <a:fillRect/>
          </a:stretch>
        </p:blipFill>
        <p:spPr>
          <a:xfrm>
            <a:off x="1524000" y="1409700"/>
            <a:ext cx="8826500" cy="51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7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5C6FB-780E-1687-2376-07369B27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Studi Kasus 1: </a:t>
            </a:r>
            <a:r>
              <a:rPr lang="en-US" sz="31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Produksi</a:t>
            </a:r>
            <a:r>
              <a:rPr lang="en-US" sz="3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Bagian </a:t>
            </a:r>
            <a:r>
              <a:rPr lang="en-US" sz="31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Pesawat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BE0C3-DE3B-4C10-3C73-909EBFD27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9819"/>
            <a:ext cx="10972800" cy="561354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/>
              <a:t>Dalam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dirgantara</a:t>
            </a:r>
            <a:r>
              <a:rPr lang="en-US" dirty="0"/>
              <a:t>,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proses Hand Lay-Up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sayap</a:t>
            </a:r>
            <a:r>
              <a:rPr lang="en-US" dirty="0"/>
              <a:t>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komposit</a:t>
            </a:r>
            <a:r>
              <a:rPr lang="en-US" dirty="0"/>
              <a:t>.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b="1" dirty="0" err="1"/>
              <a:t>Tantangan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ketebalan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dan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gelembung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komposit</a:t>
            </a:r>
            <a:r>
              <a:rPr lang="en-US" dirty="0"/>
              <a:t>.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b="1" dirty="0" err="1"/>
              <a:t>Penyelesaian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pemadatan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bantu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roller dan </a:t>
            </a:r>
            <a:r>
              <a:rPr lang="en-US" dirty="0" err="1"/>
              <a:t>vakum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resin </a:t>
            </a:r>
            <a:r>
              <a:rPr lang="en-US" dirty="0" err="1"/>
              <a:t>terdistribusi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 dan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terbuang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3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50566-5EA7-DBAC-6F14-5E08AD343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E9B5-E62F-2176-44B8-1AFE03DE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8319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n-NO" sz="3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Studi Kasus 2: Pembuatan Kapal Laut</a:t>
            </a:r>
            <a:br>
              <a:rPr lang="nn-NO" sz="3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368B2-05D7-C7CA-2B47-DF718905C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9819"/>
            <a:ext cx="10972800" cy="5613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Proses Hand Lay-Up juga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bodi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b="1" dirty="0" err="1"/>
              <a:t>Tantangan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agar </a:t>
            </a:r>
            <a:r>
              <a:rPr lang="en-US" dirty="0" err="1"/>
              <a:t>serat</a:t>
            </a:r>
            <a:r>
              <a:rPr lang="en-US" dirty="0"/>
              <a:t> reinforcement </a:t>
            </a:r>
            <a:r>
              <a:rPr lang="en-US" dirty="0" err="1"/>
              <a:t>terdistribusi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.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b="1" dirty="0" err="1"/>
              <a:t>Penyelesaian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serat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pada area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pada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lambung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. </a:t>
            </a:r>
            <a:r>
              <a:rPr lang="en-US" dirty="0" err="1"/>
              <a:t>Pengujian</a:t>
            </a:r>
            <a:r>
              <a:rPr lang="en-US" dirty="0"/>
              <a:t> visual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area yang </a:t>
            </a:r>
            <a:r>
              <a:rPr lang="en-US" dirty="0" err="1"/>
              <a:t>terlewat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aplikasikan</a:t>
            </a:r>
            <a:r>
              <a:rPr lang="en-US" dirty="0"/>
              <a:t> resin.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1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B3D2F-192B-60DF-4D20-F2A5CB032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FBB71-C8B8-FC2A-6CFF-1B0EE942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09" y="638465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n-NO" sz="3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Studi Kasus 3: Komponen Otomotif</a:t>
            </a:r>
            <a:br>
              <a:rPr lang="nn-NO" sz="3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nn-NO" sz="3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nn-NO" sz="31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5D76-B62E-1AB6-4DD1-941E4F0E4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9819"/>
            <a:ext cx="10972800" cy="56135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/>
              <a:t>Di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otomotif</a:t>
            </a:r>
            <a:r>
              <a:rPr lang="en-US" dirty="0"/>
              <a:t>, </a:t>
            </a:r>
            <a:r>
              <a:rPr lang="en-US" dirty="0" err="1"/>
              <a:t>komposit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.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aplikasinya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fender </a:t>
            </a:r>
            <a:r>
              <a:rPr lang="en-US" dirty="0" err="1"/>
              <a:t>atau</a:t>
            </a:r>
            <a:r>
              <a:rPr lang="en-US" dirty="0"/>
              <a:t> body parts </a:t>
            </a:r>
            <a:r>
              <a:rPr lang="en-US" dirty="0" err="1"/>
              <a:t>kendaraan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b="1" dirty="0" err="1"/>
              <a:t>Tantangan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resin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resin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resin.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b="1" dirty="0" err="1"/>
              <a:t>Penyelesaian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pengukur</a:t>
            </a:r>
            <a:r>
              <a:rPr lang="en-US" dirty="0"/>
              <a:t> </a:t>
            </a:r>
            <a:r>
              <a:rPr lang="en-US" dirty="0" err="1"/>
              <a:t>ketebalan</a:t>
            </a:r>
            <a:r>
              <a:rPr lang="en-US" dirty="0"/>
              <a:t> resin dan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resin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presisi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8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DBE1F-195F-C883-AC9B-C82DE43A9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EC2FD-67AD-49E6-CE7A-49C7CA38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60" y="2657620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 vacuum molding </a:t>
            </a:r>
          </a:p>
        </p:txBody>
      </p:sp>
      <p:sp>
        <p:nvSpPr>
          <p:cNvPr id="4" name="Round Same Side Corner Rectangle 6">
            <a:extLst>
              <a:ext uri="{FF2B5EF4-FFF2-40B4-BE49-F238E27FC236}">
                <a16:creationId xmlns:a16="http://schemas.microsoft.com/office/drawing/2014/main" id="{860B2C2B-CE5E-81E8-33FD-7A4A852E4993}"/>
              </a:ext>
            </a:extLst>
          </p:cNvPr>
          <p:cNvSpPr/>
          <p:nvPr/>
        </p:nvSpPr>
        <p:spPr>
          <a:xfrm rot="2700000">
            <a:off x="1492627" y="2902226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58A8D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66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92C6A-95CB-4357-9BAA-3D54400E1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14387-B45C-272E-A6E4-A72A7DAC7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 Vacuum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Moulding</a:t>
            </a:r>
            <a:b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9A75E-F258-F76C-7C42-C16B8248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dirty="0"/>
              <a:t>Vacuum molding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karet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vakum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..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/>
              <a:t>Dalam proses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serat</a:t>
            </a:r>
            <a:r>
              <a:rPr lang="en-US" dirty="0"/>
              <a:t> </a:t>
            </a:r>
            <a:r>
              <a:rPr lang="en-US" dirty="0" err="1"/>
              <a:t>diletakkan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cetakan</a:t>
            </a:r>
            <a:r>
              <a:rPr lang="en-US" dirty="0"/>
              <a:t> dan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vakum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resin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serat</a:t>
            </a:r>
            <a:r>
              <a:rPr lang="en-US" dirty="0"/>
              <a:t>,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impregnasi</a:t>
            </a:r>
            <a:r>
              <a:rPr lang="en-US" dirty="0"/>
              <a:t> resin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65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1009</Words>
  <Application>Microsoft Office PowerPoint</Application>
  <PresentationFormat>Widescreen</PresentationFormat>
  <Paragraphs>69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Office Theme</vt:lpstr>
      <vt:lpstr>Contents Slide Master</vt:lpstr>
      <vt:lpstr>1_Office Theme</vt:lpstr>
      <vt:lpstr>Proses Hand Lay Up dan Proses Vacuum Molding</vt:lpstr>
      <vt:lpstr>Proses hand lay up</vt:lpstr>
      <vt:lpstr>Hand Lay-Up  </vt:lpstr>
      <vt:lpstr>Hand Lay-Up  </vt:lpstr>
      <vt:lpstr>Studi Kasus 1: Produksi Bagian Pesawat </vt:lpstr>
      <vt:lpstr>Studi Kasus 2: Pembuatan Kapal Laut  </vt:lpstr>
      <vt:lpstr>Studi Kasus 3: Komponen Otomotif    </vt:lpstr>
      <vt:lpstr>Proses vacuum molding </vt:lpstr>
      <vt:lpstr>Proses Vacuum Moulding </vt:lpstr>
      <vt:lpstr>Tahapan Proses Vacuum Moulding  </vt:lpstr>
      <vt:lpstr>PowerPoint Presentation</vt:lpstr>
      <vt:lpstr>Studi Kasus 1: Produksi Panel Pesawat</vt:lpstr>
      <vt:lpstr>    </vt:lpstr>
      <vt:lpstr>    </vt:lpstr>
      <vt:lpstr>PowerPoint Presentation</vt:lpstr>
      <vt:lpstr>Pertanyaan  ?</vt:lpstr>
      <vt:lpstr>    </vt:lpstr>
      <vt:lpstr>Referensi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Rinette Visca</dc:creator>
  <cp:lastModifiedBy>Rinette Visca</cp:lastModifiedBy>
  <cp:revision>3</cp:revision>
  <dcterms:created xsi:type="dcterms:W3CDTF">2025-12-15T03:23:40Z</dcterms:created>
  <dcterms:modified xsi:type="dcterms:W3CDTF">2025-12-15T16:59:22Z</dcterms:modified>
</cp:coreProperties>
</file>