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3" r:id="rId5"/>
    <p:sldId id="266" r:id="rId6"/>
    <p:sldId id="282" r:id="rId7"/>
    <p:sldId id="269" r:id="rId8"/>
    <p:sldId id="261" r:id="rId9"/>
    <p:sldId id="267" r:id="rId10"/>
    <p:sldId id="268" r:id="rId11"/>
    <p:sldId id="275" r:id="rId12"/>
    <p:sldId id="276" r:id="rId13"/>
    <p:sldId id="277" r:id="rId14"/>
    <p:sldId id="278" r:id="rId15"/>
    <p:sldId id="279" r:id="rId16"/>
    <p:sldId id="264" r:id="rId17"/>
    <p:sldId id="270" r:id="rId18"/>
    <p:sldId id="265" r:id="rId19"/>
    <p:sldId id="271" r:id="rId20"/>
    <p:sldId id="272" r:id="rId21"/>
    <p:sldId id="273" r:id="rId22"/>
    <p:sldId id="274" r:id="rId23"/>
    <p:sldId id="280" r:id="rId24"/>
    <p:sldId id="259" r:id="rId25"/>
    <p:sldId id="260" r:id="rId26"/>
    <p:sldId id="281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33250-485B-1A45-0E25-91E6E409D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66021E-565A-FDAA-FF71-8E1FA59B9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E795C-DEB5-1AB3-51AC-C56543B80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564E-7C5C-4D1D-B22F-B5C4F94A2C0F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C74E1-3C95-449F-BCA1-75B3EEA32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27344-8904-C5D2-C36E-1127326F0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ED30-7825-4909-9BBC-5F400D03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53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E8C77-1932-C479-4BC1-FA02555E0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C8689B-F90B-09D9-E713-4E2B2F17F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66327-9C0A-94A2-4424-251B9418C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564E-7C5C-4D1D-B22F-B5C4F94A2C0F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50051-3ABA-288E-1CEF-AEE0F9C4A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F8586-B7CB-F275-A9FA-F9BD8758F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ED30-7825-4909-9BBC-5F400D03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3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E04FE-F625-6E27-CDBD-0A0ACC078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9AF264-327F-EC24-60B4-8E484E201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5E763-2605-D9C3-FBFC-EB575C944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564E-7C5C-4D1D-B22F-B5C4F94A2C0F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B7122-56B6-D0C7-E92D-46FA25014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C39D9-A8B9-B8FD-91A8-8C809F3BD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ED30-7825-4909-9BBC-5F400D03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60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D990F-ED30-8811-FAF7-D802EC244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04C3B-07D6-4E50-57FA-AFFEAE6FA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423E4-6C19-26EB-ABDE-010418BB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564E-7C5C-4D1D-B22F-B5C4F94A2C0F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86D10-5345-0FDB-F075-F35F86296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DA87E-4141-1C65-6711-34F6FD8EF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ED30-7825-4909-9BBC-5F400D03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38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A55B3-9482-6BA6-A613-F2FBF29DB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7E336-8E73-EE5E-4F2E-F93E50D2D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31694-272E-BA46-212A-5A50B46C3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564E-7C5C-4D1D-B22F-B5C4F94A2C0F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EBE22-DE23-BB6F-1A89-13E66A87C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F4CFC-CBCC-FE79-1A59-D0659DA18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ED30-7825-4909-9BBC-5F400D03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6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147BE-D1DE-6AE2-CB7B-30B75993B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C7248-F025-2B57-7C49-E38CBB52F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A2356-E726-0611-4D06-BDD07655E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1D6665-8E4F-07F6-A01E-29F9F404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564E-7C5C-4D1D-B22F-B5C4F94A2C0F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C4A43-F648-08C5-7E8B-5D61F269C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DC5D88-3260-BE3D-36E0-32DF155E2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ED30-7825-4909-9BBC-5F400D03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6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9279D-44EF-8CFF-1A91-9B269BC3D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83D2C-36B2-5C77-6142-5FA7BD2D8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B90D21-66A9-BF45-B44D-6B9159E58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DD038-8A43-5AAA-A7D6-639AA7C2A2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661D74-DB86-7493-AE09-48BEB4C367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ED7A25-EC9D-50E5-04EC-292A8B3E0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564E-7C5C-4D1D-B22F-B5C4F94A2C0F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270F69-11CC-886A-8701-FFBFB58DD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E28850-7351-4ADB-6351-A7FCC6BDF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ED30-7825-4909-9BBC-5F400D03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1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9956-EFB3-09FF-3849-C51F42C89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697EF0-E9A3-A9FE-4BFF-F1BE00343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564E-7C5C-4D1D-B22F-B5C4F94A2C0F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714989-E68E-48E8-4512-B0DD837E1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229B16-09F5-BD68-176D-799C2B7E8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ED30-7825-4909-9BBC-5F400D03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0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DC52DF-5B2C-4025-6AB7-7D4C856FA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564E-7C5C-4D1D-B22F-B5C4F94A2C0F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40FA9C-5998-AC9E-7C12-80CA0EB44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9FCEB-EDFC-B432-78F5-105B17144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ED30-7825-4909-9BBC-5F400D03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2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6A67B-F1B9-94E0-0098-7FC4A0FC5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5E0A6-09E1-7367-5D48-6F907E8BD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B5304C-A410-A2DA-236E-9877DF590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9BD47-0B4F-2A28-5224-62A921DA8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564E-7C5C-4D1D-B22F-B5C4F94A2C0F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A353E4-E11F-9D64-44CF-15BD8D73F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A99CAA-A3B1-BB24-97A8-461A76313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ED30-7825-4909-9BBC-5F400D03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80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5C702-15DF-B421-9282-99E6FD019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ECEF56-2F0E-CECF-8FEC-94FF6C6E73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8EC4A3-FC01-65D3-BBEE-182D2F8BC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132C7-2466-52BC-6390-57B62F422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564E-7C5C-4D1D-B22F-B5C4F94A2C0F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9FD31-C11C-A35C-02B7-A5E69F963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798FB-6DF7-61C8-4C12-3FCF03D7C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ED30-7825-4909-9BBC-5F400D03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2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26BC90-CF0C-25AD-2140-FB5D3B213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9580A-6E56-F466-95C1-4B5AE117F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95BDA-37BA-16E6-81D9-1495C49C52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5564E-7C5C-4D1D-B22F-B5C4F94A2C0F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25851-F52D-D2D8-D79C-5695B73D94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F7486-DFC5-4FAC-01B6-9B71833488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1ED30-7825-4909-9BBC-5F400D03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3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45CFC-63DC-41A0-D56A-1E371AC2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6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EVAPORATOR EFEK GANDA </a:t>
            </a:r>
            <a:b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(MULTIPLE EFFECT EVAPORATOR)</a:t>
            </a:r>
          </a:p>
        </p:txBody>
      </p:sp>
      <p:pic>
        <p:nvPicPr>
          <p:cNvPr id="5" name="Content Placeholder 4" descr="A diagram of a process">
            <a:extLst>
              <a:ext uri="{FF2B5EF4-FFF2-40B4-BE49-F238E27FC236}">
                <a16:creationId xmlns:a16="http://schemas.microsoft.com/office/drawing/2014/main" id="{3478D30A-E8CF-CBB2-26CD-C9125551B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39086"/>
            <a:ext cx="10943019" cy="49302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9ACE15-6F2F-CDDD-7268-A85059EAACCF}"/>
              </a:ext>
            </a:extLst>
          </p:cNvPr>
          <p:cNvSpPr txBox="1"/>
          <p:nvPr/>
        </p:nvSpPr>
        <p:spPr>
          <a:xfrm>
            <a:off x="10180493" y="5645980"/>
            <a:ext cx="15648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Rinette Visca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7A4B26-A3E1-FAD5-A6DF-8F3C0FF49A27}"/>
              </a:ext>
            </a:extLst>
          </p:cNvPr>
          <p:cNvSpPr txBox="1"/>
          <p:nvPr/>
        </p:nvSpPr>
        <p:spPr>
          <a:xfrm>
            <a:off x="3810000" y="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Pertemuan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-10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Operasi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Perpindahan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Kalor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929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DCC8B-65FE-CFCF-9DA2-7C066F9AD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01A79-37E8-405D-44D1-02A5C793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72" y="-37171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Triple effect evaporator</a:t>
            </a:r>
          </a:p>
        </p:txBody>
      </p:sp>
      <p:sp>
        <p:nvSpPr>
          <p:cNvPr id="4" name="AutoShape 2" descr="Generated image">
            <a:extLst>
              <a:ext uri="{FF2B5EF4-FFF2-40B4-BE49-F238E27FC236}">
                <a16:creationId xmlns:a16="http://schemas.microsoft.com/office/drawing/2014/main" id="{7E0B6ECE-55A3-6902-E5E8-D6E5EAEF25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7A39E3-60E0-A7E5-E2AB-1FD773F8F956}"/>
              </a:ext>
            </a:extLst>
          </p:cNvPr>
          <p:cNvSpPr txBox="1"/>
          <p:nvPr/>
        </p:nvSpPr>
        <p:spPr>
          <a:xfrm>
            <a:off x="359664" y="444675"/>
            <a:ext cx="11294364" cy="6273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Keuntungan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Pengaturan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Tekanan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Bertahap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Efisiensi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Energi: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menurunkan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tekanan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setiap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efek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berturut-turut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MEE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memanfaatkan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energi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ada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efisien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Uap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dihasilkan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setiap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efek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memanaskan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efek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berikutnya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mengurangi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kebutuhan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energi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eksternal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Penggunaan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Uap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Efektif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Pemanfaatan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uap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bertingkat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menghemat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konsumsi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uap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mengurangi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biaya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operasional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Faktor yang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Mempengaruhi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Tekanan: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Jenis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cairan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diuapkan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misalnya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air,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larutan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kimia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dll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.).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Kebutuhan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penguapan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berbeda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produk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akhir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Desain evaporator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kemampuan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menangani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perubahan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tekanan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Jadi,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triple effect evaporator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rentang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tekanan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operasional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sekitar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2–3 bar pada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efek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pertama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1.0–1.5 bar pada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efek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kedua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dan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0.5–1.0 bar pada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efek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ketiga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Tekanan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bervariasi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tergantung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jenis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cairan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desain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evaporator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kimia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8593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403EF-7A46-AA8C-26B5-B91B85793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4D3D1-2D74-B427-1FCC-2B0CBBB14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Pengertian Fouling di Evaporator</a:t>
            </a:r>
            <a:b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Generated image">
            <a:extLst>
              <a:ext uri="{FF2B5EF4-FFF2-40B4-BE49-F238E27FC236}">
                <a16:creationId xmlns:a16="http://schemas.microsoft.com/office/drawing/2014/main" id="{25EE1CED-4AEC-6D12-AB7E-B7EB20DF93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B6A588-2E4D-3BD0-BAE0-4B88DDF803FE}"/>
              </a:ext>
            </a:extLst>
          </p:cNvPr>
          <p:cNvSpPr txBox="1"/>
          <p:nvPr/>
        </p:nvSpPr>
        <p:spPr>
          <a:xfrm>
            <a:off x="216454" y="937089"/>
            <a:ext cx="11294364" cy="4190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Fouling pada evaporator </a:t>
            </a:r>
            <a:r>
              <a:rPr lang="en-US" sz="2000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sz="20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proses </a:t>
            </a:r>
            <a:r>
              <a:rPr lang="en-US" sz="2000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penumpukan</a:t>
            </a:r>
            <a:r>
              <a:rPr lang="en-US" sz="20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20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pembentukan</a:t>
            </a:r>
            <a:r>
              <a:rPr lang="en-US" sz="20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lapisan</a:t>
            </a:r>
            <a:r>
              <a:rPr lang="en-US" sz="20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padat</a:t>
            </a:r>
            <a:r>
              <a:rPr lang="en-US" sz="20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kotoran</a:t>
            </a:r>
            <a:r>
              <a:rPr lang="en-US" sz="20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20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material lain di </a:t>
            </a:r>
            <a:r>
              <a:rPr lang="en-US" sz="2000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permukaan</a:t>
            </a:r>
            <a:r>
              <a:rPr lang="en-US" sz="20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heat exchanger (</a:t>
            </a:r>
            <a:r>
              <a:rPr lang="en-US" sz="2000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penukar</a:t>
            </a:r>
            <a:r>
              <a:rPr lang="en-US" sz="20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sz="20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) yang </a:t>
            </a:r>
            <a:r>
              <a:rPr lang="en-US" sz="2000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menghambat</a:t>
            </a:r>
            <a:r>
              <a:rPr lang="en-US" sz="20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perpindahan</a:t>
            </a:r>
            <a:r>
              <a:rPr lang="en-US" sz="20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Lapisan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fouling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berasal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berbagai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material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seperti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kalsium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magnesium, garam, protein,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bahkan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mikroorganisme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terkandung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cairan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diuapkan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Penumpukan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mengurangi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efisiensi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perpindahan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pada evaporator, yang pada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gilirannya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mempengaruhi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kinerja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menyebabkan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konsumsi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energi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Fouling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terjadi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baik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sisi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uap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(vapor)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maupun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sisi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cairan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(feed), dan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disebabkan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oleh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berbagai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faktor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seperti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terlalu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komposisi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cairan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stabil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bahkan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waktu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operasi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panjang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tanpa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pemeliharaan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9245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28152-4939-5357-44A1-C19E0619A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41C27-5E83-AC7D-1B7B-FD0E4DB9A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10553700" cy="1257300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Indikasi Terjadi Fouling di Evaporator</a:t>
            </a:r>
            <a:br>
              <a:rPr lang="it-IT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Generated image">
            <a:extLst>
              <a:ext uri="{FF2B5EF4-FFF2-40B4-BE49-F238E27FC236}">
                <a16:creationId xmlns:a16="http://schemas.microsoft.com/office/drawing/2014/main" id="{820C72EF-D049-69CB-0ECA-F3C0FF9744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BADA55-973A-AD0C-2695-3011E746FE32}"/>
              </a:ext>
            </a:extLst>
          </p:cNvPr>
          <p:cNvSpPr txBox="1"/>
          <p:nvPr/>
        </p:nvSpPr>
        <p:spPr>
          <a:xfrm>
            <a:off x="296418" y="650762"/>
            <a:ext cx="11294364" cy="6324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Beberapa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indikasi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menunjukkan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bahwa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fouling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sedang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terjadi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evaporator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antara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lain: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Penurunan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Efisiensi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Perpindahan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Panas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Jika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ada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penurunan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laju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perpindahan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bisa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tanda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bahwa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lapisan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fouling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menutupi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permukaan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heat exchanger,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menghambat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aliran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2. Peningkatan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Konsumsi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Energi: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Untuk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mempertahankan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laju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evaporasi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sama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harus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meningkatkan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input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energi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karena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peningkatan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hambatan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perpindahan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Kenaikan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Pressure pada Sistem: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Fouling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menyebabkan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peningkatan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tekanan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pada evaporator.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Lapisan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fouling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menyumbat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jalur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aliran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uap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cairan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yang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menyebabkan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peningkatan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tekanan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sisi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cairan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uap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Penurunan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Aliran Cairan: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Jika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aliran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cairan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evaporator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terhambat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lancar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bisa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disebabkan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oleh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penumpukan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material fouling di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pipa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permukaan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evaporator.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5. Peningkatan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Efek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Tertentu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sesuai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perhitungan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tanda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adanya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fouling.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Biasanya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fouling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menyebabkan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sisi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uap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meningkat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karena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terbatasnya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perpindahan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dirty="0"/>
              <a:t>.</a:t>
            </a:r>
          </a:p>
          <a:p>
            <a:pPr marL="742950" lvl="1" indent="-2857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258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19757-F74B-00BE-B7CD-1F8B1DC4C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C0661-80A7-F7D1-433C-02291AC88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1"/>
            <a:ext cx="10684164" cy="1682923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Tekanan (Pressure) dan Hubungannya dengan Fouling</a:t>
            </a:r>
            <a:br>
              <a:rPr lang="it-IT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it-IT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Generated image">
            <a:extLst>
              <a:ext uri="{FF2B5EF4-FFF2-40B4-BE49-F238E27FC236}">
                <a16:creationId xmlns:a16="http://schemas.microsoft.com/office/drawing/2014/main" id="{232D9216-4391-DD44-4FDB-F8DB94D931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9C3E73-A065-116A-3044-83923712A9A4}"/>
              </a:ext>
            </a:extLst>
          </p:cNvPr>
          <p:cNvSpPr txBox="1"/>
          <p:nvPr/>
        </p:nvSpPr>
        <p:spPr>
          <a:xfrm>
            <a:off x="448818" y="1166842"/>
            <a:ext cx="11294364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000" dirty="0"/>
              <a:t>Peningkatan </a:t>
            </a:r>
            <a:r>
              <a:rPr lang="en-US" sz="2000" dirty="0" err="1"/>
              <a:t>tekanan</a:t>
            </a:r>
            <a:r>
              <a:rPr lang="en-US" sz="2000" dirty="0"/>
              <a:t> pada evaporator </a:t>
            </a:r>
            <a:r>
              <a:rPr lang="en-US" sz="2000" dirty="0" err="1"/>
              <a:t>sering</a:t>
            </a:r>
            <a:r>
              <a:rPr lang="en-US" sz="2000" dirty="0"/>
              <a:t> kali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indikasi</a:t>
            </a:r>
            <a:r>
              <a:rPr lang="en-US" sz="2000" dirty="0"/>
              <a:t> </a:t>
            </a:r>
            <a:r>
              <a:rPr lang="en-US" sz="2000" dirty="0" err="1"/>
              <a:t>bahwa</a:t>
            </a:r>
            <a:r>
              <a:rPr lang="en-US" sz="2000" dirty="0"/>
              <a:t> fouling </a:t>
            </a:r>
            <a:r>
              <a:rPr lang="en-US" sz="2000" dirty="0" err="1"/>
              <a:t>terjadi</a:t>
            </a:r>
            <a:r>
              <a:rPr lang="en-US" sz="2000" dirty="0"/>
              <a:t>. Ketika </a:t>
            </a:r>
            <a:r>
              <a:rPr lang="en-US" sz="2000" dirty="0" err="1"/>
              <a:t>lapisan</a:t>
            </a:r>
            <a:r>
              <a:rPr lang="en-US" sz="2000" dirty="0"/>
              <a:t> fouling </a:t>
            </a:r>
            <a:r>
              <a:rPr lang="en-US" sz="2000" dirty="0" err="1"/>
              <a:t>terbentuk</a:t>
            </a:r>
            <a:r>
              <a:rPr lang="en-US" sz="2000" dirty="0"/>
              <a:t> di </a:t>
            </a:r>
            <a:r>
              <a:rPr lang="en-US" sz="2000" dirty="0" err="1"/>
              <a:t>permukaan</a:t>
            </a:r>
            <a:r>
              <a:rPr lang="en-US" sz="2000" dirty="0"/>
              <a:t> </a:t>
            </a:r>
            <a:r>
              <a:rPr lang="en-US" sz="2000" dirty="0" err="1"/>
              <a:t>penukar</a:t>
            </a:r>
            <a:r>
              <a:rPr lang="en-US" sz="2000" dirty="0"/>
              <a:t> </a:t>
            </a:r>
            <a:r>
              <a:rPr lang="en-US" sz="2000" dirty="0" err="1"/>
              <a:t>panas</a:t>
            </a:r>
            <a:r>
              <a:rPr lang="en-US" sz="2000" dirty="0"/>
              <a:t>, </a:t>
            </a:r>
            <a:r>
              <a:rPr lang="en-US" sz="2000" dirty="0" err="1"/>
              <a:t>aliran</a:t>
            </a:r>
            <a:r>
              <a:rPr lang="en-US" sz="2000" dirty="0"/>
              <a:t> </a:t>
            </a:r>
            <a:r>
              <a:rPr lang="en-US" sz="2000" dirty="0" err="1"/>
              <a:t>cairan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uap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terganggu</a:t>
            </a:r>
            <a:r>
              <a:rPr lang="en-US" sz="2000" dirty="0"/>
              <a:t>. Ini </a:t>
            </a:r>
            <a:r>
              <a:rPr lang="en-US" sz="2000" dirty="0" err="1"/>
              <a:t>menyebabkan</a:t>
            </a:r>
            <a:r>
              <a:rPr lang="en-US" sz="2000" dirty="0"/>
              <a:t> </a:t>
            </a:r>
            <a:r>
              <a:rPr lang="en-US" sz="2000" dirty="0" err="1"/>
              <a:t>peningkatan</a:t>
            </a:r>
            <a:r>
              <a:rPr lang="en-US" sz="2000" dirty="0"/>
              <a:t> </a:t>
            </a:r>
            <a:r>
              <a:rPr lang="en-US" sz="2000" dirty="0" err="1"/>
              <a:t>resistansi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aliran</a:t>
            </a:r>
            <a:r>
              <a:rPr lang="en-US" sz="2000" dirty="0"/>
              <a:t>, yang </a:t>
            </a:r>
            <a:r>
              <a:rPr lang="en-US" sz="2000" dirty="0" err="1"/>
              <a:t>mengarah</a:t>
            </a:r>
            <a:r>
              <a:rPr lang="en-US" sz="2000" dirty="0"/>
              <a:t> pada </a:t>
            </a:r>
            <a:r>
              <a:rPr lang="en-US" sz="2000" dirty="0" err="1"/>
              <a:t>kenaikan</a:t>
            </a:r>
            <a:r>
              <a:rPr lang="en-US" sz="2000" dirty="0"/>
              <a:t> </a:t>
            </a:r>
            <a:r>
              <a:rPr lang="en-US" sz="2000" dirty="0" err="1"/>
              <a:t>tekanan</a:t>
            </a:r>
            <a:r>
              <a:rPr lang="en-US" sz="2000" dirty="0"/>
              <a:t> pada </a:t>
            </a:r>
            <a:r>
              <a:rPr lang="en-US" sz="2000" dirty="0" err="1"/>
              <a:t>sisi</a:t>
            </a:r>
            <a:r>
              <a:rPr lang="en-US" sz="2000" dirty="0"/>
              <a:t> evaporator.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Tekanan pada </a:t>
            </a:r>
            <a:r>
              <a:rPr lang="en-US" sz="2000" b="1" dirty="0" err="1"/>
              <a:t>sisi</a:t>
            </a:r>
            <a:r>
              <a:rPr lang="en-US" sz="2000" b="1" dirty="0"/>
              <a:t> </a:t>
            </a:r>
            <a:r>
              <a:rPr lang="en-US" sz="2000" b="1" dirty="0" err="1"/>
              <a:t>cairan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meningkat</a:t>
            </a:r>
            <a:r>
              <a:rPr lang="en-US" sz="2000" dirty="0"/>
              <a:t>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aliran</a:t>
            </a:r>
            <a:r>
              <a:rPr lang="en-US" sz="2000" dirty="0"/>
              <a:t> yang </a:t>
            </a:r>
            <a:r>
              <a:rPr lang="en-US" sz="2000" dirty="0" err="1"/>
              <a:t>terhambat</a:t>
            </a:r>
            <a:r>
              <a:rPr lang="en-US" sz="2000" dirty="0"/>
              <a:t>, yang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mempengaruhi</a:t>
            </a:r>
            <a:r>
              <a:rPr lang="en-US" sz="2000" dirty="0"/>
              <a:t> </a:t>
            </a:r>
            <a:r>
              <a:rPr lang="en-US" sz="2000" dirty="0" err="1"/>
              <a:t>efisiensi</a:t>
            </a:r>
            <a:r>
              <a:rPr lang="en-US" sz="2000" dirty="0"/>
              <a:t> penguapan.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Tekanan pada </a:t>
            </a:r>
            <a:r>
              <a:rPr lang="en-US" sz="2000" b="1" dirty="0" err="1"/>
              <a:t>sisi</a:t>
            </a:r>
            <a:r>
              <a:rPr lang="en-US" sz="2000" b="1" dirty="0"/>
              <a:t> </a:t>
            </a:r>
            <a:r>
              <a:rPr lang="en-US" sz="2000" b="1" dirty="0" err="1"/>
              <a:t>uap</a:t>
            </a:r>
            <a:r>
              <a:rPr lang="en-US" sz="2000" dirty="0"/>
              <a:t> juga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meningkat</a:t>
            </a:r>
            <a:r>
              <a:rPr lang="en-US" sz="2000" dirty="0"/>
              <a:t>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penghambatan</a:t>
            </a:r>
            <a:r>
              <a:rPr lang="en-US" sz="2000" dirty="0"/>
              <a:t> </a:t>
            </a:r>
            <a:r>
              <a:rPr lang="en-US" sz="2000" dirty="0" err="1"/>
              <a:t>perpindahan</a:t>
            </a:r>
            <a:r>
              <a:rPr lang="en-US" sz="2000" dirty="0"/>
              <a:t> </a:t>
            </a:r>
            <a:r>
              <a:rPr lang="en-US" sz="2000" dirty="0" err="1"/>
              <a:t>panas</a:t>
            </a:r>
            <a:r>
              <a:rPr lang="en-US" sz="2000" dirty="0"/>
              <a:t>, yang </a:t>
            </a:r>
            <a:r>
              <a:rPr lang="en-US" sz="2000" dirty="0" err="1"/>
              <a:t>memaksa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bekerja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keras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menghasilkan</a:t>
            </a:r>
            <a:r>
              <a:rPr lang="en-US" sz="2000" dirty="0"/>
              <a:t> </a:t>
            </a:r>
            <a:r>
              <a:rPr lang="en-US" sz="2000" dirty="0" err="1"/>
              <a:t>uap</a:t>
            </a:r>
            <a:r>
              <a:rPr lang="en-US" sz="2000" dirty="0"/>
              <a:t> yang </a:t>
            </a:r>
            <a:r>
              <a:rPr lang="en-US" sz="2000" dirty="0" err="1"/>
              <a:t>diperlukan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endParaRPr lang="en-US" sz="2000" dirty="0"/>
          </a:p>
          <a:p>
            <a:pPr algn="just">
              <a:lnSpc>
                <a:spcPct val="150000"/>
              </a:lnSpc>
              <a:buNone/>
            </a:pPr>
            <a:r>
              <a:rPr lang="en-US" sz="2000" dirty="0"/>
              <a:t>Jika </a:t>
            </a:r>
            <a:r>
              <a:rPr lang="en-US" sz="2000" dirty="0" err="1"/>
              <a:t>tekanan</a:t>
            </a:r>
            <a:r>
              <a:rPr lang="en-US" sz="2000" dirty="0"/>
              <a:t> pada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terus</a:t>
            </a:r>
            <a:r>
              <a:rPr lang="en-US" sz="2000" dirty="0"/>
              <a:t> </a:t>
            </a:r>
            <a:r>
              <a:rPr lang="en-US" sz="2000" dirty="0" err="1"/>
              <a:t>meningkat</a:t>
            </a:r>
            <a:r>
              <a:rPr lang="en-US" sz="2000" dirty="0"/>
              <a:t> </a:t>
            </a:r>
            <a:r>
              <a:rPr lang="en-US" sz="2000" dirty="0" err="1"/>
              <a:t>tanpa</a:t>
            </a:r>
            <a:r>
              <a:rPr lang="en-US" sz="2000" dirty="0"/>
              <a:t> </a:t>
            </a:r>
            <a:r>
              <a:rPr lang="en-US" sz="2000" dirty="0" err="1"/>
              <a:t>adanya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yang </a:t>
            </a:r>
            <a:r>
              <a:rPr lang="en-US" sz="2000" dirty="0" err="1"/>
              <a:t>signifikan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dirty="0" err="1"/>
              <a:t>operasional</a:t>
            </a:r>
            <a:r>
              <a:rPr lang="en-US" sz="2000" dirty="0"/>
              <a:t>,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menunjukkan</a:t>
            </a:r>
            <a:r>
              <a:rPr lang="en-US" sz="2000" dirty="0"/>
              <a:t> </a:t>
            </a:r>
            <a:r>
              <a:rPr lang="en-US" sz="2000" dirty="0" err="1"/>
              <a:t>bahwa</a:t>
            </a:r>
            <a:r>
              <a:rPr lang="en-US" sz="2000" dirty="0"/>
              <a:t> fouling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cukup</a:t>
            </a:r>
            <a:r>
              <a:rPr lang="en-US" sz="2000" dirty="0"/>
              <a:t> </a:t>
            </a:r>
            <a:r>
              <a:rPr lang="en-US" sz="2000" dirty="0" err="1"/>
              <a:t>parah</a:t>
            </a:r>
            <a:r>
              <a:rPr lang="en-US" sz="2000" dirty="0"/>
              <a:t> dan </a:t>
            </a:r>
            <a:r>
              <a:rPr lang="en-US" sz="2000" dirty="0" err="1"/>
              <a:t>perlu</a:t>
            </a:r>
            <a:r>
              <a:rPr lang="en-US" sz="2000" dirty="0"/>
              <a:t>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pemeliharaan</a:t>
            </a:r>
            <a:endParaRPr lang="en-US" sz="2000" dirty="0"/>
          </a:p>
          <a:p>
            <a:pPr marL="742950" lvl="1" indent="-2857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698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DA1F6-7A11-97D6-E00D-22F58C631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B9D2E-78BE-5FA3-6104-47AEAD95E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27" y="289416"/>
            <a:ext cx="10684164" cy="168292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 Mengatasi Fouling di Evaporator</a:t>
            </a:r>
            <a:br>
              <a:rPr lang="it-IT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it-IT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it-IT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Generated image">
            <a:extLst>
              <a:ext uri="{FF2B5EF4-FFF2-40B4-BE49-F238E27FC236}">
                <a16:creationId xmlns:a16="http://schemas.microsoft.com/office/drawing/2014/main" id="{07673745-4AD2-F96B-9BFF-C9762196F5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4AC3FB-25F5-EC3D-4CB4-9A94241047E1}"/>
              </a:ext>
            </a:extLst>
          </p:cNvPr>
          <p:cNvSpPr txBox="1"/>
          <p:nvPr/>
        </p:nvSpPr>
        <p:spPr>
          <a:xfrm>
            <a:off x="296418" y="668079"/>
            <a:ext cx="11294364" cy="5450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/>
              <a:t>Untuk </a:t>
            </a:r>
            <a:r>
              <a:rPr lang="en-US" dirty="0" err="1"/>
              <a:t>mengatasi</a:t>
            </a:r>
            <a:r>
              <a:rPr lang="en-US" dirty="0"/>
              <a:t> fouling pada evaporator,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</a:t>
            </a:r>
            <a:r>
              <a:rPr lang="en-US" dirty="0" err="1"/>
              <a:t>pencegahan</a:t>
            </a:r>
            <a:r>
              <a:rPr lang="en-US" dirty="0"/>
              <a:t> dan </a:t>
            </a:r>
            <a:r>
              <a:rPr lang="en-US" dirty="0" err="1"/>
              <a:t>pemeliharaan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: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/>
              <a:t>Pembersihan</a:t>
            </a:r>
            <a:r>
              <a:rPr lang="en-US" b="1" dirty="0"/>
              <a:t> Rutin:</a:t>
            </a:r>
            <a:endParaRPr lang="en-US" dirty="0"/>
          </a:p>
          <a:p>
            <a:pPr marL="742950" lvl="1" indent="-285750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/>
              <a:t>Pembersihan</a:t>
            </a:r>
            <a:r>
              <a:rPr lang="en-US" b="1" dirty="0"/>
              <a:t> </a:t>
            </a:r>
            <a:r>
              <a:rPr lang="en-US" b="1" dirty="0" err="1"/>
              <a:t>mekanik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sikat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menghilangkan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fouling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evaporator.</a:t>
            </a:r>
          </a:p>
          <a:p>
            <a:pPr marL="742950" lvl="1" indent="-285750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/>
              <a:t>Pembersihan</a:t>
            </a:r>
            <a:r>
              <a:rPr lang="en-US" b="1" dirty="0"/>
              <a:t> </a:t>
            </a:r>
            <a:r>
              <a:rPr lang="en-US" b="1" dirty="0" err="1"/>
              <a:t>kimia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(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alkali)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melarutkan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fouling yang </a:t>
            </a:r>
            <a:r>
              <a:rPr lang="en-US" dirty="0" err="1"/>
              <a:t>terbentuk</a:t>
            </a:r>
            <a:r>
              <a:rPr lang="en-US" dirty="0"/>
              <a:t>.</a:t>
            </a:r>
          </a:p>
          <a:p>
            <a:pPr marL="742950" lvl="1" indent="-285750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/>
              <a:t>Pembersihan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air </a:t>
            </a:r>
            <a:r>
              <a:rPr lang="en-US" b="1" dirty="0" err="1"/>
              <a:t>bertekanan</a:t>
            </a:r>
            <a:r>
              <a:rPr lang="en-US" b="1" dirty="0"/>
              <a:t> </a:t>
            </a:r>
            <a:r>
              <a:rPr lang="en-US" b="1" dirty="0" err="1"/>
              <a:t>tinggi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air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membersihkan</a:t>
            </a:r>
            <a:r>
              <a:rPr lang="en-US" dirty="0"/>
              <a:t> pipa dan </a:t>
            </a:r>
            <a:r>
              <a:rPr lang="en-US" dirty="0" err="1"/>
              <a:t>permukaan</a:t>
            </a:r>
            <a:r>
              <a:rPr lang="en-US" dirty="0"/>
              <a:t> evaporator.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/>
              <a:t>Pengontrolan</a:t>
            </a:r>
            <a:r>
              <a:rPr lang="en-US" b="1" dirty="0"/>
              <a:t> </a:t>
            </a:r>
            <a:r>
              <a:rPr lang="en-US" b="1" dirty="0" err="1"/>
              <a:t>Kondisi</a:t>
            </a:r>
            <a:r>
              <a:rPr lang="en-US" b="1" dirty="0"/>
              <a:t> </a:t>
            </a:r>
            <a:r>
              <a:rPr lang="en-US" b="1" dirty="0" err="1"/>
              <a:t>Operasional</a:t>
            </a:r>
            <a:r>
              <a:rPr lang="en-US" b="1" dirty="0"/>
              <a:t>:</a:t>
            </a:r>
            <a:endParaRPr lang="en-US" dirty="0"/>
          </a:p>
          <a:p>
            <a:pPr marL="742950" lvl="1" indent="-285750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/>
              <a:t>Mengatur</a:t>
            </a:r>
            <a:r>
              <a:rPr lang="en-US" b="1" dirty="0"/>
              <a:t> </a:t>
            </a:r>
            <a:r>
              <a:rPr lang="en-US" b="1" dirty="0" err="1"/>
              <a:t>suhu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deposit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padat</a:t>
            </a:r>
            <a:r>
              <a:rPr lang="en-US" dirty="0"/>
              <a:t> pada </a:t>
            </a:r>
            <a:r>
              <a:rPr lang="en-US" dirty="0" err="1"/>
              <a:t>permukaan</a:t>
            </a:r>
            <a:r>
              <a:rPr lang="en-US" dirty="0"/>
              <a:t> evaporator.</a:t>
            </a:r>
          </a:p>
          <a:p>
            <a:pPr marL="742950" lvl="1" indent="-285750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/>
              <a:t>Pengaturan</a:t>
            </a:r>
            <a:r>
              <a:rPr lang="en-US" b="1" dirty="0"/>
              <a:t> pH: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pH </a:t>
            </a:r>
            <a:r>
              <a:rPr lang="en-US" dirty="0" err="1"/>
              <a:t>dari</a:t>
            </a:r>
            <a:r>
              <a:rPr lang="en-US" dirty="0"/>
              <a:t> feed yang </a:t>
            </a:r>
            <a:r>
              <a:rPr lang="en-US" dirty="0" err="1"/>
              <a:t>digunakan</a:t>
            </a:r>
            <a:r>
              <a:rPr lang="en-US" dirty="0"/>
              <a:t> pada evaporator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menghindari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kristal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garam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fouling</a:t>
            </a:r>
          </a:p>
        </p:txBody>
      </p:sp>
    </p:spTree>
    <p:extLst>
      <p:ext uri="{BB962C8B-B14F-4D97-AF65-F5344CB8AC3E}">
        <p14:creationId xmlns:p14="http://schemas.microsoft.com/office/powerpoint/2010/main" val="4258105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C89AA-A913-1EDB-0316-2C92C83F0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1F3F1-A3A5-5F6B-0387-C980EBB6A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27" y="289416"/>
            <a:ext cx="10684164" cy="168292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 Mengatasi Fouling di Evaporator</a:t>
            </a:r>
            <a:br>
              <a:rPr lang="it-IT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it-IT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it-IT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Generated image">
            <a:extLst>
              <a:ext uri="{FF2B5EF4-FFF2-40B4-BE49-F238E27FC236}">
                <a16:creationId xmlns:a16="http://schemas.microsoft.com/office/drawing/2014/main" id="{9D2435CC-F0D3-D822-DF3D-DFFAC99E64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8C0A75-3F43-FF70-EBF6-855C07678810}"/>
              </a:ext>
            </a:extLst>
          </p:cNvPr>
          <p:cNvSpPr txBox="1"/>
          <p:nvPr/>
        </p:nvSpPr>
        <p:spPr>
          <a:xfrm>
            <a:off x="464127" y="988290"/>
            <a:ext cx="11263745" cy="5035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/>
              <a:t>3. Penggunaan Bahan Kimia Anti-Fouling</a:t>
            </a:r>
            <a:r>
              <a:rPr lang="en-US" dirty="0"/>
              <a:t>: Bahan </a:t>
            </a:r>
            <a:r>
              <a:rPr lang="en-US" dirty="0" err="1"/>
              <a:t>kimia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b="1" dirty="0" err="1"/>
              <a:t>antiscalants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dispersants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ditambahkan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deposit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menurunkan</a:t>
            </a:r>
            <a:r>
              <a:rPr lang="en-US" dirty="0"/>
              <a:t> </a:t>
            </a:r>
            <a:r>
              <a:rPr lang="en-US" dirty="0" err="1"/>
              <a:t>adhesi</a:t>
            </a:r>
            <a:r>
              <a:rPr lang="en-US" dirty="0"/>
              <a:t> fouling pada </a:t>
            </a:r>
            <a:r>
              <a:rPr lang="en-US" dirty="0" err="1"/>
              <a:t>permukaan</a:t>
            </a:r>
            <a:r>
              <a:rPr lang="en-US" dirty="0"/>
              <a:t> evaporator.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4. Desain dan </a:t>
            </a:r>
            <a:r>
              <a:rPr lang="en-US" dirty="0" err="1"/>
              <a:t>Pemilihan</a:t>
            </a:r>
            <a:r>
              <a:rPr lang="en-US" dirty="0"/>
              <a:t> Material yang </a:t>
            </a:r>
            <a:r>
              <a:rPr lang="en-US" dirty="0" err="1"/>
              <a:t>Tepat:Menggunakan</a:t>
            </a:r>
            <a:r>
              <a:rPr lang="en-US" dirty="0"/>
              <a:t> material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tahanan</a:t>
            </a:r>
            <a:r>
              <a:rPr lang="en-US" dirty="0"/>
              <a:t> fouling </a:t>
            </a:r>
            <a:r>
              <a:rPr lang="en-US" dirty="0" err="1"/>
              <a:t>rendah</a:t>
            </a:r>
            <a:r>
              <a:rPr lang="en-US" dirty="0"/>
              <a:t> pada </a:t>
            </a:r>
            <a:r>
              <a:rPr lang="en-US" dirty="0" err="1"/>
              <a:t>permukaan</a:t>
            </a:r>
            <a:r>
              <a:rPr lang="en-US" dirty="0"/>
              <a:t> evaporator. </a:t>
            </a:r>
            <a:r>
              <a:rPr lang="en-US" dirty="0" err="1"/>
              <a:t>Misalnya</a:t>
            </a:r>
            <a:r>
              <a:rPr lang="en-US" dirty="0"/>
              <a:t>,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tahan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korosi</a:t>
            </a:r>
            <a:r>
              <a:rPr lang="en-US" dirty="0"/>
              <a:t> dan </a:t>
            </a:r>
            <a:r>
              <a:rPr lang="en-US" dirty="0" err="1"/>
              <a:t>penumpukan</a:t>
            </a:r>
            <a:r>
              <a:rPr lang="en-US" dirty="0"/>
              <a:t> material pada </a:t>
            </a:r>
            <a:r>
              <a:rPr lang="en-US" dirty="0" err="1"/>
              <a:t>permukaan</a:t>
            </a:r>
            <a:r>
              <a:rPr lang="en-US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5. </a:t>
            </a:r>
            <a:r>
              <a:rPr lang="en-US" dirty="0" err="1"/>
              <a:t>Optimasi</a:t>
            </a:r>
            <a:r>
              <a:rPr lang="en-US" dirty="0"/>
              <a:t> Aliran dan </a:t>
            </a:r>
            <a:r>
              <a:rPr lang="en-US" dirty="0" err="1"/>
              <a:t>Pengaturan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Cairan:Mengatur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stagnasi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yang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,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fouling.Menggunakan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yang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turbulen</a:t>
            </a:r>
            <a:r>
              <a:rPr lang="en-US" dirty="0"/>
              <a:t>,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fouling.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6. </a:t>
            </a:r>
            <a:r>
              <a:rPr lang="en-US" dirty="0" err="1"/>
              <a:t>Pemeliharaan</a:t>
            </a:r>
            <a:r>
              <a:rPr lang="en-US" dirty="0"/>
              <a:t> dan Inspeksi </a:t>
            </a:r>
            <a:r>
              <a:rPr lang="en-US" dirty="0" err="1"/>
              <a:t>Berkala:Melakukan</a:t>
            </a:r>
            <a:r>
              <a:rPr lang="en-US" dirty="0"/>
              <a:t> </a:t>
            </a:r>
            <a:r>
              <a:rPr lang="en-US" dirty="0" err="1"/>
              <a:t>inspeksi</a:t>
            </a:r>
            <a:r>
              <a:rPr lang="en-US" dirty="0"/>
              <a:t> </a:t>
            </a:r>
            <a:r>
              <a:rPr lang="en-US" dirty="0" err="1"/>
              <a:t>berkala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fouling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. Ini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visual,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, dan </a:t>
            </a:r>
            <a:r>
              <a:rPr lang="en-US" dirty="0" err="1"/>
              <a:t>pemantauan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7. Penggunaan Sistem Dua </a:t>
            </a:r>
            <a:r>
              <a:rPr lang="en-US" dirty="0" err="1"/>
              <a:t>Sirkulasi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Dua </a:t>
            </a:r>
            <a:r>
              <a:rPr lang="en-US" dirty="0" err="1"/>
              <a:t>Tahap:Sistem</a:t>
            </a:r>
            <a:r>
              <a:rPr lang="en-US" dirty="0"/>
              <a:t> MEE </a:t>
            </a:r>
            <a:r>
              <a:rPr lang="en-US" dirty="0" err="1"/>
              <a:t>dengan</a:t>
            </a:r>
            <a:r>
              <a:rPr lang="en-US" dirty="0"/>
              <a:t> dua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dua </a:t>
            </a:r>
            <a:r>
              <a:rPr lang="en-US" dirty="0" err="1"/>
              <a:t>sirkulasi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fouling, </a:t>
            </a:r>
            <a:r>
              <a:rPr lang="en-US" dirty="0" err="1"/>
              <a:t>terutama</a:t>
            </a:r>
            <a:r>
              <a:rPr lang="en-US" dirty="0"/>
              <a:t> pada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evaporasi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kandungan</a:t>
            </a:r>
            <a:r>
              <a:rPr lang="en-US" dirty="0"/>
              <a:t> </a:t>
            </a:r>
            <a:r>
              <a:rPr lang="en-US" dirty="0" err="1"/>
              <a:t>padatan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2889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AE787-5992-D437-6FDB-5FD054751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0443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Perhitungan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Multiple Effect Evaporator</a:t>
            </a:r>
            <a:b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5B0B52-C8A1-5739-8EF8-535ED88B3D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65720"/>
                <a:ext cx="10515600" cy="5427155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buNone/>
                </a:pPr>
                <a:r>
                  <a:rPr lang="en-US" sz="3200" b="1" dirty="0" err="1"/>
                  <a:t>Rumus</a:t>
                </a:r>
                <a:r>
                  <a:rPr lang="en-US" sz="3200" b="1" dirty="0"/>
                  <a:t> Dasar</a:t>
                </a:r>
              </a:p>
              <a:p>
                <a:pPr>
                  <a:buNone/>
                </a:pPr>
                <a:r>
                  <a:rPr lang="en-US" sz="3200" dirty="0"/>
                  <a:t>Beberapa </a:t>
                </a:r>
                <a:r>
                  <a:rPr lang="en-US" sz="3200" dirty="0" err="1"/>
                  <a:t>rumus</a:t>
                </a:r>
                <a:r>
                  <a:rPr lang="en-US" sz="3200" dirty="0"/>
                  <a:t> </a:t>
                </a:r>
                <a:r>
                  <a:rPr lang="en-US" sz="3200" dirty="0" err="1"/>
                  <a:t>dasar</a:t>
                </a:r>
                <a:r>
                  <a:rPr lang="en-US" sz="3200" dirty="0"/>
                  <a:t> yang </a:t>
                </a:r>
                <a:r>
                  <a:rPr lang="en-US" sz="3200" dirty="0" err="1"/>
                  <a:t>digunakan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dalam</a:t>
                </a:r>
                <a:r>
                  <a:rPr lang="en-US" sz="3200" dirty="0"/>
                  <a:t> </a:t>
                </a:r>
                <a:r>
                  <a:rPr lang="en-US" sz="3200" dirty="0" err="1"/>
                  <a:t>perhitungan</a:t>
                </a:r>
                <a:r>
                  <a:rPr lang="en-US" sz="3200" dirty="0"/>
                  <a:t> MEE </a:t>
                </a:r>
                <a:r>
                  <a:rPr lang="en-US" sz="3200" dirty="0" err="1"/>
                  <a:t>adalah</a:t>
                </a:r>
                <a:r>
                  <a:rPr lang="en-US" sz="3200" dirty="0"/>
                  <a:t> </a:t>
                </a:r>
                <a:r>
                  <a:rPr lang="en-US" sz="3200" dirty="0" err="1"/>
                  <a:t>sebagai</a:t>
                </a:r>
                <a:r>
                  <a:rPr lang="en-US" sz="3200" dirty="0"/>
                  <a:t> </a:t>
                </a:r>
                <a:r>
                  <a:rPr lang="en-US" sz="3200" dirty="0" err="1"/>
                  <a:t>berikut</a:t>
                </a:r>
                <a:r>
                  <a:rPr lang="en-US" sz="3200" dirty="0"/>
                  <a:t>: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3200" b="1" dirty="0" err="1"/>
                  <a:t>Koefisien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Pemindahan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Kalor</a:t>
                </a:r>
                <a:r>
                  <a:rPr lang="en-US" sz="3200" b="1" dirty="0"/>
                  <a:t> (U):</a:t>
                </a:r>
                <a:endParaRPr lang="en-US" sz="3200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4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200" i="1">
                          <a:latin typeface="Cambria Math" panose="02040503050406030204" pitchFamily="18" charset="0"/>
                        </a:rPr>
                        <m:t>𝑈𝐴</m:t>
                      </m:r>
                      <m:r>
                        <m:rPr>
                          <m:sty m:val="p"/>
                        </m:rPr>
                        <a:rPr lang="el-GR" sz="4200" i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l-GR" sz="4200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l-GR" sz="4200" dirty="0"/>
              </a:p>
              <a:p>
                <a:pPr>
                  <a:buFont typeface="+mj-lt"/>
                  <a:buAutoNum type="arabicPeriod"/>
                </a:pPr>
                <a:r>
                  <a:rPr lang="en-US" sz="3200" dirty="0"/>
                  <a:t>di mana:</a:t>
                </a:r>
              </a:p>
              <a:p>
                <a:pPr marL="742950" lvl="1" indent="-2857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3200" dirty="0"/>
                  <a:t>= </a:t>
                </a:r>
                <a:r>
                  <a:rPr lang="en-US" sz="3200" dirty="0" err="1"/>
                  <a:t>laju</a:t>
                </a:r>
                <a:r>
                  <a:rPr lang="en-US" sz="3200" dirty="0"/>
                  <a:t> </a:t>
                </a:r>
                <a:r>
                  <a:rPr lang="en-US" sz="3200" dirty="0" err="1"/>
                  <a:t>perpindahan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panas</a:t>
                </a:r>
                <a:r>
                  <a:rPr lang="en-US" sz="3200" dirty="0"/>
                  <a:t> (W)</a:t>
                </a:r>
              </a:p>
              <a:p>
                <a:pPr marL="742950" lvl="1" indent="-2857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3200" dirty="0"/>
                  <a:t>= </a:t>
                </a:r>
                <a:r>
                  <a:rPr lang="en-US" sz="3200" dirty="0" err="1"/>
                  <a:t>koefisien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perpindahan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panas</a:t>
                </a:r>
                <a:r>
                  <a:rPr lang="en-US" sz="3200" dirty="0"/>
                  <a:t> global (W/m².K)</a:t>
                </a:r>
              </a:p>
              <a:p>
                <a:pPr marL="742950" lvl="1" indent="-2857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= </a:t>
                </a:r>
                <a:r>
                  <a:rPr lang="en-US" sz="3200" dirty="0" err="1"/>
                  <a:t>luas</a:t>
                </a:r>
                <a:r>
                  <a:rPr lang="en-US" sz="3200" dirty="0"/>
                  <a:t> </a:t>
                </a:r>
                <a:r>
                  <a:rPr lang="en-US" sz="3200" dirty="0" err="1"/>
                  <a:t>permukaan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perpindahan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panas</a:t>
                </a:r>
                <a:r>
                  <a:rPr lang="en-US" sz="3200" dirty="0"/>
                  <a:t> (m²)</a:t>
                </a:r>
              </a:p>
              <a:p>
                <a:pPr marL="742950" lvl="1" indent="-2857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>
                        <a:latin typeface="Cambria Math" panose="02040503050406030204" pitchFamily="18" charset="0"/>
                      </a:rPr>
                      <m:t>Δ</m:t>
                    </m:r>
                    <m:r>
                      <a:rPr lang="el-GR" sz="32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l-GR" sz="3200" dirty="0"/>
                  <a:t>= </a:t>
                </a:r>
                <a:r>
                  <a:rPr lang="en-US" sz="3200" dirty="0" err="1"/>
                  <a:t>perbedaan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suhu</a:t>
                </a:r>
                <a:r>
                  <a:rPr lang="en-US" sz="3200" dirty="0"/>
                  <a:t> (K)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3200" b="1" dirty="0" err="1"/>
                  <a:t>Efisiensi</a:t>
                </a:r>
                <a:r>
                  <a:rPr lang="en-US" sz="3200" b="1" dirty="0"/>
                  <a:t> Energi (</a:t>
                </a:r>
                <a:r>
                  <a:rPr lang="el-GR" sz="3200" b="1" dirty="0"/>
                  <a:t>η):</a:t>
                </a:r>
                <a:endParaRPr lang="el-GR" sz="3200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4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𝜼</m:t>
                      </m:r>
                      <m:r>
                        <a:rPr lang="el-GR" sz="44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4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sz="4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4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4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output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ar-AE" sz="4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4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4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input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ar-AE" sz="4400" b="1" dirty="0"/>
              </a:p>
              <a:p>
                <a:pPr>
                  <a:buFont typeface="+mj-lt"/>
                  <a:buAutoNum type="arabicPeriod"/>
                </a:pPr>
                <a:r>
                  <a:rPr lang="en-US" sz="3200" dirty="0"/>
                  <a:t>di mana:</a:t>
                </a:r>
              </a:p>
              <a:p>
                <a:pPr marL="742950" lvl="1" indent="-2857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32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3200" b="0" i="1">
                            <a:latin typeface="Cambria Math" panose="02040503050406030204" pitchFamily="18" charset="0"/>
                          </a:rPr>
                          <m:t>output</m:t>
                        </m:r>
                      </m:sub>
                    </m:sSub>
                  </m:oMath>
                </a14:m>
                <a:r>
                  <a:rPr lang="ar-AE" sz="3200" dirty="0"/>
                  <a:t>= </a:t>
                </a:r>
                <a:r>
                  <a:rPr lang="en-US" sz="3200" dirty="0" err="1"/>
                  <a:t>panas</a:t>
                </a:r>
                <a:r>
                  <a:rPr lang="en-US" sz="3200" dirty="0"/>
                  <a:t> yang </a:t>
                </a:r>
                <a:r>
                  <a:rPr lang="en-US" sz="3200" dirty="0" err="1"/>
                  <a:t>dikeluarkan</a:t>
                </a:r>
                <a:r>
                  <a:rPr lang="en-US" sz="3200" dirty="0"/>
                  <a:t> (W)</a:t>
                </a:r>
              </a:p>
              <a:p>
                <a:pPr marL="742950" lvl="1" indent="-2857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32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3200" b="0" i="1">
                            <a:latin typeface="Cambria Math" panose="02040503050406030204" pitchFamily="18" charset="0"/>
                          </a:rPr>
                          <m:t>input</m:t>
                        </m:r>
                      </m:sub>
                    </m:sSub>
                  </m:oMath>
                </a14:m>
                <a:r>
                  <a:rPr lang="ar-AE" sz="3200" dirty="0"/>
                  <a:t>= </a:t>
                </a:r>
                <a:r>
                  <a:rPr lang="en-US" sz="3200" dirty="0" err="1"/>
                  <a:t>panas</a:t>
                </a:r>
                <a:r>
                  <a:rPr lang="en-US" sz="3200" dirty="0"/>
                  <a:t> yang </a:t>
                </a:r>
                <a:r>
                  <a:rPr lang="en-US" sz="3200" dirty="0" err="1"/>
                  <a:t>dimasukkan</a:t>
                </a:r>
                <a:r>
                  <a:rPr lang="en-US" sz="3200" dirty="0"/>
                  <a:t> (W)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5B0B52-C8A1-5739-8EF8-535ED88B3D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65720"/>
                <a:ext cx="10515600" cy="5427155"/>
              </a:xfrm>
              <a:blipFill>
                <a:blip r:embed="rId2"/>
                <a:stretch>
                  <a:fillRect l="-812" t="-2360" b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2558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399C2-4C4E-2D4D-1B20-964979B25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41E42-DC08-613B-C8C3-AD67CE833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764" y="26138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CONTOH SOAL</a:t>
            </a:r>
          </a:p>
        </p:txBody>
      </p:sp>
      <p:sp>
        <p:nvSpPr>
          <p:cNvPr id="4" name="AutoShape 2" descr="Generated image">
            <a:extLst>
              <a:ext uri="{FF2B5EF4-FFF2-40B4-BE49-F238E27FC236}">
                <a16:creationId xmlns:a16="http://schemas.microsoft.com/office/drawing/2014/main" id="{A42D0815-A6F9-73CD-E60A-01691F4D37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24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0114FD-62D8-15C8-9921-AE64F83709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92608"/>
                <a:ext cx="10515600" cy="5884355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buNone/>
                </a:pP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Studi Kasus 1: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Perhitungan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Laju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Perpindahan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Kalor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pada MEE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dengan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3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Efek</a:t>
                </a:r>
                <a:endParaRPr lang="en-US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buNone/>
                </a:pP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Misalkan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kita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memiliki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sistem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MEE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dengan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3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efek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Data yang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diberikan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adalah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Koefisien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perpindahan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panas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500</m:t>
                    </m:r>
                    <m:r>
                      <m:rPr>
                        <m:nor/>
                      </m:rPr>
                      <a:rPr lang="en-US" b="0" i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 </m:t>
                    </m:r>
                    <m:sSup>
                      <m:sSupPr>
                        <m:ctrlPr>
                          <a:rPr lang="ar-AE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1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W</m:t>
                        </m:r>
                        <m:r>
                          <m:rPr>
                            <m:nor/>
                          </m:rPr>
                          <a:rPr lang="en-US" b="0" i="1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b="0" i="1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ar-AE" b="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 b="0" i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nor/>
                      </m:rPr>
                      <a:rPr lang="en-US" b="0" i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K</m:t>
                    </m:r>
                  </m:oMath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Luas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permukaan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10</m:t>
                    </m:r>
                    <m:r>
                      <m:rPr>
                        <m:nor/>
                      </m:rPr>
                      <a:rPr lang="en-US" b="0" i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 </m:t>
                    </m:r>
                    <m:sSup>
                      <m:sSupPr>
                        <m:ctrlPr>
                          <a:rPr lang="ar-AE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1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ar-AE" b="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ar-AE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Perbedaan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suhu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antara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efek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pertama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dan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kedua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l-GR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i="0">
                        <a:latin typeface="Cambria Math" panose="02040503050406030204" pitchFamily="18" charset="0"/>
                      </a:rPr>
                      <m:t>50</m:t>
                    </m:r>
                    <m:r>
                      <m:rPr>
                        <m:nor/>
                      </m:rPr>
                      <a:rPr lang="el-GR" b="0" i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 </m:t>
                    </m:r>
                    <m:r>
                      <m:rPr>
                        <m:nor/>
                      </m:rPr>
                      <a:rPr lang="en-US" b="0" i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K</m:t>
                    </m:r>
                  </m:oMath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Perbedaan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suhu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antara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efek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kedua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dan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ketiga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l-GR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i="0">
                        <a:latin typeface="Cambria Math" panose="02040503050406030204" pitchFamily="18" charset="0"/>
                      </a:rPr>
                      <m:t>40</m:t>
                    </m:r>
                    <m:r>
                      <m:rPr>
                        <m:nor/>
                      </m:rPr>
                      <a:rPr lang="el-GR" b="0" i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 </m:t>
                    </m:r>
                    <m:r>
                      <m:rPr>
                        <m:nor/>
                      </m:rPr>
                      <a:rPr lang="en-US" b="0" i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K</m:t>
                    </m:r>
                  </m:oMath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buNone/>
                </a:pP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Langkah-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langkah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perhitungan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buFont typeface="+mj-lt"/>
                  <a:buAutoNum type="arabicPeriod"/>
                </a:pP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Menghitung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laju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perpindahan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panas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untuk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setiap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efek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Menentukan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efisiensi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sistem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>
                  <a:buNone/>
                </a:pP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Jawaban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l-GR" i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l-GR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buNone/>
                </a:pP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Untuk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efek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pertama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AE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500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000</m:t>
                      </m:r>
                      <m:r>
                        <m:rPr>
                          <m:nor/>
                        </m:rPr>
                        <a:rPr lang="ar-AE" b="0" i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 </m:t>
                      </m:r>
                      <m:r>
                        <m:rPr>
                          <m:nor/>
                        </m:rPr>
                        <a:rPr lang="en-US" b="0" i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buNone/>
                </a:pP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Untuk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efek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kedua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ar-AE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500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000</m:t>
                      </m:r>
                      <m:r>
                        <m:rPr>
                          <m:nor/>
                        </m:rPr>
                        <a:rPr lang="ar-AE" b="0" i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 </m:t>
                      </m:r>
                      <m:r>
                        <m:rPr>
                          <m:nor/>
                        </m:rPr>
                        <a:rPr lang="en-US" b="0" i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Untuk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efek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ketiga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500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000</m:t>
                      </m:r>
                      <m:r>
                        <m:rPr>
                          <m:nor/>
                        </m:rPr>
                        <a:rPr kumimoji="0" lang="ar-AE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 </m:t>
                      </m:r>
                      <m:r>
                        <m:rPr>
                          <m:nor/>
                        </m:rP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semakin</a:t>
                </a:r>
                <a:r>
                  <a:rPr kumimoji="0" lang="es-E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besar </a:t>
                </a:r>
                <a:r>
                  <a:rPr kumimoji="0" lang="es-E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perbedaan</a:t>
                </a:r>
                <a:r>
                  <a:rPr kumimoji="0" lang="es-E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s-E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suhu</a:t>
                </a:r>
                <a:r>
                  <a:rPr kumimoji="0" lang="es-E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s-E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antar</a:t>
                </a:r>
                <a:r>
                  <a:rPr kumimoji="0" lang="es-E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s-E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efek</a:t>
                </a:r>
                <a:r>
                  <a:rPr kumimoji="0" lang="es-E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kumimoji="0" lang="es-E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semakin</a:t>
                </a:r>
                <a:r>
                  <a:rPr kumimoji="0" lang="es-E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besar pula </a:t>
                </a:r>
                <a:r>
                  <a:rPr kumimoji="0" lang="es-E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laju</a:t>
                </a:r>
                <a:r>
                  <a:rPr kumimoji="0" lang="es-E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s-E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perpindahan</a:t>
                </a:r>
                <a:r>
                  <a:rPr kumimoji="0" lang="es-E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panas yang </a:t>
                </a:r>
                <a:r>
                  <a:rPr kumimoji="0" lang="es-E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terjadi</a:t>
                </a:r>
                <a:r>
                  <a:rPr kumimoji="0" lang="es-E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lang="en-US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buNone/>
                </a:pPr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0114FD-62D8-15C8-9921-AE64F83709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92608"/>
                <a:ext cx="10515600" cy="5884355"/>
              </a:xfrm>
              <a:blipFill>
                <a:blip r:embed="rId2"/>
                <a:stretch>
                  <a:fillRect l="-522" t="-1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5108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87582-33BA-1B49-0F04-2C3BAAE30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04D88F-1D88-46B5-A44F-A85F1DEE33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92608"/>
                <a:ext cx="10515600" cy="6400800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buNone/>
                </a:pPr>
                <a:r>
                  <a:rPr lang="en-US" b="1" dirty="0"/>
                  <a:t>Studi Kasus 2: </a:t>
                </a:r>
                <a:r>
                  <a:rPr lang="en-US" b="1" dirty="0" err="1"/>
                  <a:t>Menghitung</a:t>
                </a:r>
                <a:r>
                  <a:rPr lang="en-US" b="1" dirty="0"/>
                  <a:t> </a:t>
                </a:r>
                <a:r>
                  <a:rPr lang="en-US" b="1" dirty="0" err="1"/>
                  <a:t>Kebutuhan</a:t>
                </a:r>
                <a:r>
                  <a:rPr lang="en-US" b="1" dirty="0"/>
                  <a:t> </a:t>
                </a:r>
                <a:r>
                  <a:rPr lang="en-US" b="1" dirty="0" err="1"/>
                  <a:t>Uap</a:t>
                </a:r>
                <a:r>
                  <a:rPr lang="en-US" b="1" dirty="0"/>
                  <a:t> pada MEE </a:t>
                </a:r>
                <a:r>
                  <a:rPr lang="en-US" b="1" dirty="0" err="1"/>
                  <a:t>dengan</a:t>
                </a:r>
                <a:r>
                  <a:rPr lang="en-US" b="1" dirty="0"/>
                  <a:t> 4 </a:t>
                </a:r>
                <a:r>
                  <a:rPr lang="en-US" b="1" dirty="0" err="1"/>
                  <a:t>Efek</a:t>
                </a:r>
                <a:endParaRPr lang="en-US" b="1" dirty="0"/>
              </a:p>
              <a:p>
                <a:pPr>
                  <a:buNone/>
                </a:pPr>
                <a:r>
                  <a:rPr lang="en-US" b="1" dirty="0"/>
                  <a:t>Data: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Laju </a:t>
                </a:r>
                <a:r>
                  <a:rPr lang="en-US" dirty="0" err="1"/>
                  <a:t>perpindahan</a:t>
                </a:r>
                <a:r>
                  <a:rPr lang="en-US" dirty="0"/>
                  <a:t> </a:t>
                </a:r>
                <a:r>
                  <a:rPr lang="en-US" dirty="0" err="1"/>
                  <a:t>panas</a:t>
                </a:r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masing-masing </a:t>
                </a:r>
                <a:r>
                  <a:rPr lang="en-US" dirty="0" err="1"/>
                  <a:t>efek</a:t>
                </a:r>
                <a:r>
                  <a:rPr lang="en-US" dirty="0"/>
                  <a:t>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ar-AE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i="0">
                        <a:latin typeface="Cambria Math" panose="02040503050406030204" pitchFamily="18" charset="0"/>
                      </a:rPr>
                      <m:t>30</m:t>
                    </m:r>
                    <m:r>
                      <a:rPr lang="ar-AE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 i="0">
                        <a:latin typeface="Cambria Math" panose="02040503050406030204" pitchFamily="18" charset="0"/>
                      </a:rPr>
                      <m:t>000</m:t>
                    </m:r>
                    <m:r>
                      <m:rPr>
                        <m:nor/>
                      </m:rPr>
                      <a:rPr lang="ar-AE" b="0" i="1">
                        <a:latin typeface="Cambria Math" panose="02040503050406030204" pitchFamily="18" charset="0"/>
                      </a:rPr>
                      <m:t> </m:t>
                    </m:r>
                    <m:r>
                      <m:rPr>
                        <m:nor/>
                      </m:rPr>
                      <a:rPr lang="en-US" b="0" i="1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ar-AE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ar-AE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i="0">
                        <a:latin typeface="Cambria Math" panose="02040503050406030204" pitchFamily="18" charset="0"/>
                      </a:rPr>
                      <m:t>25</m:t>
                    </m:r>
                    <m:r>
                      <a:rPr lang="ar-AE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 i="0">
                        <a:latin typeface="Cambria Math" panose="02040503050406030204" pitchFamily="18" charset="0"/>
                      </a:rPr>
                      <m:t>000</m:t>
                    </m:r>
                    <m:r>
                      <m:rPr>
                        <m:nor/>
                      </m:rPr>
                      <a:rPr lang="ar-AE" b="0" i="1">
                        <a:latin typeface="Cambria Math" panose="02040503050406030204" pitchFamily="18" charset="0"/>
                      </a:rPr>
                      <m:t> </m:t>
                    </m:r>
                    <m:r>
                      <m:rPr>
                        <m:nor/>
                      </m:rPr>
                      <a:rPr lang="en-US" b="0" i="1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ar-AE" i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ar-AE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i="0">
                        <a:latin typeface="Cambria Math" panose="02040503050406030204" pitchFamily="18" charset="0"/>
                      </a:rPr>
                      <m:t>20</m:t>
                    </m:r>
                    <m:r>
                      <a:rPr lang="ar-AE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 i="0">
                        <a:latin typeface="Cambria Math" panose="02040503050406030204" pitchFamily="18" charset="0"/>
                      </a:rPr>
                      <m:t>000</m:t>
                    </m:r>
                    <m:r>
                      <m:rPr>
                        <m:nor/>
                      </m:rPr>
                      <a:rPr lang="ar-AE" b="0" i="1">
                        <a:latin typeface="Cambria Math" panose="02040503050406030204" pitchFamily="18" charset="0"/>
                      </a:rPr>
                      <m:t> </m:t>
                    </m:r>
                    <m:r>
                      <m:rPr>
                        <m:nor/>
                      </m:rPr>
                      <a:rPr lang="en-US" b="0" i="1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ar-AE" i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ar-AE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i="0">
                        <a:latin typeface="Cambria Math" panose="02040503050406030204" pitchFamily="18" charset="0"/>
                      </a:rPr>
                      <m:t>15</m:t>
                    </m:r>
                    <m:r>
                      <a:rPr lang="ar-AE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 i="0">
                        <a:latin typeface="Cambria Math" panose="02040503050406030204" pitchFamily="18" charset="0"/>
                      </a:rPr>
                      <m:t>000</m:t>
                    </m:r>
                    <m:r>
                      <m:rPr>
                        <m:nor/>
                      </m:rPr>
                      <a:rPr lang="ar-AE" b="0" i="1">
                        <a:latin typeface="Cambria Math" panose="02040503050406030204" pitchFamily="18" charset="0"/>
                      </a:rPr>
                      <m:t> </m:t>
                    </m:r>
                    <m:r>
                      <m:rPr>
                        <m:nor/>
                      </m:rPr>
                      <a:rPr lang="en-US" b="0" i="1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Laju </a:t>
                </a:r>
                <a:r>
                  <a:rPr lang="en-US" dirty="0" err="1"/>
                  <a:t>aliran</a:t>
                </a:r>
                <a:r>
                  <a:rPr lang="en-US" dirty="0"/>
                  <a:t> </a:t>
                </a:r>
                <a:r>
                  <a:rPr lang="en-US" dirty="0" err="1"/>
                  <a:t>uap</a:t>
                </a:r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setiap</a:t>
                </a:r>
                <a:r>
                  <a:rPr lang="en-US" dirty="0"/>
                  <a:t> </a:t>
                </a:r>
                <a:r>
                  <a:rPr lang="en-US" dirty="0" err="1"/>
                  <a:t>efek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ar-AE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i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ar-AE" b="0" i="1">
                        <a:latin typeface="Cambria Math" panose="02040503050406030204" pitchFamily="18" charset="0"/>
                      </a:rPr>
                      <m:t> </m:t>
                    </m:r>
                    <m:r>
                      <m:rPr>
                        <m:nor/>
                      </m:rPr>
                      <a:rPr lang="en-US" b="0" i="1">
                        <a:latin typeface="Cambria Math" panose="02040503050406030204" pitchFamily="18" charset="0"/>
                      </a:rPr>
                      <m:t>kg</m:t>
                    </m:r>
                    <m:r>
                      <m:rPr>
                        <m:nor/>
                      </m:rPr>
                      <a:rPr lang="en-US" b="0" i="1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b="0" i="1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Enthalpy </a:t>
                </a:r>
                <a:r>
                  <a:rPr lang="en-US" dirty="0" err="1"/>
                  <a:t>perubahan</a:t>
                </a:r>
                <a:r>
                  <a:rPr lang="en-US" dirty="0"/>
                  <a:t> </a:t>
                </a:r>
                <a:r>
                  <a:rPr lang="en-US" dirty="0" err="1"/>
                  <a:t>uap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l-GR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i="0">
                        <a:latin typeface="Cambria Math" panose="02040503050406030204" pitchFamily="18" charset="0"/>
                      </a:rPr>
                      <m:t>2000</m:t>
                    </m:r>
                    <m:r>
                      <m:rPr>
                        <m:nor/>
                      </m:rPr>
                      <a:rPr lang="el-GR" b="0" i="1">
                        <a:latin typeface="Cambria Math" panose="02040503050406030204" pitchFamily="18" charset="0"/>
                      </a:rPr>
                      <m:t> </m:t>
                    </m:r>
                    <m:r>
                      <m:rPr>
                        <m:nor/>
                      </m:rPr>
                      <a:rPr lang="en-US" b="0" i="1">
                        <a:latin typeface="Cambria Math" panose="02040503050406030204" pitchFamily="18" charset="0"/>
                      </a:rPr>
                      <m:t>kJ</m:t>
                    </m:r>
                    <m:r>
                      <m:rPr>
                        <m:nor/>
                      </m:rPr>
                      <a:rPr lang="en-US" b="0" i="1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b="0" i="1">
                        <a:latin typeface="Cambria Math" panose="02040503050406030204" pitchFamily="18" charset="0"/>
                      </a:rPr>
                      <m:t>kg</m:t>
                    </m:r>
                  </m:oMath>
                </a14:m>
                <a:endParaRPr lang="en-US" dirty="0"/>
              </a:p>
              <a:p>
                <a:pPr>
                  <a:buNone/>
                </a:pPr>
                <a:r>
                  <a:rPr lang="en-US" b="1" dirty="0" err="1"/>
                  <a:t>Penyelesaian</a:t>
                </a:r>
                <a:r>
                  <a:rPr lang="en-US" b="1" dirty="0"/>
                  <a:t>:</a:t>
                </a:r>
              </a:p>
              <a:p>
                <a:pPr>
                  <a:buNone/>
                </a:pPr>
                <a:r>
                  <a:rPr lang="en-US" dirty="0"/>
                  <a:t>Total </a:t>
                </a:r>
                <a:r>
                  <a:rPr lang="en-US" dirty="0" err="1"/>
                  <a:t>uap</a:t>
                </a:r>
                <a:r>
                  <a:rPr lang="en-US" dirty="0"/>
                  <a:t> yang </a:t>
                </a:r>
                <a:r>
                  <a:rPr lang="en-US" dirty="0" err="1"/>
                  <a:t>dibutuhkan</a:t>
                </a:r>
                <a:r>
                  <a:rPr lang="en-US" dirty="0"/>
                  <a:t> </a:t>
                </a:r>
                <a:r>
                  <a:rPr lang="en-US" dirty="0" err="1"/>
                  <a:t>dapat</a:t>
                </a:r>
                <a:r>
                  <a:rPr lang="en-US" dirty="0"/>
                  <a:t> </a:t>
                </a:r>
                <a:r>
                  <a:rPr lang="en-US" dirty="0" err="1"/>
                  <a:t>dihitung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rumus</a:t>
                </a:r>
                <a:r>
                  <a:rPr lang="en-US" dirty="0"/>
                  <a:t> </a:t>
                </a:r>
                <a:r>
                  <a:rPr lang="en-US" dirty="0" err="1"/>
                  <a:t>energi</a:t>
                </a:r>
                <a:r>
                  <a:rPr lang="en-US" dirty="0"/>
                  <a:t>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1" i="1">
                              <a:latin typeface="Cambria Math" panose="02040503050406030204" pitchFamily="18" charset="0"/>
                            </a:rPr>
                            <m:t>total</m:t>
                          </m:r>
                        </m:sub>
                      </m:sSub>
                      <m:r>
                        <a:rPr lang="ar-AE" b="1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ar-AE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ar-AE" b="1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ar-AE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ar-AE" b="1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ar-AE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ar-AE" b="1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ar-AE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  <a:p>
                <a:pPr>
                  <a:buNone/>
                </a:pPr>
                <a:endParaRPr lang="ar-AE" b="1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0" i="1">
                              <a:latin typeface="Cambria Math" panose="02040503050406030204" pitchFamily="18" charset="0"/>
                            </a:rPr>
                            <m:t>total</m:t>
                          </m:r>
                        </m:sub>
                      </m:sSub>
                      <m:r>
                        <a:rPr lang="ar-AE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b="0" i="0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ar-AE" b="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ar-AE" b="0" i="0">
                          <a:latin typeface="Cambria Math" panose="02040503050406030204" pitchFamily="18" charset="0"/>
                        </a:rPr>
                        <m:t>000</m:t>
                      </m:r>
                      <m:r>
                        <a:rPr lang="ar-AE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 b="0" i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ar-AE" b="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ar-AE" b="0" i="0">
                          <a:latin typeface="Cambria Math" panose="02040503050406030204" pitchFamily="18" charset="0"/>
                        </a:rPr>
                        <m:t>000</m:t>
                      </m:r>
                      <m:r>
                        <a:rPr lang="ar-AE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 b="0" i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ar-AE" b="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ar-AE" b="0" i="0">
                          <a:latin typeface="Cambria Math" panose="02040503050406030204" pitchFamily="18" charset="0"/>
                        </a:rPr>
                        <m:t>000</m:t>
                      </m:r>
                      <m:r>
                        <a:rPr lang="ar-AE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 b="0" i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ar-AE" b="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ar-AE" b="0" i="0">
                          <a:latin typeface="Cambria Math" panose="02040503050406030204" pitchFamily="18" charset="0"/>
                        </a:rPr>
                        <m:t>000</m:t>
                      </m:r>
                      <m:r>
                        <a:rPr lang="ar-AE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b="0" i="0">
                          <a:latin typeface="Cambria Math" panose="02040503050406030204" pitchFamily="18" charset="0"/>
                        </a:rPr>
                        <m:t>90</m:t>
                      </m:r>
                      <m:r>
                        <a:rPr lang="ar-AE" b="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ar-AE" b="0" i="0">
                          <a:latin typeface="Cambria Math" panose="02040503050406030204" pitchFamily="18" charset="0"/>
                        </a:rPr>
                        <m:t>000</m:t>
                      </m:r>
                      <m:r>
                        <m:rPr>
                          <m:nor/>
                        </m:rPr>
                        <a:rPr lang="ar-AE" b="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m:rPr>
                          <m:nor/>
                        </m:rPr>
                        <a:rPr lang="en-US" b="0" i="1"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b="0" dirty="0"/>
              </a:p>
              <a:p>
                <a:pPr>
                  <a:buNone/>
                </a:pPr>
                <a:r>
                  <a:rPr lang="en-US" dirty="0"/>
                  <a:t>Untuk </a:t>
                </a:r>
                <a:r>
                  <a:rPr lang="en-US" dirty="0" err="1"/>
                  <a:t>menghitung</a:t>
                </a:r>
                <a:r>
                  <a:rPr lang="en-US" dirty="0"/>
                  <a:t> total </a:t>
                </a:r>
                <a:r>
                  <a:rPr lang="en-US" dirty="0" err="1"/>
                  <a:t>uap</a:t>
                </a:r>
                <a:r>
                  <a:rPr lang="en-US" dirty="0"/>
                  <a:t> yang </a:t>
                </a:r>
                <a:r>
                  <a:rPr lang="en-US" dirty="0" err="1"/>
                  <a:t>dibutuhkan</a:t>
                </a:r>
                <a:r>
                  <a:rPr lang="en-US" dirty="0"/>
                  <a:t>, </a:t>
                </a:r>
                <a:r>
                  <a:rPr lang="en-US" dirty="0" err="1"/>
                  <a:t>kita</a:t>
                </a:r>
                <a:r>
                  <a:rPr lang="en-US" dirty="0"/>
                  <a:t> </a:t>
                </a:r>
                <a:r>
                  <a:rPr lang="en-US" dirty="0" err="1"/>
                  <a:t>gunakan</a:t>
                </a:r>
                <a:r>
                  <a:rPr lang="en-US" dirty="0"/>
                  <a:t> </a:t>
                </a:r>
                <a:r>
                  <a:rPr lang="en-US" dirty="0" err="1"/>
                  <a:t>rumus</a:t>
                </a:r>
                <a:r>
                  <a:rPr lang="en-US" dirty="0"/>
                  <a:t>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0" i="1">
                              <a:latin typeface="Cambria Math" panose="02040503050406030204" pitchFamily="18" charset="0"/>
                            </a:rPr>
                            <m:t>total</m:t>
                          </m:r>
                        </m:sub>
                      </m:sSub>
                      <m:r>
                        <a:rPr lang="ar-AE" b="0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ar-AE" b="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ar-AE" b="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ar-AE" b="0" i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l-GR" b="0" i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l-GR" b="0" i="1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l-GR" b="0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>
                          <a:latin typeface="Cambria Math" panose="02040503050406030204" pitchFamily="18" charset="0"/>
                        </a:rPr>
                        <m:t>90</m:t>
                      </m:r>
                      <m:r>
                        <a:rPr lang="el-GR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i="0">
                          <a:latin typeface="Cambria Math" panose="02040503050406030204" pitchFamily="18" charset="0"/>
                        </a:rPr>
                        <m:t>000</m:t>
                      </m:r>
                      <m:r>
                        <a:rPr lang="el-GR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l-GR" i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l-GR" i="0">
                          <a:latin typeface="Cambria Math" panose="02040503050406030204" pitchFamily="18" charset="0"/>
                        </a:rPr>
                        <m:t>2000</m:t>
                      </m:r>
                    </m:oMath>
                  </m:oMathPara>
                </a14:m>
                <a:endParaRPr lang="en-US" dirty="0"/>
              </a:p>
              <a:p>
                <a:pPr>
                  <a:buNone/>
                </a:pPr>
                <a:r>
                  <a:rPr lang="en-US" dirty="0"/>
                  <a:t>Maka, total </a:t>
                </a:r>
                <a:r>
                  <a:rPr lang="en-US" dirty="0" err="1"/>
                  <a:t>uap</a:t>
                </a:r>
                <a:r>
                  <a:rPr lang="en-US" dirty="0"/>
                  <a:t> yang </a:t>
                </a:r>
                <a:r>
                  <a:rPr lang="en-US" dirty="0" err="1"/>
                  <a:t>dibutuhkan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90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000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2000</m:t>
                          </m:r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45</m:t>
                      </m:r>
                      <m:r>
                        <m:rPr>
                          <m:nor/>
                        </m:rPr>
                        <a:rPr lang="ar-AE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kg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dirty="0"/>
              </a:p>
              <a:p>
                <a:pPr>
                  <a:buNone/>
                </a:pPr>
                <a:r>
                  <a:rPr lang="en-US" dirty="0"/>
                  <a:t>Jadi, total </a:t>
                </a:r>
                <a:r>
                  <a:rPr lang="en-US" dirty="0" err="1"/>
                  <a:t>kebutuhan</a:t>
                </a:r>
                <a:r>
                  <a:rPr lang="en-US" dirty="0"/>
                  <a:t> </a:t>
                </a:r>
                <a:r>
                  <a:rPr lang="en-US" dirty="0" err="1"/>
                  <a:t>uap</a:t>
                </a:r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sistem</a:t>
                </a:r>
                <a:r>
                  <a:rPr lang="en-US" dirty="0"/>
                  <a:t> </a:t>
                </a:r>
                <a:r>
                  <a:rPr lang="en-US" dirty="0" err="1"/>
                  <a:t>ini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45 kg/s.</a:t>
                </a:r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ar-AE" b="0" dirty="0"/>
              </a:p>
              <a:p>
                <a:pPr>
                  <a:buNone/>
                </a:pPr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04D88F-1D88-46B5-A44F-A85F1DEE33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92608"/>
                <a:ext cx="10515600" cy="6400800"/>
              </a:xfrm>
              <a:blipFill>
                <a:blip r:embed="rId2"/>
                <a:stretch>
                  <a:fillRect l="-638" t="-1714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4817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FB5A5-C953-461B-F577-E697EBA16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72" y="-1652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PENGERTIAN EVAPORATOR EFEK GANDA </a:t>
            </a:r>
            <a:b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(MULTIPLE EFFECT EVAPORATOR)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96B5C-76E5-C97D-3DD3-698BE15FA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744" y="1160336"/>
            <a:ext cx="11116056" cy="5514784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Multiple Effect Evaporator (MEE)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menguapkan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efisiensi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Sistem </a:t>
            </a:r>
            <a:r>
              <a:rPr lang="en-US" dirty="0" err="1"/>
              <a:t>ini</a:t>
            </a:r>
            <a:r>
              <a:rPr lang="en-US" dirty="0"/>
              <a:t> sangat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, </a:t>
            </a:r>
            <a:r>
              <a:rPr lang="en-US" dirty="0" err="1"/>
              <a:t>kimia</a:t>
            </a:r>
            <a:r>
              <a:rPr lang="en-US" dirty="0"/>
              <a:t>, dan </a:t>
            </a:r>
            <a:r>
              <a:rPr lang="en-US" dirty="0" err="1"/>
              <a:t>farmasi</a:t>
            </a:r>
            <a:r>
              <a:rPr lang="en-US" dirty="0"/>
              <a:t>, di mana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cair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diperkental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diuapkan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MEE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pemanfaatan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berantai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evaporator yang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, yang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uap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efisien</a:t>
            </a:r>
            <a:r>
              <a:rPr lang="en-US" dirty="0"/>
              <a:t>. Multiple Effect Evaporator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termodinamika</a:t>
            </a:r>
            <a:r>
              <a:rPr lang="en-US" dirty="0"/>
              <a:t> yang </a:t>
            </a:r>
            <a:r>
              <a:rPr lang="en-US" dirty="0" err="1"/>
              <a:t>mengutamakan</a:t>
            </a:r>
            <a:r>
              <a:rPr lang="en-US" dirty="0"/>
              <a:t> </a:t>
            </a:r>
            <a:r>
              <a:rPr lang="en-US" dirty="0" err="1"/>
              <a:t>efisiensi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. Proses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uap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 yang </a:t>
            </a:r>
            <a:r>
              <a:rPr lang="en-US" dirty="0" err="1"/>
              <a:t>dihasilkan</a:t>
            </a:r>
            <a:r>
              <a:rPr lang="en-US" dirty="0"/>
              <a:t> pada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menguapkan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,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0787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257C7-1183-5630-BCC0-7C715EB10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5BB1B-6248-C0B2-5029-F153659BE0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92608"/>
                <a:ext cx="10515600" cy="640080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None/>
                </a:pPr>
                <a:r>
                  <a:rPr lang="en-US" b="1" dirty="0"/>
                  <a:t>Studi Kasus 3: Sistem MEE </a:t>
                </a:r>
                <a:r>
                  <a:rPr lang="en-US" b="1" dirty="0" err="1"/>
                  <a:t>dengan</a:t>
                </a:r>
                <a:r>
                  <a:rPr lang="en-US" b="1" dirty="0"/>
                  <a:t> Aliran Maju</a:t>
                </a:r>
              </a:p>
              <a:p>
                <a:pPr>
                  <a:buNone/>
                </a:pPr>
                <a:r>
                  <a:rPr lang="en-US" b="1" dirty="0"/>
                  <a:t>Data: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Sistem MEE </a:t>
                </a:r>
                <a:r>
                  <a:rPr lang="en-US" dirty="0" err="1"/>
                  <a:t>dengan</a:t>
                </a:r>
                <a:r>
                  <a:rPr lang="en-US" dirty="0"/>
                  <a:t> 2 </a:t>
                </a:r>
                <a:r>
                  <a:rPr lang="en-US" dirty="0" err="1"/>
                  <a:t>efek</a:t>
                </a:r>
                <a:r>
                  <a:rPr lang="en-US" dirty="0"/>
                  <a:t>, masing-masing </a:t>
                </a:r>
                <a:r>
                  <a:rPr lang="en-US" dirty="0" err="1"/>
                  <a:t>memiliki</a:t>
                </a:r>
                <a:r>
                  <a:rPr lang="en-US" dirty="0"/>
                  <a:t> </a:t>
                </a:r>
                <a:r>
                  <a:rPr lang="en-US" dirty="0" err="1"/>
                  <a:t>luas</a:t>
                </a:r>
                <a:r>
                  <a:rPr lang="en-US" dirty="0"/>
                  <a:t> </a:t>
                </a:r>
                <a:r>
                  <a:rPr lang="en-US" dirty="0" err="1"/>
                  <a:t>permukaan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en-US" b="0" i="1">
                        <a:latin typeface="Cambria Math" panose="02040503050406030204" pitchFamily="18" charset="0"/>
                      </a:rPr>
                      <m:t> </m:t>
                    </m:r>
                    <m:sSup>
                      <m:sSupPr>
                        <m:ctrlPr>
                          <a:rPr lang="ar-AE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ar-AE" b="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ar-AE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err="1"/>
                  <a:t>Perbedaan</a:t>
                </a:r>
                <a:r>
                  <a:rPr lang="en-US" dirty="0"/>
                  <a:t> </a:t>
                </a:r>
                <a:r>
                  <a:rPr lang="en-US" dirty="0" err="1"/>
                  <a:t>suhu</a:t>
                </a:r>
                <a:r>
                  <a:rPr lang="en-US" dirty="0"/>
                  <a:t> pada </a:t>
                </a:r>
                <a:r>
                  <a:rPr lang="en-US" dirty="0" err="1"/>
                  <a:t>efek</a:t>
                </a:r>
                <a:r>
                  <a:rPr lang="en-US" dirty="0"/>
                  <a:t> </a:t>
                </a:r>
                <a:r>
                  <a:rPr lang="en-US" dirty="0" err="1"/>
                  <a:t>pertama</a:t>
                </a:r>
                <a:r>
                  <a:rPr lang="en-US" dirty="0"/>
                  <a:t> dan </a:t>
                </a:r>
                <a:r>
                  <a:rPr lang="en-US" dirty="0" err="1"/>
                  <a:t>kedua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l-GR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i="0">
                        <a:latin typeface="Cambria Math" panose="02040503050406030204" pitchFamily="18" charset="0"/>
                      </a:rPr>
                      <m:t>50</m:t>
                    </m:r>
                    <m:r>
                      <m:rPr>
                        <m:nor/>
                      </m:rPr>
                      <a:rPr lang="el-GR" b="0" i="1">
                        <a:latin typeface="Cambria Math" panose="02040503050406030204" pitchFamily="18" charset="0"/>
                      </a:rPr>
                      <m:t> </m:t>
                    </m:r>
                    <m:r>
                      <m:rPr>
                        <m:nor/>
                      </m:rPr>
                      <a:rPr lang="en-US" b="0" i="1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endParaRPr lang="en-US" dirty="0"/>
              </a:p>
              <a:p>
                <a:pPr>
                  <a:buNone/>
                </a:pPr>
                <a:r>
                  <a:rPr lang="en-US" b="1" dirty="0" err="1"/>
                  <a:t>Penyelesaian</a:t>
                </a:r>
                <a:r>
                  <a:rPr lang="en-US" b="1" dirty="0"/>
                  <a:t>:</a:t>
                </a:r>
              </a:p>
              <a:p>
                <a:pPr>
                  <a:buNone/>
                </a:pPr>
                <a:r>
                  <a:rPr lang="en-US" dirty="0"/>
                  <a:t>Untuk masing-masing </a:t>
                </a:r>
                <a:r>
                  <a:rPr lang="en-US" dirty="0" err="1"/>
                  <a:t>efek</a:t>
                </a:r>
                <a:r>
                  <a:rPr lang="en-US" dirty="0"/>
                  <a:t>, </a:t>
                </a:r>
                <a:r>
                  <a:rPr lang="en-US" dirty="0" err="1"/>
                  <a:t>kita</a:t>
                </a:r>
                <a:r>
                  <a:rPr lang="en-US" dirty="0"/>
                  <a:t> </a:t>
                </a:r>
                <a:r>
                  <a:rPr lang="en-US" dirty="0" err="1"/>
                  <a:t>hitung</a:t>
                </a:r>
                <a:r>
                  <a:rPr lang="en-US" dirty="0"/>
                  <a:t> </a:t>
                </a:r>
                <a:r>
                  <a:rPr lang="en-US" dirty="0" err="1"/>
                  <a:t>laju</a:t>
                </a:r>
                <a:r>
                  <a:rPr lang="en-US" dirty="0"/>
                  <a:t> </a:t>
                </a:r>
                <a:r>
                  <a:rPr lang="en-US" dirty="0" err="1"/>
                  <a:t>perpindahan</a:t>
                </a:r>
                <a:r>
                  <a:rPr lang="en-US" dirty="0"/>
                  <a:t> </a:t>
                </a:r>
                <a:r>
                  <a:rPr lang="en-US" dirty="0" err="1"/>
                  <a:t>panas</a:t>
                </a:r>
                <a:r>
                  <a:rPr lang="en-US" dirty="0"/>
                  <a:t> </a:t>
                </a:r>
                <a:r>
                  <a:rPr lang="en-US" dirty="0" err="1"/>
                  <a:t>menggunakan</a:t>
                </a:r>
                <a:r>
                  <a:rPr lang="en-US" dirty="0"/>
                  <a:t> </a:t>
                </a:r>
                <a:r>
                  <a:rPr lang="en-US" dirty="0" err="1"/>
                  <a:t>rumus</a:t>
                </a:r>
                <a:r>
                  <a:rPr lang="en-US" dirty="0"/>
                  <a:t> yang </a:t>
                </a:r>
                <a:r>
                  <a:rPr lang="en-US" dirty="0" err="1"/>
                  <a:t>sama</a:t>
                </a:r>
                <a:r>
                  <a:rPr lang="en-US" dirty="0"/>
                  <a:t>.</a:t>
                </a:r>
              </a:p>
              <a:p>
                <a:pPr>
                  <a:buNone/>
                </a:pPr>
                <a:r>
                  <a:rPr lang="en-US" b="1" dirty="0" err="1"/>
                  <a:t>Efek</a:t>
                </a:r>
                <a:r>
                  <a:rPr lang="en-US" b="1" dirty="0"/>
                  <a:t> </a:t>
                </a:r>
                <a:r>
                  <a:rPr lang="en-US" b="1" dirty="0" err="1"/>
                  <a:t>pertama</a:t>
                </a:r>
                <a:r>
                  <a:rPr lang="en-US" b="1" dirty="0"/>
                  <a:t>:</a:t>
                </a:r>
                <a:endParaRPr lang="en-US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AE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ar-AE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l-GR" i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l-GR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i="0">
                          <a:latin typeface="Cambria Math" panose="02040503050406030204" pitchFamily="18" charset="0"/>
                        </a:rPr>
                        <m:t>500</m:t>
                      </m:r>
                      <m:r>
                        <a:rPr lang="el-GR" i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l-GR" i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l-GR" i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l-GR" i="0"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el-GR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i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l-GR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i="0">
                          <a:latin typeface="Cambria Math" panose="02040503050406030204" pitchFamily="18" charset="0"/>
                        </a:rPr>
                        <m:t>500</m:t>
                      </m:r>
                      <m:r>
                        <m:rPr>
                          <m:nor/>
                        </m:rPr>
                        <a:rPr lang="el-GR" b="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m:rPr>
                          <m:nor/>
                        </m:rPr>
                        <a:rPr lang="en-US" b="0" i="1"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b="0" dirty="0"/>
              </a:p>
              <a:p>
                <a:pPr>
                  <a:buNone/>
                </a:pPr>
                <a:r>
                  <a:rPr lang="en-US" b="1" dirty="0" err="1"/>
                  <a:t>Efek</a:t>
                </a:r>
                <a:r>
                  <a:rPr lang="en-US" b="1" dirty="0"/>
                  <a:t> </a:t>
                </a:r>
                <a:r>
                  <a:rPr lang="en-US" b="1" dirty="0" err="1"/>
                  <a:t>kedua</a:t>
                </a:r>
                <a:r>
                  <a:rPr lang="en-US" b="1" dirty="0"/>
                  <a:t>:</a:t>
                </a:r>
                <a:endParaRPr lang="en-US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ar-AE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500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500</m:t>
                      </m:r>
                      <m:r>
                        <m:rPr>
                          <m:nor/>
                        </m:rPr>
                        <a:rPr lang="ar-AE" b="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m:rPr>
                          <m:nor/>
                        </m:rPr>
                        <a:rPr lang="en-US" b="0" i="1"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b="0" dirty="0"/>
              </a:p>
              <a:p>
                <a:pPr>
                  <a:buNone/>
                </a:pPr>
                <a:r>
                  <a:rPr lang="en-US" dirty="0"/>
                  <a:t>Jadi, </a:t>
                </a:r>
                <a:r>
                  <a:rPr lang="en-US" dirty="0" err="1"/>
                  <a:t>laju</a:t>
                </a:r>
                <a:r>
                  <a:rPr lang="en-US" dirty="0"/>
                  <a:t> </a:t>
                </a:r>
                <a:r>
                  <a:rPr lang="en-US" dirty="0" err="1"/>
                  <a:t>perpindahan</a:t>
                </a:r>
                <a:r>
                  <a:rPr lang="en-US" dirty="0"/>
                  <a:t> </a:t>
                </a:r>
                <a:r>
                  <a:rPr lang="en-US" dirty="0" err="1"/>
                  <a:t>panas</a:t>
                </a:r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kedua</a:t>
                </a:r>
                <a:r>
                  <a:rPr lang="en-US" dirty="0"/>
                  <a:t> </a:t>
                </a:r>
                <a:r>
                  <a:rPr lang="en-US" dirty="0" err="1"/>
                  <a:t>efek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err="1"/>
                  <a:t>Efek</a:t>
                </a:r>
                <a:r>
                  <a:rPr lang="en-US" dirty="0"/>
                  <a:t> </a:t>
                </a:r>
                <a:r>
                  <a:rPr lang="en-US" dirty="0" err="1"/>
                  <a:t>pertama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ar-AE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i="0">
                        <a:latin typeface="Cambria Math" panose="02040503050406030204" pitchFamily="18" charset="0"/>
                      </a:rPr>
                      <m:t>12</m:t>
                    </m:r>
                    <m:r>
                      <a:rPr lang="ar-AE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 i="0">
                        <a:latin typeface="Cambria Math" panose="02040503050406030204" pitchFamily="18" charset="0"/>
                      </a:rPr>
                      <m:t>500</m:t>
                    </m:r>
                    <m:r>
                      <m:rPr>
                        <m:nor/>
                      </m:rPr>
                      <a:rPr lang="ar-AE" b="0" i="1">
                        <a:latin typeface="Cambria Math" panose="02040503050406030204" pitchFamily="18" charset="0"/>
                      </a:rPr>
                      <m:t> </m:t>
                    </m:r>
                    <m:r>
                      <m:rPr>
                        <m:nor/>
                      </m:rPr>
                      <a:rPr lang="en-US" b="0" i="1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err="1"/>
                  <a:t>Efek</a:t>
                </a:r>
                <a:r>
                  <a:rPr lang="en-US" dirty="0"/>
                  <a:t> </a:t>
                </a:r>
                <a:r>
                  <a:rPr lang="en-US" dirty="0" err="1"/>
                  <a:t>kedua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ar-AE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ar-AE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i="0">
                        <a:latin typeface="Cambria Math" panose="02040503050406030204" pitchFamily="18" charset="0"/>
                      </a:rPr>
                      <m:t>12</m:t>
                    </m:r>
                    <m:r>
                      <a:rPr lang="ar-AE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 i="0">
                        <a:latin typeface="Cambria Math" panose="02040503050406030204" pitchFamily="18" charset="0"/>
                      </a:rPr>
                      <m:t>500</m:t>
                    </m:r>
                    <m:r>
                      <m:rPr>
                        <m:nor/>
                      </m:rPr>
                      <a:rPr lang="ar-AE" b="0" i="1">
                        <a:latin typeface="Cambria Math" panose="02040503050406030204" pitchFamily="18" charset="0"/>
                      </a:rPr>
                      <m:t> </m:t>
                    </m:r>
                    <m:r>
                      <m:rPr>
                        <m:nor/>
                      </m:rPr>
                      <a:rPr lang="en-US" b="0" i="1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endParaRPr lang="en-US" dirty="0"/>
              </a:p>
              <a:p>
                <a:pPr>
                  <a:buNone/>
                </a:pPr>
                <a:endParaRPr lang="ar-AE" b="0" dirty="0"/>
              </a:p>
              <a:p>
                <a:pPr>
                  <a:buNone/>
                </a:pPr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5BB1B-6248-C0B2-5029-F153659BE0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92608"/>
                <a:ext cx="10515600" cy="6400800"/>
              </a:xfrm>
              <a:blipFill>
                <a:blip r:embed="rId2"/>
                <a:stretch>
                  <a:fillRect l="-1043" t="-1905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0774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25E1F-3662-B7B5-B87F-1D5A9D28B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6C9A8D-4D93-628F-8932-C9AECFE8E0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92608"/>
                <a:ext cx="10515600" cy="6400800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b="1" dirty="0"/>
                  <a:t>Studi Kasus 4: Sistem MEE </a:t>
                </a:r>
                <a:r>
                  <a:rPr lang="en-US" b="1" dirty="0" err="1"/>
                  <a:t>dengan</a:t>
                </a:r>
                <a:r>
                  <a:rPr lang="en-US" b="1" dirty="0"/>
                  <a:t> Aliran </a:t>
                </a:r>
                <a:r>
                  <a:rPr lang="en-US" b="1" dirty="0" err="1"/>
                  <a:t>Mundur</a:t>
                </a:r>
                <a:endParaRPr lang="en-US" b="1" dirty="0"/>
              </a:p>
              <a:p>
                <a:pPr>
                  <a:buNone/>
                </a:pPr>
                <a:r>
                  <a:rPr lang="en-US" b="1" dirty="0"/>
                  <a:t>Data: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Laju </a:t>
                </a:r>
                <a:r>
                  <a:rPr lang="en-US" dirty="0" err="1"/>
                  <a:t>aliran</a:t>
                </a:r>
                <a:r>
                  <a:rPr lang="en-US" dirty="0"/>
                  <a:t> </a:t>
                </a:r>
                <a:r>
                  <a:rPr lang="en-US" dirty="0" err="1"/>
                  <a:t>uap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ar-AE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i="0">
                        <a:latin typeface="Cambria Math" panose="02040503050406030204" pitchFamily="18" charset="0"/>
                      </a:rPr>
                      <m:t>1</m:t>
                    </m:r>
                    <m:r>
                      <a:rPr lang="ar-AE" i="0">
                        <a:latin typeface="Cambria Math" panose="02040503050406030204" pitchFamily="18" charset="0"/>
                      </a:rPr>
                      <m:t>.</m:t>
                    </m:r>
                    <m:r>
                      <a:rPr lang="ar-AE" i="0"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ar-AE" b="0" i="1">
                        <a:latin typeface="Cambria Math" panose="02040503050406030204" pitchFamily="18" charset="0"/>
                      </a:rPr>
                      <m:t> </m:t>
                    </m:r>
                    <m:r>
                      <m:rPr>
                        <m:nor/>
                      </m:rPr>
                      <a:rPr lang="en-US" b="0" i="1">
                        <a:latin typeface="Cambria Math" panose="02040503050406030204" pitchFamily="18" charset="0"/>
                      </a:rPr>
                      <m:t>kg</m:t>
                    </m:r>
                    <m:r>
                      <m:rPr>
                        <m:nor/>
                      </m:rPr>
                      <a:rPr lang="en-US" b="0" i="1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b="0" i="1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Enthalpy </a:t>
                </a:r>
                <a:r>
                  <a:rPr lang="en-US" dirty="0" err="1"/>
                  <a:t>perubahan</a:t>
                </a:r>
                <a:r>
                  <a:rPr lang="en-US" dirty="0"/>
                  <a:t> </a:t>
                </a:r>
                <a:r>
                  <a:rPr lang="en-US" dirty="0" err="1"/>
                  <a:t>uap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l-GR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i="0">
                        <a:latin typeface="Cambria Math" panose="02040503050406030204" pitchFamily="18" charset="0"/>
                      </a:rPr>
                      <m:t>2100</m:t>
                    </m:r>
                    <m:r>
                      <m:rPr>
                        <m:nor/>
                      </m:rPr>
                      <a:rPr lang="el-GR" b="0" i="1">
                        <a:latin typeface="Cambria Math" panose="02040503050406030204" pitchFamily="18" charset="0"/>
                      </a:rPr>
                      <m:t> </m:t>
                    </m:r>
                    <m:r>
                      <m:rPr>
                        <m:nor/>
                      </m:rPr>
                      <a:rPr lang="en-US" b="0" i="1">
                        <a:latin typeface="Cambria Math" panose="02040503050406030204" pitchFamily="18" charset="0"/>
                      </a:rPr>
                      <m:t>kJ</m:t>
                    </m:r>
                    <m:r>
                      <m:rPr>
                        <m:nor/>
                      </m:rPr>
                      <a:rPr lang="en-US" b="0" i="1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b="0" i="1">
                        <a:latin typeface="Cambria Math" panose="02040503050406030204" pitchFamily="18" charset="0"/>
                      </a:rPr>
                      <m:t>kg</m:t>
                    </m:r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None/>
                </a:pPr>
                <a:r>
                  <a:rPr lang="en-US" b="1" dirty="0" err="1"/>
                  <a:t>Penyelesaian</a:t>
                </a:r>
                <a:r>
                  <a:rPr lang="en-US" b="1" dirty="0"/>
                  <a:t>:</a:t>
                </a:r>
              </a:p>
              <a:p>
                <a:pPr>
                  <a:buNone/>
                </a:pPr>
                <a:r>
                  <a:rPr lang="en-US" dirty="0"/>
                  <a:t>Laju </a:t>
                </a:r>
                <a:r>
                  <a:rPr lang="en-US" dirty="0" err="1"/>
                  <a:t>perpindahan</a:t>
                </a:r>
                <a:r>
                  <a:rPr lang="en-US" dirty="0"/>
                  <a:t> </a:t>
                </a:r>
                <a:r>
                  <a:rPr lang="en-US" dirty="0" err="1"/>
                  <a:t>panas</a:t>
                </a:r>
                <a:r>
                  <a:rPr lang="en-US" dirty="0"/>
                  <a:t> </a:t>
                </a:r>
                <a:r>
                  <a:rPr lang="en-US" dirty="0" err="1"/>
                  <a:t>dapat</a:t>
                </a:r>
                <a:r>
                  <a:rPr lang="en-US" dirty="0"/>
                  <a:t> </a:t>
                </a:r>
                <a:r>
                  <a:rPr lang="en-US" dirty="0" err="1"/>
                  <a:t>dihitung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rumus</a:t>
                </a:r>
                <a:r>
                  <a:rPr lang="en-US" dirty="0"/>
                  <a:t> yang </a:t>
                </a:r>
                <a:r>
                  <a:rPr lang="en-US" dirty="0" err="1"/>
                  <a:t>sama</a:t>
                </a:r>
                <a:r>
                  <a:rPr lang="en-US" dirty="0"/>
                  <a:t>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ar-AE" i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l-GR" i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l-GR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l-GR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i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l-GR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l-GR" i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l-GR" i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l-GR" i="0">
                          <a:latin typeface="Cambria Math" panose="02040503050406030204" pitchFamily="18" charset="0"/>
                        </a:rPr>
                        <m:t>2100</m:t>
                      </m:r>
                      <m:r>
                        <a:rPr lang="el-GR" i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ar-AE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150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000</m:t>
                      </m:r>
                      <m:r>
                        <m:rPr>
                          <m:nor/>
                        </m:rPr>
                        <a:rPr lang="ar-AE" b="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m:rPr>
                          <m:nor/>
                        </m:rPr>
                        <a:rPr lang="en-US" b="0" i="1"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b="0" dirty="0"/>
              </a:p>
              <a:p>
                <a:pPr>
                  <a:buNone/>
                </a:pPr>
                <a:endParaRPr lang="en-US" b="0" dirty="0"/>
              </a:p>
              <a:p>
                <a:pPr>
                  <a:buNone/>
                </a:pPr>
                <a:r>
                  <a:rPr lang="en-US" dirty="0"/>
                  <a:t>Jadi, </a:t>
                </a:r>
                <a:r>
                  <a:rPr lang="en-US" dirty="0" err="1"/>
                  <a:t>laju</a:t>
                </a:r>
                <a:r>
                  <a:rPr lang="en-US" dirty="0"/>
                  <a:t> </a:t>
                </a:r>
                <a:r>
                  <a:rPr lang="en-US" dirty="0" err="1"/>
                  <a:t>perpindahan</a:t>
                </a:r>
                <a:r>
                  <a:rPr lang="en-US" dirty="0"/>
                  <a:t> </a:t>
                </a:r>
                <a:r>
                  <a:rPr lang="en-US" dirty="0" err="1"/>
                  <a:t>panas</a:t>
                </a:r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sistem</a:t>
                </a:r>
                <a:r>
                  <a:rPr lang="en-US" dirty="0"/>
                  <a:t> </a:t>
                </a:r>
                <a:r>
                  <a:rPr lang="en-US" dirty="0" err="1"/>
                  <a:t>ini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3,150,000 W.</a:t>
                </a:r>
              </a:p>
              <a:p>
                <a:pPr>
                  <a:buNone/>
                </a:pPr>
                <a:endParaRPr lang="ar-AE" b="0" dirty="0"/>
              </a:p>
              <a:p>
                <a:pPr>
                  <a:buNone/>
                </a:pPr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6C9A8D-4D93-628F-8932-C9AECFE8E0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92608"/>
                <a:ext cx="10515600" cy="6400800"/>
              </a:xfrm>
              <a:blipFill>
                <a:blip r:embed="rId2"/>
                <a:stretch>
                  <a:fillRect l="-1217" t="-1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557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80128-37E3-735A-4FF3-D53E11235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C65BDF-857A-EE12-79F4-50F4DAD5FC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92608"/>
                <a:ext cx="10515600" cy="6400800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>
                  <a:buNone/>
                </a:pPr>
                <a:r>
                  <a:rPr lang="en-US" b="1" dirty="0"/>
                  <a:t>Studi Kasus 5: </a:t>
                </a:r>
                <a:r>
                  <a:rPr lang="en-US" b="1" dirty="0" err="1"/>
                  <a:t>Efisiensi</a:t>
                </a:r>
                <a:r>
                  <a:rPr lang="en-US" b="1" dirty="0"/>
                  <a:t> Sistem MEE</a:t>
                </a:r>
              </a:p>
              <a:p>
                <a:pPr algn="just">
                  <a:buNone/>
                </a:pPr>
                <a:r>
                  <a:rPr lang="en-US" b="1" dirty="0"/>
                  <a:t>Data: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Laju </a:t>
                </a:r>
                <a:r>
                  <a:rPr lang="en-US" dirty="0" err="1"/>
                  <a:t>pemanasan</a:t>
                </a:r>
                <a:r>
                  <a:rPr lang="en-US" dirty="0"/>
                  <a:t> </a:t>
                </a:r>
                <a:r>
                  <a:rPr lang="en-US" dirty="0" err="1"/>
                  <a:t>sistem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input</m:t>
                        </m:r>
                      </m:sub>
                    </m:sSub>
                    <m:r>
                      <a:rPr lang="ar-AE" b="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b="0" i="0">
                        <a:latin typeface="Cambria Math" panose="02040503050406030204" pitchFamily="18" charset="0"/>
                      </a:rPr>
                      <m:t>50</m:t>
                    </m:r>
                    <m:r>
                      <a:rPr lang="ar-AE" b="0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 b="0" i="0">
                        <a:latin typeface="Cambria Math" panose="02040503050406030204" pitchFamily="18" charset="0"/>
                      </a:rPr>
                      <m:t>000</m:t>
                    </m:r>
                    <m:r>
                      <m:rPr>
                        <m:nor/>
                      </m:rPr>
                      <a:rPr lang="ar-AE" b="0" i="1">
                        <a:latin typeface="Cambria Math" panose="02040503050406030204" pitchFamily="18" charset="0"/>
                      </a:rPr>
                      <m:t> </m:t>
                    </m:r>
                    <m:r>
                      <m:rPr>
                        <m:nor/>
                      </m:rPr>
                      <a:rPr lang="en-US" b="0" i="1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endParaRPr lang="en-US" dirty="0"/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Panas yang </a:t>
                </a:r>
                <a:r>
                  <a:rPr lang="en-US" dirty="0" err="1"/>
                  <a:t>dibutuhkan</a:t>
                </a:r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menghasilkan</a:t>
                </a:r>
                <a:r>
                  <a:rPr lang="en-US" dirty="0"/>
                  <a:t> </a:t>
                </a:r>
                <a:r>
                  <a:rPr lang="en-US" dirty="0" err="1"/>
                  <a:t>uap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output</m:t>
                        </m:r>
                      </m:sub>
                    </m:sSub>
                    <m:r>
                      <a:rPr lang="ar-AE" b="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b="0" i="0">
                        <a:latin typeface="Cambria Math" panose="02040503050406030204" pitchFamily="18" charset="0"/>
                      </a:rPr>
                      <m:t>75</m:t>
                    </m:r>
                    <m:r>
                      <a:rPr lang="ar-AE" b="0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 b="0" i="0">
                        <a:latin typeface="Cambria Math" panose="02040503050406030204" pitchFamily="18" charset="0"/>
                      </a:rPr>
                      <m:t>000</m:t>
                    </m:r>
                    <m:r>
                      <m:rPr>
                        <m:nor/>
                      </m:rPr>
                      <a:rPr lang="ar-AE" b="0" i="1">
                        <a:latin typeface="Cambria Math" panose="02040503050406030204" pitchFamily="18" charset="0"/>
                      </a:rPr>
                      <m:t> </m:t>
                    </m:r>
                    <m:r>
                      <m:rPr>
                        <m:nor/>
                      </m:rPr>
                      <a:rPr lang="en-US" b="0" i="1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endParaRPr lang="en-US" dirty="0"/>
              </a:p>
              <a:p>
                <a:pPr algn="just">
                  <a:buNone/>
                </a:pPr>
                <a:r>
                  <a:rPr lang="en-US" b="1" dirty="0" err="1"/>
                  <a:t>Penyelesaian</a:t>
                </a:r>
                <a:r>
                  <a:rPr lang="en-US" b="1" dirty="0"/>
                  <a:t>:</a:t>
                </a:r>
              </a:p>
              <a:p>
                <a:pPr algn="just">
                  <a:buNone/>
                </a:pPr>
                <a:r>
                  <a:rPr lang="en-US" dirty="0" err="1"/>
                  <a:t>Efisiensi</a:t>
                </a:r>
                <a:r>
                  <a:rPr lang="en-US" dirty="0"/>
                  <a:t> </a:t>
                </a:r>
                <a:r>
                  <a:rPr lang="en-US" dirty="0" err="1"/>
                  <a:t>sistem</a:t>
                </a:r>
                <a:r>
                  <a:rPr lang="en-US" dirty="0"/>
                  <a:t> </a:t>
                </a:r>
                <a:r>
                  <a:rPr lang="en-US" dirty="0" err="1"/>
                  <a:t>dapat</a:t>
                </a:r>
                <a:r>
                  <a:rPr lang="en-US" dirty="0"/>
                  <a:t> </a:t>
                </a:r>
                <a:r>
                  <a:rPr lang="en-US" dirty="0" err="1"/>
                  <a:t>dihitung</a:t>
                </a:r>
                <a:r>
                  <a:rPr lang="en-US" dirty="0"/>
                  <a:t> </a:t>
                </a:r>
                <a:r>
                  <a:rPr lang="en-US" dirty="0" err="1"/>
                  <a:t>menggunakan</a:t>
                </a:r>
                <a:r>
                  <a:rPr lang="en-US" dirty="0"/>
                  <a:t> </a:t>
                </a:r>
                <a:r>
                  <a:rPr lang="en-US" dirty="0" err="1"/>
                  <a:t>rumus</a:t>
                </a:r>
                <a:r>
                  <a:rPr lang="en-US" dirty="0"/>
                  <a:t> </a:t>
                </a:r>
                <a:r>
                  <a:rPr lang="en-US" dirty="0" err="1"/>
                  <a:t>efisiensi</a:t>
                </a:r>
                <a:r>
                  <a:rPr lang="en-US" dirty="0"/>
                  <a:t> </a:t>
                </a:r>
                <a:r>
                  <a:rPr lang="en-US" dirty="0" err="1"/>
                  <a:t>energi</a:t>
                </a:r>
                <a:r>
                  <a:rPr lang="en-US" dirty="0"/>
                  <a:t>:</a:t>
                </a:r>
              </a:p>
              <a:p>
                <a:pPr algn="just">
                  <a:buNone/>
                </a:pPr>
                <a:endParaRPr lang="en-US" dirty="0"/>
              </a:p>
              <a:p>
                <a:pPr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𝜼</m:t>
                      </m:r>
                      <m:r>
                        <a:rPr lang="en-US" b="1" i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output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ar-AE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input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ar-AE" b="1" dirty="0"/>
              </a:p>
              <a:p>
                <a:pPr algn="just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75</m:t>
                          </m:r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000</m:t>
                          </m:r>
                        </m:num>
                        <m:den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000</m:t>
                          </m:r>
                        </m:den>
                      </m:f>
                      <m:r>
                        <a:rPr lang="ar-AE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1">
                          <a:latin typeface="Cambria Math" panose="02040503050406030204" pitchFamily="18" charset="0"/>
                        </a:rPr>
                        <m:t>atau</m:t>
                      </m:r>
                      <m:r>
                        <a:rPr lang="en-US" b="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>
                          <a:latin typeface="Cambria Math" panose="02040503050406030204" pitchFamily="18" charset="0"/>
                        </a:rPr>
                        <m:t>150</m:t>
                      </m:r>
                      <m:r>
                        <a:rPr lang="en-US" b="0" i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b="0" dirty="0"/>
              </a:p>
              <a:p>
                <a:pPr algn="just">
                  <a:buNone/>
                </a:pPr>
                <a:r>
                  <a:rPr lang="en-US" dirty="0"/>
                  <a:t>Ini </a:t>
                </a:r>
                <a:r>
                  <a:rPr lang="en-US" dirty="0" err="1"/>
                  <a:t>menunjukkan</a:t>
                </a:r>
                <a:r>
                  <a:rPr lang="en-US" dirty="0"/>
                  <a:t> </a:t>
                </a:r>
                <a:r>
                  <a:rPr lang="en-US" dirty="0" err="1"/>
                  <a:t>bahwa</a:t>
                </a:r>
                <a:r>
                  <a:rPr lang="en-US" dirty="0"/>
                  <a:t> </a:t>
                </a:r>
                <a:r>
                  <a:rPr lang="en-US" dirty="0" err="1"/>
                  <a:t>sistem</a:t>
                </a:r>
                <a:r>
                  <a:rPr lang="en-US" dirty="0"/>
                  <a:t> </a:t>
                </a:r>
                <a:r>
                  <a:rPr lang="en-US" dirty="0" err="1"/>
                  <a:t>ini</a:t>
                </a:r>
                <a:r>
                  <a:rPr lang="en-US" dirty="0"/>
                  <a:t> </a:t>
                </a:r>
                <a:r>
                  <a:rPr lang="en-US" dirty="0" err="1"/>
                  <a:t>memiliki</a:t>
                </a:r>
                <a:r>
                  <a:rPr lang="en-US" dirty="0"/>
                  <a:t> </a:t>
                </a:r>
                <a:r>
                  <a:rPr lang="en-US" dirty="0" err="1"/>
                  <a:t>efisiensi</a:t>
                </a:r>
                <a:r>
                  <a:rPr lang="en-US" dirty="0"/>
                  <a:t> yang sangat </a:t>
                </a:r>
                <a:r>
                  <a:rPr lang="en-US" dirty="0" err="1"/>
                  <a:t>baik</a:t>
                </a:r>
                <a:r>
                  <a:rPr lang="en-US" dirty="0"/>
                  <a:t>, </a:t>
                </a:r>
                <a:r>
                  <a:rPr lang="en-US" dirty="0" err="1"/>
                  <a:t>lebih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100%, yang </a:t>
                </a:r>
                <a:r>
                  <a:rPr lang="en-US" dirty="0" err="1"/>
                  <a:t>berarti</a:t>
                </a:r>
                <a:r>
                  <a:rPr lang="en-US" dirty="0"/>
                  <a:t> </a:t>
                </a:r>
                <a:r>
                  <a:rPr lang="en-US" dirty="0" err="1"/>
                  <a:t>ada</a:t>
                </a:r>
                <a:r>
                  <a:rPr lang="en-US" dirty="0"/>
                  <a:t> </a:t>
                </a:r>
                <a:r>
                  <a:rPr lang="en-US" dirty="0" err="1"/>
                  <a:t>energi</a:t>
                </a:r>
                <a:r>
                  <a:rPr lang="en-US" dirty="0"/>
                  <a:t> </a:t>
                </a:r>
                <a:r>
                  <a:rPr lang="en-US" dirty="0" err="1"/>
                  <a:t>tambahan</a:t>
                </a:r>
                <a:r>
                  <a:rPr lang="en-US" dirty="0"/>
                  <a:t> yang </a:t>
                </a:r>
                <a:r>
                  <a:rPr lang="en-US" dirty="0" err="1"/>
                  <a:t>digunakan</a:t>
                </a:r>
                <a:r>
                  <a:rPr lang="en-US" dirty="0"/>
                  <a:t> </a:t>
                </a:r>
                <a:r>
                  <a:rPr lang="en-US" dirty="0" err="1"/>
                  <a:t>atau</a:t>
                </a:r>
                <a:r>
                  <a:rPr lang="en-US" dirty="0"/>
                  <a:t> </a:t>
                </a:r>
                <a:r>
                  <a:rPr lang="en-US" dirty="0" err="1"/>
                  <a:t>dimanfaatkan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sangat </a:t>
                </a:r>
                <a:r>
                  <a:rPr lang="en-US" dirty="0" err="1"/>
                  <a:t>efektif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C65BDF-857A-EE12-79F4-50F4DAD5FC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92608"/>
                <a:ext cx="10515600" cy="6400800"/>
              </a:xfrm>
              <a:blipFill>
                <a:blip r:embed="rId2"/>
                <a:stretch>
                  <a:fillRect l="-1043" t="-1905" r="-986" b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3137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A5425-E1FB-0947-A085-6E20C15F5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TUGAS HARI INI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6D010E-DC59-3704-05AC-81BB57C034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None/>
                </a:pPr>
                <a:r>
                  <a:rPr lang="en-US" b="1" dirty="0" err="1"/>
                  <a:t>soal</a:t>
                </a:r>
                <a:r>
                  <a:rPr lang="en-US" b="1" dirty="0"/>
                  <a:t> 1: Aliran Forward</a:t>
                </a:r>
              </a:p>
              <a:p>
                <a:pPr>
                  <a:buNone/>
                </a:pPr>
                <a:r>
                  <a:rPr lang="en-US" b="1" dirty="0"/>
                  <a:t>Kasus:</a:t>
                </a:r>
                <a:br>
                  <a:rPr lang="en-US" dirty="0"/>
                </a:br>
                <a:r>
                  <a:rPr lang="en-US" dirty="0" err="1"/>
                  <a:t>Sebuah</a:t>
                </a:r>
                <a:r>
                  <a:rPr lang="en-US" dirty="0"/>
                  <a:t> </a:t>
                </a:r>
                <a:r>
                  <a:rPr lang="en-US" b="1" dirty="0"/>
                  <a:t>multiple effect evaporator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3 </a:t>
                </a:r>
                <a:r>
                  <a:rPr lang="en-US" dirty="0" err="1"/>
                  <a:t>efek</a:t>
                </a:r>
                <a:r>
                  <a:rPr lang="en-US" dirty="0"/>
                  <a:t> </a:t>
                </a:r>
                <a:r>
                  <a:rPr lang="en-US" dirty="0" err="1"/>
                  <a:t>digunakan</a:t>
                </a:r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menguapkan</a:t>
                </a:r>
                <a:r>
                  <a:rPr lang="en-US" dirty="0"/>
                  <a:t> </a:t>
                </a:r>
                <a:r>
                  <a:rPr lang="en-US" dirty="0" err="1"/>
                  <a:t>larutan</a:t>
                </a:r>
                <a:r>
                  <a:rPr lang="en-US" dirty="0"/>
                  <a:t> garam. </a:t>
                </a:r>
                <a:r>
                  <a:rPr lang="en-US" dirty="0" err="1"/>
                  <a:t>Diketahui</a:t>
                </a:r>
                <a:r>
                  <a:rPr lang="en-US" dirty="0"/>
                  <a:t>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Luas </a:t>
                </a:r>
                <a:r>
                  <a:rPr lang="en-US" dirty="0" err="1"/>
                  <a:t>permukaan</a:t>
                </a:r>
                <a:r>
                  <a:rPr lang="en-US" dirty="0"/>
                  <a:t> </a:t>
                </a:r>
                <a:r>
                  <a:rPr lang="en-US" dirty="0" err="1"/>
                  <a:t>tiap</a:t>
                </a:r>
                <a:r>
                  <a:rPr lang="en-US" dirty="0"/>
                  <a:t> </a:t>
                </a:r>
                <a:r>
                  <a:rPr lang="en-US" dirty="0" err="1"/>
                  <a:t>efek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12</m:t>
                    </m:r>
                    <m:r>
                      <m:rPr>
                        <m:nor/>
                      </m:rPr>
                      <a:rPr lang="en-US" b="0" i="1">
                        <a:latin typeface="Cambria Math" panose="02040503050406030204" pitchFamily="18" charset="0"/>
                      </a:rPr>
                      <m:t> </m:t>
                    </m:r>
                    <m:sSup>
                      <m:sSupPr>
                        <m:ctrlPr>
                          <a:rPr lang="ar-AE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ar-AE" b="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ar-AE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err="1"/>
                  <a:t>Koefisien</a:t>
                </a:r>
                <a:r>
                  <a:rPr lang="en-US" dirty="0"/>
                  <a:t> </a:t>
                </a:r>
                <a:r>
                  <a:rPr lang="en-US" dirty="0" err="1"/>
                  <a:t>perpindahan</a:t>
                </a:r>
                <a:r>
                  <a:rPr lang="en-US" dirty="0"/>
                  <a:t> </a:t>
                </a:r>
                <a:r>
                  <a:rPr lang="en-US" dirty="0" err="1"/>
                  <a:t>panas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600</m:t>
                    </m:r>
                    <m:r>
                      <m:rPr>
                        <m:nor/>
                      </m:rPr>
                      <a:rPr lang="en-US" b="0" i="1">
                        <a:latin typeface="Cambria Math" panose="02040503050406030204" pitchFamily="18" charset="0"/>
                      </a:rPr>
                      <m:t> </m:t>
                    </m:r>
                    <m:sSup>
                      <m:sSupPr>
                        <m:ctrlPr>
                          <a:rPr lang="ar-AE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m:rPr>
                            <m:nor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ar-AE" b="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 b="0" i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nor/>
                      </m:rPr>
                      <a:rPr lang="en-US" b="0" i="1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err="1"/>
                  <a:t>Perbedaan</a:t>
                </a:r>
                <a:r>
                  <a:rPr lang="en-US" dirty="0"/>
                  <a:t> </a:t>
                </a:r>
                <a:r>
                  <a:rPr lang="en-US" dirty="0" err="1"/>
                  <a:t>suhu</a:t>
                </a:r>
                <a:r>
                  <a:rPr lang="en-US" dirty="0"/>
                  <a:t> pada </a:t>
                </a:r>
                <a:r>
                  <a:rPr lang="en-US" dirty="0" err="1"/>
                  <a:t>efek</a:t>
                </a:r>
                <a:r>
                  <a:rPr lang="en-US" dirty="0"/>
                  <a:t> </a:t>
                </a:r>
                <a:r>
                  <a:rPr lang="en-US" dirty="0" err="1"/>
                  <a:t>pertama</a:t>
                </a:r>
                <a:r>
                  <a:rPr lang="en-US" dirty="0"/>
                  <a:t> dan </a:t>
                </a:r>
                <a:r>
                  <a:rPr lang="en-US" dirty="0" err="1"/>
                  <a:t>kedua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ar-AE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i="0">
                        <a:latin typeface="Cambria Math" panose="02040503050406030204" pitchFamily="18" charset="0"/>
                      </a:rPr>
                      <m:t>50</m:t>
                    </m:r>
                    <m:r>
                      <m:rPr>
                        <m:nor/>
                      </m:rPr>
                      <a:rPr lang="ar-AE" b="0" i="1">
                        <a:latin typeface="Cambria Math" panose="02040503050406030204" pitchFamily="18" charset="0"/>
                      </a:rPr>
                      <m:t> </m:t>
                    </m:r>
                    <m:r>
                      <m:rPr>
                        <m:nor/>
                      </m:rPr>
                      <a:rPr lang="en-US" b="0" i="1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err="1"/>
                  <a:t>Perbedaan</a:t>
                </a:r>
                <a:r>
                  <a:rPr lang="en-US" dirty="0"/>
                  <a:t> </a:t>
                </a:r>
                <a:r>
                  <a:rPr lang="en-US" dirty="0" err="1"/>
                  <a:t>suhu</a:t>
                </a:r>
                <a:r>
                  <a:rPr lang="en-US" dirty="0"/>
                  <a:t> pada </a:t>
                </a:r>
                <a:r>
                  <a:rPr lang="en-US" dirty="0" err="1"/>
                  <a:t>efek</a:t>
                </a:r>
                <a:r>
                  <a:rPr lang="en-US" dirty="0"/>
                  <a:t> </a:t>
                </a:r>
                <a:r>
                  <a:rPr lang="en-US" dirty="0" err="1"/>
                  <a:t>kedua</a:t>
                </a:r>
                <a:r>
                  <a:rPr lang="en-US" dirty="0"/>
                  <a:t> dan </a:t>
                </a:r>
                <a:r>
                  <a:rPr lang="en-US" dirty="0" err="1"/>
                  <a:t>ketiga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ar-AE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ar-AE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i="0">
                        <a:latin typeface="Cambria Math" panose="02040503050406030204" pitchFamily="18" charset="0"/>
                      </a:rPr>
                      <m:t>45</m:t>
                    </m:r>
                    <m:r>
                      <m:rPr>
                        <m:nor/>
                      </m:rPr>
                      <a:rPr lang="ar-AE" b="0" i="1">
                        <a:latin typeface="Cambria Math" panose="02040503050406030204" pitchFamily="18" charset="0"/>
                      </a:rPr>
                      <m:t> </m:t>
                    </m:r>
                    <m:r>
                      <m:rPr>
                        <m:nor/>
                      </m:rPr>
                      <a:rPr lang="en-US" b="0" i="1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endParaRPr lang="en-US" dirty="0"/>
              </a:p>
              <a:p>
                <a:pPr>
                  <a:buNone/>
                </a:pPr>
                <a:r>
                  <a:rPr lang="en-US" b="1" dirty="0" err="1"/>
                  <a:t>Pertanyaan</a:t>
                </a:r>
                <a:r>
                  <a:rPr lang="en-US" b="1" dirty="0"/>
                  <a:t>:</a:t>
                </a:r>
                <a:br>
                  <a:rPr lang="en-US" dirty="0"/>
                </a:br>
                <a:r>
                  <a:rPr lang="en-US" dirty="0" err="1"/>
                  <a:t>Hitung</a:t>
                </a:r>
                <a:r>
                  <a:rPr lang="en-US" dirty="0"/>
                  <a:t> </a:t>
                </a:r>
                <a:r>
                  <a:rPr lang="en-US" dirty="0" err="1"/>
                  <a:t>laju</a:t>
                </a:r>
                <a:r>
                  <a:rPr lang="en-US" dirty="0"/>
                  <a:t> </a:t>
                </a:r>
                <a:r>
                  <a:rPr lang="en-US" dirty="0" err="1"/>
                  <a:t>perpindahan</a:t>
                </a:r>
                <a:r>
                  <a:rPr lang="en-US" dirty="0"/>
                  <a:t> </a:t>
                </a:r>
                <a:r>
                  <a:rPr lang="en-US" dirty="0" err="1"/>
                  <a:t>panas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untuk</a:t>
                </a:r>
                <a:r>
                  <a:rPr lang="en-US" dirty="0"/>
                  <a:t> masing-masing </a:t>
                </a:r>
                <a:r>
                  <a:rPr lang="en-US" dirty="0" err="1"/>
                  <a:t>efek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6D010E-DC59-3704-05AC-81BB57C034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3508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57F35-6B47-5171-402F-EF3A47529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29" y="2308225"/>
            <a:ext cx="10515600" cy="1325563"/>
          </a:xfrm>
        </p:spPr>
        <p:txBody>
          <a:bodyPr/>
          <a:lstStyle/>
          <a:p>
            <a:r>
              <a:rPr 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PERTANYAAN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894427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871F4-0BC2-31B1-B48D-6E1497F15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C8EE4-0991-A020-BE67-6F8BF67F3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Kesimpulan</a:t>
            </a:r>
            <a:br>
              <a:rPr lang="en-US" b="1" dirty="0"/>
            </a:br>
            <a:br>
              <a:rPr lang="en-US" b="1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5B41DD-98B8-AFAB-AC5A-4BE55FA7F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95400"/>
            <a:ext cx="11563350" cy="655320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200" b="1" dirty="0" err="1"/>
              <a:t>Efisiensi</a:t>
            </a:r>
            <a:r>
              <a:rPr lang="en-US" sz="2200" b="1" dirty="0"/>
              <a:t> Energi yang Tinggi:</a:t>
            </a:r>
            <a:br>
              <a:rPr lang="en-US" sz="2200" dirty="0"/>
            </a:br>
            <a:r>
              <a:rPr lang="en-US" sz="2200" dirty="0"/>
              <a:t>Multiple Effect Evaporator (MEE) </a:t>
            </a:r>
            <a:r>
              <a:rPr lang="en-US" sz="2200" dirty="0" err="1"/>
              <a:t>menggunakan</a:t>
            </a:r>
            <a:r>
              <a:rPr lang="en-US" sz="2200" dirty="0"/>
              <a:t> </a:t>
            </a:r>
            <a:r>
              <a:rPr lang="en-US" sz="2200" dirty="0" err="1"/>
              <a:t>sistem</a:t>
            </a:r>
            <a:r>
              <a:rPr lang="en-US" sz="2200" dirty="0"/>
              <a:t> </a:t>
            </a:r>
            <a:r>
              <a:rPr lang="en-US" sz="2200" dirty="0" err="1"/>
              <a:t>berlapis</a:t>
            </a:r>
            <a:r>
              <a:rPr lang="en-US" sz="2200" dirty="0"/>
              <a:t> di mana </a:t>
            </a:r>
            <a:r>
              <a:rPr lang="en-US" sz="2200" dirty="0" err="1"/>
              <a:t>uap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setiap</a:t>
            </a:r>
            <a:r>
              <a:rPr lang="en-US" sz="2200" dirty="0"/>
              <a:t> </a:t>
            </a:r>
            <a:r>
              <a:rPr lang="en-US" sz="2200" dirty="0" err="1"/>
              <a:t>efek</a:t>
            </a:r>
            <a:r>
              <a:rPr lang="en-US" sz="2200" dirty="0"/>
              <a:t> </a:t>
            </a:r>
            <a:r>
              <a:rPr lang="en-US" sz="2200" dirty="0" err="1"/>
              <a:t>digunakan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memanaskan</a:t>
            </a:r>
            <a:r>
              <a:rPr lang="en-US" sz="2200" dirty="0"/>
              <a:t> </a:t>
            </a:r>
            <a:r>
              <a:rPr lang="en-US" sz="2200" dirty="0" err="1"/>
              <a:t>efek</a:t>
            </a:r>
            <a:r>
              <a:rPr lang="en-US" sz="2200" dirty="0"/>
              <a:t> </a:t>
            </a:r>
            <a:r>
              <a:rPr lang="en-US" sz="2200" dirty="0" err="1"/>
              <a:t>berikutnya</a:t>
            </a:r>
            <a:r>
              <a:rPr lang="en-US" sz="2200" dirty="0"/>
              <a:t>, </a:t>
            </a:r>
            <a:r>
              <a:rPr lang="en-US" sz="2200" dirty="0" err="1"/>
              <a:t>mengoptimalkan</a:t>
            </a:r>
            <a:r>
              <a:rPr lang="en-US" sz="2200" dirty="0"/>
              <a:t> </a:t>
            </a:r>
            <a:r>
              <a:rPr lang="en-US" sz="2200" dirty="0" err="1"/>
              <a:t>pemanfaatan</a:t>
            </a:r>
            <a:r>
              <a:rPr lang="en-US" sz="2200" dirty="0"/>
              <a:t> </a:t>
            </a:r>
            <a:r>
              <a:rPr lang="en-US" sz="2200" dirty="0" err="1"/>
              <a:t>energi</a:t>
            </a:r>
            <a:r>
              <a:rPr lang="en-US" sz="2200" dirty="0"/>
              <a:t> dan </a:t>
            </a:r>
            <a:r>
              <a:rPr lang="en-US" sz="2200" dirty="0" err="1"/>
              <a:t>mengurangi</a:t>
            </a:r>
            <a:r>
              <a:rPr lang="en-US" sz="2200" dirty="0"/>
              <a:t> </a:t>
            </a:r>
            <a:r>
              <a:rPr lang="en-US" sz="2200" dirty="0" err="1"/>
              <a:t>kebutuhan</a:t>
            </a:r>
            <a:r>
              <a:rPr lang="en-US" sz="2200" dirty="0"/>
              <a:t> </a:t>
            </a:r>
            <a:r>
              <a:rPr lang="en-US" sz="2200" dirty="0" err="1"/>
              <a:t>uap</a:t>
            </a:r>
            <a:r>
              <a:rPr lang="en-US" sz="2200" dirty="0"/>
              <a:t> </a:t>
            </a:r>
            <a:r>
              <a:rPr lang="en-US" sz="2200" dirty="0" err="1"/>
              <a:t>eksternal</a:t>
            </a:r>
            <a:r>
              <a:rPr lang="en-US" sz="2200" dirty="0"/>
              <a:t>, yang </a:t>
            </a:r>
            <a:r>
              <a:rPr lang="en-US" sz="2200" dirty="0" err="1"/>
              <a:t>meningkatkan</a:t>
            </a:r>
            <a:r>
              <a:rPr lang="en-US" sz="2200" dirty="0"/>
              <a:t> </a:t>
            </a:r>
            <a:r>
              <a:rPr lang="en-US" sz="2200" dirty="0" err="1"/>
              <a:t>efisiensi</a:t>
            </a:r>
            <a:r>
              <a:rPr lang="en-US" sz="2200" dirty="0"/>
              <a:t> </a:t>
            </a:r>
            <a:r>
              <a:rPr lang="en-US" sz="2200" dirty="0" err="1"/>
              <a:t>operasional</a:t>
            </a:r>
            <a:r>
              <a:rPr lang="en-US" sz="2200" dirty="0"/>
              <a:t>.</a:t>
            </a:r>
          </a:p>
          <a:p>
            <a:pPr>
              <a:buFont typeface="+mj-lt"/>
              <a:buAutoNum type="arabicPeriod"/>
            </a:pPr>
            <a:r>
              <a:rPr lang="en-US" sz="2200" b="1" dirty="0"/>
              <a:t>Peningkatan </a:t>
            </a:r>
            <a:r>
              <a:rPr lang="en-US" sz="2200" b="1" dirty="0" err="1"/>
              <a:t>Perpindahan</a:t>
            </a:r>
            <a:r>
              <a:rPr lang="en-US" sz="2200" b="1" dirty="0"/>
              <a:t> Panas:</a:t>
            </a:r>
            <a:br>
              <a:rPr lang="en-US" sz="2200" dirty="0"/>
            </a:b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perbedaan</a:t>
            </a:r>
            <a:r>
              <a:rPr lang="en-US" sz="2200" dirty="0"/>
              <a:t> </a:t>
            </a:r>
            <a:r>
              <a:rPr lang="en-US" sz="2200" dirty="0" err="1"/>
              <a:t>suhu</a:t>
            </a:r>
            <a:r>
              <a:rPr lang="en-US" sz="2200" dirty="0"/>
              <a:t> yang </a:t>
            </a:r>
            <a:r>
              <a:rPr lang="en-US" sz="2200" dirty="0" err="1"/>
              <a:t>terkontrol</a:t>
            </a:r>
            <a:r>
              <a:rPr lang="en-US" sz="2200" dirty="0"/>
              <a:t> pada </a:t>
            </a:r>
            <a:r>
              <a:rPr lang="en-US" sz="2200" dirty="0" err="1"/>
              <a:t>setiap</a:t>
            </a:r>
            <a:r>
              <a:rPr lang="en-US" sz="2200" dirty="0"/>
              <a:t> </a:t>
            </a:r>
            <a:r>
              <a:rPr lang="en-US" sz="2200" dirty="0" err="1"/>
              <a:t>efek</a:t>
            </a:r>
            <a:r>
              <a:rPr lang="en-US" sz="2200" dirty="0"/>
              <a:t>, </a:t>
            </a:r>
            <a:r>
              <a:rPr lang="en-US" sz="2200" dirty="0" err="1"/>
              <a:t>sistem</a:t>
            </a:r>
            <a:r>
              <a:rPr lang="en-US" sz="2200" dirty="0"/>
              <a:t> MEE </a:t>
            </a:r>
            <a:r>
              <a:rPr lang="en-US" sz="2200" dirty="0" err="1"/>
              <a:t>memungkinkan</a:t>
            </a:r>
            <a:r>
              <a:rPr lang="en-US" sz="2200" dirty="0"/>
              <a:t> </a:t>
            </a:r>
            <a:r>
              <a:rPr lang="en-US" sz="2200" dirty="0" err="1"/>
              <a:t>perpindahan</a:t>
            </a:r>
            <a:r>
              <a:rPr lang="en-US" sz="2200" dirty="0"/>
              <a:t> </a:t>
            </a:r>
            <a:r>
              <a:rPr lang="en-US" sz="2200" dirty="0" err="1"/>
              <a:t>panas</a:t>
            </a:r>
            <a:r>
              <a:rPr lang="en-US" sz="2200" dirty="0"/>
              <a:t> yang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efektif</a:t>
            </a:r>
            <a:r>
              <a:rPr lang="en-US" sz="2200" dirty="0"/>
              <a:t>, </a:t>
            </a:r>
            <a:r>
              <a:rPr lang="en-US" sz="2200" dirty="0" err="1"/>
              <a:t>meskipun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beberapa</a:t>
            </a:r>
            <a:r>
              <a:rPr lang="en-US" sz="2200" dirty="0"/>
              <a:t> </a:t>
            </a:r>
            <a:r>
              <a:rPr lang="en-US" sz="2200" dirty="0" err="1"/>
              <a:t>kasus</a:t>
            </a:r>
            <a:r>
              <a:rPr lang="en-US" sz="2200" dirty="0"/>
              <a:t> </a:t>
            </a:r>
            <a:r>
              <a:rPr lang="en-US" sz="2200" dirty="0" err="1"/>
              <a:t>terjadi</a:t>
            </a:r>
            <a:r>
              <a:rPr lang="en-US" sz="2200" dirty="0"/>
              <a:t> </a:t>
            </a:r>
            <a:r>
              <a:rPr lang="en-US" sz="2200" dirty="0" err="1"/>
              <a:t>penurunan</a:t>
            </a:r>
            <a:r>
              <a:rPr lang="en-US" sz="2200" dirty="0"/>
              <a:t> </a:t>
            </a:r>
            <a:r>
              <a:rPr lang="en-US" sz="2200" dirty="0" err="1"/>
              <a:t>tekanan</a:t>
            </a:r>
            <a:r>
              <a:rPr lang="en-US" sz="2200" dirty="0"/>
              <a:t> dan </a:t>
            </a:r>
            <a:r>
              <a:rPr lang="en-US" sz="2200" dirty="0" err="1"/>
              <a:t>suhu</a:t>
            </a:r>
            <a:r>
              <a:rPr lang="en-US" sz="2200" dirty="0"/>
              <a:t> </a:t>
            </a:r>
            <a:r>
              <a:rPr lang="en-US" sz="2200" dirty="0" err="1"/>
              <a:t>seiring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bertambahnya</a:t>
            </a:r>
            <a:r>
              <a:rPr lang="en-US" sz="2200" dirty="0"/>
              <a:t> </a:t>
            </a:r>
            <a:r>
              <a:rPr lang="en-US" sz="2200" dirty="0" err="1"/>
              <a:t>efek</a:t>
            </a:r>
            <a:r>
              <a:rPr lang="en-US" sz="2200" dirty="0"/>
              <a:t>.</a:t>
            </a:r>
          </a:p>
          <a:p>
            <a:pPr>
              <a:buFont typeface="+mj-lt"/>
              <a:buAutoNum type="arabicPeriod"/>
            </a:pPr>
            <a:r>
              <a:rPr lang="en-US" sz="2200" b="1" dirty="0" err="1"/>
              <a:t>Pengaruh</a:t>
            </a:r>
            <a:r>
              <a:rPr lang="en-US" sz="2200" b="1" dirty="0"/>
              <a:t> Aliran Forward dan Backward:</a:t>
            </a:r>
            <a:br>
              <a:rPr lang="en-US" sz="2200" dirty="0"/>
            </a:br>
            <a:r>
              <a:rPr lang="en-US" sz="2200" dirty="0"/>
              <a:t>Pada </a:t>
            </a:r>
            <a:r>
              <a:rPr lang="en-US" sz="2200" dirty="0" err="1"/>
              <a:t>sistem</a:t>
            </a:r>
            <a:r>
              <a:rPr lang="en-US" sz="2200" dirty="0"/>
              <a:t> </a:t>
            </a:r>
            <a:r>
              <a:rPr lang="en-US" sz="2200" dirty="0" err="1"/>
              <a:t>aliran</a:t>
            </a:r>
            <a:r>
              <a:rPr lang="en-US" sz="2200" dirty="0"/>
              <a:t> forward, </a:t>
            </a:r>
            <a:r>
              <a:rPr lang="en-US" sz="2200" dirty="0" err="1"/>
              <a:t>uap</a:t>
            </a:r>
            <a:r>
              <a:rPr lang="en-US" sz="2200" dirty="0"/>
              <a:t> </a:t>
            </a:r>
            <a:r>
              <a:rPr lang="en-US" sz="2200" dirty="0" err="1"/>
              <a:t>mengalir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efek</a:t>
            </a:r>
            <a:r>
              <a:rPr lang="en-US" sz="2200" dirty="0"/>
              <a:t> </a:t>
            </a:r>
            <a:r>
              <a:rPr lang="en-US" sz="2200" dirty="0" err="1"/>
              <a:t>pertama</a:t>
            </a:r>
            <a:r>
              <a:rPr lang="en-US" sz="2200" dirty="0"/>
              <a:t> </a:t>
            </a:r>
            <a:r>
              <a:rPr lang="en-US" sz="2200" dirty="0" err="1"/>
              <a:t>ke</a:t>
            </a:r>
            <a:r>
              <a:rPr lang="en-US" sz="2200" dirty="0"/>
              <a:t> </a:t>
            </a:r>
            <a:r>
              <a:rPr lang="en-US" sz="2200" dirty="0" err="1"/>
              <a:t>efek</a:t>
            </a:r>
            <a:r>
              <a:rPr lang="en-US" sz="2200" dirty="0"/>
              <a:t> </a:t>
            </a:r>
            <a:r>
              <a:rPr lang="en-US" sz="2200" dirty="0" err="1"/>
              <a:t>berikutnya</a:t>
            </a:r>
            <a:r>
              <a:rPr lang="en-US" sz="2200" dirty="0"/>
              <a:t>, </a:t>
            </a:r>
            <a:r>
              <a:rPr lang="en-US" sz="2200" dirty="0" err="1"/>
              <a:t>sementara</a:t>
            </a:r>
            <a:r>
              <a:rPr lang="en-US" sz="2200" dirty="0"/>
              <a:t> pada </a:t>
            </a:r>
            <a:r>
              <a:rPr lang="en-US" sz="2200" dirty="0" err="1"/>
              <a:t>aliran</a:t>
            </a:r>
            <a:r>
              <a:rPr lang="en-US" sz="2200" dirty="0"/>
              <a:t> backward, proses </a:t>
            </a:r>
            <a:r>
              <a:rPr lang="en-US" sz="2200" dirty="0" err="1"/>
              <a:t>pemanasan</a:t>
            </a:r>
            <a:r>
              <a:rPr lang="en-US" sz="2200" dirty="0"/>
              <a:t> </a:t>
            </a:r>
            <a:r>
              <a:rPr lang="en-US" sz="2200" dirty="0" err="1"/>
              <a:t>dilakukan</a:t>
            </a:r>
            <a:r>
              <a:rPr lang="en-US" sz="2200" dirty="0"/>
              <a:t> </a:t>
            </a:r>
            <a:r>
              <a:rPr lang="en-US" sz="2200" dirty="0" err="1"/>
              <a:t>mulai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efek</a:t>
            </a:r>
            <a:r>
              <a:rPr lang="en-US" sz="2200" dirty="0"/>
              <a:t> </a:t>
            </a:r>
            <a:r>
              <a:rPr lang="en-US" sz="2200" dirty="0" err="1"/>
              <a:t>terakhir</a:t>
            </a:r>
            <a:r>
              <a:rPr lang="en-US" sz="2200" dirty="0"/>
              <a:t> </a:t>
            </a:r>
            <a:r>
              <a:rPr lang="en-US" sz="2200" dirty="0" err="1"/>
              <a:t>menuju</a:t>
            </a:r>
            <a:r>
              <a:rPr lang="en-US" sz="2200" dirty="0"/>
              <a:t> </a:t>
            </a:r>
            <a:r>
              <a:rPr lang="en-US" sz="2200" dirty="0" err="1"/>
              <a:t>efek</a:t>
            </a:r>
            <a:r>
              <a:rPr lang="en-US" sz="2200" dirty="0"/>
              <a:t> </a:t>
            </a:r>
            <a:r>
              <a:rPr lang="en-US" sz="2200" dirty="0" err="1"/>
              <a:t>pertama</a:t>
            </a:r>
            <a:r>
              <a:rPr lang="en-US" sz="2200" dirty="0"/>
              <a:t>. </a:t>
            </a:r>
            <a:r>
              <a:rPr lang="en-US" sz="2200" dirty="0" err="1"/>
              <a:t>Pemilihan</a:t>
            </a:r>
            <a:r>
              <a:rPr lang="en-US" sz="2200" dirty="0"/>
              <a:t> </a:t>
            </a:r>
            <a:r>
              <a:rPr lang="en-US" sz="2200" dirty="0" err="1"/>
              <a:t>aliran</a:t>
            </a:r>
            <a:r>
              <a:rPr lang="en-US" sz="2200" dirty="0"/>
              <a:t>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mempengaruhi</a:t>
            </a:r>
            <a:r>
              <a:rPr lang="en-US" sz="2200" dirty="0"/>
              <a:t> </a:t>
            </a:r>
            <a:r>
              <a:rPr lang="en-US" sz="2200" dirty="0" err="1"/>
              <a:t>tekanan</a:t>
            </a:r>
            <a:r>
              <a:rPr lang="en-US" sz="2200" dirty="0"/>
              <a:t> dan </a:t>
            </a:r>
            <a:r>
              <a:rPr lang="en-US" sz="2200" dirty="0" err="1"/>
              <a:t>suhu</a:t>
            </a:r>
            <a:r>
              <a:rPr lang="en-US" sz="2200" dirty="0"/>
              <a:t> </a:t>
            </a:r>
            <a:r>
              <a:rPr lang="en-US" sz="2200" dirty="0" err="1"/>
              <a:t>operasional</a:t>
            </a:r>
            <a:r>
              <a:rPr lang="en-US" sz="2200" dirty="0"/>
              <a:t> pada </a:t>
            </a:r>
            <a:r>
              <a:rPr lang="en-US" sz="2200" dirty="0" err="1"/>
              <a:t>tiap</a:t>
            </a:r>
            <a:r>
              <a:rPr lang="en-US" sz="2200" dirty="0"/>
              <a:t> </a:t>
            </a:r>
            <a:r>
              <a:rPr lang="en-US" sz="2200" dirty="0" err="1"/>
              <a:t>efek</a:t>
            </a:r>
            <a:r>
              <a:rPr lang="en-US" sz="2200" dirty="0"/>
              <a:t>.</a:t>
            </a:r>
          </a:p>
          <a:p>
            <a:pPr>
              <a:buFont typeface="+mj-lt"/>
              <a:buAutoNum type="arabicPeriod"/>
            </a:pPr>
            <a:r>
              <a:rPr lang="en-US" sz="2200" b="1" dirty="0" err="1"/>
              <a:t>Pengaruh</a:t>
            </a:r>
            <a:r>
              <a:rPr lang="en-US" sz="2200" b="1" dirty="0"/>
              <a:t> Fouling pada Performa:</a:t>
            </a:r>
            <a:br>
              <a:rPr lang="en-US" sz="2200" dirty="0"/>
            </a:br>
            <a:r>
              <a:rPr lang="en-US" sz="2200" dirty="0"/>
              <a:t>Fouling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penumpukan</a:t>
            </a:r>
            <a:r>
              <a:rPr lang="en-US" sz="2200" dirty="0"/>
              <a:t> material di </a:t>
            </a:r>
            <a:r>
              <a:rPr lang="en-US" sz="2200" dirty="0" err="1"/>
              <a:t>permukaan</a:t>
            </a:r>
            <a:r>
              <a:rPr lang="en-US" sz="2200" dirty="0"/>
              <a:t> evaporator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menghambat</a:t>
            </a:r>
            <a:r>
              <a:rPr lang="en-US" sz="2200" dirty="0"/>
              <a:t> </a:t>
            </a:r>
            <a:r>
              <a:rPr lang="en-US" sz="2200" dirty="0" err="1"/>
              <a:t>perpindahan</a:t>
            </a:r>
            <a:r>
              <a:rPr lang="en-US" sz="2200" dirty="0"/>
              <a:t> </a:t>
            </a:r>
            <a:r>
              <a:rPr lang="en-US" sz="2200" dirty="0" err="1"/>
              <a:t>panas</a:t>
            </a:r>
            <a:r>
              <a:rPr lang="en-US" sz="2200" dirty="0"/>
              <a:t>, </a:t>
            </a:r>
            <a:r>
              <a:rPr lang="en-US" sz="2200" dirty="0" err="1"/>
              <a:t>menyebabkan</a:t>
            </a:r>
            <a:r>
              <a:rPr lang="en-US" sz="2200" dirty="0"/>
              <a:t> </a:t>
            </a:r>
            <a:r>
              <a:rPr lang="en-US" sz="2200" dirty="0" err="1"/>
              <a:t>penurunan</a:t>
            </a:r>
            <a:r>
              <a:rPr lang="en-US" sz="2200" dirty="0"/>
              <a:t> </a:t>
            </a:r>
            <a:r>
              <a:rPr lang="en-US" sz="2200" dirty="0" err="1"/>
              <a:t>efisiensi</a:t>
            </a:r>
            <a:r>
              <a:rPr lang="en-US" sz="2200" dirty="0"/>
              <a:t>, </a:t>
            </a:r>
            <a:r>
              <a:rPr lang="en-US" sz="2200" dirty="0" err="1"/>
              <a:t>peningkatan</a:t>
            </a:r>
            <a:r>
              <a:rPr lang="en-US" sz="2200" dirty="0"/>
              <a:t> </a:t>
            </a:r>
            <a:r>
              <a:rPr lang="en-US" sz="2200" dirty="0" err="1"/>
              <a:t>tekanan</a:t>
            </a:r>
            <a:r>
              <a:rPr lang="en-US" sz="2200" dirty="0"/>
              <a:t>, dan </a:t>
            </a:r>
            <a:r>
              <a:rPr lang="en-US" sz="2200" dirty="0" err="1"/>
              <a:t>kebutuhan</a:t>
            </a:r>
            <a:r>
              <a:rPr lang="en-US" sz="2200" dirty="0"/>
              <a:t> </a:t>
            </a:r>
            <a:r>
              <a:rPr lang="en-US" sz="2200" dirty="0" err="1"/>
              <a:t>energi</a:t>
            </a:r>
            <a:r>
              <a:rPr lang="en-US" sz="2200" dirty="0"/>
              <a:t> yang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tinggi</a:t>
            </a:r>
            <a:r>
              <a:rPr lang="en-US" sz="2200" dirty="0"/>
              <a:t>. Oleh </a:t>
            </a:r>
            <a:r>
              <a:rPr lang="en-US" sz="2200" dirty="0" err="1"/>
              <a:t>karena</a:t>
            </a:r>
            <a:r>
              <a:rPr lang="en-US" sz="2200" dirty="0"/>
              <a:t> </a:t>
            </a:r>
            <a:r>
              <a:rPr lang="en-US" sz="2200" dirty="0" err="1"/>
              <a:t>itu</a:t>
            </a:r>
            <a:r>
              <a:rPr lang="en-US" sz="2200" dirty="0"/>
              <a:t>, </a:t>
            </a:r>
            <a:r>
              <a:rPr lang="en-US" sz="2200" dirty="0" err="1"/>
              <a:t>pembersihan</a:t>
            </a:r>
            <a:r>
              <a:rPr lang="en-US" sz="2200" dirty="0"/>
              <a:t> dan </a:t>
            </a:r>
            <a:r>
              <a:rPr lang="en-US" sz="2200" dirty="0" err="1"/>
              <a:t>pemeliharaan</a:t>
            </a:r>
            <a:r>
              <a:rPr lang="en-US" sz="2200" dirty="0"/>
              <a:t> rutin sangat </a:t>
            </a:r>
            <a:r>
              <a:rPr lang="en-US" sz="2200" dirty="0" err="1"/>
              <a:t>penting</a:t>
            </a:r>
            <a:r>
              <a:rPr lang="en-US" sz="22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92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1F41E-9C4F-FF27-6609-7EE1917F5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F46E4-1349-6A62-F8DE-2B4D0E64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Referensi</a:t>
            </a:r>
            <a:br>
              <a:rPr lang="en-US" b="1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D62FD8-79EB-C4A8-354B-CD3624349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+mj-lt"/>
              <a:buAutoNum type="arabicPeriod"/>
            </a:pPr>
            <a:r>
              <a:rPr lang="en-US" dirty="0"/>
              <a:t>Perry, R.H., &amp; Green, D.W. (2008). </a:t>
            </a:r>
            <a:r>
              <a:rPr lang="en-US" b="1" dirty="0"/>
              <a:t>Perry's Chemical Engineers' Handbook</a:t>
            </a:r>
            <a:r>
              <a:rPr lang="en-US" dirty="0"/>
              <a:t> (8th ed.). McGraw-Hill.</a:t>
            </a:r>
          </a:p>
          <a:p>
            <a:pPr algn="just">
              <a:buFont typeface="+mj-lt"/>
              <a:buAutoNum type="arabicPeriod"/>
            </a:pPr>
            <a:r>
              <a:rPr lang="en-US" dirty="0"/>
              <a:t>Mott, R.L. (2006). </a:t>
            </a:r>
            <a:r>
              <a:rPr lang="en-US" b="1" dirty="0"/>
              <a:t>Applied Fluid Mechanics</a:t>
            </a:r>
            <a:r>
              <a:rPr lang="en-US" dirty="0"/>
              <a:t> (5th ed.). Pearson Education.</a:t>
            </a:r>
          </a:p>
          <a:p>
            <a:pPr algn="just">
              <a:buFont typeface="+mj-lt"/>
              <a:buAutoNum type="arabicPeriod"/>
            </a:pPr>
            <a:r>
              <a:rPr lang="en-US" dirty="0" err="1"/>
              <a:t>Geankoplis</a:t>
            </a:r>
            <a:r>
              <a:rPr lang="en-US" dirty="0"/>
              <a:t>, C.J. (2003). </a:t>
            </a:r>
            <a:r>
              <a:rPr lang="en-US" b="1" dirty="0"/>
              <a:t>Transport Processes and Unit Operations</a:t>
            </a:r>
            <a:r>
              <a:rPr lang="en-US" dirty="0"/>
              <a:t>. Prentice Hall.</a:t>
            </a:r>
          </a:p>
          <a:p>
            <a:pPr algn="just">
              <a:buFont typeface="+mj-lt"/>
              <a:buAutoNum type="arabicPeriod"/>
            </a:pPr>
            <a:r>
              <a:rPr lang="en-US" dirty="0"/>
              <a:t>Finn, J. (2015). </a:t>
            </a:r>
            <a:r>
              <a:rPr lang="en-US" b="1" dirty="0"/>
              <a:t>Energy Efficiency in Chemical Process Industry</a:t>
            </a:r>
            <a:r>
              <a:rPr lang="en-US" dirty="0"/>
              <a:t>. CRC Press.</a:t>
            </a:r>
          </a:p>
          <a:p>
            <a:pPr algn="just">
              <a:buFont typeface="+mj-lt"/>
              <a:buAutoNum type="arabicPeriod"/>
            </a:pPr>
            <a:r>
              <a:rPr lang="en-US" dirty="0"/>
              <a:t>Smith, R. (2016). </a:t>
            </a:r>
            <a:r>
              <a:rPr lang="en-US" b="1" dirty="0"/>
              <a:t>Chemical Engineering Design: Principles, Practice, and Economics of Plant and Process Design</a:t>
            </a:r>
            <a:r>
              <a:rPr lang="en-US" dirty="0"/>
              <a:t>. Butterworth-Heinemann.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34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6699A-C188-A6AC-4A65-25AB8D8DA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CA5C-E4AA-A7E5-F3E8-1E3DD9BBF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29" y="2308225"/>
            <a:ext cx="10515600" cy="1325563"/>
          </a:xfrm>
        </p:spPr>
        <p:txBody>
          <a:bodyPr/>
          <a:lstStyle/>
          <a:p>
            <a:r>
              <a:rPr lang="en-US" sz="5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Terima</a:t>
            </a:r>
            <a:r>
              <a:rPr 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Kasih</a:t>
            </a:r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0386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D3C9C-9005-69D3-AA39-5EA141B6F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2D448-6FC4-034E-DE4B-00EE6B30B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72" y="-1652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Prinsip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Kerja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D2AA0-4A61-3F72-3752-59D00EF34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744" y="977456"/>
            <a:ext cx="11116056" cy="551478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/>
              <a:t>Proses </a:t>
            </a:r>
            <a:r>
              <a:rPr lang="en-US" dirty="0" err="1"/>
              <a:t>evaporasi</a:t>
            </a:r>
            <a:r>
              <a:rPr lang="en-US" dirty="0"/>
              <a:t> pada MEE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effect</a:t>
            </a:r>
            <a:r>
              <a:rPr lang="en-US" dirty="0"/>
              <a:t> yang </a:t>
            </a:r>
            <a:r>
              <a:rPr lang="en-US" dirty="0" err="1"/>
              <a:t>dihubungkan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.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uap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memanaskan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diuapkan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meminimalkan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.</a:t>
            </a:r>
          </a:p>
          <a:p>
            <a:pPr algn="just">
              <a:buFont typeface="+mj-lt"/>
              <a:buAutoNum type="arabicPeriod"/>
            </a:pPr>
            <a:r>
              <a:rPr lang="en-US" b="1" dirty="0" err="1"/>
              <a:t>Efek</a:t>
            </a:r>
            <a:r>
              <a:rPr lang="en-US" b="1" dirty="0"/>
              <a:t> </a:t>
            </a:r>
            <a:r>
              <a:rPr lang="en-US" b="1" dirty="0" err="1"/>
              <a:t>Pertama</a:t>
            </a:r>
            <a:r>
              <a:rPr lang="en-US" b="1" dirty="0"/>
              <a:t> (First Effect):</a:t>
            </a:r>
            <a:r>
              <a:rPr lang="en-US" dirty="0"/>
              <a:t> Pada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, </a:t>
            </a:r>
            <a:r>
              <a:rPr lang="en-US" dirty="0" err="1"/>
              <a:t>uap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memanaskan</a:t>
            </a:r>
            <a:r>
              <a:rPr lang="en-US" dirty="0"/>
              <a:t> dan </a:t>
            </a:r>
            <a:r>
              <a:rPr lang="en-US" dirty="0" err="1"/>
              <a:t>menguapkan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. </a:t>
            </a:r>
            <a:r>
              <a:rPr lang="en-US" dirty="0" err="1"/>
              <a:t>Uap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uap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.</a:t>
            </a:r>
          </a:p>
          <a:p>
            <a:pPr algn="just">
              <a:buFont typeface="+mj-lt"/>
              <a:buAutoNum type="arabicPeriod"/>
            </a:pPr>
            <a:r>
              <a:rPr lang="en-US" b="1" dirty="0" err="1"/>
              <a:t>Efek</a:t>
            </a:r>
            <a:r>
              <a:rPr lang="en-US" b="1" dirty="0"/>
              <a:t> </a:t>
            </a:r>
            <a:r>
              <a:rPr lang="en-US" b="1" dirty="0" err="1"/>
              <a:t>Kedua</a:t>
            </a:r>
            <a:r>
              <a:rPr lang="en-US" b="1" dirty="0"/>
              <a:t> (Second Effect):</a:t>
            </a:r>
            <a:r>
              <a:rPr lang="en-US" dirty="0"/>
              <a:t> </a:t>
            </a:r>
            <a:r>
              <a:rPr lang="en-US" dirty="0" err="1"/>
              <a:t>Uap</a:t>
            </a:r>
            <a:r>
              <a:rPr lang="en-US" dirty="0"/>
              <a:t> yang </a:t>
            </a:r>
            <a:r>
              <a:rPr lang="en-US" dirty="0" err="1"/>
              <a:t>dihasilkan</a:t>
            </a:r>
            <a:r>
              <a:rPr lang="en-US" dirty="0"/>
              <a:t> pada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memanaskan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di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, dan proses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berulang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efek-efek</a:t>
            </a:r>
            <a:r>
              <a:rPr lang="en-US" dirty="0"/>
              <a:t> </a:t>
            </a:r>
            <a:r>
              <a:rPr lang="en-US" dirty="0" err="1"/>
              <a:t>berikutnya</a:t>
            </a:r>
            <a:r>
              <a:rPr lang="en-US" dirty="0"/>
              <a:t>.</a:t>
            </a:r>
          </a:p>
          <a:p>
            <a:pPr algn="just">
              <a:buFont typeface="+mj-lt"/>
              <a:buAutoNum type="arabicPeriod"/>
            </a:pPr>
            <a:r>
              <a:rPr lang="en-US" b="1" dirty="0" err="1"/>
              <a:t>Efek</a:t>
            </a:r>
            <a:r>
              <a:rPr lang="en-US" b="1" dirty="0"/>
              <a:t> </a:t>
            </a:r>
            <a:r>
              <a:rPr lang="en-US" b="1" dirty="0" err="1"/>
              <a:t>Lanjutan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berikutnya</a:t>
            </a:r>
            <a:r>
              <a:rPr lang="en-US" dirty="0"/>
              <a:t> </a:t>
            </a:r>
            <a:r>
              <a:rPr lang="en-US" dirty="0" err="1"/>
              <a:t>memanfaatkan</a:t>
            </a:r>
            <a:r>
              <a:rPr lang="en-US" dirty="0"/>
              <a:t> </a:t>
            </a:r>
            <a:r>
              <a:rPr lang="en-US" dirty="0" err="1"/>
              <a:t>uap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tekanannya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proses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memaksimalkan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7859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B1C2E-CE6E-ADC4-6725-13137442D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A4F0B-25D3-28CC-929E-F77D59CFD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72" y="-1652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Prinsip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Kerja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4EE39-6F4F-0F41-75A2-8484DAF30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744" y="977456"/>
            <a:ext cx="11116056" cy="55147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Aliran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Uap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pada MEE: Forward vs. Backward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Forward Feed (Aliran Maju):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aliran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maju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uap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efek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pertama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memanaskan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cairan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efek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pertama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kemudian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uap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dihasilkan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memanaskan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efek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berikutnya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seterusnya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Backward Feed (Aliran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Mundur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):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aliran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mundur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proses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pemanasan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dilakukan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efek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terakhir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menuju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efek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pertama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Uap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memanaskan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cairan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efek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terakhir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memanaskan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cairan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efek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sebelumnya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093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826CF-CCA8-D040-D80D-9DC6325D9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BEE89-85C3-4370-EB73-1540ADC35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72" y="-1652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Airan forward feed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Multiple Effect Evaporator</a:t>
            </a:r>
          </a:p>
        </p:txBody>
      </p:sp>
      <p:sp>
        <p:nvSpPr>
          <p:cNvPr id="4" name="AutoShape 2" descr="Generated image">
            <a:extLst>
              <a:ext uri="{FF2B5EF4-FFF2-40B4-BE49-F238E27FC236}">
                <a16:creationId xmlns:a16="http://schemas.microsoft.com/office/drawing/2014/main" id="{AF890A8A-9A9F-1767-3A73-41C4994722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1FB7A3-66A9-D956-5B24-C986152602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346"/>
          <a:stretch>
            <a:fillRect/>
          </a:stretch>
        </p:blipFill>
        <p:spPr>
          <a:xfrm>
            <a:off x="64655" y="932873"/>
            <a:ext cx="11785599" cy="587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72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B3699-F333-2E07-D339-57D623208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61AB1-2FA1-1B8F-D466-A513E00BD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72" y="-1652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Airan backward feed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Multiple Effect Evaporator</a:t>
            </a:r>
          </a:p>
        </p:txBody>
      </p:sp>
      <p:sp>
        <p:nvSpPr>
          <p:cNvPr id="4" name="AutoShape 2" descr="Generated image">
            <a:extLst>
              <a:ext uri="{FF2B5EF4-FFF2-40B4-BE49-F238E27FC236}">
                <a16:creationId xmlns:a16="http://schemas.microsoft.com/office/drawing/2014/main" id="{25026D49-6B74-2C47-9DA5-8F0BB3E88A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54AA40-A683-2BBD-8319-B6D63D0A0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60" y="679080"/>
            <a:ext cx="11505168" cy="598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71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E6190-33A0-F1B7-E481-7F165AC89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962B3-A4CA-295C-8413-08397F24D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72" y="-165227"/>
            <a:ext cx="10515600" cy="1325563"/>
          </a:xfrm>
        </p:spPr>
        <p:txBody>
          <a:bodyPr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Prinsip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Kerja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Tekanan pada Triple Effect Evaporator: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D10A1-C649-E3C2-86CD-B55285AC6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744" y="977456"/>
            <a:ext cx="11116056" cy="5514784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b="1" dirty="0" err="1"/>
              <a:t>Efek</a:t>
            </a:r>
            <a:r>
              <a:rPr lang="en-US" b="1" dirty="0"/>
              <a:t> </a:t>
            </a:r>
            <a:r>
              <a:rPr lang="en-US" b="1" dirty="0" err="1"/>
              <a:t>pertama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b="1" dirty="0" err="1"/>
              <a:t>uap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sumber</a:t>
            </a:r>
            <a:r>
              <a:rPr lang="en-US" b="1" dirty="0"/>
              <a:t> </a:t>
            </a:r>
            <a:r>
              <a:rPr lang="en-US" b="1" dirty="0" err="1"/>
              <a:t>eksternal</a:t>
            </a:r>
            <a:r>
              <a:rPr lang="en-US" dirty="0"/>
              <a:t> (</a:t>
            </a:r>
            <a:r>
              <a:rPr lang="en-US" dirty="0" err="1"/>
              <a:t>misalnya</a:t>
            </a:r>
            <a:r>
              <a:rPr lang="en-US" dirty="0"/>
              <a:t> boiler)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. </a:t>
            </a:r>
            <a:r>
              <a:rPr lang="en-US" dirty="0" err="1"/>
              <a:t>Uap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memanaskan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evaporator dan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uap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tekanannya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pada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berikutnya</a:t>
            </a:r>
            <a:r>
              <a:rPr lang="en-US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 err="1"/>
              <a:t>Efek</a:t>
            </a:r>
            <a:r>
              <a:rPr lang="en-US" b="1" dirty="0"/>
              <a:t> </a:t>
            </a:r>
            <a:r>
              <a:rPr lang="en-US" b="1" dirty="0" err="1"/>
              <a:t>kedua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b="1" dirty="0" err="1"/>
              <a:t>uap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efek</a:t>
            </a:r>
            <a:r>
              <a:rPr lang="en-US" b="1" dirty="0"/>
              <a:t> </a:t>
            </a:r>
            <a:r>
              <a:rPr lang="en-US" b="1" dirty="0" err="1"/>
              <a:t>pertama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memanaskan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. Oleh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tekanan</a:t>
            </a:r>
            <a:r>
              <a:rPr lang="en-US" dirty="0"/>
              <a:t> pada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penguapan </a:t>
            </a:r>
            <a:r>
              <a:rPr lang="en-US" dirty="0" err="1"/>
              <a:t>terjadi</a:t>
            </a:r>
            <a:r>
              <a:rPr lang="en-US" dirty="0"/>
              <a:t> pada </a:t>
            </a:r>
            <a:r>
              <a:rPr lang="en-US" dirty="0" err="1"/>
              <a:t>suhu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pada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 err="1"/>
              <a:t>Efek</a:t>
            </a:r>
            <a:r>
              <a:rPr lang="en-US" b="1" dirty="0"/>
              <a:t> </a:t>
            </a:r>
            <a:r>
              <a:rPr lang="en-US" b="1" dirty="0" err="1"/>
              <a:t>ketiga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b="1" dirty="0" err="1"/>
              <a:t>uap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efek</a:t>
            </a:r>
            <a:r>
              <a:rPr lang="en-US" b="1" dirty="0"/>
              <a:t> </a:t>
            </a:r>
            <a:r>
              <a:rPr lang="en-US" b="1" dirty="0" err="1"/>
              <a:t>kedua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memanaskan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dan </a:t>
            </a:r>
            <a:r>
              <a:rPr lang="en-US" dirty="0" err="1"/>
              <a:t>suhu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. </a:t>
            </a:r>
            <a:r>
              <a:rPr lang="en-US" dirty="0" err="1"/>
              <a:t>Uap</a:t>
            </a:r>
            <a:r>
              <a:rPr lang="en-US" dirty="0"/>
              <a:t> yang </a:t>
            </a:r>
            <a:r>
              <a:rPr lang="en-US" dirty="0" err="1"/>
              <a:t>dihasilkan</a:t>
            </a:r>
            <a:r>
              <a:rPr lang="en-US" dirty="0"/>
              <a:t> pada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ketiga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terkoncentrasi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8611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FEFD0-FBFA-F103-857B-D57AF41B1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BAFC3-7170-C122-1DC2-89B1978C1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6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EVAPORATOR EFEK GANDA </a:t>
            </a:r>
            <a:b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(MULTIPLE EFFECT EVAPORATOR)</a:t>
            </a:r>
          </a:p>
        </p:txBody>
      </p:sp>
      <p:pic>
        <p:nvPicPr>
          <p:cNvPr id="5" name="Content Placeholder 4" descr="A diagram of a process">
            <a:extLst>
              <a:ext uri="{FF2B5EF4-FFF2-40B4-BE49-F238E27FC236}">
                <a16:creationId xmlns:a16="http://schemas.microsoft.com/office/drawing/2014/main" id="{5649D4DA-DFBD-9E05-7FCB-E76FED06BC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39086"/>
            <a:ext cx="10943019" cy="493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64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4E8C9-5B58-1288-C665-710DC72FF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E3D5-D6FC-844B-4B1F-14E45F4B4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72" y="-37171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Airan backward dan forward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Multiple Effect Evaporator</a:t>
            </a:r>
          </a:p>
        </p:txBody>
      </p:sp>
      <p:sp>
        <p:nvSpPr>
          <p:cNvPr id="4" name="AutoShape 2" descr="Generated image">
            <a:extLst>
              <a:ext uri="{FF2B5EF4-FFF2-40B4-BE49-F238E27FC236}">
                <a16:creationId xmlns:a16="http://schemas.microsoft.com/office/drawing/2014/main" id="{D2C6B2DA-792B-578C-FB18-1D9C4BD100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251285-C2FD-F677-A91E-F81A55B6EFAD}"/>
              </a:ext>
            </a:extLst>
          </p:cNvPr>
          <p:cNvSpPr txBox="1"/>
          <p:nvPr/>
        </p:nvSpPr>
        <p:spPr>
          <a:xfrm>
            <a:off x="359664" y="562945"/>
            <a:ext cx="11294364" cy="6036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Tekanan pada Triple Effect Evaporator: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Efek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Pertama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(First Effect):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Tekanan: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Biasanya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beroperasi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tekanan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sekitar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2–3 bar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200–300 kPa).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Sekitar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120–150°C,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tergantung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jenis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cairan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uap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Efek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Kedua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(Second Effect):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Tekanan: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Tekanan pada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efek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kedua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rendah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dibandingkan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efek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pertama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biasanya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1.0–1.5 bar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100–150 kPa).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efek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kedua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rendah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sekitar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100–120°C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karena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uap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efek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pertama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memanaskan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cairan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efek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kedua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Efek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Ketiga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(Third Effect):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Tekanan: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Tekanan pada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efek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ketiga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biasanya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rendah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lagi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sekitar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0.5–1.0 bar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50–100 kPa).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efek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ketiga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rendah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sekitar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80–100°C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4508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2501</Words>
  <Application>Microsoft Office PowerPoint</Application>
  <PresentationFormat>Widescreen</PresentationFormat>
  <Paragraphs>203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Cambria Math</vt:lpstr>
      <vt:lpstr>Wingdings</vt:lpstr>
      <vt:lpstr>Office Theme</vt:lpstr>
      <vt:lpstr>EVAPORATOR EFEK GANDA  (MULTIPLE EFFECT EVAPORATOR)</vt:lpstr>
      <vt:lpstr>PENGERTIAN EVAPORATOR EFEK GANDA  (MULTIPLE EFFECT EVAPORATOR)</vt:lpstr>
      <vt:lpstr>Prinsip Kerja MEE</vt:lpstr>
      <vt:lpstr>Prinsip Kerja MEE</vt:lpstr>
      <vt:lpstr>Airan forward feed dalam sistem Multiple Effect Evaporator</vt:lpstr>
      <vt:lpstr>Airan backward feed dalam sistem Multiple Effect Evaporator</vt:lpstr>
      <vt:lpstr>Prinsip Kerja Tekanan pada Triple Effect Evaporator:</vt:lpstr>
      <vt:lpstr>EVAPORATOR EFEK GANDA  (MULTIPLE EFFECT EVAPORATOR)</vt:lpstr>
      <vt:lpstr>Airan backward dan forward dalam sistem Multiple Effect Evaporator</vt:lpstr>
      <vt:lpstr>Triple effect evaporator</vt:lpstr>
      <vt:lpstr>Pengertian Fouling di Evaporator </vt:lpstr>
      <vt:lpstr>Indikasi Terjadi Fouling di Evaporator  </vt:lpstr>
      <vt:lpstr>Tekanan (Pressure) dan Hubungannya dengan Fouling   </vt:lpstr>
      <vt:lpstr>Cara Mengatasi Fouling di Evaporator    </vt:lpstr>
      <vt:lpstr>Cara Mengatasi Fouling di Evaporator    </vt:lpstr>
      <vt:lpstr>Perhitungan dalam Multiple Effect Evaporator </vt:lpstr>
      <vt:lpstr>CONTOH SOAL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TUGAS HARI INI</vt:lpstr>
      <vt:lpstr>PERTANYAAN ?</vt:lpstr>
      <vt:lpstr>Kesimpulan  </vt:lpstr>
      <vt:lpstr>Referensi 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Rinette Visca</dc:creator>
  <cp:lastModifiedBy>Rinette Visca</cp:lastModifiedBy>
  <cp:revision>9</cp:revision>
  <dcterms:created xsi:type="dcterms:W3CDTF">2025-12-13T04:31:57Z</dcterms:created>
  <dcterms:modified xsi:type="dcterms:W3CDTF">2025-12-13T12:11:21Z</dcterms:modified>
</cp:coreProperties>
</file>