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7" r:id="rId5"/>
    <p:sldId id="259" r:id="rId6"/>
    <p:sldId id="260" r:id="rId7"/>
    <p:sldId id="261" r:id="rId8"/>
    <p:sldId id="272" r:id="rId9"/>
    <p:sldId id="273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6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A20C-8FB7-7D37-89AE-12A5077CF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56FA3-728D-19B0-05F8-EFA1B3393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3910-C95B-3EE3-3A29-A35344EA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136A-E869-B3E8-5939-C15A717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7742D-CB6E-D329-F7F3-E667F528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5A0C-F415-5046-E3AB-8495E476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A156B-D355-9D8F-BC33-8D517C70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B16F-F240-34FF-4F45-456A6D60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600AC-2D5F-8365-8048-AB248E6D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7F062-425D-D5F2-FA2C-07FD194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980FF-DDEE-533B-8245-962FD61FF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46934-64C5-6294-9689-31DC4E75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A977-0629-70A5-0D43-FA5D14F4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7C09-D421-0CA9-2EB6-6A582C0E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D00A8-0A13-70AF-5C60-F958E71C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948E-44C7-603D-4D12-3ADE66A1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289D-2650-491F-E859-D4D20F30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D84B-FC23-1A0E-47CB-F96E6196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0240-EF66-E17C-5D62-6620E515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6E61-28EC-7814-C9DB-57E4C0A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2686-6A0C-2905-B2E1-ACD6DE2A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A5B2-8929-FE96-CAA8-D2EC06C1C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957C0-D6AB-9741-2192-4034E3A2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F78E-5F88-7542-288E-502108DA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0DF3-129D-926E-68FC-48236222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7388-D1DC-7CDD-59E5-0249A8C1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6612-BE1B-9624-7D08-47315B94A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3D5E-E5A3-AA23-3FCF-9CA0793FF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A6B8-EDF5-DE98-1B81-50D378C1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E1718-16B6-09AC-CC21-EF4705C4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CF3B-F319-FB35-16F9-F141C024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ED6C-0FDA-795F-7AB7-C2671F4F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A8A3C-FF9E-786D-8B99-BD322892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BC8F0-DC43-A60A-323F-8DDB27F18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971-A0A3-8F37-DA6F-622D289C8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2581F-2BA9-7BBA-3BA2-C1101AD78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39650-6D65-F345-7F0D-5EF802AE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E505E-C909-335E-68D3-D54FB472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DE666-2121-4E28-35B1-0C4698A1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271E-84BE-392E-B385-E10BEC01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518C3-BDC2-3937-5FED-BAFF427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DDCEF-B041-4104-5C2D-D5074EC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D4F83-CB96-7D13-3A8A-45E96F5F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9E760-16BA-AF66-069C-32A1BB5A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FE958-528B-15A8-AAD1-CF04A87F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B0317-4B92-AEE1-1273-4B9FC576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1E1B-7F78-AF97-97FE-3217945D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D944-6E27-12AA-E42E-F9887B7E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FAA90-AEC7-72FD-B011-A70DA9943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087DE-10C1-1880-BE9F-0E02ADCE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1636E-29D6-5187-61C1-06BEFB5D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8BB45-3D80-2349-907D-F53971A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804E-1A50-02DF-C810-B256E917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39AEF-353A-170D-AA33-446AEBA65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A809A-6D58-2BBD-4A8B-896C15EDE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E8261-40F1-505B-8468-E229EA18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A7E4A-BDC8-DCAE-E224-A0536573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995E3-EB2E-4938-D569-9DD7755F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0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C5FC1-B8F0-7670-97D3-EB02345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2AB4E-1C1F-B2CA-76DC-2D56265B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AB88B-CE1D-6A6B-AAE0-BB77C8D67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ABFD-CDD0-4520-AE20-E1BEAD7D56E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0FDB9-D0D4-BF79-6566-3DCA260E3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AAC8-F930-6213-B27D-05EC28EB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8F57-32D5-4F71-9F03-9686575A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ACA85-4643-6E26-9804-7F7AE58D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72" y="-84390"/>
            <a:ext cx="12312072" cy="70267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77F7E38-C67B-F7F5-EE63-B2023FBC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8240" y="-10160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ke-10 Desain Alat Industri Kimia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3B0CDE-6EDB-F356-FF2A-26EBEB9D103E}"/>
              </a:ext>
            </a:extLst>
          </p:cNvPr>
          <p:cNvSpPr/>
          <p:nvPr/>
        </p:nvSpPr>
        <p:spPr>
          <a:xfrm>
            <a:off x="7803246" y="-84390"/>
            <a:ext cx="4388754" cy="3383568"/>
          </a:xfrm>
          <a:prstGeom prst="roundRect">
            <a:avLst>
              <a:gd name="adj" fmla="val 3738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Membrane Gas Separation (MGS)</a:t>
            </a:r>
          </a:p>
        </p:txBody>
      </p:sp>
    </p:spTree>
    <p:extLst>
      <p:ext uri="{BB962C8B-B14F-4D97-AF65-F5344CB8AC3E}">
        <p14:creationId xmlns:p14="http://schemas.microsoft.com/office/powerpoint/2010/main" val="9995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DF139-0D48-0F1C-83B9-0625C880B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buNone/>
                </a:pPr>
                <a:r>
                  <a:rPr lang="en-US" b="1" dirty="0"/>
                  <a:t>Contoh Kasus 1: </a:t>
                </a:r>
                <a:r>
                  <a:rPr lang="en-US" b="1" dirty="0" err="1"/>
                  <a:t>Perhitungan</a:t>
                </a:r>
                <a:r>
                  <a:rPr lang="en-US" b="1" dirty="0"/>
                  <a:t> Laju </a:t>
                </a:r>
                <a:r>
                  <a:rPr lang="en-US" b="1" dirty="0" err="1"/>
                  <a:t>Permeasi</a:t>
                </a:r>
                <a:r>
                  <a:rPr lang="en-US" b="1" dirty="0"/>
                  <a:t> Gas</a:t>
                </a:r>
              </a:p>
              <a:p>
                <a:pPr algn="just">
                  <a:buNone/>
                </a:pPr>
                <a:r>
                  <a:rPr lang="en-US" dirty="0" err="1"/>
                  <a:t>Diberikan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0.5 m² dan </a:t>
                </a:r>
                <a:r>
                  <a:rPr lang="en-US" dirty="0" err="1"/>
                  <a:t>ketebalan</a:t>
                </a:r>
                <a:r>
                  <a:rPr lang="en-US" dirty="0"/>
                  <a:t> 0.02 cm.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tekanan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1 atm.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gas A </a:t>
                </a:r>
                <a:r>
                  <a:rPr lang="en-US" dirty="0" err="1"/>
                  <a:t>adalah</a:t>
                </a:r>
                <a:r>
                  <a:rPr lang="en-US" dirty="0"/>
                  <a:t> 5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 dan </a:t>
                </a:r>
                <a:r>
                  <a:rPr lang="en-US" dirty="0" err="1"/>
                  <a:t>untuk</a:t>
                </a:r>
                <a:r>
                  <a:rPr lang="en-US" dirty="0"/>
                  <a:t> gas B </a:t>
                </a:r>
                <a:r>
                  <a:rPr lang="en-US" dirty="0" err="1"/>
                  <a:t>adalah</a:t>
                </a:r>
                <a:r>
                  <a:rPr lang="en-US" dirty="0"/>
                  <a:t> 3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. </a:t>
                </a: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permeasi</a:t>
                </a:r>
                <a:r>
                  <a:rPr lang="en-US" dirty="0"/>
                  <a:t> gas A dan gas B.</a:t>
                </a:r>
              </a:p>
              <a:p>
                <a:pPr algn="just">
                  <a:buNone/>
                </a:pPr>
                <a:r>
                  <a:rPr lang="en-US" b="1" dirty="0" err="1"/>
                  <a:t>Penyelesaian</a:t>
                </a:r>
                <a:r>
                  <a:rPr lang="en-US" dirty="0"/>
                  <a:t>:</a:t>
                </a:r>
              </a:p>
              <a:p>
                <a:pPr algn="just">
                  <a:buNone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A dan B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algn="just">
                  <a:buNone/>
                </a:pPr>
                <a:r>
                  <a:rPr lang="en-US" dirty="0" err="1"/>
                  <a:t>Menghitung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permeasi</a:t>
                </a:r>
                <a:r>
                  <a:rPr lang="en-US" dirty="0"/>
                  <a:t> gas A: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ar-AE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  <m:r>
                          <a:rPr lang="ar-AE" i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ar-AE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ar-AE" b="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p>
                              <m:sSupPr>
                                <m:ctrlPr>
                                  <a:rPr lang="ar-AE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ar-AE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ar-AE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b="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ar-AE" b="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ar-AE" b="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ar-AE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ar-AE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ar-AE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 b="0" i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ar-AE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ar-AE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ar-AE" b="0" i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b="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AE" b="0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𝑎𝑡𝑚</m:t>
                        </m:r>
                      </m:num>
                      <m:den>
                        <m:r>
                          <a:rPr lang="ar-AE" b="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b="0" i="0">
                            <a:latin typeface="Cambria Math" panose="02040503050406030204" pitchFamily="18" charset="0"/>
                          </a:rPr>
                          <m:t>02</m:t>
                        </m:r>
                        <m:r>
                          <m:rPr>
                            <m:nor/>
                          </m:rPr>
                          <a:rPr lang="ar-AE" b="0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en-US" dirty="0"/>
                  <a:t>   =     1.25  × 10−3   mol/s</a:t>
                </a:r>
              </a:p>
              <a:p>
                <a:pPr>
                  <a:buNone/>
                </a:pPr>
                <a:r>
                  <a:rPr lang="en-US" dirty="0" err="1"/>
                  <a:t>Menghitung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permeasi</a:t>
                </a:r>
                <a:r>
                  <a:rPr lang="en-US" dirty="0"/>
                  <a:t> gas B: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ar-AE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ar-AE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ar-AE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ar-A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ar-AE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endParaRPr lang="ar-AE" dirty="0"/>
              </a:p>
              <a:p>
                <a:pPr algn="just">
                  <a:buNone/>
                </a:pPr>
                <a:endParaRPr lang="ar-AE" b="0" dirty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DF139-0D48-0F1C-83B9-0625C880B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  <a:blipFill>
                <a:blip r:embed="rId2"/>
                <a:stretch>
                  <a:fillRect l="-959" t="-1452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90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144DD-3D04-8320-524B-CF0E35EFF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44E26-CD57-CE1A-4E51-A0CE99393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/>
                  <a:t>Kasus 2: </a:t>
                </a:r>
                <a:r>
                  <a:rPr lang="en-US" b="1" dirty="0" err="1"/>
                  <a:t>Perhitungan</a:t>
                </a:r>
                <a:r>
                  <a:rPr lang="en-US" b="1" dirty="0"/>
                  <a:t> </a:t>
                </a:r>
                <a:r>
                  <a:rPr lang="en-US" b="1" dirty="0" err="1"/>
                  <a:t>Selektivitas</a:t>
                </a:r>
                <a:r>
                  <a:rPr lang="en-US" b="1" dirty="0"/>
                  <a:t> Gas A </a:t>
                </a:r>
                <a:r>
                  <a:rPr lang="en-US" b="1" dirty="0" err="1"/>
                  <a:t>terhadap</a:t>
                </a:r>
                <a:r>
                  <a:rPr lang="en-US" b="1" dirty="0"/>
                  <a:t> Gas B</a:t>
                </a:r>
              </a:p>
              <a:p>
                <a:pPr>
                  <a:buNone/>
                </a:pPr>
                <a:r>
                  <a:rPr lang="en-US" dirty="0" err="1"/>
                  <a:t>Diberikan</a:t>
                </a:r>
                <a:r>
                  <a:rPr lang="en-US" dirty="0"/>
                  <a:t>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gas A (P_A) = 5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 dan gas B (P_B) = 3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. </a:t>
                </a: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selektivitas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gas A dan B.</a:t>
                </a:r>
              </a:p>
              <a:p>
                <a:pPr>
                  <a:buNone/>
                </a:pPr>
                <a:r>
                  <a:rPr lang="en-US" b="1" dirty="0" err="1"/>
                  <a:t>Penyelesaian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:r>
                  <a:rPr lang="en-US" dirty="0" err="1"/>
                  <a:t>Selektivitas</a:t>
                </a:r>
                <a:r>
                  <a:rPr lang="en-US" dirty="0"/>
                  <a:t> gas A </a:t>
                </a:r>
                <a:r>
                  <a:rPr lang="en-US" dirty="0" err="1"/>
                  <a:t>terhadap</a:t>
                </a:r>
                <a:r>
                  <a:rPr lang="en-US" dirty="0"/>
                  <a:t> gas B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r>
                  <a:rPr lang="en-US" dirty="0" err="1"/>
                  <a:t>Substitusi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diberikan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br>
                  <a:rPr lang="en-US" dirty="0"/>
                </a:br>
                <a:r>
                  <a:rPr lang="en-US" dirty="0" err="1"/>
                  <a:t>Selektivitas</a:t>
                </a:r>
                <a:r>
                  <a:rPr lang="en-US" dirty="0"/>
                  <a:t> gas A </a:t>
                </a:r>
                <a:r>
                  <a:rPr lang="en-US" dirty="0" err="1"/>
                  <a:t>terhadap</a:t>
                </a:r>
                <a:r>
                  <a:rPr lang="en-US" dirty="0"/>
                  <a:t> gas B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1.67</a:t>
                </a:r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ar-AE" dirty="0"/>
              </a:p>
              <a:p>
                <a:pPr algn="just">
                  <a:buNone/>
                </a:pPr>
                <a:endParaRPr lang="ar-AE" b="0" dirty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44E26-CD57-CE1A-4E51-A0CE99393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  <a:blipFill>
                <a:blip r:embed="rId2"/>
                <a:stretch>
                  <a:fillRect l="-1119" t="-1543" r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4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A3AB3-672D-07C7-5D88-466F0A26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12607-E95B-5EAC-1DEF-4F4C32E89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/>
                  <a:t>Kasus 3: </a:t>
                </a:r>
                <a:r>
                  <a:rPr lang="en-US" b="1" dirty="0" err="1"/>
                  <a:t>Perhitungan</a:t>
                </a:r>
                <a:r>
                  <a:rPr lang="en-US" b="1" dirty="0"/>
                  <a:t> Laju </a:t>
                </a:r>
                <a:r>
                  <a:rPr lang="en-US" b="1" dirty="0" err="1"/>
                  <a:t>Permeasi</a:t>
                </a:r>
                <a:r>
                  <a:rPr lang="en-US" b="1" dirty="0"/>
                  <a:t> </a:t>
                </a:r>
                <a:r>
                  <a:rPr lang="en-US" b="1" dirty="0" err="1"/>
                  <a:t>dengan</a:t>
                </a:r>
                <a:r>
                  <a:rPr lang="en-US" b="1" dirty="0"/>
                  <a:t> </a:t>
                </a:r>
                <a:r>
                  <a:rPr lang="en-US" b="1" dirty="0" err="1"/>
                  <a:t>Ketebalan</a:t>
                </a:r>
                <a:r>
                  <a:rPr lang="en-US" b="1" dirty="0"/>
                  <a:t> </a:t>
                </a:r>
                <a:r>
                  <a:rPr lang="en-US" b="1" dirty="0" err="1"/>
                  <a:t>Membran</a:t>
                </a:r>
                <a:r>
                  <a:rPr lang="en-US" b="1" dirty="0"/>
                  <a:t> yang </a:t>
                </a:r>
                <a:r>
                  <a:rPr lang="en-US" b="1" dirty="0" err="1"/>
                  <a:t>Berbeda</a:t>
                </a:r>
                <a:br>
                  <a:rPr lang="en-US" dirty="0"/>
                </a:b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ketebalan</a:t>
                </a:r>
                <a:r>
                  <a:rPr lang="en-US" dirty="0"/>
                  <a:t> 0.02 cm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1 m².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tekanan</a:t>
                </a:r>
                <a:r>
                  <a:rPr lang="en-US" dirty="0"/>
                  <a:t> di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0.8 atm.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gas A </a:t>
                </a:r>
                <a:r>
                  <a:rPr lang="en-US" dirty="0" err="1"/>
                  <a:t>adalah</a:t>
                </a:r>
                <a:r>
                  <a:rPr lang="en-US" dirty="0"/>
                  <a:t> 4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. </a:t>
                </a: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permeasi</a:t>
                </a:r>
                <a:r>
                  <a:rPr lang="en-US" dirty="0"/>
                  <a:t> gas A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dikurangi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0.01 cm.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b="1" dirty="0" err="1"/>
                  <a:t>Penyelesaian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A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0.02 cm: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ar-AE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b="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ar-AE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b="0" i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ar-AE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ar-AE" b="0" i="1"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ar-AE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ar-AE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ar-AE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10000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02</m:t>
                          </m:r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ar-AE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ar-AE" b="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ar-AE" b="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ar-AE" b="0" dirty="0"/>
              </a:p>
              <a:p>
                <a:pPr>
                  <a:buNone/>
                </a:pPr>
                <a:endParaRPr lang="ar-AE" dirty="0"/>
              </a:p>
              <a:p>
                <a:pPr algn="just">
                  <a:buNone/>
                </a:pPr>
                <a:endParaRPr lang="ar-AE" b="0" dirty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12607-E95B-5EAC-1DEF-4F4C32E89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  <a:blipFill>
                <a:blip r:embed="rId2"/>
                <a:stretch>
                  <a:fillRect l="-1119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66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34B0-2E44-5970-0005-4A21C519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B72845-F779-F0FC-4A9F-0820E3FCD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A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0.01 cm: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ar-AE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b="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b="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ar-AE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b="0" i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AE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ar-AE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ar-AE" b="0" i="1"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b="0" i="0"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m:rPr>
                              <m:nor/>
                            </m:rPr>
                            <a:rPr lang="ar-AE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ar-AE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ar-AE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10000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01</m:t>
                          </m:r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ar-AE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ar-AE" b="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ar-AE" b="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ar-AE" b="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:endParaRPr lang="ar-AE" b="0" dirty="0"/>
              </a:p>
              <a:p>
                <a:pPr>
                  <a:buNone/>
                </a:pPr>
                <a:r>
                  <a:rPr lang="en-US" b="1" dirty="0" err="1"/>
                  <a:t>Jawaban</a:t>
                </a:r>
                <a:r>
                  <a:rPr lang="en-US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A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0.02 cm: </a:t>
                </a:r>
                <a:r>
                  <a:rPr lang="en-US" b="1" dirty="0"/>
                  <a:t>1.6 × 10⁻² mol/s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A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0.01 cm: </a:t>
                </a:r>
                <a:r>
                  <a:rPr lang="en-US" b="1" dirty="0"/>
                  <a:t>3.2 × 10⁻² mol/s</a:t>
                </a:r>
                <a:endParaRPr lang="en-US" dirty="0"/>
              </a:p>
              <a:p>
                <a:pPr>
                  <a:buNone/>
                </a:pPr>
                <a:endParaRPr lang="ar-AE" dirty="0"/>
              </a:p>
              <a:p>
                <a:pPr algn="just">
                  <a:buNone/>
                </a:pPr>
                <a:endParaRPr lang="ar-AE" b="0" dirty="0"/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B72845-F779-F0FC-4A9F-0820E3FCD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  <a:blipFill>
                <a:blip r:embed="rId2"/>
                <a:stretch>
                  <a:fillRect l="-1119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21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E221-ADB3-43B6-C243-D5234D5D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58AB4-FB83-DA86-94ED-18CE7CDBF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b="1" dirty="0"/>
                  <a:t>Kasus 4 : </a:t>
                </a:r>
                <a:r>
                  <a:rPr lang="en-US" b="1" dirty="0" err="1"/>
                  <a:t>Perhitungan</a:t>
                </a:r>
                <a:r>
                  <a:rPr lang="en-US" b="1" dirty="0"/>
                  <a:t> </a:t>
                </a:r>
                <a:r>
                  <a:rPr lang="en-US" b="1" dirty="0" err="1"/>
                  <a:t>Selektivitas</a:t>
                </a:r>
                <a:r>
                  <a:rPr lang="en-US" b="1" dirty="0"/>
                  <a:t> </a:t>
                </a:r>
                <a:r>
                  <a:rPr lang="en-US" b="1" dirty="0" err="1"/>
                  <a:t>Membran</a:t>
                </a:r>
                <a:r>
                  <a:rPr lang="en-US" b="1" dirty="0"/>
                  <a:t> Antara Dua Gas</a:t>
                </a:r>
              </a:p>
              <a:p>
                <a:pPr>
                  <a:buNone/>
                </a:pPr>
                <a:r>
                  <a:rPr lang="en-US" b="1" dirty="0"/>
                  <a:t>Soal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gas A </a:t>
                </a:r>
                <a:r>
                  <a:rPr lang="en-US" dirty="0" err="1"/>
                  <a:t>sebesar</a:t>
                </a:r>
                <a:r>
                  <a:rPr lang="en-US" dirty="0"/>
                  <a:t> 7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 dan </a:t>
                </a:r>
                <a:r>
                  <a:rPr lang="en-US" dirty="0" err="1"/>
                  <a:t>untuk</a:t>
                </a:r>
                <a:r>
                  <a:rPr lang="en-US" dirty="0"/>
                  <a:t> gas B </a:t>
                </a:r>
                <a:r>
                  <a:rPr lang="en-US" dirty="0" err="1"/>
                  <a:t>sebesar</a:t>
                </a:r>
                <a:r>
                  <a:rPr lang="en-US" dirty="0"/>
                  <a:t> 4 × 10⁻⁶ mol/</a:t>
                </a:r>
                <a:r>
                  <a:rPr lang="en-US" dirty="0" err="1"/>
                  <a:t>s·cm·atm</a:t>
                </a:r>
                <a:r>
                  <a:rPr lang="en-US" dirty="0"/>
                  <a:t>. </a:t>
                </a: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:r>
                  <a:rPr lang="en-US" dirty="0" err="1"/>
                  <a:t>selektivitas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gas A dan gas B.</a:t>
                </a:r>
              </a:p>
              <a:p>
                <a:pPr>
                  <a:buNone/>
                </a:pPr>
                <a:r>
                  <a:rPr lang="en-US" b="1" dirty="0" err="1"/>
                  <a:t>Penyelesaian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:r>
                  <a:rPr lang="en-US" dirty="0" err="1"/>
                  <a:t>Selektivitas</a:t>
                </a:r>
                <a:r>
                  <a:rPr lang="en-US" dirty="0"/>
                  <a:t> gas A </a:t>
                </a:r>
                <a:r>
                  <a:rPr lang="en-US" dirty="0" err="1"/>
                  <a:t>terhadap</a:t>
                </a:r>
                <a:r>
                  <a:rPr lang="en-US" dirty="0"/>
                  <a:t> gas B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r>
                  <a:rPr lang="en-US" dirty="0" err="1"/>
                  <a:t>Substitusi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diberikan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ar-AE" dirty="0"/>
              </a:p>
              <a:p>
                <a:pPr algn="just">
                  <a:buNone/>
                </a:pPr>
                <a:endParaRPr lang="ar-AE" b="0" dirty="0"/>
              </a:p>
              <a:p>
                <a:pPr algn="just"/>
                <a:r>
                  <a:rPr lang="en-US" b="1" dirty="0" err="1"/>
                  <a:t>Selektivitas</a:t>
                </a:r>
                <a:r>
                  <a:rPr lang="en-US" b="1" dirty="0"/>
                  <a:t> gas A </a:t>
                </a:r>
                <a:r>
                  <a:rPr lang="en-US" b="1" dirty="0" err="1"/>
                  <a:t>terhadap</a:t>
                </a:r>
                <a:r>
                  <a:rPr lang="en-US" b="1" dirty="0"/>
                  <a:t> gas B </a:t>
                </a:r>
                <a:r>
                  <a:rPr lang="en-US" b="1" dirty="0" err="1"/>
                  <a:t>sebesar</a:t>
                </a:r>
                <a:r>
                  <a:rPr lang="en-US" b="1" dirty="0"/>
                  <a:t> 1,75</a:t>
                </a:r>
                <a:r>
                  <a:rPr lang="en-US" dirty="0"/>
                  <a:t> </a:t>
                </a:r>
                <a:r>
                  <a:rPr lang="en-US" dirty="0" err="1"/>
                  <a:t>berarti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yang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kemampuan</a:t>
                </a:r>
                <a:r>
                  <a:rPr lang="en-US" dirty="0"/>
                  <a:t> yang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memisahkan</a:t>
                </a:r>
                <a:r>
                  <a:rPr lang="en-US" dirty="0"/>
                  <a:t> gas A </a:t>
                </a:r>
                <a:r>
                  <a:rPr lang="en-US" dirty="0" err="1"/>
                  <a:t>dibandingkan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gas B. Dalam </a:t>
                </a:r>
                <a:r>
                  <a:rPr lang="en-US" dirty="0" err="1"/>
                  <a:t>hal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,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b="1" dirty="0"/>
                  <a:t>1,75</a:t>
                </a:r>
                <a:r>
                  <a:rPr lang="en-US" dirty="0"/>
                  <a:t> </a:t>
                </a:r>
                <a:r>
                  <a:rPr lang="en-US" dirty="0" err="1"/>
                  <a:t>menunjukkan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laju</a:t>
                </a:r>
                <a:r>
                  <a:rPr lang="en-US" dirty="0"/>
                  <a:t> </a:t>
                </a:r>
                <a:r>
                  <a:rPr lang="en-US" dirty="0" err="1"/>
                  <a:t>permeasi</a:t>
                </a:r>
                <a:r>
                  <a:rPr lang="en-US" dirty="0"/>
                  <a:t> gas A </a:t>
                </a:r>
                <a:r>
                  <a:rPr lang="en-US" dirty="0" err="1"/>
                  <a:t>melalui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1,75 kali </a:t>
                </a:r>
                <a:r>
                  <a:rPr lang="en-US" b="1" dirty="0" err="1"/>
                  <a:t>lebih</a:t>
                </a:r>
                <a:r>
                  <a:rPr lang="en-US" b="1" dirty="0"/>
                  <a:t> </a:t>
                </a:r>
                <a:r>
                  <a:rPr lang="en-US" b="1" dirty="0" err="1"/>
                  <a:t>cepat</a:t>
                </a:r>
                <a:r>
                  <a:rPr lang="en-US" dirty="0"/>
                  <a:t> </a:t>
                </a:r>
                <a:r>
                  <a:rPr lang="en-US" dirty="0" err="1"/>
                  <a:t>daripada</a:t>
                </a:r>
                <a:r>
                  <a:rPr lang="en-US" dirty="0"/>
                  <a:t> gas B.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58AB4-FB83-DA86-94ED-18CE7CDBF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574" y="138022"/>
                <a:ext cx="11438626" cy="6719977"/>
              </a:xfrm>
              <a:blipFill>
                <a:blip r:embed="rId2"/>
                <a:stretch>
                  <a:fillRect l="-959" t="-1906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3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810D8-33A0-C4FD-78A0-F894DAD3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886F-BA6A-6DAE-BC2D-F41DBD9E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38022"/>
            <a:ext cx="11438626" cy="67199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Jika </a:t>
            </a:r>
            <a:r>
              <a:rPr lang="el-GR" b="1" dirty="0"/>
              <a:t>α_</a:t>
            </a:r>
            <a:r>
              <a:rPr lang="en-US" b="1" dirty="0"/>
              <a:t>AB = 1,75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gas 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gas B. Artinya,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pemisahan</a:t>
            </a:r>
            <a:r>
              <a:rPr lang="en-US" dirty="0"/>
              <a:t> gas, gas 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permeat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gas B, yang </a:t>
            </a:r>
            <a:r>
              <a:rPr lang="en-US" dirty="0" err="1"/>
              <a:t>tertahan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retentat</a:t>
            </a:r>
            <a:r>
              <a:rPr lang="en-US" dirty="0"/>
              <a:t> (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algn="just">
              <a:buNone/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gas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(O₂) dan gas B </a:t>
            </a:r>
            <a:r>
              <a:rPr lang="en-US" dirty="0" err="1"/>
              <a:t>adalah</a:t>
            </a:r>
            <a:r>
              <a:rPr lang="en-US" dirty="0"/>
              <a:t> nitrogen (N₂), </a:t>
            </a:r>
            <a:r>
              <a:rPr lang="en-US" dirty="0" err="1"/>
              <a:t>selektivitas</a:t>
            </a:r>
            <a:r>
              <a:rPr lang="en-US" dirty="0"/>
              <a:t> 1,75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(O₂)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nitrogen (N₂),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terkumpul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permeat</a:t>
            </a:r>
            <a:r>
              <a:rPr lang="en-US" dirty="0"/>
              <a:t> dan nitrogen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retentat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l-GR" b="1" dirty="0"/>
              <a:t>α_</a:t>
            </a:r>
            <a:r>
              <a:rPr lang="en-US" b="1" dirty="0"/>
              <a:t>AB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gas A </a:t>
            </a:r>
            <a:r>
              <a:rPr lang="en-US" dirty="0" err="1"/>
              <a:t>dari</a:t>
            </a:r>
            <a:r>
              <a:rPr lang="en-US" dirty="0"/>
              <a:t> gas B.</a:t>
            </a:r>
          </a:p>
        </p:txBody>
      </p:sp>
    </p:spTree>
    <p:extLst>
      <p:ext uri="{BB962C8B-B14F-4D97-AF65-F5344CB8AC3E}">
        <p14:creationId xmlns:p14="http://schemas.microsoft.com/office/powerpoint/2010/main" val="356764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8D1C-EE19-ABAF-15C5-017737A7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257" y="229744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PERTANYAAN  ?</a:t>
            </a:r>
          </a:p>
        </p:txBody>
      </p:sp>
    </p:spTree>
    <p:extLst>
      <p:ext uri="{BB962C8B-B14F-4D97-AF65-F5344CB8AC3E}">
        <p14:creationId xmlns:p14="http://schemas.microsoft.com/office/powerpoint/2010/main" val="365731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0BA4-D25D-FCEF-ECC3-E3F028EA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2C73-4BFE-3969-DE68-F08CCF1F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3" y="1500997"/>
            <a:ext cx="11129513" cy="464146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Membrane Gas Separation (MGS)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gas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permeasi</a:t>
            </a:r>
            <a:r>
              <a:rPr lang="en-US" dirty="0"/>
              <a:t> gas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Selektivitas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dua gas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gas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petrokimia</a:t>
            </a:r>
            <a:r>
              <a:rPr lang="en-US" dirty="0"/>
              <a:t>, dan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udara.Faktor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Proses MGS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Laju </a:t>
            </a:r>
            <a:r>
              <a:rPr lang="en-US" dirty="0" err="1"/>
              <a:t>permeasi</a:t>
            </a:r>
            <a:r>
              <a:rPr lang="en-US" dirty="0"/>
              <a:t> gas sangat </a:t>
            </a:r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permeabilitas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,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, dan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membran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8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257B-7575-E202-6188-536EDE2A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Daftar Pustaka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7E4E-E0B8-0DE6-78A6-551FC6DE3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US" dirty="0"/>
              <a:t>Baker, R. W. (2004). </a:t>
            </a:r>
            <a:r>
              <a:rPr lang="en-US" i="1" dirty="0"/>
              <a:t>Membrane technology and applications</a:t>
            </a:r>
            <a:r>
              <a:rPr lang="en-US" dirty="0"/>
              <a:t>. John Wiley &amp; Sons.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Mulder, M. (1996). </a:t>
            </a:r>
            <a:r>
              <a:rPr lang="en-US" i="1" dirty="0"/>
              <a:t>Basic principles of membrane technology</a:t>
            </a:r>
            <a:r>
              <a:rPr lang="en-US" dirty="0"/>
              <a:t>. Kluwer Academic Publishers.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Kesting, R. E. (1997). </a:t>
            </a:r>
            <a:r>
              <a:rPr lang="en-US" i="1" dirty="0"/>
              <a:t>Synthetic polymer membranes</a:t>
            </a:r>
            <a:r>
              <a:rPr lang="en-US" dirty="0"/>
              <a:t>. Springer.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Yang, W., &amp; He, Y. (2009). "Membrane Gas Separation". </a:t>
            </a:r>
            <a:r>
              <a:rPr lang="en-US" i="1" dirty="0"/>
              <a:t>Journal of Membrane Science, 32</a:t>
            </a:r>
            <a:r>
              <a:rPr lang="en-US" dirty="0"/>
              <a:t>(3), 199-206.</a:t>
            </a:r>
          </a:p>
          <a:p>
            <a:pPr algn="just">
              <a:buFont typeface="+mj-lt"/>
              <a:buAutoNum type="arabicPeriod"/>
            </a:pPr>
            <a:r>
              <a:rPr lang="en-US" dirty="0"/>
              <a:t>"Separation Processes in the Chemical Industry" (2012). </a:t>
            </a:r>
            <a:r>
              <a:rPr lang="en-US" i="1" dirty="0"/>
              <a:t>Chemical Engineering Science Journal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1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DF8D-3183-7171-3F04-0DCBCDA6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710" y="296113"/>
            <a:ext cx="10515600" cy="1325563"/>
          </a:xfrm>
        </p:spPr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F09E-AEEC-5490-4EEC-BF2F120F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highlight>
                  <a:srgbClr val="FFFF00"/>
                </a:highlight>
              </a:rPr>
              <a:t>Membrane Gas Separation (MGS) </a:t>
            </a:r>
            <a:r>
              <a:rPr lang="en-US" dirty="0" err="1">
                <a:highlight>
                  <a:srgbClr val="FFFF00"/>
                </a:highlight>
              </a:rPr>
              <a:t>adalah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teknologi</a:t>
            </a:r>
            <a:r>
              <a:rPr lang="en-US" dirty="0">
                <a:highlight>
                  <a:srgbClr val="FFFF00"/>
                </a:highlight>
              </a:rPr>
              <a:t> yang </a:t>
            </a:r>
            <a:r>
              <a:rPr lang="en-US" dirty="0" err="1">
                <a:highlight>
                  <a:srgbClr val="FFFF00"/>
                </a:highlight>
              </a:rPr>
              <a:t>digunakan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untuk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memisahkan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berbagai</a:t>
            </a:r>
            <a:r>
              <a:rPr lang="en-US" dirty="0">
                <a:highlight>
                  <a:srgbClr val="FFFF00"/>
                </a:highlight>
              </a:rPr>
              <a:t> gas </a:t>
            </a:r>
            <a:r>
              <a:rPr lang="en-US" dirty="0" err="1">
                <a:highlight>
                  <a:srgbClr val="FFFF00"/>
                </a:highlight>
              </a:rPr>
              <a:t>dalam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campuran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dengan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memanfaatkan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selektivitas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permeasi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membran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terhadap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komponen-komponen</a:t>
            </a:r>
            <a:r>
              <a:rPr lang="en-US" dirty="0">
                <a:highlight>
                  <a:srgbClr val="FFFF00"/>
                </a:highlight>
              </a:rPr>
              <a:t> gas </a:t>
            </a:r>
            <a:r>
              <a:rPr lang="en-US" dirty="0" err="1">
                <a:highlight>
                  <a:srgbClr val="FFFF00"/>
                </a:highlight>
              </a:rPr>
              <a:t>tertentu</a:t>
            </a:r>
            <a:r>
              <a:rPr lang="en-US" dirty="0">
                <a:highlight>
                  <a:srgbClr val="FFFF00"/>
                </a:highlight>
              </a:rPr>
              <a:t>. </a:t>
            </a:r>
          </a:p>
          <a:p>
            <a:pPr algn="just"/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gas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petrokimia</a:t>
            </a:r>
            <a:r>
              <a:rPr lang="en-US" dirty="0"/>
              <a:t>, dan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berkat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gas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, dan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minimal.</a:t>
            </a:r>
          </a:p>
          <a:p>
            <a:pPr algn="just"/>
            <a:r>
              <a:rPr lang="en-US" dirty="0" err="1"/>
              <a:t>Teknologi</a:t>
            </a:r>
            <a:r>
              <a:rPr lang="en-US" dirty="0"/>
              <a:t> MGS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gas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gas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tertinggal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.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difusi</a:t>
            </a:r>
            <a:r>
              <a:rPr lang="en-US" dirty="0"/>
              <a:t> dan </a:t>
            </a:r>
            <a:r>
              <a:rPr lang="en-US" dirty="0" err="1"/>
              <a:t>kelarutan</a:t>
            </a:r>
            <a:r>
              <a:rPr lang="en-US" dirty="0"/>
              <a:t> gas </a:t>
            </a:r>
            <a:r>
              <a:rPr lang="en-US" dirty="0" err="1"/>
              <a:t>dalam</a:t>
            </a:r>
            <a:r>
              <a:rPr lang="en-US" dirty="0"/>
              <a:t> material </a:t>
            </a:r>
            <a:r>
              <a:rPr lang="en-US" dirty="0" err="1"/>
              <a:t>membran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Membran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gas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, </a:t>
            </a:r>
            <a:r>
              <a:rPr lang="en-US" dirty="0" err="1"/>
              <a:t>keramik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4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3B06-0CF4-BA64-A7FB-7A5C1792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9F3873-7600-55B1-BE0B-3EF22D686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116" y="897149"/>
            <a:ext cx="10429684" cy="48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1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46F3-DAF8-C71D-1109-C7EBE683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015" y="260843"/>
            <a:ext cx="10515600" cy="7218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lang="en-US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permeasi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(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2E262-4490-263F-25D0-229038673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529" y="560874"/>
                <a:ext cx="5172465" cy="5455160"/>
              </a:xfrm>
            </p:spPr>
            <p:txBody>
              <a:bodyPr>
                <a:normAutofit fontScale="47500" lnSpcReduction="20000"/>
              </a:bodyPr>
              <a:lstStyle/>
              <a:p>
                <a:pPr algn="just">
                  <a:lnSpc>
                    <a:spcPct val="120000"/>
                  </a:lnSpc>
                  <a:buNone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(</a:t>
                </a:r>
                <a:r>
                  <a:rPr lang="en-US" b="1" dirty="0"/>
                  <a:t>J</a:t>
                </a:r>
                <a:r>
                  <a:rPr lang="en-US" dirty="0"/>
                  <a:t>) </a:t>
                </a:r>
                <a:r>
                  <a:rPr lang="en-US" dirty="0" err="1"/>
                  <a:t>merujuk</a:t>
                </a:r>
                <a:r>
                  <a:rPr lang="en-US" dirty="0"/>
                  <a:t> pada </a:t>
                </a:r>
                <a:r>
                  <a:rPr lang="en-US" dirty="0" err="1"/>
                  <a:t>jumlah</a:t>
                </a:r>
                <a:r>
                  <a:rPr lang="en-US" dirty="0"/>
                  <a:t> gas yang </a:t>
                </a:r>
                <a:r>
                  <a:rPr lang="en-US" dirty="0" err="1"/>
                  <a:t>melewati</a:t>
                </a:r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per </a:t>
                </a:r>
                <a:r>
                  <a:rPr lang="en-US" dirty="0" err="1"/>
                  <a:t>satuan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. Dalam </a:t>
                </a:r>
                <a:r>
                  <a:rPr lang="en-US" dirty="0" err="1"/>
                  <a:t>konteks</a:t>
                </a:r>
                <a:r>
                  <a:rPr lang="en-US" dirty="0"/>
                  <a:t> Membrane Gas Separation (MGS), </a:t>
                </a:r>
                <a:r>
                  <a:rPr lang="en-US" b="1" dirty="0"/>
                  <a:t>J</a:t>
                </a:r>
                <a:r>
                  <a:rPr lang="en-US" dirty="0"/>
                  <a:t> </a:t>
                </a:r>
                <a:r>
                  <a:rPr lang="en-US" dirty="0" err="1"/>
                  <a:t>menunjukkan</a:t>
                </a:r>
                <a:r>
                  <a:rPr lang="en-US" dirty="0"/>
                  <a:t> </a:t>
                </a:r>
                <a:r>
                  <a:rPr lang="en-US" dirty="0" err="1"/>
                  <a:t>seberapa</a:t>
                </a:r>
                <a:r>
                  <a:rPr lang="en-US" dirty="0"/>
                  <a:t> </a:t>
                </a:r>
                <a:r>
                  <a:rPr lang="en-US" dirty="0" err="1"/>
                  <a:t>cepat</a:t>
                </a:r>
                <a:r>
                  <a:rPr lang="en-US" dirty="0"/>
                  <a:t> gas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bergerak</a:t>
                </a:r>
                <a:r>
                  <a:rPr lang="en-US" dirty="0"/>
                  <a:t> </a:t>
                </a:r>
                <a:r>
                  <a:rPr lang="en-US" dirty="0" err="1"/>
                  <a:t>melalui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lainnya</a:t>
                </a:r>
                <a:r>
                  <a:rPr lang="en-US" dirty="0"/>
                  <a:t>, yang </a:t>
                </a:r>
                <a:r>
                  <a:rPr lang="en-US" dirty="0" err="1"/>
                  <a:t>dipengaruhi</a:t>
                </a:r>
                <a:r>
                  <a:rPr lang="en-US" dirty="0"/>
                  <a:t> oleh </a:t>
                </a:r>
                <a:r>
                  <a:rPr lang="en-US" dirty="0" err="1"/>
                  <a:t>beberapa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</a:t>
                </a:r>
                <a:r>
                  <a:rPr lang="en-US" dirty="0" err="1"/>
                  <a:t>seperti</a:t>
                </a:r>
                <a:r>
                  <a:rPr lang="en-US" dirty="0"/>
                  <a:t>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tekanan</a:t>
                </a:r>
                <a:r>
                  <a:rPr lang="en-US" dirty="0"/>
                  <a:t>, </a:t>
                </a:r>
                <a:r>
                  <a:rPr lang="en-US" dirty="0" err="1"/>
                  <a:t>sifat</a:t>
                </a:r>
                <a:r>
                  <a:rPr lang="en-US" dirty="0"/>
                  <a:t> gas, </a:t>
                </a:r>
                <a:r>
                  <a:rPr lang="en-US" dirty="0" err="1"/>
                  <a:t>serta</a:t>
                </a:r>
                <a:r>
                  <a:rPr lang="en-US" dirty="0"/>
                  <a:t> </a:t>
                </a:r>
                <a:r>
                  <a:rPr lang="en-US" dirty="0" err="1"/>
                  <a:t>sifat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sendiri</a:t>
                </a:r>
                <a:r>
                  <a:rPr lang="en-US" dirty="0"/>
                  <a:t> (</a:t>
                </a:r>
                <a:r>
                  <a:rPr lang="en-US" dirty="0" err="1"/>
                  <a:t>misalnya</a:t>
                </a:r>
                <a:r>
                  <a:rPr lang="en-US" dirty="0"/>
                  <a:t>,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).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dirty="0"/>
                  <a:t>Laju </a:t>
                </a:r>
                <a:r>
                  <a:rPr lang="en-US" dirty="0" err="1"/>
                  <a:t>permeasi</a:t>
                </a:r>
                <a:r>
                  <a:rPr lang="en-US" dirty="0"/>
                  <a:t> gas </a:t>
                </a:r>
                <a:r>
                  <a:rPr lang="en-US" b="1" dirty="0"/>
                  <a:t>J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4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ar-AE" sz="4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ar-AE" sz="4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4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ar-AE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ar-AE" b="1" dirty="0"/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dirty="0"/>
                  <a:t>Dimana: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/>
                  <a:t>J</a:t>
                </a:r>
                <a:r>
                  <a:rPr lang="en-US" dirty="0"/>
                  <a:t> = Laju </a:t>
                </a:r>
                <a:r>
                  <a:rPr lang="en-US" dirty="0" err="1"/>
                  <a:t>permeasi</a:t>
                </a:r>
                <a:r>
                  <a:rPr lang="en-US" dirty="0"/>
                  <a:t> gas (mol/s)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(mol/</a:t>
                </a:r>
                <a:r>
                  <a:rPr lang="en-US" dirty="0" err="1"/>
                  <a:t>s·cm·atm</a:t>
                </a:r>
                <a:r>
                  <a:rPr lang="en-US" dirty="0"/>
                  <a:t>)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/>
                  <a:t>A</a:t>
                </a:r>
                <a:r>
                  <a:rPr lang="en-US" dirty="0"/>
                  <a:t> = Luas </a:t>
                </a:r>
                <a:r>
                  <a:rPr lang="en-US" dirty="0" err="1"/>
                  <a:t>membran</a:t>
                </a:r>
                <a:r>
                  <a:rPr lang="en-US" dirty="0"/>
                  <a:t> (cm²)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l-GR" b="1" dirty="0"/>
                  <a:t>Δ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dirty="0" err="1"/>
                  <a:t>Perbedaan</a:t>
                </a:r>
                <a:r>
                  <a:rPr lang="en-US" dirty="0"/>
                  <a:t> </a:t>
                </a:r>
                <a:r>
                  <a:rPr lang="en-US" dirty="0" err="1"/>
                  <a:t>tekanan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(atm)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/>
                  <a:t>L</a:t>
                </a:r>
                <a:r>
                  <a:rPr lang="en-US" dirty="0"/>
                  <a:t> =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(cm)</a:t>
                </a:r>
              </a:p>
              <a:p>
                <a:pPr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dirty="0">
                    <a:highlight>
                      <a:srgbClr val="FFFF00"/>
                    </a:highlight>
                  </a:rPr>
                  <a:t>Laju </a:t>
                </a:r>
                <a:r>
                  <a:rPr lang="en-US" dirty="0" err="1">
                    <a:highlight>
                      <a:srgbClr val="FFFF00"/>
                    </a:highlight>
                  </a:rPr>
                  <a:t>permeasi</a:t>
                </a:r>
                <a:r>
                  <a:rPr lang="en-US" dirty="0">
                    <a:highlight>
                      <a:srgbClr val="FFFF00"/>
                    </a:highlight>
                  </a:rPr>
                  <a:t> sangat </a:t>
                </a:r>
                <a:r>
                  <a:rPr lang="en-US" dirty="0" err="1">
                    <a:highlight>
                      <a:srgbClr val="FFFF00"/>
                    </a:highlight>
                  </a:rPr>
                  <a:t>penting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untuk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menentukan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efisiensi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dalam</a:t>
                </a:r>
                <a:r>
                  <a:rPr lang="en-US" dirty="0">
                    <a:highlight>
                      <a:srgbClr val="FFFF00"/>
                    </a:highlight>
                  </a:rPr>
                  <a:t> proses </a:t>
                </a:r>
                <a:r>
                  <a:rPr lang="en-US" dirty="0" err="1">
                    <a:highlight>
                      <a:srgbClr val="FFFF00"/>
                    </a:highlight>
                  </a:rPr>
                  <a:t>pemisahan</a:t>
                </a:r>
                <a:r>
                  <a:rPr lang="en-US" dirty="0">
                    <a:highlight>
                      <a:srgbClr val="FFFF00"/>
                    </a:highlight>
                  </a:rPr>
                  <a:t> gas </a:t>
                </a:r>
                <a:r>
                  <a:rPr lang="en-US" dirty="0" err="1">
                    <a:highlight>
                      <a:srgbClr val="FFFF00"/>
                    </a:highlight>
                  </a:rPr>
                  <a:t>menggunakan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membran</a:t>
                </a:r>
                <a:r>
                  <a:rPr lang="en-US" dirty="0">
                    <a:highlight>
                      <a:srgbClr val="FFFF00"/>
                    </a:highlight>
                  </a:rPr>
                  <a:t>, </a:t>
                </a:r>
                <a:r>
                  <a:rPr lang="en-US" dirty="0" err="1">
                    <a:highlight>
                      <a:srgbClr val="FFFF00"/>
                    </a:highlight>
                  </a:rPr>
                  <a:t>karena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semakin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tinggi</a:t>
                </a:r>
                <a:r>
                  <a:rPr lang="en-US" dirty="0">
                    <a:highlight>
                      <a:srgbClr val="FFFF00"/>
                    </a:highlight>
                  </a:rPr>
                  <a:t> J, </a:t>
                </a:r>
                <a:r>
                  <a:rPr lang="en-US" dirty="0" err="1">
                    <a:highlight>
                      <a:srgbClr val="FFFF00"/>
                    </a:highlight>
                  </a:rPr>
                  <a:t>semakin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cepat</a:t>
                </a:r>
                <a:r>
                  <a:rPr lang="en-US" dirty="0">
                    <a:highlight>
                      <a:srgbClr val="FFFF00"/>
                    </a:highlight>
                  </a:rPr>
                  <a:t> gas </a:t>
                </a:r>
                <a:r>
                  <a:rPr lang="en-US" dirty="0" err="1">
                    <a:highlight>
                      <a:srgbClr val="FFFF00"/>
                    </a:highlight>
                  </a:rPr>
                  <a:t>dapat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dipisahkan</a:t>
                </a:r>
                <a:r>
                  <a:rPr lang="en-US" dirty="0">
                    <a:highlight>
                      <a:srgbClr val="FFFF00"/>
                    </a:highlight>
                  </a:rPr>
                  <a:t> dan </a:t>
                </a:r>
                <a:r>
                  <a:rPr lang="en-US" dirty="0" err="1">
                    <a:highlight>
                      <a:srgbClr val="FFFF00"/>
                    </a:highlight>
                  </a:rPr>
                  <a:t>diproses</a:t>
                </a:r>
                <a:r>
                  <a:rPr lang="en-US" dirty="0">
                    <a:highlight>
                      <a:srgbClr val="FFFF00"/>
                    </a:highlight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2E262-4490-263F-25D0-229038673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529" y="560874"/>
                <a:ext cx="5172465" cy="5455160"/>
              </a:xfrm>
              <a:blipFill>
                <a:blip r:embed="rId2"/>
                <a:stretch>
                  <a:fillRect l="-118" t="-112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 of a gas turbine&#10;&#10;AI-generated content may be incorrect.">
            <a:extLst>
              <a:ext uri="{FF2B5EF4-FFF2-40B4-BE49-F238E27FC236}">
                <a16:creationId xmlns:a16="http://schemas.microsoft.com/office/drawing/2014/main" id="{5562DC2C-7ABD-48B1-AE02-47097024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994" y="2126221"/>
            <a:ext cx="6312168" cy="38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FE59E-20D1-38FF-02E7-06DB232AD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82BF-C03F-3A30-8BC1-6941BEAB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19" y="315912"/>
            <a:ext cx="10515600" cy="7218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Selektivitas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1090-F7F3-A4E9-BB76-9F414848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828136"/>
            <a:ext cx="10818962" cy="54551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>
                <a:highlight>
                  <a:srgbClr val="FFFF00"/>
                </a:highlight>
              </a:rPr>
              <a:t>Selektivitas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membran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adalah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kemampuan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membran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untuk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memilih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satu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komponen</a:t>
            </a:r>
            <a:r>
              <a:rPr lang="en-US" dirty="0">
                <a:highlight>
                  <a:srgbClr val="FFFF00"/>
                </a:highlight>
              </a:rPr>
              <a:t> gas </a:t>
            </a:r>
            <a:r>
              <a:rPr lang="en-US" dirty="0" err="1">
                <a:highlight>
                  <a:srgbClr val="FFFF00"/>
                </a:highlight>
              </a:rPr>
              <a:t>dari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campuran</a:t>
            </a:r>
            <a:r>
              <a:rPr lang="en-US" dirty="0">
                <a:highlight>
                  <a:srgbClr val="FFFF00"/>
                </a:highlight>
              </a:rPr>
              <a:t> gas. </a:t>
            </a:r>
            <a:r>
              <a:rPr lang="en-US" dirty="0"/>
              <a:t>Dalam </a:t>
            </a:r>
            <a:r>
              <a:rPr lang="en-US" dirty="0" err="1"/>
              <a:t>konteks</a:t>
            </a:r>
            <a:r>
              <a:rPr lang="en-US" dirty="0"/>
              <a:t> MGS, </a:t>
            </a:r>
            <a:r>
              <a:rPr lang="en-US" dirty="0" err="1"/>
              <a:t>selektivitas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oleh dua parameter </a:t>
            </a:r>
            <a:r>
              <a:rPr lang="en-US" dirty="0" err="1"/>
              <a:t>utama</a:t>
            </a:r>
            <a:r>
              <a:rPr lang="en-US" dirty="0"/>
              <a:t>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Kelarutan</a:t>
            </a:r>
            <a:r>
              <a:rPr lang="en-US" b="1" dirty="0"/>
              <a:t> Gas (Solubility)</a:t>
            </a:r>
            <a:r>
              <a:rPr lang="en-US" dirty="0"/>
              <a:t>: </a:t>
            </a:r>
            <a:r>
              <a:rPr lang="en-US" dirty="0" err="1"/>
              <a:t>Kemampuan</a:t>
            </a:r>
            <a:r>
              <a:rPr lang="en-US" dirty="0"/>
              <a:t> gas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. Gas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Difusi</a:t>
            </a:r>
            <a:r>
              <a:rPr lang="en-US" b="1" dirty="0"/>
              <a:t> Gas (Diffusivity)</a:t>
            </a:r>
            <a:r>
              <a:rPr lang="en-US" dirty="0"/>
              <a:t>: </a:t>
            </a:r>
            <a:r>
              <a:rPr lang="en-US" dirty="0" err="1"/>
              <a:t>Kecepatan</a:t>
            </a:r>
            <a:r>
              <a:rPr lang="en-US" dirty="0"/>
              <a:t> gas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. Gas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F22-B1C0-BAEE-4250-A54281DC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RUMUS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788D3-3B74-FE5D-5557-F0054986EE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5309"/>
                <a:ext cx="10515600" cy="52832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/>
                  <a:t>Untuk </a:t>
                </a:r>
                <a:r>
                  <a:rPr lang="en-US" dirty="0" err="1"/>
                  <a:t>pemisahan</a:t>
                </a:r>
                <a:r>
                  <a:rPr lang="en-US" dirty="0"/>
                  <a:t> gas, </a:t>
                </a:r>
                <a:r>
                  <a:rPr lang="en-US" dirty="0" err="1"/>
                  <a:t>selektivitas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dua </a:t>
                </a:r>
                <a:r>
                  <a:rPr lang="en-US" dirty="0" err="1"/>
                  <a:t>komponen</a:t>
                </a:r>
                <a:r>
                  <a:rPr lang="en-US" dirty="0"/>
                  <a:t> gas (</a:t>
                </a:r>
                <a:r>
                  <a:rPr lang="en-US" dirty="0" err="1"/>
                  <a:t>misalnya</a:t>
                </a:r>
                <a:r>
                  <a:rPr lang="en-US" dirty="0"/>
                  <a:t>, </a:t>
                </a:r>
                <a:r>
                  <a:rPr lang="en-US" b="1" dirty="0"/>
                  <a:t>gas A</a:t>
                </a:r>
                <a:r>
                  <a:rPr lang="en-US" dirty="0"/>
                  <a:t> dan </a:t>
                </a:r>
                <a:r>
                  <a:rPr lang="en-US" b="1" dirty="0"/>
                  <a:t>gas B</a:t>
                </a:r>
                <a:r>
                  <a:rPr lang="en-US" dirty="0"/>
                  <a:t>)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ar-AE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b="1" dirty="0"/>
              </a:p>
              <a:p>
                <a:pPr>
                  <a:buNone/>
                </a:pPr>
                <a:r>
                  <a:rPr lang="en-US" dirty="0"/>
                  <a:t>Dimana: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b="1" dirty="0"/>
                  <a:t>α_</a:t>
                </a:r>
                <a:r>
                  <a:rPr lang="en-US" b="1" dirty="0"/>
                  <a:t>AB</a:t>
                </a:r>
                <a:r>
                  <a:rPr lang="en-US" dirty="0"/>
                  <a:t> = </a:t>
                </a:r>
                <a:r>
                  <a:rPr lang="en-US" dirty="0" err="1"/>
                  <a:t>Selektivitas</a:t>
                </a:r>
                <a:r>
                  <a:rPr lang="en-US" dirty="0"/>
                  <a:t> </a:t>
                </a:r>
                <a:r>
                  <a:rPr lang="en-US" dirty="0" err="1"/>
                  <a:t>pemisahan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gas A dan gas B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</a:t>
                </a:r>
                <a:r>
                  <a:rPr lang="en-US" sz="1400" b="1" dirty="0"/>
                  <a:t>A</a:t>
                </a:r>
                <a:r>
                  <a:rPr lang="en-US" b="1" dirty="0"/>
                  <a:t>, P</a:t>
                </a:r>
                <a:r>
                  <a:rPr lang="en-US" sz="1400" b="1" dirty="0"/>
                  <a:t>B</a:t>
                </a:r>
                <a:r>
                  <a:rPr lang="en-US" dirty="0"/>
                  <a:t> =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gas A dan B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L</a:t>
                </a:r>
                <a:r>
                  <a:rPr lang="en-US" sz="1400" b="1" dirty="0"/>
                  <a:t>A</a:t>
                </a:r>
                <a:r>
                  <a:rPr lang="en-US" b="1" dirty="0"/>
                  <a:t>, L</a:t>
                </a:r>
                <a:r>
                  <a:rPr lang="en-US" sz="1400" b="1" dirty="0"/>
                  <a:t>B</a:t>
                </a:r>
                <a:r>
                  <a:rPr lang="en-US" sz="1400" dirty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gas A dan B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788D3-3B74-FE5D-5557-F0054986EE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5309"/>
                <a:ext cx="10515600" cy="5283200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53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F6C5-2D14-4279-B418-BA57A246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094A-9BCF-D213-646C-90CB40CC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RUMUS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A445C-639A-70BB-20D3-F688FBCF4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5309"/>
                <a:ext cx="10515600" cy="52832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/>
                  <a:t>Untuk </a:t>
                </a:r>
                <a:r>
                  <a:rPr lang="en-US" dirty="0" err="1"/>
                  <a:t>pemisahan</a:t>
                </a:r>
                <a:r>
                  <a:rPr lang="en-US" dirty="0"/>
                  <a:t> gas, </a:t>
                </a:r>
                <a:r>
                  <a:rPr lang="en-US" dirty="0" err="1"/>
                  <a:t>selektivitas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dua </a:t>
                </a:r>
                <a:r>
                  <a:rPr lang="en-US" dirty="0" err="1"/>
                  <a:t>komponen</a:t>
                </a:r>
                <a:r>
                  <a:rPr lang="en-US" dirty="0"/>
                  <a:t> gas (</a:t>
                </a:r>
                <a:r>
                  <a:rPr lang="en-US" dirty="0" err="1"/>
                  <a:t>misalnya</a:t>
                </a:r>
                <a:r>
                  <a:rPr lang="en-US" dirty="0"/>
                  <a:t>, </a:t>
                </a:r>
                <a:r>
                  <a:rPr lang="en-US" b="1" dirty="0"/>
                  <a:t>gas A</a:t>
                </a:r>
                <a:r>
                  <a:rPr lang="en-US" dirty="0"/>
                  <a:t> dan </a:t>
                </a:r>
                <a:r>
                  <a:rPr lang="en-US" b="1" dirty="0"/>
                  <a:t>gas B</a:t>
                </a:r>
                <a:r>
                  <a:rPr lang="en-US" dirty="0"/>
                  <a:t>)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ar-AE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ar-AE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ar-AE" b="1" i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ar-AE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ar-AE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b="1" dirty="0"/>
              </a:p>
              <a:p>
                <a:pPr>
                  <a:buNone/>
                </a:pPr>
                <a:r>
                  <a:rPr lang="en-US" dirty="0"/>
                  <a:t>Dimana: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b="1" dirty="0"/>
                  <a:t>α_</a:t>
                </a:r>
                <a:r>
                  <a:rPr lang="en-US" b="1" dirty="0"/>
                  <a:t>AB</a:t>
                </a:r>
                <a:r>
                  <a:rPr lang="en-US" dirty="0"/>
                  <a:t> = </a:t>
                </a:r>
                <a:r>
                  <a:rPr lang="en-US" dirty="0" err="1"/>
                  <a:t>Selektivitas</a:t>
                </a:r>
                <a:r>
                  <a:rPr lang="en-US" dirty="0"/>
                  <a:t> </a:t>
                </a:r>
                <a:r>
                  <a:rPr lang="en-US" dirty="0" err="1"/>
                  <a:t>pemisahan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gas A dan gas B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</a:t>
                </a:r>
                <a:r>
                  <a:rPr lang="en-US" sz="1400" b="1" dirty="0"/>
                  <a:t>A</a:t>
                </a:r>
                <a:r>
                  <a:rPr lang="en-US" b="1" dirty="0"/>
                  <a:t>, P</a:t>
                </a:r>
                <a:r>
                  <a:rPr lang="en-US" sz="1400" b="1" dirty="0"/>
                  <a:t>B</a:t>
                </a:r>
                <a:r>
                  <a:rPr lang="en-US" dirty="0"/>
                  <a:t> =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permeabilitas</a:t>
                </a:r>
                <a:r>
                  <a:rPr lang="en-US" dirty="0"/>
                  <a:t> gas A dan B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L</a:t>
                </a:r>
                <a:r>
                  <a:rPr lang="en-US" sz="1400" b="1" dirty="0"/>
                  <a:t>A</a:t>
                </a:r>
                <a:r>
                  <a:rPr lang="en-US" b="1" dirty="0"/>
                  <a:t>, L</a:t>
                </a:r>
                <a:r>
                  <a:rPr lang="en-US" sz="1400" b="1" dirty="0"/>
                  <a:t>B</a:t>
                </a:r>
                <a:r>
                  <a:rPr lang="en-US" sz="1400" dirty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membran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gas A dan B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A445C-639A-70BB-20D3-F688FBCF4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5309"/>
                <a:ext cx="10515600" cy="5283200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51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C60D-306A-5687-62D5-6AF8202F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schematic of gas separation experimental setup">
            <a:extLst>
              <a:ext uri="{FF2B5EF4-FFF2-40B4-BE49-F238E27FC236}">
                <a16:creationId xmlns:a16="http://schemas.microsoft.com/office/drawing/2014/main" id="{7676C7EE-FB58-627C-44EB-94DD7F2F6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47" y="365125"/>
            <a:ext cx="9289987" cy="63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7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B655-E1A1-4624-CB3F-A5B5A978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51" y="243546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</a:p>
        </p:txBody>
      </p:sp>
    </p:spTree>
    <p:extLst>
      <p:ext uri="{BB962C8B-B14F-4D97-AF65-F5344CB8AC3E}">
        <p14:creationId xmlns:p14="http://schemas.microsoft.com/office/powerpoint/2010/main" val="398808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1343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Pengertian</vt:lpstr>
      <vt:lpstr>PowerPoint Presentation</vt:lpstr>
      <vt:lpstr>Laju permeasi gas (J) </vt:lpstr>
      <vt:lpstr>Selektivitas Membran (α )  </vt:lpstr>
      <vt:lpstr>RUMUS </vt:lpstr>
      <vt:lpstr>RUMUS </vt:lpstr>
      <vt:lpstr>PowerPoint Presentation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PERTANYAAN  ?</vt:lpstr>
      <vt:lpstr>Kesimpulan</vt:lpstr>
      <vt:lpstr>Daftar Pustaka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4</cp:revision>
  <dcterms:created xsi:type="dcterms:W3CDTF">2025-12-13T08:28:16Z</dcterms:created>
  <dcterms:modified xsi:type="dcterms:W3CDTF">2025-12-13T10:09:38Z</dcterms:modified>
</cp:coreProperties>
</file>