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3" r:id="rId4"/>
  </p:sldMasterIdLst>
  <p:sldIdLst>
    <p:sldId id="256" r:id="rId5"/>
    <p:sldId id="260" r:id="rId6"/>
    <p:sldId id="258" r:id="rId7"/>
    <p:sldId id="303" r:id="rId8"/>
    <p:sldId id="305" r:id="rId9"/>
    <p:sldId id="259" r:id="rId10"/>
    <p:sldId id="264" r:id="rId11"/>
    <p:sldId id="257" r:id="rId12"/>
    <p:sldId id="268" r:id="rId13"/>
    <p:sldId id="269" r:id="rId14"/>
    <p:sldId id="270" r:id="rId15"/>
    <p:sldId id="271" r:id="rId16"/>
    <p:sldId id="261" r:id="rId17"/>
    <p:sldId id="272" r:id="rId18"/>
    <p:sldId id="273" r:id="rId19"/>
    <p:sldId id="274" r:id="rId20"/>
    <p:sldId id="262" r:id="rId21"/>
    <p:sldId id="276" r:id="rId22"/>
    <p:sldId id="277" r:id="rId23"/>
    <p:sldId id="278" r:id="rId24"/>
    <p:sldId id="263" r:id="rId25"/>
    <p:sldId id="280" r:id="rId26"/>
    <p:sldId id="282" r:id="rId27"/>
    <p:sldId id="283" r:id="rId28"/>
    <p:sldId id="284" r:id="rId29"/>
    <p:sldId id="285" r:id="rId30"/>
    <p:sldId id="281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4474741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8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0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663440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4485132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82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65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958275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958274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4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04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41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1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6446521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00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51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45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9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32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3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9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8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79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83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84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48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3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9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25" i="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4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4800" y="2852936"/>
            <a:ext cx="4788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Pertemuan</a:t>
            </a:r>
            <a:r>
              <a:rPr kumimoji="0" lang="en-US" altLang="ko-K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1 - </a:t>
            </a:r>
            <a:r>
              <a:rPr kumimoji="0" lang="en-US" altLang="ko-KR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Keselamatan</a:t>
            </a:r>
            <a:r>
              <a:rPr kumimoji="0" lang="en-US" altLang="ko-K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Proses dan </a:t>
            </a:r>
            <a:r>
              <a:rPr kumimoji="0" lang="en-US" altLang="ko-KR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kumimoji="0" lang="en-US" altLang="ko-K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kumimoji="0" lang="en-US" altLang="ko-K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3FB31-5F26-B63C-9212-4A62B0598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F5B30E-0A67-064A-43DE-0B9F26B2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897652"/>
          </a:xfrm>
        </p:spPr>
        <p:txBody>
          <a:bodyPr/>
          <a:lstStyle/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KOMPONEN TRIPLE REDUNDANCY PADA REAKTOR</a:t>
            </a: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2A5498-10EE-0813-7A54-B9449CE3F5A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504" y="1225700"/>
            <a:ext cx="8856984" cy="1631844"/>
          </a:xfrm>
        </p:spPr>
        <p:txBody>
          <a:bodyPr/>
          <a:lstStyle/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triple redundancy pada reaktor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lapisan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1. Triple Sensor (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Pengukuran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Tiga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sensor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kritis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misalnya: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6F5A5-D97B-F425-77CF-F96F4695C551}"/>
              </a:ext>
            </a:extLst>
          </p:cNvPr>
          <p:cNvSpPr txBox="1"/>
          <p:nvPr/>
        </p:nvSpPr>
        <p:spPr>
          <a:xfrm>
            <a:off x="251012" y="5632300"/>
            <a:ext cx="88569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Prinsip voting 2oo3:</a:t>
            </a:r>
            <a:endParaRPr lang="en-US" sz="1600" b="0" i="0" dirty="0">
              <a:solidFill>
                <a:srgbClr val="0F111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Jika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ketiga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sensor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normal →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normal.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Jika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sensor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rusak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akal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→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pakai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sensor yang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konsisten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Jika dua sensor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berbahaya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mengaktifkan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tindakan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sz="1600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6ABE71-507B-EF92-9329-33727B6F5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22289"/>
              </p:ext>
            </p:extLst>
          </p:nvPr>
        </p:nvGraphicFramePr>
        <p:xfrm>
          <a:off x="144525" y="3066900"/>
          <a:ext cx="8748462" cy="25654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35187">
                  <a:extLst>
                    <a:ext uri="{9D8B030D-6E8A-4147-A177-3AD203B41FA5}">
                      <a16:colId xmlns:a16="http://schemas.microsoft.com/office/drawing/2014/main" val="335054553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379570609"/>
                    </a:ext>
                  </a:extLst>
                </a:gridCol>
                <a:gridCol w="2952835">
                  <a:extLst>
                    <a:ext uri="{9D8B030D-6E8A-4147-A177-3AD203B41FA5}">
                      <a16:colId xmlns:a16="http://schemas.microsoft.com/office/drawing/2014/main" val="2263513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Variabel</a:t>
                      </a: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Jenis Sensor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Fungsi</a:t>
                      </a:r>
                    </a:p>
                  </a:txBody>
                  <a:tcPr marL="101600" marR="101600" marT="63500" marB="63500" anchor="ctr"/>
                </a:tc>
                <a:extLst>
                  <a:ext uri="{0D108BD9-81ED-4DB2-BD59-A6C34878D82A}">
                    <a16:rowId xmlns:a16="http://schemas.microsoft.com/office/drawing/2014/main" val="2483840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Suhu reaktor</a:t>
                      </a: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Thermocouple </a:t>
                      </a:r>
                      <a:r>
                        <a:rPr lang="en-US" sz="18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tipe</a:t>
                      </a: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 (3 </a:t>
                      </a:r>
                      <a:r>
                        <a:rPr lang="en-US" sz="18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buah</a:t>
                      </a: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8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lokasi</a:t>
                      </a: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berbeda</a:t>
                      </a: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Mendeteksi runaway reaction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2001331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Tekanan</a:t>
                      </a: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Pressure transmitter (3 buah)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Mendeteksi overpressure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1606725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Aliran pendingin</a:t>
                      </a: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Flowmeter (3 buah)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Mendeteksi</a:t>
                      </a: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kegagalan</a:t>
                      </a: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pompa</a:t>
                      </a:r>
                      <a:endParaRPr lang="en-US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2611455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Level reaktor</a:t>
                      </a: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Level transmitter radar/</a:t>
                      </a:r>
                      <a:r>
                        <a:rPr lang="en-US" sz="18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ultrasonik</a:t>
                      </a: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(3 </a:t>
                      </a:r>
                      <a:r>
                        <a:rPr lang="en-US" sz="18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buah</a:t>
                      </a: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8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Mencegah</a:t>
                      </a:r>
                      <a:r>
                        <a:rPr lang="en-US" sz="18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overfill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381754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30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494F0-863D-EB8F-AA99-9193E458E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33080F-EC1E-3C7F-B518-6E6D1A11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897652"/>
          </a:xfrm>
        </p:spPr>
        <p:txBody>
          <a:bodyPr/>
          <a:lstStyle/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KOMPONEN TRIPLE REDUNDANCY PADA REAKTOR</a:t>
            </a: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A0E5AD-A354-090A-7A61-A68F80A128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805" y="1412776"/>
            <a:ext cx="8856984" cy="1631844"/>
          </a:xfrm>
        </p:spPr>
        <p:txBody>
          <a:bodyPr/>
          <a:lstStyle/>
          <a:p>
            <a:pPr algn="just"/>
            <a:r>
              <a:rPr lang="en-US" altLang="ko-KR" sz="2000" dirty="0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2. Triple Logic Solver (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Pengolah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Sinyal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Tiga unit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pemroses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logika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PLC, safety relay,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distributed control system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terpisah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yang: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Menerima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sinyal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ketiga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sensor.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voting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apakah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setidaknya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sensor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kondisi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berbahaya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?).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Mengirim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perintah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final element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katup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alarm, trip system).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Keunggulan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Jika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logic solver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mengalami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kegagalan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(misalnya memory corruption), dua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lainnya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94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B2665-4426-F389-180B-101A725E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3D738E-0D15-572A-E754-C9443BF6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897652"/>
          </a:xfrm>
        </p:spPr>
        <p:txBody>
          <a:bodyPr/>
          <a:lstStyle/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KOMPONEN TRIPLE REDUNDANCY PADA REAKTOR</a:t>
            </a: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FE5C25-FF8D-0653-04E3-742060CBD6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805" y="1412776"/>
            <a:ext cx="8856984" cy="1631844"/>
          </a:xfrm>
        </p:spPr>
        <p:txBody>
          <a:bodyPr/>
          <a:lstStyle/>
          <a:p>
            <a:pPr algn="just"/>
            <a:r>
              <a:rPr lang="en-US" altLang="ko-KR" sz="2000" dirty="0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3. Triple Final Element (Aktor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Tiga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perangkat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akhir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bekerja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mengembalikan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reaktor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kondisi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80AB2D-90BF-FC55-5A90-F17876E2F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03844"/>
              </p:ext>
            </p:extLst>
          </p:nvPr>
        </p:nvGraphicFramePr>
        <p:xfrm>
          <a:off x="467543" y="2924944"/>
          <a:ext cx="8489246" cy="3378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28393">
                  <a:extLst>
                    <a:ext uri="{9D8B030D-6E8A-4147-A177-3AD203B41FA5}">
                      <a16:colId xmlns:a16="http://schemas.microsoft.com/office/drawing/2014/main" val="843813207"/>
                    </a:ext>
                  </a:extLst>
                </a:gridCol>
                <a:gridCol w="4960853">
                  <a:extLst>
                    <a:ext uri="{9D8B030D-6E8A-4147-A177-3AD203B41FA5}">
                      <a16:colId xmlns:a16="http://schemas.microsoft.com/office/drawing/2014/main" val="21797844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effectLst/>
                        </a:rPr>
                        <a:t>Final Element</a:t>
                      </a:r>
                      <a:endParaRPr lang="en-US" sz="2000" b="1" dirty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 err="1">
                          <a:effectLst/>
                        </a:rPr>
                        <a:t>Fungsi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dalam</a:t>
                      </a:r>
                      <a:r>
                        <a:rPr lang="en-US" sz="2000" b="1" dirty="0">
                          <a:effectLst/>
                        </a:rPr>
                        <a:t> Reaktor</a:t>
                      </a:r>
                      <a:endParaRPr lang="en-US" sz="2000" b="1" dirty="0">
                        <a:effectLst/>
                        <a:latin typeface="quote-cjk-patch"/>
                      </a:endParaRPr>
                    </a:p>
                  </a:txBody>
                  <a:tcPr marL="101600" marR="101600" marT="63500" marB="63500" anchor="ctr"/>
                </a:tc>
                <a:extLst>
                  <a:ext uri="{0D108BD9-81ED-4DB2-BD59-A6C34878D82A}">
                    <a16:rowId xmlns:a16="http://schemas.microsoft.com/office/drawing/2014/main" val="2327278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v-SE" sz="2000" b="1" dirty="0">
                          <a:effectLst/>
                        </a:rPr>
                        <a:t>Katup penutup bahan baku</a:t>
                      </a:r>
                      <a:r>
                        <a:rPr lang="sv-SE" sz="2000" b="0" dirty="0">
                          <a:effectLst/>
                        </a:rPr>
                        <a:t>    (3 buah seri)</a:t>
                      </a:r>
                      <a:endParaRPr lang="sv-SE" sz="2000" b="0" dirty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0" dirty="0" err="1">
                          <a:effectLst/>
                        </a:rPr>
                        <a:t>Menghentikan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aliran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reaktan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jika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terjadi</a:t>
                      </a: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0" dirty="0">
                          <a:effectLst/>
                        </a:rPr>
                        <a:t>runaway.</a:t>
                      </a:r>
                      <a:endParaRPr lang="en-US" sz="2000" b="0" dirty="0">
                        <a:effectLst/>
                        <a:latin typeface="quote-cjk-patch"/>
                      </a:endParaRP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1717198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 err="1">
                          <a:effectLst/>
                        </a:rPr>
                        <a:t>Katup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pendingin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darurat</a:t>
                      </a: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0" dirty="0">
                          <a:effectLst/>
                        </a:rPr>
                        <a:t>(3 </a:t>
                      </a:r>
                      <a:r>
                        <a:rPr lang="en-US" sz="2000" b="0" dirty="0" err="1">
                          <a:effectLst/>
                        </a:rPr>
                        <a:t>buah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paralel</a:t>
                      </a:r>
                      <a:r>
                        <a:rPr lang="en-US" sz="2000" b="0" dirty="0">
                          <a:effectLst/>
                        </a:rPr>
                        <a:t>)</a:t>
                      </a:r>
                      <a:endParaRPr lang="en-US" sz="2000" b="0" dirty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0" dirty="0" err="1">
                          <a:effectLst/>
                        </a:rPr>
                        <a:t>Membuka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jalur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pendingin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cadangan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0" dirty="0">
                          <a:effectLst/>
                        </a:rPr>
                        <a:t>(air, brine, </a:t>
                      </a:r>
                      <a:r>
                        <a:rPr lang="en-US" sz="2000" b="0" dirty="0" err="1">
                          <a:effectLst/>
                        </a:rPr>
                        <a:t>atau</a:t>
                      </a:r>
                      <a:r>
                        <a:rPr lang="en-US" sz="2000" b="0" dirty="0">
                          <a:effectLst/>
                        </a:rPr>
                        <a:t> refrigerant).</a:t>
                      </a:r>
                      <a:endParaRPr lang="en-US" sz="2000" b="0" dirty="0">
                        <a:effectLst/>
                        <a:latin typeface="quote-cjk-patch"/>
                      </a:endParaRP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1698889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>
                          <a:effectLst/>
                        </a:rPr>
                        <a:t>Rupture disk + relief valve</a:t>
                      </a: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0" dirty="0">
                          <a:effectLst/>
                        </a:rPr>
                        <a:t>(</a:t>
                      </a:r>
                      <a:r>
                        <a:rPr lang="en-US" sz="2000" b="0" dirty="0" err="1">
                          <a:effectLst/>
                        </a:rPr>
                        <a:t>dengan</a:t>
                      </a:r>
                      <a:r>
                        <a:rPr lang="en-US" sz="2000" b="0" dirty="0">
                          <a:effectLst/>
                        </a:rPr>
                        <a:t> redundancy)</a:t>
                      </a:r>
                      <a:endParaRPr lang="en-US" sz="2000" b="0" dirty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0">
                          <a:effectLst/>
                        </a:rPr>
                        <a:t>Melepas tekanan ke flare atau scrubber.</a:t>
                      </a:r>
                      <a:endParaRPr lang="en-US" sz="2000" b="0">
                        <a:effectLst/>
                        <a:latin typeface="quote-cjk-patch"/>
                      </a:endParaRP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1681995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1" dirty="0" err="1">
                          <a:effectLst/>
                        </a:rPr>
                        <a:t>Sistem</a:t>
                      </a:r>
                      <a:r>
                        <a:rPr lang="en-US" sz="2000" b="1" dirty="0">
                          <a:effectLst/>
                        </a:rPr>
                        <a:t> quench</a:t>
                      </a: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000" b="0" dirty="0">
                          <a:effectLst/>
                        </a:rPr>
                        <a:t>(</a:t>
                      </a:r>
                      <a:r>
                        <a:rPr lang="en-US" sz="2000" b="0" dirty="0" err="1">
                          <a:effectLst/>
                        </a:rPr>
                        <a:t>injeksi</a:t>
                      </a:r>
                      <a:r>
                        <a:rPr lang="en-US" sz="2000" b="0" dirty="0">
                          <a:effectLst/>
                        </a:rPr>
                        <a:t> inhibitor)</a:t>
                      </a:r>
                      <a:endParaRPr lang="en-US" sz="2000" b="0" dirty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i-FI" sz="2000" b="0" dirty="0">
                          <a:effectLst/>
                        </a:rPr>
                        <a:t>Menghentikan reaksi kimia secara instan.</a:t>
                      </a:r>
                      <a:endParaRPr lang="fi-FI" sz="2000" b="0" dirty="0">
                        <a:effectLst/>
                        <a:latin typeface="quote-cjk-patch"/>
                      </a:endParaRP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8575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59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3A010-DB13-DAF8-2F77-2B6DB43CC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26D9C7-D21B-A5B0-13A2-4D488655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0648"/>
            <a:ext cx="5256584" cy="1069514"/>
          </a:xfrm>
        </p:spPr>
        <p:txBody>
          <a:bodyPr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61551CA-85F2-38BF-E3F8-8BB7F60B7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988840"/>
            <a:ext cx="6840760" cy="460648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Statistik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kecelakaan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kerja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di Indonesia dan 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global: ILO, OSHA, BPS </a:t>
            </a:r>
          </a:p>
        </p:txBody>
      </p:sp>
    </p:spTree>
    <p:extLst>
      <p:ext uri="{BB962C8B-B14F-4D97-AF65-F5344CB8AC3E}">
        <p14:creationId xmlns:p14="http://schemas.microsoft.com/office/powerpoint/2010/main" val="377945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75C1B-C85C-D598-EBDE-7C5D21F4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CB25B-E3D8-02BD-0026-1FABFF27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897652"/>
          </a:xfrm>
        </p:spPr>
        <p:txBody>
          <a:bodyPr/>
          <a:lstStyle/>
          <a:p>
            <a: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STATISTIK KECELAKAAN KERJA DI INDONESIA DAN GLOBAL</a:t>
            </a: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7468AB-CD56-4520-0206-73E37CFE14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805" y="1412776"/>
            <a:ext cx="8856984" cy="1631844"/>
          </a:xfrm>
        </p:spPr>
        <p:txBody>
          <a:bodyPr/>
          <a:lstStyle/>
          <a:p>
            <a:pPr algn="just"/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Global – ILO dan OSHA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ILO (International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Labour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Organization)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memperkirakan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2,78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juta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kematian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(global).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~320.000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disebabkan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sisanya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penyakit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migas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manufaktur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menyumbang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17%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fatalitas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OSHA (USA) – Data 2023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swasta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Tingkat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fatalitas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2,9 per 100.000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pekerja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konstruksi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9,4).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Penyebab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kebakaran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(38%),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paparan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beracun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(29%), dan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kebocoran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(18%).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Safety Management (PSM)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diterapkan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sejak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1992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menurunkan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fatalitas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67% di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kilang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minyak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86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1881-A0BD-C491-31E8-D38BF2267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D77370-84B8-CE70-350E-3C60A123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897652"/>
          </a:xfrm>
        </p:spPr>
        <p:txBody>
          <a:bodyPr/>
          <a:lstStyle/>
          <a:p>
            <a: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STATISTIK KECELAKAAN KERJA DI INDONESIA </a:t>
            </a: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DAN GLOBAL</a:t>
            </a: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F7970F-7D54-E132-7B2E-35F2BCEE54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268760"/>
            <a:ext cx="8856984" cy="1631844"/>
          </a:xfrm>
        </p:spPr>
        <p:txBody>
          <a:bodyPr/>
          <a:lstStyle/>
          <a:p>
            <a:pPr algn="just"/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Indonesia – BPS dan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Kemnaker</a:t>
            </a:r>
            <a:endParaRPr lang="en-US" altLang="ko-KR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Badan Pusat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Statistik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(BPS) –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Angkatan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Nasional (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Sakernas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2023: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dilaporkan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234.370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kasus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(naik 12%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peningkatan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pelaporan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Kematian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2.382 orang.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pengolahan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manufaktur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menyumbang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18%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total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kasus</a:t>
            </a:r>
            <a:endParaRPr lang="en-US" altLang="ko-KR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altLang="ko-KR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Kementerian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Ketenagakerjaan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mencatat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insiden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periode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2020–2024: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Kebakaran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bensin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TBBM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Plumpang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(2023) – 18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meninggal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pabrik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pupuk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Gresik (2021) – 5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luka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Kebocoran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klorin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pabrik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tekstil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Bandung (2022) – 74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warga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dirawat</a:t>
            </a:r>
            <a:endParaRPr lang="en-US" altLang="ko-KR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Indonesia: Underreporting (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70%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dilaporkan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BPS),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rendahnya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budaya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pelaporan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near-miss, dan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lemahnya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penegakan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SMKP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menengah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62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9F074-4F95-FF99-BF57-C4943F663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69750-AE32-6DFC-8E2B-631D42FA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897652"/>
          </a:xfrm>
        </p:spPr>
        <p:txBody>
          <a:bodyPr/>
          <a:lstStyle/>
          <a:p>
            <a: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STATISTIK KECELAKAAN KERJA DI INDONESIA </a:t>
            </a: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DAN GLOBAL</a:t>
            </a: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2AE953-120F-035A-9710-48F75F1FF4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268760"/>
            <a:ext cx="8856984" cy="1631844"/>
          </a:xfrm>
        </p:spPr>
        <p:txBody>
          <a:bodyPr/>
          <a:lstStyle/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Perbandingan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Pelajaran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Negara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maju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(Belanda, Singapura):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fatalitas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rate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1,0 per 100.000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pekerja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audit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sertifikasi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wajib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Indonesia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estimasi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sebenarnya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~5,2 per 100.000)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5×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Penyebab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perbedaan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Kurangnya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competent process safety engineer,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inspeksi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berkala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formalitas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insentif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mendorong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mengorbankan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perawatan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53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DB936-F71E-591C-D428-8A29E9F9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164DD-356D-086D-2838-F4A041A8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0648"/>
            <a:ext cx="5256584" cy="1069514"/>
          </a:xfrm>
        </p:spPr>
        <p:txBody>
          <a:bodyPr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514FBF-A06D-B108-A6CD-775E452B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988840"/>
            <a:ext cx="6840760" cy="460648"/>
          </a:xfrm>
        </p:spPr>
        <p:txBody>
          <a:bodyPr/>
          <a:lstStyle/>
          <a:p>
            <a:pPr marL="342900" lvl="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Sejarah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insiden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besar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industri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kimia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27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EBF3A-8A86-512C-A762-BDF8D1ACF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E36DDF-3C08-14BD-0BC9-E1E26B2F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897652"/>
          </a:xfrm>
        </p:spPr>
        <p:txBody>
          <a:bodyPr/>
          <a:lstStyle/>
          <a:p>
            <a: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Sejarah insiden besar industri kimia </a:t>
            </a: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F93C1E-8718-2A1D-9E83-6F8BA6F0E41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268760"/>
            <a:ext cx="8856984" cy="1631844"/>
          </a:xfrm>
        </p:spPr>
        <p:txBody>
          <a:bodyPr/>
          <a:lstStyle/>
          <a:p>
            <a:pPr algn="just"/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Bhopal, India (2–3 </a:t>
            </a:r>
            <a:r>
              <a:rPr lang="en-US" altLang="ko-KR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Desember</a:t>
            </a:r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1984) – Gas Metil </a:t>
            </a:r>
            <a:r>
              <a:rPr lang="en-US" altLang="ko-KR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Isosianat</a:t>
            </a:r>
            <a:endParaRPr lang="en-US" altLang="ko-K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Pemicu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Air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penyimpanan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MIC (methyl isocyanate)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pencucian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pipa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gagal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eksotermik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naik →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katup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pelepas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terbuka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→ 40 ton gas MIC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menit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Korban: 15.000–20.000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meninggal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&gt;500.000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cedera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permanen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kebutaan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kerusakan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Kegagalan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refrigerasi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dimatikan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hemat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listrik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Flare stack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pembakar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gas)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sedang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perbaikan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Water curtain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menyerap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diaktifkan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Alarm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berbunyi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operator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mengabaikan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Pelajaran: Inherently safer design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gunakan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kurang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beracun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inventori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4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A78BC-BCA0-2046-2149-412129C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AB127A-7453-B0BE-83D1-36881E9E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897652"/>
          </a:xfrm>
        </p:spPr>
        <p:txBody>
          <a:bodyPr/>
          <a:lstStyle/>
          <a:p>
            <a: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Sejarah insiden besar industri kimia </a:t>
            </a: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8A9D38-B34A-2E34-C8F9-C1F70AB8872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268760"/>
            <a:ext cx="8856984" cy="1631844"/>
          </a:xfrm>
        </p:spPr>
        <p:txBody>
          <a:bodyPr/>
          <a:lstStyle/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Piper Alpha, Laut Utara (6 Juli 1988)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Platform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Minyak</a:t>
            </a: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Pemicu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Perawatan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berlangsung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katup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pompa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kondensat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Operator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malam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mengaktifkan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pompa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seharusnya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dioperasikan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kebocoran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gas →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kebakaran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Korban: 167 orang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tewas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61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selamat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Kegagalan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Permit to work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terkoordinasi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shift.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Dinding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pemisah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modul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(firewall)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Evakuasi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kacau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helipad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hancur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Pelajaran: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Manajemen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(MOC) dan shift handover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wajib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94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A1E67-DF6E-AF88-8533-6BF4F1943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5F7660-244D-BF39-952B-98445453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0648"/>
            <a:ext cx="5256584" cy="1069514"/>
          </a:xfrm>
        </p:spPr>
        <p:txBody>
          <a:bodyPr/>
          <a:lstStyle/>
          <a:p>
            <a:pPr algn="ctr"/>
            <a:r>
              <a:rPr lang="en-US" altLang="ko-KR" dirty="0"/>
              <a:t> </a:t>
            </a:r>
            <a:r>
              <a:rPr lang="en-US" altLang="ko-KR" dirty="0" err="1"/>
              <a:t>Topik</a:t>
            </a:r>
            <a:endParaRPr lang="ko-KR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FB01B24-5F02-0962-BB5E-7BFCEF01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2852936"/>
            <a:ext cx="6840760" cy="460648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Filosofi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keselamatan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proses (safety culture, zero-accident)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Statistik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kecelakaan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kerja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di Indonesia dan </a:t>
            </a:r>
          </a:p>
          <a:p>
            <a:pPr lvl="0" algn="just">
              <a:lnSpc>
                <a:spcPct val="150000"/>
              </a:lnSpc>
            </a:pPr>
            <a:r>
              <a:rPr lang="en-US" dirty="0">
                <a:solidFill>
                  <a:srgbClr val="0F1115"/>
                </a:solidFill>
                <a:latin typeface="Arial Black" panose="020B0A04020102020204" pitchFamily="34" charset="0"/>
              </a:rPr>
              <a:t>    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global: ILO, OSHA, BPS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Sejarah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insiden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besar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industri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kimia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Hirarki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pengendalian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risiko</a:t>
            </a:r>
            <a:r>
              <a:rPr lang="en-US" b="0" i="0" dirty="0">
                <a:solidFill>
                  <a:srgbClr val="0F1115"/>
                </a:solidFill>
                <a:effectLst/>
                <a:latin typeface="Arial Black" panose="020B0A04020102020204" pitchFamily="34" charset="0"/>
              </a:rPr>
              <a:t> (NIOSH)</a:t>
            </a:r>
            <a:endParaRPr lang="en-US" altLang="ko-K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30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9127E-9D2B-9BEA-B977-653BC60B1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AA569F-B475-AC6A-9C4C-E22B400C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897652"/>
          </a:xfrm>
        </p:spPr>
        <p:txBody>
          <a:bodyPr/>
          <a:lstStyle/>
          <a:p>
            <a: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Sejarah insiden besar industri kimia </a:t>
            </a: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6FE376-3617-CE8E-3170-237DCCD0816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268760"/>
            <a:ext cx="8856984" cy="1631844"/>
          </a:xfrm>
        </p:spPr>
        <p:txBody>
          <a:bodyPr/>
          <a:lstStyle/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Texas City Refinery (23 Maret 2005)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Isomerisasi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Unit</a:t>
            </a: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Pemicu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Tower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rafinasi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diisi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berlebihan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katup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pelepas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terbuka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flare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seharusnya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membakar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hidrokarbon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justru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awan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mudah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terbakar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menyebar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tersulut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pikup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diesel.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Korban: 15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tewas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180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Pelajaran: Procedural discipline – operator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mengikuti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prosedur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start-up.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Rekomendasi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CSB (US Chemical Safety Board)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wajibnya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facility siting study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trailer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karyawan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ditempatkan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dekat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unit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berisiko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Tumpahan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Minyak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Deepwater Horizon (20 April 2010)</a:t>
            </a: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Pemicu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Sementasi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sumur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buruk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pengujian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negatif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diabaikan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BOP (Blowout Preventer)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gagal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Korban: 11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tewas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4,9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juta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barel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minyak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tumpah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Meksiko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Pelajaran: Safety culture override production pressure.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Eksekutif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BP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mengabaikan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peringatan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engineer</a:t>
            </a:r>
          </a:p>
        </p:txBody>
      </p:sp>
    </p:spTree>
    <p:extLst>
      <p:ext uri="{BB962C8B-B14F-4D97-AF65-F5344CB8AC3E}">
        <p14:creationId xmlns:p14="http://schemas.microsoft.com/office/powerpoint/2010/main" val="3050058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10DE5-C5D8-2AAB-0A88-BC17C2B16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67C6A3-5B4D-43F2-E535-9B7E7AE8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0648"/>
            <a:ext cx="5256584" cy="1069514"/>
          </a:xfrm>
        </p:spPr>
        <p:txBody>
          <a:bodyPr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7C39568-7113-9AED-D96E-6B1695C6C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988840"/>
            <a:ext cx="6840760" cy="460648"/>
          </a:xfrm>
        </p:spPr>
        <p:txBody>
          <a:bodyPr/>
          <a:lstStyle/>
          <a:p>
            <a:pPr marL="342900" lvl="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Hirarki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pengendalian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risiko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(NIOSH)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0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93DE0-EF3E-7BCE-A61E-C9D14A92A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20A80-1FAB-8027-064D-43CC9FA4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897652"/>
          </a:xfrm>
        </p:spPr>
        <p:txBody>
          <a:bodyPr/>
          <a:lstStyle/>
          <a:p>
            <a:r>
              <a:rPr lang="it-IT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HIRARKI PENGENDALIAN RISIKO 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NIOSH </a:t>
            </a:r>
            <a:b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(National Institute for Occupational Safety and Health)</a:t>
            </a: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E90A3A-2AF1-D3E4-258A-7312D6C83C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108520" y="1052736"/>
            <a:ext cx="8856984" cy="1631844"/>
          </a:xfrm>
        </p:spPr>
        <p:txBody>
          <a:bodyPr/>
          <a:lstStyle/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Teori </a:t>
            </a:r>
            <a:r>
              <a:rPr lang="en-US" altLang="ko-KR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Lengkap</a:t>
            </a:r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Hierarki</a:t>
            </a:r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Pengendalian</a:t>
            </a:r>
            <a:endParaRPr lang="en-US" altLang="ko-K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hierarki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pengendalian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risiko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paling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efektif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paling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efektif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283DBE-F454-0C49-A642-9E4227824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49633"/>
              </p:ext>
            </p:extLst>
          </p:nvPr>
        </p:nvGraphicFramePr>
        <p:xfrm>
          <a:off x="271029" y="2591566"/>
          <a:ext cx="8856985" cy="399761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37288">
                  <a:extLst>
                    <a:ext uri="{9D8B030D-6E8A-4147-A177-3AD203B41FA5}">
                      <a16:colId xmlns:a16="http://schemas.microsoft.com/office/drawing/2014/main" val="90095711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33944365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489099563"/>
                    </a:ext>
                  </a:extLst>
                </a:gridCol>
                <a:gridCol w="1807129">
                  <a:extLst>
                    <a:ext uri="{9D8B030D-6E8A-4147-A177-3AD203B41FA5}">
                      <a16:colId xmlns:a16="http://schemas.microsoft.com/office/drawing/2014/main" val="2004392917"/>
                    </a:ext>
                  </a:extLst>
                </a:gridCol>
              </a:tblGrid>
              <a:tr h="456103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Tingkat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1204" marR="79115" marT="49447" marB="4944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Metode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Contoh di Industri Kimia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Efektivitas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extLst>
                  <a:ext uri="{0D108BD9-81ED-4DB2-BD59-A6C34878D82A}">
                    <a16:rowId xmlns:a16="http://schemas.microsoft.com/office/drawing/2014/main" val="1408618204"/>
                  </a:ext>
                </a:extLst>
              </a:tr>
              <a:tr h="834637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1. Eliminasi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1204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Hapus bahaya sepenuhnya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Mengganti proses klorinasi dengan oksidasi katalitik yang tidak pakai gas klorin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Tertinggi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1204" marT="49447" marB="49447" anchor="ctr"/>
                </a:tc>
                <a:extLst>
                  <a:ext uri="{0D108BD9-81ED-4DB2-BD59-A6C34878D82A}">
                    <a16:rowId xmlns:a16="http://schemas.microsoft.com/office/drawing/2014/main" val="4256920844"/>
                  </a:ext>
                </a:extLst>
              </a:tr>
              <a:tr h="544324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2. Substitusi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1204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Ganti bahan/sistem kurang berbahaya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Cat berbasis air bukan pelarut toluena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Sangat tinggi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1204" marT="49447" marB="49447" anchor="ctr"/>
                </a:tc>
                <a:extLst>
                  <a:ext uri="{0D108BD9-81ED-4DB2-BD59-A6C34878D82A}">
                    <a16:rowId xmlns:a16="http://schemas.microsoft.com/office/drawing/2014/main" val="19365796"/>
                  </a:ext>
                </a:extLst>
              </a:tr>
              <a:tr h="834637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3. Rekayasa Teknik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1204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Isolasi, ventilasi, interlock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Ruang kontrol kedap ledakan, scrubber gas, sistem inerting nitrogen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Tinggi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1204" marT="49447" marB="49447" anchor="ctr"/>
                </a:tc>
                <a:extLst>
                  <a:ext uri="{0D108BD9-81ED-4DB2-BD59-A6C34878D82A}">
                    <a16:rowId xmlns:a16="http://schemas.microsoft.com/office/drawing/2014/main" val="2498400829"/>
                  </a:ext>
                </a:extLst>
              </a:tr>
              <a:tr h="64537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4. Administrasi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1204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Prosedur, pelatihan, rambu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Job safety analysis, hot work permit, shift rotasi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Sedang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1204" marT="49447" marB="49447" anchor="ctr"/>
                </a:tc>
                <a:extLst>
                  <a:ext uri="{0D108BD9-81ED-4DB2-BD59-A6C34878D82A}">
                    <a16:rowId xmlns:a16="http://schemas.microsoft.com/office/drawing/2014/main" val="1323433974"/>
                  </a:ext>
                </a:extLst>
              </a:tr>
              <a:tr h="64537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5. APD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1204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Alat pelindung diri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>
                          <a:effectLst/>
                        </a:rPr>
                        <a:t>Respirator SCBA, baju tahan api, sarung tangan butil</a:t>
                      </a:r>
                      <a:endParaRPr lang="en-US" sz="1600" b="0">
                        <a:effectLst/>
                        <a:latin typeface="quote-cjk-patch"/>
                      </a:endParaRPr>
                    </a:p>
                  </a:txBody>
                  <a:tcPr marL="79115" marR="79115" marT="49447" marB="494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 dirty="0" err="1">
                          <a:effectLst/>
                        </a:rPr>
                        <a:t>Terendah</a:t>
                      </a:r>
                      <a:endParaRPr lang="en-US" sz="1600" b="0" dirty="0">
                        <a:effectLst/>
                        <a:latin typeface="quote-cjk-patch"/>
                      </a:endParaRPr>
                    </a:p>
                  </a:txBody>
                  <a:tcPr marL="79115" marR="71204" marT="49447" marB="49447" anchor="ctr"/>
                </a:tc>
                <a:extLst>
                  <a:ext uri="{0D108BD9-81ED-4DB2-BD59-A6C34878D82A}">
                    <a16:rowId xmlns:a16="http://schemas.microsoft.com/office/drawing/2014/main" val="113117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21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2CD89-D9E7-F9B7-5115-7F054B161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3EF0F0-775B-019D-D2B0-7D5889AA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897652"/>
          </a:xfrm>
        </p:spPr>
        <p:txBody>
          <a:bodyPr/>
          <a:lstStyle/>
          <a:p>
            <a:r>
              <a:rPr lang="it-IT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HIRARKI PENGENDALIAN RISIKO 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NIOSH </a:t>
            </a:r>
            <a:b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(National Institute for Occupational Safety and Health)</a:t>
            </a: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A76F22-12E0-436F-9EEA-D420BB3C99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108520" y="1052736"/>
            <a:ext cx="8856984" cy="1631844"/>
          </a:xfrm>
        </p:spPr>
        <p:txBody>
          <a:bodyPr/>
          <a:lstStyle/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Penerapan pada Kasus Proses Kimia</a:t>
            </a:r>
          </a:p>
          <a:p>
            <a:pPr algn="just"/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Kasus: </a:t>
            </a:r>
            <a:r>
              <a:rPr lang="en-US" altLang="ko-KR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Penanganan</a:t>
            </a:r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benzena</a:t>
            </a:r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karsinogen</a:t>
            </a:r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di </a:t>
            </a:r>
            <a:r>
              <a:rPr lang="en-US" altLang="ko-KR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laboratorium</a:t>
            </a:r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pabrik</a:t>
            </a:r>
            <a:endParaRPr lang="en-US" altLang="ko-K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Eliminasi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Hentikan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benzena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gunakan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etanol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selalu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Substitusi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Gunakan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toluena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kurang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toksik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meskipun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berbahaya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Rekayasa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Fume hood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laminar,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detektor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benzena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otomatis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Hanya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personel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terlatih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membuka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botol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benzena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maksimum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jam per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APD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Sarung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Viton,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kacamata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respirator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kartrid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26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0FF55-4E24-873D-D989-21AB1AB1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97FB55-58DA-C4FF-A769-5801143D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897652"/>
          </a:xfrm>
        </p:spPr>
        <p:txBody>
          <a:bodyPr/>
          <a:lstStyle/>
          <a:p>
            <a:r>
              <a:rPr lang="it-IT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CONTOH SOAL NIOSH DAN PENYELESAIAN</a:t>
            </a:r>
            <a:br>
              <a:rPr lang="it-IT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8BB879-C463-9125-13D6-34E23E80277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108520" y="1052736"/>
            <a:ext cx="8856984" cy="1631844"/>
          </a:xfrm>
        </p:spPr>
        <p:txBody>
          <a:bodyPr/>
          <a:lstStyle/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Soal :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Pengendalian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Risiko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Reaktor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Eksotermik</a:t>
            </a: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Kasus:</a:t>
            </a: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reaktor batch 10 m³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memproduksi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senyawa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farmasi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eksotermik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 = -850 kJ/kg).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normal 120°C,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bar. Dari HAZOP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ditemukan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skenario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kegagalan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jacket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gagal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pompa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→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naik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200°C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menit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dekomposisi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eksplosif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Tim HSE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mengusulkan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pengendalian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Memasang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alarm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operator standby 24 jam.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APD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operator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faceshield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Mengganti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single pump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dual pump (redundancy)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otomatis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switch.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Mendesain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ulang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reaktor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inherently safer: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mengganti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aseton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titik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didih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56°C)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air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titik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didih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100°C)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maksimum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95°C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termodinamika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Memasang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rupture disk (bursting disc) 10 bar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penampung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darurat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512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D2D52-AFD5-E80E-ABB9-FC177B50B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F456B2-DCED-D4B0-50B0-D411A46B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897652"/>
          </a:xfrm>
        </p:spPr>
        <p:txBody>
          <a:bodyPr/>
          <a:lstStyle/>
          <a:p>
            <a:r>
              <a:rPr lang="it-IT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CONTOH SOAL NIOSH DAN PENYELESAIAN</a:t>
            </a:r>
            <a:br>
              <a:rPr lang="it-IT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37A31E-268D-C0E2-FCA2-B8E8B19CA4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108520" y="1052736"/>
            <a:ext cx="8856984" cy="1631844"/>
          </a:xfrm>
        </p:spPr>
        <p:txBody>
          <a:bodyPr/>
          <a:lstStyle/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Pertanyaan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NIOSH: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Urutkan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kelima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paling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efektif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paling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efektif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hierarki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NIOSH.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Pilih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terbaik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jelaskan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mengacu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prinsip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inherent safety.</a:t>
            </a:r>
          </a:p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Jawaban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Urutan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efektivitas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Tertinggi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→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Terendah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Substitusi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(air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menggantikan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aseton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– Masuk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kategori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substitusi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mendekati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eliminasi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mengubah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kondisi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bahaya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runaway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maksimum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95°C, di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dekomposisi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Redundansi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pompa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Rekayasa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menghilangkan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mode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kegagalan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pompa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tunggal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Sangat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efektif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mengubah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Alarm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operator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bergantung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keandalan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manusia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fokus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lemah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rekayasa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717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92082-3C04-E6C2-BB62-3C4AAD15C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22EF14-B72D-6333-18F7-0A73EA29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897652"/>
          </a:xfrm>
        </p:spPr>
        <p:txBody>
          <a:bodyPr/>
          <a:lstStyle/>
          <a:p>
            <a:r>
              <a:rPr lang="it-IT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CONTOH SOAL NIOSH DAN PENYELESAIAN</a:t>
            </a:r>
            <a:br>
              <a:rPr lang="it-IT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t-IT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D9FE43-7601-FEAA-7281-E17C62F8ADC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180528" y="908720"/>
            <a:ext cx="8856984" cy="1631844"/>
          </a:xfrm>
        </p:spPr>
        <p:txBody>
          <a:bodyPr/>
          <a:lstStyle/>
          <a:p>
            <a:pPr algn="just"/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 Rupture disk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Rekayasa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juga,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bersifat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passive dan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mencegah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overpressure,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mencegah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kenaikan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menyediakan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jalur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pelepas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ditempatkan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redundansi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pompa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alasan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disk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berguna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runaway,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sedangkan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redundansi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pompa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mencegah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runaway).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APD – Paling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mengurangi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bahaya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melindungi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operator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bakar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efektif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terbaik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(4)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Substitusi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air.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Prinsip inherent safety yang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dipenuhi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Moderation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memoderasi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kondisi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turun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drastis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batas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dekomposisi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Substitution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Mengganti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berbahaya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aseton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mudah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menguap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mudah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terbakar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air (non-flammable, non-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toksik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Kelemahan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dikaji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ulang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kinetika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apakah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yield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95°C? Jika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(3)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redundansi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pompa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realistis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159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A8106-ADA5-8769-D8C2-D875C5A94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DBC1AA-CE09-EDDC-3533-AE094BE7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0648"/>
            <a:ext cx="5256584" cy="1069514"/>
          </a:xfrm>
        </p:spPr>
        <p:txBody>
          <a:bodyPr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3895570-F028-3160-A5A2-33A6C150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988840"/>
            <a:ext cx="6840760" cy="460648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en-US" altLang="ko-KR" sz="4400" b="1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Terimakasih</a:t>
            </a:r>
            <a:endParaRPr lang="en-US" altLang="ko-KR" sz="44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3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342F-AEA6-0D66-D3BC-767B3A34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052736"/>
            <a:ext cx="7543800" cy="10880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Pengertian Keselamatan Proses dan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Manajemen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quote-cjk-patch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09AA-2057-E856-6FD2-8A6F3358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09" y="2338701"/>
            <a:ext cx="8496701" cy="4082791"/>
          </a:xfrm>
        </p:spPr>
        <p:txBody>
          <a:bodyPr>
            <a:normAutofit/>
          </a:bodyPr>
          <a:lstStyle/>
          <a:p>
            <a:pPr algn="just">
              <a:lnSpc>
                <a:spcPts val="16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>
                <a:solidFill>
                  <a:srgbClr val="0F1115"/>
                </a:solidFill>
                <a:latin typeface="quote-cjk-patch"/>
              </a:rPr>
              <a:t>1. 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Arti Keselamatan Proses (</a:t>
            </a:r>
            <a:r>
              <a:rPr lang="en-US" sz="1350" b="1" i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Safety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ts val="168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50" b="1" dirty="0">
              <a:solidFill>
                <a:srgbClr val="0F111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 Keselamatan Proses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disiplin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berfokus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pada 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pencegahan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pelepasan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zat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berbahaya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campuran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reaktif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yang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terkendali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fasilitas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menyebabkan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kebakaran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toksisitas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kerusakan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en-US" sz="1350" b="1" dirty="0">
              <a:solidFill>
                <a:srgbClr val="0F111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Perbedaan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penting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Keselamatan 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(Occupational Safety):</a:t>
            </a:r>
            <a:endParaRPr lang="en-US" sz="1350" dirty="0">
              <a:solidFill>
                <a:srgbClr val="0F111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i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Occupational safety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melindungi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individu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cedera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ringan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jatuh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terpeleset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tertimpa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i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safety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melindungi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pabrik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kegagalan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katastrofik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reaktor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kebocoran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beracun,dsb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en-US" sz="1350" b="1" dirty="0">
              <a:solidFill>
                <a:srgbClr val="0F111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konkret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350" dirty="0">
              <a:solidFill>
                <a:srgbClr val="0F111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Menara distilasi,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reaktor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penyimpanan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LPG, pipa transfer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amonia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kebocoran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 </a:t>
            </a:r>
            <a:r>
              <a:rPr lang="en-US" sz="1350" i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flange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reaktor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memicu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ledakan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berantai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dikendalikan</a:t>
            </a:r>
            <a:r>
              <a:rPr lang="en-US" sz="135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0784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81CE4-8B5D-12E1-1DE2-33E89A4CE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BC87-DB0D-530D-14BA-152A71AD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52" y="755335"/>
            <a:ext cx="7543800" cy="10880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Pengertian Keselamatan Proses dan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Manajemen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quote-cjk-patch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EF26-D17A-186E-81A4-1BCBF3E2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09" y="2338701"/>
            <a:ext cx="8262687" cy="4082791"/>
          </a:xfrm>
        </p:spPr>
        <p:txBody>
          <a:bodyPr>
            <a:normAutofit/>
          </a:bodyPr>
          <a:lstStyle/>
          <a:p>
            <a:pPr algn="just">
              <a:lnSpc>
                <a:spcPts val="16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Arti 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Manajemen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350" b="1" i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Environmental Management</a:t>
            </a:r>
            <a:r>
              <a:rPr lang="en-US" sz="135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Manajemen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terstruktur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mengidentifikasi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mengendalikan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meminimalkan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dampak</a:t>
            </a:r>
            <a:r>
              <a:rPr lang="en-US" sz="1350" b="1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b="1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negatif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50" dirty="0" err="1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sz="1350" dirty="0">
                <a:solidFill>
                  <a:srgbClr val="0F111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135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C8AF0C-D29A-7022-7D91-942AECCACD0C}"/>
              </a:ext>
            </a:extLst>
          </p:cNvPr>
          <p:cNvGraphicFramePr>
            <a:graphicFrameLocks noGrp="1"/>
          </p:cNvGraphicFramePr>
          <p:nvPr/>
        </p:nvGraphicFramePr>
        <p:xfrm>
          <a:off x="346509" y="3123574"/>
          <a:ext cx="8109283" cy="17145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53292">
                  <a:extLst>
                    <a:ext uri="{9D8B030D-6E8A-4147-A177-3AD203B41FA5}">
                      <a16:colId xmlns:a16="http://schemas.microsoft.com/office/drawing/2014/main" val="1253428960"/>
                    </a:ext>
                  </a:extLst>
                </a:gridCol>
                <a:gridCol w="3444566">
                  <a:extLst>
                    <a:ext uri="{9D8B030D-6E8A-4147-A177-3AD203B41FA5}">
                      <a16:colId xmlns:a16="http://schemas.microsoft.com/office/drawing/2014/main" val="3179984049"/>
                    </a:ext>
                  </a:extLst>
                </a:gridCol>
                <a:gridCol w="3711425">
                  <a:extLst>
                    <a:ext uri="{9D8B030D-6E8A-4147-A177-3AD203B41FA5}">
                      <a16:colId xmlns:a16="http://schemas.microsoft.com/office/drawing/2014/main" val="488821820"/>
                    </a:ext>
                  </a:extLst>
                </a:gridCol>
              </a:tblGrid>
              <a:tr h="286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Komponen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67" marR="73741" marT="46088" marB="460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Contoh</a:t>
                      </a: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Dampak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41" marR="73741" marT="46088" marB="460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Pengendalian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41" marR="73741" marT="46088" marB="46088" anchor="ctr"/>
                </a:tc>
                <a:extLst>
                  <a:ext uri="{0D108BD9-81ED-4DB2-BD59-A6C34878D82A}">
                    <a16:rowId xmlns:a16="http://schemas.microsoft.com/office/drawing/2014/main" val="966114267"/>
                  </a:ext>
                </a:extLst>
              </a:tr>
              <a:tr h="474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Udara</a:t>
                      </a:r>
                    </a:p>
                  </a:txBody>
                  <a:tcPr marL="66367" marR="73741" marT="46088" marB="4608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Emisi </a:t>
                      </a:r>
                      <a:r>
                        <a:rPr lang="en-US" sz="13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SOx</a:t>
                      </a:r>
                      <a:r>
                        <a:rPr lang="en-US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NOx, VOC, </a:t>
                      </a:r>
                      <a:r>
                        <a:rPr lang="en-US" sz="13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partikel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41" marR="73741" marT="46088" marB="4608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Scrubber, electrostatic precipitator, flare stack</a:t>
                      </a:r>
                    </a:p>
                  </a:txBody>
                  <a:tcPr marL="73741" marR="66367" marT="46088" marB="46088" anchor="ctr"/>
                </a:tc>
                <a:extLst>
                  <a:ext uri="{0D108BD9-81ED-4DB2-BD59-A6C34878D82A}">
                    <a16:rowId xmlns:a16="http://schemas.microsoft.com/office/drawing/2014/main" val="2326293405"/>
                  </a:ext>
                </a:extLst>
              </a:tr>
              <a:tr h="474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</a:t>
                      </a:r>
                    </a:p>
                  </a:txBody>
                  <a:tcPr marL="66367" marR="73741" marT="46088" marB="4608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sv-SE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Limbah B3 (logam berat, pelarut organik)</a:t>
                      </a:r>
                    </a:p>
                  </a:txBody>
                  <a:tcPr marL="73741" marR="73741" marT="46088" marB="4608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Wastewater treatment plant (WWTP), </a:t>
                      </a:r>
                      <a:r>
                        <a:rPr lang="en-US" sz="13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netralisasi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41" marR="66367" marT="46088" marB="46088" anchor="ctr"/>
                </a:tc>
                <a:extLst>
                  <a:ext uri="{0D108BD9-81ED-4DB2-BD59-A6C34878D82A}">
                    <a16:rowId xmlns:a16="http://schemas.microsoft.com/office/drawing/2014/main" val="2258584560"/>
                  </a:ext>
                </a:extLst>
              </a:tr>
              <a:tr h="474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Tanah</a:t>
                      </a:r>
                    </a:p>
                  </a:txBody>
                  <a:tcPr marL="66367" marR="73741" marT="46088" marB="4608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fi-FI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Tumpahan minyak, rembesan bahan kimia</a:t>
                      </a:r>
                    </a:p>
                  </a:txBody>
                  <a:tcPr marL="73741" marR="73741" marT="46088" marB="4608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3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Containment dike, geomembrane, </a:t>
                      </a:r>
                      <a:r>
                        <a:rPr lang="en-US" sz="13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bioremediasi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41" marR="66367" marT="46088" marB="46088" anchor="ctr"/>
                </a:tc>
                <a:extLst>
                  <a:ext uri="{0D108BD9-81ED-4DB2-BD59-A6C34878D82A}">
                    <a16:rowId xmlns:a16="http://schemas.microsoft.com/office/drawing/2014/main" val="15495589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1E33BA-7267-BAE3-74CE-887302B21B78}"/>
              </a:ext>
            </a:extLst>
          </p:cNvPr>
          <p:cNvSpPr txBox="1"/>
          <p:nvPr/>
        </p:nvSpPr>
        <p:spPr>
          <a:xfrm>
            <a:off x="346509" y="4834317"/>
            <a:ext cx="7141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0"/>
            <a:r>
              <a:rPr lang="sv-SE" sz="120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Acuan utama di Indonesia:</a:t>
            </a:r>
            <a:endParaRPr lang="sv-SE" sz="1200" dirty="0">
              <a:solidFill>
                <a:srgbClr val="0F111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85800" latinLnBrk="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 14001:2015 (Sistem Manajemen Lingkungan)</a:t>
            </a:r>
          </a:p>
          <a:p>
            <a:pPr defTabSz="685800" latinLnBrk="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Peraturan KLHK (Kementerian Lingkungan Hidup dan Kehutanan)</a:t>
            </a:r>
          </a:p>
          <a:p>
            <a:pPr defTabSz="685800" latinLnBrk="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PROPER (Program Penilaian Peringkat Kinerja Perusahaan)</a:t>
            </a:r>
          </a:p>
        </p:txBody>
      </p:sp>
    </p:spTree>
    <p:extLst>
      <p:ext uri="{BB962C8B-B14F-4D97-AF65-F5344CB8AC3E}">
        <p14:creationId xmlns:p14="http://schemas.microsoft.com/office/powerpoint/2010/main" val="383541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D34C8-4EF2-5077-2DE0-C66370F4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826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Keduanya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tidak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dapat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dipisahkan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dalam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praktik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teknik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kimia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modern.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Insiden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besar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selalu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berdampak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ganda</a:t>
            </a:r>
            <a:r>
              <a:rPr lang="en-US" sz="13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735058-ADA9-E691-079C-7C6D960F0C9D}"/>
              </a:ext>
            </a:extLst>
          </p:cNvPr>
          <p:cNvSpPr txBox="1">
            <a:spLocks/>
          </p:cNvSpPr>
          <p:nvPr/>
        </p:nvSpPr>
        <p:spPr>
          <a:xfrm>
            <a:off x="612407" y="796128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2175" b="1" spc="-38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US" sz="2175" b="1" spc="-38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spc="-38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sz="2175" b="1" spc="-38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Proses dan </a:t>
            </a:r>
            <a:r>
              <a:rPr lang="en-US" sz="2175" b="1" spc="-38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Manajemen</a:t>
            </a:r>
            <a:r>
              <a:rPr lang="en-US" sz="2175" b="1" spc="-38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spc="-38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br>
              <a:rPr lang="en-US" sz="3525" b="1" spc="-38" dirty="0">
                <a:solidFill>
                  <a:srgbClr val="9C6A6A">
                    <a:lumMod val="75000"/>
                  </a:srgbClr>
                </a:solidFill>
                <a:latin typeface="quote-cjk-patch"/>
              </a:rPr>
            </a:br>
            <a:endParaRPr lang="en-US" sz="3525" spc="-38" dirty="0">
              <a:solidFill>
                <a:srgbClr val="9C6A6A">
                  <a:lumMod val="75000"/>
                </a:srgbClr>
              </a:solidFill>
              <a:latin typeface="Bookman Old Style" panose="020F03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8019F-34C0-DBE0-BFE0-1E9F3512AE7A}"/>
              </a:ext>
            </a:extLst>
          </p:cNvPr>
          <p:cNvSpPr txBox="1"/>
          <p:nvPr/>
        </p:nvSpPr>
        <p:spPr>
          <a:xfrm>
            <a:off x="457200" y="4046270"/>
            <a:ext cx="815199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latinLnBrk="0"/>
            <a:r>
              <a:rPr lang="sv-SE" sz="1500" b="1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Sinergi dalam praktik: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q"/>
            </a:pPr>
            <a:endParaRPr lang="sv-SE" sz="1500" dirty="0">
              <a:solidFill>
                <a:srgbClr val="0F111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indent="-214313" algn="just" defTabSz="685800" latinLnBrk="0">
              <a:buFont typeface="Wingdings" panose="05000000000000000000" pitchFamily="2" charset="2"/>
              <a:buChar char="q"/>
            </a:pPr>
            <a:r>
              <a:rPr lang="sv-SE" sz="150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 Manajemen Keselamatan Proses (SMKP) mencakup aspek lingkungan dalam Management of Change (MOC) dan Pre-startup Safety Review (PSSR).</a:t>
            </a:r>
          </a:p>
          <a:p>
            <a:pPr marL="214313" indent="-214313" algn="just" defTabSz="685800" latinLnBrk="0">
              <a:buFont typeface="Wingdings" panose="05000000000000000000" pitchFamily="2" charset="2"/>
              <a:buChar char="q"/>
            </a:pPr>
            <a:endParaRPr lang="sv-SE" sz="1500" dirty="0">
              <a:solidFill>
                <a:srgbClr val="0F111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indent="-214313" algn="just" defTabSz="685800" latinLnBrk="0">
              <a:buFont typeface="Wingdings" panose="05000000000000000000" pitchFamily="2" charset="2"/>
              <a:buChar char="q"/>
            </a:pPr>
            <a:r>
              <a:rPr lang="sv-SE" sz="1500" dirty="0">
                <a:solidFill>
                  <a:srgbClr val="0F11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Analisis Risiko Kuantitatif (QRA) untuk paparan toksik juga menghitung dampak ekologis terhadap flora dan fauna.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BBE7EA-3E2A-6911-302C-F0AD8E472FE5}"/>
              </a:ext>
            </a:extLst>
          </p:cNvPr>
          <p:cNvGraphicFramePr>
            <a:graphicFrameLocks noGrp="1"/>
          </p:cNvGraphicFramePr>
          <p:nvPr/>
        </p:nvGraphicFramePr>
        <p:xfrm>
          <a:off x="534804" y="2130774"/>
          <a:ext cx="8074393" cy="12262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32923">
                  <a:extLst>
                    <a:ext uri="{9D8B030D-6E8A-4147-A177-3AD203B41FA5}">
                      <a16:colId xmlns:a16="http://schemas.microsoft.com/office/drawing/2014/main" val="305511841"/>
                    </a:ext>
                  </a:extLst>
                </a:gridCol>
                <a:gridCol w="2403910">
                  <a:extLst>
                    <a:ext uri="{9D8B030D-6E8A-4147-A177-3AD203B41FA5}">
                      <a16:colId xmlns:a16="http://schemas.microsoft.com/office/drawing/2014/main" val="2540812240"/>
                    </a:ext>
                  </a:extLst>
                </a:gridCol>
                <a:gridCol w="3337560">
                  <a:extLst>
                    <a:ext uri="{9D8B030D-6E8A-4147-A177-3AD203B41FA5}">
                      <a16:colId xmlns:a16="http://schemas.microsoft.com/office/drawing/2014/main" val="4104599505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S" sz="1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Insiden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762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S" sz="1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Dampak</a:t>
                      </a:r>
                      <a:r>
                        <a:rPr lang="en-US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Keselamatan</a:t>
                      </a:r>
                      <a:r>
                        <a:rPr lang="en-US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Proses</a:t>
                      </a: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S" sz="1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Dampak</a:t>
                      </a:r>
                      <a:r>
                        <a:rPr lang="en-US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Lingkungan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0" marR="76200" marT="47625" marB="47625" anchor="ctr"/>
                </a:tc>
                <a:extLst>
                  <a:ext uri="{0D108BD9-81ED-4DB2-BD59-A6C34878D82A}">
                    <a16:rowId xmlns:a16="http://schemas.microsoft.com/office/drawing/2014/main" val="1538328708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Bhopal (1984)</a:t>
                      </a:r>
                    </a:p>
                  </a:txBody>
                  <a:tcPr marL="6858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15.000–20.000 meninggal</a:t>
                      </a: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pt-BR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Tanah dan air tanah tercemar selama &gt;30 tahun</a:t>
                      </a:r>
                    </a:p>
                  </a:txBody>
                  <a:tcPr marL="76200" marR="68580" marT="47625" marB="47625" anchor="ctr"/>
                </a:tc>
                <a:extLst>
                  <a:ext uri="{0D108BD9-81ED-4DB2-BD59-A6C34878D82A}">
                    <a16:rowId xmlns:a16="http://schemas.microsoft.com/office/drawing/2014/main" val="1849024710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Deepwater Horizon (2010)</a:t>
                      </a:r>
                    </a:p>
                  </a:txBody>
                  <a:tcPr marL="6858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</a:t>
                      </a:r>
                      <a:r>
                        <a:rPr lang="en-US" sz="10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tewas</a:t>
                      </a:r>
                      <a:endParaRPr lang="en-US" sz="10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4,9 juta barel minyak tumpah ke Teluk Meksiko</a:t>
                      </a:r>
                    </a:p>
                  </a:txBody>
                  <a:tcPr marL="76200" marR="68580" marT="47625" marB="47625" anchor="ctr"/>
                </a:tc>
                <a:extLst>
                  <a:ext uri="{0D108BD9-81ED-4DB2-BD59-A6C34878D82A}">
                    <a16:rowId xmlns:a16="http://schemas.microsoft.com/office/drawing/2014/main" val="369716081"/>
                  </a:ext>
                </a:extLst>
              </a:tr>
              <a:tr h="26022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TBBM </a:t>
                      </a:r>
                      <a:r>
                        <a:rPr lang="en-US" sz="10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Plumpang</a:t>
                      </a:r>
                      <a:r>
                        <a:rPr lang="en-US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(2023)</a:t>
                      </a:r>
                    </a:p>
                  </a:txBody>
                  <a:tcPr marL="6858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 meninggal</a:t>
                      </a: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sv-SE" sz="10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Tumpahan bahan bakar ke pemukiman dan saluran air</a:t>
                      </a:r>
                    </a:p>
                  </a:txBody>
                  <a:tcPr marL="76200" marR="68580" marT="47625" marB="47625" anchor="ctr"/>
                </a:tc>
                <a:extLst>
                  <a:ext uri="{0D108BD9-81ED-4DB2-BD59-A6C34878D82A}">
                    <a16:rowId xmlns:a16="http://schemas.microsoft.com/office/drawing/2014/main" val="381345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81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256584" cy="1069514"/>
          </a:xfrm>
        </p:spPr>
        <p:txBody>
          <a:bodyPr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835696" y="1628800"/>
            <a:ext cx="6840760" cy="460648"/>
          </a:xfrm>
        </p:spPr>
        <p:txBody>
          <a:bodyPr/>
          <a:lstStyle/>
          <a:p>
            <a:pPr marL="457200" lvl="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Filosofi </a:t>
            </a:r>
            <a:r>
              <a:rPr lang="en-US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keselamatan</a:t>
            </a:r>
            <a:r>
              <a:rPr lang="en-US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proses</a:t>
            </a:r>
          </a:p>
          <a:p>
            <a:pPr lvl="0" algn="ctr">
              <a:lnSpc>
                <a:spcPct val="150000"/>
              </a:lnSpc>
            </a:pPr>
            <a:r>
              <a:rPr lang="en-US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(safety culture, zero-accident) </a:t>
            </a: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D5109-322C-3582-75B5-A8A4A100D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835CA7-1E1D-6ADC-19FA-6C029424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462"/>
            <a:ext cx="9144000" cy="897652"/>
          </a:xfrm>
        </p:spPr>
        <p:txBody>
          <a:bodyPr/>
          <a:lstStyle/>
          <a:p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Safety Culture (</a:t>
            </a:r>
            <a:r>
              <a:rPr lang="en-US" altLang="ko-K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Budaya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3092A3-C926-3E84-3F46-89CD6C2232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504" y="1268760"/>
            <a:ext cx="8856984" cy="360040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Safety culture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sikap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persepsi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pola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perilaku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kolektif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karyawan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manajemen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risiko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endParaRPr lang="en-US" altLang="ko-KR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Menurut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IAEA (International Atomic Energy Agency),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budaya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keselamatan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sehat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lima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Komitmen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manajemen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puncak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Direktur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turun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lapangan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memakai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helm dan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sepatu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safety,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prosedur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Akuntabilitas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personal –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operator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berhak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menghentikan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mendeteksi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anomali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stop work authority).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Pembelajaran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insiden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Investigasi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akar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mencari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kambing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hitam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Komunikasi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terbuka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Pelaporan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near-miss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dihargai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dihukum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Perbaikan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berkelanjutan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Audit internal dan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eksternal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berkala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nyata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Kilang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minyak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Cilacap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insiden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kebakaran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menerapkan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safety stand-down 1 jam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shift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diskusi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risiko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0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95448"/>
            <a:ext cx="9144000" cy="897652"/>
          </a:xfrm>
        </p:spPr>
        <p:txBody>
          <a:bodyPr/>
          <a:lstStyle/>
          <a:p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Filosofi Zero-Accident: </a:t>
            </a:r>
            <a:r>
              <a:rPr lang="en-US" altLang="ko-K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Mitos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Keniscayaan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1293100"/>
            <a:ext cx="8856984" cy="360040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Zero-accident vision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target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dicegah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berarti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sekali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 Filosofi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berasal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Heinrich’s triangle (1931) yang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menyatakan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29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kecelakaan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altLang="ko-KR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300 near-miss.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1800" b="1" dirty="0">
              <a:solidFill>
                <a:schemeClr val="tx1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Kritik </a:t>
            </a:r>
            <a:r>
              <a:rPr lang="en-US" altLang="ko-KR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altLang="ko-K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zero-accident: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Jika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terlalu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dipaksakan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laporan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near-miss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disembunyikan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altLang="ko-KR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Fokus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angka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nol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mengalihkan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perhatian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process safety (yang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fatalitasnya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frekuensi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konsekuensi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personal safety (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jatuh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tersandung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Pendekatan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Resilience engineering –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mampu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pulih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gangguan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berkembang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insiden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altLang="ko-K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ko-KR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altLang="ko-K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reaktor </a:t>
            </a:r>
            <a:r>
              <a:rPr lang="en-US" altLang="ko-KR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triple redundancy control system.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B56DC-EC1A-62B2-B1CB-143BF2E31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74F469-1F46-3436-7807-21DA9FCD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95448"/>
            <a:ext cx="9144000" cy="897652"/>
          </a:xfrm>
        </p:spPr>
        <p:txBody>
          <a:bodyPr/>
          <a:lstStyle/>
          <a:p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Reaktor </a:t>
            </a:r>
            <a:r>
              <a:rPr lang="en-US" altLang="ko-KR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triple redundancy control system </a:t>
            </a:r>
            <a:b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ko-KR" alt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FBB98A-4296-E4D4-DDC9-96683015F73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293100"/>
            <a:ext cx="8856984" cy="360040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Reaktor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triple redundancy control system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pengendalian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reaktor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tiga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lapisan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identik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bekerja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paralel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sensor, logic solver, dan final element),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dua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gagal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beroperasi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aman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ko-KR" sz="2000" dirty="0">
                <a:solidFill>
                  <a:schemeClr val="tx1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fail-safe.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Prinsip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2oo3 (Two-out-of-Three) 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voting architecture –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artinya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minimal 2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setuju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mengambil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tindakan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(misalnya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mematikan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reaktor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membuka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katup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pelepas</a:t>
            </a:r>
            <a:r>
              <a:rPr lang="en-US" altLang="ko-K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204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2603</Words>
  <Application>Microsoft Office PowerPoint</Application>
  <PresentationFormat>On-screen Show (4:3)</PresentationFormat>
  <Paragraphs>285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Arial Black</vt:lpstr>
      <vt:lpstr>Bookman Old Style</vt:lpstr>
      <vt:lpstr>Calibri</vt:lpstr>
      <vt:lpstr>Cambria</vt:lpstr>
      <vt:lpstr>Franklin Gothic Book</vt:lpstr>
      <vt:lpstr>quote-cjk-patch</vt:lpstr>
      <vt:lpstr>Wingdings</vt:lpstr>
      <vt:lpstr>Office Theme</vt:lpstr>
      <vt:lpstr>Custom Design</vt:lpstr>
      <vt:lpstr>Custom</vt:lpstr>
      <vt:lpstr>1_Office Theme</vt:lpstr>
      <vt:lpstr>PowerPoint Presentation</vt:lpstr>
      <vt:lpstr> Topik</vt:lpstr>
      <vt:lpstr>Pengertian Keselamatan Proses dan Manajemen Lingkungan </vt:lpstr>
      <vt:lpstr>Pengertian Keselamatan Proses dan Manajemen Lingkungan </vt:lpstr>
      <vt:lpstr>PowerPoint Presentation</vt:lpstr>
      <vt:lpstr> </vt:lpstr>
      <vt:lpstr>Safety Culture (Budaya Keselamatan)  </vt:lpstr>
      <vt:lpstr>Filosofi Zero-Accident: Mitos atau Keniscayaan?  </vt:lpstr>
      <vt:lpstr>Reaktor dengan triple redundancy control system   </vt:lpstr>
      <vt:lpstr>KOMPONEN TRIPLE REDUNDANCY PADA REAKTOR </vt:lpstr>
      <vt:lpstr>KOMPONEN TRIPLE REDUNDANCY PADA REAKTOR </vt:lpstr>
      <vt:lpstr>KOMPONEN TRIPLE REDUNDANCY PADA REAKTOR </vt:lpstr>
      <vt:lpstr> </vt:lpstr>
      <vt:lpstr>STATISTIK KECELAKAAN KERJA DI INDONESIA DAN GLOBAL  </vt:lpstr>
      <vt:lpstr>STATISTIK KECELAKAAN KERJA DI INDONESIA  DAN GLOBAL  </vt:lpstr>
      <vt:lpstr>STATISTIK KECELAKAAN KERJA DI INDONESIA  DAN GLOBAL  </vt:lpstr>
      <vt:lpstr> </vt:lpstr>
      <vt:lpstr>Sejarah insiden besar industri kimia    </vt:lpstr>
      <vt:lpstr>Sejarah insiden besar industri kimia    </vt:lpstr>
      <vt:lpstr>Sejarah insiden besar industri kimia    </vt:lpstr>
      <vt:lpstr> </vt:lpstr>
      <vt:lpstr>HIRARKI PENGENDALIAN RISIKO NIOSH  (National Institute for Occupational Safety and Health)  </vt:lpstr>
      <vt:lpstr>HIRARKI PENGENDALIAN RISIKO NIOSH  (National Institute for Occupational Safety and Health)  </vt:lpstr>
      <vt:lpstr>CONTOH SOAL NIOSH DAN PENYELESAIAN   </vt:lpstr>
      <vt:lpstr>CONTOH SOAL NIOSH DAN PENYELESAIAN   </vt:lpstr>
      <vt:lpstr>CONTOH SOAL NIOSH DAN PENYELESAIAN   </vt:lpstr>
      <vt:lpstr>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Rinette Visca</cp:lastModifiedBy>
  <cp:revision>43</cp:revision>
  <dcterms:created xsi:type="dcterms:W3CDTF">2014-04-01T16:35:38Z</dcterms:created>
  <dcterms:modified xsi:type="dcterms:W3CDTF">2026-04-10T07:12:32Z</dcterms:modified>
</cp:coreProperties>
</file>