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sldIdLst>
    <p:sldId id="298" r:id="rId6"/>
    <p:sldId id="301" r:id="rId7"/>
    <p:sldId id="302" r:id="rId8"/>
    <p:sldId id="303" r:id="rId9"/>
    <p:sldId id="258" r:id="rId10"/>
    <p:sldId id="304" r:id="rId11"/>
    <p:sldId id="307" r:id="rId12"/>
    <p:sldId id="306" r:id="rId13"/>
    <p:sldId id="305" r:id="rId14"/>
    <p:sldId id="308" r:id="rId15"/>
    <p:sldId id="309" r:id="rId16"/>
    <p:sldId id="310" r:id="rId17"/>
    <p:sldId id="312" r:id="rId18"/>
    <p:sldId id="313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5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5495-E59F-E549-3F2C-8E19E6141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AC307-261D-BC8F-88EC-516B37FC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6FC00-2348-65BE-6994-0FE28FF1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6483-C1D3-8821-4E5E-A4633FAB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8394F-DFEA-464A-CC57-D923B04A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32C1-64CD-4BAC-746F-16BD5091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6667-E0D2-0114-9D7F-1E177226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EB23-D81F-0F47-C776-29594F8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F6B63-6CB6-3226-C0D9-DA54F65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CF7FE-1A27-3981-D40F-67EC6940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F540-4AAF-C323-97D1-DA59E77C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D350-DF3A-CFBA-C0B1-BB9FEB66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BFBA-DB69-B75D-B48E-050CCDB0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9996-1FAC-F54B-98B7-B95D29AE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C1F8-1DCA-1E39-C0D6-7BCF5B01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EF6B-98C4-6B4E-CC47-1B5EAB89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CFAD-40B1-4CBC-94F4-93214197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C8B42-7002-37FB-EC77-3FA6F0475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822F2-35F1-6DE1-3EAB-110051C0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5E294-2896-9787-FD4C-AA4354AC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68319-7B3E-0E90-9FC8-A6C92041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CF4D-64A4-D70E-871B-F0116868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1EC9-831B-815C-B900-3952E3731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D9AA0-2D68-D149-BE25-3A9A9573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CE948-5F1F-4540-3B44-D9C01047F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644C3-5F46-E7A5-4B4A-65E0DBF1D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5DB51-F745-B325-2727-127F4F82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16CC8-7EC0-E03D-7935-29B2119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B40B9-6F82-37F5-1B97-769F1D4C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2A36-B08B-3789-AE8B-0F76FFDA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393C2-2AB5-4A44-E8FF-D217625C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023EA-6B38-F641-D8E3-A6B043C8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C32F6-A75C-0294-9F0B-6486AA4A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BFFF2-12FD-06E0-FED5-9E275CFF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9C3D1-C9A1-7C8E-AA36-9ADF397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D1507-A633-86A3-501D-E28141FD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44D6-2988-368F-65DD-D910A341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C360-9CA5-6177-55B7-FD740D50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64808-B277-0777-D7B6-150A6A8C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B1EE3-A6F1-92DC-61D8-8E75EA10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DA382-F618-3D87-6767-65C6A7B5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8C804-1695-2CDE-9C7F-73E8857D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CA80-4915-FE08-36EA-A7CA59B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A8DDD-92A9-7AFC-D9FE-A26A357F5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E2426-AD39-9DDE-E5C2-95470BB93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9ECAC-78E8-2D20-47EC-FF2B0A59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AA567-08A1-0314-C309-BCB5D725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F5748-732A-1886-3DE4-B269EF99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4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E11B-F981-2946-A05C-809C1E36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FE900-84A3-D2F9-63CA-7972336E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E5B7-C733-092B-7B42-18EB279E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E3A36-80A1-E41D-CA0E-60BDCA5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520C-7442-BDBE-227E-67862616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FAE16-72F3-4BB1-F733-3C5547607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4B1A5-8038-1289-D316-721C40C79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797AE-BF96-6E22-F45A-1A4775A5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D8F8-6159-062D-E289-07D6F6E4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765C-5E33-734A-C2A2-A1902826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B407B-C5F2-358F-5A1F-2F53C152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F5FE2-324F-563B-E903-E55716F6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E232D-C939-2AB2-CBC4-A41A540AE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698-D94C-4AF8-82AF-92FD34380585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604BD-10B1-E277-5531-FE706B03E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012C-6CAB-88AC-D7C2-32276BB7B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422508"/>
          </a:xfrm>
        </p:spPr>
        <p:txBody>
          <a:bodyPr anchor="b">
            <a:no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Konsep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Merancang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Penelitian</a:t>
            </a:r>
            <a:r>
              <a:rPr lang="en-US" sz="2400" b="1" dirty="0">
                <a:solidFill>
                  <a:schemeClr val="tx1"/>
                </a:solidFill>
              </a:rPr>
              <a:t> Riset 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dan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 Desain </a:t>
            </a:r>
            <a:r>
              <a:rPr lang="en-US" sz="2400" b="1" dirty="0" err="1">
                <a:solidFill>
                  <a:schemeClr val="tx1"/>
                </a:solidFill>
              </a:rPr>
              <a:t>Penelitian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Berbeda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/>
              <a:t>Pertemuan</a:t>
            </a:r>
            <a:r>
              <a:rPr lang="en-US" sz="1600" dirty="0"/>
              <a:t> </a:t>
            </a:r>
            <a:r>
              <a:rPr lang="en-US" sz="1600" dirty="0" err="1"/>
              <a:t>kelima</a:t>
            </a:r>
            <a:r>
              <a:rPr lang="en-US" sz="1600" dirty="0"/>
              <a:t> Metodologi </a:t>
            </a:r>
            <a:r>
              <a:rPr lang="en-US" sz="1600" dirty="0" err="1"/>
              <a:t>penelitian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61BE2-CD88-DFE5-9181-2502C0232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CD38-97B8-255A-8293-0260EB04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2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Jenis-Jenis Desain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6347-AE5E-1D92-B58E-014872A22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463040"/>
            <a:ext cx="10835640" cy="47139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3. Desain </a:t>
            </a:r>
            <a:r>
              <a:rPr lang="en-US" dirty="0" err="1"/>
              <a:t>Korelasional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Data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4. Desain </a:t>
            </a:r>
            <a:r>
              <a:rPr lang="en-US" dirty="0" err="1"/>
              <a:t>Deskriptif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dan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sebab-akibat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5. Desain Studi Kasus</a:t>
            </a:r>
          </a:p>
          <a:p>
            <a:pPr marL="0" indent="0" algn="just">
              <a:buNone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pada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,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eksplorasi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9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45306-50B0-8B55-BFC5-B8B91532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CCCD-AB1C-072F-F7EE-3BAB27C2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8" y="4879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Jenis-Jenis Desain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E38E41-BAF4-C1C4-6FA8-245DF8B62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72474"/>
              </p:ext>
            </p:extLst>
          </p:nvPr>
        </p:nvGraphicFramePr>
        <p:xfrm>
          <a:off x="207586" y="888437"/>
          <a:ext cx="11776827" cy="561396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00323">
                  <a:extLst>
                    <a:ext uri="{9D8B030D-6E8A-4147-A177-3AD203B41FA5}">
                      <a16:colId xmlns:a16="http://schemas.microsoft.com/office/drawing/2014/main" val="623691267"/>
                    </a:ext>
                  </a:extLst>
                </a:gridCol>
                <a:gridCol w="2479121">
                  <a:extLst>
                    <a:ext uri="{9D8B030D-6E8A-4147-A177-3AD203B41FA5}">
                      <a16:colId xmlns:a16="http://schemas.microsoft.com/office/drawing/2014/main" val="537706725"/>
                    </a:ext>
                  </a:extLst>
                </a:gridCol>
                <a:gridCol w="5058207">
                  <a:extLst>
                    <a:ext uri="{9D8B030D-6E8A-4147-A177-3AD203B41FA5}">
                      <a16:colId xmlns:a16="http://schemas.microsoft.com/office/drawing/2014/main" val="3404927004"/>
                    </a:ext>
                  </a:extLst>
                </a:gridCol>
                <a:gridCol w="3739176">
                  <a:extLst>
                    <a:ext uri="{9D8B030D-6E8A-4147-A177-3AD203B41FA5}">
                      <a16:colId xmlns:a16="http://schemas.microsoft.com/office/drawing/2014/main" val="2143217173"/>
                    </a:ext>
                  </a:extLst>
                </a:gridCol>
              </a:tblGrid>
              <a:tr h="44808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No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Desain Penelitian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Judul Contoh Penelitian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effectLst/>
                        </a:rPr>
                        <a:t>Metodologi Singkat</a:t>
                      </a:r>
                      <a:endParaRPr lang="en-US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844890288"/>
                  </a:ext>
                </a:extLst>
              </a:tr>
              <a:tr h="11585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Eksperimental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 err="1">
                          <a:effectLst/>
                        </a:rPr>
                        <a:t>Pengaruh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Suhu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Tekanan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terhadap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Efisiensi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Reaktor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Hidrogenasi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2000">
                          <a:effectLst/>
                        </a:rPr>
                        <a:t>Manipulasi suhu dan tekanan, pengukuran konversi dan laju reaksi</a:t>
                      </a:r>
                      <a:endParaRPr lang="fi-FI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1456872138"/>
                  </a:ext>
                </a:extLst>
              </a:tr>
              <a:tr h="84517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Quasi-Eksperimental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Perbandingan Metode Pemurnian Air Limbah Industri tanpa Randomisasi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 err="1">
                          <a:effectLst/>
                        </a:rPr>
                        <a:t>Observasi</a:t>
                      </a:r>
                      <a:r>
                        <a:rPr lang="en-US" sz="2000" dirty="0">
                          <a:effectLst/>
                        </a:rPr>
                        <a:t> proses </a:t>
                      </a:r>
                      <a:r>
                        <a:rPr lang="en-US" sz="2000" dirty="0" err="1">
                          <a:effectLst/>
                        </a:rPr>
                        <a:t>dengan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kelompok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kontrol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analisa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kualitas</a:t>
                      </a:r>
                      <a:r>
                        <a:rPr lang="en-US" sz="2000" dirty="0">
                          <a:effectLst/>
                        </a:rPr>
                        <a:t> air </a:t>
                      </a:r>
                      <a:r>
                        <a:rPr lang="en-US" sz="2000" dirty="0" err="1">
                          <a:effectLst/>
                        </a:rPr>
                        <a:t>limbah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4199581274"/>
                  </a:ext>
                </a:extLst>
              </a:tr>
              <a:tr h="84517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Korelasional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Hubungan Konsentrasi Katalis dengan Konversi pada Sintesis Biodiesel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Pengambilan data variasi katalis, analisis statistik hubungan variabel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2064693998"/>
                  </a:ext>
                </a:extLst>
              </a:tr>
              <a:tr h="11585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Deskriptif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Survei Penggunaan Bahan Kimia Berbahaya di Pabrik Petrokimia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Pengumpulan data kuantitatif dan kualitatif penggunaan bahan oleh pekerja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1181855742"/>
                  </a:ext>
                </a:extLst>
              </a:tr>
              <a:tr h="11585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effectLst/>
                        </a:rPr>
                        <a:t>Studi Kasus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2000" dirty="0">
                          <a:effectLst/>
                        </a:rPr>
                        <a:t>Analisis Keselamatan Kerja dalam Operasi Reaktor Bertekanan Tinggi di Perusahaan Kimia Tertentu</a:t>
                      </a:r>
                      <a:endParaRPr lang="fi-FI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dirty="0" err="1">
                          <a:effectLst/>
                        </a:rPr>
                        <a:t>Wawancara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observasi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langsung</a:t>
                      </a:r>
                      <a:r>
                        <a:rPr lang="en-US" sz="2000" dirty="0">
                          <a:effectLst/>
                        </a:rPr>
                        <a:t>, dan </a:t>
                      </a:r>
                      <a:r>
                        <a:rPr lang="en-US" sz="2000" dirty="0" err="1">
                          <a:effectLst/>
                        </a:rPr>
                        <a:t>evaluasi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prosedur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keselamatan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9847" marR="39847" marT="39847" marB="39847" anchor="ctr"/>
                </a:tc>
                <a:extLst>
                  <a:ext uri="{0D108BD9-81ED-4DB2-BD59-A6C34878D82A}">
                    <a16:rowId xmlns:a16="http://schemas.microsoft.com/office/drawing/2014/main" val="267916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9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B7363-7459-B8EA-E852-E3C232D11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E607-42B1-1436-9578-7813D6E0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7461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no.5  </a:t>
            </a:r>
            <a:r>
              <a:rPr lang="en-US" sz="2400" dirty="0" err="1">
                <a:latin typeface="fkGroteskNeue"/>
              </a:rPr>
              <a:t>Analisis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Keselamatan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Kerja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dalam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Operasi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Reaktor</a:t>
            </a:r>
            <a:r>
              <a:rPr lang="en-US" sz="2400" dirty="0">
                <a:latin typeface="fkGroteskNeue"/>
              </a:rPr>
              <a:t> </a:t>
            </a:r>
            <a:r>
              <a:rPr lang="en-US" sz="2400" dirty="0" err="1">
                <a:latin typeface="fkGroteskNeue"/>
              </a:rPr>
              <a:t>Bertekanan</a:t>
            </a:r>
            <a:r>
              <a:rPr lang="en-US" sz="2400" dirty="0">
                <a:latin typeface="fkGroteskNeue"/>
              </a:rPr>
              <a:t> Tinggi di Perusahaan Kimia </a:t>
            </a:r>
            <a:r>
              <a:rPr lang="en-US" sz="2400" dirty="0" err="1">
                <a:latin typeface="fkGroteskNeue"/>
              </a:rPr>
              <a:t>Tertentu</a:t>
            </a:r>
            <a:br>
              <a:rPr lang="en-US" sz="2800" dirty="0">
                <a:latin typeface="fkGroteskNeue"/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C17A0-086F-30F6-6B0F-551AD2F255C0}"/>
              </a:ext>
            </a:extLst>
          </p:cNvPr>
          <p:cNvSpPr txBox="1"/>
          <p:nvPr/>
        </p:nvSpPr>
        <p:spPr>
          <a:xfrm>
            <a:off x="498764" y="608875"/>
            <a:ext cx="1129953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sz="1600" dirty="0"/>
            </a:br>
            <a:endParaRPr lang="en-US" sz="1600" dirty="0"/>
          </a:p>
          <a:p>
            <a:pPr algn="just">
              <a:buNone/>
            </a:pPr>
            <a:r>
              <a:rPr lang="en-US" sz="1600" b="1" i="0" dirty="0">
                <a:effectLst/>
                <a:latin typeface="fkGrotesk"/>
              </a:rPr>
              <a:t>Latar </a:t>
            </a:r>
            <a:r>
              <a:rPr lang="en-US" sz="1600" b="1" i="0" dirty="0" err="1">
                <a:effectLst/>
                <a:latin typeface="fkGrotesk"/>
              </a:rPr>
              <a:t>Belakang</a:t>
            </a:r>
            <a:endParaRPr lang="en-US" sz="1600" b="1" i="0" dirty="0">
              <a:effectLst/>
              <a:latin typeface="fkGrotesk"/>
            </a:endParaRPr>
          </a:p>
          <a:p>
            <a:pPr algn="just">
              <a:buNone/>
            </a:pP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merupakan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aspek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krusial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dalam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terutama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melibatkan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penggunaan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. </a:t>
            </a:r>
            <a:r>
              <a:rPr lang="en-US" sz="1600" b="0" i="0" dirty="0" err="1">
                <a:effectLst/>
                <a:latin typeface="fkGroteskNeue"/>
              </a:rPr>
              <a:t>Reaktor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digunakan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secara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luas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dalam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berbagai</a:t>
            </a:r>
            <a:r>
              <a:rPr lang="en-US" sz="1600" b="0" i="0" dirty="0">
                <a:effectLst/>
                <a:latin typeface="fkGroteskNeue"/>
              </a:rPr>
              <a:t> proses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membutuhkan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kondisi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ekstrim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seperti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suhu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untuk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meningkatkan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laju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reaksi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hasil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produksi</a:t>
            </a:r>
            <a:r>
              <a:rPr lang="en-US" sz="1600" b="0" i="0" dirty="0">
                <a:effectLst/>
                <a:latin typeface="fkGroteskNeue"/>
              </a:rPr>
              <a:t>. </a:t>
            </a:r>
            <a:r>
              <a:rPr lang="en-US" sz="1600" b="0" i="0" dirty="0" err="1">
                <a:effectLst/>
                <a:latin typeface="fkGroteskNeue"/>
              </a:rPr>
              <a:t>Namun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kondisi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tersebut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membawa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signifikan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terhadap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pekerja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peralatan</a:t>
            </a:r>
            <a:r>
              <a:rPr lang="en-US" sz="1600" b="0" i="0" dirty="0">
                <a:effectLst/>
                <a:latin typeface="fkGroteskNeue"/>
              </a:rPr>
              <a:t>, dan </a:t>
            </a:r>
            <a:r>
              <a:rPr lang="en-US" sz="1600" b="0" i="0" dirty="0" err="1">
                <a:effectLst/>
                <a:latin typeface="fkGroteskNeue"/>
              </a:rPr>
              <a:t>lingkungan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sekitar</a:t>
            </a:r>
            <a:r>
              <a:rPr lang="en-US" sz="1600" b="0" i="0" dirty="0">
                <a:effectLst/>
                <a:latin typeface="fkGroteskNeue"/>
              </a:rPr>
              <a:t>. Sejarah </a:t>
            </a:r>
            <a:r>
              <a:rPr lang="en-US" sz="1600" b="0" i="0" dirty="0" err="1">
                <a:effectLst/>
                <a:latin typeface="fkGroteskNeue"/>
              </a:rPr>
              <a:t>kecelakaan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menunjukkan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bahwa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kegagalan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dalam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pengelolaan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instalasi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sering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mengakibatkan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kerugian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besar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baik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secara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ekonomi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maupun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manusia</a:t>
            </a:r>
            <a:r>
              <a:rPr lang="en-US" sz="1600" b="0" i="0" dirty="0">
                <a:effectLst/>
                <a:latin typeface="fkGroteskNeue"/>
              </a:rPr>
              <a:t>.</a:t>
            </a:r>
          </a:p>
          <a:p>
            <a:pPr algn="just">
              <a:buNone/>
            </a:pPr>
            <a:r>
              <a:rPr lang="en-US" sz="1600" b="0" i="0" dirty="0">
                <a:effectLst/>
                <a:latin typeface="fkGroteskNeue"/>
              </a:rPr>
              <a:t>Menurut data global, </a:t>
            </a:r>
            <a:r>
              <a:rPr lang="en-US" sz="1600" b="0" i="0" dirty="0" err="1">
                <a:effectLst/>
                <a:latin typeface="fkGroteskNeue"/>
              </a:rPr>
              <a:t>kecelakaan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tetap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menjadi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masalah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serius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mengancam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keberlangsungan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reputasi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perusahaan</a:t>
            </a:r>
            <a:r>
              <a:rPr lang="en-US" sz="1600" b="0" i="0" dirty="0">
                <a:effectLst/>
                <a:latin typeface="fkGroteskNeue"/>
              </a:rPr>
              <a:t>. Faktor </a:t>
            </a:r>
            <a:r>
              <a:rPr lang="en-US" sz="1600" b="0" i="0" dirty="0" err="1">
                <a:effectLst/>
                <a:latin typeface="fkGroteskNeue"/>
              </a:rPr>
              <a:t>teknis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seperti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kegagalan</a:t>
            </a:r>
            <a:r>
              <a:rPr lang="en-US" sz="1600" b="0" i="0" dirty="0">
                <a:effectLst/>
                <a:latin typeface="fkGroteskNeue"/>
              </a:rPr>
              <a:t> material, </a:t>
            </a:r>
            <a:r>
              <a:rPr lang="en-US" sz="1600" b="0" i="0" dirty="0" err="1">
                <a:effectLst/>
                <a:latin typeface="fkGroteskNeue"/>
              </a:rPr>
              <a:t>kesalahan</a:t>
            </a:r>
            <a:r>
              <a:rPr lang="en-US" sz="1600" b="0" i="0" dirty="0">
                <a:effectLst/>
                <a:latin typeface="fkGroteskNeue"/>
              </a:rPr>
              <a:t> operator, dan </a:t>
            </a:r>
            <a:r>
              <a:rPr lang="en-US" sz="1600" b="0" i="0" dirty="0" err="1">
                <a:effectLst/>
                <a:latin typeface="fkGroteskNeue"/>
              </a:rPr>
              <a:t>kurangnya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perawatan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berkala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sering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menjadi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penyebab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utama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terjadinya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insiden</a:t>
            </a:r>
            <a:r>
              <a:rPr lang="en-US" sz="1600" b="0" i="0" dirty="0">
                <a:effectLst/>
                <a:latin typeface="fkGroteskNeue"/>
              </a:rPr>
              <a:t>. Selain </a:t>
            </a:r>
            <a:r>
              <a:rPr lang="en-US" sz="1600" b="0" i="0" dirty="0" err="1">
                <a:effectLst/>
                <a:latin typeface="fkGroteskNeue"/>
              </a:rPr>
              <a:t>itu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kurangnya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pemahaman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penerapan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prosedur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ketat</a:t>
            </a:r>
            <a:r>
              <a:rPr lang="en-US" sz="1600" b="0" i="0" dirty="0">
                <a:effectLst/>
                <a:latin typeface="fkGroteskNeue"/>
              </a:rPr>
              <a:t> juga </a:t>
            </a:r>
            <a:r>
              <a:rPr lang="en-US" sz="1600" b="0" i="0" dirty="0" err="1">
                <a:effectLst/>
                <a:latin typeface="fkGroteskNeue"/>
              </a:rPr>
              <a:t>memperparah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tersebut</a:t>
            </a:r>
            <a:r>
              <a:rPr lang="en-US" sz="1600" b="0" i="0" dirty="0">
                <a:effectLst/>
                <a:latin typeface="fkGroteskNeue"/>
              </a:rPr>
              <a:t>. Oleh </a:t>
            </a:r>
            <a:r>
              <a:rPr lang="en-US" sz="1600" b="0" i="0" dirty="0" err="1">
                <a:effectLst/>
                <a:latin typeface="fkGroteskNeue"/>
              </a:rPr>
              <a:t>karena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itu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analisis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mendalam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terkait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operasi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sangat </a:t>
            </a:r>
            <a:r>
              <a:rPr lang="en-US" sz="1600" b="0" i="0" dirty="0" err="1">
                <a:effectLst/>
                <a:latin typeface="fkGroteskNeue"/>
              </a:rPr>
              <a:t>penting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sebagai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upaya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pencegahan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mitigasi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.</a:t>
            </a:r>
          </a:p>
          <a:p>
            <a:pPr algn="just">
              <a:buNone/>
            </a:pPr>
            <a:r>
              <a:rPr lang="en-US" sz="1600" b="0" i="0" dirty="0">
                <a:effectLst/>
                <a:latin typeface="fkGroteskNeue"/>
              </a:rPr>
              <a:t>Dalam </a:t>
            </a:r>
            <a:r>
              <a:rPr lang="en-US" sz="1600" b="0" i="0" dirty="0" err="1">
                <a:effectLst/>
                <a:latin typeface="fkGroteskNeue"/>
              </a:rPr>
              <a:t>konteks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penelitian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fokus</a:t>
            </a:r>
            <a:r>
              <a:rPr lang="en-US" sz="1600" b="0" i="0" dirty="0">
                <a:effectLst/>
                <a:latin typeface="fkGroteskNeue"/>
              </a:rPr>
              <a:t> pada </a:t>
            </a:r>
            <a:r>
              <a:rPr lang="en-US" sz="1600" b="0" i="0" dirty="0" err="1">
                <a:effectLst/>
                <a:latin typeface="fkGroteskNeue"/>
              </a:rPr>
              <a:t>analisis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di </a:t>
            </a:r>
            <a:r>
              <a:rPr lang="en-US" sz="1600" b="0" i="0" dirty="0" err="1">
                <a:effectLst/>
                <a:latin typeface="fkGroteskNeue"/>
              </a:rPr>
              <a:t>perusahaan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dengan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bertekanan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menjadi</a:t>
            </a:r>
            <a:r>
              <a:rPr lang="en-US" sz="1600" b="0" i="0" dirty="0">
                <a:effectLst/>
                <a:latin typeface="fkGroteskNeue"/>
              </a:rPr>
              <a:t> sangat </a:t>
            </a:r>
            <a:r>
              <a:rPr lang="en-US" sz="1600" b="0" i="0" dirty="0" err="1">
                <a:effectLst/>
                <a:latin typeface="fkGroteskNeue"/>
              </a:rPr>
              <a:t>relevan</a:t>
            </a:r>
            <a:r>
              <a:rPr lang="en-US" sz="1600" b="0" i="0" dirty="0">
                <a:effectLst/>
                <a:latin typeface="fkGroteskNeue"/>
              </a:rPr>
              <a:t>. Studi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bertujuan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untuk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mengidentifikasi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potensi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bahaya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menganalisis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faktor-faktor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serta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mengevaluasi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prosedur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implementasi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operasional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saat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. </a:t>
            </a:r>
            <a:r>
              <a:rPr lang="en-US" sz="1600" b="0" i="0" dirty="0" err="1">
                <a:effectLst/>
                <a:latin typeface="fkGroteskNeue"/>
              </a:rPr>
              <a:t>Dengan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adanya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penelitian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diharapkan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dapat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diperoleh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rekomendasi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praktis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untuk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meningkatkan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tingkat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sekaligus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menjaga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kontinuitas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produksi</a:t>
            </a:r>
            <a:r>
              <a:rPr lang="en-US" sz="1600" b="0" i="0" dirty="0">
                <a:effectLst/>
                <a:latin typeface="fkGroteskNeue"/>
              </a:rPr>
              <a:t> di </a:t>
            </a:r>
            <a:r>
              <a:rPr lang="en-US" sz="1600" b="0" i="0" dirty="0" err="1">
                <a:effectLst/>
                <a:latin typeface="fkGroteskNeue"/>
              </a:rPr>
              <a:t>perusahaan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bersangkutan</a:t>
            </a:r>
            <a:r>
              <a:rPr lang="en-US" sz="1600" b="0" i="0" dirty="0">
                <a:effectLst/>
                <a:latin typeface="fkGroteskNeue"/>
              </a:rPr>
              <a:t>.</a:t>
            </a:r>
          </a:p>
          <a:p>
            <a:pPr algn="just">
              <a:buNone/>
            </a:pPr>
            <a:r>
              <a:rPr lang="en-US" sz="1600" b="0" i="0" dirty="0" err="1">
                <a:effectLst/>
                <a:latin typeface="fkGroteskNeue"/>
              </a:rPr>
              <a:t>Penelitian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 juga </a:t>
            </a:r>
            <a:r>
              <a:rPr lang="en-US" sz="1600" b="0" i="0" dirty="0" err="1">
                <a:effectLst/>
                <a:latin typeface="fkGroteskNeue"/>
              </a:rPr>
              <a:t>didukung</a:t>
            </a:r>
            <a:r>
              <a:rPr lang="en-US" sz="1600" b="0" i="0" dirty="0">
                <a:effectLst/>
                <a:latin typeface="fkGroteskNeue"/>
              </a:rPr>
              <a:t> oleh </a:t>
            </a:r>
            <a:r>
              <a:rPr lang="en-US" sz="1600" b="0" i="0" dirty="0" err="1">
                <a:effectLst/>
                <a:latin typeface="fkGroteskNeue"/>
              </a:rPr>
              <a:t>tinjauan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pustaka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menunjukkan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bahwa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pendekatan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sistematis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terhadap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manajemen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risiko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kerja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dapat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menekan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angka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kecelakaan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meningkatkan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kesadaran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di </a:t>
            </a:r>
            <a:r>
              <a:rPr lang="en-US" sz="1600" b="0" i="0" dirty="0" err="1">
                <a:effectLst/>
                <a:latin typeface="fkGroteskNeue"/>
              </a:rPr>
              <a:t>lingkungan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kimia</a:t>
            </a:r>
            <a:r>
              <a:rPr lang="en-US" sz="1600" b="0" i="0" dirty="0">
                <a:effectLst/>
                <a:latin typeface="fkGroteskNeue"/>
              </a:rPr>
              <a:t>. Oleh </a:t>
            </a:r>
            <a:r>
              <a:rPr lang="en-US" sz="1600" b="0" i="0" dirty="0" err="1">
                <a:effectLst/>
                <a:latin typeface="fkGroteskNeue"/>
              </a:rPr>
              <a:t>karena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itu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studi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tidak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hanya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penting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secara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akademik</a:t>
            </a:r>
            <a:r>
              <a:rPr lang="en-US" sz="1600" b="0" i="0" dirty="0">
                <a:effectLst/>
                <a:latin typeface="fkGroteskNeue"/>
              </a:rPr>
              <a:t>, </a:t>
            </a:r>
            <a:r>
              <a:rPr lang="en-US" sz="1600" b="0" i="0" dirty="0" err="1">
                <a:effectLst/>
                <a:latin typeface="fkGroteskNeue"/>
              </a:rPr>
              <a:t>tetapi</a:t>
            </a:r>
            <a:r>
              <a:rPr lang="en-US" sz="1600" b="0" i="0" dirty="0">
                <a:effectLst/>
                <a:latin typeface="fkGroteskNeue"/>
              </a:rPr>
              <a:t> juga </a:t>
            </a:r>
            <a:r>
              <a:rPr lang="en-US" sz="1600" b="0" i="0" dirty="0" err="1">
                <a:effectLst/>
                <a:latin typeface="fkGroteskNeue"/>
              </a:rPr>
              <a:t>memiliki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implikasi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nyata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bagi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pengembangan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praktik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keselamatan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industri</a:t>
            </a:r>
            <a:r>
              <a:rPr lang="en-US" sz="1600" b="0" i="0" dirty="0">
                <a:effectLst/>
                <a:latin typeface="fkGroteskNeue"/>
              </a:rPr>
              <a:t> yang </a:t>
            </a:r>
            <a:r>
              <a:rPr lang="en-US" sz="1600" b="0" i="0" dirty="0" err="1">
                <a:effectLst/>
                <a:latin typeface="fkGroteskNeue"/>
              </a:rPr>
              <a:t>lebih</a:t>
            </a:r>
            <a:r>
              <a:rPr lang="en-US" sz="1600" b="0" i="0" dirty="0">
                <a:effectLst/>
                <a:latin typeface="fkGroteskNeue"/>
              </a:rPr>
              <a:t> </a:t>
            </a:r>
            <a:r>
              <a:rPr lang="en-US" sz="1600" b="0" i="0" dirty="0" err="1">
                <a:effectLst/>
                <a:latin typeface="fkGroteskNeue"/>
              </a:rPr>
              <a:t>efektif</a:t>
            </a:r>
            <a:r>
              <a:rPr lang="en-US" sz="1600" b="0" i="0" dirty="0">
                <a:effectLst/>
                <a:latin typeface="fkGroteskNeue"/>
              </a:rPr>
              <a:t> dan </a:t>
            </a:r>
            <a:r>
              <a:rPr lang="en-US" sz="1600" b="0" i="0" dirty="0" err="1">
                <a:effectLst/>
                <a:latin typeface="fkGroteskNeue"/>
              </a:rPr>
              <a:t>berkelanjutan</a:t>
            </a:r>
            <a:r>
              <a:rPr lang="en-US" sz="1600" b="0" i="0" dirty="0">
                <a:effectLst/>
                <a:latin typeface="fkGroteskNeue"/>
              </a:rPr>
              <a:t> di masa depan. </a:t>
            </a:r>
          </a:p>
          <a:p>
            <a:pPr algn="just">
              <a:buNone/>
            </a:pPr>
            <a:endParaRPr lang="en-US" b="0" i="0" dirty="0">
              <a:effectLst/>
              <a:latin typeface="fkGroteskNeue"/>
            </a:endParaRPr>
          </a:p>
          <a:p>
            <a:pPr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0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0D5E-DA33-A335-1195-86DAD656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C294-3DBE-3404-B949-36B79BBF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74619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kGroteskNeue"/>
              </a:rPr>
              <a:t>KESIMPULAN</a:t>
            </a:r>
            <a:br>
              <a:rPr lang="en-US" sz="2800" dirty="0">
                <a:latin typeface="fkGroteskNeue"/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BE62E-F33A-AB29-64B5-97EB24D40AF9}"/>
              </a:ext>
            </a:extLst>
          </p:cNvPr>
          <p:cNvSpPr txBox="1"/>
          <p:nvPr/>
        </p:nvSpPr>
        <p:spPr>
          <a:xfrm>
            <a:off x="460664" y="1180375"/>
            <a:ext cx="113249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0" i="0" dirty="0" err="1">
                <a:effectLst/>
                <a:latin typeface="fkGroteskNeue"/>
              </a:rPr>
              <a:t>Perancangan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riset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adalah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tahap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awal</a:t>
            </a:r>
            <a:r>
              <a:rPr lang="en-US" b="0" i="0" dirty="0">
                <a:effectLst/>
                <a:latin typeface="fkGroteskNeue"/>
              </a:rPr>
              <a:t> yang sangat </a:t>
            </a:r>
            <a:r>
              <a:rPr lang="en-US" b="0" i="0" dirty="0" err="1">
                <a:effectLst/>
                <a:latin typeface="fkGroteskNeue"/>
              </a:rPr>
              <a:t>penting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memastikan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penelitian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berjalan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sistematis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menghasilkan</a:t>
            </a:r>
            <a:r>
              <a:rPr lang="en-US" b="0" i="0" dirty="0">
                <a:effectLst/>
                <a:latin typeface="fkGroteskNeue"/>
              </a:rPr>
              <a:t> data yang valid.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</a:t>
            </a:r>
            <a:r>
              <a:rPr lang="en-US" b="0" i="0" dirty="0" err="1">
                <a:effectLst/>
                <a:latin typeface="fkGroteskNeue"/>
              </a:rPr>
              <a:t>penelitian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adalah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kerangka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strategis</a:t>
            </a:r>
            <a:r>
              <a:rPr lang="en-US" b="0" i="0" dirty="0">
                <a:effectLst/>
                <a:latin typeface="fkGroteskNeue"/>
              </a:rPr>
              <a:t> yang </a:t>
            </a:r>
            <a:r>
              <a:rPr lang="en-US" b="0" i="0" dirty="0" err="1">
                <a:effectLst/>
                <a:latin typeface="fkGroteskNeue"/>
              </a:rPr>
              <a:t>menentukan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jalannya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pengumpulan</a:t>
            </a:r>
            <a:r>
              <a:rPr lang="en-US" b="0" i="0" dirty="0">
                <a:effectLst/>
                <a:latin typeface="fkGroteskNeue"/>
              </a:rPr>
              <a:t> data dan </a:t>
            </a:r>
            <a:r>
              <a:rPr lang="en-US" b="0" i="0" dirty="0" err="1">
                <a:effectLst/>
                <a:latin typeface="fkGroteskNeue"/>
              </a:rPr>
              <a:t>analisis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dalam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penelitian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teknik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kimia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</a:t>
            </a:r>
            <a:r>
              <a:rPr lang="en-US" b="0" i="0" dirty="0" err="1">
                <a:effectLst/>
                <a:latin typeface="fkGroteskNeue"/>
              </a:rPr>
              <a:t>eksperimental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memberikan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kontrol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variabel</a:t>
            </a:r>
            <a:r>
              <a:rPr lang="en-US" b="0" i="0" dirty="0">
                <a:effectLst/>
                <a:latin typeface="fkGroteskNeue"/>
              </a:rPr>
              <a:t> yang </a:t>
            </a:r>
            <a:r>
              <a:rPr lang="en-US" b="0" i="0" dirty="0" err="1">
                <a:effectLst/>
                <a:latin typeface="fkGroteskNeue"/>
              </a:rPr>
              <a:t>kuat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analisis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sebab-akibat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sehingga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cocok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pengujian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efektivitas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optimasi</a:t>
            </a:r>
            <a:r>
              <a:rPr lang="en-US" b="0" i="0" dirty="0">
                <a:effectLst/>
                <a:latin typeface="fkGroteskNeue"/>
              </a:rPr>
              <a:t> proses.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quasi-</a:t>
            </a:r>
            <a:r>
              <a:rPr lang="en-US" b="0" i="0" dirty="0" err="1">
                <a:effectLst/>
                <a:latin typeface="fkGroteskNeue"/>
              </a:rPr>
              <a:t>eksperimental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menjadi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solusi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saat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kontrol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penuh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tidak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memungkinkan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tetap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memberikan</a:t>
            </a:r>
            <a:r>
              <a:rPr lang="en-US" b="0" i="0" dirty="0">
                <a:effectLst/>
                <a:latin typeface="fkGroteskNeue"/>
              </a:rPr>
              <a:t> data yang </a:t>
            </a:r>
            <a:r>
              <a:rPr lang="en-US" b="0" i="0" dirty="0" err="1">
                <a:effectLst/>
                <a:latin typeface="fkGroteskNeue"/>
              </a:rPr>
              <a:t>dapat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dianalisis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</a:t>
            </a:r>
            <a:r>
              <a:rPr lang="en-US" b="0" i="0" dirty="0" err="1">
                <a:effectLst/>
                <a:latin typeface="fkGroteskNeue"/>
              </a:rPr>
              <a:t>korelasional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berguna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mengamati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hubungan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antar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variabel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tanpa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manipulasi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langsung</a:t>
            </a:r>
            <a:r>
              <a:rPr lang="en-US" b="0" i="0" dirty="0">
                <a:effectLst/>
                <a:latin typeface="fkGroteskNeue"/>
              </a:rPr>
              <a:t> di </a:t>
            </a:r>
            <a:r>
              <a:rPr lang="en-US" b="0" i="0" dirty="0" err="1">
                <a:effectLst/>
                <a:latin typeface="fkGroteskNeue"/>
              </a:rPr>
              <a:t>lapangan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>
                <a:effectLst/>
                <a:latin typeface="fkGroteskNeue"/>
              </a:rPr>
              <a:t>Desain </a:t>
            </a:r>
            <a:r>
              <a:rPr lang="en-US" b="0" i="0" dirty="0" err="1">
                <a:effectLst/>
                <a:latin typeface="fkGroteskNeue"/>
              </a:rPr>
              <a:t>deskriptif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serta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studi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kasus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memberikan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pemahaman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mendalam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tentang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fenomena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spesifik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tanpa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fokus</a:t>
            </a:r>
            <a:r>
              <a:rPr lang="en-US" b="0" i="0" dirty="0">
                <a:effectLst/>
                <a:latin typeface="fkGroteskNeue"/>
              </a:rPr>
              <a:t> pada </a:t>
            </a:r>
            <a:r>
              <a:rPr lang="en-US" b="0" i="0" dirty="0" err="1">
                <a:effectLst/>
                <a:latin typeface="fkGroteskNeue"/>
              </a:rPr>
              <a:t>hubungan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sebab-akibat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b="0" i="0" dirty="0">
              <a:effectLst/>
              <a:latin typeface="fkGroteskNeue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b="0" i="0" dirty="0" err="1">
                <a:effectLst/>
                <a:latin typeface="fkGroteskNeue"/>
              </a:rPr>
              <a:t>Contoh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desain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penelitian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menunjukkan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variasi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aplikasi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tiap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desain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dalam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konteks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nyata</a:t>
            </a:r>
            <a:r>
              <a:rPr lang="en-US" b="0" i="0" dirty="0">
                <a:effectLst/>
                <a:latin typeface="fkGroteskNeue"/>
              </a:rPr>
              <a:t> di </a:t>
            </a:r>
            <a:r>
              <a:rPr lang="en-US" b="0" i="0" dirty="0" err="1">
                <a:effectLst/>
                <a:latin typeface="fkGroteskNeue"/>
              </a:rPr>
              <a:t>teknik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kimia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seperti</a:t>
            </a:r>
            <a:r>
              <a:rPr lang="en-US" b="0" i="0" dirty="0">
                <a:effectLst/>
                <a:latin typeface="fkGroteskNeue"/>
              </a:rPr>
              <a:t> uji </a:t>
            </a:r>
            <a:r>
              <a:rPr lang="en-US" b="0" i="0" dirty="0" err="1">
                <a:effectLst/>
                <a:latin typeface="fkGroteskNeue"/>
              </a:rPr>
              <a:t>reaktor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survei</a:t>
            </a:r>
            <a:r>
              <a:rPr lang="en-US" b="0" i="0" dirty="0">
                <a:effectLst/>
                <a:latin typeface="fkGroteskNeue"/>
              </a:rPr>
              <a:t>, dan </a:t>
            </a:r>
            <a:r>
              <a:rPr lang="en-US" b="0" i="0" dirty="0" err="1">
                <a:effectLst/>
                <a:latin typeface="fkGroteskNeue"/>
              </a:rPr>
              <a:t>analisis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keselamatan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kerja</a:t>
            </a:r>
            <a:r>
              <a:rPr lang="en-US" b="0" i="0" dirty="0">
                <a:effectLst/>
                <a:latin typeface="fkGroteskNeu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4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A1C4E-A2DE-EAEE-1338-A14913F9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28035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  ?</a:t>
            </a:r>
          </a:p>
        </p:txBody>
      </p:sp>
    </p:spTree>
    <p:extLst>
      <p:ext uri="{BB962C8B-B14F-4D97-AF65-F5344CB8AC3E}">
        <p14:creationId xmlns:p14="http://schemas.microsoft.com/office/powerpoint/2010/main" val="145764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BB4C-0791-FD03-A7F1-AD520114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DF56-82C7-0316-68F3-BFC2EBD8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1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 PUSTAKA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4CDF5-9008-2536-2201-D2F5BCAE7019}"/>
              </a:ext>
            </a:extLst>
          </p:cNvPr>
          <p:cNvSpPr txBox="1"/>
          <p:nvPr/>
        </p:nvSpPr>
        <p:spPr>
          <a:xfrm>
            <a:off x="729673" y="2055520"/>
            <a:ext cx="103816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Sugiyono, "Metode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, </a:t>
            </a:r>
            <a:r>
              <a:rPr lang="en-US" sz="2400" dirty="0" err="1"/>
              <a:t>Kualitatif</a:t>
            </a:r>
            <a:r>
              <a:rPr lang="en-US" sz="2400" dirty="0"/>
              <a:t> dan R&amp;D," 2012.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Richey &amp; Klein, "Design and Development Research," 2009.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Amalia, N.I., "Jenis dan Desain </a:t>
            </a:r>
            <a:r>
              <a:rPr lang="en-US" sz="2400" dirty="0" err="1"/>
              <a:t>Penelitian</a:t>
            </a:r>
            <a:r>
              <a:rPr lang="en-US" sz="2400" dirty="0"/>
              <a:t>," 2019.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Teknik Kimia Universitas Ahmad Dahlan, "Metodologi </a:t>
            </a:r>
            <a:r>
              <a:rPr lang="en-US" sz="2400" dirty="0" err="1"/>
              <a:t>Penelitian</a:t>
            </a:r>
            <a:r>
              <a:rPr lang="en-US" sz="2400" dirty="0"/>
              <a:t>," 2025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88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9743-A4F4-9C38-A57C-0365862F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Merancang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7345-8571-6E3C-7191-BD6BCC150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2078181"/>
            <a:ext cx="10855035" cy="4098781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Merancang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strategis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sistematis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keberhasilan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bidang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memainkan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pemahaman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fenomena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inovasi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Tahapan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perencanaan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seksama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 yang valid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diandalkan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11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0545B-6FFB-BF11-4A15-496E7CCD5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6F8D-01E3-D503-5A9C-132F9793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3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Utama </a:t>
            </a:r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3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Merancang </a:t>
            </a:r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b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9296-D67D-1C80-BF51-072F4EB9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95400"/>
            <a:ext cx="11369040" cy="51974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Identifikasi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titik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Identifikasi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berasal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pengamatan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fenomena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kebutuhan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kekurangan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hasil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kajian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literatur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terjaga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Perumusan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Merinci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pertanyaan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riset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terukur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"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pengaruh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esterifikasi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reaktor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batch?"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3. Tujuan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Tujuan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jawaban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hendak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dicapai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Bersifat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efek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mengembangkan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model proses.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7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08B5-FA95-4726-A8B4-28E3AC879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0F00-C16D-1127-F91D-8958BE06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3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Utama </a:t>
            </a:r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31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Merancang </a:t>
            </a:r>
            <a:r>
              <a:rPr lang="en-US" sz="31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b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4F166-E2F5-38AF-6D59-3D34F30A2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341121"/>
            <a:ext cx="11155679" cy="52625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4. Kajian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Literatur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studi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pustaka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mengetahui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terdahulu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teori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celah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diisi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Ini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menghindari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duplikasi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memperkuat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5. Metode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Merancang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bagaimana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dikumpulkan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prosedur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eksperimen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data,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Daya dan Jadwal</a:t>
            </a:r>
          </a:p>
          <a:p>
            <a:pPr marL="0" indent="0" algn="just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pelaksanaan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daya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anggaran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dibutuhkan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3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448E-804E-1057-1BF6-DB36D7F0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Merancang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br>
              <a:rPr lang="en-US" dirty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769D-4590-1009-CE28-A9AAE513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n-US" dirty="0"/>
              <a:t>Harus </a:t>
            </a:r>
            <a:r>
              <a:rPr lang="en-US" dirty="0" err="1"/>
              <a:t>sistematis</a:t>
            </a:r>
            <a:r>
              <a:rPr lang="en-US" dirty="0"/>
              <a:t> dan </a:t>
            </a:r>
            <a:r>
              <a:rPr lang="en-US" dirty="0" err="1"/>
              <a:t>terstruktur</a:t>
            </a:r>
            <a:r>
              <a:rPr lang="en-US" dirty="0"/>
              <a:t>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direplikasi</a:t>
            </a:r>
            <a:r>
              <a:rPr lang="en-US" dirty="0"/>
              <a:t> dan </a:t>
            </a:r>
            <a:r>
              <a:rPr lang="en-US" dirty="0" err="1"/>
              <a:t>evaluasi</a:t>
            </a:r>
            <a:r>
              <a:rPr lang="en-US" dirty="0"/>
              <a:t> oleh </a:t>
            </a:r>
            <a:r>
              <a:rPr lang="en-US" dirty="0" err="1"/>
              <a:t>peneliti</a:t>
            </a:r>
            <a:r>
              <a:rPr lang="en-US" dirty="0"/>
              <a:t> lain.</a:t>
            </a:r>
          </a:p>
          <a:p>
            <a:pPr marL="514350" indent="-514350" algn="just">
              <a:buFont typeface="+mj-lt"/>
              <a:buAutoNum type="alphaLcParenR"/>
            </a:pP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dan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praktis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lphaLcParenR"/>
            </a:pP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en-US" dirty="0" err="1"/>
              <a:t>Etis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lphaLcParenR"/>
            </a:pPr>
            <a:endParaRPr lang="en-US" dirty="0"/>
          </a:p>
          <a:p>
            <a:pPr marL="514350" indent="-514350" algn="just">
              <a:buFont typeface="+mj-lt"/>
              <a:buAutoNum type="alphaLcParenR"/>
            </a:pP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1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01C36-DFF8-5D49-7DF5-A5FE49F0A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2AC8-08C5-8A3A-1349-F389ACEE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Manfaat Merancang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Baik</a:t>
            </a:r>
            <a:b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4B092-A87D-6B13-DFC2-76C54242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Menghasilkan</a:t>
            </a:r>
            <a:r>
              <a:rPr lang="en-US" dirty="0"/>
              <a:t> data yang valid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dan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dan </a:t>
            </a:r>
            <a:r>
              <a:rPr lang="en-US" dirty="0" err="1"/>
              <a:t>pelaporan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41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47592-BECD-5793-5834-1D92A3738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4782-6C64-B9AD-2A70-23E3F3F8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925445"/>
            <a:ext cx="11887200" cy="185991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Desain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</a:t>
            </a:r>
            <a:b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05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74DB3-9908-25BD-9E0D-40885243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799C-89C6-B086-92CA-2DB008AD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Desain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</a:t>
            </a:r>
            <a:br>
              <a:rPr lang="en-US" dirty="0"/>
            </a:br>
            <a:br>
              <a:rPr lang="en-US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4253-6A18-B39B-2BA4-62910694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0187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Desain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kerangka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blueprint yang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mengatur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jalannya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mulai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pengumpulan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sampai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interpretasi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Pada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sangat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data </a:t>
            </a:r>
            <a:r>
              <a:rPr lang="en-US" dirty="0" err="1"/>
              <a:t>eksperimen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0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98E0-4C73-6E86-0BCA-4A382D15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B8B3-DE96-B811-6A37-53B8C5EB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2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Jenis-Jenis Desain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DE89-2FEA-3A12-1284-E71F5117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463040"/>
            <a:ext cx="10835640" cy="47139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1. Desain </a:t>
            </a:r>
            <a:r>
              <a:rPr lang="en-US" dirty="0" err="1"/>
              <a:t>Eksperimental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Desain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dan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efeknya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dependen</a:t>
            </a:r>
            <a:r>
              <a:rPr lang="en-US" dirty="0"/>
              <a:t>.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dan </a:t>
            </a:r>
            <a:r>
              <a:rPr lang="en-US" dirty="0" err="1"/>
              <a:t>randomisasi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bias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. Sangat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uji </a:t>
            </a:r>
            <a:r>
              <a:rPr lang="en-US" dirty="0" err="1"/>
              <a:t>efektivitas</a:t>
            </a:r>
            <a:r>
              <a:rPr lang="en-US" dirty="0"/>
              <a:t> dan </a:t>
            </a:r>
            <a:r>
              <a:rPr lang="en-US" dirty="0" err="1"/>
              <a:t>optimasi</a:t>
            </a:r>
            <a:r>
              <a:rPr lang="en-US" dirty="0"/>
              <a:t> proses.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2. Desain Quasi-</a:t>
            </a:r>
            <a:r>
              <a:rPr lang="en-US" dirty="0" err="1"/>
              <a:t>Eksperimental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eksperimental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randomisasi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.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pada </a:t>
            </a:r>
            <a:r>
              <a:rPr lang="en-US" dirty="0" err="1"/>
              <a:t>studi</a:t>
            </a:r>
            <a:r>
              <a:rPr lang="en-US" dirty="0"/>
              <a:t> pilot proses </a:t>
            </a:r>
            <a:r>
              <a:rPr lang="en-US" dirty="0" err="1"/>
              <a:t>industri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2760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purl.org/dc/elements/1.1/"/>
    <ds:schemaRef ds:uri="http://www.w3.org/XML/1998/namespace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purl.org/dc/dcmitype/"/>
    <ds:schemaRef ds:uri="230e9df3-be65-4c73-a93b-d1236ebd677e"/>
    <ds:schemaRef ds:uri="http://schemas.microsoft.com/office/2006/metadata/properties"/>
    <ds:schemaRef ds:uri="http://schemas.openxmlformats.org/package/2006/metadata/core-properties"/>
    <ds:schemaRef ds:uri="http://purl.org/dc/terms/"/>
    <ds:schemaRef ds:uri="16c05727-aa75-4e4a-9b5f-8a80a116589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{3EF9F14E-026B-4FC8-BE93-DE2EEC33FDCD}TFb63a7776-4452-49b2-8055-21efce632b726e3c8758_win32-7d1db0309ca7</Template>
  <TotalTime>136</TotalTime>
  <Words>1191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Cambria</vt:lpstr>
      <vt:lpstr>fkGrotesk</vt:lpstr>
      <vt:lpstr>fkGroteskNeue</vt:lpstr>
      <vt:lpstr>Franklin Gothic Book</vt:lpstr>
      <vt:lpstr>Wingdings</vt:lpstr>
      <vt:lpstr>Custom</vt:lpstr>
      <vt:lpstr>Office Theme</vt:lpstr>
      <vt:lpstr>Konsep Merancang Penelitian Riset   dan  Desain Penelitian yang Berbeda </vt:lpstr>
      <vt:lpstr>Merancang penelitian riset </vt:lpstr>
      <vt:lpstr>Komponen Utama Konsep Merancang Penelitian </vt:lpstr>
      <vt:lpstr>Komponen Utama Konsep Merancang Penelitian </vt:lpstr>
      <vt:lpstr>Prinsip dalam Merancang Penelitian </vt:lpstr>
      <vt:lpstr>Manfaat Merancang Penelitian dengan Baik  </vt:lpstr>
      <vt:lpstr>Desain Penelitian yang Berbeda   </vt:lpstr>
      <vt:lpstr>Desain Penelitian yang Berbeda   </vt:lpstr>
      <vt:lpstr>Jenis-Jenis Desain Penelitian    </vt:lpstr>
      <vt:lpstr>Jenis-Jenis Desain Penelitian    </vt:lpstr>
      <vt:lpstr>Jenis-Jenis Desain Penelitian    </vt:lpstr>
      <vt:lpstr>Contoh no.5  Analisis Keselamatan Kerja dalam Operasi Reaktor Bertekanan Tinggi di Perusahaan Kimia Tertentu     </vt:lpstr>
      <vt:lpstr>KESIMPULAN     </vt:lpstr>
      <vt:lpstr>PowerPoint Presentation</vt:lpstr>
      <vt:lpstr>DAFTAR PUSTAKA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6</cp:revision>
  <dcterms:created xsi:type="dcterms:W3CDTF">2025-11-05T08:59:18Z</dcterms:created>
  <dcterms:modified xsi:type="dcterms:W3CDTF">2025-11-05T14:13:52Z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