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60" r:id="rId5"/>
    <p:sldId id="272" r:id="rId6"/>
    <p:sldId id="261" r:id="rId7"/>
    <p:sldId id="259" r:id="rId8"/>
    <p:sldId id="281" r:id="rId9"/>
    <p:sldId id="262" r:id="rId10"/>
    <p:sldId id="273" r:id="rId11"/>
    <p:sldId id="274" r:id="rId12"/>
    <p:sldId id="276" r:id="rId13"/>
    <p:sldId id="275" r:id="rId14"/>
    <p:sldId id="283" r:id="rId15"/>
    <p:sldId id="282" r:id="rId16"/>
    <p:sldId id="278" r:id="rId17"/>
    <p:sldId id="277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5495-E59F-E549-3F2C-8E19E6141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AC307-261D-BC8F-88EC-516B37FC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6FC00-2348-65BE-6994-0FE28FF1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6483-C1D3-8821-4E5E-A4633FAB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8394F-DFEA-464A-CC57-D923B04A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32C1-64CD-4BAC-746F-16BD5091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6667-E0D2-0114-9D7F-1E177226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EB23-D81F-0F47-C776-29594F8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6B63-6CB6-3226-C0D9-DA54F65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CF7FE-1A27-3981-D40F-67EC6940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F540-4AAF-C323-97D1-DA59E77C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D350-DF3A-CFBA-C0B1-BB9FEB66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BFBA-DB69-B75D-B48E-050CCDB0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9996-1FAC-F54B-98B7-B95D29AE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C1F8-1DCA-1E39-C0D6-7BCF5B01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EF6B-98C4-6B4E-CC47-1B5EAB89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CFAD-40B1-4CBC-94F4-93214197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C8B42-7002-37FB-EC77-3FA6F0475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22F2-35F1-6DE1-3EAB-110051C0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5E294-2896-9787-FD4C-AA4354AC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68319-7B3E-0E90-9FC8-A6C9204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CF4D-64A4-D70E-871B-F011686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1EC9-831B-815C-B900-3952E373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D9AA0-2D68-D149-BE25-3A9A9573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CE948-5F1F-4540-3B44-D9C01047F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644C3-5F46-E7A5-4B4A-65E0DBF1D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5DB51-F745-B325-2727-127F4F82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16CC8-7EC0-E03D-7935-29B21197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B40B9-6F82-37F5-1B97-769F1D4C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2A36-B08B-3789-AE8B-0F76FFDA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393C2-2AB5-4A44-E8FF-D217625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23EA-6B38-F641-D8E3-A6B043C8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C32F6-A75C-0294-9F0B-6486AA4A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46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BFFF2-12FD-06E0-FED5-9E275CFF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9C3D1-C9A1-7C8E-AA36-9ADF397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D1507-A633-86A3-501D-E28141FD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0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44D6-2988-368F-65DD-D910A341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C360-9CA5-6177-55B7-FD740D50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4808-B277-0777-D7B6-150A6A8C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B1EE3-A6F1-92DC-61D8-8E75EA10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DA382-F618-3D87-6767-65C6A7B5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8C804-1695-2CDE-9C7F-73E8857D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CA80-4915-FE08-36EA-A7CA59BF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A8DDD-92A9-7AFC-D9FE-A26A357F5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E2426-AD39-9DDE-E5C2-95470BB93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ECAC-78E8-2D20-47EC-FF2B0A59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AA567-08A1-0314-C309-BCB5D725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5748-732A-1886-3DE4-B269EF99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11B-F981-2946-A05C-809C1E36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FE900-84A3-D2F9-63CA-7972336E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E5B7-C733-092B-7B42-18EB279E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E3A36-80A1-E41D-CA0E-60BDCA5A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520C-7442-BDBE-227E-6786261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FAE16-72F3-4BB1-F733-3C5547607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4B1A5-8038-1289-D316-721C40C79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797AE-BF96-6E22-F45A-1A4775A5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D8F8-6159-062D-E289-07D6F6E4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765C-5E33-734A-C2A2-A1902826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B407B-C5F2-358F-5A1F-2F53C152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5FE2-324F-563B-E903-E55716F6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E232D-C939-2AB2-CBC4-A41A540AE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698-D94C-4AF8-82AF-92FD3438058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04BD-10B1-E277-5531-FE706B03E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012C-6CAB-88AC-D7C2-32276BB7B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4C28-C626-4FD1-96A9-E627ED2A0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6E50-4AC0-E19A-13EF-5BB1F1FC5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Pengantar </a:t>
            </a:r>
            <a:r>
              <a:rPr lang="en-US" sz="2800" dirty="0" err="1"/>
              <a:t>Konsep</a:t>
            </a:r>
            <a:r>
              <a:rPr lang="en-US" sz="2800" dirty="0"/>
              <a:t> Dasar Komposit </a:t>
            </a:r>
            <a:br>
              <a:rPr lang="en-US" sz="2800" dirty="0"/>
            </a:br>
            <a:r>
              <a:rPr lang="en-US" sz="2800" dirty="0"/>
              <a:t>Material </a:t>
            </a:r>
            <a:r>
              <a:rPr lang="en-US" sz="2800" dirty="0" err="1"/>
              <a:t>penyusun</a:t>
            </a:r>
            <a:r>
              <a:rPr lang="en-US" sz="2800" dirty="0"/>
              <a:t> </a:t>
            </a:r>
            <a:r>
              <a:rPr lang="en-US" sz="2800" dirty="0" err="1"/>
              <a:t>komposit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Fiber Materials dan Matrix </a:t>
            </a:r>
            <a:r>
              <a:rPr lang="en-US" sz="2800" dirty="0" err="1"/>
              <a:t>serta</a:t>
            </a:r>
            <a:r>
              <a:rPr lang="en-US" sz="2800" dirty="0"/>
              <a:t> Filler Materials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AFA9C-CF0D-0895-B39B-1A95A39BD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13" y="200730"/>
            <a:ext cx="8417958" cy="1117687"/>
          </a:xfrm>
        </p:spPr>
        <p:txBody>
          <a:bodyPr/>
          <a:lstStyle/>
          <a:p>
            <a:r>
              <a:rPr lang="en-US" i="1" dirty="0" err="1"/>
              <a:t>Pertemuan</a:t>
            </a:r>
            <a:r>
              <a:rPr lang="en-US" i="1" dirty="0"/>
              <a:t> </a:t>
            </a:r>
            <a:r>
              <a:rPr lang="en-US" i="1" dirty="0" err="1"/>
              <a:t>kelima</a:t>
            </a:r>
            <a:r>
              <a:rPr lang="en-US" i="1" dirty="0"/>
              <a:t> Komposit dan </a:t>
            </a:r>
            <a:r>
              <a:rPr lang="en-US" i="1" dirty="0" err="1"/>
              <a:t>Teknologi</a:t>
            </a:r>
            <a:r>
              <a:rPr lang="en-US" i="1" dirty="0"/>
              <a:t> Komposit dan Material Maju</a:t>
            </a:r>
          </a:p>
        </p:txBody>
      </p:sp>
    </p:spTree>
    <p:extLst>
      <p:ext uri="{BB962C8B-B14F-4D97-AF65-F5344CB8AC3E}">
        <p14:creationId xmlns:p14="http://schemas.microsoft.com/office/powerpoint/2010/main" val="20534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1522B-B099-E1A3-E709-0E8F665E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8889-28A1-BE4C-6073-650DC39A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0" i="0" dirty="0">
                <a:effectLst/>
                <a:latin typeface="fkGroteskNeue"/>
              </a:rPr>
              <a:t>  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Tabel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perbandingan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jenis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penguat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 (reinforcement) pada material </a:t>
            </a:r>
            <a:r>
              <a:rPr lang="en-US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fkGroteskNeue"/>
              </a:rPr>
              <a:t>komposit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A1FDFD-BE27-7848-7698-948BCA9C7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297159"/>
              </p:ext>
            </p:extLst>
          </p:nvPr>
        </p:nvGraphicFramePr>
        <p:xfrm>
          <a:off x="665018" y="1785247"/>
          <a:ext cx="11129820" cy="4919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25964">
                  <a:extLst>
                    <a:ext uri="{9D8B030D-6E8A-4147-A177-3AD203B41FA5}">
                      <a16:colId xmlns:a16="http://schemas.microsoft.com/office/drawing/2014/main" val="2813522314"/>
                    </a:ext>
                  </a:extLst>
                </a:gridCol>
                <a:gridCol w="2225964">
                  <a:extLst>
                    <a:ext uri="{9D8B030D-6E8A-4147-A177-3AD203B41FA5}">
                      <a16:colId xmlns:a16="http://schemas.microsoft.com/office/drawing/2014/main" val="967945584"/>
                    </a:ext>
                  </a:extLst>
                </a:gridCol>
                <a:gridCol w="2225964">
                  <a:extLst>
                    <a:ext uri="{9D8B030D-6E8A-4147-A177-3AD203B41FA5}">
                      <a16:colId xmlns:a16="http://schemas.microsoft.com/office/drawing/2014/main" val="1163105806"/>
                    </a:ext>
                  </a:extLst>
                </a:gridCol>
                <a:gridCol w="2225964">
                  <a:extLst>
                    <a:ext uri="{9D8B030D-6E8A-4147-A177-3AD203B41FA5}">
                      <a16:colId xmlns:a16="http://schemas.microsoft.com/office/drawing/2014/main" val="3867346444"/>
                    </a:ext>
                  </a:extLst>
                </a:gridCol>
                <a:gridCol w="2225964">
                  <a:extLst>
                    <a:ext uri="{9D8B030D-6E8A-4147-A177-3AD203B41FA5}">
                      <a16:colId xmlns:a16="http://schemas.microsoft.com/office/drawing/2014/main" val="2793788474"/>
                    </a:ext>
                  </a:extLst>
                </a:gridCol>
              </a:tblGrid>
              <a:tr h="56685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Jenis Penguat (Reinforcement)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Karakteristik Utama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Kelebihan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Kekurangan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 Umum Penguat</a:t>
                      </a: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2979993217"/>
                  </a:ext>
                </a:extLst>
              </a:tr>
              <a:tr h="56685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Kaca (Glass Fiber)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anorganik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kuat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rendah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Kuat, tahan korosi, biaya ekonomis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Berat relatif, modulus menengah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E-glass, S-glass</a:t>
                      </a: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718499042"/>
                  </a:ext>
                </a:extLst>
              </a:tr>
              <a:tr h="8067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Karbon (Carbon Fiber)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karbon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ringan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modulus dan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kekuatan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tinggi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Kuat, ringan, tahan korosi dan suhu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Mahal, mudah patah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PAN-based, Pitch-based</a:t>
                      </a: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1561882033"/>
                  </a:ext>
                </a:extLst>
              </a:tr>
              <a:tr h="8067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Aramid (Kevlar)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sintetis dengan kekuatan tarik sangat tinggi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Tahan benturan dan tarik tinggi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Sensitif terhadap UV dan suhu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Kevlar, Twaron</a:t>
                      </a: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3044771833"/>
                  </a:ext>
                </a:extLst>
              </a:tr>
              <a:tr h="8067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Partikel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Partikel logam/keramik berukuran mikron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Tingkat presisi kekuatan dan kekerasan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Distribusi homogen sulit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SiC, B4C, Al2O3</a:t>
                      </a: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3301672448"/>
                  </a:ext>
                </a:extLst>
              </a:tr>
              <a:tr h="8067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Alam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Serat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tanaman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atau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hewan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biodegradable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Ramah lingkungan, murah</a:t>
                      </a: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Kekuatan dan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kestabilan</a:t>
                      </a: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rendah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221" marR="44221" marT="44221" marB="44221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Kapas, rami, serat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sabut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221" marR="44221" marT="44221" marB="44221" anchor="ctr"/>
                </a:tc>
                <a:extLst>
                  <a:ext uri="{0D108BD9-81ED-4DB2-BD59-A6C34878D82A}">
                    <a16:rowId xmlns:a16="http://schemas.microsoft.com/office/drawing/2014/main" val="358297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03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1737C-A801-6028-D528-06230AE9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C96A-867F-4F6F-58F6-545E67A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Fiber Materials, Matrix, dan Filler Materials</a:t>
            </a:r>
            <a:br>
              <a:rPr 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1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178C-91F6-8566-20B5-E994C47B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Fiber / Serat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3F8A-0D45-0C3B-CEFA-CE0E360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91" y="1302327"/>
            <a:ext cx="9986818" cy="49876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Fiber / Serat 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filamen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tipis yang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memperkuat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bertugas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menahan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meningkatkan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(strength) </a:t>
            </a:r>
            <a:r>
              <a:rPr 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(stiffness) </a:t>
            </a:r>
            <a:r>
              <a:rPr 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material. </a:t>
            </a:r>
          </a:p>
        </p:txBody>
      </p:sp>
    </p:spTree>
    <p:extLst>
      <p:ext uri="{BB962C8B-B14F-4D97-AF65-F5344CB8AC3E}">
        <p14:creationId xmlns:p14="http://schemas.microsoft.com/office/powerpoint/2010/main" val="332771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CE48-FC81-2A77-B3DD-0C4A4BC2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F8B5-81EA-C051-6757-EF8B9EFD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Fiber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161F-597F-DAA0-4FC9-350C336F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09" y="901987"/>
            <a:ext cx="6477000" cy="5665067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Serat (fiber) </a:t>
            </a:r>
            <a:r>
              <a:rPr lang="en-US" dirty="0" err="1"/>
              <a:t>dalam</a:t>
            </a:r>
            <a:r>
              <a:rPr lang="en-US" dirty="0"/>
              <a:t> material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b="1" dirty="0" err="1"/>
              <a:t>gaya</a:t>
            </a:r>
            <a:r>
              <a:rPr lang="en-US" b="1" dirty="0"/>
              <a:t> </a:t>
            </a:r>
            <a:r>
              <a:rPr lang="en-US" b="1" dirty="0" err="1"/>
              <a:t>tarik</a:t>
            </a:r>
            <a:r>
              <a:rPr lang="en-US" b="1" dirty="0"/>
              <a:t> (tensile load) </a:t>
            </a:r>
            <a:r>
              <a:rPr lang="en-US" dirty="0"/>
              <a:t>yang </a:t>
            </a:r>
            <a:r>
              <a:rPr lang="en-US" dirty="0" err="1"/>
              <a:t>bekerja</a:t>
            </a:r>
            <a:r>
              <a:rPr lang="en-US" dirty="0"/>
              <a:t> pada material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ditarik</a:t>
            </a:r>
            <a:r>
              <a:rPr lang="en-US" dirty="0"/>
              <a:t> (</a:t>
            </a:r>
            <a:r>
              <a:rPr lang="en-US" dirty="0" err="1"/>
              <a:t>dikenai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memanjangkannya</a:t>
            </a:r>
            <a:r>
              <a:rPr lang="en-US" dirty="0"/>
              <a:t>), </a:t>
            </a:r>
            <a:r>
              <a:rPr lang="en-US" dirty="0" err="1"/>
              <a:t>seratlah</a:t>
            </a:r>
            <a:r>
              <a:rPr lang="en-US" dirty="0"/>
              <a:t> yang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matriksnya</a:t>
            </a:r>
            <a:r>
              <a:rPr lang="en-US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⚙️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Mekanisme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Sebuah</a:t>
            </a:r>
            <a:r>
              <a:rPr lang="en-US" dirty="0"/>
              <a:t> material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/>
              <a:t>Serat (Fiber):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 err="1"/>
              <a:t>Matriks</a:t>
            </a:r>
            <a:r>
              <a:rPr lang="en-US" dirty="0"/>
              <a:t>: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pengikat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resin </a:t>
            </a:r>
            <a:r>
              <a:rPr lang="en-US" dirty="0" err="1"/>
              <a:t>polimer</a:t>
            </a:r>
            <a:r>
              <a:rPr lang="en-US" dirty="0"/>
              <a:t>) yang </a:t>
            </a:r>
            <a:r>
              <a:rPr lang="en-US" dirty="0" err="1"/>
              <a:t>menjaga</a:t>
            </a:r>
            <a:r>
              <a:rPr lang="en-US" dirty="0"/>
              <a:t> serat </a:t>
            </a:r>
            <a:r>
              <a:rPr lang="en-US" dirty="0" err="1"/>
              <a:t>tetap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dan </a:t>
            </a:r>
            <a:r>
              <a:rPr lang="en-US" dirty="0" err="1"/>
              <a:t>mentransfer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serat.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Ketika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: Gaya </a:t>
            </a:r>
            <a:r>
              <a:rPr lang="en-US" dirty="0" err="1"/>
              <a:t>pertama-tama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oleh </a:t>
            </a:r>
            <a:r>
              <a:rPr lang="en-US" dirty="0" err="1"/>
              <a:t>matriks</a:t>
            </a:r>
            <a:r>
              <a:rPr lang="en-US" dirty="0"/>
              <a:t>, Lalu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serat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(interface),Karena serat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ditanggung</a:t>
            </a:r>
            <a:r>
              <a:rPr lang="en-US" dirty="0"/>
              <a:t> oleh serat. </a:t>
            </a:r>
            <a:r>
              <a:rPr lang="en-US" dirty="0" err="1"/>
              <a:t>Akibatnya</a:t>
            </a:r>
            <a:r>
              <a:rPr lang="en-US" dirty="0"/>
              <a:t>, serat </a:t>
            </a:r>
            <a:r>
              <a:rPr lang="en-US" dirty="0" err="1"/>
              <a:t>mencegah</a:t>
            </a:r>
            <a:r>
              <a:rPr lang="en-US" dirty="0"/>
              <a:t> material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patah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ditarik</a:t>
            </a:r>
            <a:r>
              <a:rPr lang="en-US" dirty="0"/>
              <a:t>.</a:t>
            </a:r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40C17-5B64-3048-9ACA-D7FBBACD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09" y="1588655"/>
            <a:ext cx="4869873" cy="3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7FBBB-7F87-F5AA-EA8E-CDCF254FC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9CDB-8E75-1345-C566-ACDDA9F9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8" y="1461153"/>
            <a:ext cx="5257800" cy="527215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</a:rPr>
              <a:t>Kinerja suatu komposit sangat bergantung pada jenis serat yang digunakan, orientasi serat, serta kualitas ikatan antara serat dan matriks.</a:t>
            </a:r>
          </a:p>
          <a:p>
            <a:pPr algn="just">
              <a:buNone/>
            </a:pPr>
            <a:endParaRPr lang="sv-S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Orientasi Fiber / serat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berupa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unidirectional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dua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bidirectional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random orientation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 unidirectional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maksimal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orientasi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/random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isotropik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relatif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seragam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segala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6EEA2-EFD0-76EF-B190-8ACC25F1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383" y="1145570"/>
            <a:ext cx="5384799" cy="54134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9F0727C-45EE-6A03-4AF4-C14DE7C091DE}"/>
              </a:ext>
            </a:extLst>
          </p:cNvPr>
          <p:cNvSpPr txBox="1">
            <a:spLocks/>
          </p:cNvSpPr>
          <p:nvPr/>
        </p:nvSpPr>
        <p:spPr>
          <a:xfrm>
            <a:off x="588818" y="2989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Fiber Materials  / Serat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CDF56-5D44-8A62-D2BA-D2F12A73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196D-1F5F-95A9-D51B-6E8C9590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fkGrotesk"/>
              </a:rPr>
              <a:t>Filler Materials</a:t>
            </a:r>
            <a:br>
              <a:rPr lang="en-US" b="0" i="0" dirty="0">
                <a:effectLst/>
                <a:latin typeface="fkGrotesk"/>
              </a:rPr>
            </a:br>
            <a:br>
              <a:rPr lang="en-US" b="0" i="0" dirty="0">
                <a:effectLst/>
                <a:latin typeface="fkGrotesk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5F71-18EE-A1E4-4FA6-21D19EA9B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Filler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adalah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bahan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pengisi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yang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menambah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fungsi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khusus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,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misalnya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meningkatkan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ketahanan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panas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,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mengurangi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porositas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,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atau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menekan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 </a:t>
            </a:r>
            <a:r>
              <a:rPr lang="en-US" b="0" i="0" dirty="0" err="1">
                <a:effectLst/>
                <a:highlight>
                  <a:srgbClr val="00FFFF"/>
                </a:highlight>
                <a:latin typeface="fkGroteskNeue"/>
              </a:rPr>
              <a:t>biaya</a:t>
            </a:r>
            <a:r>
              <a:rPr lang="en-US" b="0" i="0" dirty="0">
                <a:effectLst/>
                <a:highlight>
                  <a:srgbClr val="00FFFF"/>
                </a:highlight>
                <a:latin typeface="fkGroteskNeue"/>
              </a:rPr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fkGroteskNeue"/>
              </a:rPr>
              <a:t>Filler </a:t>
            </a:r>
            <a:r>
              <a:rPr lang="en-US" b="0" i="0" dirty="0" err="1">
                <a:effectLst/>
                <a:latin typeface="fkGroteskNeue"/>
              </a:rPr>
              <a:t>bisa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berupa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partikel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silika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karbon</a:t>
            </a:r>
            <a:r>
              <a:rPr lang="en-US" b="0" i="0" dirty="0">
                <a:effectLst/>
                <a:latin typeface="fkGroteskNeue"/>
              </a:rPr>
              <a:t>, batu </a:t>
            </a:r>
            <a:r>
              <a:rPr lang="en-US" b="0" i="0" dirty="0" err="1">
                <a:effectLst/>
                <a:latin typeface="fkGroteskNeue"/>
              </a:rPr>
              <a:t>kapur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serbuk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logam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nanopartikel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dll</a:t>
            </a:r>
            <a:r>
              <a:rPr lang="en-US" b="0" i="0" dirty="0">
                <a:effectLst/>
                <a:latin typeface="fkGroteskNeue"/>
              </a:rPr>
              <a:t>. </a:t>
            </a:r>
            <a:r>
              <a:rPr lang="en-US" b="0" i="0" dirty="0" err="1">
                <a:effectLst/>
                <a:latin typeface="fkGroteskNeue"/>
              </a:rPr>
              <a:t>Ukuran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bentuk</a:t>
            </a:r>
            <a:r>
              <a:rPr lang="en-US" b="0" i="0" dirty="0">
                <a:effectLst/>
                <a:latin typeface="fkGroteskNeue"/>
              </a:rPr>
              <a:t>, dan </a:t>
            </a:r>
            <a:r>
              <a:rPr lang="en-US" b="0" i="0" dirty="0" err="1">
                <a:effectLst/>
                <a:latin typeface="fkGroteskNeue"/>
              </a:rPr>
              <a:t>distribusi</a:t>
            </a:r>
            <a:r>
              <a:rPr lang="en-US" b="0" i="0" dirty="0">
                <a:effectLst/>
                <a:latin typeface="fkGroteskNeue"/>
              </a:rPr>
              <a:t> filler </a:t>
            </a:r>
            <a:r>
              <a:rPr lang="en-US" b="0" i="0" dirty="0" err="1">
                <a:effectLst/>
                <a:latin typeface="fkGroteskNeue"/>
              </a:rPr>
              <a:t>berpengaruh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penting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terhadap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kualitas</a:t>
            </a:r>
            <a:r>
              <a:rPr lang="en-US" b="0" i="0" dirty="0">
                <a:effectLst/>
                <a:latin typeface="fkGroteskNeue"/>
              </a:rPr>
              <a:t> material </a:t>
            </a:r>
            <a:r>
              <a:rPr lang="en-US" b="0" i="0" dirty="0" err="1">
                <a:effectLst/>
                <a:latin typeface="fkGroteskNeue"/>
              </a:rPr>
              <a:t>akhir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ADB2-12C8-3506-6AAB-D704CD76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fkGrotesk"/>
              </a:rPr>
              <a:t>Matrix Materials</a:t>
            </a:r>
            <a:br>
              <a:rPr lang="en-US" b="0" i="0" dirty="0">
                <a:effectLst/>
                <a:latin typeface="fkGrotesk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CB611-56C6-F499-4D61-824106FF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effectLst/>
                <a:latin typeface="fkGroteskNeue"/>
              </a:rPr>
              <a:t>Matriks </a:t>
            </a:r>
            <a:r>
              <a:rPr lang="en-US" b="0" i="0" dirty="0" err="1">
                <a:effectLst/>
                <a:latin typeface="fkGroteskNeue"/>
              </a:rPr>
              <a:t>mengikat</a:t>
            </a:r>
            <a:r>
              <a:rPr lang="en-US" b="0" i="0" dirty="0">
                <a:effectLst/>
                <a:latin typeface="fkGroteskNeue"/>
              </a:rPr>
              <a:t> fiber dan </a:t>
            </a:r>
            <a:r>
              <a:rPr lang="en-US" b="0" i="0" dirty="0" err="1">
                <a:effectLst/>
                <a:latin typeface="fkGroteskNeue"/>
              </a:rPr>
              <a:t>mentransfer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beban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serta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melindungi</a:t>
            </a:r>
            <a:r>
              <a:rPr lang="en-US" b="0" i="0" dirty="0">
                <a:effectLst/>
                <a:latin typeface="fkGroteskNeue"/>
              </a:rPr>
              <a:t> fiber </a:t>
            </a:r>
            <a:r>
              <a:rPr lang="en-US" b="0" i="0" dirty="0" err="1">
                <a:effectLst/>
                <a:latin typeface="fkGroteskNeue"/>
              </a:rPr>
              <a:t>dari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kerusakan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mekanik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lingkungan</a:t>
            </a:r>
            <a:r>
              <a:rPr lang="en-US" b="0" i="0" dirty="0">
                <a:effectLst/>
                <a:latin typeface="fkGroteskNeue"/>
              </a:rPr>
              <a:t>.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 err="1">
                <a:effectLst/>
                <a:latin typeface="fkGroteskNeue"/>
              </a:rPr>
              <a:t>Polimer</a:t>
            </a:r>
            <a:r>
              <a:rPr lang="en-US" b="0" i="0" dirty="0">
                <a:effectLst/>
                <a:latin typeface="fkGroteskNeue"/>
              </a:rPr>
              <a:t>: </a:t>
            </a:r>
            <a:r>
              <a:rPr lang="en-US" b="0" i="0" dirty="0" err="1">
                <a:effectLst/>
                <a:latin typeface="fkGroteskNeue"/>
              </a:rPr>
              <a:t>termoset</a:t>
            </a:r>
            <a:r>
              <a:rPr lang="en-US" b="0" i="0" dirty="0">
                <a:effectLst/>
                <a:latin typeface="fkGroteskNeue"/>
              </a:rPr>
              <a:t> (</a:t>
            </a:r>
            <a:r>
              <a:rPr lang="en-US" b="0" i="0" dirty="0" err="1">
                <a:effectLst/>
                <a:latin typeface="fkGroteskNeue"/>
              </a:rPr>
              <a:t>epoksi</a:t>
            </a:r>
            <a:r>
              <a:rPr lang="en-US" b="0" i="0" dirty="0">
                <a:effectLst/>
                <a:latin typeface="fkGroteskNeue"/>
              </a:rPr>
              <a:t>, </a:t>
            </a:r>
            <a:r>
              <a:rPr lang="en-US" b="0" i="0" dirty="0" err="1">
                <a:effectLst/>
                <a:latin typeface="fkGroteskNeue"/>
              </a:rPr>
              <a:t>poliester</a:t>
            </a:r>
            <a:r>
              <a:rPr lang="en-US" b="0" i="0" dirty="0">
                <a:effectLst/>
                <a:latin typeface="fkGroteskNeue"/>
              </a:rPr>
              <a:t>) dan </a:t>
            </a:r>
            <a:r>
              <a:rPr lang="en-US" b="0" i="0" dirty="0" err="1">
                <a:effectLst/>
                <a:latin typeface="fkGroteskNeue"/>
              </a:rPr>
              <a:t>termoplastik</a:t>
            </a:r>
            <a:r>
              <a:rPr lang="en-US" b="0" i="0" dirty="0">
                <a:effectLst/>
                <a:latin typeface="fkGroteskNeue"/>
              </a:rPr>
              <a:t> (PP, PE) yang </a:t>
            </a:r>
            <a:r>
              <a:rPr lang="en-US" b="0" i="0" dirty="0" err="1">
                <a:effectLst/>
                <a:latin typeface="fkGroteskNeue"/>
              </a:rPr>
              <a:t>tahan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korosi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ringan</a:t>
            </a:r>
            <a:endParaRPr lang="en-US" b="0" i="0" dirty="0">
              <a:effectLst/>
              <a:latin typeface="fkGroteskNeue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 err="1">
                <a:effectLst/>
                <a:latin typeface="fkGroteskNeue"/>
              </a:rPr>
              <a:t>Logam</a:t>
            </a:r>
            <a:r>
              <a:rPr lang="en-US" b="0" i="0" dirty="0">
                <a:effectLst/>
                <a:latin typeface="fkGroteskNeue"/>
              </a:rPr>
              <a:t>: </a:t>
            </a:r>
            <a:r>
              <a:rPr lang="en-US" b="0" i="0" dirty="0" err="1">
                <a:effectLst/>
                <a:latin typeface="fkGroteskNeue"/>
              </a:rPr>
              <a:t>seperti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aluminium</a:t>
            </a:r>
            <a:r>
              <a:rPr lang="en-US" b="0" i="0" dirty="0">
                <a:effectLst/>
                <a:latin typeface="fkGroteskNeue"/>
              </a:rPr>
              <a:t> yang </a:t>
            </a:r>
            <a:r>
              <a:rPr lang="en-US" b="0" i="0" dirty="0" err="1">
                <a:effectLst/>
                <a:latin typeface="fkGroteskNeue"/>
              </a:rPr>
              <a:t>kuat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tahan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panas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MMC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 err="1">
                <a:effectLst/>
                <a:latin typeface="fkGroteskNeue"/>
              </a:rPr>
              <a:t>Keramik</a:t>
            </a:r>
            <a:r>
              <a:rPr lang="en-US" b="0" i="0" dirty="0">
                <a:effectLst/>
                <a:latin typeface="fkGroteskNeue"/>
              </a:rPr>
              <a:t>: </a:t>
            </a:r>
            <a:r>
              <a:rPr lang="en-US" b="0" i="0" dirty="0" err="1">
                <a:effectLst/>
                <a:latin typeface="fkGroteskNeue"/>
              </a:rPr>
              <a:t>untuk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aplikasi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temperatur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tinggi</a:t>
            </a:r>
            <a:r>
              <a:rPr lang="en-US" b="0" i="0" dirty="0">
                <a:effectLst/>
                <a:latin typeface="fkGroteskNeue"/>
              </a:rPr>
              <a:t> dan </a:t>
            </a:r>
            <a:r>
              <a:rPr lang="en-US" b="0" i="0" dirty="0" err="1">
                <a:effectLst/>
                <a:latin typeface="fkGroteskNeue"/>
              </a:rPr>
              <a:t>tahan</a:t>
            </a:r>
            <a:r>
              <a:rPr lang="en-US" b="0" i="0" dirty="0">
                <a:effectLst/>
                <a:latin typeface="fkGroteskNeue"/>
              </a:rPr>
              <a:t> </a:t>
            </a:r>
            <a:r>
              <a:rPr lang="en-US" b="0" i="0" dirty="0" err="1">
                <a:effectLst/>
                <a:latin typeface="fkGroteskNeue"/>
              </a:rPr>
              <a:t>aus</a:t>
            </a:r>
            <a:r>
              <a:rPr lang="en-US" b="0" i="0" dirty="0">
                <a:effectLst/>
                <a:latin typeface="fkGroteskNeue"/>
              </a:rPr>
              <a:t> (CMC)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35B-678A-CC9D-6FBE-E1A27E13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910" y="2103437"/>
            <a:ext cx="10515600" cy="1325563"/>
          </a:xfrm>
        </p:spPr>
        <p:txBody>
          <a:bodyPr/>
          <a:lstStyle/>
          <a:p>
            <a:r>
              <a:rPr lang="en-US" dirty="0"/>
              <a:t>	CONTOH SOAL</a:t>
            </a:r>
          </a:p>
        </p:txBody>
      </p:sp>
    </p:spTree>
    <p:extLst>
      <p:ext uri="{BB962C8B-B14F-4D97-AF65-F5344CB8AC3E}">
        <p14:creationId xmlns:p14="http://schemas.microsoft.com/office/powerpoint/2010/main" val="364494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B79C-1F37-1717-44DC-A34E764F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4973E6-DD53-4D14-8BC1-87AC19BD6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333687"/>
              </p:ext>
            </p:extLst>
          </p:nvPr>
        </p:nvGraphicFramePr>
        <p:xfrm>
          <a:off x="360218" y="386537"/>
          <a:ext cx="11323782" cy="615840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83596">
                  <a:extLst>
                    <a:ext uri="{9D8B030D-6E8A-4147-A177-3AD203B41FA5}">
                      <a16:colId xmlns:a16="http://schemas.microsoft.com/office/drawing/2014/main" val="1360387583"/>
                    </a:ext>
                  </a:extLst>
                </a:gridCol>
                <a:gridCol w="4535654">
                  <a:extLst>
                    <a:ext uri="{9D8B030D-6E8A-4147-A177-3AD203B41FA5}">
                      <a16:colId xmlns:a16="http://schemas.microsoft.com/office/drawing/2014/main" val="857055466"/>
                    </a:ext>
                  </a:extLst>
                </a:gridCol>
                <a:gridCol w="6204532">
                  <a:extLst>
                    <a:ext uri="{9D8B030D-6E8A-4147-A177-3AD203B41FA5}">
                      <a16:colId xmlns:a16="http://schemas.microsoft.com/office/drawing/2014/main" val="2375543254"/>
                    </a:ext>
                  </a:extLst>
                </a:gridCol>
              </a:tblGrid>
              <a:tr h="19316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No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effectLst/>
                        </a:rPr>
                        <a:t>Soal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dirty="0" err="1">
                          <a:effectLst/>
                        </a:rPr>
                        <a:t>Jawaban</a:t>
                      </a:r>
                      <a:endParaRPr lang="en-US" sz="1800" b="1" dirty="0">
                        <a:effectLst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368659806"/>
                  </a:ext>
                </a:extLst>
              </a:tr>
              <a:tr h="165262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effectLst/>
                        </a:rPr>
                        <a:t>Jelaskan definisi material komposit dan sebutkan dua keunggulan utama dibanding material tunggal!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dirty="0">
                          <a:effectLst/>
                        </a:rPr>
                        <a:t>Material </a:t>
                      </a:r>
                      <a:r>
                        <a:rPr lang="en-US" sz="2000" dirty="0" err="1">
                          <a:effectLst/>
                        </a:rPr>
                        <a:t>komposit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adalah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kombinasi</a:t>
                      </a:r>
                      <a:r>
                        <a:rPr lang="en-US" sz="2000" dirty="0">
                          <a:effectLst/>
                        </a:rPr>
                        <a:t> dua </a:t>
                      </a:r>
                      <a:r>
                        <a:rPr lang="en-US" sz="2000" dirty="0" err="1">
                          <a:effectLst/>
                        </a:rPr>
                        <a:t>atau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material </a:t>
                      </a:r>
                      <a:r>
                        <a:rPr lang="en-US" sz="2000" dirty="0" err="1">
                          <a:effectLst/>
                        </a:rPr>
                        <a:t>penyusun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berbeda</a:t>
                      </a:r>
                      <a:r>
                        <a:rPr lang="en-US" sz="2000" dirty="0">
                          <a:effectLst/>
                        </a:rPr>
                        <a:t> pada </a:t>
                      </a:r>
                      <a:r>
                        <a:rPr lang="en-US" sz="2000" dirty="0" err="1">
                          <a:effectLst/>
                        </a:rPr>
                        <a:t>skala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makroskopik</a:t>
                      </a:r>
                      <a:r>
                        <a:rPr lang="en-US" sz="2000" dirty="0">
                          <a:effectLst/>
                        </a:rPr>
                        <a:t> yang </a:t>
                      </a:r>
                      <a:r>
                        <a:rPr lang="en-US" sz="2000" dirty="0" err="1">
                          <a:effectLst/>
                        </a:rPr>
                        <a:t>menghasilkan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sifat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unggul</a:t>
                      </a:r>
                      <a:r>
                        <a:rPr lang="en-US" sz="2000" dirty="0">
                          <a:effectLst/>
                        </a:rPr>
                        <a:t>. Keunggulannya: </a:t>
                      </a:r>
                      <a:r>
                        <a:rPr lang="en-US" sz="2000" dirty="0" err="1">
                          <a:effectLst/>
                        </a:rPr>
                        <a:t>berat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ringan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kekuatan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dapat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disetel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tailorability</a:t>
                      </a:r>
                      <a:r>
                        <a:rPr lang="en-US" sz="2000" dirty="0">
                          <a:effectLst/>
                        </a:rPr>
                        <a:t>).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2028242049"/>
                  </a:ext>
                </a:extLst>
              </a:tr>
              <a:tr h="94715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sv-SE" sz="2000">
                          <a:effectLst/>
                        </a:rPr>
                        <a:t>Sebutkan dua contoh material matriks dan dua contoh fiber yang umum digunakan dalam komposit!</a:t>
                      </a:r>
                      <a:endParaRPr lang="sv-SE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effectLst/>
                        </a:rPr>
                        <a:t>Matriks: polimer termoaktif (epoksi), logam (aluminium). Fiber: glass fiber dan carbon fiber.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289418109"/>
                  </a:ext>
                </a:extLst>
              </a:tr>
              <a:tr h="94715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effectLst/>
                        </a:rPr>
                        <a:t>Jelaskan peran utama masing-masing komponen: fiber, matriks, dan filler dalam komposit!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effectLst/>
                        </a:rPr>
                        <a:t>Fiber menahan beban utama, matriks mengikat fiber dan melindungi, filler memperbaiki sifat tertentu dan menekan biaya.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3392063968"/>
                  </a:ext>
                </a:extLst>
              </a:tr>
              <a:tr h="129989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dirty="0" err="1">
                          <a:effectLst/>
                        </a:rPr>
                        <a:t>Jelaskan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perbedaan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komposit</a:t>
                      </a:r>
                      <a:r>
                        <a:rPr lang="en-US" sz="2000" dirty="0">
                          <a:effectLst/>
                        </a:rPr>
                        <a:t> serat, </a:t>
                      </a:r>
                      <a:r>
                        <a:rPr lang="en-US" sz="2000" dirty="0" err="1">
                          <a:effectLst/>
                        </a:rPr>
                        <a:t>partikel</a:t>
                      </a:r>
                      <a:r>
                        <a:rPr lang="en-US" sz="2000" dirty="0">
                          <a:effectLst/>
                        </a:rPr>
                        <a:t>, dan lapis </a:t>
                      </a:r>
                      <a:r>
                        <a:rPr lang="en-US" sz="2000" dirty="0" err="1">
                          <a:effectLst/>
                        </a:rPr>
                        <a:t>berdasarkan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penguatnya</a:t>
                      </a:r>
                      <a:r>
                        <a:rPr lang="en-US" sz="2000" dirty="0">
                          <a:effectLst/>
                        </a:rPr>
                        <a:t>!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dirty="0">
                          <a:effectLst/>
                        </a:rPr>
                        <a:t>Komposit serat </a:t>
                      </a:r>
                      <a:r>
                        <a:rPr lang="en-US" sz="2000" dirty="0" err="1">
                          <a:effectLst/>
                        </a:rPr>
                        <a:t>menggunakan</a:t>
                      </a:r>
                      <a:r>
                        <a:rPr lang="en-US" sz="2000" dirty="0">
                          <a:effectLst/>
                        </a:rPr>
                        <a:t> serat (fiber) </a:t>
                      </a:r>
                      <a:r>
                        <a:rPr lang="en-US" sz="2000" dirty="0" err="1">
                          <a:effectLst/>
                        </a:rPr>
                        <a:t>sebagai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penguat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r>
                        <a:rPr lang="en-US" sz="2000" dirty="0" err="1">
                          <a:effectLst/>
                        </a:rPr>
                        <a:t>komposit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partikel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menggunakan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partikel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r>
                        <a:rPr lang="en-US" sz="2000" dirty="0" err="1">
                          <a:effectLst/>
                        </a:rPr>
                        <a:t>komposit</a:t>
                      </a:r>
                      <a:r>
                        <a:rPr lang="en-US" sz="2000" dirty="0">
                          <a:effectLst/>
                        </a:rPr>
                        <a:t> lapis </a:t>
                      </a:r>
                      <a:r>
                        <a:rPr lang="en-US" sz="2000" dirty="0" err="1">
                          <a:effectLst/>
                        </a:rPr>
                        <a:t>terdiri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beberapa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lapisan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2005693171"/>
                  </a:ext>
                </a:extLst>
              </a:tr>
              <a:tr h="94715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effectLst/>
                        </a:rPr>
                        <a:t>Sebutkan dua faktor yang mempengaruhi kualitas ikatan antara matriks dan filler dalam material komposit!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dirty="0" err="1">
                          <a:effectLst/>
                        </a:rPr>
                        <a:t>Ukuran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partikel</a:t>
                      </a:r>
                      <a:r>
                        <a:rPr lang="en-US" sz="2000" dirty="0">
                          <a:effectLst/>
                        </a:rPr>
                        <a:t> filler dan </a:t>
                      </a:r>
                      <a:r>
                        <a:rPr lang="en-US" sz="2000" dirty="0" err="1">
                          <a:effectLst/>
                        </a:rPr>
                        <a:t>fraksi</a:t>
                      </a:r>
                      <a:r>
                        <a:rPr lang="en-US" sz="2000" dirty="0">
                          <a:effectLst/>
                        </a:rPr>
                        <a:t> volume material </a:t>
                      </a:r>
                      <a:r>
                        <a:rPr lang="en-US" sz="2000" dirty="0" err="1">
                          <a:effectLst/>
                        </a:rPr>
                        <a:t>mempengaruhi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kualitas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ikatan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antar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matriks</a:t>
                      </a:r>
                      <a:r>
                        <a:rPr lang="en-US" sz="2000" dirty="0">
                          <a:effectLst/>
                        </a:rPr>
                        <a:t> dan filler.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23546" marR="23546" marT="23546" marB="23546" anchor="ctr"/>
                </a:tc>
                <a:extLst>
                  <a:ext uri="{0D108BD9-81ED-4DB2-BD59-A6C34878D82A}">
                    <a16:rowId xmlns:a16="http://schemas.microsoft.com/office/drawing/2014/main" val="177724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18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448E-804E-1057-1BF6-DB36D7F0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Pengantar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Dasar Komposit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769D-4590-1009-CE28-A9AAE513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Material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dua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(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pengikat</a:t>
            </a:r>
            <a:r>
              <a:rPr lang="en-US" dirty="0"/>
              <a:t>) dan filler </a:t>
            </a:r>
            <a:r>
              <a:rPr lang="en-US" dirty="0" err="1"/>
              <a:t>atau</a:t>
            </a:r>
            <a:r>
              <a:rPr lang="en-US" dirty="0"/>
              <a:t> reinforcement (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). Matriks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keramik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polyester, vinyl ester, dan </a:t>
            </a:r>
            <a:r>
              <a:rPr lang="en-US" dirty="0" err="1"/>
              <a:t>epoksi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pada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dan </a:t>
            </a:r>
            <a:r>
              <a:rPr lang="en-US" dirty="0" err="1"/>
              <a:t>industri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epoksi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kelembaban</a:t>
            </a:r>
            <a:r>
              <a:rPr lang="en-US" dirty="0"/>
              <a:t> dan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pemakaiannya</a:t>
            </a:r>
            <a:r>
              <a:rPr lang="en-US" dirty="0"/>
              <a:t> pada </a:t>
            </a:r>
            <a:r>
              <a:rPr lang="en-US" dirty="0" err="1"/>
              <a:t>suhu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120°C, </a:t>
            </a:r>
            <a:r>
              <a:rPr lang="en-US" dirty="0" err="1"/>
              <a:t>sedangkan</a:t>
            </a:r>
            <a:r>
              <a:rPr lang="en-US" dirty="0"/>
              <a:t> resin </a:t>
            </a:r>
            <a:r>
              <a:rPr lang="en-US" dirty="0" err="1"/>
              <a:t>spesial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bismaleimide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230°C.</a:t>
            </a:r>
          </a:p>
        </p:txBody>
      </p:sp>
    </p:spTree>
    <p:extLst>
      <p:ext uri="{BB962C8B-B14F-4D97-AF65-F5344CB8AC3E}">
        <p14:creationId xmlns:p14="http://schemas.microsoft.com/office/powerpoint/2010/main" val="54761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1776-3B11-B0EF-DD5F-9642B19E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30215D-E873-AC95-D172-4AF5F2F54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145" y="426992"/>
            <a:ext cx="7476375" cy="6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0954-431F-D64B-7D92-3F39D112E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DEFD-229A-A65A-9C7A-4F3F1169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Pengantar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Dasar Komposit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7A22-5592-81E4-9B53-9FAA0A9E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690688"/>
            <a:ext cx="11353800" cy="50323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Dalam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 (reinforcement) </a:t>
            </a:r>
            <a:r>
              <a:rPr lang="en-US" dirty="0" err="1"/>
              <a:t>atau</a:t>
            </a:r>
            <a:r>
              <a:rPr lang="en-US" dirty="0"/>
              <a:t> serat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>
                <a:highlight>
                  <a:srgbClr val="00FFFF"/>
                </a:highlight>
              </a:rPr>
              <a:t>preform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dan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serat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>
                <a:highlight>
                  <a:srgbClr val="00FFFF"/>
                </a:highlight>
              </a:rPr>
              <a:t>Preform </a:t>
            </a:r>
            <a:r>
              <a:rPr lang="en-US" dirty="0" err="1">
                <a:highlight>
                  <a:srgbClr val="00FFFF"/>
                </a:highlight>
              </a:rPr>
              <a:t>merupakan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kumpulan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atau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susunan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spesifik</a:t>
            </a:r>
            <a:r>
              <a:rPr lang="en-US" dirty="0">
                <a:highlight>
                  <a:srgbClr val="00FFFF"/>
                </a:highlight>
              </a:rPr>
              <a:t> serat </a:t>
            </a:r>
            <a:r>
              <a:rPr lang="en-US" dirty="0" err="1">
                <a:highlight>
                  <a:srgbClr val="00FFFF"/>
                </a:highlight>
              </a:rPr>
              <a:t>berupa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kontinu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atau</a:t>
            </a:r>
            <a:r>
              <a:rPr lang="en-US" dirty="0">
                <a:highlight>
                  <a:srgbClr val="00FFFF"/>
                </a:highlight>
              </a:rPr>
              <a:t> non-</a:t>
            </a:r>
            <a:r>
              <a:rPr lang="en-US" dirty="0" err="1">
                <a:highlight>
                  <a:srgbClr val="00FFFF"/>
                </a:highlight>
              </a:rPr>
              <a:t>kontinu</a:t>
            </a:r>
            <a:r>
              <a:rPr lang="en-US" dirty="0">
                <a:highlight>
                  <a:srgbClr val="00FFFF"/>
                </a:highlight>
              </a:rPr>
              <a:t>  </a:t>
            </a:r>
            <a:r>
              <a:rPr lang="en-US" dirty="0" err="1">
                <a:highlight>
                  <a:srgbClr val="00FFFF"/>
                </a:highlight>
              </a:rPr>
              <a:t>menjadi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suatu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bentuk</a:t>
            </a:r>
            <a:r>
              <a:rPr lang="en-US" dirty="0">
                <a:highlight>
                  <a:srgbClr val="00FFFF"/>
                </a:highlight>
              </a:rPr>
              <a:t>, dan </a:t>
            </a:r>
            <a:r>
              <a:rPr lang="en-US" dirty="0" err="1">
                <a:highlight>
                  <a:srgbClr val="00FFFF"/>
                </a:highlight>
              </a:rPr>
              <a:t>sebagai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penguat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dalam</a:t>
            </a:r>
            <a:r>
              <a:rPr lang="en-US" dirty="0">
                <a:highlight>
                  <a:srgbClr val="00FFFF"/>
                </a:highlight>
              </a:rPr>
              <a:t> material </a:t>
            </a:r>
            <a:r>
              <a:rPr lang="en-US" dirty="0" err="1">
                <a:highlight>
                  <a:srgbClr val="00FFFF"/>
                </a:highlight>
              </a:rPr>
              <a:t>komposit</a:t>
            </a:r>
            <a:r>
              <a:rPr lang="en-US" dirty="0">
                <a:highlight>
                  <a:srgbClr val="00FFFF"/>
                </a:highlight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Terdapat</a:t>
            </a:r>
            <a:r>
              <a:rPr lang="en-US" dirty="0"/>
              <a:t> dua </a:t>
            </a:r>
            <a:r>
              <a:rPr lang="en-US" dirty="0" err="1"/>
              <a:t>jenis</a:t>
            </a:r>
            <a:r>
              <a:rPr lang="en-US" dirty="0"/>
              <a:t> serat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preform, </a:t>
            </a:r>
            <a:r>
              <a:rPr lang="en-US" dirty="0" err="1"/>
              <a:t>yaitu</a:t>
            </a:r>
            <a:r>
              <a:rPr lang="en-US" dirty="0"/>
              <a:t> serat </a:t>
            </a:r>
            <a:r>
              <a:rPr lang="en-US" dirty="0" err="1"/>
              <a:t>sintetis</a:t>
            </a:r>
            <a:r>
              <a:rPr lang="en-US" dirty="0"/>
              <a:t> dan </a:t>
            </a:r>
            <a:r>
              <a:rPr lang="en-US" dirty="0" err="1"/>
              <a:t>alami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81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113A-4B12-B4D8-A624-D1736835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FED530-3FA8-91E1-647D-F8DF0DC27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184"/>
            <a:ext cx="10684691" cy="37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44A5-1168-75AB-941B-C38725AB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45" y="2203161"/>
            <a:ext cx="10515600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Material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Penyusun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Komposit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4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BBA7-301E-92A5-4626-538E3D88B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7404-D1A8-9B73-5372-0DE919AE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Material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Penyusun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Komposit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9228-0DB1-6DB2-2FAA-F6567C3E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Material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garis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dua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 </a:t>
            </a:r>
            <a:r>
              <a:rPr lang="en-US" dirty="0" err="1"/>
              <a:t>matriks</a:t>
            </a:r>
            <a:r>
              <a:rPr lang="en-US" dirty="0"/>
              <a:t> (matrix) dan </a:t>
            </a:r>
            <a:r>
              <a:rPr lang="en-US" dirty="0" err="1"/>
              <a:t>penguat</a:t>
            </a:r>
            <a:r>
              <a:rPr lang="en-US" dirty="0"/>
              <a:t> (reinforcement), </a:t>
            </a:r>
            <a:r>
              <a:rPr lang="en-US" dirty="0" err="1"/>
              <a:t>dengan</a:t>
            </a:r>
            <a:r>
              <a:rPr lang="en-US" dirty="0"/>
              <a:t> filler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,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, dan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Matriks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keramik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379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BEAF-2A2B-AAB5-DD9E-A2ED1046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Penguat (Reinforcement)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E73E4-E61F-9F70-6B6F-558A428D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Matriks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dan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penguat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mekanika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Penguat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penahan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serat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,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kekakuan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pada </a:t>
            </a:r>
            <a:r>
              <a:rPr lang="en-US" dirty="0" err="1"/>
              <a:t>komposit</a:t>
            </a:r>
            <a:r>
              <a:rPr lang="en-US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Serat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panjang</a:t>
            </a:r>
            <a:r>
              <a:rPr lang="en-US" dirty="0"/>
              <a:t>/diameter </a:t>
            </a:r>
            <a:r>
              <a:rPr lang="en-US" dirty="0" err="1"/>
              <a:t>besar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penahanan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Partikel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76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5FE6-A436-278F-F008-3B1CD490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Tabel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perbandingan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pada material </a:t>
            </a:r>
            <a:r>
              <a:rPr lang="en-US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0BAC8C-820B-FAD3-A2F2-C3F87BF55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314686"/>
              </p:ext>
            </p:extLst>
          </p:nvPr>
        </p:nvGraphicFramePr>
        <p:xfrm>
          <a:off x="838200" y="1877854"/>
          <a:ext cx="10515600" cy="42468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2597142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4184751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301806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80940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23938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effectLst/>
                        </a:rPr>
                        <a:t>Jenis Matriks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 err="1">
                          <a:effectLst/>
                        </a:rPr>
                        <a:t>Karakteristik</a:t>
                      </a:r>
                      <a:r>
                        <a:rPr lang="en-US" b="1" dirty="0">
                          <a:effectLst/>
                        </a:rPr>
                        <a:t> Utama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effectLst/>
                        </a:rPr>
                        <a:t>Kelebihan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effectLst/>
                        </a:rPr>
                        <a:t>Kekurangan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>
                          <a:effectLst/>
                        </a:rPr>
                        <a:t>Contoh Umum Matriks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4479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>
                          <a:solidFill>
                            <a:srgbClr val="7030A0"/>
                          </a:solidFill>
                          <a:effectLst/>
                        </a:rPr>
                        <a:t>Polimer (PMC)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Termoplastik atau termoset; umumnya menggunakan resin epoksi, poliester, vinyl ester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Ringan, mudah diproses, isolator listrik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>
                          <a:effectLst/>
                        </a:rPr>
                        <a:t>Sensitif suhu tinggi, kurang tahan kimia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Epoksi, poliester, vinyl ester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3818640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</a:rPr>
                        <a:t>Logam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</a:rPr>
                        <a:t> (MMC)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dirty="0" err="1">
                          <a:effectLst/>
                        </a:rPr>
                        <a:t>Logam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seperti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aluminium</a:t>
                      </a:r>
                      <a:r>
                        <a:rPr lang="en-US" dirty="0">
                          <a:effectLst/>
                        </a:rPr>
                        <a:t>, magnesium, titanium </a:t>
                      </a:r>
                      <a:r>
                        <a:rPr lang="en-US" dirty="0" err="1">
                          <a:effectLst/>
                        </a:rPr>
                        <a:t>sebagai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matriks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v-SE">
                          <a:effectLst/>
                        </a:rPr>
                        <a:t>Kekuatan mekanik dan temperatur tinggi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Proses fabrikasi lebih kompleks, berat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Aluminium, magnesium, titanium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66044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</a:rPr>
                        <a:t>Keramik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</a:rPr>
                        <a:t> (CMC)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>
                          <a:effectLst/>
                        </a:rPr>
                        <a:t>Matriks keramik tahan suhu dan korosi tinggi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Stabil termal sangat baik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</a:rPr>
                        <a:t>Rapuh, sulit diproses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dirty="0">
                          <a:effectLst/>
                        </a:rPr>
                        <a:t>Alumina, silikon karbida, silikon nitrida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69626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9427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{BD0AEF6B-0A51-4964-B5E2-A756B5E1B179}TF6e1c0bd6-43b7-4cba-aa12-42a644606054c9b78bf9-d218b69a002d</Template>
  <TotalTime>382</TotalTime>
  <Words>1195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fkGrotesk</vt:lpstr>
      <vt:lpstr>fkGroteskNeue</vt:lpstr>
      <vt:lpstr>Trebuchet MS</vt:lpstr>
      <vt:lpstr>Wingdings</vt:lpstr>
      <vt:lpstr>Berlin</vt:lpstr>
      <vt:lpstr>Office Theme</vt:lpstr>
      <vt:lpstr>Pengantar Konsep Dasar Komposit  Material penyusun komposit  Fiber Materials dan Matrix serta Filler Materials </vt:lpstr>
      <vt:lpstr>Pengantar Konsep Dasar Komposit </vt:lpstr>
      <vt:lpstr>PowerPoint Presentation</vt:lpstr>
      <vt:lpstr>Pengantar Konsep Dasar Komposit </vt:lpstr>
      <vt:lpstr>PowerPoint Presentation</vt:lpstr>
      <vt:lpstr>Material Penyusun Komposit</vt:lpstr>
      <vt:lpstr>Material Penyusun Komposit</vt:lpstr>
      <vt:lpstr>Penguat (Reinforcement)</vt:lpstr>
      <vt:lpstr>Tabel perbandingan jenis matriks pada material komposit</vt:lpstr>
      <vt:lpstr>  Tabel perbandingan jenis penguat (reinforcement) pada material komposit</vt:lpstr>
      <vt:lpstr>Fiber Materials, Matrix, dan Filler Materials </vt:lpstr>
      <vt:lpstr>Pengertian dan Fungsi Fiber / Serat  </vt:lpstr>
      <vt:lpstr>Pengertian dan Fungsi Fiber  </vt:lpstr>
      <vt:lpstr>PowerPoint Presentation</vt:lpstr>
      <vt:lpstr>Filler Materials  </vt:lpstr>
      <vt:lpstr>Matrix Materials </vt:lpstr>
      <vt:lpstr> CONTOH SOAL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7</cp:revision>
  <dcterms:created xsi:type="dcterms:W3CDTF">2025-11-04T09:14:16Z</dcterms:created>
  <dcterms:modified xsi:type="dcterms:W3CDTF">2025-11-11T04:27:57Z</dcterms:modified>
</cp:coreProperties>
</file>