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5" r:id="rId4"/>
    <p:sldId id="274" r:id="rId5"/>
    <p:sldId id="263" r:id="rId6"/>
    <p:sldId id="272" r:id="rId7"/>
    <p:sldId id="264" r:id="rId8"/>
    <p:sldId id="271" r:id="rId9"/>
    <p:sldId id="265" r:id="rId10"/>
    <p:sldId id="266" r:id="rId11"/>
    <p:sldId id="267" r:id="rId12"/>
    <p:sldId id="268" r:id="rId13"/>
    <p:sldId id="269" r:id="rId14"/>
    <p:sldId id="270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B32A4-8597-E95C-7E9B-F215F7100A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9CE83A-30CD-B315-864C-642183E98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F008B-5141-C280-1D7E-8553D2CBF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744F-19FA-41A1-8601-A6592FFCF77D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A4C63-789F-AD5A-A901-36BB26581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67423-3145-6870-0378-4E3084484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C3DA-4542-4C0B-8EFD-ACCD24D46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31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C8925-E6C3-74EF-F5BA-0B260AE2E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72B190-ECE9-117C-5172-96F603E456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73D6D-25EF-52D7-3ACC-45B16206F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744F-19FA-41A1-8601-A6592FFCF77D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7BA19-FAE9-246B-A5CC-048221A17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171E8-1640-0DD1-A44C-E8BE12407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C3DA-4542-4C0B-8EFD-ACCD24D46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56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666A83-F3B4-DE48-A72D-2D3794B275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2572CD-A600-08DF-A7D9-D376F16FEE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E7D9-E239-C033-B935-FE38A16D6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744F-19FA-41A1-8601-A6592FFCF77D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8EE71-156A-20ED-3697-8241D1CD7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42725-B982-C350-98F3-9AD8CB7DE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C3DA-4542-4C0B-8EFD-ACCD24D46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23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992798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11121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88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5648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928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0934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9301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63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6112B-67A0-0210-3048-420F364A2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017C4-EBE6-691F-C4E3-EC117CE75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05B69-F2C2-4841-1113-3000B32F5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744F-19FA-41A1-8601-A6592FFCF77D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1A3B2-B1C9-3B5A-CB98-426A24B14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0E48B-817A-A98A-9DE7-8CEF38A4F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C3DA-4542-4C0B-8EFD-ACCD24D46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542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496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754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2779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C2111B-4149-4F74-A528-F9A9F026224E}"/>
              </a:ext>
            </a:extLst>
          </p:cNvPr>
          <p:cNvSpPr/>
          <p:nvPr userDrawn="1"/>
        </p:nvSpPr>
        <p:spPr>
          <a:xfrm>
            <a:off x="0" y="3254185"/>
            <a:ext cx="12192000" cy="1296144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C196ABA7-4967-43DB-B637-4096C7F410AD}"/>
              </a:ext>
            </a:extLst>
          </p:cNvPr>
          <p:cNvGrpSpPr/>
          <p:nvPr userDrawn="1"/>
        </p:nvGrpSpPr>
        <p:grpSpPr>
          <a:xfrm>
            <a:off x="741800" y="1570966"/>
            <a:ext cx="2520000" cy="4680000"/>
            <a:chOff x="445712" y="1449040"/>
            <a:chExt cx="2520000" cy="4680000"/>
          </a:xfrm>
        </p:grpSpPr>
        <p:sp>
          <p:nvSpPr>
            <p:cNvPr id="6" name="Rounded Rectangle 3">
              <a:extLst>
                <a:ext uri="{FF2B5EF4-FFF2-40B4-BE49-F238E27FC236}">
                  <a16:creationId xmlns:a16="http://schemas.microsoft.com/office/drawing/2014/main" id="{EA44A3C2-2F05-41EA-99DC-3FDC02C71C84}"/>
                </a:ext>
              </a:extLst>
            </p:cNvPr>
            <p:cNvSpPr/>
            <p:nvPr userDrawn="1"/>
          </p:nvSpPr>
          <p:spPr>
            <a:xfrm>
              <a:off x="445712" y="1449040"/>
              <a:ext cx="2520000" cy="468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8D9FA29E-B589-48E7-8F8D-14E9A554C870}"/>
                </a:ext>
              </a:extLst>
            </p:cNvPr>
            <p:cNvSpPr/>
            <p:nvPr userDrawn="1"/>
          </p:nvSpPr>
          <p:spPr>
            <a:xfrm>
              <a:off x="1597700" y="1680321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8" name="Group 1">
              <a:extLst>
                <a:ext uri="{FF2B5EF4-FFF2-40B4-BE49-F238E27FC236}">
                  <a16:creationId xmlns:a16="http://schemas.microsoft.com/office/drawing/2014/main" id="{67222C87-0C98-4F8D-9F8D-A576DFC34BDE}"/>
                </a:ext>
              </a:extLst>
            </p:cNvPr>
            <p:cNvGrpSpPr/>
            <p:nvPr userDrawn="1"/>
          </p:nvGrpSpPr>
          <p:grpSpPr>
            <a:xfrm>
              <a:off x="1549420" y="5712364"/>
              <a:ext cx="312583" cy="312583"/>
              <a:chOff x="1570727" y="5532687"/>
              <a:chExt cx="312583" cy="312583"/>
            </a:xfrm>
          </p:grpSpPr>
          <p:sp>
            <p:nvSpPr>
              <p:cNvPr id="9" name="Oval 4">
                <a:extLst>
                  <a:ext uri="{FF2B5EF4-FFF2-40B4-BE49-F238E27FC236}">
                    <a16:creationId xmlns:a16="http://schemas.microsoft.com/office/drawing/2014/main" id="{0E973565-8155-4AB2-BF75-962639BF96EE}"/>
                  </a:ext>
                </a:extLst>
              </p:cNvPr>
              <p:cNvSpPr/>
              <p:nvPr userDrawn="1"/>
            </p:nvSpPr>
            <p:spPr>
              <a:xfrm>
                <a:off x="1570727" y="5532687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Rounded Rectangle 7">
                <a:extLst>
                  <a:ext uri="{FF2B5EF4-FFF2-40B4-BE49-F238E27FC236}">
                    <a16:creationId xmlns:a16="http://schemas.microsoft.com/office/drawing/2014/main" id="{B2FABD6D-6151-43AA-B670-252AADB21C8C}"/>
                  </a:ext>
                </a:extLst>
              </p:cNvPr>
              <p:cNvSpPr/>
              <p:nvPr userDrawn="1"/>
            </p:nvSpPr>
            <p:spPr>
              <a:xfrm>
                <a:off x="1655532" y="5616970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C1B89234-BFB8-4604-B609-77D5889BFBA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1680" y="1930403"/>
            <a:ext cx="2160240" cy="37444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92783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E8B923A6-244E-4D63-8098-BAD67933A19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997253" y="3356345"/>
            <a:ext cx="3492000" cy="2700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3288CA2B-43CF-447D-A181-B0596F366F6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4103" y="3356345"/>
            <a:ext cx="3492000" cy="2700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4262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2A0E67F-084B-4E5D-A984-CC478FC645C6}"/>
              </a:ext>
            </a:extLst>
          </p:cNvPr>
          <p:cNvSpPr/>
          <p:nvPr userDrawn="1"/>
        </p:nvSpPr>
        <p:spPr>
          <a:xfrm>
            <a:off x="1220558" y="0"/>
            <a:ext cx="8086725" cy="6858000"/>
          </a:xfrm>
          <a:custGeom>
            <a:avLst/>
            <a:gdLst>
              <a:gd name="connsiteX0" fmla="*/ 3133695 w 8086725"/>
              <a:gd name="connsiteY0" fmla="*/ 0 h 6858000"/>
              <a:gd name="connsiteX1" fmla="*/ 8086725 w 8086725"/>
              <a:gd name="connsiteY1" fmla="*/ 0 h 6858000"/>
              <a:gd name="connsiteX2" fmla="*/ 4953031 w 8086725"/>
              <a:gd name="connsiteY2" fmla="*/ 6858000 h 6858000"/>
              <a:gd name="connsiteX3" fmla="*/ 0 w 80867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6725" h="6858000">
                <a:moveTo>
                  <a:pt x="3133695" y="0"/>
                </a:moveTo>
                <a:lnTo>
                  <a:pt x="8086725" y="0"/>
                </a:lnTo>
                <a:lnTo>
                  <a:pt x="495303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A84847C-0B32-45AD-96C1-F8EFF8B48C2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81076" y="0"/>
            <a:ext cx="8086725" cy="6858000"/>
          </a:xfrm>
          <a:custGeom>
            <a:avLst/>
            <a:gdLst>
              <a:gd name="connsiteX0" fmla="*/ 3133695 w 8086725"/>
              <a:gd name="connsiteY0" fmla="*/ 0 h 6858000"/>
              <a:gd name="connsiteX1" fmla="*/ 8086725 w 8086725"/>
              <a:gd name="connsiteY1" fmla="*/ 0 h 6858000"/>
              <a:gd name="connsiteX2" fmla="*/ 4953031 w 8086725"/>
              <a:gd name="connsiteY2" fmla="*/ 6858000 h 6858000"/>
              <a:gd name="connsiteX3" fmla="*/ 0 w 80867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6725" h="6858000">
                <a:moveTo>
                  <a:pt x="3133695" y="0"/>
                </a:moveTo>
                <a:lnTo>
                  <a:pt x="8086725" y="0"/>
                </a:lnTo>
                <a:lnTo>
                  <a:pt x="495303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46953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9">
            <a:extLst>
              <a:ext uri="{FF2B5EF4-FFF2-40B4-BE49-F238E27FC236}">
                <a16:creationId xmlns:a16="http://schemas.microsoft.com/office/drawing/2014/main" id="{2FC4CB35-4D17-4712-BCEE-7F01F38F3221}"/>
              </a:ext>
            </a:extLst>
          </p:cNvPr>
          <p:cNvSpPr/>
          <p:nvPr userDrawn="1"/>
        </p:nvSpPr>
        <p:spPr>
          <a:xfrm flipH="1">
            <a:off x="4588937" y="0"/>
            <a:ext cx="7349067" cy="6858000"/>
          </a:xfrm>
          <a:prstGeom prst="parallelogram">
            <a:avLst>
              <a:gd name="adj" fmla="val 9314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0A92879-879F-4E48-B3D7-603847C486B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57182" y="3429000"/>
            <a:ext cx="6434667" cy="3429000"/>
          </a:xfrm>
          <a:custGeom>
            <a:avLst/>
            <a:gdLst>
              <a:gd name="connsiteX0" fmla="*/ 3234514 w 6434667"/>
              <a:gd name="connsiteY0" fmla="*/ 0 h 3429000"/>
              <a:gd name="connsiteX1" fmla="*/ 6434667 w 6434667"/>
              <a:gd name="connsiteY1" fmla="*/ 3429000 h 3429000"/>
              <a:gd name="connsiteX2" fmla="*/ 0 w 6434667"/>
              <a:gd name="connsiteY2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34667" h="3429000">
                <a:moveTo>
                  <a:pt x="3234514" y="0"/>
                </a:moveTo>
                <a:lnTo>
                  <a:pt x="6434667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643AB8E-01B7-479C-B79B-4BEE1DA0B58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18812" y="0"/>
            <a:ext cx="7173188" cy="6858000"/>
          </a:xfrm>
          <a:custGeom>
            <a:avLst/>
            <a:gdLst>
              <a:gd name="connsiteX0" fmla="*/ 0 w 7173188"/>
              <a:gd name="connsiteY0" fmla="*/ 0 h 6858000"/>
              <a:gd name="connsiteX1" fmla="*/ 7173188 w 7173188"/>
              <a:gd name="connsiteY1" fmla="*/ 0 h 6858000"/>
              <a:gd name="connsiteX2" fmla="*/ 7173188 w 7173188"/>
              <a:gd name="connsiteY2" fmla="*/ 6858000 h 6858000"/>
              <a:gd name="connsiteX3" fmla="*/ 6393092 w 71731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3188" h="6858000">
                <a:moveTo>
                  <a:pt x="0" y="0"/>
                </a:moveTo>
                <a:lnTo>
                  <a:pt x="7173188" y="0"/>
                </a:lnTo>
                <a:lnTo>
                  <a:pt x="7173188" y="6858000"/>
                </a:lnTo>
                <a:lnTo>
                  <a:pt x="6393092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3212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3467100"/>
            <a:ext cx="7506789" cy="3390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05840" anchor="ctr"/>
          <a:lstStyle>
            <a:lvl1pPr marL="0" indent="0" algn="l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7506789" cy="3390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05840" anchor="ctr"/>
          <a:lstStyle>
            <a:lvl1pPr marL="0" indent="0" algn="l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22757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96D93E0-70A3-4AE2-BE88-F757D52EF1AF}"/>
              </a:ext>
            </a:extLst>
          </p:cNvPr>
          <p:cNvGrpSpPr/>
          <p:nvPr userDrawn="1"/>
        </p:nvGrpSpPr>
        <p:grpSpPr>
          <a:xfrm flipH="1">
            <a:off x="0" y="1"/>
            <a:ext cx="12192000" cy="6857999"/>
            <a:chOff x="0" y="1"/>
            <a:chExt cx="12192000" cy="6857999"/>
          </a:xfrm>
        </p:grpSpPr>
        <p:sp>
          <p:nvSpPr>
            <p:cNvPr id="9" name="Right Triangle 8"/>
            <p:cNvSpPr/>
            <p:nvPr userDrawn="1"/>
          </p:nvSpPr>
          <p:spPr>
            <a:xfrm>
              <a:off x="0" y="1458000"/>
              <a:ext cx="5400000" cy="540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0" name="Right Triangle 9"/>
            <p:cNvSpPr/>
            <p:nvPr userDrawn="1"/>
          </p:nvSpPr>
          <p:spPr>
            <a:xfrm rot="10800000">
              <a:off x="7152000" y="1"/>
              <a:ext cx="5040000" cy="504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076000" y="568506"/>
            <a:ext cx="3420000" cy="28440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096000" y="3501295"/>
            <a:ext cx="5400000" cy="28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21046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561594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611652" y="544539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959881" y="544539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308109" y="544539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11652" y="3480610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959881" y="3480610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308109" y="3480610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3321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1F15A-0D7C-53A9-E288-73CABDE17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178FE1-E238-2EEE-0D49-3EDA25FE8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F6302-CED7-881E-3123-E1A8B8F0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744F-19FA-41A1-8601-A6592FFCF77D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A7CF8-F963-55A3-4600-F25D19E71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FB2C2-7055-88D8-5293-5F69FE107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C3DA-4542-4C0B-8EFD-ACCD24D46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672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43339" y="144391"/>
            <a:ext cx="11905323" cy="51609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0" y="297011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07288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6624027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316089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D7306-94A5-F5AF-E250-A9D88BACA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659A1-37C6-0A66-EC3A-26569EEBD0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0C8A73-9EDF-7E44-8F03-B0D610319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34CEC1-DB67-E2B4-81AC-FA8964C1D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744F-19FA-41A1-8601-A6592FFCF77D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E04CB-FA8E-0517-C9C4-73FB13E75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FD6AED-E7D7-47DF-3654-AC577F04B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C3DA-4542-4C0B-8EFD-ACCD24D46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32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BE0AB-13D9-4D50-09B0-A636D073C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AB032-680C-BF5C-2334-BB143186A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D7F0C6-C6FC-2C73-AA07-6058D0083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C9C399-36A2-6ECE-1D81-67F762E176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A83CCB-70CA-8525-64DA-6D68C10C90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FC2BDD-1714-9919-E925-0CC95B568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744F-19FA-41A1-8601-A6592FFCF77D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7F759A-21D2-4062-6807-0BE71299D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73A708-2ED8-0910-EDFD-482550412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C3DA-4542-4C0B-8EFD-ACCD24D46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89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9F1FE-83F2-69B5-8532-35D11FE85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E38CD5-71AC-9FCF-27A3-B98C3AD7C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744F-19FA-41A1-8601-A6592FFCF77D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174956-CB95-BE2E-F85A-4309E85A2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686725-61E4-C00F-9426-96F0637CD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C3DA-4542-4C0B-8EFD-ACCD24D46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85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6FB3A4-5A6C-4801-4182-3E18B9579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744F-19FA-41A1-8601-A6592FFCF77D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1F23D1-A65A-1E5A-E44F-139E9A1FA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F7598-2002-FB95-5D3A-E82A83D42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C3DA-4542-4C0B-8EFD-ACCD24D46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48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2083C-D2CD-1752-A405-A162E8C17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EFA99-517A-0D51-EBFA-89D763020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0B347-6052-C579-505B-E34568DCB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1EEEB-6AFA-359D-7A3F-498584B68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744F-19FA-41A1-8601-A6592FFCF77D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8DED7-F0D0-ED5A-D85B-E4CE6B9E3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924BF0-2286-5DD6-2287-46416EF74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C3DA-4542-4C0B-8EFD-ACCD24D46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3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C636F-DE99-B7B7-A24C-033AD7997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FB8ED9-C249-535F-3618-FB00534EB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CA3134-6AFB-880B-BC69-79F500B81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501892-7350-7544-7EB8-552EC5220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C744F-19FA-41A1-8601-A6592FFCF77D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C164C-4149-3BD3-66DE-D593D9C5E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96541B-5856-209E-5DA7-DF9FEF20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C3DA-4542-4C0B-8EFD-ACCD24D46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9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09D0A5-959E-C08B-0509-3AF9C78EF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BA9824-1718-F1C5-0780-F2F19B10D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1A3B0-CA4B-0C10-FCD5-BD7BD556F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C744F-19FA-41A1-8601-A6592FFCF77D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49E8B-6FC1-725E-4B8A-E794D62DB9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14151-0D5B-6713-CAF3-F6FBA6259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AC3DA-4542-4C0B-8EFD-ACCD24D46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776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A3E4B-1E1E-DA28-7EE1-F6859D36A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12436" y="3429000"/>
            <a:ext cx="10991272" cy="23876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Materials </a:t>
            </a:r>
            <a:r>
              <a:rPr lang="en-US" sz="40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Aplikasi</a:t>
            </a:r>
            <a:r>
              <a:rPr 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struktur</a:t>
            </a:r>
            <a:r>
              <a:rPr 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komposit</a:t>
            </a:r>
            <a:r>
              <a:rPr 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Proses dan </a:t>
            </a:r>
            <a:r>
              <a:rPr lang="en-US" sz="40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fabrikasi</a:t>
            </a:r>
            <a:r>
              <a:rPr 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komposit</a:t>
            </a:r>
            <a:r>
              <a:rPr 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Jenis </a:t>
            </a:r>
            <a:r>
              <a:rPr lang="en-US" sz="40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manufaktur</a:t>
            </a:r>
            <a:r>
              <a:rPr 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komposit</a:t>
            </a:r>
            <a:endParaRPr lang="en-US" sz="4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EC4855-05CE-77D7-ED23-E551B18FD2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1953"/>
          <a:stretch>
            <a:fillRect/>
          </a:stretch>
        </p:blipFill>
        <p:spPr>
          <a:xfrm>
            <a:off x="471054" y="378836"/>
            <a:ext cx="6416513" cy="28169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0D8FEF-753B-4845-9A26-84EDE6119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6515" y="132412"/>
            <a:ext cx="4953889" cy="329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45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C24B2-F1C5-E708-CA5F-4D2147094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DEAF4-E1AA-C088-4A5F-43C600D07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760" y="58689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Tahapan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Fabrikasi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Komposit Umum</a:t>
            </a:r>
            <a:b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b="1" dirty="0">
                <a:solidFill>
                  <a:srgbClr val="FF000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042E8-A335-BBF1-51BF-663255E52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49680"/>
            <a:ext cx="11582400" cy="506444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Langkah-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langkah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dasar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proses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fabrikasi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sering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mencakup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Persiapan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cetakan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perlakuan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permukaan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(wax coating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pelapis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 agar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mudah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dilepas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Penempatan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orientasi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serat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optimasi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kekuatan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Pelapisan resin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komposisi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campuran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resin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serta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katalis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Pembuangan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teknik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vacuum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rol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menghindari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voids.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Proses curing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pengerasan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suhu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waktu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tertentu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sesuai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resin.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Finishing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inspeksi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kualitas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2523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7199D-41C0-78C3-BCCA-30D4BC0DD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86E62-EA09-7450-0534-5F3FB435D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" y="-75883"/>
            <a:ext cx="11932920" cy="1325563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Kelebihan dan Kekurangan Metode Fabrikasi</a:t>
            </a:r>
            <a:endParaRPr lang="en-US" sz="3600" b="1" dirty="0" err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6144F-8F45-978E-E5C3-4D59BF994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49680"/>
            <a:ext cx="11582400" cy="506444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Setiap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metode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memiliki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batasan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tersendiri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biaya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waktu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produksi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kualitas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produk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kompleksitas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menjadi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pertimbangan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pemilihan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metode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Misalnya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hand lay-up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mudah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murah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tetapi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sulit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dikontrol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ketebalan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RTM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presisi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tapi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biaya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cetakan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Pengembangan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metode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fabrikasi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terus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dilakukan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menciptakan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komposit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performa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efisiensi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baik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336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D68A3-4BE9-46DD-DCD9-48388BFB8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EBCEB-9FED-47D6-6CE0-14AD4937F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320" y="264476"/>
            <a:ext cx="11285220" cy="126460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Contoh </a:t>
            </a:r>
            <a:r>
              <a:rPr lang="en-US" sz="36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Penerapan</a:t>
            </a:r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36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Penggunaan</a:t>
            </a:r>
            <a:b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79FA6-85F4-8944-B029-CBD6BB3D6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" y="896778"/>
            <a:ext cx="11582400" cy="5064443"/>
          </a:xfrm>
        </p:spPr>
        <p:txBody>
          <a:bodyPr>
            <a:normAutofit fontScale="92500" lnSpcReduction="10000"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Produksi panel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otomotif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RTM dan injection molding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Tangki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bertekanan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menggunakan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filament winding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serat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karbon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glas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resin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epoksi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Profil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struktural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bangunan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menggunakan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pultrusion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serat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kaca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termoplastik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Komposit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matriks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logam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komponen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mesin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powder metallurgy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ketahanan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suhu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9020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09C0D-31C8-6FE2-574A-B67218437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03D6AAE-0DD4-9017-E124-63B3D6BFDB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699929"/>
            <a:ext cx="8884920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1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E533D-7F8F-3554-B6B4-47669AD0B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8033A-7BE7-5AA1-7F28-036B5680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PROSES DAN FABRIKASI KOMPOSIT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A3B79-E42A-43E2-3717-3120DFB9E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proses </a:t>
            </a:r>
            <a:r>
              <a:rPr lang="en-US" dirty="0" err="1"/>
              <a:t>fabrikasi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 pada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dan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yang </a:t>
            </a:r>
            <a:r>
              <a:rPr lang="en-US" dirty="0" err="1"/>
              <a:t>diinginkan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b="1" dirty="0"/>
              <a:t>5.1 Hand Lay-Up</a:t>
            </a:r>
          </a:p>
          <a:p>
            <a:pPr>
              <a:buNone/>
            </a:pPr>
            <a:r>
              <a:rPr lang="en-US" dirty="0"/>
              <a:t>Metode paling </a:t>
            </a:r>
            <a:r>
              <a:rPr lang="en-US" dirty="0" err="1"/>
              <a:t>sederhana</a:t>
            </a:r>
            <a:r>
              <a:rPr lang="en-US" dirty="0"/>
              <a:t>, serat </a:t>
            </a:r>
            <a:r>
              <a:rPr lang="en-US" dirty="0" err="1"/>
              <a:t>diletakkan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manual dan </a:t>
            </a:r>
            <a:r>
              <a:rPr lang="en-US" dirty="0" err="1"/>
              <a:t>dilapisi</a:t>
            </a:r>
            <a:r>
              <a:rPr lang="en-US" dirty="0"/>
              <a:t> resin.</a:t>
            </a:r>
            <a:br>
              <a:rPr lang="en-US" dirty="0"/>
            </a:br>
            <a:r>
              <a:rPr lang="en-US" b="1" dirty="0"/>
              <a:t>Contoh </a:t>
            </a:r>
            <a:r>
              <a:rPr lang="en-US" b="1" dirty="0" err="1"/>
              <a:t>aplikasi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perahu</a:t>
            </a:r>
            <a:r>
              <a:rPr lang="en-US" dirty="0"/>
              <a:t> fiberglass.</a:t>
            </a:r>
            <a:br>
              <a:rPr lang="en-US" dirty="0"/>
            </a:br>
            <a:r>
              <a:rPr lang="en-US" b="1" dirty="0" err="1"/>
              <a:t>Kelebihan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murah</a:t>
            </a:r>
            <a:r>
              <a:rPr lang="en-US" dirty="0"/>
              <a:t>,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.</a:t>
            </a:r>
            <a:br>
              <a:rPr lang="en-US" dirty="0"/>
            </a:br>
            <a:r>
              <a:rPr lang="en-US" b="1" dirty="0" err="1"/>
              <a:t>Kelemahan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 operator.</a:t>
            </a:r>
          </a:p>
          <a:p>
            <a:pPr>
              <a:buNone/>
            </a:pPr>
            <a:r>
              <a:rPr lang="en-US" b="1" dirty="0"/>
              <a:t>Contoh </a:t>
            </a:r>
            <a:r>
              <a:rPr lang="en-US" b="1" dirty="0" err="1"/>
              <a:t>alat</a:t>
            </a:r>
            <a:r>
              <a:rPr lang="en-US" b="1" dirty="0"/>
              <a:t>:</a:t>
            </a:r>
            <a:r>
              <a:rPr lang="en-US" dirty="0"/>
              <a:t> roller, </a:t>
            </a:r>
            <a:r>
              <a:rPr lang="en-US" dirty="0" err="1"/>
              <a:t>kuas</a:t>
            </a:r>
            <a:r>
              <a:rPr lang="en-US" dirty="0"/>
              <a:t>, </a:t>
            </a:r>
            <a:r>
              <a:rPr lang="en-US" dirty="0" err="1"/>
              <a:t>cetakan</a:t>
            </a:r>
            <a:r>
              <a:rPr lang="en-US" dirty="0"/>
              <a:t> (</a:t>
            </a:r>
            <a:r>
              <a:rPr lang="en-US" dirty="0" err="1"/>
              <a:t>mould</a:t>
            </a:r>
            <a:r>
              <a:rPr lang="en-US" dirty="0"/>
              <a:t>) </a:t>
            </a:r>
            <a:r>
              <a:rPr lang="en-US" dirty="0" err="1"/>
              <a:t>logam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fiberglass.</a:t>
            </a:r>
          </a:p>
          <a:p>
            <a:pPr>
              <a:buNone/>
            </a:pPr>
            <a:r>
              <a:rPr lang="en-US" b="1" dirty="0"/>
              <a:t>5.2 Spray-Up</a:t>
            </a:r>
          </a:p>
          <a:p>
            <a:pPr>
              <a:buNone/>
            </a:pPr>
            <a:r>
              <a:rPr lang="en-US" dirty="0"/>
              <a:t>Resin dan serat </a:t>
            </a:r>
            <a:r>
              <a:rPr lang="en-US" dirty="0" err="1"/>
              <a:t>cincang</a:t>
            </a:r>
            <a:r>
              <a:rPr lang="en-US" dirty="0"/>
              <a:t> </a:t>
            </a:r>
            <a:r>
              <a:rPr lang="en-US" dirty="0" err="1"/>
              <a:t>disemprotkan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cetakan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spray gun</a:t>
            </a:r>
            <a:r>
              <a:rPr lang="en-US" dirty="0"/>
              <a:t>.</a:t>
            </a:r>
            <a:br>
              <a:rPr lang="en-US" dirty="0"/>
            </a:br>
            <a:r>
              <a:rPr lang="en-US" b="1" dirty="0" err="1"/>
              <a:t>Kelebihan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.</a:t>
            </a:r>
            <a:br>
              <a:rPr lang="en-US" dirty="0"/>
            </a:br>
            <a:r>
              <a:rPr lang="en-US" b="1" dirty="0" err="1"/>
              <a:t>Kelemahan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ketebalan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seragam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b="1" dirty="0"/>
              <a:t>Contoh </a:t>
            </a:r>
            <a:r>
              <a:rPr lang="en-US" b="1" dirty="0" err="1"/>
              <a:t>alat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i="1" dirty="0"/>
              <a:t>Chopper gun</a:t>
            </a:r>
            <a:r>
              <a:rPr lang="en-US" dirty="0"/>
              <a:t> dan </a:t>
            </a:r>
            <a:r>
              <a:rPr lang="en-US" i="1" dirty="0"/>
              <a:t>resin spray system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b="1" dirty="0"/>
              <a:t>5.3 Vacuum Bagging</a:t>
            </a:r>
          </a:p>
          <a:p>
            <a:pPr>
              <a:buNone/>
            </a:pPr>
            <a:r>
              <a:rPr lang="en-US" dirty="0" err="1"/>
              <a:t>Setelah</a:t>
            </a:r>
            <a:r>
              <a:rPr lang="en-US" dirty="0"/>
              <a:t> resin </a:t>
            </a:r>
            <a:r>
              <a:rPr lang="en-US" dirty="0" err="1"/>
              <a:t>diaplikasikan</a:t>
            </a:r>
            <a:r>
              <a:rPr lang="en-US" dirty="0"/>
              <a:t>,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ditutup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film dan </a:t>
            </a:r>
            <a:r>
              <a:rPr lang="en-US" dirty="0" err="1"/>
              <a:t>divakum</a:t>
            </a:r>
            <a:r>
              <a:rPr lang="en-US" dirty="0"/>
              <a:t>.</a:t>
            </a:r>
            <a:br>
              <a:rPr lang="en-US" dirty="0"/>
            </a:br>
            <a:r>
              <a:rPr lang="en-US" b="1" dirty="0" err="1"/>
              <a:t>Fungsi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mengeluarkan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,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b="1" dirty="0"/>
              <a:t>Contoh </a:t>
            </a:r>
            <a:r>
              <a:rPr lang="en-US" b="1" dirty="0" err="1"/>
              <a:t>alat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pompa</a:t>
            </a:r>
            <a:r>
              <a:rPr lang="en-US" dirty="0"/>
              <a:t> </a:t>
            </a:r>
            <a:r>
              <a:rPr lang="en-US" dirty="0" err="1"/>
              <a:t>vakum</a:t>
            </a:r>
            <a:r>
              <a:rPr lang="en-US" dirty="0"/>
              <a:t>, bag film, breather cloth.</a:t>
            </a:r>
          </a:p>
          <a:p>
            <a:pPr>
              <a:buNone/>
            </a:pPr>
            <a:r>
              <a:rPr lang="en-US" b="1" dirty="0"/>
              <a:t>5.4 Filament Winding</a:t>
            </a:r>
          </a:p>
          <a:p>
            <a:pPr>
              <a:buNone/>
            </a:pPr>
            <a:r>
              <a:rPr lang="en-US" dirty="0"/>
              <a:t>Serat </a:t>
            </a:r>
            <a:r>
              <a:rPr lang="en-US" dirty="0" err="1"/>
              <a:t>dililitkan</a:t>
            </a:r>
            <a:r>
              <a:rPr lang="en-US" dirty="0"/>
              <a:t> pada </a:t>
            </a:r>
            <a:r>
              <a:rPr lang="en-US" dirty="0" err="1"/>
              <a:t>cetakan</a:t>
            </a:r>
            <a:r>
              <a:rPr lang="en-US" dirty="0"/>
              <a:t> </a:t>
            </a:r>
            <a:r>
              <a:rPr lang="en-US" dirty="0" err="1"/>
              <a:t>silinder</a:t>
            </a:r>
            <a:r>
              <a:rPr lang="en-US" dirty="0"/>
              <a:t> (mandrel) </a:t>
            </a:r>
            <a:r>
              <a:rPr lang="en-US" dirty="0" err="1"/>
              <a:t>dengan</a:t>
            </a:r>
            <a:r>
              <a:rPr lang="en-US" dirty="0"/>
              <a:t> resin.</a:t>
            </a:r>
            <a:br>
              <a:rPr lang="en-US" dirty="0"/>
            </a:br>
            <a:r>
              <a:rPr lang="en-US" b="1" dirty="0" err="1"/>
              <a:t>Aplikasi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pipa </a:t>
            </a:r>
            <a:r>
              <a:rPr lang="en-US" dirty="0" err="1"/>
              <a:t>bertekanan</a:t>
            </a:r>
            <a:r>
              <a:rPr lang="en-US" dirty="0"/>
              <a:t> dan </a:t>
            </a:r>
            <a:r>
              <a:rPr lang="en-US" dirty="0" err="1"/>
              <a:t>tabung</a:t>
            </a:r>
            <a:r>
              <a:rPr lang="en-US" dirty="0"/>
              <a:t> gas.</a:t>
            </a:r>
          </a:p>
          <a:p>
            <a:pPr>
              <a:buNone/>
            </a:pPr>
            <a:r>
              <a:rPr lang="en-US" b="1" dirty="0"/>
              <a:t>Contoh </a:t>
            </a:r>
            <a:r>
              <a:rPr lang="en-US" b="1" dirty="0" err="1"/>
              <a:t>alat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</a:t>
            </a:r>
            <a:r>
              <a:rPr lang="en-US" i="1" dirty="0"/>
              <a:t>filament winding</a:t>
            </a:r>
            <a:r>
              <a:rPr lang="en-US" dirty="0"/>
              <a:t>, mandrel baja,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pengatur</a:t>
            </a:r>
            <a:r>
              <a:rPr lang="en-US" dirty="0"/>
              <a:t> </a:t>
            </a:r>
            <a:r>
              <a:rPr lang="en-US" dirty="0" err="1"/>
              <a:t>ketegangan</a:t>
            </a:r>
            <a:r>
              <a:rPr lang="en-US" dirty="0"/>
              <a:t> serat.</a:t>
            </a:r>
          </a:p>
          <a:p>
            <a:pPr>
              <a:buNone/>
            </a:pPr>
            <a:r>
              <a:rPr lang="en-US" b="1" dirty="0"/>
              <a:t>5.5 Pultrusion</a:t>
            </a:r>
          </a:p>
          <a:p>
            <a:pPr>
              <a:buNone/>
            </a:pPr>
            <a:r>
              <a:rPr lang="en-US" dirty="0"/>
              <a:t>Serat </a:t>
            </a:r>
            <a:r>
              <a:rPr lang="en-US" dirty="0" err="1"/>
              <a:t>ditarik</a:t>
            </a:r>
            <a:r>
              <a:rPr lang="en-US" dirty="0"/>
              <a:t>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menerus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die </a:t>
            </a:r>
            <a:r>
              <a:rPr lang="en-US" dirty="0" err="1"/>
              <a:t>panas</a:t>
            </a:r>
            <a:r>
              <a:rPr lang="en-US" dirty="0"/>
              <a:t> </a:t>
            </a:r>
            <a:r>
              <a:rPr lang="en-US" dirty="0" err="1"/>
              <a:t>berisi</a:t>
            </a:r>
            <a:r>
              <a:rPr lang="en-US" dirty="0"/>
              <a:t> resin.</a:t>
            </a:r>
            <a:br>
              <a:rPr lang="en-US" dirty="0"/>
            </a:br>
            <a:r>
              <a:rPr lang="en-US" b="1" dirty="0"/>
              <a:t>Hasil:</a:t>
            </a:r>
            <a:r>
              <a:rPr lang="en-US" dirty="0"/>
              <a:t> </a:t>
            </a:r>
            <a:r>
              <a:rPr lang="en-US" dirty="0" err="1"/>
              <a:t>profil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batang</a:t>
            </a:r>
            <a:r>
              <a:rPr lang="en-US" dirty="0"/>
              <a:t>, </a:t>
            </a:r>
            <a:r>
              <a:rPr lang="en-US" dirty="0" err="1"/>
              <a:t>kanal</a:t>
            </a:r>
            <a:r>
              <a:rPr lang="en-US" dirty="0"/>
              <a:t>, pipa.</a:t>
            </a:r>
          </a:p>
          <a:p>
            <a:pPr>
              <a:buNone/>
            </a:pPr>
            <a:r>
              <a:rPr lang="en-US" b="1" dirty="0"/>
              <a:t>Contoh </a:t>
            </a:r>
            <a:r>
              <a:rPr lang="en-US" b="1" dirty="0" err="1"/>
              <a:t>alat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i="1" dirty="0"/>
              <a:t>Pultrusion die</a:t>
            </a:r>
            <a:r>
              <a:rPr lang="en-US" dirty="0"/>
              <a:t>, oven </a:t>
            </a:r>
            <a:r>
              <a:rPr lang="en-US" dirty="0" err="1"/>
              <a:t>pemanas</a:t>
            </a:r>
            <a:r>
              <a:rPr lang="en-US" dirty="0"/>
              <a:t>,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tarikan</a:t>
            </a:r>
            <a:r>
              <a:rPr lang="en-US" dirty="0"/>
              <a:t> servo.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976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28068-6BF1-EF0A-93E1-418425694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289A9-7806-3E2A-F0EC-C21D44602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PROSES DAN FABRIKASI KOMPOSIT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B2793-5F3A-D820-92D6-F2777E783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/>
              <a:t>5.3 Vacuum Bagging</a:t>
            </a:r>
          </a:p>
          <a:p>
            <a:pPr>
              <a:buNone/>
            </a:pPr>
            <a:r>
              <a:rPr lang="en-US" dirty="0" err="1"/>
              <a:t>Setelah</a:t>
            </a:r>
            <a:r>
              <a:rPr lang="en-US" dirty="0"/>
              <a:t> resin </a:t>
            </a:r>
            <a:r>
              <a:rPr lang="en-US" dirty="0" err="1"/>
              <a:t>diaplikasikan</a:t>
            </a:r>
            <a:r>
              <a:rPr lang="en-US" dirty="0"/>
              <a:t>,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ditutup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film dan </a:t>
            </a:r>
            <a:r>
              <a:rPr lang="en-US" dirty="0" err="1"/>
              <a:t>divakum</a:t>
            </a:r>
            <a:r>
              <a:rPr lang="en-US" dirty="0"/>
              <a:t>.</a:t>
            </a:r>
            <a:br>
              <a:rPr lang="en-US" dirty="0"/>
            </a:br>
            <a:r>
              <a:rPr lang="en-US" b="1" dirty="0" err="1"/>
              <a:t>Fungsi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mengeluarkan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,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b="1" dirty="0"/>
              <a:t>Contoh </a:t>
            </a:r>
            <a:r>
              <a:rPr lang="en-US" b="1" dirty="0" err="1"/>
              <a:t>alat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pompa</a:t>
            </a:r>
            <a:r>
              <a:rPr lang="en-US" dirty="0"/>
              <a:t> </a:t>
            </a:r>
            <a:r>
              <a:rPr lang="en-US" dirty="0" err="1"/>
              <a:t>vakum</a:t>
            </a:r>
            <a:r>
              <a:rPr lang="en-US" dirty="0"/>
              <a:t>, bag film, breather cloth.</a:t>
            </a:r>
          </a:p>
          <a:p>
            <a:pPr>
              <a:buNone/>
            </a:pPr>
            <a:r>
              <a:rPr lang="en-US" b="1" dirty="0"/>
              <a:t>5.4 Filament Winding</a:t>
            </a:r>
          </a:p>
          <a:p>
            <a:pPr>
              <a:buNone/>
            </a:pPr>
            <a:r>
              <a:rPr lang="en-US" dirty="0"/>
              <a:t>Serat </a:t>
            </a:r>
            <a:r>
              <a:rPr lang="en-US" dirty="0" err="1"/>
              <a:t>dililitkan</a:t>
            </a:r>
            <a:r>
              <a:rPr lang="en-US" dirty="0"/>
              <a:t> pada </a:t>
            </a:r>
            <a:r>
              <a:rPr lang="en-US" dirty="0" err="1"/>
              <a:t>cetakan</a:t>
            </a:r>
            <a:r>
              <a:rPr lang="en-US" dirty="0"/>
              <a:t> </a:t>
            </a:r>
            <a:r>
              <a:rPr lang="en-US" dirty="0" err="1"/>
              <a:t>silinder</a:t>
            </a:r>
            <a:r>
              <a:rPr lang="en-US" dirty="0"/>
              <a:t> (mandrel) </a:t>
            </a:r>
            <a:r>
              <a:rPr lang="en-US" dirty="0" err="1"/>
              <a:t>dengan</a:t>
            </a:r>
            <a:r>
              <a:rPr lang="en-US" dirty="0"/>
              <a:t> resin.</a:t>
            </a:r>
            <a:br>
              <a:rPr lang="en-US" dirty="0"/>
            </a:br>
            <a:r>
              <a:rPr lang="en-US" b="1" dirty="0" err="1"/>
              <a:t>Aplikasi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pipa </a:t>
            </a:r>
            <a:r>
              <a:rPr lang="en-US" dirty="0" err="1"/>
              <a:t>bertekanan</a:t>
            </a:r>
            <a:r>
              <a:rPr lang="en-US" dirty="0"/>
              <a:t> dan </a:t>
            </a:r>
            <a:r>
              <a:rPr lang="en-US" dirty="0" err="1"/>
              <a:t>tabung</a:t>
            </a:r>
            <a:r>
              <a:rPr lang="en-US" dirty="0"/>
              <a:t> gas.</a:t>
            </a:r>
          </a:p>
          <a:p>
            <a:pPr>
              <a:buNone/>
            </a:pPr>
            <a:r>
              <a:rPr lang="en-US" b="1" dirty="0"/>
              <a:t>Contoh </a:t>
            </a:r>
            <a:r>
              <a:rPr lang="en-US" b="1" dirty="0" err="1"/>
              <a:t>alat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</a:t>
            </a:r>
            <a:r>
              <a:rPr lang="en-US" i="1" dirty="0"/>
              <a:t>filament winding</a:t>
            </a:r>
            <a:r>
              <a:rPr lang="en-US" dirty="0"/>
              <a:t>, mandrel baja,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pengatur</a:t>
            </a:r>
            <a:r>
              <a:rPr lang="en-US" dirty="0"/>
              <a:t> </a:t>
            </a:r>
            <a:r>
              <a:rPr lang="en-US" dirty="0" err="1"/>
              <a:t>ketegangan</a:t>
            </a:r>
            <a:r>
              <a:rPr lang="en-US" dirty="0"/>
              <a:t> serat.</a:t>
            </a:r>
          </a:p>
          <a:p>
            <a:pPr>
              <a:buNone/>
            </a:pPr>
            <a:r>
              <a:rPr lang="en-US" b="1" dirty="0"/>
              <a:t>5.5 Pultrusion</a:t>
            </a:r>
          </a:p>
          <a:p>
            <a:pPr>
              <a:buNone/>
            </a:pPr>
            <a:r>
              <a:rPr lang="en-US" dirty="0"/>
              <a:t>Serat </a:t>
            </a:r>
            <a:r>
              <a:rPr lang="en-US" dirty="0" err="1"/>
              <a:t>ditarik</a:t>
            </a:r>
            <a:r>
              <a:rPr lang="en-US" dirty="0"/>
              <a:t>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menerus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die </a:t>
            </a:r>
            <a:r>
              <a:rPr lang="en-US" dirty="0" err="1"/>
              <a:t>panas</a:t>
            </a:r>
            <a:r>
              <a:rPr lang="en-US" dirty="0"/>
              <a:t> </a:t>
            </a:r>
            <a:r>
              <a:rPr lang="en-US" dirty="0" err="1"/>
              <a:t>berisi</a:t>
            </a:r>
            <a:r>
              <a:rPr lang="en-US" dirty="0"/>
              <a:t> resin.</a:t>
            </a:r>
            <a:br>
              <a:rPr lang="en-US" dirty="0"/>
            </a:br>
            <a:r>
              <a:rPr lang="en-US" b="1" dirty="0"/>
              <a:t>Hasil:</a:t>
            </a:r>
            <a:r>
              <a:rPr lang="en-US" dirty="0"/>
              <a:t> </a:t>
            </a:r>
            <a:r>
              <a:rPr lang="en-US" dirty="0" err="1"/>
              <a:t>profil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batang</a:t>
            </a:r>
            <a:r>
              <a:rPr lang="en-US" dirty="0"/>
              <a:t>, </a:t>
            </a:r>
            <a:r>
              <a:rPr lang="en-US" dirty="0" err="1"/>
              <a:t>kanal</a:t>
            </a:r>
            <a:r>
              <a:rPr lang="en-US" dirty="0"/>
              <a:t>, pipa.</a:t>
            </a:r>
          </a:p>
          <a:p>
            <a:pPr>
              <a:buNone/>
            </a:pPr>
            <a:r>
              <a:rPr lang="en-US" b="1" dirty="0"/>
              <a:t>Contoh </a:t>
            </a:r>
            <a:r>
              <a:rPr lang="en-US" b="1" dirty="0" err="1"/>
              <a:t>alat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i="1" dirty="0"/>
              <a:t>Pultrusion die</a:t>
            </a:r>
            <a:r>
              <a:rPr lang="en-US" dirty="0"/>
              <a:t>, oven </a:t>
            </a:r>
            <a:r>
              <a:rPr lang="en-US" dirty="0" err="1"/>
              <a:t>pemanas</a:t>
            </a:r>
            <a:r>
              <a:rPr lang="en-US" dirty="0"/>
              <a:t>,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tarikan</a:t>
            </a:r>
            <a:r>
              <a:rPr lang="en-US" dirty="0"/>
              <a:t> servo.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187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8EEDA-1126-5192-7257-E0246DF3D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" y="313880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JENIS MANUFAKTUR KOMPOSIT</a:t>
            </a:r>
          </a:p>
        </p:txBody>
      </p:sp>
    </p:spTree>
    <p:extLst>
      <p:ext uri="{BB962C8B-B14F-4D97-AF65-F5344CB8AC3E}">
        <p14:creationId xmlns:p14="http://schemas.microsoft.com/office/powerpoint/2010/main" val="1282959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204E1-554D-2EB3-B08E-1A2A8E6DB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JENIS MANUFAKTUR KOMPOSIT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4766D-52C2-C79D-CA06-9BB92A915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12937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manufaktur</a:t>
            </a:r>
            <a:r>
              <a:rPr lang="en-US" dirty="0"/>
              <a:t> modern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b="1" dirty="0"/>
              <a:t>6.1 Resin Transfer Molding (RTM)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Serat </a:t>
            </a:r>
            <a:r>
              <a:rPr lang="en-US" dirty="0" err="1"/>
              <a:t>ditempatkan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cetakan</a:t>
            </a:r>
            <a:r>
              <a:rPr lang="en-US" dirty="0"/>
              <a:t> </a:t>
            </a:r>
            <a:r>
              <a:rPr lang="en-US" dirty="0" err="1"/>
              <a:t>tertutup</a:t>
            </a:r>
            <a:r>
              <a:rPr lang="en-US" dirty="0"/>
              <a:t>, </a:t>
            </a:r>
            <a:r>
              <a:rPr lang="en-US" dirty="0" err="1"/>
              <a:t>kemudian</a:t>
            </a:r>
            <a:r>
              <a:rPr lang="en-US" dirty="0"/>
              <a:t> resin </a:t>
            </a:r>
            <a:r>
              <a:rPr lang="en-US" dirty="0" err="1"/>
              <a:t>diinjeksikan</a:t>
            </a:r>
            <a:r>
              <a:rPr lang="en-US" dirty="0"/>
              <a:t> </a:t>
            </a:r>
            <a:r>
              <a:rPr lang="en-US" dirty="0" err="1"/>
              <a:t>bertekanan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Kelebihan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 </a:t>
            </a:r>
            <a:r>
              <a:rPr lang="en-US" dirty="0" err="1"/>
              <a:t>halus</a:t>
            </a:r>
            <a:r>
              <a:rPr lang="en-US" dirty="0"/>
              <a:t> dua </a:t>
            </a:r>
            <a:r>
              <a:rPr lang="en-US" dirty="0" err="1"/>
              <a:t>sisi</a:t>
            </a:r>
            <a:r>
              <a:rPr lang="en-US" dirty="0"/>
              <a:t>, </a:t>
            </a:r>
            <a:r>
              <a:rPr lang="en-US" dirty="0" err="1"/>
              <a:t>presisi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Contoh </a:t>
            </a:r>
            <a:r>
              <a:rPr lang="en-US" b="1" dirty="0" err="1"/>
              <a:t>alat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i="1" dirty="0"/>
              <a:t>RTM injection machine, closed mold system, curing oven.</a:t>
            </a:r>
            <a:endParaRPr lang="en-US" dirty="0"/>
          </a:p>
          <a:p>
            <a:pPr>
              <a:buNone/>
            </a:pPr>
            <a:r>
              <a:rPr lang="en-US" b="1" dirty="0"/>
              <a:t>6.2 Compression Molding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Campuran</a:t>
            </a:r>
            <a:r>
              <a:rPr lang="en-US" dirty="0"/>
              <a:t> serat dan resin </a:t>
            </a:r>
            <a:r>
              <a:rPr lang="en-US" dirty="0" err="1"/>
              <a:t>ditempatkan</a:t>
            </a:r>
            <a:r>
              <a:rPr lang="en-US" dirty="0"/>
              <a:t> di </a:t>
            </a:r>
            <a:r>
              <a:rPr lang="en-US" dirty="0" err="1"/>
              <a:t>antara</a:t>
            </a:r>
            <a:r>
              <a:rPr lang="en-US" dirty="0"/>
              <a:t> dua </a:t>
            </a:r>
            <a:r>
              <a:rPr lang="en-US" dirty="0" err="1"/>
              <a:t>cetakan</a:t>
            </a:r>
            <a:r>
              <a:rPr lang="en-US" dirty="0"/>
              <a:t> </a:t>
            </a:r>
            <a:r>
              <a:rPr lang="en-US" dirty="0" err="1"/>
              <a:t>panas</a:t>
            </a:r>
            <a:r>
              <a:rPr lang="en-US" dirty="0"/>
              <a:t>,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ditekan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Umum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b="1" dirty="0"/>
              <a:t>Sheet Molding Compound (SMC)</a:t>
            </a:r>
            <a:r>
              <a:rPr lang="en-US" dirty="0"/>
              <a:t> dan </a:t>
            </a:r>
            <a:r>
              <a:rPr lang="en-US" b="1" dirty="0"/>
              <a:t>Bulk Molding Compound (BMC)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Contoh </a:t>
            </a:r>
            <a:r>
              <a:rPr lang="en-US" b="1" dirty="0" err="1"/>
              <a:t>alat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i="1" dirty="0"/>
              <a:t>hydraulic press, heated mold.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489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6ACD5-034C-7898-9652-2354E363E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B8F6E-142E-CFDF-5A7A-2B28FDD18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JENIS MANUFAKTUR KOMPOSIT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64CE8-F536-75D7-835C-EEF5C8CCE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12937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/>
              <a:t>6.3 Autoclave Molding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dan 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autoclave.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Digunakan</a:t>
            </a:r>
            <a:r>
              <a:rPr lang="en-US" dirty="0"/>
              <a:t> pada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pesawat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Contoh </a:t>
            </a:r>
            <a:r>
              <a:rPr lang="en-US" b="1" dirty="0" err="1"/>
              <a:t>alat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i="1" dirty="0"/>
              <a:t>Autoclave chamber, vacuum pump, temperature controller.</a:t>
            </a:r>
            <a:endParaRPr lang="en-US" dirty="0"/>
          </a:p>
          <a:p>
            <a:pPr>
              <a:buNone/>
            </a:pPr>
            <a:r>
              <a:rPr lang="en-US" b="1" dirty="0"/>
              <a:t>6.4 3D Printing </a:t>
            </a:r>
            <a:r>
              <a:rPr lang="en-US" b="1" dirty="0" err="1"/>
              <a:t>Komposit</a:t>
            </a: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Filamen</a:t>
            </a:r>
            <a:r>
              <a:rPr lang="en-US" dirty="0"/>
              <a:t> </a:t>
            </a:r>
            <a:r>
              <a:rPr lang="en-US" dirty="0" err="1"/>
              <a:t>campuran</a:t>
            </a:r>
            <a:r>
              <a:rPr lang="en-US" dirty="0"/>
              <a:t> serat </a:t>
            </a:r>
            <a:r>
              <a:rPr lang="en-US" dirty="0" err="1"/>
              <a:t>karbon</a:t>
            </a:r>
            <a:r>
              <a:rPr lang="en-US" dirty="0"/>
              <a:t> </a:t>
            </a:r>
            <a:r>
              <a:rPr lang="en-US" dirty="0" err="1"/>
              <a:t>pendek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termoplastik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printer 3D.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Cocok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prototipe</a:t>
            </a:r>
            <a:r>
              <a:rPr lang="en-US" dirty="0"/>
              <a:t> </a:t>
            </a:r>
            <a:r>
              <a:rPr lang="en-US" dirty="0" err="1"/>
              <a:t>struktural</a:t>
            </a:r>
            <a:r>
              <a:rPr lang="en-US" dirty="0"/>
              <a:t> </a:t>
            </a:r>
            <a:r>
              <a:rPr lang="en-US" dirty="0" err="1"/>
              <a:t>ringan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Contoh </a:t>
            </a:r>
            <a:r>
              <a:rPr lang="en-US" b="1" dirty="0" err="1"/>
              <a:t>alat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i="1" dirty="0"/>
              <a:t>3D composite printer, extruder nozzle, heated bed.</a:t>
            </a:r>
            <a:endParaRPr lang="en-US" dirty="0"/>
          </a:p>
          <a:p>
            <a:pPr>
              <a:buNone/>
            </a:pPr>
            <a:r>
              <a:rPr lang="en-US" b="1" dirty="0"/>
              <a:t>6.5 Centrifugal Casting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Resin dan serat </a:t>
            </a:r>
            <a:r>
              <a:rPr lang="en-US" dirty="0" err="1"/>
              <a:t>dimasukkan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cetakan</a:t>
            </a:r>
            <a:r>
              <a:rPr lang="en-US" dirty="0"/>
              <a:t> </a:t>
            </a:r>
            <a:r>
              <a:rPr lang="en-US" dirty="0" err="1"/>
              <a:t>berputar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material </a:t>
            </a:r>
            <a:r>
              <a:rPr lang="en-US" dirty="0" err="1"/>
              <a:t>menempel</a:t>
            </a:r>
            <a:r>
              <a:rPr lang="en-US" dirty="0"/>
              <a:t> </a:t>
            </a:r>
            <a:r>
              <a:rPr lang="en-US" dirty="0" err="1"/>
              <a:t>merata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Aplikasi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pipa dan </a:t>
            </a:r>
            <a:r>
              <a:rPr lang="en-US" dirty="0" err="1"/>
              <a:t>silinder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Contoh </a:t>
            </a:r>
            <a:r>
              <a:rPr lang="en-US" b="1" dirty="0" err="1"/>
              <a:t>alat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i="1" dirty="0"/>
              <a:t>centrifugal casting machine, rotating mold.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950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2DECB-99F2-CD59-DEE3-E0A5BB964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640" y="2422525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53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DAFTAR CONTOH PROSES DAN ALAT MANUFAKTUR KOMPOSIT </a:t>
            </a:r>
            <a:br>
              <a:rPr lang="en-US" sz="53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146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E7671-91F2-9239-E88A-27088A22E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43B5E-7E90-97E5-0E1A-9153D3B57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MATERIAL DAN APLIKASI STRUKTUR KOMPOSIT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DF467-A8EC-2553-4E07-7ED3E92F3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/>
              <a:t>4.1 </a:t>
            </a:r>
            <a:r>
              <a:rPr lang="en-US" b="1" dirty="0" err="1"/>
              <a:t>Bidang</a:t>
            </a:r>
            <a:r>
              <a:rPr lang="en-US" b="1" dirty="0"/>
              <a:t> </a:t>
            </a:r>
            <a:r>
              <a:rPr lang="en-US" b="1" dirty="0" err="1"/>
              <a:t>Transportasi</a:t>
            </a: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Pesawat</a:t>
            </a:r>
            <a:r>
              <a:rPr lang="en-US" b="1" dirty="0"/>
              <a:t> terbang: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sayap</a:t>
            </a:r>
            <a:r>
              <a:rPr lang="en-US" dirty="0"/>
              <a:t>, fuselage </a:t>
            </a:r>
            <a:r>
              <a:rPr lang="en-US" dirty="0" err="1"/>
              <a:t>menggunakan</a:t>
            </a:r>
            <a:r>
              <a:rPr lang="en-US" dirty="0"/>
              <a:t> serat </a:t>
            </a:r>
            <a:r>
              <a:rPr lang="en-US" dirty="0" err="1"/>
              <a:t>karbon</a:t>
            </a:r>
            <a:r>
              <a:rPr lang="en-US" dirty="0"/>
              <a:t>–epoxy.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Mobil:</a:t>
            </a:r>
            <a:r>
              <a:rPr lang="en-US" dirty="0"/>
              <a:t> Panel </a:t>
            </a:r>
            <a:r>
              <a:rPr lang="en-US" dirty="0" err="1"/>
              <a:t>bodi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serat </a:t>
            </a:r>
            <a:r>
              <a:rPr lang="en-US" dirty="0" err="1"/>
              <a:t>kaca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Kapal:</a:t>
            </a:r>
            <a:r>
              <a:rPr lang="en-US" dirty="0"/>
              <a:t> Hull (</a:t>
            </a:r>
            <a:r>
              <a:rPr lang="en-US" dirty="0" err="1"/>
              <a:t>lambung</a:t>
            </a:r>
            <a:r>
              <a:rPr lang="en-US" dirty="0"/>
              <a:t>) </a:t>
            </a:r>
            <a:r>
              <a:rPr lang="en-US" dirty="0" err="1"/>
              <a:t>menggunakan</a:t>
            </a:r>
            <a:r>
              <a:rPr lang="en-US" dirty="0"/>
              <a:t> fiberglass reinforced polymer (FRP).</a:t>
            </a:r>
          </a:p>
          <a:p>
            <a:pPr>
              <a:buNone/>
            </a:pPr>
            <a:r>
              <a:rPr lang="en-US" b="1" dirty="0"/>
              <a:t>4.2 </a:t>
            </a:r>
            <a:r>
              <a:rPr lang="en-US" b="1" dirty="0" err="1"/>
              <a:t>Bidang</a:t>
            </a:r>
            <a:r>
              <a:rPr lang="en-US" b="1" dirty="0"/>
              <a:t> Energi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Turbin </a:t>
            </a:r>
            <a:r>
              <a:rPr lang="en-US" b="1" dirty="0" err="1"/>
              <a:t>angin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Bilah</a:t>
            </a:r>
            <a:r>
              <a:rPr lang="en-US" dirty="0"/>
              <a:t> </a:t>
            </a:r>
            <a:r>
              <a:rPr lang="en-US" dirty="0" err="1"/>
              <a:t>turbin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serat </a:t>
            </a:r>
            <a:r>
              <a:rPr lang="en-US" dirty="0" err="1"/>
              <a:t>kaca</a:t>
            </a:r>
            <a:r>
              <a:rPr lang="en-US" dirty="0"/>
              <a:t>/</a:t>
            </a:r>
            <a:r>
              <a:rPr lang="en-US" dirty="0" err="1"/>
              <a:t>karbon</a:t>
            </a:r>
            <a:r>
              <a:rPr lang="en-US" dirty="0"/>
              <a:t>–epoxy.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Tangki</a:t>
            </a:r>
            <a:r>
              <a:rPr lang="en-US" b="1" dirty="0"/>
              <a:t> </a:t>
            </a:r>
            <a:r>
              <a:rPr lang="en-US" b="1" dirty="0" err="1"/>
              <a:t>penyimpanan</a:t>
            </a:r>
            <a:r>
              <a:rPr lang="en-US" b="1" dirty="0"/>
              <a:t> gas:</a:t>
            </a:r>
            <a:r>
              <a:rPr lang="en-US" dirty="0"/>
              <a:t> Material CMC </a:t>
            </a:r>
            <a:r>
              <a:rPr lang="en-US" dirty="0" err="1"/>
              <a:t>atau</a:t>
            </a:r>
            <a:r>
              <a:rPr lang="en-US" dirty="0"/>
              <a:t> MMC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menahan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b="1" dirty="0"/>
              <a:t>4.3 </a:t>
            </a:r>
            <a:r>
              <a:rPr lang="en-US" b="1" dirty="0" err="1"/>
              <a:t>Bidang</a:t>
            </a:r>
            <a:r>
              <a:rPr lang="en-US" b="1" dirty="0"/>
              <a:t> </a:t>
            </a:r>
            <a:r>
              <a:rPr lang="en-US" b="1" dirty="0" err="1"/>
              <a:t>Konstruksi</a:t>
            </a: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Panel </a:t>
            </a:r>
            <a:r>
              <a:rPr lang="en-US" dirty="0" err="1"/>
              <a:t>jembatan</a:t>
            </a:r>
            <a:r>
              <a:rPr lang="en-US" dirty="0"/>
              <a:t>, </a:t>
            </a:r>
            <a:r>
              <a:rPr lang="en-US" dirty="0" err="1"/>
              <a:t>pelapis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</a:t>
            </a:r>
            <a:r>
              <a:rPr lang="en-US" dirty="0" err="1"/>
              <a:t>beton</a:t>
            </a:r>
            <a:r>
              <a:rPr lang="en-US" dirty="0"/>
              <a:t>, </a:t>
            </a:r>
            <a:r>
              <a:rPr lang="en-US" dirty="0" err="1"/>
              <a:t>sistem</a:t>
            </a:r>
            <a:r>
              <a:rPr lang="en-US" dirty="0"/>
              <a:t> retrofit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Carbon Fiber Reinforced Polymer (CFRP).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994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625CD-76B5-0533-FD06-D8A44722F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8C55DAE-E2DB-DF30-31E4-2AA1921ECE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009764"/>
              </p:ext>
            </p:extLst>
          </p:nvPr>
        </p:nvGraphicFramePr>
        <p:xfrm>
          <a:off x="554183" y="365125"/>
          <a:ext cx="11148290" cy="6315978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924368">
                  <a:extLst>
                    <a:ext uri="{9D8B030D-6E8A-4147-A177-3AD203B41FA5}">
                      <a16:colId xmlns:a16="http://schemas.microsoft.com/office/drawing/2014/main" val="1115252501"/>
                    </a:ext>
                  </a:extLst>
                </a:gridCol>
                <a:gridCol w="5507825">
                  <a:extLst>
                    <a:ext uri="{9D8B030D-6E8A-4147-A177-3AD203B41FA5}">
                      <a16:colId xmlns:a16="http://schemas.microsoft.com/office/drawing/2014/main" val="3835621090"/>
                    </a:ext>
                  </a:extLst>
                </a:gridCol>
                <a:gridCol w="3716097">
                  <a:extLst>
                    <a:ext uri="{9D8B030D-6E8A-4147-A177-3AD203B41FA5}">
                      <a16:colId xmlns:a16="http://schemas.microsoft.com/office/drawing/2014/main" val="2075926102"/>
                    </a:ext>
                  </a:extLst>
                </a:gridCol>
              </a:tblGrid>
              <a:tr h="27958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dirty="0">
                          <a:solidFill>
                            <a:schemeClr val="accent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Jenis Proses</a:t>
                      </a:r>
                    </a:p>
                  </a:txBody>
                  <a:tcPr marL="54392" marR="54392" marT="27196" marB="27196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>
                          <a:solidFill>
                            <a:schemeClr val="accent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Contoh Produk</a:t>
                      </a:r>
                    </a:p>
                  </a:txBody>
                  <a:tcPr marL="54392" marR="54392" marT="27196" marB="27196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dirty="0">
                          <a:solidFill>
                            <a:schemeClr val="accent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Alat Utama</a:t>
                      </a:r>
                    </a:p>
                  </a:txBody>
                  <a:tcPr marL="54392" marR="54392" marT="27196" marB="27196" anchor="ctr"/>
                </a:tc>
                <a:extLst>
                  <a:ext uri="{0D108BD9-81ED-4DB2-BD59-A6C34878D82A}">
                    <a16:rowId xmlns:a16="http://schemas.microsoft.com/office/drawing/2014/main" val="4183357958"/>
                  </a:ext>
                </a:extLst>
              </a:tr>
              <a:tr h="4906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Hand Lay-Up</a:t>
                      </a:r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4392" marR="54392" marT="27196" marB="2719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Kapal FRP, tangki air, body mobil kit, panel interior, atap dome</a:t>
                      </a:r>
                    </a:p>
                  </a:txBody>
                  <a:tcPr marL="54392" marR="54392" marT="27196" marB="2719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Cetakan FRP, roller, kuas, resin tank</a:t>
                      </a:r>
                    </a:p>
                  </a:txBody>
                  <a:tcPr marL="54392" marR="54392" marT="27196" marB="27196" anchor="ctr"/>
                </a:tc>
                <a:extLst>
                  <a:ext uri="{0D108BD9-81ED-4DB2-BD59-A6C34878D82A}">
                    <a16:rowId xmlns:a16="http://schemas.microsoft.com/office/drawing/2014/main" val="2380482830"/>
                  </a:ext>
                </a:extLst>
              </a:tr>
              <a:tr h="7017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Spray-Up</a:t>
                      </a:r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4392" marR="54392" marT="27196" marB="2719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Kursi fiberglass, tangki besar, kanopi, pelapis kapal, hiasan taman</a:t>
                      </a:r>
                    </a:p>
                  </a:txBody>
                  <a:tcPr marL="54392" marR="54392" marT="27196" marB="2719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Spray gun, compressor, chopper unit</a:t>
                      </a:r>
                    </a:p>
                  </a:txBody>
                  <a:tcPr marL="54392" marR="54392" marT="27196" marB="27196" anchor="ctr"/>
                </a:tc>
                <a:extLst>
                  <a:ext uri="{0D108BD9-81ED-4DB2-BD59-A6C34878D82A}">
                    <a16:rowId xmlns:a16="http://schemas.microsoft.com/office/drawing/2014/main" val="633201797"/>
                  </a:ext>
                </a:extLst>
              </a:tr>
              <a:tr h="4906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Vacuum Bagging</a:t>
                      </a:r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4392" marR="54392" marT="27196" marB="2719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Sayap UAV, panel sandwich, fairing pesawat, papan surf, helm</a:t>
                      </a:r>
                    </a:p>
                  </a:txBody>
                  <a:tcPr marL="54392" marR="54392" marT="27196" marB="2719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Pompa vakum, bag film, breather</a:t>
                      </a:r>
                    </a:p>
                  </a:txBody>
                  <a:tcPr marL="54392" marR="54392" marT="27196" marB="27196" anchor="ctr"/>
                </a:tc>
                <a:extLst>
                  <a:ext uri="{0D108BD9-81ED-4DB2-BD59-A6C34878D82A}">
                    <a16:rowId xmlns:a16="http://schemas.microsoft.com/office/drawing/2014/main" val="2132235282"/>
                  </a:ext>
                </a:extLst>
              </a:tr>
              <a:tr h="4906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Filament Winding</a:t>
                      </a:r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4392" marR="54392" marT="27196" marB="2719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Tabung LPG, pipa air, tangki gas, tabung roket, silinder tekanan</a:t>
                      </a:r>
                    </a:p>
                  </a:txBody>
                  <a:tcPr marL="54392" marR="54392" marT="27196" marB="2719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Mandrel, tension controller, winding head</a:t>
                      </a:r>
                    </a:p>
                  </a:txBody>
                  <a:tcPr marL="54392" marR="54392" marT="27196" marB="27196" anchor="ctr"/>
                </a:tc>
                <a:extLst>
                  <a:ext uri="{0D108BD9-81ED-4DB2-BD59-A6C34878D82A}">
                    <a16:rowId xmlns:a16="http://schemas.microsoft.com/office/drawing/2014/main" val="306155719"/>
                  </a:ext>
                </a:extLst>
              </a:tr>
              <a:tr h="4906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Pultrusion</a:t>
                      </a:r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4392" marR="54392" marT="27196" marB="2719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Batang</a:t>
                      </a:r>
                      <a:r>
                        <a:rPr lang="en-US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isolator, </a:t>
                      </a:r>
                      <a:r>
                        <a:rPr lang="en-US" sz="1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profil</a:t>
                      </a:r>
                      <a:r>
                        <a:rPr lang="en-US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U, </a:t>
                      </a:r>
                      <a:r>
                        <a:rPr lang="en-US" sz="1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tiang</a:t>
                      </a:r>
                      <a:r>
                        <a:rPr lang="en-US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listrik</a:t>
                      </a:r>
                      <a:r>
                        <a:rPr lang="en-US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pelindung</a:t>
                      </a:r>
                      <a:r>
                        <a:rPr lang="en-US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jembatan</a:t>
                      </a:r>
                      <a:r>
                        <a:rPr lang="en-US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spacer</a:t>
                      </a:r>
                    </a:p>
                  </a:txBody>
                  <a:tcPr marL="54392" marR="54392" marT="27196" marB="2719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Die pemanas, pulling unit, resin bath</a:t>
                      </a:r>
                    </a:p>
                  </a:txBody>
                  <a:tcPr marL="54392" marR="54392" marT="27196" marB="27196" anchor="ctr"/>
                </a:tc>
                <a:extLst>
                  <a:ext uri="{0D108BD9-81ED-4DB2-BD59-A6C34878D82A}">
                    <a16:rowId xmlns:a16="http://schemas.microsoft.com/office/drawing/2014/main" val="1146922324"/>
                  </a:ext>
                </a:extLst>
              </a:tr>
              <a:tr h="7017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RTM</a:t>
                      </a:r>
                      <a:endParaRPr lang="en-US" sz="1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4392" marR="54392" marT="27196" marB="2719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Cover </a:t>
                      </a:r>
                      <a:r>
                        <a:rPr lang="en-US" sz="1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mesin</a:t>
                      </a:r>
                      <a:r>
                        <a:rPr lang="en-US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casing </a:t>
                      </a:r>
                      <a:r>
                        <a:rPr lang="en-US" sz="1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otomotif</a:t>
                      </a:r>
                      <a:r>
                        <a:rPr lang="en-US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kursi</a:t>
                      </a:r>
                      <a:r>
                        <a:rPr lang="en-US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pesawat</a:t>
                      </a:r>
                      <a:r>
                        <a:rPr lang="en-US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6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tangki</a:t>
                      </a:r>
                      <a:r>
                        <a:rPr lang="en-US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BBM, casing UAV</a:t>
                      </a:r>
                    </a:p>
                  </a:txBody>
                  <a:tcPr marL="54392" marR="54392" marT="27196" marB="2719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RTM press, closed mold, injection pump</a:t>
                      </a:r>
                    </a:p>
                  </a:txBody>
                  <a:tcPr marL="54392" marR="54392" marT="27196" marB="27196" anchor="ctr"/>
                </a:tc>
                <a:extLst>
                  <a:ext uri="{0D108BD9-81ED-4DB2-BD59-A6C34878D82A}">
                    <a16:rowId xmlns:a16="http://schemas.microsoft.com/office/drawing/2014/main" val="2140769218"/>
                  </a:ext>
                </a:extLst>
              </a:tr>
              <a:tr h="4906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Compression Molding</a:t>
                      </a:r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4392" marR="54392" marT="27196" marB="2719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Helm, bumper, casing motor, kursi mobil, housing elektronik</a:t>
                      </a:r>
                    </a:p>
                  </a:txBody>
                  <a:tcPr marL="54392" marR="54392" marT="27196" marB="2719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Hydraulic press, hot mold</a:t>
                      </a:r>
                    </a:p>
                  </a:txBody>
                  <a:tcPr marL="54392" marR="54392" marT="27196" marB="27196" anchor="ctr"/>
                </a:tc>
                <a:extLst>
                  <a:ext uri="{0D108BD9-81ED-4DB2-BD59-A6C34878D82A}">
                    <a16:rowId xmlns:a16="http://schemas.microsoft.com/office/drawing/2014/main" val="348190501"/>
                  </a:ext>
                </a:extLst>
              </a:tr>
              <a:tr h="7017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Autoclave</a:t>
                      </a:r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4392" marR="54392" marT="27196" marB="2719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Struktur sayap pesawat, badan drone, sirip rudal, fuselage, alat medis</a:t>
                      </a:r>
                    </a:p>
                  </a:txBody>
                  <a:tcPr marL="54392" marR="54392" marT="27196" marB="2719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Autoclave chamber, heating controller</a:t>
                      </a:r>
                    </a:p>
                  </a:txBody>
                  <a:tcPr marL="54392" marR="54392" marT="27196" marB="27196" anchor="ctr"/>
                </a:tc>
                <a:extLst>
                  <a:ext uri="{0D108BD9-81ED-4DB2-BD59-A6C34878D82A}">
                    <a16:rowId xmlns:a16="http://schemas.microsoft.com/office/drawing/2014/main" val="21395690"/>
                  </a:ext>
                </a:extLst>
              </a:tr>
              <a:tr h="7017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3D Printing Komposit</a:t>
                      </a:r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4392" marR="54392" marT="27196" marB="2719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Prototipe pesawat mini, bracket, pelindung mesin, alat medis, gear ringan</a:t>
                      </a:r>
                    </a:p>
                  </a:txBody>
                  <a:tcPr marL="54392" marR="54392" marT="27196" marB="2719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Composite 3D printer, extruder</a:t>
                      </a:r>
                    </a:p>
                  </a:txBody>
                  <a:tcPr marL="54392" marR="54392" marT="27196" marB="27196" anchor="ctr"/>
                </a:tc>
                <a:extLst>
                  <a:ext uri="{0D108BD9-81ED-4DB2-BD59-A6C34878D82A}">
                    <a16:rowId xmlns:a16="http://schemas.microsoft.com/office/drawing/2014/main" val="3925733900"/>
                  </a:ext>
                </a:extLst>
              </a:tr>
              <a:tr h="4906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Centrifugal Casting</a:t>
                      </a:r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4392" marR="54392" marT="27196" marB="2719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Pipa FRP, tangki silinder, pelapis kolom, drum industri, pipa minyak</a:t>
                      </a:r>
                    </a:p>
                  </a:txBody>
                  <a:tcPr marL="54392" marR="54392" marT="27196" marB="27196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Centrifugal machine, rotating mold</a:t>
                      </a:r>
                    </a:p>
                  </a:txBody>
                  <a:tcPr marL="54392" marR="54392" marT="27196" marB="27196" anchor="ctr"/>
                </a:tc>
                <a:extLst>
                  <a:ext uri="{0D108BD9-81ED-4DB2-BD59-A6C34878D82A}">
                    <a16:rowId xmlns:a16="http://schemas.microsoft.com/office/drawing/2014/main" val="101869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545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4783E-D044-1B5F-CE20-7CA2F01AB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818" y="2766218"/>
            <a:ext cx="10515600" cy="1325563"/>
          </a:xfrm>
        </p:spPr>
        <p:txBody>
          <a:bodyPr/>
          <a:lstStyle/>
          <a:p>
            <a:r>
              <a:rPr lang="en-US" b="1" dirty="0"/>
              <a:t>TERIMAKASIH</a:t>
            </a:r>
          </a:p>
        </p:txBody>
      </p:sp>
    </p:spTree>
    <p:extLst>
      <p:ext uri="{BB962C8B-B14F-4D97-AF65-F5344CB8AC3E}">
        <p14:creationId xmlns:p14="http://schemas.microsoft.com/office/powerpoint/2010/main" val="78047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299F8-E710-3007-7118-AFD484310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MATERIAL DAN APLIKASI STRUKTUR KOMPOSIT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26862-3937-558B-CD47-D88BDD18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4.4 </a:t>
            </a:r>
            <a:r>
              <a:rPr lang="en-US" b="1" dirty="0" err="1"/>
              <a:t>Bidang</a:t>
            </a:r>
            <a:r>
              <a:rPr lang="en-US" b="1" dirty="0"/>
              <a:t> </a:t>
            </a:r>
            <a:r>
              <a:rPr lang="en-US" b="1" dirty="0" err="1"/>
              <a:t>Kedokteran</a:t>
            </a: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Prostesis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polimer</a:t>
            </a:r>
            <a:r>
              <a:rPr lang="en-US" dirty="0"/>
              <a:t> </a:t>
            </a:r>
            <a:r>
              <a:rPr lang="en-US" dirty="0" err="1"/>
              <a:t>berpenguat</a:t>
            </a:r>
            <a:r>
              <a:rPr lang="en-US" dirty="0"/>
              <a:t> serat </a:t>
            </a:r>
            <a:r>
              <a:rPr lang="en-US" dirty="0" err="1"/>
              <a:t>karbon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Dental filling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partikel</a:t>
            </a:r>
            <a:r>
              <a:rPr lang="en-US" dirty="0"/>
              <a:t> </a:t>
            </a:r>
            <a:r>
              <a:rPr lang="en-US" dirty="0" err="1"/>
              <a:t>silika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b="1" dirty="0"/>
              <a:t>4.5 </a:t>
            </a:r>
            <a:r>
              <a:rPr lang="en-US" b="1" dirty="0" err="1"/>
              <a:t>Bidang</a:t>
            </a:r>
            <a:r>
              <a:rPr lang="en-US" b="1" dirty="0"/>
              <a:t> </a:t>
            </a:r>
            <a:r>
              <a:rPr lang="en-US" b="1" dirty="0" err="1"/>
              <a:t>Militer</a:t>
            </a:r>
            <a:r>
              <a:rPr lang="en-US" b="1" dirty="0"/>
              <a:t> &amp; </a:t>
            </a:r>
            <a:r>
              <a:rPr lang="en-US" b="1" dirty="0" err="1"/>
              <a:t>Dirgantara</a:t>
            </a: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Rompi</a:t>
            </a:r>
            <a:r>
              <a:rPr lang="en-US" dirty="0"/>
              <a:t> </a:t>
            </a:r>
            <a:r>
              <a:rPr lang="en-US" dirty="0" err="1"/>
              <a:t>antipeluru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Kevlar.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roket</a:t>
            </a:r>
            <a:r>
              <a:rPr lang="en-US" dirty="0"/>
              <a:t> dan drone </a:t>
            </a:r>
            <a:r>
              <a:rPr lang="en-US" dirty="0" err="1"/>
              <a:t>ringan</a:t>
            </a:r>
            <a:r>
              <a:rPr lang="en-US" dirty="0"/>
              <a:t> </a:t>
            </a:r>
            <a:r>
              <a:rPr lang="en-US" dirty="0" err="1"/>
              <a:t>berpenguatan</a:t>
            </a:r>
            <a:r>
              <a:rPr lang="en-US" dirty="0"/>
              <a:t> </a:t>
            </a:r>
            <a:r>
              <a:rPr lang="en-US" dirty="0" err="1"/>
              <a:t>karbon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072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94C29-EECE-AD15-34C4-B9F645F66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640" y="304165"/>
            <a:ext cx="10515600" cy="1325563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Metode Umum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Fabrikasi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Komposit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7C34E-A835-325A-4BFC-62555A306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508760"/>
            <a:ext cx="11353800" cy="477488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Proses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fabrikasi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dikategorikan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berdasarkan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tipe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cetakan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volume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produksi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yaitu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proses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cetakan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terbuka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(open molding),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cetakan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tertutup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(closed mold process/resin infusion),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serta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high volume molding methods.</a:t>
            </a:r>
          </a:p>
          <a:p>
            <a:pPr marL="0" indent="0" algn="just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Proses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Cetakan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Terbuka:</a:t>
            </a:r>
          </a:p>
          <a:p>
            <a:pPr marL="0" indent="0" algn="just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Hand Lay-up: Metode manual paling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sederhana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pelapisan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resin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serat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cetakan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terbuka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diikuti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pelepasan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pemadatan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menggunakan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rol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kuas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Biasanya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produk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besar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biaya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rendah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seperti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bodi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kapal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tangki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Spray-up: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Penyemprotan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resin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serat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sekaligus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mempercepat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proses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membentuk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objek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sederhana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Kelebihan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metode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fleksibilitas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biaya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rendah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tapi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kualitas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produk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kurang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konsisten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5143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82B3B-A7CA-7C2D-FFA2-142D14422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2305-3809-6417-AC9E-21C786264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640" y="304165"/>
            <a:ext cx="10515600" cy="1325563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Metode Umum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Fabrikasi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Komposit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66A00-BAC7-271C-D873-F25691A4C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508760"/>
            <a:ext cx="11353800" cy="477488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Proses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fabrikasi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dikategorikan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berdasarkan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tipe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cetakan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volume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produksi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yaitu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proses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cetakan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terbuka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(open molding),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cetakan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tertutup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(closed mold process/resin infusion),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serta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high volume molding methods.</a:t>
            </a:r>
          </a:p>
          <a:p>
            <a:pPr marL="0" indent="0" algn="just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Proses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Cetakan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Terbuka:</a:t>
            </a:r>
          </a:p>
          <a:p>
            <a:pPr marL="0" indent="0" algn="just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Hand Lay-up: Metode manual paling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sederhana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pelapisan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resin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serat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cetakan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terbuka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diikuti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pelepasan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pemadatan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menggunakan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rol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kuas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Biasanya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produk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besar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biaya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rendah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seperti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bodi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kapal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tangki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Spray-up: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Penyemprotan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resin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serat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sekaligus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mempercepat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proses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membentuk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objek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sederhana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Kelebihan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metode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fleksibilitas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biaya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rendah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tapi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kualitas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produk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kurang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konsisten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2729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E24AE-DCA7-D067-D803-4B18807DF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C3429-E7D6-05A3-3470-7C9A11DA5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Metode Umum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Fabrikasi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Komposit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6CD9B-C0D1-C465-B334-7C9DB7C26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b. Proses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Cetakan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Tertutup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/Resin Infusion:</a:t>
            </a:r>
          </a:p>
          <a:p>
            <a:pPr marL="514350" indent="-514350" algn="just">
              <a:buFont typeface="+mj-lt"/>
              <a:buAutoNum type="arabicParenR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 algn="just">
              <a:buFont typeface="+mj-lt"/>
              <a:buAutoNum type="arabicParenR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Resin Transfer Molding (RTM): Resin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diinjeksi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cetakan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tertutup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sudah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berisi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serat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kering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sehingga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menghasilkan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produk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berkualitas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dimensi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presisi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Cocok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produk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rumit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produksi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skala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menengah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14350" indent="-514350" algn="just">
              <a:buFont typeface="+mj-lt"/>
              <a:buAutoNum type="arabicParenR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 algn="just">
              <a:buFont typeface="+mj-lt"/>
              <a:buAutoNum type="arabicParenR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Vacuum Assisted Resin Transfer Molding (VARTM):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Modifikasi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RTM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menggunakan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vacuum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menarik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resin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cetakan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meningkatkan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penetrasi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resin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menghindari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celah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udara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14350" indent="-514350" algn="just">
              <a:buFont typeface="+mj-lt"/>
              <a:buAutoNum type="arabicParenR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 algn="just">
              <a:buFont typeface="+mj-lt"/>
              <a:buAutoNum type="arabicParenR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Reaction Injection Molding (RIM): Resin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bahan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penguat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dicampur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dicetak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cetakan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tertutup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umumnya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produk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volume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3755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7252E-1517-3DDA-A4E8-432C2A661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INPro-Medium"/>
                <a:ea typeface="+mj-ea"/>
                <a:cs typeface="+mj-cs"/>
              </a:rPr>
              <a:t>Resin Transfer Molding   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DINPro"/>
                <a:ea typeface="+mj-ea"/>
                <a:cs typeface="+mj-cs"/>
              </a:rPr>
              <a:t>RTM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4935973-76FD-4423-61C8-3F5AD2D9D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" y="1690689"/>
            <a:ext cx="5796834" cy="41157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52815D-9A52-2200-B671-6D1261A8D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919" y="1690689"/>
            <a:ext cx="5645241" cy="411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18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4E21D-19E1-09C9-3001-3CF6A0EB4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EAAF5-AD58-7625-6EA8-EC99B095E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Metode Umum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Fabrikasi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Komposit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9DAFF-60F0-D5FE-DF1C-8F106C0D4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1690688"/>
            <a:ext cx="11292840" cy="44862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c. High Volume Molding Methods: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 algn="just">
              <a:lnSpc>
                <a:spcPct val="120000"/>
              </a:lnSpc>
              <a:buFont typeface="+mj-lt"/>
              <a:buAutoNum type="arabicParenR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Compression Molding: Resin dan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serat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dimasukkan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cetakan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panas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dirapatkan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menghasilkan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komponen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bermutu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cocok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produksi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massal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arenR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Injection Molding: Resin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termoplastik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dilelehkan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disuntikkan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cetakan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reinforcement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serat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memberikan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efisiensi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bentuk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kompleks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presisi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 algn="just">
              <a:lnSpc>
                <a:spcPct val="120000"/>
              </a:lnSpc>
              <a:buFont typeface="+mj-lt"/>
              <a:buAutoNum type="arabicParenR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Pultrusion: Serat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kontinu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ditarik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melalui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resin dan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cetakan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panas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menghasilkan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profil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panjang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bentuk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tetap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digunakan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balok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struktur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ringan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arenR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Filament Winding: Serat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dililitkan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otomatis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mandrel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berputar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disisipkan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resin,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dipakai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tangki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pipa, dan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produk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berbentuk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silinder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arenR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Braiding dan Centrifugal Casting: Teknik lain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konstruksi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khusus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matriks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dan reinforcement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tertentu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114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ABFE9-7B48-1591-EEDB-8241CFC69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8B255-B519-D620-EB02-30415EA81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520" y="42608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Fabrikasi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Komposit Matriks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Logam</a:t>
            </a:r>
            <a:b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35EC2-A6DF-D372-2E24-D937E1AD5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49680"/>
            <a:ext cx="11582400" cy="50644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Berbeda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komposit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polimer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komposit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matriks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logam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(Metal Matrix Composites - MMCs)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menggunakan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metode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Powder Metallurgy: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Pencampuran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serbuk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matriks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penguat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kemudian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sintering pada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suhu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menghasilkan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struktur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padat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homogen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Stir Casting: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Pencampuran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serat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partikel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penguat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logam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cair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pengadukan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distribusi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serat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merata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Diffusion Bonding dan Electrochemical Forming: Teknik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khusus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pembuatan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lapisan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struktur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mikro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komposit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logam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661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87732"/>
      </a:accent1>
      <a:accent2>
        <a:srgbClr val="DE8D22"/>
      </a:accent2>
      <a:accent3>
        <a:srgbClr val="EF9E1B"/>
      </a:accent3>
      <a:accent4>
        <a:srgbClr val="FAC926"/>
      </a:accent4>
      <a:accent5>
        <a:srgbClr val="404040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1647</Words>
  <Application>Microsoft Office PowerPoint</Application>
  <PresentationFormat>Widescreen</PresentationFormat>
  <Paragraphs>167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DINPro</vt:lpstr>
      <vt:lpstr>DINPro-Medium</vt:lpstr>
      <vt:lpstr>Times New Roman</vt:lpstr>
      <vt:lpstr>Office Theme</vt:lpstr>
      <vt:lpstr>Contents Slide Master</vt:lpstr>
      <vt:lpstr>- Materials Aplikasi struktur komposit  - Proses dan fabrikasi komposit   - Jenis manufaktur komposit</vt:lpstr>
      <vt:lpstr>MATERIAL DAN APLIKASI STRUKTUR KOMPOSIT </vt:lpstr>
      <vt:lpstr>MATERIAL DAN APLIKASI STRUKTUR KOMPOSIT </vt:lpstr>
      <vt:lpstr>Metode Umum Fabrikasi Komposit </vt:lpstr>
      <vt:lpstr>Metode Umum Fabrikasi Komposit </vt:lpstr>
      <vt:lpstr>Metode Umum Fabrikasi Komposit </vt:lpstr>
      <vt:lpstr>Resin Transfer Molding    RTM</vt:lpstr>
      <vt:lpstr>Metode Umum Fabrikasi Komposit </vt:lpstr>
      <vt:lpstr>Fabrikasi Komposit Matriks Logam  </vt:lpstr>
      <vt:lpstr>Tahapan Fabrikasi Komposit Umum   </vt:lpstr>
      <vt:lpstr>Kelebihan dan Kekurangan Metode Fabrikasi</vt:lpstr>
      <vt:lpstr>Contoh Penerapan dan Penggunaan </vt:lpstr>
      <vt:lpstr>PowerPoint Presentation</vt:lpstr>
      <vt:lpstr>PROSES DAN FABRIKASI KOMPOSIT </vt:lpstr>
      <vt:lpstr>PROSES DAN FABRIKASI KOMPOSIT </vt:lpstr>
      <vt:lpstr>JENIS MANUFAKTUR KOMPOSIT</vt:lpstr>
      <vt:lpstr>JENIS MANUFAKTUR KOMPOSIT </vt:lpstr>
      <vt:lpstr>JENIS MANUFAKTUR KOMPOSIT </vt:lpstr>
      <vt:lpstr>DAFTAR CONTOH PROSES DAN ALAT MANUFAKTUR KOMPOSIT  </vt:lpstr>
      <vt:lpstr>PowerPoint Presentation</vt:lpstr>
      <vt:lpstr>TERIMAKASIH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Rinette Visca</dc:creator>
  <cp:lastModifiedBy>Rinette Visca</cp:lastModifiedBy>
  <cp:revision>1</cp:revision>
  <dcterms:created xsi:type="dcterms:W3CDTF">2025-11-11T04:05:15Z</dcterms:created>
  <dcterms:modified xsi:type="dcterms:W3CDTF">2025-11-11T04:30:50Z</dcterms:modified>
</cp:coreProperties>
</file>