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62" r:id="rId2"/>
    <p:sldMasterId id="2147483683" r:id="rId3"/>
    <p:sldMasterId id="2147483685" r:id="rId4"/>
  </p:sldMasterIdLst>
  <p:notesMasterIdLst>
    <p:notesMasterId r:id="rId27"/>
  </p:notesMasterIdLst>
  <p:sldIdLst>
    <p:sldId id="333" r:id="rId5"/>
    <p:sldId id="331" r:id="rId6"/>
    <p:sldId id="352" r:id="rId7"/>
    <p:sldId id="357" r:id="rId8"/>
    <p:sldId id="334" r:id="rId9"/>
    <p:sldId id="335" r:id="rId10"/>
    <p:sldId id="336" r:id="rId11"/>
    <p:sldId id="356" r:id="rId12"/>
    <p:sldId id="354" r:id="rId13"/>
    <p:sldId id="355" r:id="rId14"/>
    <p:sldId id="358" r:id="rId15"/>
    <p:sldId id="353" r:id="rId16"/>
    <p:sldId id="350" r:id="rId17"/>
    <p:sldId id="351" r:id="rId18"/>
    <p:sldId id="348" r:id="rId19"/>
    <p:sldId id="359" r:id="rId20"/>
    <p:sldId id="360" r:id="rId21"/>
    <p:sldId id="363" r:id="rId22"/>
    <p:sldId id="361" r:id="rId23"/>
    <p:sldId id="362" r:id="rId24"/>
    <p:sldId id="364" r:id="rId25"/>
    <p:sldId id="346" r:id="rId2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4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66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E1E07-27CF-7F86-3FB3-4D173C288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97CC0-5F05-7CEA-A1D6-110152C1A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CE7BB-6B5C-CC56-4E0A-B79E67DC3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5301-0420-4024-BF57-46772C576C2B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AA0E2-66B9-E3DB-12DB-2FFA2CB2A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B98CD-92E8-D394-752C-55A42BBA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0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FA2B-7C03-6C2A-2328-4E27E94F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44780-45C5-F2FC-9EF7-8003576CE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A4F24-A955-D582-F919-0256B8CA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9D9C-6574-4A2F-ACE2-7AB4EDED54A2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4FA1E-E035-B3BC-2BC8-7A8619A2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B5E46-C746-F352-066C-ACE68B25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3DB1B0-4A93-DE4F-9602-3A8A14BA5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FAD40-708F-52F8-239F-7F1BDB9EF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A97C6-BD48-5580-EB02-FD33846A1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9FE-F6BA-4D14-B5B5-965BF0F5B117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66DF9-73E5-782F-9F96-E9A1C7A9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A3D8D-994F-8B5F-23D1-A04D4C4E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28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5695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67507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614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058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그림 개체 틀 6">
            <a:extLst>
              <a:ext uri="{FF2B5EF4-FFF2-40B4-BE49-F238E27FC236}">
                <a16:creationId xmlns:a16="http://schemas.microsoft.com/office/drawing/2014/main" id="{74658C02-958E-444E-880C-2312F6E669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28156" y="239745"/>
            <a:ext cx="1440731" cy="1659002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7" name="그림 개체 틀 7">
            <a:extLst>
              <a:ext uri="{FF2B5EF4-FFF2-40B4-BE49-F238E27FC236}">
                <a16:creationId xmlns:a16="http://schemas.microsoft.com/office/drawing/2014/main" id="{AE18A0F9-7962-4ABE-A84B-18204EBBBE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21786" y="1742249"/>
            <a:ext cx="1440731" cy="1659002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그림 개체 틀 8">
            <a:extLst>
              <a:ext uri="{FF2B5EF4-FFF2-40B4-BE49-F238E27FC236}">
                <a16:creationId xmlns:a16="http://schemas.microsoft.com/office/drawing/2014/main" id="{0E0953DD-D212-45B6-A1FC-758EDCD7935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28156" y="3244753"/>
            <a:ext cx="1440731" cy="1659002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2365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3">
            <a:extLst>
              <a:ext uri="{FF2B5EF4-FFF2-40B4-BE49-F238E27FC236}">
                <a16:creationId xmlns:a16="http://schemas.microsoft.com/office/drawing/2014/main" id="{82E95DE4-47F5-46F8-BFAF-1DA89AD138B0}"/>
              </a:ext>
            </a:extLst>
          </p:cNvPr>
          <p:cNvSpPr/>
          <p:nvPr userDrawn="1"/>
        </p:nvSpPr>
        <p:spPr>
          <a:xfrm>
            <a:off x="303610" y="825170"/>
            <a:ext cx="8536781" cy="3529013"/>
          </a:xfrm>
          <a:prstGeom prst="frame">
            <a:avLst>
              <a:gd name="adj1" fmla="val 1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그림 개체 틀 6">
            <a:extLst>
              <a:ext uri="{FF2B5EF4-FFF2-40B4-BE49-F238E27FC236}">
                <a16:creationId xmlns:a16="http://schemas.microsoft.com/office/drawing/2014/main" id="{4B46A0F8-9E46-4545-8607-D5D78CA437A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4369" y="17927"/>
            <a:ext cx="308107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900" baseline="0">
                <a:latin typeface="+mn-lt"/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532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55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90ED425-C529-4A7E-AF69-18B09FEEE0E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198855" y="405000"/>
            <a:ext cx="2901884" cy="19507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6E797-A291-4C5C-A861-D15F2FCFE8C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198855" y="2772585"/>
            <a:ext cx="2901884" cy="19507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CB3656A-A159-49E8-82E8-5BFFB36E3A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312296" y="1113750"/>
            <a:ext cx="2241000" cy="29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816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3B45-41E7-91BD-3D35-79FF84D6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E264B-5F85-AE9D-C1D8-420871ED1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D8163-6565-0A87-8BBF-068C3E32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F08D-3A0D-4DAE-893F-4F21C8D2E8AB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D5ED2-45A1-2646-8096-329509DB6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2742B-56C6-6C37-BAD6-A346E7301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23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729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7">
            <a:extLst>
              <a:ext uri="{FF2B5EF4-FFF2-40B4-BE49-F238E27FC236}">
                <a16:creationId xmlns:a16="http://schemas.microsoft.com/office/drawing/2014/main" id="{045DBF60-8899-47BD-AD60-7798BE7334E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990882" y="1"/>
            <a:ext cx="5088677" cy="4945043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6266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142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139AEE49-A853-440A-BAE8-45ACC767627B}"/>
              </a:ext>
            </a:extLst>
          </p:cNvPr>
          <p:cNvGrpSpPr/>
          <p:nvPr userDrawn="1"/>
        </p:nvGrpSpPr>
        <p:grpSpPr>
          <a:xfrm>
            <a:off x="4795744" y="1045954"/>
            <a:ext cx="3884955" cy="2134520"/>
            <a:chOff x="-548507" y="477868"/>
            <a:chExt cx="11570449" cy="6357177"/>
          </a:xfrm>
        </p:grpSpPr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DFD13E8F-17DD-4D1F-8EB0-46CDB245AF3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ECB0BEFC-B3B4-4197-AD4B-8834371C51D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829D2832-88C3-4F22-8F09-5857C305367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45963287-5D3B-4819-95D6-50B3245D9E8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E66990F4-D028-4610-8208-0F6130CCED0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27AB6A6D-7648-4DF0-8D6D-3E432A8DB4E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6" name="Rectangle: Rounded Corners 14">
                <a:extLst>
                  <a:ext uri="{FF2B5EF4-FFF2-40B4-BE49-F238E27FC236}">
                    <a16:creationId xmlns:a16="http://schemas.microsoft.com/office/drawing/2014/main" id="{DED79DB2-2B9F-404D-AB79-5CCC7BFFD82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Rectangle: Rounded Corners 15">
                <a:extLst>
                  <a:ext uri="{FF2B5EF4-FFF2-40B4-BE49-F238E27FC236}">
                    <a16:creationId xmlns:a16="http://schemas.microsoft.com/office/drawing/2014/main" id="{239AA2B2-0AA8-4454-8023-C68FEFE16BC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9EF1FE0D-7A4F-442C-9556-64E41AE436A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4" name="Rectangle: Rounded Corners 12">
                <a:extLst>
                  <a:ext uri="{FF2B5EF4-FFF2-40B4-BE49-F238E27FC236}">
                    <a16:creationId xmlns:a16="http://schemas.microsoft.com/office/drawing/2014/main" id="{3CEC0FC8-9598-4670-8CDC-C85502F2AD9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Rectangle: Rounded Corners 13">
                <a:extLst>
                  <a:ext uri="{FF2B5EF4-FFF2-40B4-BE49-F238E27FC236}">
                    <a16:creationId xmlns:a16="http://schemas.microsoft.com/office/drawing/2014/main" id="{73D4C683-A7A6-4905-8454-28BCC73E2D5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6DD182B4-66FE-4A4F-8E18-894FC9581798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7564506E-7219-4ED4-8ED1-6D8B49B632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17700" y="1165838"/>
            <a:ext cx="2861232" cy="172406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93A6CA3-825E-444B-B5BB-866CB77A1E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86493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366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B86733F-3A4F-426D-AE1E-33203952FD7B}"/>
              </a:ext>
            </a:extLst>
          </p:cNvPr>
          <p:cNvSpPr/>
          <p:nvPr userDrawn="1"/>
        </p:nvSpPr>
        <p:spPr>
          <a:xfrm>
            <a:off x="0" y="1873001"/>
            <a:ext cx="3653903" cy="10261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54AE734-B5D7-48A6-8C98-758CABD07934}"/>
              </a:ext>
            </a:extLst>
          </p:cNvPr>
          <p:cNvSpPr/>
          <p:nvPr userDrawn="1"/>
        </p:nvSpPr>
        <p:spPr>
          <a:xfrm>
            <a:off x="5490108" y="2897183"/>
            <a:ext cx="3653894" cy="10261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DD37D158-47AC-4588-B84D-86098AAC3EC0}"/>
              </a:ext>
            </a:extLst>
          </p:cNvPr>
          <p:cNvGrpSpPr/>
          <p:nvPr userDrawn="1"/>
        </p:nvGrpSpPr>
        <p:grpSpPr>
          <a:xfrm>
            <a:off x="3613961" y="1198416"/>
            <a:ext cx="1935230" cy="3491675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8EF17994-0314-4AAD-9573-088A1FC8D709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F1E07EF6-EB3A-4FE8-9B05-EEE51EB6A55B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E3CFD428-29E0-46FA-8ACE-F29E031F66B9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50D97A00-F113-422E-9B4F-EB1B2D0AAEBA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12FEAF74-6F90-4E53-A242-CB2C0C46A994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7F6F8DB2-D57D-45E8-BE86-2526FED7524D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611524D0-6828-4540-84F5-C629471449B0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DA2F0732-391E-4051-8197-DB20F6369FA4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C174585A-CB3F-48ED-8566-CB8723C72F46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sz="1350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3BF392BA-E0CC-4E18-A89D-56720DB0AC25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sz="1350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36609DBE-7394-459B-B8C1-3BED5357B6DC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2D5A3A03-EBA8-47D5-8D87-CDC783638F05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8" name="Group 1">
              <a:extLst>
                <a:ext uri="{FF2B5EF4-FFF2-40B4-BE49-F238E27FC236}">
                  <a16:creationId xmlns:a16="http://schemas.microsoft.com/office/drawing/2014/main" id="{01F795CE-BCC0-421E-8B64-DB8C98DDCCFA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20" name="Oval 26">
                <a:extLst>
                  <a:ext uri="{FF2B5EF4-FFF2-40B4-BE49-F238E27FC236}">
                    <a16:creationId xmlns:a16="http://schemas.microsoft.com/office/drawing/2014/main" id="{E7C82521-68A5-4AD6-B153-510CF1C94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Oval 27">
                <a:extLst>
                  <a:ext uri="{FF2B5EF4-FFF2-40B4-BE49-F238E27FC236}">
                    <a16:creationId xmlns:a16="http://schemas.microsoft.com/office/drawing/2014/main" id="{3646B0C0-B0B6-470B-B239-D03EFDBD5A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8">
                <a:extLst>
                  <a:ext uri="{FF2B5EF4-FFF2-40B4-BE49-F238E27FC236}">
                    <a16:creationId xmlns:a16="http://schemas.microsoft.com/office/drawing/2014/main" id="{96011A60-26E9-4FDE-A82F-924235C7B34A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9">
                <a:extLst>
                  <a:ext uri="{FF2B5EF4-FFF2-40B4-BE49-F238E27FC236}">
                    <a16:creationId xmlns:a16="http://schemas.microsoft.com/office/drawing/2014/main" id="{8ADB457E-A38A-495F-923A-A30821E30506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017F9FB5-D48B-43CD-9A36-AD02E7727757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4" name="Picture Placeholder 33">
            <a:extLst>
              <a:ext uri="{FF2B5EF4-FFF2-40B4-BE49-F238E27FC236}">
                <a16:creationId xmlns:a16="http://schemas.microsoft.com/office/drawing/2014/main" id="{B4028642-FE64-47D7-9BF2-D41619B4251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77968" y="1285405"/>
            <a:ext cx="1788064" cy="3336044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2D43817B-5328-4871-9BB4-BE73A00562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87613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69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E0F04A9-324A-412E-9BC7-8CD534C4914B}"/>
              </a:ext>
            </a:extLst>
          </p:cNvPr>
          <p:cNvSpPr/>
          <p:nvPr userDrawn="1"/>
        </p:nvSpPr>
        <p:spPr>
          <a:xfrm>
            <a:off x="0" y="2295251"/>
            <a:ext cx="6012160" cy="35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79E58C4-670B-4F31-AEA7-CB0293A70C1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12160" y="0"/>
            <a:ext cx="313184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012E69C-9DEE-4D3A-8638-8DC200D4C6E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6012160" cy="2295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5902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670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6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1BA5B-63C6-303E-47DA-AA81008E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C411E-45F9-62FE-B5C1-5B8FEA8A0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09569-48DF-5A75-D739-494D6E71A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856-7C19-4D41-801F-97F3440EFA41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5AEB0-596F-F110-1AE9-53920EA8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05FE1-97A3-30D5-970B-C7278F53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78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936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592890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629580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078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187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87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35094-07CB-3B39-BE4D-511ED056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A2DD8-836D-FD0F-206B-B5E0ACFFC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D1C1C-A357-7CF6-664B-5A549D594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11399-FB13-73EB-E5CE-3040BADA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6862-A57A-46AE-8431-29904D643079}" type="datetime1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A8A47-49B6-EEB5-A8B4-18D2589B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E499B-AAC3-F5F6-0E76-FD94E045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9410F-E214-67BF-3DF9-7E7B9AD0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5EA4C-2E7F-4600-BA3E-00EDAABCA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3B493-804C-2B7A-87A5-E76189F45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FC66E6-6A58-5755-0C37-41C0B47AF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3D69B-113D-7CD3-BF76-0027D1594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9E76D6-E074-CA7F-C4E2-8F717299D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2C4D-92C3-435B-A14B-4DE9DBC796C2}" type="datetime1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C93026-D258-87E0-0B66-6CEE7354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B4BA94-4942-E4FC-2378-5D31F1CA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7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332F-7D85-405A-6494-22462DFC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F046C-73C7-D522-A33F-6906FF62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39AE-FD56-4B8D-86F5-5F7DB573B61D}" type="datetime1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A9307-2080-99A3-358A-785C548D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57D34-6272-9A21-02E6-817A0437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7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3FFD3-3E0F-EB41-2D59-41D3C480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1E1E-D895-4F13-949C-5E5AC788CBFD}" type="datetime1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CFF1F-A67F-B513-ED2B-C9AB33D6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02D30-FB23-05AE-A839-5291F7E3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1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FA02-1CC0-25EB-F7F4-595223C36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28D27-D852-2CCF-C92B-A1CEC1AB9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C817D-5489-C288-0B56-B77F53751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5EB5C-EFD3-8639-D681-DF1547531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02E1-5846-4198-97EB-FCE9DD07F372}" type="datetime1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2960E-25AC-C5B4-81A9-CE48B155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34EE3-1351-0736-FEA7-FCD817456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8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E151-09BF-71B8-2165-BEF001EAD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D1B0E-3E9C-1763-E346-EC09E3A9A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4AD72-1F0F-D05E-C36B-511171CE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D055F-4472-C052-6368-452C9209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6051-3395-48E6-A7D4-DF586C2D4B0B}" type="datetime1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05474-8639-37F1-D089-4641F8FE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650ED-065D-B750-8159-3EFF2753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3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5166F-33DE-96E3-0E8A-6E26280B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F63D9-2C71-2C94-04EB-B69571FC0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5E1CA-E308-1F2F-9A16-FA8C335F9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B1B91-4431-4582-8A5C-E231E7381EC6}" type="datetime1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0DCFC-4B57-518E-B367-65D675846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864CF-4579-A784-6C09-7A42AC82D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3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07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07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7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7538-3196-FD0F-4090-65F4C310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976BF3-A931-2B82-609F-97E09E2BB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7343" y="-129888"/>
            <a:ext cx="9358685" cy="54805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A212B-5B74-36D6-D0AA-BF66C368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82230C-F37E-10AC-1435-4E6349A63A01}"/>
              </a:ext>
            </a:extLst>
          </p:cNvPr>
          <p:cNvSpPr txBox="1"/>
          <p:nvPr/>
        </p:nvSpPr>
        <p:spPr>
          <a:xfrm>
            <a:off x="3363652" y="109207"/>
            <a:ext cx="47588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Konsep Dasar Perhitungan pada Menara Pendingin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2770D-2AF9-5245-786D-60FA5E61E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84ED1-908F-F366-8BD1-E4F7976D0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6" y="191201"/>
            <a:ext cx="5939128" cy="4761097"/>
          </a:xfrm>
        </p:spPr>
        <p:txBody>
          <a:bodyPr>
            <a:normAutofit fontScale="55000" lnSpcReduction="20000"/>
          </a:bodyPr>
          <a:lstStyle/>
          <a:p>
            <a:pPr marL="457200" lvl="1" indent="0" algn="just">
              <a:spcBef>
                <a:spcPts val="0"/>
              </a:spcBef>
              <a:buNone/>
            </a:pP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Forced draft Mechanical Draft Cooling Tower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n-US" sz="29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Blower </a:t>
            </a:r>
            <a:r>
              <a:rPr lang="en-US" sz="29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berada</a:t>
            </a:r>
            <a:r>
              <a:rPr lang="en-US" sz="29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9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sz="29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r>
              <a:rPr lang="en-US" sz="29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29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samping</a:t>
            </a:r>
            <a:r>
              <a:rPr lang="en-US" sz="29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menara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en-US" sz="2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Cara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kerjanya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Prinsip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Utama: "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Mendorong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 (Pushing)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Berbeda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tipe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9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Induced Draft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yang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kipasnya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menyedot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), pada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tipe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kipas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berada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 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samping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Kunci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  <a:r>
              <a:rPr lang="en-US" sz="29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Centrifugal Blower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Kipas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Sentrifugal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yang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terlihat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gambar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Kipas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menghisap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luar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9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Air In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dan 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meniup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mendorongnya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tekanan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masuk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menara,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lalu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naik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melewati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isian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9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fill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9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Alur Proses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Pendinginan</a:t>
            </a:r>
            <a:endParaRPr lang="en-US" sz="29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Air Masuk: Air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9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Hot Water In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masuk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pipa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didistribusikan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lewat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9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nozzle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penyemprot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Kontak Air &amp; Udara: Air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jatuh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melewati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Wet Deck Surface (media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isian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 Di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saat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bersamaan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kering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didorong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naik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kipas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Perpindahan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Panas: 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Terjadi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kontak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tabrakan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 yang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turun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naik (</a:t>
            </a:r>
            <a:r>
              <a:rPr lang="en-US" sz="29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counter-flow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 Panas air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berpindah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penguapan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sebagian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Hasil Akhir:</a:t>
            </a:r>
          </a:p>
          <a:p>
            <a:pPr marL="7429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lembap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keluar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atap menara (</a:t>
            </a:r>
            <a:r>
              <a:rPr lang="en-US" sz="29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Air Out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alami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akibat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dorongan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74295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Air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dingin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9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Cooled Water Out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terkumpul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bak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penampung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siap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dipompa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kembali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29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proses.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45736D-5950-55EB-37D5-F3B24D2D4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ACF31-FD23-A47B-53F1-B87AE51B0F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338" r="3368"/>
          <a:stretch>
            <a:fillRect/>
          </a:stretch>
        </p:blipFill>
        <p:spPr>
          <a:xfrm>
            <a:off x="6515360" y="102393"/>
            <a:ext cx="2371464" cy="2782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AB7345-E969-0242-BACC-8A42617F2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420" y="3158386"/>
            <a:ext cx="2187343" cy="143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1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ED5FD-44F9-4D3F-6F69-77326FF75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C0725FA-2A48-81EF-8639-817EDA78997D}"/>
              </a:ext>
            </a:extLst>
          </p:cNvPr>
          <p:cNvGrpSpPr/>
          <p:nvPr/>
        </p:nvGrpSpPr>
        <p:grpSpPr>
          <a:xfrm>
            <a:off x="5188711" y="1488518"/>
            <a:ext cx="4034802" cy="3320096"/>
            <a:chOff x="6620139" y="-486015"/>
            <a:chExt cx="2880006" cy="44267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D3C34B-4FBC-9C53-5C4F-F3ABE2617DCF}"/>
                </a:ext>
              </a:extLst>
            </p:cNvPr>
            <p:cNvSpPr txBox="1"/>
            <p:nvPr/>
          </p:nvSpPr>
          <p:spPr>
            <a:xfrm>
              <a:off x="6620139" y="-486015"/>
              <a:ext cx="2880006" cy="25950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2) </a:t>
              </a:r>
              <a:r>
                <a:rPr kumimoji="0" lang="en-US" sz="1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Berdasarkan</a:t>
              </a: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Arah </a:t>
              </a:r>
              <a:r>
                <a:rPr kumimoji="0" lang="en-US" sz="1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Aliran</a:t>
              </a: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Air dan Udara</a:t>
              </a:r>
            </a:p>
            <a:p>
              <a:pPr marL="171450" marR="0" lvl="0" indent="-171450" algn="l" defTabSz="6858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a) Counterflow Cooling Tower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171450" marR="0" lvl="0" indent="-171450" algn="l" defTabSz="6858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Crossflow Cooling Tower</a:t>
              </a: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D33363-D33D-04B2-2C0D-05558CDA0FE4}"/>
                </a:ext>
              </a:extLst>
            </p:cNvPr>
            <p:cNvSpPr txBox="1"/>
            <p:nvPr/>
          </p:nvSpPr>
          <p:spPr>
            <a:xfrm>
              <a:off x="6665543" y="3530408"/>
              <a:ext cx="2777847" cy="4103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7479E4-124B-BF21-4231-A7E13612D5D5}"/>
              </a:ext>
            </a:extLst>
          </p:cNvPr>
          <p:cNvSpPr txBox="1">
            <a:spLocks/>
          </p:cNvSpPr>
          <p:nvPr/>
        </p:nvSpPr>
        <p:spPr>
          <a:xfrm>
            <a:off x="3840480" y="1164280"/>
            <a:ext cx="6901236" cy="32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Klasifikasi Menara Pendingin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873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40E06-2644-7489-C0B6-3F6DFCB25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5EB9-0145-D0A5-DF2A-445DCF65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64" y="426653"/>
            <a:ext cx="7886700" cy="32423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Klasifikasi Menara </a:t>
            </a:r>
            <a:r>
              <a:rPr lang="en-US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Pendingin</a:t>
            </a:r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F783C-29D4-27CE-DC58-A5C61A284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44" y="598082"/>
            <a:ext cx="8356821" cy="47610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Berdasarkan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Arah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Aliran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Air dan Udara</a:t>
            </a:r>
          </a:p>
          <a:p>
            <a:pPr>
              <a:buNone/>
            </a:pPr>
            <a:endParaRPr lang="en-US" sz="1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b="1" dirty="0"/>
              <a:t>a) Counterflow Cooling Tower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Air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,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menara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None/>
            </a:pPr>
            <a:r>
              <a:rPr lang="en-US" b="1" dirty="0"/>
              <a:t>b) Crossflow Cooling Tower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Air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,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mengalir</a:t>
            </a:r>
            <a:r>
              <a:rPr lang="en-US" dirty="0"/>
              <a:t> horizontal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maintenance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Pressure drop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B5ECB4-86AE-2A40-D4DC-0072C4E6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0B07B-20F6-1647-35E6-3B9B4CA2A7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944" r="51944"/>
          <a:stretch>
            <a:fillRect/>
          </a:stretch>
        </p:blipFill>
        <p:spPr>
          <a:xfrm>
            <a:off x="6422666" y="2758106"/>
            <a:ext cx="2615663" cy="2338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213129-4CBF-D7D4-596C-AC4CEDFABE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17"/>
          <a:stretch>
            <a:fillRect/>
          </a:stretch>
        </p:blipFill>
        <p:spPr>
          <a:xfrm>
            <a:off x="6426145" y="102393"/>
            <a:ext cx="2480491" cy="24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7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59BEC-6473-35AE-D930-11A8E9249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1A21-04AC-000C-2A7E-6210C7F09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63" y="372506"/>
            <a:ext cx="7235687" cy="324238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Pembangkit</a:t>
            </a:r>
            <a:r>
              <a:rPr lang="en-US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Listrik Tenaga Gas dan </a:t>
            </a:r>
            <a:r>
              <a:rPr lang="en-US" sz="20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(PLTGU) </a:t>
            </a:r>
            <a:br>
              <a:rPr lang="en-US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Combined Cycle Power Plant (CCPP)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7D6E0D-73D7-D790-5F79-C29F814B0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77" y="1254644"/>
            <a:ext cx="8514049" cy="33576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lat-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alat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CCPP  :</a:t>
            </a:r>
          </a:p>
          <a:p>
            <a:pPr algn="just">
              <a:buNone/>
            </a:pP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Mechanical Draft Cooling Tower (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Tipe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Induced Draft)</a:t>
            </a:r>
          </a:p>
          <a:p>
            <a:pPr algn="just">
              <a:buNone/>
            </a:pP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Alat yang paling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mencolok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depan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berwarna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putih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abu-abu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terang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silinder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pendek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berderet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Jenis: </a:t>
            </a:r>
            <a:r>
              <a:rPr lang="en-US" sz="1800" b="1" i="1" dirty="0"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Induced Draft Counter-flow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	  </a:t>
            </a:r>
            <a:r>
              <a:rPr lang="en-US" sz="14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(Air </a:t>
            </a:r>
            <a:r>
              <a:rPr lang="en-US" sz="1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mengalir</a:t>
            </a:r>
            <a:r>
              <a:rPr lang="en-US" sz="14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14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r>
              <a:rPr lang="en-US" sz="14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14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mengalir</a:t>
            </a:r>
            <a:r>
              <a:rPr lang="en-US" sz="14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14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sz="14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Ciri Visual: 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erobong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pendek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fan stack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di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paling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setiap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sel. Di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dalamnya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terdapat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kipas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axial fan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yang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berfungsi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menarik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Tidak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menara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hiperbolik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mengandalkan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gaya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apung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alami</a:t>
            </a:r>
            <a:r>
              <a:rPr lang="en-US" sz="1800" b="1" i="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b="1" i="0" dirty="0" err="1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alat</a:t>
            </a:r>
            <a:r>
              <a:rPr lang="en-US" sz="1800" b="1" i="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0" dirty="0" err="1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1800" b="1" i="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0" dirty="0" err="1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sz="1800" b="1" i="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0" dirty="0" err="1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sz="1800" b="1" i="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0" dirty="0" err="1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listrik</a:t>
            </a:r>
            <a:r>
              <a:rPr lang="en-US" sz="1800" b="1" i="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(motor </a:t>
            </a:r>
            <a:r>
              <a:rPr lang="en-US" sz="1800" b="1" i="0" dirty="0" err="1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kipas</a:t>
            </a:r>
            <a:r>
              <a:rPr lang="en-US" sz="1800" b="1" i="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1800" b="1" i="0" dirty="0" err="1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1800" b="1" i="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0" dirty="0" err="1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memaksa</a:t>
            </a:r>
            <a:r>
              <a:rPr lang="en-US" sz="1800" b="1" i="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0" dirty="0" err="1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1800" b="1" i="0" dirty="0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0" dirty="0" err="1">
                <a:solidFill>
                  <a:srgbClr val="00B0F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bergerak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Kelebihannya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ukurannya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jauh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ringkas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compact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dan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performanya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stabil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aliran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bisa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dikontrol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79AD6E-CAFA-76BD-DAF4-550915BD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A8DDF-E606-32DE-4E57-C5D23B1B07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21"/>
          <a:stretch>
            <a:fillRect/>
          </a:stretch>
        </p:blipFill>
        <p:spPr>
          <a:xfrm>
            <a:off x="5999345" y="64783"/>
            <a:ext cx="3088996" cy="182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75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328A8-E129-0687-E925-593AB5491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C3AF-2A49-ED48-1E97-BA3C189E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63" y="372506"/>
            <a:ext cx="7235687" cy="324238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Pembangkit</a:t>
            </a:r>
            <a:r>
              <a:rPr lang="en-US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Listrik Tenaga Gas dan </a:t>
            </a:r>
            <a:r>
              <a:rPr lang="en-US" sz="20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(PLTGU) </a:t>
            </a:r>
            <a:br>
              <a:rPr lang="en-US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Combined Cycle Power Plant (CCPP)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AC29A-B267-5DE5-2633-253B1188F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77" y="1254644"/>
            <a:ext cx="8514049" cy="33576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HRSG Stacks (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Cerobong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Heat Recovery Steam Generator)</a:t>
            </a:r>
          </a:p>
          <a:p>
            <a:pPr algn="just">
              <a:buNone/>
            </a:pP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menara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silinder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abu-abu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sangat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belakang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Ini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bukan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sekadar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cerobong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asap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biasa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melainkan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akhir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unit HRSG. HRSG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memanfaatkan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gas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buang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turbin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gas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memanaskan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bertekanan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kemudian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memutar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turbin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Indikator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Adanya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jalur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perpipaan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baja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rumit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sekitar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pangkal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cerobong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yang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8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boiler drums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dan </a:t>
            </a:r>
            <a:r>
              <a:rPr lang="en-US" sz="18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tube banks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None/>
            </a:pP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3. Piping &amp; Structural Steel (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Perpipaan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>
              <a:buNone/>
            </a:pP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Jaringan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pipa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perak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rumit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tengah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gambar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jalur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Main Steam Line (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menyalurkan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turbin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dan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jalur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umpan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feedwater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yang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menghubungkan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kondensor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pompa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dan HRSG.</a:t>
            </a:r>
          </a:p>
          <a:p>
            <a:pPr algn="just"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FFCF21-F4C4-08E4-3CAB-0175D1420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F7207-7668-D234-F6FE-AAA2AF168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338" y="1"/>
            <a:ext cx="2504661" cy="15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08706AE-75E0-4ADC-BA4A-9BC3FF5DA064}"/>
              </a:ext>
            </a:extLst>
          </p:cNvPr>
          <p:cNvGrpSpPr/>
          <p:nvPr/>
        </p:nvGrpSpPr>
        <p:grpSpPr>
          <a:xfrm>
            <a:off x="5252320" y="1061015"/>
            <a:ext cx="3891680" cy="3747599"/>
            <a:chOff x="6665543" y="-1056018"/>
            <a:chExt cx="2777847" cy="49967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BD1F54-9E07-438F-80A5-EE70E7F60684}"/>
                </a:ext>
              </a:extLst>
            </p:cNvPr>
            <p:cNvSpPr txBox="1"/>
            <p:nvPr/>
          </p:nvSpPr>
          <p:spPr>
            <a:xfrm>
              <a:off x="6665543" y="-1056018"/>
              <a:ext cx="2747269" cy="30777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685800"/>
              <a:r>
                <a:rPr lang="sv-SE" sz="3600" dirty="0"/>
                <a:t>Perpindahan Kalor dan Massa</a:t>
              </a:r>
            </a:p>
            <a:p>
              <a:pPr defTabSz="685800"/>
              <a:r>
                <a:rPr lang="sv-SE" sz="3600" dirty="0"/>
                <a:t>dalam Menara Pendingin</a:t>
              </a:r>
              <a:endParaRPr lang="ko-KR" alt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77424A-80FF-4CBB-8DBA-4773EB88CF07}"/>
                </a:ext>
              </a:extLst>
            </p:cNvPr>
            <p:cNvSpPr txBox="1"/>
            <p:nvPr/>
          </p:nvSpPr>
          <p:spPr>
            <a:xfrm>
              <a:off x="6665543" y="3530408"/>
              <a:ext cx="2777847" cy="4103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685800"/>
              <a:endParaRPr lang="ko-KR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C8C46-C544-6F9A-5F05-6EEE0C806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360BE-276B-B7AD-E52C-CD8B5444F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5963"/>
            <a:ext cx="7886700" cy="324238"/>
          </a:xfrm>
        </p:spPr>
        <p:txBody>
          <a:bodyPr>
            <a:noAutofit/>
          </a:bodyPr>
          <a:lstStyle/>
          <a:p>
            <a:pPr algn="ctr"/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A146F5-FA7C-F527-2E87-E42AFB446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7" y="598082"/>
            <a:ext cx="8276810" cy="47610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/>
              <a:t>Mekanisme </a:t>
            </a:r>
            <a:r>
              <a:rPr lang="en-US" sz="2000" b="1" dirty="0" err="1"/>
              <a:t>Perpindahan</a:t>
            </a:r>
            <a:r>
              <a:rPr lang="en-US" sz="2000" b="1" dirty="0"/>
              <a:t> </a:t>
            </a:r>
            <a:r>
              <a:rPr lang="en-US" sz="2000" b="1" dirty="0" err="1"/>
              <a:t>Kalor</a:t>
            </a:r>
            <a:endParaRPr lang="en-US" sz="2000" b="1" dirty="0"/>
          </a:p>
          <a:p>
            <a:pPr algn="just">
              <a:buNone/>
            </a:pPr>
            <a:r>
              <a:rPr lang="en-US" sz="2000" dirty="0"/>
              <a:t>Dalam menara </a:t>
            </a:r>
            <a:r>
              <a:rPr lang="en-US" sz="2000" dirty="0" err="1"/>
              <a:t>pendingin</a:t>
            </a:r>
            <a:r>
              <a:rPr lang="en-US" sz="2000" dirty="0"/>
              <a:t>,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perpindahan</a:t>
            </a:r>
            <a:r>
              <a:rPr lang="en-US" sz="2000" dirty="0"/>
              <a:t> </a:t>
            </a:r>
            <a:r>
              <a:rPr lang="en-US" sz="2000" dirty="0" err="1"/>
              <a:t>kalor</a:t>
            </a:r>
            <a:r>
              <a:rPr lang="en-US" sz="2000" dirty="0"/>
              <a:t> dan </a:t>
            </a:r>
            <a:r>
              <a:rPr lang="en-US" sz="2000" dirty="0" err="1"/>
              <a:t>massa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simultan</a:t>
            </a:r>
            <a:r>
              <a:rPr lang="en-US" sz="2000" dirty="0"/>
              <a:t>. Air </a:t>
            </a:r>
            <a:r>
              <a:rPr lang="en-US" sz="2000" dirty="0" err="1"/>
              <a:t>panas</a:t>
            </a:r>
            <a:r>
              <a:rPr lang="en-US" sz="2000" dirty="0"/>
              <a:t> yang </a:t>
            </a:r>
            <a:r>
              <a:rPr lang="en-US" sz="2000" dirty="0" err="1"/>
              <a:t>disemprotkan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mengalami</a:t>
            </a:r>
            <a:r>
              <a:rPr lang="en-US" sz="2000" dirty="0"/>
              <a:t>:</a:t>
            </a:r>
          </a:p>
          <a:p>
            <a:pPr algn="just">
              <a:buNone/>
            </a:pPr>
            <a:r>
              <a:rPr lang="en-US" sz="2000" b="1" dirty="0"/>
              <a:t>a) </a:t>
            </a:r>
            <a:r>
              <a:rPr lang="en-US" sz="2000" b="1" dirty="0" err="1"/>
              <a:t>Pendinginan</a:t>
            </a:r>
            <a:r>
              <a:rPr lang="en-US" sz="2000" b="1" dirty="0"/>
              <a:t> </a:t>
            </a:r>
            <a:r>
              <a:rPr lang="en-US" sz="2000" b="1" dirty="0" err="1"/>
              <a:t>Sensibel</a:t>
            </a:r>
            <a:endParaRPr lang="en-US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temperatur</a:t>
            </a:r>
            <a:r>
              <a:rPr lang="en-US" sz="2000" dirty="0"/>
              <a:t> air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temperatur</a:t>
            </a:r>
            <a:r>
              <a:rPr lang="en-US" sz="2000" dirty="0"/>
              <a:t> </a:t>
            </a:r>
            <a:r>
              <a:rPr lang="en-US" sz="2000" dirty="0" err="1"/>
              <a:t>udara</a:t>
            </a:r>
            <a:endParaRPr lang="en-US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err="1"/>
              <a:t>Kalor</a:t>
            </a:r>
            <a:r>
              <a:rPr lang="en-US" sz="2000" dirty="0"/>
              <a:t> </a:t>
            </a:r>
            <a:r>
              <a:rPr lang="en-US" sz="2000" dirty="0" err="1"/>
              <a:t>berpindah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air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udara</a:t>
            </a:r>
            <a:r>
              <a:rPr lang="en-US" sz="2000" dirty="0"/>
              <a:t> </a:t>
            </a: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fase</a:t>
            </a:r>
            <a:endParaRPr lang="en-US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err="1"/>
              <a:t>Kontribusi</a:t>
            </a:r>
            <a:r>
              <a:rPr lang="en-US" sz="2000" dirty="0"/>
              <a:t>: 15-25% </a:t>
            </a:r>
            <a:r>
              <a:rPr lang="en-US" sz="2000" dirty="0" err="1"/>
              <a:t>dari</a:t>
            </a:r>
            <a:r>
              <a:rPr lang="en-US" sz="2000" dirty="0"/>
              <a:t> total </a:t>
            </a:r>
            <a:r>
              <a:rPr lang="en-US" sz="2000" dirty="0" err="1"/>
              <a:t>pendinginan</a:t>
            </a:r>
            <a:endParaRPr lang="en-US" sz="2000" dirty="0"/>
          </a:p>
          <a:p>
            <a:pPr algn="just">
              <a:buNone/>
            </a:pPr>
            <a:r>
              <a:rPr lang="en-US" sz="2000" b="1" dirty="0"/>
              <a:t>b) </a:t>
            </a:r>
            <a:r>
              <a:rPr lang="en-US" sz="2000" b="1" dirty="0" err="1"/>
              <a:t>Pendinginan</a:t>
            </a:r>
            <a:r>
              <a:rPr lang="en-US" sz="2000" b="1" dirty="0"/>
              <a:t> </a:t>
            </a:r>
            <a:r>
              <a:rPr lang="en-US" sz="2000" b="1" dirty="0" err="1"/>
              <a:t>Evaporatif</a:t>
            </a:r>
            <a:r>
              <a:rPr lang="en-US" sz="2000" b="1" dirty="0"/>
              <a:t> (Laten)</a:t>
            </a:r>
            <a:endParaRPr lang="en-US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Sebagian air </a:t>
            </a:r>
            <a:r>
              <a:rPr lang="en-US" sz="2000" dirty="0" err="1"/>
              <a:t>menguap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udara</a:t>
            </a:r>
            <a:endParaRPr lang="en-US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err="1"/>
              <a:t>Memerlukan</a:t>
            </a:r>
            <a:r>
              <a:rPr lang="en-US" sz="2000" dirty="0"/>
              <a:t> </a:t>
            </a:r>
            <a:r>
              <a:rPr lang="en-US" sz="2000" dirty="0" err="1"/>
              <a:t>kalor</a:t>
            </a:r>
            <a:r>
              <a:rPr lang="en-US" sz="2000" dirty="0"/>
              <a:t> laten penguapan yang </a:t>
            </a:r>
            <a:r>
              <a:rPr lang="en-US" sz="2000" dirty="0" err="1"/>
              <a:t>diambil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air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endParaRPr lang="en-US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err="1"/>
              <a:t>Kontribusi</a:t>
            </a:r>
            <a:r>
              <a:rPr lang="en-US" sz="2000" dirty="0"/>
              <a:t>: 75-85% </a:t>
            </a:r>
            <a:r>
              <a:rPr lang="en-US" sz="2000" dirty="0" err="1"/>
              <a:t>dari</a:t>
            </a:r>
            <a:r>
              <a:rPr lang="en-US" sz="2000" dirty="0"/>
              <a:t> total </a:t>
            </a:r>
            <a:r>
              <a:rPr lang="en-US" sz="2000" dirty="0" err="1"/>
              <a:t>pendinginan</a:t>
            </a:r>
            <a:endParaRPr lang="en-US" sz="2000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9F094D-549E-1867-BDD0-C73FFB887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3C6C0-4DDB-3D79-FF40-C5A0F56302D7}"/>
              </a:ext>
            </a:extLst>
          </p:cNvPr>
          <p:cNvSpPr txBox="1"/>
          <p:nvPr/>
        </p:nvSpPr>
        <p:spPr>
          <a:xfrm>
            <a:off x="2087216" y="66631"/>
            <a:ext cx="5705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PRINSIP PERPINDAHAN KALOR DAN MASSA</a:t>
            </a:r>
          </a:p>
        </p:txBody>
      </p:sp>
    </p:spTree>
    <p:extLst>
      <p:ext uri="{BB962C8B-B14F-4D97-AF65-F5344CB8AC3E}">
        <p14:creationId xmlns:p14="http://schemas.microsoft.com/office/powerpoint/2010/main" val="312645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B5480-63CC-698C-2BD3-B051CD3C4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D925-8574-FE5D-22C6-3241056E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5963"/>
            <a:ext cx="7886700" cy="324238"/>
          </a:xfrm>
        </p:spPr>
        <p:txBody>
          <a:bodyPr>
            <a:noAutofit/>
          </a:bodyPr>
          <a:lstStyle/>
          <a:p>
            <a:pPr algn="ctr"/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2FE437-0E74-8E1A-1949-D8A8BDE8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D91A0-3BEA-2F22-6BAF-C72A6EB1EB12}"/>
              </a:ext>
            </a:extLst>
          </p:cNvPr>
          <p:cNvSpPr txBox="1"/>
          <p:nvPr/>
        </p:nvSpPr>
        <p:spPr>
          <a:xfrm>
            <a:off x="2087216" y="66631"/>
            <a:ext cx="5705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Konsep Wet Bulb Temperature dan Approach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E037B5C-4195-F25D-DA26-FA1B9DCBFE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2631" y="479311"/>
            <a:ext cx="7886700" cy="465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9350" rIns="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Wet Bulb Temperature (Twb)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termometer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diselimuti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basah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batas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teoritis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keluar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menara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pendingin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Dipengaruhi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kelembaban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Dry Bulb Temperature (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Tdb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aktual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diukur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termometer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biasa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Approach (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Pendekatan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Approach = T₂ - Twb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Dimana: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T₂ =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keluar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menara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pendingin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(°C)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Twb = Wet bulb temperature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masuk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(°C)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Approach yang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efisiensi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menara yang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tetapi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memerlukan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menara yang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biaya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investasi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). Nilai approach yang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ekonomis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berkisar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3-6°C.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01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89921-62B5-8B37-86AC-5F6C98FC4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0C24-995D-9E0A-5B3D-426A9F4CF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5963"/>
            <a:ext cx="7886700" cy="324238"/>
          </a:xfrm>
        </p:spPr>
        <p:txBody>
          <a:bodyPr>
            <a:noAutofit/>
          </a:bodyPr>
          <a:lstStyle/>
          <a:p>
            <a:pPr algn="ctr"/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DB667-C708-B85A-D883-DB7A0BAC7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5B8B76-DA59-E7FA-6E94-23F405C4942A}"/>
              </a:ext>
            </a:extLst>
          </p:cNvPr>
          <p:cNvSpPr txBox="1"/>
          <p:nvPr/>
        </p:nvSpPr>
        <p:spPr>
          <a:xfrm>
            <a:off x="1248356" y="133718"/>
            <a:ext cx="6869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Efektivitas Menara Pendingin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E6DF786-0733-0933-C96D-F8377A3B7F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2437" y="799897"/>
            <a:ext cx="7586331" cy="401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9350" rIns="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Efektivitas menara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pendingin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dapat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dinyatakan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var(--font-mono)"/>
              </a:rPr>
              <a:t>η   =  (T₁ - T₂) / (T₁ - Twb)   × 100%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Dimana: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T₁ = </a:t>
            </a:r>
            <a:r>
              <a:rPr lang="en-US" sz="1600" dirty="0" err="1"/>
              <a:t>Temperatur</a:t>
            </a:r>
            <a:r>
              <a:rPr lang="en-US" sz="1600" dirty="0"/>
              <a:t> air </a:t>
            </a:r>
            <a:r>
              <a:rPr lang="en-US" sz="1600" dirty="0" err="1"/>
              <a:t>masuk</a:t>
            </a:r>
            <a:r>
              <a:rPr lang="en-US" sz="1600" dirty="0"/>
              <a:t> menara </a:t>
            </a:r>
            <a:r>
              <a:rPr lang="en-US" sz="1600" dirty="0" err="1"/>
              <a:t>pendingin</a:t>
            </a:r>
            <a:r>
              <a:rPr lang="en-US" sz="1600" dirty="0"/>
              <a:t> (°C)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T₂ = </a:t>
            </a:r>
            <a:r>
              <a:rPr lang="en-US" sz="1600" dirty="0" err="1"/>
              <a:t>Temperatur</a:t>
            </a:r>
            <a:r>
              <a:rPr lang="en-US" sz="1600" dirty="0"/>
              <a:t> air </a:t>
            </a:r>
            <a:r>
              <a:rPr lang="en-US" sz="1600" dirty="0" err="1"/>
              <a:t>keluar</a:t>
            </a:r>
            <a:r>
              <a:rPr lang="en-US" sz="1600" dirty="0"/>
              <a:t> menara </a:t>
            </a:r>
            <a:r>
              <a:rPr lang="en-US" sz="1600" dirty="0" err="1"/>
              <a:t>pendingin</a:t>
            </a:r>
            <a:r>
              <a:rPr lang="en-US" sz="1600" dirty="0"/>
              <a:t> (°C)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Twb = Wet bulb temperature </a:t>
            </a:r>
            <a:r>
              <a:rPr lang="en-US" sz="1600" dirty="0" err="1"/>
              <a:t>udara</a:t>
            </a:r>
            <a:r>
              <a:rPr lang="en-US" sz="1600" dirty="0"/>
              <a:t> </a:t>
            </a:r>
            <a:r>
              <a:rPr lang="en-US" sz="1600" dirty="0" err="1"/>
              <a:t>masuk</a:t>
            </a:r>
            <a:r>
              <a:rPr lang="en-US" sz="1600" dirty="0"/>
              <a:t> (°C)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Nilai </a:t>
            </a:r>
            <a:r>
              <a:rPr lang="en-US" altLang="en-US" sz="2000" dirty="0" err="1">
                <a:latin typeface="Arial" panose="020B0604020202020204" pitchFamily="34" charset="0"/>
              </a:rPr>
              <a:t>efektivitas</a:t>
            </a:r>
            <a:r>
              <a:rPr lang="en-US" altLang="en-US" sz="2000" dirty="0">
                <a:latin typeface="Arial" panose="020B0604020202020204" pitchFamily="34" charset="0"/>
              </a:rPr>
              <a:t> yang </a:t>
            </a:r>
            <a:r>
              <a:rPr lang="en-US" altLang="en-US" sz="2000" dirty="0" err="1">
                <a:latin typeface="Arial" panose="020B0604020202020204" pitchFamily="34" charset="0"/>
              </a:rPr>
              <a:t>baik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berkisar</a:t>
            </a:r>
            <a:r>
              <a:rPr lang="en-US" altLang="en-US" sz="2000" dirty="0">
                <a:latin typeface="Arial" panose="020B0604020202020204" pitchFamily="34" charset="0"/>
              </a:rPr>
              <a:t> 60-75%.</a:t>
            </a:r>
            <a:r>
              <a:rPr lang="en-US" sz="1600" dirty="0"/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89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CDD2E-42CE-AC66-C4EA-C24BE5D8F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D4D9C6B5-0279-47EA-C772-257E7B7A85B2}"/>
              </a:ext>
            </a:extLst>
          </p:cNvPr>
          <p:cNvGrpSpPr/>
          <p:nvPr/>
        </p:nvGrpSpPr>
        <p:grpSpPr>
          <a:xfrm>
            <a:off x="5252320" y="1430347"/>
            <a:ext cx="3891680" cy="3378267"/>
            <a:chOff x="6665543" y="-563576"/>
            <a:chExt cx="2777847" cy="450435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768557-AC71-2FDE-1E37-84D59794974C}"/>
                </a:ext>
              </a:extLst>
            </p:cNvPr>
            <p:cNvSpPr txBox="1"/>
            <p:nvPr/>
          </p:nvSpPr>
          <p:spPr>
            <a:xfrm>
              <a:off x="6665543" y="-563576"/>
              <a:ext cx="2747269" cy="20928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685800"/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PERHITUNGAN MENARA PENDINGIN</a:t>
              </a:r>
              <a:endParaRPr lang="ko-KR" alt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A5BD96-ED76-6CE9-757E-D22688AAFF62}"/>
                </a:ext>
              </a:extLst>
            </p:cNvPr>
            <p:cNvSpPr txBox="1"/>
            <p:nvPr/>
          </p:nvSpPr>
          <p:spPr>
            <a:xfrm>
              <a:off x="6665543" y="3530408"/>
              <a:ext cx="2777847" cy="4103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685800"/>
              <a:endParaRPr lang="ko-KR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39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DC2A8-6E19-BD91-0A7E-6D3BC2B78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D3F67-547B-4141-2122-2CD79F75D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Definisi dan </a:t>
            </a:r>
            <a:r>
              <a:rPr lang="en-US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Menara </a:t>
            </a:r>
            <a:r>
              <a:rPr lang="en-US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Pendingin</a:t>
            </a:r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DB9EA-8EA3-4ED4-BE12-02C0142CE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598082"/>
            <a:ext cx="8603311" cy="4761097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Menara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pendingin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alat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penukar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kalor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mendinginkan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 air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cara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mengontakkan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air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Proses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pendinginan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terjadi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dua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mekanisme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3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Perpindahan</a:t>
            </a: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1" dirty="0" err="1">
                <a:latin typeface="Cambria" panose="02040503050406030204" pitchFamily="18" charset="0"/>
                <a:ea typeface="Cambria" panose="02040503050406030204" pitchFamily="18" charset="0"/>
              </a:rPr>
              <a:t>kalor</a:t>
            </a: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sensibel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Perpindahan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air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perbedaan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3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Perpindahan</a:t>
            </a: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1" dirty="0" err="1">
                <a:latin typeface="Cambria" panose="02040503050406030204" pitchFamily="18" charset="0"/>
                <a:ea typeface="Cambria" panose="02040503050406030204" pitchFamily="18" charset="0"/>
              </a:rPr>
              <a:t>kalor</a:t>
            </a: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 laten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: Penguapan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sebagian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air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menyebabkan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penurunan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air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Menara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pendingin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banyak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Pembangkit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listrik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(PLTU, PLTG)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Industri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petrokimia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Industri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pengolahan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makanan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HVAC (Heating, Ventilation, and Air Conditioning)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Kilang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minyak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Pabrik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B5349E-08BE-B655-BA87-A34617D3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011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9DDBF-81C8-709E-5DFE-6EA22EFDC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3731D-45C0-57F9-8803-104EC3159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5963"/>
            <a:ext cx="7886700" cy="324238"/>
          </a:xfrm>
        </p:spPr>
        <p:txBody>
          <a:bodyPr>
            <a:noAutofit/>
          </a:bodyPr>
          <a:lstStyle/>
          <a:p>
            <a:pPr algn="ctr"/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722CE5-5761-F903-E185-C1F422072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BA2E03-24DC-FE73-7CA2-74EFDB4010DB}"/>
              </a:ext>
            </a:extLst>
          </p:cNvPr>
          <p:cNvSpPr txBox="1"/>
          <p:nvPr/>
        </p:nvSpPr>
        <p:spPr>
          <a:xfrm>
            <a:off x="1357933" y="132839"/>
            <a:ext cx="6428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PERSAMAAN DASAR PERHITUNGAN MENARA PENDINGIN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C12BD5D-6425-DAD8-8659-A2CA8E5A64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41313" y="631850"/>
            <a:ext cx="7180621" cy="431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9350" rIns="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Neraca Massa 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L₁ = L₂ + E + D + 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Laju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Evaporasi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	E  </a:t>
            </a:r>
            <a:r>
              <a:rPr lang="en-US" altLang="en-US" sz="1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0.001 × L₁ × (T₁ - T₂)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Dimana: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L₁ 	= Laju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alir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air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masuk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(kg/jam) 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L₂ 	= Laju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alir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air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keluar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(kg/jam) 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E 	= Laju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evaporasi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(kg/jam) 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D	= Drift loss (kg/jam) 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B 	= Blowdown (kg/jam) 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T₁ 	=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air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masuk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menara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pendingin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(°C)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T₂	 =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air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keluar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menara </a:t>
            </a:r>
            <a:r>
              <a:rPr lang="en-US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pendingin</a:t>
            </a: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(°C)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72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700A2-EBCF-AF1E-A8AB-2A1D7691C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11F53-4E42-92F6-0DB0-D4AF2735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5963"/>
            <a:ext cx="7886700" cy="324238"/>
          </a:xfrm>
        </p:spPr>
        <p:txBody>
          <a:bodyPr>
            <a:noAutofit/>
          </a:bodyPr>
          <a:lstStyle/>
          <a:p>
            <a:pPr algn="ctr"/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0A767-79A7-690B-D1FD-0B93935B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5E35D-E0E0-C360-3EF2-34B1D29C554D}"/>
              </a:ext>
            </a:extLst>
          </p:cNvPr>
          <p:cNvSpPr txBox="1"/>
          <p:nvPr/>
        </p:nvSpPr>
        <p:spPr>
          <a:xfrm>
            <a:off x="1586284" y="132839"/>
            <a:ext cx="6428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PERSAMAAN DASAR PERHITUNGAN MENARA PENDINGIN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996BA34-CC75-EC9F-8C78-87F7AD1A9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21" y="805295"/>
            <a:ext cx="7991060" cy="434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9350" rIns="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Neraca Energi: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 ×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Cpw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× (T₁ - T₂) = G × (H₂ - H₁)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Dimana: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 	= Laju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alir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 (kg/jam)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Cpw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	= Panas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spesifik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 ≈ 4.187 kJ/kg·°C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 	= Laju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alir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(kg/jam)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H₁ 	=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Entalpi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(kJ/kg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H₂	 =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Entalpi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keluar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(kJ/kg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kering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T₁ 	=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Temperatur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air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masuk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menara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pendingin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(°C)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T₂	 =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Temperatur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air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keluar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menara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pendingin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(°C)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82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3524326"/>
            <a:ext cx="9143999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/>
            <a:r>
              <a:rPr lang="en-US" altLang="ko-KR" sz="4500" dirty="0">
                <a:solidFill>
                  <a:prstClr val="black"/>
                </a:solidFill>
                <a:latin typeface="Arial"/>
                <a:ea typeface="Microsoft JhengHei UI"/>
                <a:cs typeface="Arial" pitchFamily="34" charset="0"/>
              </a:rPr>
              <a:t>THANK YOU</a:t>
            </a:r>
            <a:endParaRPr lang="ko-KR" altLang="en-US" sz="450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93DE3-23E2-7D25-4CE5-0ABAB90A3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8312A-106A-9D27-4EDD-9D7B39677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7" y="435963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Klasifikasi Menara </a:t>
            </a:r>
            <a:r>
              <a:rPr lang="en-US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Pendingin</a:t>
            </a:r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4394C-D1B7-9B6F-1B12-61B2979A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79" y="862210"/>
            <a:ext cx="8515350" cy="47610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1) </a:t>
            </a:r>
            <a:r>
              <a:rPr lang="en-US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Berdasarkan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 Arah </a:t>
            </a:r>
            <a:r>
              <a:rPr lang="en-US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Aliran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 Udara :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AutoNum type="alphaLcParenR"/>
            </a:pP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Natural Draft Cooling Tower 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AutoNum type="alphaLcParenR"/>
            </a:pP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Mechanical Draft Cooling Tower </a:t>
            </a:r>
            <a:r>
              <a:rPr lang="en-US" sz="1900" b="1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sv-SE" sz="1900" b="1" i="1" dirty="0">
                <a:latin typeface="Cambria" panose="02040503050406030204" pitchFamily="18" charset="0"/>
                <a:ea typeface="Cambria" panose="02040503050406030204" pitchFamily="18" charset="0"/>
              </a:rPr>
              <a:t>Induced draft dan Forced draft)</a:t>
            </a:r>
            <a:endParaRPr lang="en-US" sz="19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sz="19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2) </a:t>
            </a:r>
            <a:r>
              <a:rPr lang="en-US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Berdasarkan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 Arah </a:t>
            </a:r>
            <a:r>
              <a:rPr lang="en-US" sz="1900" b="1" dirty="0" err="1">
                <a:latin typeface="Cambria" panose="02040503050406030204" pitchFamily="18" charset="0"/>
                <a:ea typeface="Cambria" panose="02040503050406030204" pitchFamily="18" charset="0"/>
              </a:rPr>
              <a:t>Aliran</a:t>
            </a: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 Air dan Udara</a:t>
            </a: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a) Counterflow Cooling Tower</a:t>
            </a:r>
            <a:endParaRPr lang="en-US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1900" b="1" dirty="0">
                <a:latin typeface="Cambria" panose="02040503050406030204" pitchFamily="18" charset="0"/>
                <a:ea typeface="Cambria" panose="02040503050406030204" pitchFamily="18" charset="0"/>
              </a:rPr>
              <a:t>b) Crossflow Cooling Tower</a:t>
            </a:r>
            <a:endParaRPr lang="en-US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en-US" dirty="0"/>
          </a:p>
          <a:p>
            <a:pPr>
              <a:lnSpc>
                <a:spcPct val="200000"/>
              </a:lnSpc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729404-A15A-C02B-D0F6-E28ED69A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824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1437D-B40B-EB2E-E9CA-795BD70F0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FE57200D-EA14-CF39-BAB9-324151688861}"/>
              </a:ext>
            </a:extLst>
          </p:cNvPr>
          <p:cNvGrpSpPr/>
          <p:nvPr/>
        </p:nvGrpSpPr>
        <p:grpSpPr>
          <a:xfrm>
            <a:off x="5109197" y="1580637"/>
            <a:ext cx="4034803" cy="3415935"/>
            <a:chOff x="6563383" y="-363190"/>
            <a:chExt cx="2880007" cy="45545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AC860B-0DC7-8D13-0970-0D9EEC5027C9}"/>
                </a:ext>
              </a:extLst>
            </p:cNvPr>
            <p:cNvSpPr txBox="1"/>
            <p:nvPr/>
          </p:nvSpPr>
          <p:spPr>
            <a:xfrm>
              <a:off x="6563383" y="-363190"/>
              <a:ext cx="2880006" cy="45545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marR="0" lvl="0" indent="-171450" algn="l" defTabSz="6858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1) </a:t>
              </a:r>
              <a:r>
                <a:rPr kumimoji="0" lang="en-US" sz="1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Berdasarkan</a:t>
              </a: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Arah </a:t>
              </a:r>
              <a:r>
                <a:rPr kumimoji="0" lang="en-US" sz="19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Aliran</a:t>
              </a: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Udara </a:t>
              </a:r>
            </a:p>
            <a:p>
              <a:pPr marL="457200" marR="0" lvl="0" indent="-457200" algn="l" defTabSz="6858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lphaLcParenR"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Natural Draft Cooling Tower </a:t>
              </a:r>
            </a:p>
            <a:p>
              <a:pPr marL="457200" marR="0" lvl="0" indent="-457200" algn="l" defTabSz="6858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lphaLcParenR"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Mechanical Draft Cooling Tower </a:t>
              </a:r>
              <a:r>
                <a:rPr kumimoji="0" lang="en-US" sz="19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(</a:t>
              </a:r>
              <a:r>
                <a:rPr kumimoji="0" lang="sv-SE" sz="19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Induced draft dan Forced draft)</a:t>
              </a:r>
              <a:endPara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457200" marR="0" lvl="0" indent="-457200" algn="l" defTabSz="6858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AutoNum type="alphaLcParenR"/>
                <a:tabLst/>
                <a:defRPr/>
              </a:pPr>
              <a:endPara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76CE6F-AE9A-4A6C-31DA-1E54165BB517}"/>
                </a:ext>
              </a:extLst>
            </p:cNvPr>
            <p:cNvSpPr txBox="1"/>
            <p:nvPr/>
          </p:nvSpPr>
          <p:spPr>
            <a:xfrm>
              <a:off x="6665543" y="3530408"/>
              <a:ext cx="2777847" cy="4103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894446-37BC-0C95-B465-CCC515B8AE27}"/>
              </a:ext>
            </a:extLst>
          </p:cNvPr>
          <p:cNvSpPr txBox="1">
            <a:spLocks/>
          </p:cNvSpPr>
          <p:nvPr/>
        </p:nvSpPr>
        <p:spPr>
          <a:xfrm>
            <a:off x="3840480" y="1164280"/>
            <a:ext cx="6901236" cy="32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Klasifikasi Menara Pendingin</a:t>
            </a:r>
            <a:br>
              <a:rPr lang="en-US" sz="2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0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5CB6B-C214-2324-C448-1660B639F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BABFC-7348-D5CD-0FDE-F1BC85CC9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0" y="774966"/>
            <a:ext cx="7886700" cy="324238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Natural Draft Cooling Tower </a:t>
            </a:r>
            <a:br>
              <a:rPr lang="en-US" sz="1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6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(Menara </a:t>
            </a:r>
            <a:r>
              <a:rPr lang="en-US" sz="16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Pendingin</a:t>
            </a:r>
            <a:r>
              <a:rPr lang="en-US" sz="16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Sirkulasi</a:t>
            </a:r>
            <a:r>
              <a:rPr lang="en-US" sz="16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Alami) </a:t>
            </a:r>
            <a:br>
              <a:rPr lang="en-US" sz="16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6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6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konfigurasi</a:t>
            </a:r>
            <a:r>
              <a:rPr lang="en-US" sz="16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aliran</a:t>
            </a:r>
            <a:r>
              <a:rPr lang="en-US" sz="16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16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6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Counter-flow (</a:t>
            </a:r>
            <a:r>
              <a:rPr lang="en-US" sz="16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berlawanan</a:t>
            </a:r>
            <a:r>
              <a:rPr lang="en-US" sz="16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arah</a:t>
            </a:r>
            <a:r>
              <a:rPr lang="en-US" sz="16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6B0AE6-0800-D1F4-40CB-F62AB7410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760" y="664563"/>
            <a:ext cx="5022740" cy="4011132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1800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* C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ara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kerja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1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Prinsip</a:t>
            </a:r>
            <a:r>
              <a:rPr lang="en-US" sz="1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Penggerak</a:t>
            </a:r>
            <a:r>
              <a:rPr lang="en-US" sz="18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Udara </a:t>
            </a:r>
            <a:r>
              <a:rPr lang="en-US" sz="16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(The Driving Force)</a:t>
            </a:r>
          </a:p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Mekanisme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utama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alat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ini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mengandalkan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Efek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Cerobong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(Stack Effect)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atau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gaya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apung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(buoyancy).</a:t>
            </a:r>
          </a:p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Udara di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menara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menjadi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panas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lembap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setelah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kontak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dengan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air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panas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sehingga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densitasnya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lebih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rendah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(lighter)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dibandingkan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udara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luar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lebih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dingin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kering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​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Perbedaan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densitas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ini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menciptakan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perbedaan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tekanan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alami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menarik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udara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dingin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masuk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dari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bawah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(Air Suction) dan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mendorong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udara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panas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keluar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atas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(Air Outlet)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tanpa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bantuan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listrik</a:t>
            </a:r>
            <a:r>
              <a:rPr lang="en-US" sz="18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/motor</a:t>
            </a: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AB1C77-72BA-A4C6-46B6-97A32E4E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6F3AE-5CBD-F408-3993-F69DB1DD5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24" y="1510748"/>
            <a:ext cx="3324568" cy="33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6368B-0AE2-E479-B524-454A9A343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F58B-6127-455E-97F8-9BD0D30BE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" y="609532"/>
            <a:ext cx="3093057" cy="324238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Natural Draft Wet Cooling Tower </a:t>
            </a: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(Menara </a:t>
            </a:r>
            <a:r>
              <a:rPr lang="en-US" sz="1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Pendingin</a:t>
            </a: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Basah</a:t>
            </a: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Sirkulasi</a:t>
            </a: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Alami) </a:t>
            </a:r>
            <a:r>
              <a:rPr lang="en-US" sz="1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konfigurasi</a:t>
            </a: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aliran</a:t>
            </a: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Counter-flow (</a:t>
            </a:r>
            <a:r>
              <a:rPr lang="en-US" sz="1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berlawanan</a:t>
            </a: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arah</a:t>
            </a:r>
            <a:r>
              <a:rPr lang="en-US" sz="1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34C2CF-7D92-69AE-0232-BFF10081F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229" y="102393"/>
            <a:ext cx="5780599" cy="401113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Mekanisme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Perpindahan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Panas (Heat Transfer Mechanism)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Proses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pendinginan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terjadi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kontak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 dan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konfigurasi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counter-flow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Hot Water Inlet &amp; Distribution: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Air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masuk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disemprotkan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oleh </a:t>
            </a:r>
            <a:r>
              <a:rPr lang="en-US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Water Distribution Nozzles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Tujuannya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memecah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butiran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memperluas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luas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permukaan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kontak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.​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Cooling Fill (Media </a:t>
            </a:r>
            <a:r>
              <a:rPr lang="en-US" sz="1800" b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Isian</a:t>
            </a:r>
            <a:r>
              <a:rPr lang="en-US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):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Air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jatuh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melewati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Cooling Fill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Air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menyebar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lapisan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tipis (film)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butiran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halus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Ini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memperlama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kontak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bergerak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naik.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Evaporative Cooling: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Sebagian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menguap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naik. Panas laten penguapan (</a:t>
            </a:r>
            <a:r>
              <a:rPr lang="en-US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latent heat of vaporization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yang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diambil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sisa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mekanisme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pendinginan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selain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perpindahan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sensibel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konveksi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Udara yang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keluar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jenuh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mengembun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kepulan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putih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(visible plume).</a:t>
            </a:r>
            <a:endParaRPr lang="en-US" sz="1800" b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B89A45-F67D-FF58-9733-75F175B2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E3453B-1443-50E3-D4D7-A149CAA1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32" y="1725433"/>
            <a:ext cx="2690865" cy="328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51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68676-1A86-53E7-7924-E67F10BD1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42CDB-53CC-C5AD-F3D3-ECAC866C8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3" y="1570884"/>
            <a:ext cx="2368990" cy="3462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96A335-AC20-8566-4261-CA527A68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7322"/>
            <a:ext cx="3077155" cy="324238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Natural Draft Wet Cooling Tower </a:t>
            </a:r>
            <a:br>
              <a:rPr lang="en-U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6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(Menara </a:t>
            </a:r>
            <a:r>
              <a:rPr lang="en-US" sz="16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Pendingin</a:t>
            </a:r>
            <a:r>
              <a:rPr lang="en-US" sz="16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Basah</a:t>
            </a:r>
            <a:r>
              <a:rPr lang="en-US" sz="16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Sirkulasi</a:t>
            </a:r>
            <a:r>
              <a:rPr lang="en-US" sz="16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Alami) </a:t>
            </a:r>
            <a:r>
              <a:rPr lang="en-US" sz="16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6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16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6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konfigurasi</a:t>
            </a:r>
            <a:r>
              <a:rPr lang="en-US" sz="16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aliran</a:t>
            </a:r>
            <a:r>
              <a:rPr lang="en-US" sz="16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Counter-flow (</a:t>
            </a:r>
            <a:r>
              <a:rPr lang="en-US" sz="16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berlawanan</a:t>
            </a:r>
            <a:r>
              <a:rPr lang="en-US" sz="16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arah</a:t>
            </a:r>
            <a:r>
              <a:rPr lang="en-US" sz="2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67ABA3-62A0-459C-F8A7-73C17E844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804" y="159924"/>
            <a:ext cx="5973915" cy="335760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endParaRPr lang="en-US" sz="1800" b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1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Pengendalian</a:t>
            </a:r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Losses</a:t>
            </a:r>
            <a:endParaRPr 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Drift Eliminators: 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Sebelum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lembap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keluar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puncak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menara,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melewati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8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Drift Eliminators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berfungsi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menangkap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butiran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 (</a:t>
            </a:r>
            <a:r>
              <a:rPr lang="en-US" sz="18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droplets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yang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terbawa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aliran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agar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terbuang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lingkungan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menghemat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8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make-up water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spcBef>
                <a:spcPts val="0"/>
              </a:spcBef>
              <a:buNone/>
            </a:pPr>
            <a:endParaRPr lang="en-US" sz="18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18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4. Hasil Akhir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Air yang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didinginkan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jatuh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Cold Water Basin di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dasar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menara dan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siap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dipompa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kembali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heat exchanger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kondensor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pabrik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endParaRPr lang="en-US" sz="18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Konteks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Tipe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menara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hiperbolik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ditemukan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pembangkit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listrik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(PLTU/PLTN)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kompleks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petrokimia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beban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sangat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aliran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 yang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konstan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terjadi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penghematan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listrik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pakai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fan </a:t>
            </a:r>
            <a:r>
              <a:rPr lang="en-US" sz="18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raksasa</a:t>
            </a:r>
            <a:r>
              <a:rPr lang="en-US" sz="18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just">
              <a:spcBef>
                <a:spcPts val="0"/>
              </a:spcBef>
              <a:buNone/>
            </a:pPr>
            <a:br>
              <a:rPr lang="en-US" sz="1600" b="0" i="0" dirty="0">
                <a:effectLst/>
                <a:latin typeface="fkGroteskNeue"/>
              </a:rPr>
            </a:b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E66FB-B836-2EC4-95B2-559186A6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684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DAC98-9033-B670-22E3-400EAF826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E68CF-93BF-F87F-9F49-F7E2C98F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5963"/>
            <a:ext cx="7886700" cy="324238"/>
          </a:xfrm>
        </p:spPr>
        <p:txBody>
          <a:bodyPr>
            <a:noAutofit/>
          </a:bodyPr>
          <a:lstStyle/>
          <a:p>
            <a:pPr algn="ctr"/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1BAC31-CDEA-B045-C348-7ECA85A12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7" y="392088"/>
            <a:ext cx="8276810" cy="47610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B) Mechanical Draft Cooling Tower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fan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menggerakkan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Terbagi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Induced draft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Fan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berada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menara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Forced draft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Blower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berada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samping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menara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07C84C-C9C5-991B-65E1-D4D79FBE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83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273B5-DA64-763F-F611-4B0684933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C488-BF8C-71A8-00A3-768BCA2E7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09965" y="273844"/>
            <a:ext cx="7886700" cy="324238"/>
          </a:xfrm>
        </p:spPr>
        <p:txBody>
          <a:bodyPr>
            <a:noAutofit/>
          </a:bodyPr>
          <a:lstStyle/>
          <a:p>
            <a:pPr algn="ctr"/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44371-A0D4-6C23-0079-FE9FB23F1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76" y="96156"/>
            <a:ext cx="6329238" cy="4833653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sz="2600" b="1" i="1" dirty="0">
                <a:latin typeface="Cambria" panose="02040503050406030204" pitchFamily="18" charset="0"/>
                <a:ea typeface="Cambria" panose="02040503050406030204" pitchFamily="18" charset="0"/>
              </a:rPr>
              <a:t>Induced draft Mechanical Draft Cooling Tower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Fan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berada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menara </a:t>
            </a:r>
            <a:r>
              <a:rPr lang="en-US" sz="23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>
              <a:spcBef>
                <a:spcPts val="0"/>
              </a:spcBef>
              <a:buNone/>
            </a:pPr>
            <a:endParaRPr lang="en-US" sz="23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ara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kerjanya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just">
              <a:spcBef>
                <a:spcPts val="0"/>
              </a:spcBef>
              <a:buNone/>
            </a:pPr>
            <a:endParaRPr lang="en-US" sz="23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Zona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Basah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(Bawah) -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Pendinginan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Utama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Proses: Sama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menara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pendingin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biasa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air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3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Hot Water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disemprotkan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media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isian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basah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3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Wet Fill/Cooling Fill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di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Hasil: 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Terjadi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penguapan yang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mendinginkan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air,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tapi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sangat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lembap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jenuh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di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menara. Udara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lembap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inilah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"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awan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putih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saat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keluar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bertemu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dingin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3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Zona Kering/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Pencampuran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(Atas) - "Plume Abatement"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Air Mixers/Dampers: 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Terdapat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pintu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3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dampers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dan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jalur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kering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3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dry air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yang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masuk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samping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Pemanasan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Ulang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Udara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kering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luar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dicampur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lembap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zona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basah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Terkadang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3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dry coil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penukar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kering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di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memanaskan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Tujuannya: 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Menurunkan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kelembapan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relatif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3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Relative Humidity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campuran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sebelum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dibuang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keluar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Hasil Akhir: Udara yang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keluar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fan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tapi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kering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jenuh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 Karena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jenuh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saat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bertemu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lingkungan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ia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3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mengembun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kepulan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uap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putih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(visible </a:t>
            </a:r>
            <a:r>
              <a:rPr lang="en-US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plume</a:t>
            </a:r>
            <a:r>
              <a:rPr lang="en-US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BDEB17-EEB4-B83F-C624-6BAAE33E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B5B31-E7CB-C399-770C-9E44A59356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05" r="55874"/>
          <a:stretch>
            <a:fillRect/>
          </a:stretch>
        </p:blipFill>
        <p:spPr>
          <a:xfrm>
            <a:off x="6679794" y="201209"/>
            <a:ext cx="2353585" cy="2788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8BF090-5CDF-E7AD-38F5-D92F90EA5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794" y="3220718"/>
            <a:ext cx="2251033" cy="14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039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5D62"/>
      </a:accent1>
      <a:accent2>
        <a:srgbClr val="EDBE44"/>
      </a:accent2>
      <a:accent3>
        <a:srgbClr val="82B135"/>
      </a:accent3>
      <a:accent4>
        <a:srgbClr val="2781AB"/>
      </a:accent4>
      <a:accent5>
        <a:srgbClr val="634E85"/>
      </a:accent5>
      <a:accent6>
        <a:srgbClr val="4C5053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ver and End Slide Master">
  <a:themeElements>
    <a:clrScheme name="ALLPPT-10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5D62"/>
      </a:accent1>
      <a:accent2>
        <a:srgbClr val="EDBE44"/>
      </a:accent2>
      <a:accent3>
        <a:srgbClr val="82B135"/>
      </a:accent3>
      <a:accent4>
        <a:srgbClr val="2781AB"/>
      </a:accent4>
      <a:accent5>
        <a:srgbClr val="634E85"/>
      </a:accent5>
      <a:accent6>
        <a:srgbClr val="4C5053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2007</Words>
  <Application>Microsoft Office PowerPoint</Application>
  <PresentationFormat>On-screen Show (16:9)</PresentationFormat>
  <Paragraphs>214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fkGroteskNeue</vt:lpstr>
      <vt:lpstr>Symbol</vt:lpstr>
      <vt:lpstr>var(--font-mono)</vt:lpstr>
      <vt:lpstr>Wingdings</vt:lpstr>
      <vt:lpstr>1_Office Theme</vt:lpstr>
      <vt:lpstr>Contents Slide Master</vt:lpstr>
      <vt:lpstr>Section Break Slide Master</vt:lpstr>
      <vt:lpstr>Cover and End Slide Master</vt:lpstr>
      <vt:lpstr>PowerPoint Presentation</vt:lpstr>
      <vt:lpstr>Definisi dan Fungsi Menara Pendingin </vt:lpstr>
      <vt:lpstr>Klasifikasi Menara Pendingin  </vt:lpstr>
      <vt:lpstr>PowerPoint Presentation</vt:lpstr>
      <vt:lpstr>A. Natural Draft Cooling Tower  (Menara Pendingin Sirkulasi Alami)  dengan konfigurasi aliran  Counter-flow (berlawanan arah)</vt:lpstr>
      <vt:lpstr>Natural Draft Wet Cooling Tower (Menara Pendingin Basah Sirkulasi Alami) dengan konfigurasi aliran Counter-flow (berlawanan arah)</vt:lpstr>
      <vt:lpstr>Natural Draft Wet Cooling Tower  (Menara Pendingin Basah Sirkulasi Alami) dengan  konfigurasi aliran Counter-flow (berlawanan arah)</vt:lpstr>
      <vt:lpstr>  </vt:lpstr>
      <vt:lpstr>  </vt:lpstr>
      <vt:lpstr>PowerPoint Presentation</vt:lpstr>
      <vt:lpstr>PowerPoint Presentation</vt:lpstr>
      <vt:lpstr>Klasifikasi Menara Pendingin  </vt:lpstr>
      <vt:lpstr>Pembangkit Listrik Tenaga Gas dan Uap (PLTGU)  atau Combined Cycle Power Plant (CCPP)</vt:lpstr>
      <vt:lpstr>Pembangkit Listrik Tenaga Gas dan Uap (PLTGU)  atau Combined Cycle Power Plant (CCPP)</vt:lpstr>
      <vt:lpstr>PowerPoint Presentation</vt:lpstr>
      <vt:lpstr>  </vt:lpstr>
      <vt:lpstr>  </vt:lpstr>
      <vt:lpstr>  </vt:lpstr>
      <vt:lpstr>PowerPoint Presentation</vt:lpstr>
      <vt:lpstr>  </vt:lpstr>
      <vt:lpstr>  </vt:lpstr>
      <vt:lpstr>PowerPoint Presentation</vt:lpstr>
    </vt:vector>
  </TitlesOfParts>
  <Company>Perplexity 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Converted Presentation</dc:title>
  <dc:subject>PptxGenJS Presentation</dc:subject>
  <dc:creator>Perplexity</dc:creator>
  <cp:lastModifiedBy>Rinette Visca</cp:lastModifiedBy>
  <cp:revision>8</cp:revision>
  <dcterms:created xsi:type="dcterms:W3CDTF">2026-01-10T02:39:04Z</dcterms:created>
  <dcterms:modified xsi:type="dcterms:W3CDTF">2026-01-10T07:52:04Z</dcterms:modified>
</cp:coreProperties>
</file>