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6" r:id="rId3"/>
    <p:sldMasterId id="2147483682" r:id="rId4"/>
    <p:sldMasterId id="2147483694" r:id="rId5"/>
  </p:sldMasterIdLst>
  <p:sldIdLst>
    <p:sldId id="256" r:id="rId6"/>
    <p:sldId id="291" r:id="rId7"/>
    <p:sldId id="292" r:id="rId8"/>
    <p:sldId id="288" r:id="rId9"/>
    <p:sldId id="290" r:id="rId10"/>
    <p:sldId id="263" r:id="rId11"/>
    <p:sldId id="298" r:id="rId12"/>
    <p:sldId id="295" r:id="rId13"/>
    <p:sldId id="299" r:id="rId14"/>
    <p:sldId id="297" r:id="rId15"/>
    <p:sldId id="294" r:id="rId16"/>
    <p:sldId id="269" r:id="rId17"/>
    <p:sldId id="270" r:id="rId18"/>
    <p:sldId id="271" r:id="rId19"/>
    <p:sldId id="272" r:id="rId20"/>
    <p:sldId id="296" r:id="rId21"/>
    <p:sldId id="274" r:id="rId22"/>
    <p:sldId id="300" r:id="rId23"/>
    <p:sldId id="301" r:id="rId24"/>
    <p:sldId id="302" r:id="rId25"/>
    <p:sldId id="303" r:id="rId26"/>
    <p:sldId id="278" r:id="rId27"/>
    <p:sldId id="381" r:id="rId28"/>
    <p:sldId id="374" r:id="rId29"/>
    <p:sldId id="276" r:id="rId30"/>
    <p:sldId id="282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5" autoAdjust="0"/>
    <p:restoredTop sz="94660"/>
  </p:normalViewPr>
  <p:slideViewPr>
    <p:cSldViewPr>
      <p:cViewPr varScale="1">
        <p:scale>
          <a:sx n="69" d="100"/>
          <a:sy n="69" d="100"/>
        </p:scale>
        <p:origin x="12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363455"/>
            <a:ext cx="7772400" cy="325602"/>
          </a:xfrm>
          <a:prstGeom prst="rect">
            <a:avLst/>
          </a:prstGeom>
        </p:spPr>
        <p:txBody>
          <a:bodyPr/>
          <a:lstStyle>
            <a:lvl1pPr>
              <a:defRPr sz="2116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463017"/>
            <a:ext cx="6400800" cy="207301"/>
          </a:xfrm>
          <a:prstGeom prst="rect">
            <a:avLst/>
          </a:prstGeom>
        </p:spPr>
        <p:txBody>
          <a:bodyPr/>
          <a:lstStyle>
            <a:lvl1pPr>
              <a:defRPr sz="134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847108D6-3BED-3066-B70F-DAF6AFDC83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291FB55C-301C-FEEC-3E33-639FCB8069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9728-6FA0-4793-B37F-B154F00D4D5B}" type="datetimeFigureOut">
              <a:rPr lang="en-US"/>
              <a:pPr>
                <a:defRPr/>
              </a:pPr>
              <a:t>10/19/2024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F47C837A-C8FF-2B71-2F6A-5D7A69415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CA72-28C5-40B2-97AD-D8F1C974F8F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0944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943" y="392828"/>
            <a:ext cx="7768114" cy="325602"/>
          </a:xfrm>
        </p:spPr>
        <p:txBody>
          <a:bodyPr/>
          <a:lstStyle>
            <a:lvl1pPr>
              <a:defRPr sz="2116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7943" y="1160160"/>
            <a:ext cx="7771448" cy="207301"/>
          </a:xfrm>
        </p:spPr>
        <p:txBody>
          <a:bodyPr/>
          <a:lstStyle>
            <a:lvl1pPr>
              <a:defRPr sz="134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56AAC964-593D-46B1-5018-CC60CEEFDA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E0F9955D-8F54-E400-37A3-B4D7ED7C03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1CF9-3D7A-4AD1-A524-DC436EBC1C50}" type="datetimeFigureOut">
              <a:rPr lang="en-US"/>
              <a:pPr>
                <a:defRPr/>
              </a:pPr>
              <a:t>10/19/2024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1102C495-A230-D046-B09B-15322C99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5008-AA5E-47A4-9EAB-20690657C38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808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943" y="392828"/>
            <a:ext cx="7768114" cy="325602"/>
          </a:xfrm>
        </p:spPr>
        <p:txBody>
          <a:bodyPr/>
          <a:lstStyle>
            <a:lvl1pPr>
              <a:defRPr sz="2116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011597"/>
            <a:ext cx="397764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011597"/>
            <a:ext cx="397764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460D5844-227E-B0B0-B221-EAEADF0A1F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0A1AFEE8-79DE-A0CB-39CA-5047727578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C9CF4-A5FC-4845-AF9C-48BC480E1D8E}" type="datetimeFigureOut">
              <a:rPr lang="en-US"/>
              <a:pPr>
                <a:defRPr/>
              </a:pPr>
              <a:t>10/19/2024</a:t>
            </a:fld>
            <a:endParaRPr 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B13BE269-979E-21D9-2D73-FA31706B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B8840-D415-4370-9056-7ABB6CB49D5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8639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943" y="392828"/>
            <a:ext cx="7768114" cy="325602"/>
          </a:xfrm>
        </p:spPr>
        <p:txBody>
          <a:bodyPr/>
          <a:lstStyle>
            <a:lvl1pPr>
              <a:defRPr sz="2116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5827F018-9F76-B4B6-BAB5-48C3CC61E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CE213ADD-694D-160A-6891-E68D647CA80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DD561-E34E-49E4-84A0-ADD6C62862BB}" type="datetimeFigureOut">
              <a:rPr lang="en-US"/>
              <a:pPr>
                <a:defRPr/>
              </a:pPr>
              <a:t>10/19/2024</a:t>
            </a:fld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6B1AFCE-DDCC-6446-9A6D-B9EBF156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B329B-0B9B-491F-B902-1B77006E6DC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71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>
            <a:extLst>
              <a:ext uri="{FF2B5EF4-FFF2-40B4-BE49-F238E27FC236}">
                <a16:creationId xmlns:a16="http://schemas.microsoft.com/office/drawing/2014/main" id="{5D7BEC54-C44C-D45E-8853-97D0049054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>
            <a:extLst>
              <a:ext uri="{FF2B5EF4-FFF2-40B4-BE49-F238E27FC236}">
                <a16:creationId xmlns:a16="http://schemas.microsoft.com/office/drawing/2014/main" id="{6E8DF540-FA6D-D5F4-A413-F3335200AC4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4ED6-E334-4D4F-B6BA-540A5AD3ED51}" type="datetimeFigureOut">
              <a:rPr lang="en-US"/>
              <a:pPr>
                <a:defRPr/>
              </a:pPr>
              <a:t>10/19/2024</a:t>
            </a:fld>
            <a:endParaRPr lang="en-US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F2B885F3-319F-1DF1-EB4A-92F6B609E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8A294-D6AE-40C9-99EF-E592BC98ADD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281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51366-7EEE-BD08-4AEB-64AA3C93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1E586-E3F6-4953-8267-71C41BD52D3A}" type="datetimeFigureOut">
              <a:rPr lang="en-US"/>
              <a:pPr>
                <a:defRPr/>
              </a:pPr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44099-275B-B088-B272-EAEDC5E7B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AAE3D-EF85-C07E-D2F6-A8710BBE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BE3E1-2D47-42FC-BAC8-F5DF5FE6D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79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3D3D8-67C7-B2F7-DAED-F4CEAC73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4218F-6F39-4A85-BDF8-F7E09DE922B9}" type="datetimeFigureOut">
              <a:rPr lang="en-US"/>
              <a:pPr>
                <a:defRPr/>
              </a:pPr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9538F-1D5F-DF4F-933A-2F4498DF2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311E1-1A5C-4DE3-DAEF-76A2C2D6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5F1CF-0E11-4097-AF4F-C7D31CDC1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27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61336-5F20-3D6F-7782-7B1946F6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6513A-17BB-4353-BA49-7429CCAC49F5}" type="datetimeFigureOut">
              <a:rPr lang="en-US"/>
              <a:pPr>
                <a:defRPr/>
              </a:pPr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A993E-0FD1-D070-8EAE-391FA203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6AD3B-C6E8-B7CE-6159-67B82D1C3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DABE9-D2E2-48B7-A540-18869BFB4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97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B8B6B5-FE17-EC70-B0C4-8BF7BD96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42C61-7D80-4DC5-8A03-FE029BDAC7F5}" type="datetimeFigureOut">
              <a:rPr lang="en-US"/>
              <a:pPr>
                <a:defRPr/>
              </a:pPr>
              <a:t>10/19/2024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807085-4D40-254D-536C-515911E6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DA2E99-B7D5-ACB0-75A5-FCCC21C3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8D589-E884-42D1-B088-48778D794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87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C371502-F5A7-02E6-9819-A8FC3E35C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0880C-8F8A-4421-A589-AE7319296502}" type="datetimeFigureOut">
              <a:rPr lang="en-US"/>
              <a:pPr>
                <a:defRPr/>
              </a:pPr>
              <a:t>10/19/2024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55D9FB-0971-5DF3-E518-E74796FF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33661EA-BB4D-AB63-3A6B-901454A6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7D3B6-78BF-4579-8C14-D164BF1B0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37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29F49A-4F8E-3745-F3B2-FC09F640D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A7637-1218-4E43-A7C6-D70B9BFAEAE9}" type="datetimeFigureOut">
              <a:rPr lang="en-US"/>
              <a:pPr>
                <a:defRPr/>
              </a:pPr>
              <a:t>10/19/2024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D0EA333-3B91-105C-2048-30B8636AF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93E234-8304-2A8B-6902-9258F163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EC054-0406-4B81-B7CA-CB063E2FA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2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651E13D-FC3F-78AB-CC11-EEC64FF37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F1A49-9DD6-4566-8372-272441DFA08A}" type="datetimeFigureOut">
              <a:rPr lang="en-US"/>
              <a:pPr>
                <a:defRPr/>
              </a:pPr>
              <a:t>10/19/2024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86D6E9C-550F-A028-212F-90D0CE15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7AF3792-CEF5-F080-85C5-312729FA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3D66D-D6DC-45E1-860A-38ACC71EF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31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B3169C-D996-A9CF-30BE-2531B7DA8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80EAE-F643-4798-954B-1A08EE38C290}" type="datetimeFigureOut">
              <a:rPr lang="en-US"/>
              <a:pPr>
                <a:defRPr/>
              </a:pPr>
              <a:t>10/19/2024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A63FB4-D505-7E05-68DC-D670338B5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0CD1A5-E724-B725-79BB-81D85677A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57BCF-C89B-4F2F-9306-C6A4B7082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09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AD6242-831B-0989-DC42-595BA90A3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AB9C1-3D73-4135-8FBC-FA1F76A299B5}" type="datetimeFigureOut">
              <a:rPr lang="en-US"/>
              <a:pPr>
                <a:defRPr/>
              </a:pPr>
              <a:t>10/19/2024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6C67ED-FE01-4E9E-0C7F-6BF4D27EF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6B4AC3-5735-63D3-390E-45506510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1F79-1393-4311-B683-2CDA5A58E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4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6C3E7-29CA-E205-BD75-C48454D7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DA2FC-436E-4A46-8339-D8703E7A4DA4}" type="datetimeFigureOut">
              <a:rPr lang="en-US"/>
              <a:pPr>
                <a:defRPr/>
              </a:pPr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CE238-2BB6-76FB-E2B0-AB6E3F21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4E6FE-30FF-6DAD-7E48-E2F80CA3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4E3EE-E620-4E2E-80F0-5E748FDD0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13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1B32-103C-3252-6118-9E35C5668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F5D9A-276A-4486-929F-7875B6A3F5DA}" type="datetimeFigureOut">
              <a:rPr lang="en-US"/>
              <a:pPr>
                <a:defRPr/>
              </a:pPr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F0731-3F29-34BC-D7DD-3F4D52FC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AF22F-F9DC-0680-9A9F-836F367A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4B256-290E-4F57-A6E0-C2EBE6FCB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84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B04E-4144-AEC6-C884-C23DB38E8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3B4C4B-D829-262A-795C-CCAC110DB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BBF5A-CF49-1C88-2766-BD943C47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0B6C-FE1F-425C-9467-E14AAA5F703C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9078C-31D0-5A54-E317-9C8242DF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19881-45E8-6A68-AA04-BC454EB2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120E-C621-4961-BCCB-E93CC250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43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97C9-EB5A-6436-916D-72AAB01C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00DF9-0072-7314-9AE9-308BB99FF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96CCF-89BC-432E-9FBF-9E78055B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0B6C-FE1F-425C-9467-E14AAA5F703C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A5C18-6E23-9065-7D52-4E136D7F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D7494-A496-BBA2-6567-22D7FDB9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120E-C621-4961-BCCB-E93CC250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44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547F0-6B06-F351-972E-8BE43642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00E5E-B59E-4087-8AAC-B67C145A5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96704-275F-17AA-84E6-54E9F89E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0B6C-FE1F-425C-9467-E14AAA5F703C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6C850-669E-4020-AD9E-0712B112B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36444-5F32-AC00-B5E8-95F29377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120E-C621-4961-BCCB-E93CC250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20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D45D-4E89-995F-0BA9-3FBF64C20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35DA9-F59B-E45F-CDF3-3B2A4BB9C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38B04-6D2E-150D-67A4-6E297D6F2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DEC32-DA28-4812-E1B5-C89A93C8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0B6C-FE1F-425C-9467-E14AAA5F703C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3384F-E4CE-A65F-5955-A92C1FDED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8F24E-538F-E40C-4349-F76815D0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120E-C621-4961-BCCB-E93CC250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25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9C5F-37F9-C079-FF62-D18BA4A33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37CE5-8FB5-53FF-A781-C1DC1291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BC409-127A-365C-0BE8-8A75AF8B7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83DDD-0736-0BD1-DB23-F9315FAEF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60E13-8604-62BD-9D29-AE20E9661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ECBBDA-6928-56C4-4D80-9C3F6EEB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0B6C-FE1F-425C-9467-E14AAA5F703C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57A2FF-08BD-3DE8-36AA-74F38557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A2D5B3-B800-C54B-18CE-3745B792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120E-C621-4961-BCCB-E93CC250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14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15800-235C-FCE6-D400-C9433B46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A6D6A-139A-25ED-CB18-77815B82A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0B6C-FE1F-425C-9467-E14AAA5F703C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9DBAA-60E9-A470-7676-6B1FF1B9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2F3EB2-D2BD-6CD5-D4F3-96A8FFAC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120E-C621-4961-BCCB-E93CC250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058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EF9FAE-B38D-A926-3671-24C9B8FBD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0B6C-FE1F-425C-9467-E14AAA5F703C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498FE-9ED8-9174-9EF3-C49A01A4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15D6C-24B8-D15D-FF4F-CD1522B3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120E-C621-4961-BCCB-E93CC250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39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C0C4-B119-9B0A-E45D-DE392738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E4279-07E8-1A63-FC1D-28F9F9139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D81A2-47D3-D3A3-45E4-7923A2782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56995-34B4-2A4F-381E-7327EC0B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0B6C-FE1F-425C-9467-E14AAA5F703C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B5F92-61FC-E61D-B55D-934D0BAF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0AC8F-7666-9165-6350-D9195981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120E-C621-4961-BCCB-E93CC250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9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697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72E4D-7C0B-6D7A-4D8C-28D4BDA5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D355D2-21E6-D704-FF5D-B8CAAE99A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E2F84-30A9-A523-8BDA-C8D63101D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B2BDE-2D10-8422-EE4E-18B371CD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0B6C-FE1F-425C-9467-E14AAA5F703C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AECFF-3DCC-0615-E43D-F197D58D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291BB-9E33-F5CD-D6D5-A6B16214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120E-C621-4961-BCCB-E93CC250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755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404D-4650-0B99-5363-C92F56850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1931F-FE16-7B30-F9C0-6DDDB59D0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23EC0-CB37-A9E3-8B94-A0B5605E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0B6C-FE1F-425C-9467-E14AAA5F703C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B2B93-4A85-1082-CC5E-7AE4B37BE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000F7-B8A7-668F-4FF2-2FFAAFD94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120E-C621-4961-BCCB-E93CC250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21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E05F37-9EAB-242C-F128-346367A04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403BB-5839-1E69-B7DB-820C3F421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321AC-F4DE-BB8A-8919-031970B23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0B6C-FE1F-425C-9467-E14AAA5F703C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A4B56-72DC-0AB0-9245-8FE610D6F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26A77-2EDE-40F7-4403-F6B1EDC5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120E-C621-4961-BCCB-E93CC250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2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5" r:id="rId4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Holder 2">
            <a:extLst>
              <a:ext uri="{FF2B5EF4-FFF2-40B4-BE49-F238E27FC236}">
                <a16:creationId xmlns:a16="http://schemas.microsoft.com/office/drawing/2014/main" id="{B237D1B5-95BA-F8C5-96EA-6D5BF870C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7389" y="393701"/>
            <a:ext cx="7769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5123" name="Holder 3">
            <a:extLst>
              <a:ext uri="{FF2B5EF4-FFF2-40B4-BE49-F238E27FC236}">
                <a16:creationId xmlns:a16="http://schemas.microsoft.com/office/drawing/2014/main" id="{8ED81401-7E34-1DF7-5ADF-055CA22E8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159934"/>
            <a:ext cx="7772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63BE0F24-8135-45D6-60C4-15418C9A679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108325" y="4089401"/>
            <a:ext cx="29273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8F81BD6E-B7F3-EB96-3600-2E4DE922190D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457200" y="4089401"/>
            <a:ext cx="21034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D0D4C8-E9DE-4C62-96AE-8223D03B0969}" type="datetimeFigureOut">
              <a:rPr lang="en-US"/>
              <a:pPr>
                <a:defRPr/>
              </a:pPr>
              <a:t>10/19/2024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48817A7E-7DDD-9DD2-2D9E-F231BA3CFAC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364" y="4089401"/>
            <a:ext cx="21034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D5CCA0-2D12-4E0B-932C-FB2D9754DF3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49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1907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43973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65881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87947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099566">
        <a:defRPr>
          <a:latin typeface="+mn-lt"/>
          <a:ea typeface="+mn-ea"/>
          <a:cs typeface="+mn-cs"/>
        </a:defRPr>
      </a:lvl6pPr>
      <a:lvl7pPr marL="1319479">
        <a:defRPr>
          <a:latin typeface="+mn-lt"/>
          <a:ea typeface="+mn-ea"/>
          <a:cs typeface="+mn-cs"/>
        </a:defRPr>
      </a:lvl7pPr>
      <a:lvl8pPr marL="1539392">
        <a:defRPr>
          <a:latin typeface="+mn-lt"/>
          <a:ea typeface="+mn-ea"/>
          <a:cs typeface="+mn-cs"/>
        </a:defRPr>
      </a:lvl8pPr>
      <a:lvl9pPr marL="175930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19913">
        <a:defRPr>
          <a:latin typeface="+mn-lt"/>
          <a:ea typeface="+mn-ea"/>
          <a:cs typeface="+mn-cs"/>
        </a:defRPr>
      </a:lvl2pPr>
      <a:lvl3pPr marL="439826">
        <a:defRPr>
          <a:latin typeface="+mn-lt"/>
          <a:ea typeface="+mn-ea"/>
          <a:cs typeface="+mn-cs"/>
        </a:defRPr>
      </a:lvl3pPr>
      <a:lvl4pPr marL="659740">
        <a:defRPr>
          <a:latin typeface="+mn-lt"/>
          <a:ea typeface="+mn-ea"/>
          <a:cs typeface="+mn-cs"/>
        </a:defRPr>
      </a:lvl4pPr>
      <a:lvl5pPr marL="879653">
        <a:defRPr>
          <a:latin typeface="+mn-lt"/>
          <a:ea typeface="+mn-ea"/>
          <a:cs typeface="+mn-cs"/>
        </a:defRPr>
      </a:lvl5pPr>
      <a:lvl6pPr marL="1099566">
        <a:defRPr>
          <a:latin typeface="+mn-lt"/>
          <a:ea typeface="+mn-ea"/>
          <a:cs typeface="+mn-cs"/>
        </a:defRPr>
      </a:lvl6pPr>
      <a:lvl7pPr marL="1319479">
        <a:defRPr>
          <a:latin typeface="+mn-lt"/>
          <a:ea typeface="+mn-ea"/>
          <a:cs typeface="+mn-cs"/>
        </a:defRPr>
      </a:lvl7pPr>
      <a:lvl8pPr marL="1539392">
        <a:defRPr>
          <a:latin typeface="+mn-lt"/>
          <a:ea typeface="+mn-ea"/>
          <a:cs typeface="+mn-cs"/>
        </a:defRPr>
      </a:lvl8pPr>
      <a:lvl9pPr marL="1759306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EE046DB4-9D6F-F220-33E1-40AA7253A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7D4C9C26-E617-18C0-78E1-D949EA847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23813-49CE-C502-C891-DA1D02D10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1B6425-3652-48F3-8A07-386CA3545C39}" type="datetimeFigureOut">
              <a:rPr lang="en-US"/>
              <a:pPr>
                <a:defRPr/>
              </a:pPr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CFDD0-B8F9-7373-CE5A-E68F673B1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112F8-38F7-BF90-F526-E86C41519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8A66AE-48AE-4E2D-BCD5-EA7D796CF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2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C582C8-C089-952F-B080-F9818FC48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12D27-A912-EBBD-2B3E-062292580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D306D-329E-8436-AB02-816A31BB7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20B6C-FE1F-425C-9467-E14AAA5F703C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41B46-E7FC-B418-D7D0-F75CDBEAE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04C02-5E7A-9F54-4704-ACBCBE3AA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C120E-C621-4961-BCCB-E93CC250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2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.edu/23681946/WALAS_S_Chemical_Process_Equipment_Selection_and_Design" TargetMode="External"/><Relationship Id="rId2" Type="http://schemas.openxmlformats.org/officeDocument/2006/relationships/hyperlink" Target="https://www.academia.edu/44649251/Chemical_Engineering_Vol_1_Fluid_Flow_Heat_Transfer_and_Mass_Transfer_Coulson_and_Richardson" TargetMode="Externa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dokumen.tips/download/link/geankoplis-c-j-transport-processes-and-unit-operations-3th-edition-prentice-hall.htmlhttps:/www.slideshare.net/Mejoy27/transport-processes-and-unit-operation-solution-manualgeankopli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989" y="3156942"/>
            <a:ext cx="9144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89125"/>
            <a:ext cx="1296144" cy="70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07A84D-F9BD-470E-84BA-33E70DF89AAB}"/>
              </a:ext>
            </a:extLst>
          </p:cNvPr>
          <p:cNvSpPr txBox="1"/>
          <p:nvPr/>
        </p:nvSpPr>
        <p:spPr>
          <a:xfrm>
            <a:off x="-396552" y="6309320"/>
            <a:ext cx="352839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dirty="0">
                <a:latin typeface="Cambria" pitchFamily="18" charset="0"/>
                <a:ea typeface="Cambria" pitchFamily="18" charset="0"/>
                <a:cs typeface="Arial" pitchFamily="34" charset="0"/>
              </a:rPr>
              <a:t>  Rinette Visca</a:t>
            </a:r>
            <a:endParaRPr lang="ko-KR" altLang="en-US" sz="2400" dirty="0"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688" y="2564904"/>
            <a:ext cx="7524328" cy="1069514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en-US" altLang="ko-KR" sz="7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CONTOH SOAL</a:t>
            </a:r>
            <a:endParaRPr lang="ko-KR" altLang="en-US" sz="7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39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9144000" cy="1069514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1 (</a:t>
            </a:r>
            <a:r>
              <a:rPr lang="en-US" dirty="0" err="1"/>
              <a:t>Buku</a:t>
            </a:r>
            <a:r>
              <a:rPr lang="en-US" dirty="0"/>
              <a:t> Kern)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" y="2060848"/>
            <a:ext cx="9077355" cy="330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282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5" t="24763" r="20378" b="10698"/>
          <a:stretch/>
        </p:blipFill>
        <p:spPr bwMode="auto">
          <a:xfrm>
            <a:off x="539552" y="548680"/>
            <a:ext cx="806489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885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6" t="11368" r="24767" b="2636"/>
          <a:stretch/>
        </p:blipFill>
        <p:spPr bwMode="auto">
          <a:xfrm>
            <a:off x="862416" y="127453"/>
            <a:ext cx="7488832" cy="673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545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9" t="11007" r="23961" b="7988"/>
          <a:stretch/>
        </p:blipFill>
        <p:spPr bwMode="auto">
          <a:xfrm>
            <a:off x="1187624" y="42298"/>
            <a:ext cx="6480720" cy="655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268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6" t="11938" r="38489" b="14109"/>
          <a:stretch/>
        </p:blipFill>
        <p:spPr bwMode="auto">
          <a:xfrm>
            <a:off x="1547664" y="146358"/>
            <a:ext cx="5256584" cy="671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475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-10633"/>
            <a:ext cx="4176464" cy="1069514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2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489" y="1124744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Polimer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reboiler</a:t>
            </a:r>
            <a:r>
              <a:rPr lang="en-US" dirty="0"/>
              <a:t>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mendidihkan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menguapkan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yang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Menara</a:t>
            </a:r>
            <a:r>
              <a:rPr lang="en-US" dirty="0"/>
              <a:t> </a:t>
            </a:r>
            <a:r>
              <a:rPr lang="en-US" dirty="0" err="1"/>
              <a:t>Distilasi</a:t>
            </a:r>
            <a:r>
              <a:rPr lang="en-US" dirty="0"/>
              <a:t>. </a:t>
            </a:r>
            <a:r>
              <a:rPr lang="en-US" dirty="0" err="1"/>
              <a:t>Tentukanlah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reboiler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data </a:t>
            </a:r>
            <a:r>
              <a:rPr lang="en-US" dirty="0" err="1"/>
              <a:t>sbb</a:t>
            </a:r>
            <a:r>
              <a:rPr lang="en-US" dirty="0"/>
              <a:t> :</a:t>
            </a:r>
          </a:p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reboiler</a:t>
            </a:r>
            <a:r>
              <a:rPr lang="en-US" dirty="0"/>
              <a:t>        : Shell and tube heat exchanger   </a:t>
            </a:r>
          </a:p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  : Stainless Steel 316   </a:t>
            </a:r>
          </a:p>
          <a:p>
            <a:endParaRPr lang="en-US" dirty="0"/>
          </a:p>
          <a:p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	: steam</a:t>
            </a:r>
          </a:p>
          <a:p>
            <a:r>
              <a:rPr lang="en-US" dirty="0" err="1"/>
              <a:t>Rute</a:t>
            </a:r>
            <a:r>
              <a:rPr lang="en-US" dirty="0"/>
              <a:t> 		: </a:t>
            </a:r>
            <a:r>
              <a:rPr lang="en-US" dirty="0" err="1"/>
              <a:t>sisi</a:t>
            </a:r>
            <a:r>
              <a:rPr lang="en-US" dirty="0"/>
              <a:t> tube</a:t>
            </a:r>
          </a:p>
          <a:p>
            <a:r>
              <a:rPr lang="en-US" dirty="0" err="1"/>
              <a:t>Laju</a:t>
            </a:r>
            <a:r>
              <a:rPr lang="en-US" dirty="0"/>
              <a:t> </a:t>
            </a:r>
            <a:r>
              <a:rPr lang="en-US" dirty="0" err="1"/>
              <a:t>alir</a:t>
            </a:r>
            <a:r>
              <a:rPr lang="en-US" dirty="0"/>
              <a:t> (W) 	: 2.360,90 kg/jam = 5.204,845 </a:t>
            </a:r>
            <a:r>
              <a:rPr lang="en-US" dirty="0" err="1"/>
              <a:t>lb</a:t>
            </a:r>
            <a:r>
              <a:rPr lang="en-US" dirty="0"/>
              <a:t>/jam</a:t>
            </a:r>
          </a:p>
          <a:p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(T1) = 175 °C = 347 °F</a:t>
            </a:r>
          </a:p>
          <a:p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(T2) =  175 °C = 347 °F</a:t>
            </a:r>
          </a:p>
          <a:p>
            <a:r>
              <a:rPr lang="en-US" dirty="0" err="1"/>
              <a:t>Tav</a:t>
            </a:r>
            <a:r>
              <a:rPr lang="en-US" dirty="0"/>
              <a:t> =   = 347°F</a:t>
            </a:r>
          </a:p>
          <a:p>
            <a:endParaRPr lang="en-US" dirty="0"/>
          </a:p>
          <a:p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	: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Menara</a:t>
            </a:r>
            <a:r>
              <a:rPr lang="en-US" dirty="0"/>
              <a:t> </a:t>
            </a:r>
            <a:r>
              <a:rPr lang="en-US" dirty="0" err="1"/>
              <a:t>Distilasi</a:t>
            </a:r>
            <a:endParaRPr lang="en-US" dirty="0"/>
          </a:p>
          <a:p>
            <a:r>
              <a:rPr lang="en-US" dirty="0" err="1"/>
              <a:t>Rute</a:t>
            </a:r>
            <a:r>
              <a:rPr lang="en-US" dirty="0"/>
              <a:t> 		: </a:t>
            </a:r>
            <a:r>
              <a:rPr lang="en-US" dirty="0" err="1"/>
              <a:t>sisi</a:t>
            </a:r>
            <a:r>
              <a:rPr lang="en-US" dirty="0"/>
              <a:t> shell</a:t>
            </a:r>
          </a:p>
          <a:p>
            <a:r>
              <a:rPr lang="en-US" dirty="0" err="1"/>
              <a:t>Laju</a:t>
            </a:r>
            <a:r>
              <a:rPr lang="en-US" dirty="0"/>
              <a:t> </a:t>
            </a:r>
            <a:r>
              <a:rPr lang="en-US" dirty="0" err="1"/>
              <a:t>alir</a:t>
            </a:r>
            <a:r>
              <a:rPr lang="en-US" dirty="0"/>
              <a:t> (w) 	: 4.016,68 kg/jam </a:t>
            </a:r>
          </a:p>
          <a:p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(t1) = 74,54°C = 166,172°F</a:t>
            </a:r>
          </a:p>
          <a:p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(t2) =  97,3°C = 207,14°F</a:t>
            </a:r>
          </a:p>
          <a:p>
            <a:r>
              <a:rPr lang="en-US" dirty="0" err="1"/>
              <a:t>tav</a:t>
            </a:r>
            <a:r>
              <a:rPr lang="en-US" dirty="0"/>
              <a:t> =   = 186,656°F</a:t>
            </a:r>
          </a:p>
          <a:p>
            <a:r>
              <a:rPr lang="en-US" dirty="0" err="1"/>
              <a:t>Panas</a:t>
            </a:r>
            <a:r>
              <a:rPr lang="en-US" dirty="0"/>
              <a:t> yang </a:t>
            </a:r>
            <a:r>
              <a:rPr lang="en-US" dirty="0" err="1"/>
              <a:t>disuplai</a:t>
            </a:r>
            <a:r>
              <a:rPr lang="en-US" dirty="0"/>
              <a:t> 47.983,6874 </a:t>
            </a:r>
            <a:r>
              <a:rPr lang="en-US" dirty="0" err="1"/>
              <a:t>btu</a:t>
            </a:r>
            <a:r>
              <a:rPr lang="en-US" dirty="0"/>
              <a:t>/jam</a:t>
            </a:r>
          </a:p>
        </p:txBody>
      </p:sp>
    </p:spTree>
    <p:extLst>
      <p:ext uri="{BB962C8B-B14F-4D97-AF65-F5344CB8AC3E}">
        <p14:creationId xmlns:p14="http://schemas.microsoft.com/office/powerpoint/2010/main" val="3522814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36" y="17755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reboiler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r>
              <a:rPr lang="en-US" dirty="0"/>
              <a:t>1. 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perpindahan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          A =                                                                  (Pers. 5.13, Kern)</a:t>
            </a:r>
          </a:p>
          <a:p>
            <a:endParaRPr lang="en-US" dirty="0"/>
          </a:p>
          <a:p>
            <a:r>
              <a:rPr lang="en-US" dirty="0"/>
              <a:t>      </a:t>
            </a:r>
            <a:r>
              <a:rPr lang="en-US" dirty="0" err="1"/>
              <a:t>Keterangan</a:t>
            </a:r>
            <a:r>
              <a:rPr lang="en-US" dirty="0"/>
              <a:t> : </a:t>
            </a:r>
          </a:p>
          <a:p>
            <a:r>
              <a:rPr lang="en-US" dirty="0"/>
              <a:t>      Q            = </a:t>
            </a:r>
            <a:r>
              <a:rPr lang="en-US" dirty="0" err="1"/>
              <a:t>laju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yang </a:t>
            </a:r>
            <a:r>
              <a:rPr lang="en-US" dirty="0" err="1"/>
              <a:t>disuplai</a:t>
            </a:r>
            <a:r>
              <a:rPr lang="en-US" dirty="0"/>
              <a:t> (</a:t>
            </a:r>
            <a:r>
              <a:rPr lang="en-US" dirty="0" err="1"/>
              <a:t>btu</a:t>
            </a:r>
            <a:r>
              <a:rPr lang="en-US" dirty="0"/>
              <a:t>/jam)</a:t>
            </a:r>
          </a:p>
          <a:p>
            <a:r>
              <a:rPr lang="en-US" dirty="0"/>
              <a:t>       △TLMTD =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(°F)</a:t>
            </a:r>
          </a:p>
          <a:p>
            <a:r>
              <a:rPr lang="en-US" dirty="0"/>
              <a:t>       U</a:t>
            </a:r>
            <a:r>
              <a:rPr lang="en-US" sz="1200" dirty="0"/>
              <a:t>D </a:t>
            </a:r>
            <a:r>
              <a:rPr lang="en-US" dirty="0"/>
              <a:t>        = </a:t>
            </a:r>
            <a:r>
              <a:rPr lang="en-US" dirty="0" err="1"/>
              <a:t>koefisien</a:t>
            </a:r>
            <a:r>
              <a:rPr lang="en-US" dirty="0"/>
              <a:t> </a:t>
            </a:r>
            <a:r>
              <a:rPr lang="en-US" dirty="0" err="1"/>
              <a:t>perpindahan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menyeluruh</a:t>
            </a:r>
            <a:r>
              <a:rPr lang="en-US" dirty="0"/>
              <a:t> (          )</a:t>
            </a:r>
          </a:p>
          <a:p>
            <a:r>
              <a:rPr lang="en-US" dirty="0"/>
              <a:t>      </a:t>
            </a:r>
          </a:p>
          <a:p>
            <a:r>
              <a:rPr lang="en-US" dirty="0"/>
              <a:t>      a. </a:t>
            </a:r>
            <a:r>
              <a:rPr lang="en-US" dirty="0" err="1"/>
              <a:t>Menghitung</a:t>
            </a:r>
            <a:r>
              <a:rPr lang="en-US" dirty="0"/>
              <a:t>  △T</a:t>
            </a:r>
            <a:r>
              <a:rPr lang="en-US" sz="1200" dirty="0"/>
              <a:t>LMTD</a:t>
            </a:r>
          </a:p>
          <a:p>
            <a:r>
              <a:rPr lang="en-US" dirty="0"/>
              <a:t>        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= counter flow</a:t>
            </a:r>
          </a:p>
          <a:p>
            <a:r>
              <a:rPr lang="en-US" dirty="0"/>
              <a:t>          </a:t>
            </a:r>
          </a:p>
          <a:p>
            <a:r>
              <a:rPr lang="en-US" dirty="0"/>
              <a:t>           △T</a:t>
            </a:r>
            <a:r>
              <a:rPr lang="en-US" sz="1200" dirty="0"/>
              <a:t>LMTD </a:t>
            </a:r>
            <a:r>
              <a:rPr lang="en-US" dirty="0"/>
              <a:t>=  			                           (Pers. 5.14, Kern)</a:t>
            </a:r>
          </a:p>
          <a:p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                        </a:t>
            </a:r>
            <a:r>
              <a:rPr lang="en-US" dirty="0" err="1"/>
              <a:t>Tabel</a:t>
            </a:r>
            <a:r>
              <a:rPr lang="en-US" dirty="0"/>
              <a:t> 1. </a:t>
            </a:r>
            <a:r>
              <a:rPr lang="en-US" dirty="0" err="1"/>
              <a:t>Perhitungan</a:t>
            </a:r>
            <a:r>
              <a:rPr lang="en-US" dirty="0"/>
              <a:t> △T</a:t>
            </a:r>
            <a:r>
              <a:rPr lang="en-US" sz="1400" dirty="0"/>
              <a:t>LMTD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57682"/>
            <a:ext cx="6423383" cy="210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42" y="836712"/>
            <a:ext cx="1014552" cy="60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6872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61" y="3429000"/>
            <a:ext cx="848866" cy="79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23383" y="6165304"/>
            <a:ext cx="2611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△T</a:t>
            </a:r>
            <a:r>
              <a:rPr lang="en-US" sz="1200" dirty="0"/>
              <a:t>LMTD</a:t>
            </a:r>
            <a:r>
              <a:rPr lang="en-US" dirty="0"/>
              <a:t>  = 159,4679 °F</a:t>
            </a:r>
          </a:p>
        </p:txBody>
      </p:sp>
    </p:spTree>
    <p:extLst>
      <p:ext uri="{BB962C8B-B14F-4D97-AF65-F5344CB8AC3E}">
        <p14:creationId xmlns:p14="http://schemas.microsoft.com/office/powerpoint/2010/main" val="3957846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019175"/>
            <a:ext cx="5249863" cy="545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3030" y="90872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1211290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1" t="23721" r="30930" b="60310"/>
          <a:stretch/>
        </p:blipFill>
        <p:spPr bwMode="auto">
          <a:xfrm>
            <a:off x="395536" y="116631"/>
            <a:ext cx="4355980" cy="109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8" t="22325" r="31599" b="8993"/>
          <a:stretch/>
        </p:blipFill>
        <p:spPr bwMode="auto">
          <a:xfrm>
            <a:off x="296908" y="1340768"/>
            <a:ext cx="4779148" cy="538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72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0"/>
            <a:ext cx="9144000" cy="1069514"/>
          </a:xfrm>
        </p:spPr>
        <p:txBody>
          <a:bodyPr/>
          <a:lstStyle/>
          <a:p>
            <a:r>
              <a:rPr lang="en-US" dirty="0"/>
              <a:t>Reboiler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0" y="1484784"/>
            <a:ext cx="8784976" cy="3600400"/>
          </a:xfrm>
        </p:spPr>
        <p:txBody>
          <a:bodyPr/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2800" dirty="0"/>
              <a:t>Reboiler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alat</a:t>
            </a:r>
            <a:r>
              <a:rPr lang="en-US" sz="2800" dirty="0"/>
              <a:t> </a:t>
            </a:r>
            <a:r>
              <a:rPr lang="en-US" sz="2800" dirty="0" err="1"/>
              <a:t>penukar</a:t>
            </a:r>
            <a:r>
              <a:rPr lang="en-US" sz="2800" dirty="0"/>
              <a:t> panas yang  </a:t>
            </a:r>
            <a:r>
              <a:rPr lang="en-US" sz="2800" dirty="0" err="1"/>
              <a:t>berfungsi</a:t>
            </a:r>
            <a:r>
              <a:rPr lang="en-US" sz="2800" dirty="0"/>
              <a:t> untuk </a:t>
            </a:r>
            <a:r>
              <a:rPr lang="en-US" sz="2800" dirty="0" err="1"/>
              <a:t>mendidihkan</a:t>
            </a:r>
            <a:r>
              <a:rPr lang="en-US" sz="2800" dirty="0"/>
              <a:t> </a:t>
            </a:r>
            <a:r>
              <a:rPr lang="en-US" sz="2800" dirty="0" err="1"/>
              <a:t>kembali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menguapkan</a:t>
            </a:r>
            <a:r>
              <a:rPr lang="en-US" sz="2800" dirty="0"/>
              <a:t> </a:t>
            </a:r>
            <a:r>
              <a:rPr lang="en-US" sz="2800" dirty="0" err="1"/>
              <a:t>sebagian</a:t>
            </a:r>
            <a:r>
              <a:rPr lang="en-US" sz="2800" dirty="0"/>
              <a:t> </a:t>
            </a:r>
            <a:r>
              <a:rPr lang="en-US" sz="2800" dirty="0" err="1"/>
              <a:t>cairan</a:t>
            </a:r>
            <a:r>
              <a:rPr lang="en-US" sz="2800" dirty="0"/>
              <a:t> yang </a:t>
            </a:r>
            <a:r>
              <a:rPr lang="en-US" sz="2800" dirty="0" err="1"/>
              <a:t>diproses</a:t>
            </a:r>
            <a:r>
              <a:rPr lang="en-US" sz="2800" dirty="0"/>
              <a:t>.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2800" dirty="0"/>
              <a:t>Media </a:t>
            </a:r>
            <a:r>
              <a:rPr lang="en-US" sz="2800" dirty="0" err="1"/>
              <a:t>pemanas</a:t>
            </a:r>
            <a:r>
              <a:rPr lang="en-US" sz="2800" dirty="0"/>
              <a:t> yang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lain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uap</a:t>
            </a:r>
            <a:r>
              <a:rPr lang="en-US" sz="2800" dirty="0"/>
              <a:t> (steam), </a:t>
            </a:r>
            <a:r>
              <a:rPr lang="en-US" sz="2800" dirty="0" err="1"/>
              <a:t>minyak</a:t>
            </a:r>
            <a:r>
              <a:rPr lang="en-US" sz="2800" dirty="0"/>
              <a:t> (oil), </a:t>
            </a:r>
            <a:r>
              <a:rPr lang="en-US" sz="2800" dirty="0" err="1"/>
              <a:t>glikol</a:t>
            </a:r>
            <a:r>
              <a:rPr lang="en-US" sz="2800" dirty="0"/>
              <a:t>, heat (fire)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2800" dirty="0"/>
              <a:t> Ada 2 </a:t>
            </a:r>
            <a:r>
              <a:rPr lang="en-US" sz="2800" dirty="0" err="1"/>
              <a:t>tipe</a:t>
            </a:r>
            <a:r>
              <a:rPr lang="en-US" sz="2800" dirty="0"/>
              <a:t> </a:t>
            </a:r>
            <a:r>
              <a:rPr lang="en-US" sz="2800" dirty="0" err="1"/>
              <a:t>Reboiler</a:t>
            </a:r>
            <a:r>
              <a:rPr lang="en-US" sz="2800" dirty="0"/>
              <a:t> </a:t>
            </a:r>
            <a:r>
              <a:rPr lang="en-US" sz="2800" dirty="0" err="1"/>
              <a:t>yaitu</a:t>
            </a:r>
            <a:r>
              <a:rPr lang="en-US" sz="2800" dirty="0"/>
              <a:t> :</a:t>
            </a:r>
          </a:p>
          <a:p>
            <a:pPr marL="342900" indent="465138" algn="just">
              <a:buAutoNum type="arabicPeriod"/>
            </a:pPr>
            <a:r>
              <a:rPr lang="en-US" sz="2800" dirty="0"/>
              <a:t> Kettle </a:t>
            </a:r>
            <a:r>
              <a:rPr lang="en-US" sz="2800" dirty="0" err="1"/>
              <a:t>Reboiler</a:t>
            </a:r>
            <a:endParaRPr lang="en-US" sz="2800" dirty="0"/>
          </a:p>
          <a:p>
            <a:pPr marL="342900" indent="465138" algn="just">
              <a:buAutoNum type="arabicPeriod"/>
            </a:pPr>
            <a:r>
              <a:rPr lang="en-US" sz="2800" dirty="0"/>
              <a:t> </a:t>
            </a:r>
            <a:r>
              <a:rPr lang="en-US" sz="2800" dirty="0" err="1"/>
              <a:t>Calandria</a:t>
            </a:r>
            <a:r>
              <a:rPr lang="en-US" sz="2800" dirty="0"/>
              <a:t> </a:t>
            </a:r>
            <a:r>
              <a:rPr lang="en-US" sz="2800" dirty="0" err="1"/>
              <a:t>Reboiler</a:t>
            </a:r>
            <a:r>
              <a:rPr lang="en-US" sz="28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54093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5049"/>
            <a:ext cx="3096344" cy="221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4" t="24961" r="43023" b="18295"/>
          <a:stretch/>
        </p:blipFill>
        <p:spPr bwMode="auto">
          <a:xfrm>
            <a:off x="761004" y="2588456"/>
            <a:ext cx="3211987" cy="427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46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5" t="25581" r="32761" b="31473"/>
          <a:stretch/>
        </p:blipFill>
        <p:spPr bwMode="auto">
          <a:xfrm>
            <a:off x="611560" y="266992"/>
            <a:ext cx="510710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1" t="33333" r="42151" b="22480"/>
          <a:stretch/>
        </p:blipFill>
        <p:spPr bwMode="auto">
          <a:xfrm>
            <a:off x="971600" y="3808324"/>
            <a:ext cx="3742660" cy="303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044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0782"/>
            <a:ext cx="6599747" cy="638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1438" y="0"/>
            <a:ext cx="2626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" pitchFamily="18" charset="0"/>
                <a:ea typeface="Cambria" pitchFamily="18" charset="0"/>
              </a:rPr>
              <a:t>SPESIFIKASI REBOILER</a:t>
            </a:r>
          </a:p>
        </p:txBody>
      </p:sp>
    </p:spTree>
    <p:extLst>
      <p:ext uri="{BB962C8B-B14F-4D97-AF65-F5344CB8AC3E}">
        <p14:creationId xmlns:p14="http://schemas.microsoft.com/office/powerpoint/2010/main" val="2029380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9CED0C-B87D-5B7E-335C-95B1837DA1AC}"/>
              </a:ext>
            </a:extLst>
          </p:cNvPr>
          <p:cNvSpPr/>
          <p:nvPr/>
        </p:nvSpPr>
        <p:spPr>
          <a:xfrm>
            <a:off x="740584" y="2219485"/>
            <a:ext cx="8156737" cy="1814127"/>
          </a:xfrm>
          <a:prstGeom prst="rect">
            <a:avLst/>
          </a:prstGeom>
          <a:noFill/>
        </p:spPr>
        <p:txBody>
          <a:bodyPr wrap="none" lIns="43982" tIns="21991" rIns="43982" bIns="21991">
            <a:spAutoFit/>
          </a:bodyPr>
          <a:lstStyle/>
          <a:p>
            <a:pPr algn="ctr" defTabSz="439826" latinLnBrk="0">
              <a:defRPr/>
            </a:pPr>
            <a:r>
              <a:rPr lang="en-US" sz="11500" b="1" kern="0" dirty="0" err="1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Arial" panose="020B0604020202020204" pitchFamily="34" charset="0"/>
              </a:rPr>
              <a:t>Pertanyaan</a:t>
            </a:r>
            <a:r>
              <a:rPr lang="en-US" sz="11500" b="1" kern="0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618" b="1" kern="0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600" b="1" kern="0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618" b="1" kern="0" dirty="0">
              <a:ln w="12700" cmpd="sng">
                <a:solidFill>
                  <a:srgbClr val="8064A2"/>
                </a:solidFill>
                <a:prstDash val="solid"/>
              </a:ln>
              <a:gradFill>
                <a:gsLst>
                  <a:gs pos="0">
                    <a:srgbClr val="8064A2"/>
                  </a:gs>
                  <a:gs pos="4000">
                    <a:srgbClr val="8064A2">
                      <a:lumMod val="60000"/>
                      <a:lumOff val="40000"/>
                    </a:srgbClr>
                  </a:gs>
                  <a:gs pos="87000">
                    <a:srgbClr val="8064A2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1FAC1-018F-7C20-7C15-35B65E57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-13033"/>
            <a:ext cx="7886700" cy="994172"/>
          </a:xfrm>
        </p:spPr>
        <p:txBody>
          <a:bodyPr>
            <a:normAutofit/>
          </a:bodyPr>
          <a:lstStyle/>
          <a:p>
            <a:r>
              <a:rPr lang="en-US" sz="4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Kesimpulan</a:t>
            </a:r>
            <a:endParaRPr lang="en-US" sz="27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593D91-9777-83D0-BE22-9A73707FF15C}"/>
              </a:ext>
            </a:extLst>
          </p:cNvPr>
          <p:cNvSpPr txBox="1">
            <a:spLocks/>
          </p:cNvSpPr>
          <p:nvPr/>
        </p:nvSpPr>
        <p:spPr>
          <a:xfrm>
            <a:off x="0" y="1412776"/>
            <a:ext cx="8461448" cy="3600400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Reboiler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merupakan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penukar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panas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yang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berfungsi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untuk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mendidihkan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kembali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serta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menguapkan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sebagian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cairan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diproses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514350" marR="0" lvl="0" indent="-51435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Ada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tipe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Reboiler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yaitu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: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a.  Kettle Reboiler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b.  Calandria Reboiler   </a:t>
            </a:r>
          </a:p>
        </p:txBody>
      </p:sp>
    </p:spTree>
    <p:extLst>
      <p:ext uri="{BB962C8B-B14F-4D97-AF65-F5344CB8AC3E}">
        <p14:creationId xmlns:p14="http://schemas.microsoft.com/office/powerpoint/2010/main" val="2399207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EABF-BAAC-AFAD-EBB1-B6109F59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-20782"/>
            <a:ext cx="6172200" cy="85725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Referensi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3427" name="Content Placeholder 2">
            <a:extLst>
              <a:ext uri="{FF2B5EF4-FFF2-40B4-BE49-F238E27FC236}">
                <a16:creationId xmlns:a16="http://schemas.microsoft.com/office/drawing/2014/main" id="{C3CCECED-1655-F38E-4984-06BB366B4E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550" y="911225"/>
            <a:ext cx="8643938" cy="50339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Coulson &amp; Richardson, Chemical Engineering - Vol. 1 - Fluid Flow, Heat Transfer and Mass Transfer 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https://www.academia.edu/44649251/Chemical_Engineering_Vol_1_Fluid_Flow_Heat_Transfer_and_Mass_Transfer_Coulson_and_Richardson</a:t>
            </a:r>
            <a:endParaRPr lang="en-US" alt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endParaRPr lang="en-US" alt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Walas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 Chemical Process Equipment Selection and Design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https://www.academia.edu/23681946/WALAS_S_Chemical_Process_Equipment_Selection_and_Design</a:t>
            </a:r>
            <a:endParaRPr lang="en-US" alt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endParaRPr lang="en-US" alt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Geankoplis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C.J., 1993, Transport and Unit Operation, Prentice Hall, USA 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https://dokumen.tips/download/link/geankoplis-c-j-transport-processes-and-unit-operations-3th-edition-prentice-hall.htmlhttps://www.slideshare.net/Mejoy27/transport-processes-and-unit-operation-solution-manualgeankoplis</a:t>
            </a:r>
            <a:endParaRPr lang="en-US" alt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alt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Kern: Process Heat Transfer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http://sv.20file.org/up1/423_0.pdf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Arial"/>
              </a:rPr>
              <a:t>http://leis.sorriso.mt.gov.br/process_heat_transfer_by_kern_solution_manual_free.pdf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endParaRPr lang="en-US" altLang="en-US" sz="1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B5745CF0-BC98-4B16-B5F0-3B9E3ACE6378}"/>
              </a:ext>
            </a:extLst>
          </p:cNvPr>
          <p:cNvGrpSpPr/>
          <p:nvPr/>
        </p:nvGrpSpPr>
        <p:grpSpPr>
          <a:xfrm rot="5400000">
            <a:off x="2483310" y="-242951"/>
            <a:ext cx="5040561" cy="7343902"/>
            <a:chOff x="588974" y="2600732"/>
            <a:chExt cx="3832209" cy="425726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5ED20E2-8DD1-4AE3-BF98-D6748B028B47}"/>
                </a:ext>
              </a:extLst>
            </p:cNvPr>
            <p:cNvSpPr/>
            <p:nvPr/>
          </p:nvSpPr>
          <p:spPr>
            <a:xfrm>
              <a:off x="588974" y="2600732"/>
              <a:ext cx="717093" cy="42572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2CC955-92E1-4E02-8D3D-DB0AAD00957E}"/>
                </a:ext>
              </a:extLst>
            </p:cNvPr>
            <p:cNvSpPr/>
            <p:nvPr/>
          </p:nvSpPr>
          <p:spPr>
            <a:xfrm>
              <a:off x="1367753" y="2600732"/>
              <a:ext cx="717093" cy="4257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208D496-C22A-48E8-BD8C-2199B55F679A}"/>
                </a:ext>
              </a:extLst>
            </p:cNvPr>
            <p:cNvSpPr/>
            <p:nvPr/>
          </p:nvSpPr>
          <p:spPr>
            <a:xfrm>
              <a:off x="2146532" y="2600732"/>
              <a:ext cx="717093" cy="4257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64DF1D9-7FF4-4CFD-9A16-314845FF7691}"/>
                </a:ext>
              </a:extLst>
            </p:cNvPr>
            <p:cNvSpPr/>
            <p:nvPr/>
          </p:nvSpPr>
          <p:spPr>
            <a:xfrm>
              <a:off x="2925311" y="2600732"/>
              <a:ext cx="717093" cy="4257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AB03861-7086-4809-8C05-77DD6A6D398D}"/>
                </a:ext>
              </a:extLst>
            </p:cNvPr>
            <p:cNvSpPr/>
            <p:nvPr/>
          </p:nvSpPr>
          <p:spPr>
            <a:xfrm>
              <a:off x="3704090" y="2600732"/>
              <a:ext cx="717093" cy="4257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9C783C5-7232-4123-9517-2E43C3950F1A}"/>
              </a:ext>
            </a:extLst>
          </p:cNvPr>
          <p:cNvSpPr txBox="1"/>
          <p:nvPr/>
        </p:nvSpPr>
        <p:spPr>
          <a:xfrm>
            <a:off x="2864192" y="2774080"/>
            <a:ext cx="4278796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 err="1">
                <a:solidFill>
                  <a:schemeClr val="bg1"/>
                </a:solidFill>
                <a:cs typeface="Arial" pitchFamily="34" charset="0"/>
              </a:rPr>
              <a:t>Terimakasih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2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9144000" cy="1069514"/>
          </a:xfrm>
        </p:spPr>
        <p:txBody>
          <a:bodyPr/>
          <a:lstStyle/>
          <a:p>
            <a:r>
              <a:rPr lang="en-US" dirty="0"/>
              <a:t>1. Kettle </a:t>
            </a:r>
            <a:r>
              <a:rPr lang="en-US" dirty="0" err="1"/>
              <a:t>Reboiler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" r="12887"/>
          <a:stretch/>
        </p:blipFill>
        <p:spPr bwMode="auto">
          <a:xfrm>
            <a:off x="34071" y="3421538"/>
            <a:ext cx="479528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8" t="31210" r="18908" b="11165"/>
          <a:stretch/>
        </p:blipFill>
        <p:spPr bwMode="auto">
          <a:xfrm>
            <a:off x="4808210" y="3645024"/>
            <a:ext cx="4258527" cy="271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412776"/>
            <a:ext cx="9036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mbria" pitchFamily="18" charset="0"/>
                <a:ea typeface="Cambria" pitchFamily="18" charset="0"/>
              </a:rPr>
              <a:t>Kettle Reboiler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atau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disebut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‘Reboiler’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merupakan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HE  yang 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posisinya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horizontal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maupun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vertikal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terdiri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dari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tube bundle, dua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aliran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pada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bagian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tube dengan floating head dan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tubesheet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 </a:t>
            </a:r>
          </a:p>
          <a:p>
            <a:pPr algn="just"/>
            <a:endParaRPr lang="en-US" sz="20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en-US" sz="2000" dirty="0">
                <a:latin typeface="Cambria" pitchFamily="18" charset="0"/>
                <a:ea typeface="Cambria" pitchFamily="18" charset="0"/>
              </a:rPr>
              <a:t>Tube bundle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letaknya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tenggelam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(submerged) di boiling  liquid (pool).</a:t>
            </a:r>
          </a:p>
        </p:txBody>
      </p:sp>
    </p:spTree>
    <p:extLst>
      <p:ext uri="{BB962C8B-B14F-4D97-AF65-F5344CB8AC3E}">
        <p14:creationId xmlns:p14="http://schemas.microsoft.com/office/powerpoint/2010/main" val="128419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 err="1"/>
              <a:t>Mekanisme</a:t>
            </a:r>
            <a:r>
              <a:rPr lang="en-US" altLang="ko-KR" dirty="0"/>
              <a:t> </a:t>
            </a:r>
            <a:r>
              <a:rPr lang="en-US" altLang="ko-KR" dirty="0" err="1"/>
              <a:t>Reboiler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-252535" y="1035050"/>
            <a:ext cx="9289031" cy="3600400"/>
          </a:xfrm>
        </p:spPr>
        <p:txBody>
          <a:bodyPr/>
          <a:lstStyle/>
          <a:p>
            <a:pPr algn="just"/>
            <a:r>
              <a:rPr lang="en-US" sz="2000" b="1" dirty="0" err="1">
                <a:solidFill>
                  <a:srgbClr val="FF0000"/>
                </a:solidFill>
              </a:rPr>
              <a:t>Reboiler</a:t>
            </a:r>
            <a:r>
              <a:rPr lang="en-US" sz="2000" b="1" dirty="0">
                <a:solidFill>
                  <a:srgbClr val="FF0000"/>
                </a:solidFill>
              </a:rPr>
              <a:t> Steam Flow:</a:t>
            </a:r>
          </a:p>
          <a:p>
            <a:pPr algn="just"/>
            <a:r>
              <a:rPr lang="en-US" sz="2000" dirty="0" err="1"/>
              <a:t>Fluida</a:t>
            </a:r>
            <a:r>
              <a:rPr lang="en-US" sz="2000" dirty="0"/>
              <a:t> </a:t>
            </a:r>
            <a:r>
              <a:rPr lang="en-US" sz="2000" dirty="0" err="1"/>
              <a:t>panas</a:t>
            </a:r>
            <a:r>
              <a:rPr lang="en-US" sz="2000" dirty="0"/>
              <a:t> (steam) </a:t>
            </a:r>
            <a:r>
              <a:rPr lang="en-US" sz="2000" dirty="0" err="1"/>
              <a:t>mengalir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tube,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lintasan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 U-tube bundle,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keluar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outlet tube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kondensat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>
                <a:solidFill>
                  <a:srgbClr val="FF0000"/>
                </a:solidFill>
              </a:rPr>
              <a:t>Reboiler</a:t>
            </a:r>
            <a:r>
              <a:rPr lang="en-US" sz="2000" b="1" dirty="0">
                <a:solidFill>
                  <a:srgbClr val="FF0000"/>
                </a:solidFill>
              </a:rPr>
              <a:t> Process Fluid Vapor </a:t>
            </a:r>
            <a:r>
              <a:rPr lang="en-US" sz="2000" b="1" dirty="0" err="1">
                <a:solidFill>
                  <a:srgbClr val="FF0000"/>
                </a:solidFill>
              </a:rPr>
              <a:t>dan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Aliran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Produk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en-US" sz="2000" dirty="0"/>
              <a:t>Process fluid yang </a:t>
            </a:r>
            <a:r>
              <a:rPr lang="en-US" sz="2000" dirty="0" err="1"/>
              <a:t>sedang</a:t>
            </a:r>
            <a:r>
              <a:rPr lang="en-US" sz="2000" dirty="0"/>
              <a:t> </a:t>
            </a:r>
            <a:r>
              <a:rPr lang="en-US" sz="2000" dirty="0" err="1"/>
              <a:t>dididihkan</a:t>
            </a:r>
            <a:r>
              <a:rPr lang="en-US" sz="2000" dirty="0"/>
              <a:t> </a:t>
            </a:r>
            <a:r>
              <a:rPr lang="en-US" sz="2000" dirty="0" err="1"/>
              <a:t>memasuki</a:t>
            </a:r>
            <a:r>
              <a:rPr lang="en-US" sz="2000" dirty="0"/>
              <a:t> Kettle </a:t>
            </a:r>
            <a:r>
              <a:rPr lang="en-US" sz="2000" dirty="0" err="1"/>
              <a:t>Reboiler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inlet shell yang </a:t>
            </a:r>
            <a:r>
              <a:rPr lang="en-US" sz="2000" dirty="0" err="1"/>
              <a:t>terletak</a:t>
            </a:r>
            <a:r>
              <a:rPr lang="en-US" sz="2000" dirty="0"/>
              <a:t> di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bawah</a:t>
            </a:r>
            <a:r>
              <a:rPr lang="en-US" sz="2000" dirty="0"/>
              <a:t>. Hot vapor </a:t>
            </a:r>
            <a:r>
              <a:rPr lang="en-US" sz="2000" dirty="0" err="1"/>
              <a:t>dipanaskan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kembali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menara</a:t>
            </a:r>
            <a:r>
              <a:rPr lang="en-US" sz="2000" dirty="0"/>
              <a:t> </a:t>
            </a:r>
            <a:r>
              <a:rPr lang="en-US" sz="2000" dirty="0" err="1"/>
              <a:t>distilasi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outlet shell vapor.</a:t>
            </a:r>
          </a:p>
          <a:p>
            <a:pPr algn="just"/>
            <a:r>
              <a:rPr lang="en-US" sz="2000" dirty="0"/>
              <a:t>Hot liquid product </a:t>
            </a:r>
            <a:r>
              <a:rPr lang="en-US" sz="2000" dirty="0" err="1"/>
              <a:t>terakumulasi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yang </a:t>
            </a:r>
            <a:r>
              <a:rPr lang="en-US" sz="2000" dirty="0" err="1"/>
              <a:t>cukup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mengalir</a:t>
            </a:r>
            <a:r>
              <a:rPr lang="en-US" sz="2000" dirty="0"/>
              <a:t> </a:t>
            </a:r>
            <a:r>
              <a:rPr lang="en-US" sz="2000" dirty="0" err="1"/>
              <a:t>melewati</a:t>
            </a:r>
            <a:r>
              <a:rPr lang="en-US" sz="2000" dirty="0"/>
              <a:t> weir (</a:t>
            </a:r>
            <a:r>
              <a:rPr lang="en-US" sz="2000" dirty="0" err="1"/>
              <a:t>bendung</a:t>
            </a:r>
            <a:r>
              <a:rPr lang="en-US" sz="2000" dirty="0"/>
              <a:t>). Weir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garis</a:t>
            </a:r>
            <a:r>
              <a:rPr lang="en-US" sz="2000" dirty="0"/>
              <a:t> </a:t>
            </a:r>
            <a:r>
              <a:rPr lang="en-US" sz="2000" dirty="0" err="1"/>
              <a:t>vertikal</a:t>
            </a:r>
            <a:r>
              <a:rPr lang="en-US" sz="2000" dirty="0"/>
              <a:t> di </a:t>
            </a:r>
            <a:r>
              <a:rPr lang="en-US" sz="2000" dirty="0" err="1"/>
              <a:t>sebelah</a:t>
            </a:r>
            <a:r>
              <a:rPr lang="en-US" sz="2000" dirty="0"/>
              <a:t> </a:t>
            </a:r>
            <a:r>
              <a:rPr lang="en-US" sz="2000" dirty="0" err="1"/>
              <a:t>kiri</a:t>
            </a:r>
            <a:r>
              <a:rPr lang="en-US" sz="2000" dirty="0"/>
              <a:t> tube bundle. Weir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bendungan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mengelola</a:t>
            </a:r>
            <a:r>
              <a:rPr lang="en-US" sz="2000" dirty="0"/>
              <a:t> level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aliran</a:t>
            </a:r>
            <a:r>
              <a:rPr lang="en-US" sz="2000" dirty="0"/>
              <a:t> liquid. Liquid </a:t>
            </a:r>
            <a:r>
              <a:rPr lang="en-US" sz="2000" dirty="0" err="1"/>
              <a:t>mengalir</a:t>
            </a:r>
            <a:r>
              <a:rPr lang="en-US" sz="2000" dirty="0"/>
              <a:t> di </a:t>
            </a:r>
            <a:r>
              <a:rPr lang="en-US" sz="2000" dirty="0" err="1"/>
              <a:t>atas</a:t>
            </a:r>
            <a:r>
              <a:rPr lang="en-US" sz="2000" dirty="0"/>
              <a:t> weir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keluar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outlet </a:t>
            </a:r>
            <a:r>
              <a:rPr lang="en-US" sz="2000" dirty="0" err="1"/>
              <a:t>produk</a:t>
            </a:r>
            <a:r>
              <a:rPr lang="en-US" sz="2000" dirty="0"/>
              <a:t>,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87" y="4775506"/>
            <a:ext cx="2859087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33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9144000" cy="1069514"/>
          </a:xfrm>
        </p:spPr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Reboiler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048672" cy="533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0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6"/>
          <a:stretch/>
        </p:blipFill>
        <p:spPr bwMode="auto">
          <a:xfrm>
            <a:off x="255142" y="352988"/>
            <a:ext cx="4960607" cy="33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" t="21961" r="-2465" b="4763"/>
          <a:stretch/>
        </p:blipFill>
        <p:spPr bwMode="auto">
          <a:xfrm>
            <a:off x="255142" y="3933056"/>
            <a:ext cx="4403762" cy="261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8" r="15600" b="13022"/>
          <a:stretch/>
        </p:blipFill>
        <p:spPr bwMode="auto">
          <a:xfrm>
            <a:off x="5375267" y="373629"/>
            <a:ext cx="3655162" cy="266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13322" r="2083" b="15960"/>
          <a:stretch/>
        </p:blipFill>
        <p:spPr bwMode="auto">
          <a:xfrm flipH="1">
            <a:off x="5030364" y="3789040"/>
            <a:ext cx="4113636" cy="329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42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52" y="2831415"/>
            <a:ext cx="4037508" cy="402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9144000" cy="1069514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Calandria</a:t>
            </a:r>
            <a:r>
              <a:rPr lang="en-US" dirty="0"/>
              <a:t> </a:t>
            </a:r>
            <a:r>
              <a:rPr lang="en-US" dirty="0" err="1"/>
              <a:t>Reboiler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7280" y="1412776"/>
            <a:ext cx="8659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itchFamily="18" charset="0"/>
                <a:ea typeface="Cambria" pitchFamily="18" charset="0"/>
              </a:rPr>
              <a:t>Calandria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Reboiler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atau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dikenal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dengan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‘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vertical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thermosyphon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</a:p>
          <a:p>
            <a:pPr algn="just"/>
            <a:r>
              <a:rPr lang="en-US" sz="2400" b="1" dirty="0" err="1">
                <a:latin typeface="Cambria" pitchFamily="18" charset="0"/>
                <a:ea typeface="Cambria" pitchFamily="18" charset="0"/>
              </a:rPr>
              <a:t>reboiler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’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merupakan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HE  yang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posisinya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vertikal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. 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Umpan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masuk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dari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bagian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bawah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(liquid pool). Condensate steam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keluar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lewat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bagian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bawah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shell.  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t="19848" r="29903" b="34226"/>
          <a:stretch/>
        </p:blipFill>
        <p:spPr bwMode="auto">
          <a:xfrm>
            <a:off x="4002856" y="3297068"/>
            <a:ext cx="5033640" cy="356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61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0"/>
            <a:ext cx="3168352" cy="1069514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RUMUS 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0"/>
          </p:nvPr>
        </p:nvSpPr>
        <p:spPr>
          <a:xfrm>
            <a:off x="395536" y="1412776"/>
            <a:ext cx="8229600" cy="360040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Font typeface="Arial" pitchFamily="34" charset="0"/>
              <a:buNone/>
            </a:pPr>
            <a:r>
              <a:rPr lang="en-US" sz="5500" b="1" dirty="0">
                <a:latin typeface="Times New Roman"/>
                <a:ea typeface="Times New Roman"/>
              </a:rPr>
              <a:t>			</a:t>
            </a:r>
            <a:r>
              <a:rPr lang="en-US" sz="5500" dirty="0">
                <a:latin typeface="Times New Roman"/>
                <a:ea typeface="Times New Roman"/>
              </a:rPr>
              <a:t>A =                                                (Pers. 5.13, Kern)</a:t>
            </a:r>
          </a:p>
          <a:p>
            <a:pPr marL="0" indent="0" algn="just">
              <a:lnSpc>
                <a:spcPct val="200000"/>
              </a:lnSpc>
              <a:buFont typeface="Arial" pitchFamily="34" charset="0"/>
              <a:buNone/>
            </a:pPr>
            <a:r>
              <a:rPr lang="en-US" sz="5500" dirty="0">
                <a:latin typeface="Times New Roman"/>
                <a:ea typeface="Times New Roman"/>
              </a:rPr>
              <a:t>  </a:t>
            </a:r>
            <a:r>
              <a:rPr lang="en-US" sz="5500" dirty="0" err="1">
                <a:latin typeface="Times New Roman"/>
                <a:ea typeface="Times New Roman"/>
              </a:rPr>
              <a:t>Keterangan</a:t>
            </a:r>
            <a:r>
              <a:rPr lang="en-US" sz="5500" dirty="0">
                <a:latin typeface="Times New Roman"/>
                <a:ea typeface="Times New Roman"/>
              </a:rPr>
              <a:t> : </a:t>
            </a:r>
          </a:p>
          <a:p>
            <a:pPr marL="0" indent="0" algn="just">
              <a:lnSpc>
                <a:spcPct val="200000"/>
              </a:lnSpc>
              <a:buFont typeface="Arial" pitchFamily="34" charset="0"/>
              <a:buNone/>
            </a:pPr>
            <a:r>
              <a:rPr lang="en-US" sz="5500" dirty="0">
                <a:latin typeface="Times New Roman"/>
                <a:ea typeface="Times New Roman"/>
              </a:rPr>
              <a:t>	A           = </a:t>
            </a:r>
            <a:r>
              <a:rPr lang="en-US" sz="5500" dirty="0" err="1">
                <a:latin typeface="Times New Roman"/>
                <a:ea typeface="Times New Roman"/>
              </a:rPr>
              <a:t>luas</a:t>
            </a:r>
            <a:r>
              <a:rPr lang="en-US" sz="5500" dirty="0">
                <a:latin typeface="Times New Roman"/>
                <a:ea typeface="Times New Roman"/>
              </a:rPr>
              <a:t> </a:t>
            </a:r>
            <a:r>
              <a:rPr lang="en-US" sz="5500" dirty="0" err="1">
                <a:latin typeface="Times New Roman"/>
                <a:ea typeface="Times New Roman"/>
              </a:rPr>
              <a:t>permukaan</a:t>
            </a:r>
            <a:r>
              <a:rPr lang="en-US" sz="5500" dirty="0">
                <a:latin typeface="Times New Roman"/>
                <a:ea typeface="Times New Roman"/>
              </a:rPr>
              <a:t> </a:t>
            </a:r>
            <a:r>
              <a:rPr lang="en-US" sz="5500" dirty="0" err="1">
                <a:latin typeface="Times New Roman"/>
                <a:ea typeface="Times New Roman"/>
              </a:rPr>
              <a:t>perpindahan</a:t>
            </a:r>
            <a:r>
              <a:rPr lang="en-US" sz="5500" dirty="0">
                <a:latin typeface="Times New Roman"/>
                <a:ea typeface="Times New Roman"/>
              </a:rPr>
              <a:t> </a:t>
            </a:r>
            <a:r>
              <a:rPr lang="en-US" sz="5500" dirty="0" err="1">
                <a:latin typeface="Times New Roman"/>
                <a:ea typeface="Times New Roman"/>
              </a:rPr>
              <a:t>panas</a:t>
            </a:r>
            <a:r>
              <a:rPr lang="en-US" sz="5500" dirty="0">
                <a:latin typeface="Times New Roman"/>
                <a:ea typeface="Times New Roman"/>
              </a:rPr>
              <a:t>, ft</a:t>
            </a:r>
            <a:r>
              <a:rPr lang="en-US" sz="5500" baseline="30000" dirty="0">
                <a:latin typeface="Times New Roman"/>
                <a:ea typeface="Times New Roman"/>
              </a:rPr>
              <a:t>2</a:t>
            </a:r>
            <a:endParaRPr lang="en-US" sz="55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200000"/>
              </a:lnSpc>
              <a:buFont typeface="Arial" pitchFamily="34" charset="0"/>
              <a:buNone/>
            </a:pPr>
            <a:r>
              <a:rPr lang="en-US" sz="5500" dirty="0">
                <a:latin typeface="Times New Roman"/>
                <a:ea typeface="Times New Roman"/>
              </a:rPr>
              <a:t>	 </a:t>
            </a:r>
            <a:r>
              <a:rPr lang="fr-FR" sz="5500" dirty="0">
                <a:latin typeface="Times New Roman"/>
                <a:ea typeface="Times New Roman"/>
              </a:rPr>
              <a:t>Q           = </a:t>
            </a:r>
            <a:r>
              <a:rPr lang="fr-FR" sz="5500" dirty="0" err="1">
                <a:latin typeface="Times New Roman"/>
                <a:ea typeface="Times New Roman"/>
              </a:rPr>
              <a:t>laju</a:t>
            </a:r>
            <a:r>
              <a:rPr lang="fr-FR" sz="5500" dirty="0">
                <a:latin typeface="Times New Roman"/>
                <a:ea typeface="Times New Roman"/>
              </a:rPr>
              <a:t> panas yang </a:t>
            </a:r>
            <a:r>
              <a:rPr lang="fr-FR" sz="5500" dirty="0" err="1">
                <a:latin typeface="Times New Roman"/>
                <a:ea typeface="Times New Roman"/>
              </a:rPr>
              <a:t>disuplai</a:t>
            </a:r>
            <a:r>
              <a:rPr lang="fr-FR" sz="5500" dirty="0">
                <a:latin typeface="Times New Roman"/>
                <a:ea typeface="Times New Roman"/>
              </a:rPr>
              <a:t> (btu/jam)</a:t>
            </a:r>
            <a:endParaRPr lang="en-US" sz="55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200000"/>
              </a:lnSpc>
              <a:buFont typeface="Arial" pitchFamily="34" charset="0"/>
              <a:buNone/>
            </a:pPr>
            <a:r>
              <a:rPr lang="en-US" sz="5500" dirty="0">
                <a:latin typeface="Times New Roman"/>
                <a:ea typeface="Times New Roman"/>
              </a:rPr>
              <a:t>	</a:t>
            </a:r>
            <a:r>
              <a:rPr lang="fr-FR" sz="5500" dirty="0">
                <a:latin typeface="Times New Roman"/>
                <a:ea typeface="Times New Roman"/>
              </a:rPr>
              <a:t> </a:t>
            </a:r>
            <a:r>
              <a:rPr lang="en-US" sz="5500" dirty="0">
                <a:latin typeface="Times New Roman"/>
                <a:ea typeface="Times New Roman"/>
                <a:sym typeface="Symbol"/>
              </a:rPr>
              <a:t></a:t>
            </a:r>
            <a:r>
              <a:rPr lang="en-US" sz="5500" dirty="0">
                <a:latin typeface="Times New Roman"/>
                <a:ea typeface="Times New Roman"/>
              </a:rPr>
              <a:t>T</a:t>
            </a:r>
            <a:r>
              <a:rPr lang="en-US" sz="5500" baseline="-25000" dirty="0">
                <a:latin typeface="Times New Roman"/>
                <a:ea typeface="Times New Roman"/>
              </a:rPr>
              <a:t>LMTD</a:t>
            </a:r>
            <a:r>
              <a:rPr lang="en-US" sz="5500" dirty="0">
                <a:latin typeface="Times New Roman"/>
                <a:ea typeface="Times New Roman"/>
              </a:rPr>
              <a:t> = </a:t>
            </a:r>
            <a:r>
              <a:rPr lang="en-US" sz="5500" dirty="0" err="1">
                <a:latin typeface="Times New Roman"/>
                <a:ea typeface="Times New Roman"/>
              </a:rPr>
              <a:t>perbedaan</a:t>
            </a:r>
            <a:r>
              <a:rPr lang="en-US" sz="5500" dirty="0">
                <a:latin typeface="Times New Roman"/>
                <a:ea typeface="Times New Roman"/>
              </a:rPr>
              <a:t> </a:t>
            </a:r>
            <a:r>
              <a:rPr lang="en-US" sz="5500" dirty="0" err="1">
                <a:latin typeface="Times New Roman"/>
                <a:ea typeface="Times New Roman"/>
              </a:rPr>
              <a:t>temperatur</a:t>
            </a:r>
            <a:r>
              <a:rPr lang="en-US" sz="5500" dirty="0">
                <a:latin typeface="Times New Roman"/>
                <a:ea typeface="Times New Roman"/>
              </a:rPr>
              <a:t> (</a:t>
            </a:r>
            <a:r>
              <a:rPr lang="en-US" sz="5500" baseline="30000" dirty="0" err="1">
                <a:latin typeface="Times New Roman"/>
                <a:ea typeface="Times New Roman"/>
              </a:rPr>
              <a:t>o</a:t>
            </a:r>
            <a:r>
              <a:rPr lang="en-US" sz="5500" dirty="0" err="1">
                <a:latin typeface="Times New Roman"/>
                <a:ea typeface="Times New Roman"/>
              </a:rPr>
              <a:t>F</a:t>
            </a:r>
            <a:r>
              <a:rPr lang="en-US" sz="5500" dirty="0">
                <a:latin typeface="Times New Roman"/>
                <a:ea typeface="Times New Roman"/>
              </a:rPr>
              <a:t>)</a:t>
            </a:r>
          </a:p>
          <a:p>
            <a:pPr marL="0" indent="0" algn="just">
              <a:lnSpc>
                <a:spcPct val="200000"/>
              </a:lnSpc>
              <a:buFont typeface="Arial" pitchFamily="34" charset="0"/>
              <a:buNone/>
            </a:pPr>
            <a:r>
              <a:rPr lang="en-US" sz="5500" dirty="0">
                <a:latin typeface="Times New Roman"/>
                <a:ea typeface="Times New Roman"/>
              </a:rPr>
              <a:t>	 U</a:t>
            </a:r>
            <a:r>
              <a:rPr lang="en-US" sz="5500" baseline="-25000" dirty="0">
                <a:latin typeface="Times New Roman"/>
                <a:ea typeface="Times New Roman"/>
              </a:rPr>
              <a:t>D</a:t>
            </a:r>
            <a:r>
              <a:rPr lang="en-US" sz="5500" dirty="0">
                <a:latin typeface="Times New Roman"/>
                <a:ea typeface="Times New Roman"/>
              </a:rPr>
              <a:t>         = </a:t>
            </a:r>
            <a:r>
              <a:rPr lang="en-US" sz="5500" dirty="0" err="1">
                <a:latin typeface="Times New Roman"/>
                <a:ea typeface="Times New Roman"/>
              </a:rPr>
              <a:t>koefisien</a:t>
            </a:r>
            <a:r>
              <a:rPr lang="en-US" sz="5500" dirty="0">
                <a:latin typeface="Times New Roman"/>
                <a:ea typeface="Times New Roman"/>
              </a:rPr>
              <a:t> </a:t>
            </a:r>
            <a:r>
              <a:rPr lang="en-US" sz="5500" dirty="0" err="1">
                <a:latin typeface="Times New Roman"/>
                <a:ea typeface="Times New Roman"/>
              </a:rPr>
              <a:t>perpindahan</a:t>
            </a:r>
            <a:r>
              <a:rPr lang="en-US" sz="5500" dirty="0">
                <a:latin typeface="Times New Roman"/>
                <a:ea typeface="Times New Roman"/>
              </a:rPr>
              <a:t> </a:t>
            </a:r>
            <a:r>
              <a:rPr lang="en-US" sz="5500" dirty="0" err="1">
                <a:latin typeface="Times New Roman"/>
                <a:ea typeface="Times New Roman"/>
              </a:rPr>
              <a:t>panas</a:t>
            </a:r>
            <a:r>
              <a:rPr lang="en-US" sz="5500" dirty="0">
                <a:latin typeface="Times New Roman"/>
                <a:ea typeface="Times New Roman"/>
              </a:rPr>
              <a:t> </a:t>
            </a:r>
            <a:r>
              <a:rPr lang="en-US" sz="5500" dirty="0" err="1">
                <a:latin typeface="Times New Roman"/>
                <a:ea typeface="Times New Roman"/>
              </a:rPr>
              <a:t>menyeluruh</a:t>
            </a:r>
            <a:r>
              <a:rPr lang="en-US" sz="5500" dirty="0">
                <a:latin typeface="Times New Roman"/>
                <a:ea typeface="Times New Roman"/>
              </a:rPr>
              <a:t> (              )</a:t>
            </a:r>
          </a:p>
          <a:p>
            <a:pPr marL="0" indent="0" algn="just">
              <a:lnSpc>
                <a:spcPct val="200000"/>
              </a:lnSpc>
              <a:buFont typeface="Arial" pitchFamily="34" charset="0"/>
              <a:buNone/>
            </a:pPr>
            <a:endParaRPr lang="en-US" sz="55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200000"/>
              </a:lnSpc>
              <a:buFont typeface="Arial" pitchFamily="34" charset="0"/>
              <a:buNone/>
            </a:pPr>
            <a:endParaRPr lang="en-US" sz="55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9226"/>
            <a:ext cx="1450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4293096"/>
            <a:ext cx="74453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02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0"/>
            <a:ext cx="3168352" cy="1069514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RUMUS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8" t="22179" r="33243" b="18548"/>
          <a:stretch/>
        </p:blipFill>
        <p:spPr bwMode="auto">
          <a:xfrm>
            <a:off x="1619672" y="1169875"/>
            <a:ext cx="5251909" cy="545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581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826</Words>
  <Application>Microsoft Office PowerPoint</Application>
  <PresentationFormat>On-screen Show (4:3)</PresentationFormat>
  <Paragraphs>89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Custom Design</vt:lpstr>
      <vt:lpstr>3_Office Theme</vt:lpstr>
      <vt:lpstr>11_Office Theme</vt:lpstr>
      <vt:lpstr>1_Office Theme</vt:lpstr>
      <vt:lpstr>PowerPoint Presentation</vt:lpstr>
      <vt:lpstr>Reboiler</vt:lpstr>
      <vt:lpstr>1. Kettle Reboiler</vt:lpstr>
      <vt:lpstr> Mekanisme Reboiler</vt:lpstr>
      <vt:lpstr>Mekanisme Reboiler</vt:lpstr>
      <vt:lpstr>PowerPoint Presentation</vt:lpstr>
      <vt:lpstr>2. Calandria Reboiler</vt:lpstr>
      <vt:lpstr>RUMUS </vt:lpstr>
      <vt:lpstr>RUMUS </vt:lpstr>
      <vt:lpstr> CONTOH SOAL</vt:lpstr>
      <vt:lpstr>Contoh Soal 1 (Buku Kern)</vt:lpstr>
      <vt:lpstr>PowerPoint Presentation</vt:lpstr>
      <vt:lpstr>PowerPoint Presentation</vt:lpstr>
      <vt:lpstr>PowerPoint Presentation</vt:lpstr>
      <vt:lpstr>PowerPoint Presentation</vt:lpstr>
      <vt:lpstr>Contoh Soal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</vt:lpstr>
      <vt:lpstr>Referensi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Rinette Visca</cp:lastModifiedBy>
  <cp:revision>72</cp:revision>
  <dcterms:created xsi:type="dcterms:W3CDTF">2014-04-01T16:35:38Z</dcterms:created>
  <dcterms:modified xsi:type="dcterms:W3CDTF">2024-10-19T02:49:52Z</dcterms:modified>
</cp:coreProperties>
</file>