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</p:sldMasterIdLst>
  <p:notesMasterIdLst>
    <p:notesMasterId r:id="rId20"/>
  </p:notesMasterIdLst>
  <p:sldIdLst>
    <p:sldId id="278" r:id="rId6"/>
    <p:sldId id="279" r:id="rId7"/>
    <p:sldId id="280" r:id="rId8"/>
    <p:sldId id="288" r:id="rId9"/>
    <p:sldId id="282" r:id="rId10"/>
    <p:sldId id="283" r:id="rId11"/>
    <p:sldId id="284" r:id="rId12"/>
    <p:sldId id="281" r:id="rId13"/>
    <p:sldId id="264" r:id="rId14"/>
    <p:sldId id="265" r:id="rId15"/>
    <p:sldId id="266" r:id="rId16"/>
    <p:sldId id="268" r:id="rId17"/>
    <p:sldId id="267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24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2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0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4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9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7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58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1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8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x9l2cxQ_eUi4VYkHxfTQhoQG35xQRKzZ?usp=drive_link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Rencana </a:t>
            </a:r>
            <a:r>
              <a:rPr lang="en-US" sz="3200" dirty="0" err="1"/>
              <a:t>Pembelajaran</a:t>
            </a:r>
            <a:r>
              <a:rPr lang="en-US" sz="3200" dirty="0"/>
              <a:t> Semester (RPS)</a:t>
            </a:r>
            <a:br>
              <a:rPr lang="en-US" sz="4000" dirty="0"/>
            </a:br>
            <a:br>
              <a:rPr lang="en-US" sz="4000" dirty="0"/>
            </a:br>
            <a:r>
              <a:rPr lang="en-US" sz="3100" b="1" dirty="0"/>
              <a:t>Metodologi </a:t>
            </a:r>
            <a:r>
              <a:rPr lang="en-US" sz="3100" b="1" dirty="0" err="1"/>
              <a:t>Penelitian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2" y="4671204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i="1" dirty="0"/>
              <a:t>Rinette Visca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E4A8-209D-DBEC-38AA-F9AA0303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Pengertian Metodologi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Penelitian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589D7-A72A-68AC-75A1-0BA066DE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/>
              <a:t>Menurut </a:t>
            </a:r>
            <a:r>
              <a:rPr lang="en-US" b="1" dirty="0" err="1"/>
              <a:t>Sugiyono</a:t>
            </a:r>
            <a:r>
              <a:rPr lang="en-US" b="1" dirty="0"/>
              <a:t> (2019)</a:t>
            </a:r>
            <a:r>
              <a:rPr lang="en-US" dirty="0"/>
              <a:t>,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“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data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.”</a:t>
            </a:r>
          </a:p>
          <a:p>
            <a:pPr algn="just">
              <a:buNone/>
            </a:pPr>
            <a:r>
              <a:rPr lang="en-US" dirty="0"/>
              <a:t>Cara </a:t>
            </a:r>
            <a:r>
              <a:rPr lang="en-US" dirty="0" err="1"/>
              <a:t>ilmiah</a:t>
            </a:r>
            <a:r>
              <a:rPr lang="en-US" dirty="0"/>
              <a:t> di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/>
              <a:t>, </a:t>
            </a:r>
            <a:r>
              <a:rPr lang="en-US" dirty="0" err="1"/>
              <a:t>empiris</a:t>
            </a:r>
            <a:r>
              <a:rPr lang="en-US" dirty="0"/>
              <a:t>, dan </a:t>
            </a:r>
            <a:r>
              <a:rPr lang="en-US" dirty="0" err="1"/>
              <a:t>sistematis</a:t>
            </a:r>
            <a:r>
              <a:rPr lang="en-US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/>
              <a:t>Rasional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/>
              <a:t>Empiris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 oleh </a:t>
            </a:r>
            <a:r>
              <a:rPr lang="en-US" dirty="0" err="1"/>
              <a:t>pancaindra</a:t>
            </a:r>
            <a:r>
              <a:rPr lang="en-US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/>
              <a:t>Sistematis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9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EC636-2D6C-3018-524F-13279229A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2A33-AE7F-EE70-B12B-354E1AE4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Pengertian Metodologi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Penelitian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74119-BA3C-BF9A-B634-33EF1175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b="1" dirty="0"/>
              <a:t>Creswell (2014)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:</a:t>
            </a:r>
          </a:p>
          <a:p>
            <a:pPr algn="just">
              <a:buNone/>
            </a:pPr>
            <a:r>
              <a:rPr lang="en-US" dirty="0"/>
              <a:t>“A set of procedures or techniques used to identify, select, process, and analyze information about a topic. It provides the theoretical underpinning for understanding which methods, set of methods, or best practices can be applied to a specific case.”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Creswell, J. W., 2014, Research Design: Qualitative, Quantitative, and Mixed Methods Approaches.</a:t>
            </a:r>
            <a:r>
              <a:rPr lang="en-US" dirty="0"/>
              <a:t>)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b="1" dirty="0" err="1"/>
              <a:t>metodologi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b="1" dirty="0" err="1"/>
              <a:t>kerangka</a:t>
            </a:r>
            <a:r>
              <a:rPr lang="en-US" b="1" dirty="0"/>
              <a:t> </a:t>
            </a:r>
            <a:r>
              <a:rPr lang="en-US" b="1" dirty="0" err="1"/>
              <a:t>berpikir</a:t>
            </a:r>
            <a:r>
              <a:rPr lang="en-US" b="1" dirty="0"/>
              <a:t> </a:t>
            </a:r>
            <a:r>
              <a:rPr lang="en-US" b="1" dirty="0" err="1"/>
              <a:t>ilmiah</a:t>
            </a:r>
            <a:r>
              <a:rPr lang="en-US" dirty="0"/>
              <a:t> yang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i="1" dirty="0" err="1"/>
              <a:t>mengapa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i="1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, dan </a:t>
            </a:r>
            <a:r>
              <a:rPr lang="en-US" i="1" dirty="0" err="1"/>
              <a:t>bagaimana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ditafsirkan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dan valid.</a:t>
            </a:r>
          </a:p>
          <a:p>
            <a:pPr marL="0" indent="0" algn="just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9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7B8C-5240-471D-5BEA-B581A614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Inti </a:t>
            </a:r>
            <a:r>
              <a:rPr lang="en-US" dirty="0" err="1"/>
              <a:t>Konsep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06C02DA-34D2-028F-EFED-58EE0D286B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10692" y="1630135"/>
          <a:ext cx="7800109" cy="42719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00018">
                  <a:extLst>
                    <a:ext uri="{9D8B030D-6E8A-4147-A177-3AD203B41FA5}">
                      <a16:colId xmlns:a16="http://schemas.microsoft.com/office/drawing/2014/main" val="1699100949"/>
                    </a:ext>
                  </a:extLst>
                </a:gridCol>
                <a:gridCol w="6500091">
                  <a:extLst>
                    <a:ext uri="{9D8B030D-6E8A-4147-A177-3AD203B41FA5}">
                      <a16:colId xmlns:a16="http://schemas.microsoft.com/office/drawing/2014/main" val="767477405"/>
                    </a:ext>
                  </a:extLst>
                </a:gridCol>
              </a:tblGrid>
              <a:tr h="5845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Aspek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Penjelasan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285217"/>
                  </a:ext>
                </a:extLst>
              </a:tr>
              <a:tr h="5845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Tujuan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Memberikan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dasar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ilmiah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bagi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proses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penelitian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555684"/>
                  </a:ext>
                </a:extLst>
              </a:tr>
              <a:tr h="1034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Isi</a:t>
                      </a:r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Filsafat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ilmu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pendekatan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rancangan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penelitian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logika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berpikir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ilmiah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221330"/>
                  </a:ext>
                </a:extLst>
              </a:tr>
              <a:tr h="1034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Fokus</a:t>
                      </a:r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Mengapa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dan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bagaimana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penelitian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dilakukan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bukan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hanya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apa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dilakukan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915956"/>
                  </a:ext>
                </a:extLst>
              </a:tr>
              <a:tr h="1034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Hasil</a:t>
                      </a:r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Desain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penelitian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kokoh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dan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dapat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diuji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secara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akademik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131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78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5F86-4D6B-F398-9F97-DFBA306B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📚 Daftar </a:t>
            </a:r>
            <a:r>
              <a:rPr lang="en-US" b="1" dirty="0" err="1"/>
              <a:t>Pustaha</a:t>
            </a:r>
            <a:r>
              <a:rPr lang="en-US" b="1" dirty="0"/>
              <a:t> (</a:t>
            </a:r>
            <a:r>
              <a:rPr lang="en-US" b="1" i="1" dirty="0"/>
              <a:t>APA 7th Edition</a:t>
            </a:r>
            <a:r>
              <a:rPr lang="en-US" b="1" dirty="0"/>
              <a:t>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3065-CAB7-DE4D-30E3-5992BFC68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Creswell, J. W. (2014). </a:t>
            </a:r>
            <a:r>
              <a:rPr lang="en-US" i="1" dirty="0"/>
              <a:t>Research Design: Qualitative, Quantitative, and Mixed Methods Approaches</a:t>
            </a:r>
            <a:r>
              <a:rPr lang="en-US" dirty="0"/>
              <a:t> (4th ed.). SAGE Publications.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Sugiyono</a:t>
            </a:r>
            <a:r>
              <a:rPr lang="en-US" dirty="0"/>
              <a:t>. (2019). </a:t>
            </a:r>
            <a:r>
              <a:rPr lang="en-US" i="1" dirty="0"/>
              <a:t>Metode </a:t>
            </a:r>
            <a:r>
              <a:rPr lang="en-US" i="1" dirty="0" err="1"/>
              <a:t>Penelitian</a:t>
            </a:r>
            <a:r>
              <a:rPr lang="en-US" i="1" dirty="0"/>
              <a:t> </a:t>
            </a:r>
            <a:r>
              <a:rPr lang="en-US" i="1" dirty="0" err="1"/>
              <a:t>Kuantitatif</a:t>
            </a:r>
            <a:r>
              <a:rPr lang="en-US" i="1" dirty="0"/>
              <a:t>, </a:t>
            </a:r>
            <a:r>
              <a:rPr lang="en-US" i="1" dirty="0" err="1"/>
              <a:t>Kualitatif</a:t>
            </a:r>
            <a:r>
              <a:rPr lang="en-US" i="1" dirty="0"/>
              <a:t>, dan R&amp;D.</a:t>
            </a:r>
            <a:r>
              <a:rPr lang="en-US" dirty="0"/>
              <a:t> Bandung: </a:t>
            </a:r>
            <a:r>
              <a:rPr lang="en-US" dirty="0" err="1"/>
              <a:t>Alfabeta</a:t>
            </a:r>
            <a:r>
              <a:rPr lang="en-US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Neuman, W. L. (2014). </a:t>
            </a:r>
            <a:r>
              <a:rPr lang="en-US" i="1" dirty="0"/>
              <a:t>Social Research Methods: Qualitative and Quantitative Approaches</a:t>
            </a:r>
            <a:r>
              <a:rPr lang="en-US" dirty="0"/>
              <a:t> (7th ed.). Pearson Education.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Kothari, C. R. (2004). </a:t>
            </a:r>
            <a:r>
              <a:rPr lang="en-US" i="1" dirty="0"/>
              <a:t>Research Methodology: Methods and Techniques</a:t>
            </a:r>
            <a:r>
              <a:rPr lang="en-US" dirty="0"/>
              <a:t> (2nd ed.). New Age International Publishers.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4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A206E-A529-135E-7C66-8E529DB6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0E5EFD-6313-C8DF-6A6B-5657F80C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2EAEA3B3-58A0-86D9-0EB8-79C2FD299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4DDF7-5A83-3E0D-DEA0-7337A338E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TERIMA KASIH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3804D-B0EF-9C03-BC09-2047ED9D9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2" y="4671204"/>
            <a:ext cx="3485072" cy="1026544"/>
          </a:xfrm>
        </p:spPr>
        <p:txBody>
          <a:bodyPr>
            <a:normAutofit/>
          </a:bodyPr>
          <a:lstStyle/>
          <a:p>
            <a:pPr algn="l"/>
            <a:endParaRPr lang="en-US" sz="2300" i="1" dirty="0"/>
          </a:p>
        </p:txBody>
      </p:sp>
    </p:spTree>
    <p:extLst>
      <p:ext uri="{BB962C8B-B14F-4D97-AF65-F5344CB8AC3E}">
        <p14:creationId xmlns:p14="http://schemas.microsoft.com/office/powerpoint/2010/main" val="266862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450" y="180424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 err="1"/>
              <a:t>Topik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449" y="1399624"/>
            <a:ext cx="5107241" cy="4058751"/>
          </a:xfrm>
        </p:spPr>
        <p:txBody>
          <a:bodyPr anchor="t">
            <a:noAutofit/>
          </a:bodyPr>
          <a:lstStyle/>
          <a:p>
            <a:pPr marL="36900" indent="0"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Capaian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Pembelajaran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Mata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CPMK</a:t>
            </a:r>
          </a:p>
          <a:p>
            <a:pPr marL="3690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Sub-CPMK </a:t>
            </a:r>
          </a:p>
          <a:p>
            <a:pPr marL="36900" indent="0"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Deskripsi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Singkat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Mata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Bahan Kajian / Materi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Pembelajaran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Link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Referensi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Buku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marL="3690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Pengertian Metodologi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1DC25F8-05FB-9689-9C87-120324EC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A3358-18A5-87E0-5595-26BA9ECC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6" y="0"/>
            <a:ext cx="7232073" cy="72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6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C35DF-4B13-3726-F553-273120003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C77B-2F4D-AD78-AC03-0C22B779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4" y="274638"/>
            <a:ext cx="10778835" cy="1143000"/>
          </a:xfrm>
        </p:spPr>
        <p:txBody>
          <a:bodyPr>
            <a:normAutofit/>
          </a:bodyPr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Matakuliah</a:t>
            </a:r>
            <a:r>
              <a:rPr lang="en-US" dirty="0"/>
              <a:t> (CPMK)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98943-C6E8-04D7-398D-0D48A041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2431474"/>
            <a:ext cx="10307781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mampu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proposal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memecahkan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Membuat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hipotesis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dibuktikan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nantinya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diterima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ditolak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0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DD1EC8-BEC5-C831-139C-B20F3705F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496061"/>
              </p:ext>
            </p:extLst>
          </p:nvPr>
        </p:nvGraphicFramePr>
        <p:xfrm>
          <a:off x="540327" y="0"/>
          <a:ext cx="11111345" cy="6814219"/>
        </p:xfrm>
        <a:graphic>
          <a:graphicData uri="http://schemas.openxmlformats.org/drawingml/2006/table">
            <a:tbl>
              <a:tblPr firstRow="1" firstCol="1" bandRow="1"/>
              <a:tblGrid>
                <a:gridCol w="793669">
                  <a:extLst>
                    <a:ext uri="{9D8B030D-6E8A-4147-A177-3AD203B41FA5}">
                      <a16:colId xmlns:a16="http://schemas.microsoft.com/office/drawing/2014/main" val="4032445258"/>
                    </a:ext>
                  </a:extLst>
                </a:gridCol>
                <a:gridCol w="4029193">
                  <a:extLst>
                    <a:ext uri="{9D8B030D-6E8A-4147-A177-3AD203B41FA5}">
                      <a16:colId xmlns:a16="http://schemas.microsoft.com/office/drawing/2014/main" val="2371355101"/>
                    </a:ext>
                  </a:extLst>
                </a:gridCol>
                <a:gridCol w="6288483">
                  <a:extLst>
                    <a:ext uri="{9D8B030D-6E8A-4147-A177-3AD203B41FA5}">
                      <a16:colId xmlns:a16="http://schemas.microsoft.com/office/drawing/2014/main" val="2810131969"/>
                    </a:ext>
                  </a:extLst>
                </a:gridCol>
              </a:tblGrid>
              <a:tr h="463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Kemampuan Akhir yang direncanakan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(Sub-CPMK)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Indikator Pencapaian Kompetensi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627399"/>
                  </a:ext>
                </a:extLst>
              </a:tr>
              <a:tr h="941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Mampu memahami tujuan penelitian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Mampu memahami kompetensi yang akan dicapai setelah bahan kuliah tuntas disampaikan selama satu semester, dan cara penilaian pembelajaran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866745"/>
                  </a:ext>
                </a:extLst>
              </a:tr>
              <a:tr h="620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Mampu menjelaskan jenis-jenis penelitian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1. Memahami tujuan penelitian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2. Menjelaskan jenis penelitian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572587"/>
                  </a:ext>
                </a:extLst>
              </a:tr>
              <a:tr h="8601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Mampu mengidentifikasi dan formulasi permasalahan penelitian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1.Mendefinisikan metodologi vs Metode penelitian.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2. Memahami kriteria Penelitian yang baik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013384"/>
                  </a:ext>
                </a:extLst>
              </a:tr>
              <a:tr h="941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Mampu menguraikan  masalah penelitian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1. Mengidentifikasi dan formulasi permasalahan penelitian                                                                                      2. Menguraikan masalah penelitian                                             3. Memahami teknik mendefinisikan masalah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351914"/>
                  </a:ext>
                </a:extLst>
              </a:tr>
              <a:tr h="702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Mampu merancang penelitian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1. Mampu merancang penelitian                                              2. Mampu menjelaskan disain penelitian yang berbeda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76146"/>
                  </a:ext>
                </a:extLst>
              </a:tr>
              <a:tr h="463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Memahami disain sampel dan implikasinya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1. Memahami desain pengambilan sampel              2. Memahami implikasi disain sampel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288352"/>
                  </a:ext>
                </a:extLst>
              </a:tr>
              <a:tr h="702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Memahami indeksasi jurnal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1. Memahami esensi publikasi jurnal bereputasi       2. Mampu menemukan jurnal – jurnal bereputasi 3. Memahami gaya selingkung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2221" marR="62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889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8E13-414D-3E8A-DA2C-DD97D807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DESKRIPSI MATA KULIAH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C6AE-5D24-52B9-C3D7-C2CCFA89C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/>
              <a:t>Matakuliah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dihimpun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,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tersembunyi</a:t>
            </a:r>
            <a:r>
              <a:rPr lang="en-US" dirty="0"/>
              <a:t> dan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/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.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mini review pada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eksplorasi</a:t>
            </a:r>
            <a:r>
              <a:rPr lang="en-US" dirty="0"/>
              <a:t>, dan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material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dan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/</a:t>
            </a:r>
            <a:r>
              <a:rPr lang="en-US" dirty="0" err="1"/>
              <a:t>populasi</a:t>
            </a:r>
            <a:r>
              <a:rPr lang="en-US" dirty="0"/>
              <a:t> (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ditolak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7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870F-AA3A-BED2-E3EF-60C5DC62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Bahan Kajian / Materi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AA62C-2156-C654-192B-BB8E5083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1. Tujuan </a:t>
            </a:r>
            <a:r>
              <a:rPr lang="en-US" dirty="0" err="1"/>
              <a:t>penelitian</a:t>
            </a:r>
            <a:r>
              <a:rPr lang="en-US" dirty="0"/>
              <a:t> dan 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Merancang</a:t>
            </a:r>
            <a:r>
              <a:rPr lang="en-US" dirty="0"/>
              <a:t>  </a:t>
            </a:r>
            <a:r>
              <a:rPr lang="en-US" dirty="0" err="1"/>
              <a:t>Penelitian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 </a:t>
            </a:r>
            <a:r>
              <a:rPr lang="en-US" dirty="0" err="1"/>
              <a:t>Penelitian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Disain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dan </a:t>
            </a:r>
            <a:r>
              <a:rPr lang="en-US" dirty="0" err="1"/>
              <a:t>implikasinya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6. Etika </a:t>
            </a:r>
            <a:r>
              <a:rPr lang="en-US" dirty="0" err="1"/>
              <a:t>penelitian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7. Metode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Pengolahan</a:t>
            </a:r>
            <a:r>
              <a:rPr lang="en-US" dirty="0"/>
              <a:t> Data dan </a:t>
            </a:r>
            <a:r>
              <a:rPr lang="en-US" dirty="0" err="1"/>
              <a:t>Analisis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Penyusuan</a:t>
            </a:r>
            <a:r>
              <a:rPr lang="en-US" dirty="0"/>
              <a:t> daftar </a:t>
            </a:r>
            <a:r>
              <a:rPr lang="en-US" dirty="0" err="1"/>
              <a:t>referensi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err="1"/>
              <a:t>Publikasi</a:t>
            </a:r>
            <a:r>
              <a:rPr lang="en-US" dirty="0"/>
              <a:t> pada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bereputasi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36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5921-155D-5CFB-32B9-4F476AD9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35B87-C76B-FF63-95AB-1BC90847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https://drive.google.com/drive/folders/1x9l2cxQ_eUi4VYkHxfTQhoQG35xQRKzZ?usp=drive_link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03ED-6A8F-231D-EA7C-369113AE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Pengertian Metodologi </a:t>
            </a:r>
            <a:r>
              <a:rPr lang="en-US" b="1" dirty="0" err="1"/>
              <a:t>Penelitian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2609F-E40C-E27D-DF1F-38FEFBB9B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Metodologi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cabang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ilmu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mempelajari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cara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atau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sistem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berpikir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ilmiah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digunakan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memperoleh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pengetahuan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secara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sistematis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terencana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dapat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dipertanggungjawabkan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en-US" dirty="0"/>
              <a:t>Metodologi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rasional</a:t>
            </a:r>
            <a:r>
              <a:rPr lang="en-US" dirty="0"/>
              <a:t> dan </a:t>
            </a:r>
            <a:r>
              <a:rPr lang="en-US" dirty="0" err="1"/>
              <a:t>filosofi</a:t>
            </a:r>
            <a:r>
              <a:rPr lang="en-US" dirty="0"/>
              <a:t> di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304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{56164969-52DA-4689-8635-CBDD7DADB183}TFe742eee6-54b3-45e8-a03d-f3d997f9b6caf6c338c2_win32-3734725ae7e2</Template>
  <TotalTime>28</TotalTime>
  <Words>770</Words>
  <Application>Microsoft Office PowerPoint</Application>
  <PresentationFormat>Widescreen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Goudy Old Style</vt:lpstr>
      <vt:lpstr>Times New Roman</vt:lpstr>
      <vt:lpstr>Wingdings 2</vt:lpstr>
      <vt:lpstr>SlateVTI</vt:lpstr>
      <vt:lpstr>Office Theme</vt:lpstr>
      <vt:lpstr>Rencana Pembelajaran Semester (RPS)  Metodologi Penelitian</vt:lpstr>
      <vt:lpstr>Topik </vt:lpstr>
      <vt:lpstr>PowerPoint Presentation</vt:lpstr>
      <vt:lpstr>Capaian Pembelajaran Matakuliah (CPMK)</vt:lpstr>
      <vt:lpstr>PowerPoint Presentation</vt:lpstr>
      <vt:lpstr>DESKRIPSI MATA KULIAH  </vt:lpstr>
      <vt:lpstr>Bahan Kajian / Materi Pembelajaran</vt:lpstr>
      <vt:lpstr>Link Referensi Buku</vt:lpstr>
      <vt:lpstr>Pengertian Metodologi Penelitian </vt:lpstr>
      <vt:lpstr>Pengertian Metodologi Penelitian</vt:lpstr>
      <vt:lpstr>Pengertian Metodologi Penelitian</vt:lpstr>
      <vt:lpstr>Inti Konsep </vt:lpstr>
      <vt:lpstr>📚 Daftar Pustaha (APA 7th Edition) 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4</cp:revision>
  <dcterms:created xsi:type="dcterms:W3CDTF">2025-10-08T06:58:30Z</dcterms:created>
  <dcterms:modified xsi:type="dcterms:W3CDTF">2025-10-08T07:27:06Z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