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9" r:id="rId3"/>
  </p:sldMasterIdLst>
  <p:notesMasterIdLst>
    <p:notesMasterId r:id="rId88"/>
  </p:notesMasterIdLst>
  <p:sldIdLst>
    <p:sldId id="257" r:id="rId4"/>
    <p:sldId id="352" r:id="rId5"/>
    <p:sldId id="351" r:id="rId6"/>
    <p:sldId id="353" r:id="rId7"/>
    <p:sldId id="263" r:id="rId8"/>
    <p:sldId id="346" r:id="rId9"/>
    <p:sldId id="347" r:id="rId10"/>
    <p:sldId id="362" r:id="rId11"/>
    <p:sldId id="359" r:id="rId12"/>
    <p:sldId id="360" r:id="rId13"/>
    <p:sldId id="361" r:id="rId14"/>
    <p:sldId id="350" r:id="rId15"/>
    <p:sldId id="349" r:id="rId16"/>
    <p:sldId id="356" r:id="rId17"/>
    <p:sldId id="357" r:id="rId18"/>
    <p:sldId id="358" r:id="rId19"/>
    <p:sldId id="339" r:id="rId20"/>
    <p:sldId id="334" r:id="rId21"/>
    <p:sldId id="338" r:id="rId22"/>
    <p:sldId id="340" r:id="rId23"/>
    <p:sldId id="341" r:id="rId24"/>
    <p:sldId id="265" r:id="rId25"/>
    <p:sldId id="266" r:id="rId26"/>
    <p:sldId id="268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09" r:id="rId64"/>
    <p:sldId id="310" r:id="rId65"/>
    <p:sldId id="311" r:id="rId66"/>
    <p:sldId id="312" r:id="rId67"/>
    <p:sldId id="313" r:id="rId68"/>
    <p:sldId id="314" r:id="rId69"/>
    <p:sldId id="315" r:id="rId70"/>
    <p:sldId id="316" r:id="rId71"/>
    <p:sldId id="317" r:id="rId72"/>
    <p:sldId id="318" r:id="rId73"/>
    <p:sldId id="319" r:id="rId74"/>
    <p:sldId id="320" r:id="rId75"/>
    <p:sldId id="321" r:id="rId76"/>
    <p:sldId id="322" r:id="rId77"/>
    <p:sldId id="323" r:id="rId78"/>
    <p:sldId id="324" r:id="rId79"/>
    <p:sldId id="325" r:id="rId80"/>
    <p:sldId id="326" r:id="rId81"/>
    <p:sldId id="327" r:id="rId82"/>
    <p:sldId id="328" r:id="rId83"/>
    <p:sldId id="329" r:id="rId84"/>
    <p:sldId id="330" r:id="rId85"/>
    <p:sldId id="331" r:id="rId86"/>
    <p:sldId id="336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nette Visca" initials="RV" lastIdx="1" clrIdx="0">
    <p:extLst>
      <p:ext uri="{19B8F6BF-5375-455C-9EA6-DF929625EA0E}">
        <p15:presenceInfo xmlns:p15="http://schemas.microsoft.com/office/powerpoint/2012/main" userId="a22042a5f91073f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6" autoAdjust="0"/>
    <p:restoredTop sz="94660"/>
  </p:normalViewPr>
  <p:slideViewPr>
    <p:cSldViewPr>
      <p:cViewPr varScale="1">
        <p:scale>
          <a:sx n="69" d="100"/>
          <a:sy n="69" d="100"/>
        </p:scale>
        <p:origin x="114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commentAuthors" Target="commentAuthor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presProps" Target="presProps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29F83-697D-4ECC-B0D7-26785FCCD8A3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D93C2-94A5-4F52-9A1F-FA1F913DD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9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D93C2-94A5-4F52-9A1F-FA1F913DD3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77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44A57ECC-2322-4101-A7F2-2456423F7CAE}" type="slidenum">
              <a:rPr 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46</a:t>
            </a:fld>
            <a:endParaRPr 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B4A9943-B057-4542-B81D-B30EE3B558CC}" type="slidenum">
              <a:rPr 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47</a:t>
            </a:fld>
            <a:endParaRPr 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4" y="684956"/>
            <a:ext cx="4516437" cy="3429603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486"/>
            <a:ext cx="5029200" cy="41145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94E3E70-D776-4914-B886-1636C2EF1FF7}" type="slidenum">
              <a:rPr lang="en-US" sz="1200" b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/>
              <a:t>23</a:t>
            </a:fld>
            <a:endParaRPr lang="en-US" sz="1200" b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6400" cy="316230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0D5F07D-22BE-464B-BA8E-22845E3994E0}" type="slidenum">
              <a:rPr 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24</a:t>
            </a:fld>
            <a:endParaRPr 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48713A5-E5D0-4302-8D91-A2E2A288A7FC}" type="slidenum">
              <a:rPr 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27</a:t>
            </a:fld>
            <a:endParaRPr 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E239250A-D86C-4CB9-B901-B3030FB89DAD}" type="slidenum">
              <a:rPr 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29</a:t>
            </a:fld>
            <a:endParaRPr 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F4F444B6-2293-4E73-B0DB-3B86175DBD95}" type="slidenum">
              <a:rPr 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30</a:t>
            </a:fld>
            <a:endParaRPr 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BCE03642-FA24-42E8-8EEA-681A329E02A3}" type="slidenum">
              <a:rPr 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33</a:t>
            </a:fld>
            <a:endParaRPr 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10D1EFA8-ED1A-4F97-9F56-4F4FFCBA6F62}" type="slidenum">
              <a:rPr 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37</a:t>
            </a:fld>
            <a:endParaRPr 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0805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108DD92-126E-442B-BFBB-3DE794A6A672}" type="slidenum">
              <a:rPr 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45</a:t>
            </a:fld>
            <a:endParaRPr 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0285-75BF-477F-9B08-361134DD47F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85C-C514-40B5-8EE3-14FE0341E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15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0285-75BF-477F-9B08-361134DD47F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85C-C514-40B5-8EE3-14FE0341E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49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0285-75BF-477F-9B08-361134DD47F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85C-C514-40B5-8EE3-14FE0341E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21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8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19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25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58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27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53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266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6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0285-75BF-477F-9B08-361134DD47F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85C-C514-40B5-8EE3-14FE0341E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8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1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15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352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02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056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Vision/Mission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>
            <a:spLocks/>
          </p:cNvSpPr>
          <p:nvPr userDrawn="1"/>
        </p:nvSpPr>
        <p:spPr bwMode="auto">
          <a:xfrm>
            <a:off x="1398589" y="4030134"/>
            <a:ext cx="3175" cy="44451"/>
          </a:xfrm>
          <a:custGeom>
            <a:avLst/>
            <a:gdLst>
              <a:gd name="T0" fmla="*/ 0 w 1"/>
              <a:gd name="T1" fmla="*/ 0 h 9"/>
              <a:gd name="T2" fmla="*/ 0 w 1"/>
              <a:gd name="T3" fmla="*/ 9 h 9"/>
              <a:gd name="T4" fmla="*/ 0 w 1"/>
              <a:gd name="T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9">
                <a:moveTo>
                  <a:pt x="0" y="0"/>
                </a:moveTo>
                <a:cubicBezTo>
                  <a:pt x="0" y="9"/>
                  <a:pt x="0" y="9"/>
                  <a:pt x="0" y="9"/>
                </a:cubicBezTo>
                <a:cubicBezTo>
                  <a:pt x="1" y="6"/>
                  <a:pt x="1" y="3"/>
                  <a:pt x="0" y="0"/>
                </a:cubicBezTo>
                <a:close/>
              </a:path>
            </a:pathLst>
          </a:custGeom>
          <a:solidFill>
            <a:srgbClr val="3F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1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3"/>
          </p:nvPr>
        </p:nvSpPr>
        <p:spPr>
          <a:xfrm>
            <a:off x="771525" y="1485900"/>
            <a:ext cx="1866900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705100" y="1485900"/>
            <a:ext cx="18669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4638675" y="1485900"/>
            <a:ext cx="18669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6"/>
          </p:nvPr>
        </p:nvSpPr>
        <p:spPr>
          <a:xfrm>
            <a:off x="6572250" y="1485900"/>
            <a:ext cx="18669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952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389671" y="1747006"/>
            <a:ext cx="2025977" cy="2705915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548801" y="1747006"/>
            <a:ext cx="2025977" cy="2705915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38100"/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707932" y="1747006"/>
            <a:ext cx="2025977" cy="2705915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perspectiveRigh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28062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250257" y="356629"/>
            <a:ext cx="8643486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0258" y="825951"/>
            <a:ext cx="864348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01635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133600" y="0"/>
            <a:ext cx="4878388" cy="6856413"/>
            <a:chOff x="1344" y="0"/>
            <a:chExt cx="3073" cy="431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824" y="0"/>
              <a:ext cx="2112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344" y="298"/>
              <a:ext cx="3073" cy="2199"/>
              <a:chOff x="1344" y="298"/>
              <a:chExt cx="3073" cy="219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1344" y="1035"/>
                <a:ext cx="1019" cy="907"/>
              </a:xfrm>
              <a:custGeom>
                <a:avLst/>
                <a:gdLst>
                  <a:gd name="T0" fmla="*/ 0 w 1019"/>
                  <a:gd name="T1" fmla="*/ 566 h 907"/>
                  <a:gd name="T2" fmla="*/ 0 w 1019"/>
                  <a:gd name="T3" fmla="*/ 906 h 907"/>
                  <a:gd name="T4" fmla="*/ 1014 w 1019"/>
                  <a:gd name="T5" fmla="*/ 283 h 907"/>
                  <a:gd name="T6" fmla="*/ 1018 w 1019"/>
                  <a:gd name="T7" fmla="*/ 307 h 907"/>
                  <a:gd name="T8" fmla="*/ 869 w 1019"/>
                  <a:gd name="T9" fmla="*/ 0 h 907"/>
                  <a:gd name="T10" fmla="*/ 0 w 1019"/>
                  <a:gd name="T11" fmla="*/ 566 h 9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19" h="907">
                    <a:moveTo>
                      <a:pt x="0" y="566"/>
                    </a:moveTo>
                    <a:lnTo>
                      <a:pt x="0" y="906"/>
                    </a:lnTo>
                    <a:lnTo>
                      <a:pt x="1014" y="283"/>
                    </a:lnTo>
                    <a:lnTo>
                      <a:pt x="1018" y="307"/>
                    </a:lnTo>
                    <a:lnTo>
                      <a:pt x="869" y="0"/>
                    </a:lnTo>
                    <a:lnTo>
                      <a:pt x="0" y="566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EAEAEA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3398" y="1035"/>
                <a:ext cx="1019" cy="907"/>
              </a:xfrm>
              <a:custGeom>
                <a:avLst/>
                <a:gdLst>
                  <a:gd name="T0" fmla="*/ 1018 w 1019"/>
                  <a:gd name="T1" fmla="*/ 566 h 907"/>
                  <a:gd name="T2" fmla="*/ 1018 w 1019"/>
                  <a:gd name="T3" fmla="*/ 906 h 907"/>
                  <a:gd name="T4" fmla="*/ 3 w 1019"/>
                  <a:gd name="T5" fmla="*/ 283 h 907"/>
                  <a:gd name="T6" fmla="*/ 0 w 1019"/>
                  <a:gd name="T7" fmla="*/ 307 h 907"/>
                  <a:gd name="T8" fmla="*/ 148 w 1019"/>
                  <a:gd name="T9" fmla="*/ 0 h 907"/>
                  <a:gd name="T10" fmla="*/ 1018 w 1019"/>
                  <a:gd name="T11" fmla="*/ 566 h 9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19" h="907">
                    <a:moveTo>
                      <a:pt x="1018" y="566"/>
                    </a:moveTo>
                    <a:lnTo>
                      <a:pt x="1018" y="906"/>
                    </a:lnTo>
                    <a:lnTo>
                      <a:pt x="3" y="283"/>
                    </a:lnTo>
                    <a:lnTo>
                      <a:pt x="0" y="307"/>
                    </a:lnTo>
                    <a:lnTo>
                      <a:pt x="148" y="0"/>
                    </a:lnTo>
                    <a:lnTo>
                      <a:pt x="1018" y="566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EAEAEA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1571" y="298"/>
                <a:ext cx="2632" cy="2199"/>
                <a:chOff x="1571" y="298"/>
                <a:chExt cx="2632" cy="2199"/>
              </a:xfrm>
            </p:grpSpPr>
            <p:sp>
              <p:nvSpPr>
                <p:cNvPr id="11" name="AutoShape 8" descr="Green marble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571" y="298"/>
                  <a:ext cx="2631" cy="2198"/>
                </a:xfrm>
                <a:prstGeom prst="triangle">
                  <a:avLst>
                    <a:gd name="adj" fmla="val 49995"/>
                  </a:avLst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2700" cap="sq">
                  <a:solidFill>
                    <a:srgbClr val="00663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EAEAEA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2" name="Freeform 9"/>
                <p:cNvSpPr>
                  <a:spLocks/>
                </p:cNvSpPr>
                <p:nvPr/>
              </p:nvSpPr>
              <p:spPr bwMode="auto">
                <a:xfrm>
                  <a:off x="1571" y="298"/>
                  <a:ext cx="1316" cy="2199"/>
                </a:xfrm>
                <a:custGeom>
                  <a:avLst/>
                  <a:gdLst>
                    <a:gd name="T0" fmla="*/ 1315 w 1316"/>
                    <a:gd name="T1" fmla="*/ 2198 h 2199"/>
                    <a:gd name="T2" fmla="*/ 1315 w 1316"/>
                    <a:gd name="T3" fmla="*/ 1815 h 2199"/>
                    <a:gd name="T4" fmla="*/ 409 w 1316"/>
                    <a:gd name="T5" fmla="*/ 214 h 2199"/>
                    <a:gd name="T6" fmla="*/ 0 w 1316"/>
                    <a:gd name="T7" fmla="*/ 0 h 2199"/>
                    <a:gd name="T8" fmla="*/ 1315 w 1316"/>
                    <a:gd name="T9" fmla="*/ 2198 h 21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16" h="2199">
                      <a:moveTo>
                        <a:pt x="1315" y="2198"/>
                      </a:moveTo>
                      <a:lnTo>
                        <a:pt x="1315" y="1815"/>
                      </a:lnTo>
                      <a:lnTo>
                        <a:pt x="409" y="214"/>
                      </a:lnTo>
                      <a:lnTo>
                        <a:pt x="0" y="0"/>
                      </a:lnTo>
                      <a:lnTo>
                        <a:pt x="1315" y="2198"/>
                      </a:lnTo>
                    </a:path>
                  </a:pathLst>
                </a:custGeom>
                <a:solidFill>
                  <a:srgbClr val="002010">
                    <a:alpha val="50195"/>
                  </a:srgbClr>
                </a:solidFill>
                <a:ln w="12700" cap="sq">
                  <a:solidFill>
                    <a:srgbClr val="00663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EAEAEA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3" name="Freeform 10"/>
                <p:cNvSpPr>
                  <a:spLocks/>
                </p:cNvSpPr>
                <p:nvPr/>
              </p:nvSpPr>
              <p:spPr bwMode="auto">
                <a:xfrm>
                  <a:off x="1571" y="298"/>
                  <a:ext cx="2632" cy="217"/>
                </a:xfrm>
                <a:custGeom>
                  <a:avLst/>
                  <a:gdLst>
                    <a:gd name="T0" fmla="*/ 0 w 2632"/>
                    <a:gd name="T1" fmla="*/ 0 h 217"/>
                    <a:gd name="T2" fmla="*/ 409 w 2632"/>
                    <a:gd name="T3" fmla="*/ 216 h 217"/>
                    <a:gd name="T4" fmla="*/ 2279 w 2632"/>
                    <a:gd name="T5" fmla="*/ 216 h 217"/>
                    <a:gd name="T6" fmla="*/ 2631 w 2632"/>
                    <a:gd name="T7" fmla="*/ 0 h 217"/>
                    <a:gd name="T8" fmla="*/ 0 w 2632"/>
                    <a:gd name="T9" fmla="*/ 0 h 2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32" h="217">
                      <a:moveTo>
                        <a:pt x="0" y="0"/>
                      </a:moveTo>
                      <a:lnTo>
                        <a:pt x="409" y="216"/>
                      </a:lnTo>
                      <a:lnTo>
                        <a:pt x="2279" y="216"/>
                      </a:lnTo>
                      <a:lnTo>
                        <a:pt x="263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71BB96">
                    <a:alpha val="50195"/>
                  </a:srgbClr>
                </a:solidFill>
                <a:ln w="12700" cap="sq">
                  <a:solidFill>
                    <a:srgbClr val="00663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EAEAEA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4" name="Freeform 11"/>
                <p:cNvSpPr>
                  <a:spLocks/>
                </p:cNvSpPr>
                <p:nvPr/>
              </p:nvSpPr>
              <p:spPr bwMode="auto">
                <a:xfrm>
                  <a:off x="2886" y="298"/>
                  <a:ext cx="1317" cy="2199"/>
                </a:xfrm>
                <a:custGeom>
                  <a:avLst/>
                  <a:gdLst>
                    <a:gd name="T0" fmla="*/ 0 w 1317"/>
                    <a:gd name="T1" fmla="*/ 2198 h 2199"/>
                    <a:gd name="T2" fmla="*/ 0 w 1317"/>
                    <a:gd name="T3" fmla="*/ 1815 h 2199"/>
                    <a:gd name="T4" fmla="*/ 906 w 1317"/>
                    <a:gd name="T5" fmla="*/ 214 h 2199"/>
                    <a:gd name="T6" fmla="*/ 1316 w 1317"/>
                    <a:gd name="T7" fmla="*/ 0 h 2199"/>
                    <a:gd name="T8" fmla="*/ 0 w 1317"/>
                    <a:gd name="T9" fmla="*/ 2198 h 21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17" h="2199">
                      <a:moveTo>
                        <a:pt x="0" y="2198"/>
                      </a:moveTo>
                      <a:lnTo>
                        <a:pt x="0" y="1815"/>
                      </a:lnTo>
                      <a:lnTo>
                        <a:pt x="906" y="214"/>
                      </a:lnTo>
                      <a:lnTo>
                        <a:pt x="1316" y="0"/>
                      </a:lnTo>
                      <a:lnTo>
                        <a:pt x="0" y="2198"/>
                      </a:lnTo>
                    </a:path>
                  </a:pathLst>
                </a:custGeom>
                <a:solidFill>
                  <a:srgbClr val="006633">
                    <a:alpha val="50195"/>
                  </a:srgbClr>
                </a:solidFill>
                <a:ln w="12700" cap="sq">
                  <a:solidFill>
                    <a:srgbClr val="00663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EAEAEA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0" name="Rectangle 12"/>
              <p:cNvSpPr>
                <a:spLocks noChangeArrowheads="1"/>
              </p:cNvSpPr>
              <p:nvPr/>
            </p:nvSpPr>
            <p:spPr bwMode="auto">
              <a:xfrm>
                <a:off x="1344" y="1631"/>
                <a:ext cx="3069" cy="31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folHlink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EAEAEA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490509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0510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860C0-AF2F-4E8D-80AB-F700B73D3A81}" type="datetime1">
              <a:rPr lang="en-US">
                <a:solidFill>
                  <a:srgbClr val="EAEAEA"/>
                </a:solidFill>
              </a:rPr>
              <a:pPr>
                <a:defRPr/>
              </a:pPr>
              <a:t>10/7/2025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AEAEA"/>
                </a:solidFill>
              </a:rPr>
              <a:t>Undang - Undang No. 1 tahun 1970 </a:t>
            </a: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0C4B87-2DF9-4723-96F9-3C70EC80D3FD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9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0285-75BF-477F-9B08-361134DD47F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85C-C514-40B5-8EE3-14FE0341E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833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7C6F2-90A4-49AA-80BD-4CDFB22B83DA}" type="datetime1">
              <a:rPr lang="en-US">
                <a:solidFill>
                  <a:srgbClr val="EAEAEA"/>
                </a:solidFill>
              </a:rPr>
              <a:pPr>
                <a:defRPr/>
              </a:pPr>
              <a:t>10/7/2025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AEAEA"/>
                </a:solidFill>
              </a:rPr>
              <a:t>Undang - Undang No. 1 tahun 1970 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35738-1BC8-4B15-874C-FC4EBD939FD8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982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E9F58-9202-422C-A069-1ED23593F492}" type="datetime1">
              <a:rPr lang="en-US">
                <a:solidFill>
                  <a:srgbClr val="EAEAEA"/>
                </a:solidFill>
              </a:rPr>
              <a:pPr>
                <a:defRPr/>
              </a:pPr>
              <a:t>10/7/2025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AEAEA"/>
                </a:solidFill>
              </a:rPr>
              <a:t>Undang - Undang No. 1 tahun 1970 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E7E49-0985-49B9-8473-E476002FF2DE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50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599E2-C93D-491A-B852-D55556612476}" type="datetime1">
              <a:rPr lang="en-US">
                <a:solidFill>
                  <a:srgbClr val="EAEAEA"/>
                </a:solidFill>
              </a:rPr>
              <a:pPr>
                <a:defRPr/>
              </a:pPr>
              <a:t>10/7/2025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AEAEA"/>
                </a:solidFill>
              </a:rPr>
              <a:t>Undang - Undang No. 1 tahun 1970 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0E6D9-24D7-4BC1-9989-A1EA11B735D7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1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CFA35-3B31-4C86-BBC7-A6451F626E40}" type="datetime1">
              <a:rPr lang="en-US">
                <a:solidFill>
                  <a:srgbClr val="EAEAEA"/>
                </a:solidFill>
              </a:rPr>
              <a:pPr>
                <a:defRPr/>
              </a:pPr>
              <a:t>10/7/2025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AEAEA"/>
                </a:solidFill>
              </a:rPr>
              <a:t>Undang - Undang No. 1 tahun 1970 </a:t>
            </a:r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3CBB7-837C-445D-BA42-7CF352197B00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36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C12B-88BC-4BB3-8E9A-36CD600E5A29}" type="datetime1">
              <a:rPr lang="en-US">
                <a:solidFill>
                  <a:srgbClr val="EAEAEA"/>
                </a:solidFill>
              </a:rPr>
              <a:pPr>
                <a:defRPr/>
              </a:pPr>
              <a:t>10/7/2025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AEAEA"/>
                </a:solidFill>
              </a:rPr>
              <a:t>Undang - Undang No. 1 tahun 1970 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F3B88-7CD4-4CDE-91BE-93495C11247D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6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A479A-2F50-4485-8742-859B4668DE01}" type="datetime1">
              <a:rPr lang="en-US">
                <a:solidFill>
                  <a:srgbClr val="EAEAEA"/>
                </a:solidFill>
              </a:rPr>
              <a:pPr>
                <a:defRPr/>
              </a:pPr>
              <a:t>10/7/2025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AEAEA"/>
                </a:solidFill>
              </a:rPr>
              <a:t>Undang - Undang No. 1 tahun 1970 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CFE25-CA0C-4C77-9D3A-D80290E1F8E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662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13040-8C3E-4C05-A532-C969D410F784}" type="datetime1">
              <a:rPr lang="en-US">
                <a:solidFill>
                  <a:srgbClr val="EAEAEA"/>
                </a:solidFill>
              </a:rPr>
              <a:pPr>
                <a:defRPr/>
              </a:pPr>
              <a:t>10/7/2025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AEAEA"/>
                </a:solidFill>
              </a:rPr>
              <a:t>Undang - Undang No. 1 tahun 1970 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7F473-C713-47DA-BD7E-02B8B3F4BD47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85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6BBC1-0A82-468A-BB90-BC87A0900BD9}" type="datetime1">
              <a:rPr lang="en-US">
                <a:solidFill>
                  <a:srgbClr val="EAEAEA"/>
                </a:solidFill>
              </a:rPr>
              <a:pPr>
                <a:defRPr/>
              </a:pPr>
              <a:t>10/7/2025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AEAEA"/>
                </a:solidFill>
              </a:rPr>
              <a:t>Undang - Undang No. 1 tahun 1970 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A82D2-488B-4F3D-AEB6-6886CC38FF3D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131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2153F-0C6E-4F10-B949-AB48BC4C9874}" type="datetime1">
              <a:rPr lang="en-US">
                <a:solidFill>
                  <a:srgbClr val="EAEAEA"/>
                </a:solidFill>
              </a:rPr>
              <a:pPr>
                <a:defRPr/>
              </a:pPr>
              <a:t>10/7/2025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AEAEA"/>
                </a:solidFill>
              </a:rPr>
              <a:t>Undang - Undang No. 1 tahun 1970 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8D65E-1691-4FDA-AB2F-8D5761173381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365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0E38A-88A1-4E1F-85E0-B0A8EE2E216C}" type="datetime1">
              <a:rPr lang="en-US">
                <a:solidFill>
                  <a:srgbClr val="EAEAEA"/>
                </a:solidFill>
              </a:rPr>
              <a:pPr>
                <a:defRPr/>
              </a:pPr>
              <a:t>10/7/2025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AEAEA"/>
                </a:solidFill>
              </a:rPr>
              <a:t>Undang - Undang No. 1 tahun 1970 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791A6-72AE-4008-BE42-C98DECB06346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1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0285-75BF-477F-9B08-361134DD47F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85C-C514-40B5-8EE3-14FE0341E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931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465138"/>
            <a:ext cx="7772400" cy="5630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B661A2-BB7A-4BD0-ACFF-FF75A290A1F4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5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0285-75BF-477F-9B08-361134DD47F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85C-C514-40B5-8EE3-14FE0341E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7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0285-75BF-477F-9B08-361134DD47F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85C-C514-40B5-8EE3-14FE0341E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4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0285-75BF-477F-9B08-361134DD47F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85C-C514-40B5-8EE3-14FE0341E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73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0285-75BF-477F-9B08-361134DD47F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85C-C514-40B5-8EE3-14FE0341E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9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0285-75BF-477F-9B08-361134DD47F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85C-C514-40B5-8EE3-14FE0341E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hyperlink" Target="http://powerpoint.sage-fox.com/" TargetMode="Externa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10285-75BF-477F-9B08-361134DD47F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5185C-C514-40B5-8EE3-14FE0341E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7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C872D-C668-4AF2-BCBD-16EDD74B9A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7754-EB69-4271-83F0-4EC2174974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>
            <a:hlinkClick r:id="rId19"/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6721476"/>
            <a:ext cx="342900" cy="12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7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6600"/>
            </a:gs>
            <a:gs pos="100000">
              <a:srgbClr val="002E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752600" cy="6856413"/>
            <a:chOff x="0" y="0"/>
            <a:chExt cx="1104" cy="4319"/>
          </a:xfrm>
        </p:grpSpPr>
        <p:sp>
          <p:nvSpPr>
            <p:cNvPr id="4894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96" y="236"/>
              <a:ext cx="961" cy="773"/>
              <a:chOff x="96" y="236"/>
              <a:chExt cx="961" cy="773"/>
            </a:xfrm>
          </p:grpSpPr>
          <p:sp>
            <p:nvSpPr>
              <p:cNvPr id="1034" name="Freeform 5"/>
              <p:cNvSpPr>
                <a:spLocks/>
              </p:cNvSpPr>
              <p:nvPr/>
            </p:nvSpPr>
            <p:spPr bwMode="auto">
              <a:xfrm>
                <a:off x="738" y="495"/>
                <a:ext cx="319" cy="319"/>
              </a:xfrm>
              <a:custGeom>
                <a:avLst/>
                <a:gdLst>
                  <a:gd name="T0" fmla="*/ 318 w 319"/>
                  <a:gd name="T1" fmla="*/ 198 h 319"/>
                  <a:gd name="T2" fmla="*/ 318 w 319"/>
                  <a:gd name="T3" fmla="*/ 318 h 319"/>
                  <a:gd name="T4" fmla="*/ 1 w 319"/>
                  <a:gd name="T5" fmla="*/ 99 h 319"/>
                  <a:gd name="T6" fmla="*/ 0 w 319"/>
                  <a:gd name="T7" fmla="*/ 108 h 319"/>
                  <a:gd name="T8" fmla="*/ 46 w 319"/>
                  <a:gd name="T9" fmla="*/ 0 h 319"/>
                  <a:gd name="T10" fmla="*/ 318 w 319"/>
                  <a:gd name="T11" fmla="*/ 198 h 3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9" h="319">
                    <a:moveTo>
                      <a:pt x="318" y="198"/>
                    </a:moveTo>
                    <a:lnTo>
                      <a:pt x="318" y="318"/>
                    </a:lnTo>
                    <a:lnTo>
                      <a:pt x="1" y="99"/>
                    </a:lnTo>
                    <a:lnTo>
                      <a:pt x="0" y="108"/>
                    </a:lnTo>
                    <a:lnTo>
                      <a:pt x="46" y="0"/>
                    </a:lnTo>
                    <a:lnTo>
                      <a:pt x="318" y="198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EAEAEA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35" name="Freeform 6"/>
              <p:cNvSpPr>
                <a:spLocks/>
              </p:cNvSpPr>
              <p:nvPr/>
            </p:nvSpPr>
            <p:spPr bwMode="auto">
              <a:xfrm>
                <a:off x="96" y="495"/>
                <a:ext cx="319" cy="319"/>
              </a:xfrm>
              <a:custGeom>
                <a:avLst/>
                <a:gdLst>
                  <a:gd name="T0" fmla="*/ 0 w 319"/>
                  <a:gd name="T1" fmla="*/ 198 h 319"/>
                  <a:gd name="T2" fmla="*/ 0 w 319"/>
                  <a:gd name="T3" fmla="*/ 318 h 319"/>
                  <a:gd name="T4" fmla="*/ 316 w 319"/>
                  <a:gd name="T5" fmla="*/ 99 h 319"/>
                  <a:gd name="T6" fmla="*/ 318 w 319"/>
                  <a:gd name="T7" fmla="*/ 108 h 319"/>
                  <a:gd name="T8" fmla="*/ 271 w 319"/>
                  <a:gd name="T9" fmla="*/ 0 h 319"/>
                  <a:gd name="T10" fmla="*/ 0 w 319"/>
                  <a:gd name="T11" fmla="*/ 198 h 3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9" h="319">
                    <a:moveTo>
                      <a:pt x="0" y="198"/>
                    </a:moveTo>
                    <a:lnTo>
                      <a:pt x="0" y="318"/>
                    </a:lnTo>
                    <a:lnTo>
                      <a:pt x="316" y="99"/>
                    </a:lnTo>
                    <a:lnTo>
                      <a:pt x="318" y="108"/>
                    </a:lnTo>
                    <a:lnTo>
                      <a:pt x="271" y="0"/>
                    </a:lnTo>
                    <a:lnTo>
                      <a:pt x="0" y="198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EAEAEA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1036" name="Group 7"/>
              <p:cNvGrpSpPr>
                <a:grpSpLocks/>
              </p:cNvGrpSpPr>
              <p:nvPr/>
            </p:nvGrpSpPr>
            <p:grpSpPr bwMode="auto">
              <a:xfrm>
                <a:off x="152" y="236"/>
                <a:ext cx="823" cy="773"/>
                <a:chOff x="152" y="236"/>
                <a:chExt cx="823" cy="773"/>
              </a:xfrm>
            </p:grpSpPr>
            <p:sp>
              <p:nvSpPr>
                <p:cNvPr id="1038" name="AutoShape 8" descr="Green marble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52" y="236"/>
                  <a:ext cx="822" cy="772"/>
                </a:xfrm>
                <a:prstGeom prst="triangle">
                  <a:avLst>
                    <a:gd name="adj" fmla="val 49995"/>
                  </a:avLst>
                </a:prstGeom>
                <a:blipFill dpi="0" rotWithShape="0">
                  <a:blip r:embed="rId14"/>
                  <a:srcRect/>
                  <a:tile tx="0" ty="0" sx="100000" sy="100000" flip="none" algn="tl"/>
                </a:blipFill>
                <a:ln w="12700" cap="sq">
                  <a:solidFill>
                    <a:srgbClr val="00663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EAEAEA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39" name="Freeform 9"/>
                <p:cNvSpPr>
                  <a:spLocks/>
                </p:cNvSpPr>
                <p:nvPr/>
              </p:nvSpPr>
              <p:spPr bwMode="auto">
                <a:xfrm>
                  <a:off x="152" y="236"/>
                  <a:ext cx="412" cy="773"/>
                </a:xfrm>
                <a:custGeom>
                  <a:avLst/>
                  <a:gdLst>
                    <a:gd name="T0" fmla="*/ 411 w 412"/>
                    <a:gd name="T1" fmla="*/ 772 h 773"/>
                    <a:gd name="T2" fmla="*/ 411 w 412"/>
                    <a:gd name="T3" fmla="*/ 637 h 773"/>
                    <a:gd name="T4" fmla="*/ 127 w 412"/>
                    <a:gd name="T5" fmla="*/ 75 h 773"/>
                    <a:gd name="T6" fmla="*/ 0 w 412"/>
                    <a:gd name="T7" fmla="*/ 0 h 773"/>
                    <a:gd name="T8" fmla="*/ 411 w 412"/>
                    <a:gd name="T9" fmla="*/ 772 h 7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2" h="773">
                      <a:moveTo>
                        <a:pt x="411" y="772"/>
                      </a:moveTo>
                      <a:lnTo>
                        <a:pt x="411" y="637"/>
                      </a:lnTo>
                      <a:lnTo>
                        <a:pt x="127" y="75"/>
                      </a:lnTo>
                      <a:lnTo>
                        <a:pt x="0" y="0"/>
                      </a:lnTo>
                      <a:lnTo>
                        <a:pt x="411" y="772"/>
                      </a:lnTo>
                    </a:path>
                  </a:pathLst>
                </a:custGeom>
                <a:solidFill>
                  <a:srgbClr val="002010">
                    <a:alpha val="50195"/>
                  </a:srgbClr>
                </a:solidFill>
                <a:ln w="12700" cap="sq">
                  <a:solidFill>
                    <a:srgbClr val="00663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EAEAEA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40" name="Freeform 10"/>
                <p:cNvSpPr>
                  <a:spLocks/>
                </p:cNvSpPr>
                <p:nvPr/>
              </p:nvSpPr>
              <p:spPr bwMode="auto">
                <a:xfrm>
                  <a:off x="152" y="236"/>
                  <a:ext cx="823" cy="77"/>
                </a:xfrm>
                <a:custGeom>
                  <a:avLst/>
                  <a:gdLst>
                    <a:gd name="T0" fmla="*/ 0 w 823"/>
                    <a:gd name="T1" fmla="*/ 0 h 77"/>
                    <a:gd name="T2" fmla="*/ 127 w 823"/>
                    <a:gd name="T3" fmla="*/ 76 h 77"/>
                    <a:gd name="T4" fmla="*/ 712 w 823"/>
                    <a:gd name="T5" fmla="*/ 76 h 77"/>
                    <a:gd name="T6" fmla="*/ 822 w 823"/>
                    <a:gd name="T7" fmla="*/ 0 h 77"/>
                    <a:gd name="T8" fmla="*/ 0 w 823"/>
                    <a:gd name="T9" fmla="*/ 0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23" h="77">
                      <a:moveTo>
                        <a:pt x="0" y="0"/>
                      </a:moveTo>
                      <a:lnTo>
                        <a:pt x="127" y="76"/>
                      </a:lnTo>
                      <a:lnTo>
                        <a:pt x="712" y="76"/>
                      </a:lnTo>
                      <a:lnTo>
                        <a:pt x="822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71BB96">
                    <a:alpha val="50195"/>
                  </a:srgbClr>
                </a:solidFill>
                <a:ln w="12700" cap="sq">
                  <a:solidFill>
                    <a:srgbClr val="00663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EAEAEA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41" name="Freeform 11"/>
                <p:cNvSpPr>
                  <a:spLocks/>
                </p:cNvSpPr>
                <p:nvPr/>
              </p:nvSpPr>
              <p:spPr bwMode="auto">
                <a:xfrm>
                  <a:off x="563" y="236"/>
                  <a:ext cx="412" cy="773"/>
                </a:xfrm>
                <a:custGeom>
                  <a:avLst/>
                  <a:gdLst>
                    <a:gd name="T0" fmla="*/ 0 w 412"/>
                    <a:gd name="T1" fmla="*/ 772 h 773"/>
                    <a:gd name="T2" fmla="*/ 0 w 412"/>
                    <a:gd name="T3" fmla="*/ 637 h 773"/>
                    <a:gd name="T4" fmla="*/ 283 w 412"/>
                    <a:gd name="T5" fmla="*/ 75 h 773"/>
                    <a:gd name="T6" fmla="*/ 411 w 412"/>
                    <a:gd name="T7" fmla="*/ 0 h 773"/>
                    <a:gd name="T8" fmla="*/ 0 w 412"/>
                    <a:gd name="T9" fmla="*/ 772 h 7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2" h="773">
                      <a:moveTo>
                        <a:pt x="0" y="772"/>
                      </a:moveTo>
                      <a:lnTo>
                        <a:pt x="0" y="637"/>
                      </a:lnTo>
                      <a:lnTo>
                        <a:pt x="283" y="75"/>
                      </a:lnTo>
                      <a:lnTo>
                        <a:pt x="411" y="0"/>
                      </a:lnTo>
                      <a:lnTo>
                        <a:pt x="0" y="772"/>
                      </a:lnTo>
                    </a:path>
                  </a:pathLst>
                </a:custGeom>
                <a:solidFill>
                  <a:srgbClr val="006633">
                    <a:alpha val="50195"/>
                  </a:srgbClr>
                </a:solidFill>
                <a:ln w="12700" cap="sq">
                  <a:solidFill>
                    <a:srgbClr val="00663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EAEAEA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489484" name="Rectangle 12"/>
              <p:cNvSpPr>
                <a:spLocks noChangeArrowheads="1"/>
              </p:cNvSpPr>
              <p:nvPr/>
            </p:nvSpPr>
            <p:spPr bwMode="auto">
              <a:xfrm>
                <a:off x="96" y="704"/>
                <a:ext cx="959" cy="109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folHlink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EAEAEA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9487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099CC9E-60A6-4316-BC0A-8A5598F6ADFB}" type="datetime1">
              <a:rPr lang="en-US">
                <a:solidFill>
                  <a:srgbClr val="EAEAEA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10/7/2025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48948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EAEAEA"/>
                </a:solidFill>
              </a:rPr>
              <a:t>Undang - Undang No. 1 tahun 1970 </a:t>
            </a:r>
          </a:p>
        </p:txBody>
      </p:sp>
      <p:sp>
        <p:nvSpPr>
          <p:cNvPr id="489489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71F28C4-677B-4700-B9A4-CFB78DDCCD1B}" type="slidenum">
              <a:rPr lang="en-US">
                <a:solidFill>
                  <a:srgbClr val="EAEAEA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381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onotype Sorts" pitchFamily="2" charset="2"/>
        <a:buChar char="t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owerpoint.sage-fox.com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9.xml"/><Relationship Id="rId4" Type="http://schemas.openxmlformats.org/officeDocument/2006/relationships/hyperlink" Target="../AK3%20Umum/PERATURAN/HIMPUNAN%20PERATURAN%20K3.pdf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9.wav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.bin"/><Relationship Id="rId4" Type="http://schemas.openxmlformats.org/officeDocument/2006/relationships/audio" Target="../media/audio9.wav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../RAKORNAS%202009/Dasar%20hukum.ppt" TargetMode="External"/><Relationship Id="rId1" Type="http://schemas.openxmlformats.org/officeDocument/2006/relationships/slideLayout" Target="../slideLayouts/slideLayout3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F0901806-E31A-4965-9B2E-2F04FF7C6F7B}"/>
              </a:ext>
            </a:extLst>
          </p:cNvPr>
          <p:cNvGrpSpPr>
            <a:grpSpLocks noChangeAspect="1"/>
          </p:cNvGrpSpPr>
          <p:nvPr/>
        </p:nvGrpSpPr>
        <p:grpSpPr>
          <a:xfrm>
            <a:off x="3959435" y="4619667"/>
            <a:ext cx="4929372" cy="1816011"/>
            <a:chOff x="3099502" y="2587008"/>
            <a:chExt cx="6154356" cy="2069578"/>
          </a:xfrm>
        </p:grpSpPr>
        <p:sp>
          <p:nvSpPr>
            <p:cNvPr id="44" name="Rounded Rectangle 21">
              <a:extLst>
                <a:ext uri="{FF2B5EF4-FFF2-40B4-BE49-F238E27FC236}">
                  <a16:creationId xmlns:a16="http://schemas.microsoft.com/office/drawing/2014/main" id="{4D757E18-52A0-4D9C-9F74-D4AD470183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09823" y="2587008"/>
              <a:ext cx="6044035" cy="2069578"/>
            </a:xfrm>
            <a:prstGeom prst="roundRect">
              <a:avLst>
                <a:gd name="adj" fmla="val 4263"/>
              </a:avLst>
            </a:prstGeom>
            <a:solidFill>
              <a:srgbClr val="34738D">
                <a:alpha val="60000"/>
              </a:srgbClr>
            </a:solidFill>
            <a:ln w="6350">
              <a:solidFill>
                <a:schemeClr val="bg1">
                  <a:alpha val="2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49F8E61-08E3-41C4-B074-C36A82CB0A5C}"/>
                </a:ext>
              </a:extLst>
            </p:cNvPr>
            <p:cNvGrpSpPr/>
            <p:nvPr/>
          </p:nvGrpSpPr>
          <p:grpSpPr>
            <a:xfrm>
              <a:off x="4757371" y="3882816"/>
              <a:ext cx="4129170" cy="478507"/>
              <a:chOff x="6791894" y="6435280"/>
              <a:chExt cx="4129170" cy="478507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1C1241F7-E37F-4FD0-92D8-5E5263E3ECCF}"/>
                  </a:ext>
                </a:extLst>
              </p:cNvPr>
              <p:cNvGrpSpPr/>
              <p:nvPr/>
            </p:nvGrpSpPr>
            <p:grpSpPr>
              <a:xfrm>
                <a:off x="6791894" y="6818858"/>
                <a:ext cx="3933674" cy="94929"/>
                <a:chOff x="5959208" y="4279685"/>
                <a:chExt cx="2622449" cy="94929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D16C174F-4B21-4249-AC0C-C633DC7BA1E2}"/>
                    </a:ext>
                  </a:extLst>
                </p:cNvPr>
                <p:cNvSpPr/>
                <p:nvPr/>
              </p:nvSpPr>
              <p:spPr>
                <a:xfrm>
                  <a:off x="5959208" y="4279685"/>
                  <a:ext cx="655320" cy="91440"/>
                </a:xfrm>
                <a:prstGeom prst="rect">
                  <a:avLst/>
                </a:prstGeom>
                <a:solidFill>
                  <a:srgbClr val="34738D"/>
                </a:solidFill>
                <a:ln w="6350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CC849538-7DE5-4711-8E29-B72A5EA5D599}"/>
                    </a:ext>
                  </a:extLst>
                </p:cNvPr>
                <p:cNvSpPr/>
                <p:nvPr/>
              </p:nvSpPr>
              <p:spPr>
                <a:xfrm>
                  <a:off x="6614528" y="4283174"/>
                  <a:ext cx="655320" cy="91440"/>
                </a:xfrm>
                <a:prstGeom prst="rect">
                  <a:avLst/>
                </a:prstGeom>
                <a:solidFill>
                  <a:srgbClr val="189A80"/>
                </a:solidFill>
                <a:ln w="6350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5E28154-34DB-479F-89A3-3E190C97F1DF}"/>
                    </a:ext>
                  </a:extLst>
                </p:cNvPr>
                <p:cNvSpPr/>
                <p:nvPr/>
              </p:nvSpPr>
              <p:spPr>
                <a:xfrm>
                  <a:off x="7276848" y="4283174"/>
                  <a:ext cx="655320" cy="91440"/>
                </a:xfrm>
                <a:prstGeom prst="rect">
                  <a:avLst/>
                </a:prstGeom>
                <a:solidFill>
                  <a:srgbClr val="EF9D27"/>
                </a:solidFill>
                <a:ln w="6350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7841AD3-1FC3-4FF6-9C25-705E15750090}"/>
                    </a:ext>
                  </a:extLst>
                </p:cNvPr>
                <p:cNvSpPr/>
                <p:nvPr/>
              </p:nvSpPr>
              <p:spPr>
                <a:xfrm>
                  <a:off x="7926337" y="4283174"/>
                  <a:ext cx="655320" cy="91440"/>
                </a:xfrm>
                <a:prstGeom prst="rect">
                  <a:avLst/>
                </a:prstGeom>
                <a:solidFill>
                  <a:srgbClr val="D34132"/>
                </a:solidFill>
                <a:ln w="6350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92ED322-4996-41EE-9F6E-D5FE02649CF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251066" y="6435280"/>
                <a:ext cx="1669998" cy="315676"/>
                <a:chOff x="8333046" y="6227185"/>
                <a:chExt cx="1908569" cy="360773"/>
              </a:xfrm>
            </p:grpSpPr>
            <p:sp>
              <p:nvSpPr>
                <p:cNvPr id="51" name="Rounded Rectangle 9">
                  <a:extLst>
                    <a:ext uri="{FF2B5EF4-FFF2-40B4-BE49-F238E27FC236}">
                      <a16:creationId xmlns:a16="http://schemas.microsoft.com/office/drawing/2014/main" id="{A93C8219-2A9F-43D1-A652-D650760D1896}"/>
                    </a:ext>
                  </a:extLst>
                </p:cNvPr>
                <p:cNvSpPr/>
                <p:nvPr/>
              </p:nvSpPr>
              <p:spPr>
                <a:xfrm>
                  <a:off x="8333046" y="6259940"/>
                  <a:ext cx="1685145" cy="261257"/>
                </a:xfrm>
                <a:prstGeom prst="rect">
                  <a:avLst/>
                </a:prstGeom>
                <a:solidFill>
                  <a:srgbClr val="34738D">
                    <a:alpha val="25000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TextBox 51">
                  <a:hlinkClick r:id="rId3"/>
                  <a:extLst>
                    <a:ext uri="{FF2B5EF4-FFF2-40B4-BE49-F238E27FC236}">
                      <a16:creationId xmlns:a16="http://schemas.microsoft.com/office/drawing/2014/main" id="{51C6E8AC-759D-4B4A-A9A6-BDBF81E1CA19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8333046" y="6227185"/>
                  <a:ext cx="1908569" cy="360773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 anchor="ctr" anchorCtr="1">
                  <a:spAutoFit/>
                </a:bodyPr>
                <a:lstStyle/>
                <a:p>
                  <a:pPr algn="ctr"/>
                  <a:r>
                    <a:rPr lang="en-US" sz="1200" i="1" dirty="0" err="1">
                      <a:solidFill>
                        <a:prstClr val="white">
                          <a:lumMod val="95000"/>
                        </a:prstClr>
                      </a:solidFill>
                      <a:latin typeface="Candara" panose="020E0502030303020204" pitchFamily="34" charset="0"/>
                      <a:cs typeface="Estrangelo Edessa" panose="03080600000000000000" pitchFamily="66" charset="0"/>
                    </a:rPr>
                    <a:t>Rinette</a:t>
                  </a:r>
                  <a:r>
                    <a:rPr lang="en-US" sz="1200" i="1" dirty="0">
                      <a:solidFill>
                        <a:prstClr val="white">
                          <a:lumMod val="95000"/>
                        </a:prstClr>
                      </a:solidFill>
                      <a:latin typeface="Candara" panose="020E0502030303020204" pitchFamily="34" charset="0"/>
                      <a:cs typeface="Estrangelo Edessa" panose="03080600000000000000" pitchFamily="66" charset="0"/>
                    </a:rPr>
                    <a:t> </a:t>
                  </a:r>
                  <a:r>
                    <a:rPr lang="en-US" sz="1200" i="1" dirty="0" err="1">
                      <a:solidFill>
                        <a:prstClr val="white">
                          <a:lumMod val="95000"/>
                        </a:prstClr>
                      </a:solidFill>
                      <a:latin typeface="Candara" panose="020E0502030303020204" pitchFamily="34" charset="0"/>
                      <a:cs typeface="Estrangelo Edessa" panose="03080600000000000000" pitchFamily="66" charset="0"/>
                    </a:rPr>
                    <a:t>Visca</a:t>
                  </a:r>
                  <a:endParaRPr lang="en-US" sz="1200" i="1" dirty="0">
                    <a:solidFill>
                      <a:prstClr val="white">
                        <a:lumMod val="95000"/>
                      </a:prstClr>
                    </a:solidFill>
                    <a:latin typeface="Candara" panose="020E0502030303020204" pitchFamily="34" charset="0"/>
                    <a:cs typeface="Estrangelo Edessa" panose="03080600000000000000" pitchFamily="66" charset="0"/>
                  </a:endParaRPr>
                </a:p>
              </p:txBody>
            </p:sp>
          </p:grp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54D6C31-DC8E-439C-ADD3-3B14A1BD79CA}"/>
                </a:ext>
              </a:extLst>
            </p:cNvPr>
            <p:cNvSpPr txBox="1"/>
            <p:nvPr/>
          </p:nvSpPr>
          <p:spPr>
            <a:xfrm>
              <a:off x="3099502" y="2622773"/>
              <a:ext cx="6044035" cy="1403004"/>
            </a:xfrm>
            <a:prstGeom prst="rect">
              <a:avLst/>
            </a:prstGeom>
            <a:noFill/>
          </p:spPr>
          <p:txBody>
            <a:bodyPr wrap="square" rtlCol="0" anchor="t" anchorCtr="1">
              <a:spAutoFit/>
            </a:bodyPr>
            <a:lstStyle/>
            <a:p>
              <a:pPr algn="ctr"/>
              <a:r>
                <a:rPr lang="en-US" sz="2800" b="1" dirty="0">
                  <a:solidFill>
                    <a:prstClr val="white"/>
                  </a:solidFill>
                  <a:latin typeface="Candara" panose="020E0502030303020204" pitchFamily="34" charset="0"/>
                  <a:cs typeface="Estrangelo Edessa" panose="03080600000000000000" pitchFamily="66" charset="0"/>
                </a:rPr>
                <a:t>REGULASI </a:t>
              </a:r>
              <a:r>
                <a:rPr lang="en-US" sz="2800" b="1" dirty="0" err="1">
                  <a:solidFill>
                    <a:prstClr val="white"/>
                  </a:solidFill>
                  <a:latin typeface="Candara" panose="020E0502030303020204" pitchFamily="34" charset="0"/>
                  <a:cs typeface="Estrangelo Edessa" panose="03080600000000000000" pitchFamily="66" charset="0"/>
                </a:rPr>
                <a:t>dan</a:t>
              </a:r>
              <a:r>
                <a:rPr lang="en-US" sz="2800" b="1" dirty="0">
                  <a:solidFill>
                    <a:prstClr val="white"/>
                  </a:solidFill>
                  <a:latin typeface="Candara" panose="020E0502030303020204" pitchFamily="34" charset="0"/>
                  <a:cs typeface="Estrangelo Edessa" panose="03080600000000000000" pitchFamily="66" charset="0"/>
                </a:rPr>
                <a:t> KEBIJAKAN  K3</a:t>
              </a:r>
            </a:p>
            <a:p>
              <a:pPr algn="ctr"/>
              <a:r>
                <a:rPr lang="en-US" sz="2800" b="1" dirty="0">
                  <a:solidFill>
                    <a:prstClr val="white"/>
                  </a:solidFill>
                  <a:latin typeface="Candara" panose="020E0502030303020204" pitchFamily="34" charset="0"/>
                  <a:cs typeface="Estrangelo Edessa" panose="03080600000000000000" pitchFamily="66" charset="0"/>
                </a:rPr>
                <a:t>NASIONAL </a:t>
              </a:r>
            </a:p>
            <a:p>
              <a:pPr algn="ctr"/>
              <a:endParaRPr lang="en-US" i="1" dirty="0">
                <a:solidFill>
                  <a:prstClr val="white"/>
                </a:solidFill>
                <a:latin typeface="Candara" panose="020E0502030303020204" pitchFamily="34" charset="0"/>
                <a:cs typeface="Estrangelo Edessa" panose="03080600000000000000" pitchFamily="66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3333750"/>
            <a:ext cx="896937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6C174F-4B21-4249-AC0C-C633DC7BA1E2}"/>
              </a:ext>
            </a:extLst>
          </p:cNvPr>
          <p:cNvSpPr/>
          <p:nvPr/>
        </p:nvSpPr>
        <p:spPr>
          <a:xfrm>
            <a:off x="4499992" y="6093296"/>
            <a:ext cx="787324" cy="80237"/>
          </a:xfrm>
          <a:prstGeom prst="rect">
            <a:avLst/>
          </a:prstGeom>
          <a:solidFill>
            <a:srgbClr val="B7E9FB"/>
          </a:solidFill>
          <a:ln w="6350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2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7D3606-53CA-9B14-BDA5-EE3E71460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0140"/>
            <a:ext cx="9144000" cy="549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37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E7F68-EDF2-419B-21F4-A7712E50A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Rekomendasi </a:t>
            </a:r>
            <a:r>
              <a:rPr lang="en-US" b="1" dirty="0" err="1">
                <a:solidFill>
                  <a:srgbClr val="FF0000"/>
                </a:solidFill>
              </a:rPr>
              <a:t>dalam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menurunkan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angka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kecelakaan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kerja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CFBE9-AAB1-BBDD-162E-BB8B231E72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8640960" cy="554461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Investigasi</a:t>
            </a:r>
            <a:r>
              <a:rPr lang="en-US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Menyeluruh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Setiap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insiden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kecelakaan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kerja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harus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diinvestigasi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mendalam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mengidentifikasi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penyebab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utama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faktor-faktor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penyebabnya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 Proses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investigasi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harus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melibatkan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analisis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komprehensif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menemukan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akar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masalah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mendasari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kecelakaan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menerapkan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langkah-langkah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pencegahan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tepat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menghindari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terulangnya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kejadian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serupa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di masa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depan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 </a:t>
            </a:r>
            <a:r>
              <a:rPr lang="en-US" sz="1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Independen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Pembentukan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tim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investigasi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independen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terdiri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berbagai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profesional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perwakilan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publik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terutama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kasus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kecelakaan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besar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serius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memberikan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perspektif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objektif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akurat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 Tim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mampu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melakukan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evaluasi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tanpa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bias dan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menghasilkan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rekomendasi yang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diterima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oleh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semua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pihak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Pembinaan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Pelatihan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K3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Melibatkan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ahli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K3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pembinaan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pelatihan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bagi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pekerja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sangat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penting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meningkatkan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pemahaman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mereka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tentang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risiko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prosedur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keselamatan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diperlukan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 Program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pelatihan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efektif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dan rutin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membantu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pekerja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sadar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bahaya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tempat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kerja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cara-cara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mencegahnya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serta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membangun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budaya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keselamatan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kuat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seluruh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organisasi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Selain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itu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melibatkan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lembaga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profesional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terpercaya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bidang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pelatihan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K3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Indonesia Safety Center.</a:t>
            </a:r>
          </a:p>
          <a:p>
            <a:pPr marL="0" indent="0" algn="just">
              <a:buNone/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menerapkan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rekomendasi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konsisten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diharapkan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angka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kecelakaan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kerja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ditekan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keselamatan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tempat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kerja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ditingkatkan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sehingga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melindungi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kesehatan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kesejahteraan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para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pekerja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seluruh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Indonesia.</a:t>
            </a:r>
          </a:p>
        </p:txBody>
      </p:sp>
    </p:spTree>
    <p:extLst>
      <p:ext uri="{BB962C8B-B14F-4D97-AF65-F5344CB8AC3E}">
        <p14:creationId xmlns:p14="http://schemas.microsoft.com/office/powerpoint/2010/main" val="2270046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FED4B-8C23-B3A1-F6AC-63495BCA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51378D-5CC6-F579-83BC-D822D138CC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9437" y="152636"/>
            <a:ext cx="6552728" cy="655272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1E70A-613E-6FD4-8864-E8E7202CDE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32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DC3BA-8338-F06C-BA9F-338A71173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DBA1CE-F978-9A98-1DD4-D56E2D1478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9437" y="152636"/>
            <a:ext cx="6552728" cy="655272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62534-8191-6F79-77B8-129F474841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64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CE827-DE61-803E-2FE9-5C8AEBB3B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0A76D5-0B44-96B8-A8C5-1FD029FFC4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00809"/>
            <a:ext cx="8016006" cy="289052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38639-3A92-0692-BA16-640B5E8D81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21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1652F-B835-1FF7-03D8-7F478CA81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AC2D8-C8BD-A3F6-FD02-E60FA463B3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401283-22AC-C857-39A1-A15BAD30B7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11183" y="132726"/>
            <a:ext cx="5274037" cy="659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32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424B1-A6D3-1A97-F53B-EFB5F63C9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D22084-82FF-D056-BAEE-02B2454C28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79712" y="-94587"/>
            <a:ext cx="5562069" cy="695258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F770C-5E97-92C1-0508-5A32622051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4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SANTUNAN KEMATIAN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412776"/>
            <a:ext cx="8867328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 err="1">
                <a:latin typeface="Cambria" pitchFamily="18" charset="0"/>
                <a:ea typeface="Cambria" pitchFamily="18" charset="0"/>
              </a:rPr>
              <a:t>Untuk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perhitungan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santunan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kematian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biaya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pemakaman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yaitu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sebagai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berikut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ini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/>
            <a:r>
              <a:rPr lang="en-US" sz="2000" dirty="0" err="1">
                <a:latin typeface="Cambria" pitchFamily="18" charset="0"/>
                <a:ea typeface="Cambria" pitchFamily="18" charset="0"/>
              </a:rPr>
              <a:t>Santunan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Kematian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sebesar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60% × 80 ×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upah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sebulan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, minimal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sebesar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        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Rp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. 20.000.000.</a:t>
            </a:r>
          </a:p>
          <a:p>
            <a:pPr algn="just"/>
            <a:r>
              <a:rPr lang="en-US" sz="2000" dirty="0" err="1">
                <a:latin typeface="Cambria" pitchFamily="18" charset="0"/>
                <a:ea typeface="Cambria" pitchFamily="18" charset="0"/>
              </a:rPr>
              <a:t>Biaya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Pemakaman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sebesar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Rp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. 10.000.000</a:t>
            </a:r>
          </a:p>
          <a:p>
            <a:pPr algn="just"/>
            <a:r>
              <a:rPr lang="en-US" sz="2000" dirty="0" err="1">
                <a:latin typeface="Cambria" pitchFamily="18" charset="0"/>
                <a:ea typeface="Cambria" pitchFamily="18" charset="0"/>
              </a:rPr>
              <a:t>Santunan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berkala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diberikan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apabila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peserta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cacat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total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tetap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atau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meninggal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dunia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akibat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kecelakaan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kerja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atau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PAK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sebesar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Rp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. 12.000.000</a:t>
            </a:r>
          </a:p>
          <a:p>
            <a:pPr marL="0" indent="0" algn="just">
              <a:buNone/>
            </a:pPr>
            <a:endParaRPr lang="en-US" sz="2000" dirty="0">
              <a:latin typeface="Cambria" pitchFamily="18" charset="0"/>
              <a:ea typeface="Cambria" pitchFamily="18" charset="0"/>
            </a:endParaRPr>
          </a:p>
          <a:p>
            <a:pPr marL="0" indent="0" algn="just">
              <a:buNone/>
            </a:pPr>
            <a:r>
              <a:rPr lang="en-US" sz="2000" dirty="0" err="1">
                <a:latin typeface="Cambria" pitchFamily="18" charset="0"/>
                <a:ea typeface="Cambria" pitchFamily="18" charset="0"/>
              </a:rPr>
              <a:t>Contoh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perhitungan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santunan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kematian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:</a:t>
            </a:r>
          </a:p>
          <a:p>
            <a:pPr algn="just"/>
            <a:r>
              <a:rPr lang="en-US" sz="2000" dirty="0">
                <a:latin typeface="Cambria" pitchFamily="18" charset="0"/>
                <a:ea typeface="Cambria" pitchFamily="18" charset="0"/>
              </a:rPr>
              <a:t>60% × 80 ×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Rp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. 4.300.000 =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Rp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. 206.400.000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730" y="4149080"/>
            <a:ext cx="3502406" cy="224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9024" y="6390620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B0F0"/>
                </a:solidFill>
              </a:rPr>
              <a:t>https://www.kodebpjs.com/perhitungan-santunan-kecelakaan-kerja-bpjs/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65ED00-E8CA-3E54-A197-D095BB626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364" y="-7764"/>
            <a:ext cx="2123728" cy="76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50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733656" cy="1143000"/>
          </a:xfrm>
        </p:spPr>
        <p:txBody>
          <a:bodyPr>
            <a:noAutofit/>
          </a:bodyPr>
          <a:lstStyle/>
          <a:p>
            <a:r>
              <a:rPr lang="fi-FI" sz="2800" b="1" dirty="0">
                <a:latin typeface="Cambria" pitchFamily="18" charset="0"/>
                <a:ea typeface="Cambria" pitchFamily="18" charset="0"/>
              </a:rPr>
              <a:t>Rincian Kenaikan Pertanggungan Jaminan Kematian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398344" cy="612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725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2"/>
            <a:ext cx="2499925" cy="159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8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SANTUNAN BEASISWA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819995"/>
            <a:ext cx="903649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b="1" dirty="0" err="1">
                <a:latin typeface="Cambria" pitchFamily="18" charset="0"/>
                <a:ea typeface="Cambria" pitchFamily="18" charset="0"/>
              </a:rPr>
              <a:t>Adapun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perhitungan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santunan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beasiswa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untuk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2 orang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anak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peserta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program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jaminan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kecelakaan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kerja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BPJS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Ketenagakerjaan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sbb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/>
            <a:r>
              <a:rPr lang="en-US" sz="1800" b="1" dirty="0" err="1">
                <a:latin typeface="Cambria" pitchFamily="18" charset="0"/>
                <a:ea typeface="Cambria" pitchFamily="18" charset="0"/>
              </a:rPr>
              <a:t>Diberikan</a:t>
            </a:r>
            <a:r>
              <a:rPr lang="en-US" sz="1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b="1" dirty="0" err="1">
                <a:latin typeface="Cambria" pitchFamily="18" charset="0"/>
                <a:ea typeface="Cambria" pitchFamily="18" charset="0"/>
              </a:rPr>
              <a:t>pada</a:t>
            </a:r>
            <a:r>
              <a:rPr lang="en-US" sz="1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b="1" dirty="0" err="1">
                <a:latin typeface="Cambria" pitchFamily="18" charset="0"/>
                <a:ea typeface="Cambria" pitchFamily="18" charset="0"/>
              </a:rPr>
              <a:t>peserta</a:t>
            </a:r>
            <a:r>
              <a:rPr lang="en-US" sz="1800" b="1" dirty="0">
                <a:latin typeface="Cambria" pitchFamily="18" charset="0"/>
                <a:ea typeface="Cambria" pitchFamily="18" charset="0"/>
              </a:rPr>
              <a:t> JKK BPJS yang </a:t>
            </a:r>
            <a:r>
              <a:rPr lang="en-US" sz="1800" b="1" dirty="0" err="1">
                <a:latin typeface="Cambria" pitchFamily="18" charset="0"/>
                <a:ea typeface="Cambria" pitchFamily="18" charset="0"/>
              </a:rPr>
              <a:t>mengalami</a:t>
            </a:r>
            <a:r>
              <a:rPr lang="en-US" sz="1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b="1" dirty="0" err="1">
                <a:latin typeface="Cambria" pitchFamily="18" charset="0"/>
                <a:ea typeface="Cambria" pitchFamily="18" charset="0"/>
              </a:rPr>
              <a:t>cacat</a:t>
            </a:r>
            <a:r>
              <a:rPr lang="en-US" sz="1800" b="1" dirty="0">
                <a:latin typeface="Cambria" pitchFamily="18" charset="0"/>
                <a:ea typeface="Cambria" pitchFamily="18" charset="0"/>
              </a:rPr>
              <a:t> total </a:t>
            </a:r>
            <a:r>
              <a:rPr lang="en-US" sz="1800" b="1" dirty="0" err="1">
                <a:latin typeface="Cambria" pitchFamily="18" charset="0"/>
                <a:ea typeface="Cambria" pitchFamily="18" charset="0"/>
              </a:rPr>
              <a:t>tetap</a:t>
            </a:r>
            <a:r>
              <a:rPr lang="en-US" sz="1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b="1" dirty="0" err="1">
                <a:latin typeface="Cambria" pitchFamily="18" charset="0"/>
                <a:ea typeface="Cambria" pitchFamily="18" charset="0"/>
              </a:rPr>
              <a:t>atau</a:t>
            </a:r>
            <a:r>
              <a:rPr lang="en-US" sz="1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b="1" dirty="0" err="1">
                <a:latin typeface="Cambria" pitchFamily="18" charset="0"/>
                <a:ea typeface="Cambria" pitchFamily="18" charset="0"/>
              </a:rPr>
              <a:t>meninggal</a:t>
            </a:r>
            <a:r>
              <a:rPr lang="en-US" sz="1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b="1" dirty="0" err="1">
                <a:latin typeface="Cambria" pitchFamily="18" charset="0"/>
                <a:ea typeface="Cambria" pitchFamily="18" charset="0"/>
              </a:rPr>
              <a:t>dunia</a:t>
            </a:r>
            <a:r>
              <a:rPr lang="en-US" sz="1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b="1" dirty="0" err="1">
                <a:latin typeface="Cambria" pitchFamily="18" charset="0"/>
                <a:ea typeface="Cambria" pitchFamily="18" charset="0"/>
              </a:rPr>
              <a:t>akibat</a:t>
            </a:r>
            <a:r>
              <a:rPr lang="en-US" sz="1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b="1" dirty="0" err="1">
                <a:latin typeface="Cambria" pitchFamily="18" charset="0"/>
                <a:ea typeface="Cambria" pitchFamily="18" charset="0"/>
              </a:rPr>
              <a:t>kecelakaan</a:t>
            </a:r>
            <a:r>
              <a:rPr lang="en-US" sz="1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b="1" dirty="0" err="1">
                <a:latin typeface="Cambria" pitchFamily="18" charset="0"/>
                <a:ea typeface="Cambria" pitchFamily="18" charset="0"/>
              </a:rPr>
              <a:t>kerja</a:t>
            </a:r>
            <a:r>
              <a:rPr lang="en-US" sz="1800" b="1" dirty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/>
            <a:r>
              <a:rPr lang="en-US" sz="1800" b="1" dirty="0" err="1">
                <a:latin typeface="Cambria" pitchFamily="18" charset="0"/>
                <a:ea typeface="Cambria" pitchFamily="18" charset="0"/>
              </a:rPr>
              <a:t>Diberikan</a:t>
            </a:r>
            <a:r>
              <a:rPr lang="en-US" sz="1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b="1" dirty="0" err="1">
                <a:latin typeface="Cambria" pitchFamily="18" charset="0"/>
                <a:ea typeface="Cambria" pitchFamily="18" charset="0"/>
              </a:rPr>
              <a:t>untuk</a:t>
            </a:r>
            <a:r>
              <a:rPr lang="en-US" sz="1800" b="1" dirty="0">
                <a:latin typeface="Cambria" pitchFamily="18" charset="0"/>
                <a:ea typeface="Cambria" pitchFamily="18" charset="0"/>
              </a:rPr>
              <a:t> 2 orang </a:t>
            </a:r>
            <a:r>
              <a:rPr lang="en-US" sz="1800" b="1" dirty="0" err="1">
                <a:latin typeface="Cambria" pitchFamily="18" charset="0"/>
                <a:ea typeface="Cambria" pitchFamily="18" charset="0"/>
              </a:rPr>
              <a:t>anak</a:t>
            </a:r>
            <a:r>
              <a:rPr lang="en-US" sz="1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b="1" dirty="0" err="1">
                <a:latin typeface="Cambria" pitchFamily="18" charset="0"/>
                <a:ea typeface="Cambria" pitchFamily="18" charset="0"/>
              </a:rPr>
              <a:t>peserta</a:t>
            </a:r>
            <a:r>
              <a:rPr lang="en-US" sz="1800" b="1" dirty="0">
                <a:latin typeface="Cambria" pitchFamily="18" charset="0"/>
                <a:ea typeface="Cambria" pitchFamily="18" charset="0"/>
              </a:rPr>
              <a:t> program JKK BPJS </a:t>
            </a:r>
            <a:r>
              <a:rPr lang="en-US" sz="1800" b="1" dirty="0" err="1">
                <a:latin typeface="Cambria" pitchFamily="18" charset="0"/>
                <a:ea typeface="Cambria" pitchFamily="18" charset="0"/>
              </a:rPr>
              <a:t>Ketenagakerjaan</a:t>
            </a:r>
            <a:r>
              <a:rPr lang="en-US" sz="1800" b="1" dirty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/>
            <a:r>
              <a:rPr lang="en-US" sz="1800" b="1" dirty="0" err="1">
                <a:latin typeface="Cambria" pitchFamily="18" charset="0"/>
                <a:ea typeface="Cambria" pitchFamily="18" charset="0"/>
              </a:rPr>
              <a:t>Diberikan</a:t>
            </a:r>
            <a:r>
              <a:rPr lang="en-US" sz="1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b="1" dirty="0" err="1">
                <a:latin typeface="Cambria" pitchFamily="18" charset="0"/>
                <a:ea typeface="Cambria" pitchFamily="18" charset="0"/>
              </a:rPr>
              <a:t>berkala</a:t>
            </a:r>
            <a:r>
              <a:rPr lang="en-US" sz="1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b="1" dirty="0" err="1">
                <a:latin typeface="Cambria" pitchFamily="18" charset="0"/>
                <a:ea typeface="Cambria" pitchFamily="18" charset="0"/>
              </a:rPr>
              <a:t>setiap</a:t>
            </a:r>
            <a:r>
              <a:rPr lang="en-US" sz="1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b="1" dirty="0" err="1">
                <a:latin typeface="Cambria" pitchFamily="18" charset="0"/>
                <a:ea typeface="Cambria" pitchFamily="18" charset="0"/>
              </a:rPr>
              <a:t>tahun</a:t>
            </a:r>
            <a:r>
              <a:rPr lang="en-US" sz="1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b="1" dirty="0" err="1">
                <a:latin typeface="Cambria" pitchFamily="18" charset="0"/>
                <a:ea typeface="Cambria" pitchFamily="18" charset="0"/>
              </a:rPr>
              <a:t>sesuai</a:t>
            </a:r>
            <a:r>
              <a:rPr lang="en-US" sz="1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b="1" dirty="0" err="1">
                <a:latin typeface="Cambria" pitchFamily="18" charset="0"/>
                <a:ea typeface="Cambria" pitchFamily="18" charset="0"/>
              </a:rPr>
              <a:t>dengan</a:t>
            </a:r>
            <a:r>
              <a:rPr lang="en-US" sz="1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b="1" dirty="0" err="1">
                <a:latin typeface="Cambria" pitchFamily="18" charset="0"/>
                <a:ea typeface="Cambria" pitchFamily="18" charset="0"/>
              </a:rPr>
              <a:t>tingkat</a:t>
            </a:r>
            <a:r>
              <a:rPr lang="en-US" sz="1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b="1" dirty="0" err="1">
                <a:latin typeface="Cambria" pitchFamily="18" charset="0"/>
                <a:ea typeface="Cambria" pitchFamily="18" charset="0"/>
              </a:rPr>
              <a:t>pendidikan</a:t>
            </a:r>
            <a:r>
              <a:rPr lang="en-US" sz="1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b="1" dirty="0" err="1">
                <a:latin typeface="Cambria" pitchFamily="18" charset="0"/>
                <a:ea typeface="Cambria" pitchFamily="18" charset="0"/>
              </a:rPr>
              <a:t>anak</a:t>
            </a:r>
            <a:r>
              <a:rPr lang="en-US" sz="1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b="1" dirty="0" err="1">
                <a:latin typeface="Cambria" pitchFamily="18" charset="0"/>
                <a:ea typeface="Cambria" pitchFamily="18" charset="0"/>
              </a:rPr>
              <a:t>peserta</a:t>
            </a:r>
            <a:r>
              <a:rPr lang="en-US" sz="1800" b="1" dirty="0">
                <a:latin typeface="Cambria" pitchFamily="18" charset="0"/>
                <a:ea typeface="Cambria" pitchFamily="18" charset="0"/>
              </a:rPr>
              <a:t> JKK BPJS </a:t>
            </a:r>
            <a:r>
              <a:rPr lang="en-US" sz="1800" b="1" dirty="0" err="1">
                <a:latin typeface="Cambria" pitchFamily="18" charset="0"/>
                <a:ea typeface="Cambria" pitchFamily="18" charset="0"/>
              </a:rPr>
              <a:t>Ketenagakerjaan</a:t>
            </a:r>
            <a:r>
              <a:rPr lang="en-US" sz="1800" b="1" dirty="0">
                <a:latin typeface="Cambria" pitchFamily="18" charset="0"/>
                <a:ea typeface="Cambria" pitchFamily="18" charset="0"/>
              </a:rPr>
              <a:t>.</a:t>
            </a:r>
            <a:endParaRPr lang="en-US" sz="2000" b="1" dirty="0">
              <a:latin typeface="Cambria" pitchFamily="18" charset="0"/>
              <a:ea typeface="Cambria" pitchFamily="18" charset="0"/>
            </a:endParaRPr>
          </a:p>
          <a:p>
            <a:pPr marL="0" indent="0" algn="just">
              <a:buNone/>
            </a:pPr>
            <a:r>
              <a:rPr lang="en-US" sz="2000" b="1" dirty="0" err="1">
                <a:latin typeface="Cambria" pitchFamily="18" charset="0"/>
                <a:ea typeface="Cambria" pitchFamily="18" charset="0"/>
              </a:rPr>
              <a:t>Besaran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manfaat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beasiswa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JKK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berdasarkan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tingkat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pendidikan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:</a:t>
            </a:r>
          </a:p>
          <a:p>
            <a:pPr algn="just"/>
            <a:r>
              <a:rPr lang="en-US" sz="2000" b="1" dirty="0">
                <a:latin typeface="Cambria" pitchFamily="18" charset="0"/>
                <a:ea typeface="Cambria" pitchFamily="18" charset="0"/>
              </a:rPr>
              <a:t>TK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hingga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SD/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sederajat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sebesar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Rp</a:t>
            </a:r>
            <a:r>
              <a:rPr lang="en-US" sz="20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. 1.500.000/orang/</a:t>
            </a:r>
            <a:r>
              <a:rPr lang="en-US" sz="20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tahun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maksimal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selama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8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tahun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/>
            <a:r>
              <a:rPr lang="en-US" sz="2000" b="1" dirty="0">
                <a:latin typeface="Cambria" pitchFamily="18" charset="0"/>
                <a:ea typeface="Cambria" pitchFamily="18" charset="0"/>
              </a:rPr>
              <a:t>SMP/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sederajat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sebesar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Rp</a:t>
            </a:r>
            <a:r>
              <a:rPr lang="en-US" sz="20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. 2.000.000/orang/</a:t>
            </a:r>
            <a:r>
              <a:rPr lang="en-US" sz="20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tahun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maksimal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selama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3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tahun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/>
            <a:r>
              <a:rPr lang="en-US" sz="2000" b="1" dirty="0">
                <a:latin typeface="Cambria" pitchFamily="18" charset="0"/>
                <a:ea typeface="Cambria" pitchFamily="18" charset="0"/>
              </a:rPr>
              <a:t>SMA/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sederajat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sebesar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Rp</a:t>
            </a:r>
            <a:r>
              <a:rPr lang="en-US" sz="20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. 3.000.000/orang/</a:t>
            </a:r>
            <a:r>
              <a:rPr lang="en-US" sz="20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tahun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maksimal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3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tahun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/>
            <a:r>
              <a:rPr lang="en-US" sz="2000" b="1" dirty="0" err="1">
                <a:latin typeface="Cambria" pitchFamily="18" charset="0"/>
                <a:ea typeface="Cambria" pitchFamily="18" charset="0"/>
              </a:rPr>
              <a:t>Perguruan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tinggi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maksimal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S1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atau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pelatihan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sebesar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Rp</a:t>
            </a:r>
            <a:r>
              <a:rPr lang="en-US" sz="20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. 12.000.000/orang/</a:t>
            </a:r>
            <a:r>
              <a:rPr lang="en-US" sz="20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tahun</a:t>
            </a:r>
            <a:r>
              <a:rPr lang="en-US" sz="20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maksimal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5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tahun</a:t>
            </a:r>
            <a:endParaRPr lang="en-US" sz="2000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856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6CCE4A-9653-C591-EFE9-3B4A409AF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90500"/>
            <a:ext cx="6477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06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315416"/>
            <a:ext cx="8229600" cy="1143000"/>
          </a:xfrm>
        </p:spPr>
        <p:txBody>
          <a:bodyPr/>
          <a:lstStyle/>
          <a:p>
            <a:r>
              <a:rPr lang="en-US" dirty="0"/>
              <a:t>SANTUNAN KECACATAN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941168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latin typeface="Cambria" pitchFamily="18" charset="0"/>
                <a:ea typeface="Cambria" pitchFamily="18" charset="0"/>
              </a:rPr>
              <a:t>Contoh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perhitungan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santunan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kecacatan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BPJS :</a:t>
            </a:r>
          </a:p>
          <a:p>
            <a:r>
              <a:rPr lang="en-US" sz="1800" dirty="0" err="1">
                <a:latin typeface="Cambria" pitchFamily="18" charset="0"/>
                <a:ea typeface="Cambria" pitchFamily="18" charset="0"/>
              </a:rPr>
              <a:t>Cacat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1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ruas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ibu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jari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tangan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kiri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: 12% × 80 × 4.300.000 =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Rp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. 41.280.000</a:t>
            </a:r>
          </a:p>
          <a:p>
            <a:r>
              <a:rPr lang="en-US" sz="1800" dirty="0" err="1">
                <a:latin typeface="Cambria" pitchFamily="18" charset="0"/>
                <a:ea typeface="Cambria" pitchFamily="18" charset="0"/>
              </a:rPr>
              <a:t>Cacat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1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ruas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ibu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jari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tangan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kanan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:   15% × 80 × 4.300.000 =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Rp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. 51.600.000</a:t>
            </a:r>
          </a:p>
          <a:p>
            <a:r>
              <a:rPr lang="en-US" sz="1800" dirty="0" err="1">
                <a:latin typeface="Cambria" pitchFamily="18" charset="0"/>
                <a:ea typeface="Cambria" pitchFamily="18" charset="0"/>
              </a:rPr>
              <a:t>Cacat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anatomis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sampai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pergelangan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tangan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kanan</a:t>
            </a:r>
            <a:r>
              <a:rPr lang="en-US" sz="1600" dirty="0">
                <a:latin typeface="Cambria" pitchFamily="18" charset="0"/>
                <a:ea typeface="Cambria" pitchFamily="18" charset="0"/>
              </a:rPr>
              <a:t>: 32% × 80 × 4.300.000 = </a:t>
            </a:r>
            <a:r>
              <a:rPr lang="en-US" sz="1600" dirty="0" err="1">
                <a:latin typeface="Cambria" pitchFamily="18" charset="0"/>
                <a:ea typeface="Cambria" pitchFamily="18" charset="0"/>
              </a:rPr>
              <a:t>Rp</a:t>
            </a:r>
            <a:r>
              <a:rPr lang="en-US" sz="1600" dirty="0">
                <a:latin typeface="Cambria" pitchFamily="18" charset="0"/>
                <a:ea typeface="Cambria" pitchFamily="18" charset="0"/>
              </a:rPr>
              <a:t>. 110.080.000</a:t>
            </a:r>
          </a:p>
          <a:p>
            <a:r>
              <a:rPr lang="en-US" sz="1800" dirty="0" err="1">
                <a:latin typeface="Cambria" pitchFamily="18" charset="0"/>
                <a:ea typeface="Cambria" pitchFamily="18" charset="0"/>
              </a:rPr>
              <a:t>Cacat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anatomis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tangan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kanan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: 40% × 80 × 4.300.000 =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Rp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. 137.600.000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64704"/>
            <a:ext cx="5900712" cy="377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11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00" y="-18504"/>
            <a:ext cx="3862400" cy="247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41648"/>
            <a:ext cx="432048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Santunan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Sementara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Mampu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Bekerja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(STMB)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864768"/>
            <a:ext cx="91440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 err="1">
                <a:latin typeface="Cambria" pitchFamily="18" charset="0"/>
                <a:ea typeface="Cambria" pitchFamily="18" charset="0"/>
              </a:rPr>
              <a:t>Untuk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pekerja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dan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sementara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tidak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mampu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bekerja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maka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akan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mendapatkan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penggantian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dengan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perhitungan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sebagai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berikut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1800" dirty="0">
                <a:latin typeface="Cambria" pitchFamily="18" charset="0"/>
                <a:ea typeface="Cambria" pitchFamily="18" charset="0"/>
              </a:rPr>
              <a:t>6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bulan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pertama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sebesar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100% ×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upah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per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bulan</a:t>
            </a:r>
            <a:endParaRPr lang="en-US" sz="1800" dirty="0">
              <a:latin typeface="Cambria" pitchFamily="18" charset="0"/>
              <a:ea typeface="Cambria" pitchFamily="18" charset="0"/>
            </a:endParaRPr>
          </a:p>
          <a:p>
            <a:pPr marL="0" indent="0" algn="just">
              <a:buNone/>
            </a:pPr>
            <a:r>
              <a:rPr lang="en-US" sz="1800" dirty="0">
                <a:latin typeface="Cambria" pitchFamily="18" charset="0"/>
                <a:ea typeface="Cambria" pitchFamily="18" charset="0"/>
              </a:rPr>
              <a:t>6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bulan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kedua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sebesar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100% ×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upah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per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bulan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1800" dirty="0">
                <a:latin typeface="Cambria" pitchFamily="18" charset="0"/>
                <a:ea typeface="Cambria" pitchFamily="18" charset="0"/>
              </a:rPr>
              <a:t>6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bulan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ketiga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sebesar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50% ×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upah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per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bulan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.</a:t>
            </a:r>
          </a:p>
          <a:p>
            <a:pPr marL="0" indent="0" algn="just">
              <a:buNone/>
            </a:pPr>
            <a:endParaRPr lang="en-US" sz="1800" dirty="0">
              <a:latin typeface="Cambria" pitchFamily="18" charset="0"/>
              <a:ea typeface="Cambria" pitchFamily="18" charset="0"/>
            </a:endParaRPr>
          </a:p>
          <a:p>
            <a:pPr marL="0" indent="0" algn="just">
              <a:buNone/>
            </a:pPr>
            <a:endParaRPr lang="en-US" sz="1800" dirty="0">
              <a:latin typeface="Cambria" pitchFamily="18" charset="0"/>
              <a:ea typeface="Cambria" pitchFamily="18" charset="0"/>
            </a:endParaRPr>
          </a:p>
          <a:p>
            <a:pPr marL="0" indent="0" algn="just">
              <a:buNone/>
            </a:pPr>
            <a:r>
              <a:rPr lang="en-US" sz="1800" dirty="0" err="1">
                <a:latin typeface="Cambria" pitchFamily="18" charset="0"/>
                <a:ea typeface="Cambria" pitchFamily="18" charset="0"/>
              </a:rPr>
              <a:t>Contoh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perhitungan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: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Misalkan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bekerja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di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sebuah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perusahaan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dengan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gaji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Rp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. 4.300.000 per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bulan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.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Maka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perhitungannya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yaitu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sebagai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berikut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1800" dirty="0">
                <a:latin typeface="Cambria" pitchFamily="18" charset="0"/>
                <a:ea typeface="Cambria" pitchFamily="18" charset="0"/>
              </a:rPr>
              <a:t>6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bulan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pertama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× 100% ×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Rp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. 4.300.000 =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Rp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. 25.800.000</a:t>
            </a:r>
          </a:p>
          <a:p>
            <a:pPr marL="0" indent="0" algn="just">
              <a:buNone/>
            </a:pPr>
            <a:r>
              <a:rPr lang="en-US" sz="1800" dirty="0">
                <a:latin typeface="Cambria" pitchFamily="18" charset="0"/>
                <a:ea typeface="Cambria" pitchFamily="18" charset="0"/>
              </a:rPr>
              <a:t>6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bulan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kedua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× 100% ×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Rp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. 4.300.000 =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Rp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. 25.800.000</a:t>
            </a:r>
          </a:p>
          <a:p>
            <a:pPr marL="0" indent="0" algn="just">
              <a:buNone/>
            </a:pPr>
            <a:r>
              <a:rPr lang="en-US" sz="1800" dirty="0">
                <a:latin typeface="Cambria" pitchFamily="18" charset="0"/>
                <a:ea typeface="Cambria" pitchFamily="18" charset="0"/>
              </a:rPr>
              <a:t>6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bulan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ketiga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× 50% ×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Rp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. 4.300.000 =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Rp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. 12.900.000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98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Text Box 2050"/>
          <p:cNvSpPr txBox="1">
            <a:spLocks noChangeArrowheads="1"/>
          </p:cNvSpPr>
          <p:nvPr/>
        </p:nvSpPr>
        <p:spPr bwMode="auto">
          <a:xfrm>
            <a:off x="755576" y="739112"/>
            <a:ext cx="7704856" cy="5904598"/>
          </a:xfrm>
          <a:prstGeom prst="flowChartMultidocumen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 lIns="91429" tIns="45714" rIns="91429" bIns="4571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5000"/>
              </a:spcBef>
              <a:spcAft>
                <a:spcPct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rgbClr val="FF9900">
                        <a:tint val="70000"/>
                        <a:satMod val="245000"/>
                      </a:srgbClr>
                    </a:gs>
                    <a:gs pos="75000">
                      <a:srgbClr val="FF99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F99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UNDANG-UNDANG </a:t>
            </a:r>
          </a:p>
          <a:p>
            <a:pPr algn="ctr" eaLnBrk="0" fontAlgn="base" hangingPunct="0">
              <a:spcBef>
                <a:spcPct val="5000"/>
              </a:spcBef>
              <a:spcAft>
                <a:spcPct val="0"/>
              </a:spcAft>
              <a:defRPr/>
            </a:pPr>
            <a:r>
              <a:rPr lang="en-US" sz="3600" b="1" dirty="0" err="1">
                <a:ln w="11430"/>
                <a:gradFill>
                  <a:gsLst>
                    <a:gs pos="0">
                      <a:srgbClr val="FF9900">
                        <a:tint val="70000"/>
                        <a:satMod val="245000"/>
                      </a:srgbClr>
                    </a:gs>
                    <a:gs pos="75000">
                      <a:srgbClr val="FF99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F99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Republik</a:t>
            </a:r>
            <a:r>
              <a:rPr lang="en-US" sz="3600" b="1" dirty="0">
                <a:ln w="11430"/>
                <a:gradFill>
                  <a:gsLst>
                    <a:gs pos="0">
                      <a:srgbClr val="FF9900">
                        <a:tint val="70000"/>
                        <a:satMod val="245000"/>
                      </a:srgbClr>
                    </a:gs>
                    <a:gs pos="75000">
                      <a:srgbClr val="FF99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F99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 Indonesia </a:t>
            </a:r>
          </a:p>
          <a:p>
            <a:pPr algn="ctr" eaLnBrk="0" fontAlgn="base" hangingPunct="0">
              <a:spcBef>
                <a:spcPct val="5000"/>
              </a:spcBef>
              <a:spcAft>
                <a:spcPct val="0"/>
              </a:spcAft>
              <a:defRPr/>
            </a:pPr>
            <a:endParaRPr lang="en-US" sz="3600" b="1" dirty="0">
              <a:ln w="11430"/>
              <a:gradFill>
                <a:gsLst>
                  <a:gs pos="0">
                    <a:srgbClr val="FF9900">
                      <a:tint val="70000"/>
                      <a:satMod val="245000"/>
                    </a:srgbClr>
                  </a:gs>
                  <a:gs pos="75000">
                    <a:srgbClr val="FF9900">
                      <a:tint val="90000"/>
                      <a:shade val="60000"/>
                      <a:satMod val="240000"/>
                    </a:srgbClr>
                  </a:gs>
                  <a:gs pos="100000">
                    <a:srgbClr val="FF99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</a:endParaRPr>
          </a:p>
          <a:p>
            <a:pPr algn="ctr" eaLnBrk="0" fontAlgn="base" hangingPunct="0">
              <a:spcBef>
                <a:spcPct val="5000"/>
              </a:spcBef>
              <a:spcAft>
                <a:spcPct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rgbClr val="FF9900">
                        <a:tint val="70000"/>
                        <a:satMod val="245000"/>
                      </a:srgbClr>
                    </a:gs>
                    <a:gs pos="75000">
                      <a:srgbClr val="FF99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F99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No 1 </a:t>
            </a:r>
            <a:r>
              <a:rPr lang="en-US" sz="3600" b="1" dirty="0" err="1">
                <a:ln w="11430"/>
                <a:gradFill>
                  <a:gsLst>
                    <a:gs pos="0">
                      <a:srgbClr val="FF9900">
                        <a:tint val="70000"/>
                        <a:satMod val="245000"/>
                      </a:srgbClr>
                    </a:gs>
                    <a:gs pos="75000">
                      <a:srgbClr val="FF99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F99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Tahun</a:t>
            </a:r>
            <a:r>
              <a:rPr lang="en-US" sz="3600" b="1" dirty="0">
                <a:ln w="11430"/>
                <a:gradFill>
                  <a:gsLst>
                    <a:gs pos="0">
                      <a:srgbClr val="FF9900">
                        <a:tint val="70000"/>
                        <a:satMod val="245000"/>
                      </a:srgbClr>
                    </a:gs>
                    <a:gs pos="75000">
                      <a:srgbClr val="FF99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F99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 1970</a:t>
            </a:r>
          </a:p>
          <a:p>
            <a:pPr algn="ctr" eaLnBrk="0" fontAlgn="base" hangingPunct="0">
              <a:spcBef>
                <a:spcPct val="5000"/>
              </a:spcBef>
              <a:spcAft>
                <a:spcPct val="0"/>
              </a:spcAft>
              <a:defRPr/>
            </a:pPr>
            <a:r>
              <a:rPr lang="en-US" sz="3600" b="1" dirty="0" err="1">
                <a:ln w="11430"/>
                <a:gradFill>
                  <a:gsLst>
                    <a:gs pos="0">
                      <a:srgbClr val="FF9900">
                        <a:tint val="70000"/>
                        <a:satMod val="245000"/>
                      </a:srgbClr>
                    </a:gs>
                    <a:gs pos="75000">
                      <a:srgbClr val="FF99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F99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Tentang</a:t>
            </a:r>
            <a:endParaRPr lang="en-US" sz="3600" b="1" dirty="0">
              <a:ln w="11430"/>
              <a:gradFill>
                <a:gsLst>
                  <a:gs pos="0">
                    <a:srgbClr val="FF9900">
                      <a:tint val="70000"/>
                      <a:satMod val="245000"/>
                    </a:srgbClr>
                  </a:gs>
                  <a:gs pos="75000">
                    <a:srgbClr val="FF9900">
                      <a:tint val="90000"/>
                      <a:shade val="60000"/>
                      <a:satMod val="240000"/>
                    </a:srgbClr>
                  </a:gs>
                  <a:gs pos="100000">
                    <a:srgbClr val="FF99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</a:endParaRPr>
          </a:p>
          <a:p>
            <a:pPr algn="ctr" eaLnBrk="0" fontAlgn="base" hangingPunct="0">
              <a:spcBef>
                <a:spcPct val="5000"/>
              </a:spcBef>
              <a:spcAft>
                <a:spcPct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rgbClr val="FF9900">
                        <a:tint val="70000"/>
                        <a:satMod val="245000"/>
                      </a:srgbClr>
                    </a:gs>
                    <a:gs pos="75000">
                      <a:srgbClr val="FF99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F99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KESELAMATAN KERJA</a:t>
            </a:r>
          </a:p>
          <a:p>
            <a:pPr algn="ctr" eaLnBrk="0" fontAlgn="base" hangingPunct="0">
              <a:spcBef>
                <a:spcPct val="5000"/>
              </a:spcBef>
              <a:spcAft>
                <a:spcPct val="0"/>
              </a:spcAft>
              <a:defRPr/>
            </a:pPr>
            <a:endParaRPr lang="en-US" sz="3600" b="1" dirty="0">
              <a:ln w="11430"/>
              <a:gradFill>
                <a:gsLst>
                  <a:gs pos="0">
                    <a:srgbClr val="FF9900">
                      <a:tint val="70000"/>
                      <a:satMod val="245000"/>
                    </a:srgbClr>
                  </a:gs>
                  <a:gs pos="75000">
                    <a:srgbClr val="FF9900">
                      <a:tint val="90000"/>
                      <a:shade val="60000"/>
                      <a:satMod val="240000"/>
                    </a:srgbClr>
                  </a:gs>
                  <a:gs pos="100000">
                    <a:srgbClr val="FF99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</a:endParaRPr>
          </a:p>
          <a:p>
            <a:pPr algn="ctr" eaLnBrk="0" fontAlgn="base" hangingPunct="0">
              <a:spcBef>
                <a:spcPct val="5000"/>
              </a:spcBef>
              <a:spcAft>
                <a:spcPct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rgbClr val="FF9900">
                        <a:tint val="70000"/>
                        <a:satMod val="245000"/>
                      </a:srgbClr>
                    </a:gs>
                    <a:gs pos="75000">
                      <a:srgbClr val="FF99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F99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 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lum bright="18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3" b="70834"/>
          <a:stretch>
            <a:fillRect/>
          </a:stretch>
        </p:blipFill>
        <p:spPr bwMode="auto">
          <a:xfrm>
            <a:off x="7588250" y="0"/>
            <a:ext cx="155575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142875" y="142875"/>
          <a:ext cx="1584325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851047" imgH="2017530" progId="">
                  <p:embed/>
                </p:oleObj>
              </mc:Choice>
              <mc:Fallback>
                <p:oleObj r:id="rId3" imgW="1851047" imgH="201753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42875"/>
                        <a:ext cx="1584325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5758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3743325" cy="1439862"/>
          </a:xfrm>
          <a:solidFill>
            <a:srgbClr val="FF0000"/>
          </a:solidFill>
          <a:ln>
            <a:solidFill>
              <a:srgbClr val="FF0000"/>
            </a:solidFill>
          </a:ln>
        </p:spPr>
        <p:txBody>
          <a:bodyPr anchor="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UUD RI 1945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605" name="Text Placeholder 36"/>
          <p:cNvSpPr>
            <a:spLocks noGrp="1"/>
          </p:cNvSpPr>
          <p:nvPr>
            <p:ph type="body" idx="2"/>
          </p:nvPr>
        </p:nvSpPr>
        <p:spPr>
          <a:xfrm>
            <a:off x="684213" y="4005263"/>
            <a:ext cx="3095625" cy="576262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rgbClr val="000099"/>
            </a:solidFill>
          </a:ln>
        </p:spPr>
        <p:txBody>
          <a:bodyPr anchor="ctr"/>
          <a:lstStyle/>
          <a:p>
            <a:pPr marL="288925" indent="-288925"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  <a:sym typeface="Wingdings" pitchFamily="2" charset="2"/>
              </a:rPr>
              <a:t>UU 3/51  PENGAWASAN PERBURUHAN</a:t>
            </a:r>
            <a:endParaRPr lang="en-US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"/>
          </p:nvPr>
        </p:nvSpPr>
        <p:spPr>
          <a:xfrm>
            <a:off x="4572000" y="709613"/>
            <a:ext cx="3529013" cy="703262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457200" indent="-457200" eaLnBrk="1" fontAlgn="auto" hangingPunct="1"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1.	JAWATAN KESELAMATAN KERJA</a:t>
            </a:r>
          </a:p>
        </p:txBody>
      </p:sp>
      <p:sp>
        <p:nvSpPr>
          <p:cNvPr id="23557" name="Date Placeholder 41"/>
          <p:cNvSpPr>
            <a:spLocks noGrp="1"/>
          </p:cNvSpPr>
          <p:nvPr>
            <p:ph type="dt" sz="quarter" idx="10"/>
          </p:nvPr>
        </p:nvSpPr>
        <p:spPr>
          <a:xfrm>
            <a:off x="6343650" y="6408738"/>
            <a:ext cx="2476500" cy="476250"/>
          </a:xfrm>
        </p:spPr>
        <p:txBody>
          <a:bodyPr wrap="square" lIns="91440" tIns="45720" rIns="91440" bIns="45720"/>
          <a:lstStyle/>
          <a:p>
            <a:pPr>
              <a:defRPr/>
            </a:pPr>
            <a:fld id="{97B3E53D-893F-4678-9209-3B95C1A72200}" type="datetime1">
              <a:rPr lang="en-US" smtClean="0">
                <a:solidFill>
                  <a:srgbClr val="EAEAEA"/>
                </a:solidFill>
              </a:rPr>
              <a:pPr>
                <a:defRPr/>
              </a:pPr>
              <a:t>10/7/2025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18438" name="Slide Number Placeholder 4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70DC4E1-BB29-4B4D-A221-EF1EEC4538CE}" type="slidenum">
              <a:rPr lang="en-US" sz="1400" b="0">
                <a:solidFill>
                  <a:srgbClr val="EAEAEA"/>
                </a:solidFill>
                <a:latin typeface="Times New Roman" pitchFamily="18" charset="0"/>
              </a:rPr>
              <a:pPr/>
              <a:t>23</a:t>
            </a:fld>
            <a:endParaRPr lang="en-US" sz="1400" b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11560" y="2708920"/>
            <a:ext cx="3312368" cy="1308050"/>
          </a:xfrm>
          <a:prstGeom prst="rect">
            <a:avLst/>
          </a:prstGeom>
          <a:solidFill>
            <a:srgbClr val="99CCFF"/>
          </a:solidFill>
          <a:ln>
            <a:solidFill>
              <a:srgbClr val="00009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 marL="288925" indent="-288925" fontAlgn="base">
              <a:spcBef>
                <a:spcPts val="575"/>
              </a:spcBef>
              <a:spcAft>
                <a:spcPct val="0"/>
              </a:spcAft>
              <a:buClr>
                <a:prstClr val="black"/>
              </a:buClr>
              <a:buSzPct val="85000"/>
              <a:defRPr/>
            </a:pPr>
            <a:r>
              <a:rPr lang="en-US" sz="1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ahoma" pitchFamily="34" charset="0"/>
              </a:rPr>
              <a:t>UU </a:t>
            </a:r>
            <a:r>
              <a:rPr lang="en-US" sz="1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ahoma" pitchFamily="34" charset="0"/>
                <a:sym typeface="Wingdings" pitchFamily="2" charset="2"/>
              </a:rPr>
              <a:t>1/51</a:t>
            </a:r>
            <a:r>
              <a:rPr lang="en-US" sz="1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ahoma" pitchFamily="34" charset="0"/>
              </a:rPr>
              <a:t> </a:t>
            </a:r>
            <a:r>
              <a:rPr lang="en-US" sz="1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ahoma" pitchFamily="34" charset="0"/>
                <a:sym typeface="Wingdings" pitchFamily="2" charset="2"/>
              </a:rPr>
              <a:t> NORMA KERJA</a:t>
            </a:r>
          </a:p>
          <a:p>
            <a:pPr marL="288925" indent="-288925" fontAlgn="base">
              <a:spcBef>
                <a:spcPts val="575"/>
              </a:spcBef>
              <a:spcAft>
                <a:spcPct val="0"/>
              </a:spcAft>
              <a:buClr>
                <a:prstClr val="black"/>
              </a:buClr>
              <a:buSzPct val="85000"/>
              <a:buFont typeface="Wingdings" pitchFamily="2" charset="2"/>
              <a:buChar char="q"/>
              <a:defRPr/>
            </a:pPr>
            <a:endParaRPr lang="en-US" sz="1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ahoma" pitchFamily="34" charset="0"/>
              <a:sym typeface="Wingdings" pitchFamily="2" charset="2"/>
            </a:endParaRPr>
          </a:p>
          <a:p>
            <a:pPr marL="288925" indent="-288925" fontAlgn="base">
              <a:spcBef>
                <a:spcPts val="575"/>
              </a:spcBef>
              <a:spcAft>
                <a:spcPct val="0"/>
              </a:spcAft>
              <a:buClr>
                <a:prstClr val="black"/>
              </a:buClr>
              <a:buSzPct val="85000"/>
              <a:buFont typeface="Wingdings" pitchFamily="2" charset="2"/>
              <a:buChar char="q"/>
              <a:defRPr/>
            </a:pPr>
            <a:endParaRPr lang="en-US" sz="1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ahoma" pitchFamily="34" charset="0"/>
              <a:sym typeface="Wingdings" pitchFamily="2" charset="2"/>
            </a:endParaRPr>
          </a:p>
          <a:p>
            <a:pPr marL="288925" indent="-288925" fontAlgn="base">
              <a:spcBef>
                <a:spcPts val="575"/>
              </a:spcBef>
              <a:spcAft>
                <a:spcPct val="0"/>
              </a:spcAft>
              <a:buClr>
                <a:prstClr val="black"/>
              </a:buClr>
              <a:buSzPct val="85000"/>
              <a:buFont typeface="Wingdings" pitchFamily="2" charset="2"/>
              <a:buChar char="q"/>
              <a:defRPr/>
            </a:pPr>
            <a:endParaRPr lang="en-US" sz="1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71" name="Text Placeholder 36"/>
          <p:cNvSpPr txBox="1">
            <a:spLocks/>
          </p:cNvSpPr>
          <p:nvPr/>
        </p:nvSpPr>
        <p:spPr bwMode="auto">
          <a:xfrm>
            <a:off x="5148065" y="4797152"/>
            <a:ext cx="1862335" cy="648072"/>
          </a:xfrm>
          <a:prstGeom prst="roundRect">
            <a:avLst>
              <a:gd name="adj" fmla="val 50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288925" indent="-288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EAEA"/>
              </a:buCl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ahoma" pitchFamily="34" charset="0"/>
                <a:cs typeface="Tahoma" pitchFamily="34" charset="0"/>
                <a:sym typeface="Wingdings" pitchFamily="2" charset="2"/>
              </a:rPr>
              <a:t>UU 3/1992</a:t>
            </a:r>
          </a:p>
          <a:p>
            <a:pPr marL="288925" indent="-288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EAEA"/>
              </a:buCl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ahoma" pitchFamily="34" charset="0"/>
                <a:cs typeface="Tahoma" pitchFamily="34" charset="0"/>
                <a:sym typeface="Wingdings" pitchFamily="2" charset="2"/>
              </a:rPr>
              <a:t>JAMSOSTEK</a:t>
            </a:r>
          </a:p>
        </p:txBody>
      </p:sp>
      <p:sp>
        <p:nvSpPr>
          <p:cNvPr id="65" name="Content Placeholder 35"/>
          <p:cNvSpPr txBox="1">
            <a:spLocks/>
          </p:cNvSpPr>
          <p:nvPr/>
        </p:nvSpPr>
        <p:spPr bwMode="auto">
          <a:xfrm>
            <a:off x="5143500" y="2362200"/>
            <a:ext cx="3460750" cy="2232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742950" lvl="1" indent="-742950" eaLnBrk="0" fontAlgn="base" hangingPunct="0"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ahoma" pitchFamily="34" charset="0"/>
                <a:cs typeface="Tahoma" pitchFamily="34" charset="0"/>
                <a:sym typeface="Wingdings" pitchFamily="2" charset="2"/>
              </a:rPr>
              <a:t>DEPARTEMEN</a:t>
            </a:r>
          </a:p>
          <a:p>
            <a:pPr marL="620713" lvl="2" indent="-388938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ahoma" pitchFamily="34" charset="0"/>
                <a:cs typeface="Tahoma" pitchFamily="34" charset="0"/>
                <a:sym typeface="Wingdings" pitchFamily="2" charset="2"/>
              </a:rPr>
              <a:t>NAKER</a:t>
            </a:r>
          </a:p>
          <a:p>
            <a:pPr marL="620713" lvl="2" indent="-388938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ahoma" pitchFamily="34" charset="0"/>
                <a:cs typeface="Tahoma" pitchFamily="34" charset="0"/>
                <a:sym typeface="Wingdings" pitchFamily="2" charset="2"/>
              </a:rPr>
              <a:t>NAKER TRANS</a:t>
            </a:r>
            <a:r>
              <a:rPr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ahoma" pitchFamily="34" charset="0"/>
                <a:cs typeface="Tahoma" pitchFamily="34" charset="0"/>
              </a:rPr>
              <a:t> KOP</a:t>
            </a:r>
          </a:p>
          <a:p>
            <a:pPr marL="620713" lvl="2" indent="-388938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ahoma" pitchFamily="34" charset="0"/>
                <a:cs typeface="Tahoma" pitchFamily="34" charset="0"/>
              </a:rPr>
              <a:t>NAKER TRANS</a:t>
            </a:r>
          </a:p>
          <a:p>
            <a:pPr marL="620713" lvl="2" indent="-388938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ahoma" pitchFamily="34" charset="0"/>
                <a:cs typeface="Tahoma" pitchFamily="34" charset="0"/>
              </a:rPr>
              <a:t>NAKER</a:t>
            </a:r>
          </a:p>
          <a:p>
            <a:pPr marL="620713" lvl="2" indent="-388938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ahoma" pitchFamily="34" charset="0"/>
                <a:cs typeface="Tahoma" pitchFamily="34" charset="0"/>
              </a:rPr>
              <a:t>NAKER TRANS</a:t>
            </a:r>
          </a:p>
          <a:p>
            <a:pPr marL="620713" lvl="2" indent="-388938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ahoma" pitchFamily="34" charset="0"/>
                <a:cs typeface="Tahoma" pitchFamily="34" charset="0"/>
              </a:rPr>
              <a:t>NAKER</a:t>
            </a:r>
          </a:p>
        </p:txBody>
      </p:sp>
      <p:cxnSp>
        <p:nvCxnSpPr>
          <p:cNvPr id="41" name="Elbow Connector 40"/>
          <p:cNvCxnSpPr>
            <a:stCxn id="36" idx="3"/>
            <a:endCxn id="65" idx="3"/>
          </p:cNvCxnSpPr>
          <p:nvPr/>
        </p:nvCxnSpPr>
        <p:spPr>
          <a:xfrm>
            <a:off x="8101013" y="1062038"/>
            <a:ext cx="503237" cy="2416175"/>
          </a:xfrm>
          <a:prstGeom prst="bentConnector3">
            <a:avLst>
              <a:gd name="adj1" fmla="val 145426"/>
            </a:avLst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42" idx="3"/>
            <a:endCxn id="65" idx="3"/>
          </p:cNvCxnSpPr>
          <p:nvPr/>
        </p:nvCxnSpPr>
        <p:spPr>
          <a:xfrm>
            <a:off x="8101013" y="1836738"/>
            <a:ext cx="503237" cy="1641475"/>
          </a:xfrm>
          <a:prstGeom prst="bentConnector3">
            <a:avLst>
              <a:gd name="adj1" fmla="val 145426"/>
            </a:avLst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23850" y="1125538"/>
            <a:ext cx="3743325" cy="70643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ahoma" pitchFamily="34" charset="0"/>
                <a:cs typeface="Tahoma" pitchFamily="34" charset="0"/>
              </a:rPr>
              <a:t>UNDANG </a:t>
            </a:r>
            <a:r>
              <a:rPr lang="en-US" sz="20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ahoma" pitchFamily="34" charset="0"/>
                <a:cs typeface="Tahoma" pitchFamily="34" charset="0"/>
              </a:rPr>
              <a:t>UNDANG</a:t>
            </a:r>
            <a:r>
              <a:rPr lang="en-US" sz="2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ahoma" pitchFamily="34" charset="0"/>
                <a:cs typeface="Tahoma" pitchFamily="34" charset="0"/>
              </a:rPr>
              <a:t> KETENAGAKERJAAN</a:t>
            </a:r>
          </a:p>
        </p:txBody>
      </p:sp>
      <p:sp>
        <p:nvSpPr>
          <p:cNvPr id="42" name="Content Placeholder 35"/>
          <p:cNvSpPr txBox="1">
            <a:spLocks/>
          </p:cNvSpPr>
          <p:nvPr/>
        </p:nvSpPr>
        <p:spPr bwMode="auto">
          <a:xfrm>
            <a:off x="4572000" y="1484313"/>
            <a:ext cx="3529013" cy="7032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marL="457200" indent="-457200">
              <a:spcBef>
                <a:spcPts val="580"/>
              </a:spcBef>
              <a:buClr>
                <a:srgbClr val="CC6600"/>
              </a:buClr>
              <a:buSzPct val="85000"/>
              <a:defRPr/>
            </a:pPr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2.	JAWATAN PERBURUHAN</a:t>
            </a:r>
          </a:p>
        </p:txBody>
      </p:sp>
      <p:cxnSp>
        <p:nvCxnSpPr>
          <p:cNvPr id="49" name="Elbow Connector 48"/>
          <p:cNvCxnSpPr>
            <a:endCxn id="42" idx="1"/>
          </p:cNvCxnSpPr>
          <p:nvPr/>
        </p:nvCxnSpPr>
        <p:spPr>
          <a:xfrm flipV="1">
            <a:off x="3924300" y="1836738"/>
            <a:ext cx="647700" cy="1525587"/>
          </a:xfrm>
          <a:prstGeom prst="bentConnector3">
            <a:avLst>
              <a:gd name="adj1" fmla="val 50000"/>
            </a:avLst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36"/>
          <p:cNvSpPr txBox="1">
            <a:spLocks/>
          </p:cNvSpPr>
          <p:nvPr/>
        </p:nvSpPr>
        <p:spPr bwMode="auto">
          <a:xfrm>
            <a:off x="683568" y="4797152"/>
            <a:ext cx="3008313" cy="648072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anchor="ctr"/>
          <a:lstStyle/>
          <a:p>
            <a:pPr marL="288925" indent="-288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EAEA"/>
              </a:buClr>
              <a:defRPr/>
            </a:pPr>
            <a:r>
              <a:rPr lang="en-US" sz="16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ahoma" pitchFamily="34" charset="0"/>
                <a:cs typeface="Tahoma" pitchFamily="34" charset="0"/>
                <a:sym typeface="Wingdings" pitchFamily="2" charset="2"/>
              </a:rPr>
              <a:t>UU 14 /1969 </a:t>
            </a:r>
          </a:p>
          <a:p>
            <a:pPr marL="288925" indent="-288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EAEA"/>
              </a:buClr>
              <a:defRPr/>
            </a:pPr>
            <a:r>
              <a:rPr lang="en-US" sz="16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ahoma" pitchFamily="34" charset="0"/>
                <a:cs typeface="Tahoma" pitchFamily="34" charset="0"/>
                <a:sym typeface="Wingdings" pitchFamily="2" charset="2"/>
              </a:rPr>
              <a:t>	POKOK2 TENAGA KERJA</a:t>
            </a:r>
          </a:p>
        </p:txBody>
      </p:sp>
      <p:sp>
        <p:nvSpPr>
          <p:cNvPr id="99" name="Text Placeholder 36"/>
          <p:cNvSpPr txBox="1">
            <a:spLocks/>
          </p:cNvSpPr>
          <p:nvPr/>
        </p:nvSpPr>
        <p:spPr bwMode="auto">
          <a:xfrm>
            <a:off x="5148064" y="5554194"/>
            <a:ext cx="3024336" cy="683118"/>
          </a:xfrm>
          <a:prstGeom prst="roundRect">
            <a:avLst>
              <a:gd name="adj" fmla="val 50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288925" indent="-288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EAEA"/>
              </a:buClr>
              <a:defRPr/>
            </a:pPr>
            <a:r>
              <a:rPr lang="en-US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ahoma" pitchFamily="34" charset="0"/>
                <a:cs typeface="Tahoma" pitchFamily="34" charset="0"/>
                <a:sym typeface="Wingdings" pitchFamily="2" charset="2"/>
              </a:rPr>
              <a:t>UU 13/2003 </a:t>
            </a:r>
          </a:p>
          <a:p>
            <a:pPr marL="288925" indent="-288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EAEA"/>
              </a:buClr>
              <a:defRPr/>
            </a:pPr>
            <a:r>
              <a:rPr lang="en-US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ahoma" pitchFamily="34" charset="0"/>
                <a:cs typeface="Tahoma" pitchFamily="34" charset="0"/>
                <a:sym typeface="Wingdings" pitchFamily="2" charset="2"/>
              </a:rPr>
              <a:t>KETENAGAKERJAAN</a:t>
            </a:r>
          </a:p>
        </p:txBody>
      </p:sp>
      <p:sp>
        <p:nvSpPr>
          <p:cNvPr id="109" name="Text Placeholder 36"/>
          <p:cNvSpPr txBox="1">
            <a:spLocks/>
          </p:cNvSpPr>
          <p:nvPr/>
        </p:nvSpPr>
        <p:spPr bwMode="auto">
          <a:xfrm>
            <a:off x="699591" y="5508848"/>
            <a:ext cx="3008313" cy="728464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/>
          <a:p>
            <a:pPr marL="288925" indent="-288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EAEA"/>
              </a:buClr>
              <a:defRPr/>
            </a:pPr>
            <a:r>
              <a:rPr lang="en-US" sz="1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ahoma" pitchFamily="34" charset="0"/>
                <a:cs typeface="Tahoma" pitchFamily="34" charset="0"/>
                <a:sym typeface="Wingdings" pitchFamily="2" charset="2"/>
              </a:rPr>
              <a:t>UU 1/1970  </a:t>
            </a:r>
          </a:p>
          <a:p>
            <a:pPr marL="288925" indent="-288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EAEA"/>
              </a:buClr>
              <a:defRPr/>
            </a:pPr>
            <a:r>
              <a:rPr lang="en-US" sz="1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ahoma" pitchFamily="34" charset="0"/>
                <a:cs typeface="Tahoma" pitchFamily="34" charset="0"/>
                <a:sym typeface="Wingdings" pitchFamily="2" charset="2"/>
              </a:rPr>
              <a:t>	KESELAMATAN KERJA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611560" y="2092786"/>
            <a:ext cx="3096344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 marL="288925" indent="-288925" fontAlgn="base">
              <a:spcBef>
                <a:spcPts val="575"/>
              </a:spcBef>
              <a:spcAft>
                <a:spcPct val="0"/>
              </a:spcAft>
              <a:buClr>
                <a:prstClr val="black"/>
              </a:buClr>
              <a:buSzPct val="85000"/>
              <a:defRPr/>
            </a:pPr>
            <a:r>
              <a:rPr lang="en-US" sz="2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ahoma" pitchFamily="34" charset="0"/>
              </a:rPr>
              <a:t>VR. 1910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755577" y="3132257"/>
            <a:ext cx="2952328" cy="830997"/>
          </a:xfrm>
          <a:prstGeom prst="rect">
            <a:avLst/>
          </a:prstGeom>
          <a:solidFill>
            <a:srgbClr val="00FFFF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marL="288925" indent="-288925" fontAlgn="base">
              <a:spcBef>
                <a:spcPts val="575"/>
              </a:spcBef>
              <a:spcAft>
                <a:spcPct val="0"/>
              </a:spcAft>
              <a:buClr>
                <a:prstClr val="black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ahoma" pitchFamily="34" charset="0"/>
                <a:sym typeface="Wingdings" pitchFamily="2" charset="2"/>
              </a:rPr>
              <a:t>UU 2/51  KOMPENSASI KECELAKAAN KERJA</a:t>
            </a:r>
          </a:p>
        </p:txBody>
      </p:sp>
      <p:cxnSp>
        <p:nvCxnSpPr>
          <p:cNvPr id="120" name="Elbow Connector 119"/>
          <p:cNvCxnSpPr/>
          <p:nvPr/>
        </p:nvCxnSpPr>
        <p:spPr>
          <a:xfrm rot="10800000" flipV="1">
            <a:off x="684213" y="3548063"/>
            <a:ext cx="71437" cy="1573212"/>
          </a:xfrm>
          <a:prstGeom prst="bentConnector3">
            <a:avLst>
              <a:gd name="adj1" fmla="val 417460"/>
            </a:avLst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/>
          <p:cNvCxnSpPr/>
          <p:nvPr/>
        </p:nvCxnSpPr>
        <p:spPr>
          <a:xfrm rot="10800000" flipH="1" flipV="1">
            <a:off x="611188" y="2292350"/>
            <a:ext cx="88900" cy="3581400"/>
          </a:xfrm>
          <a:prstGeom prst="bentConnector3">
            <a:avLst>
              <a:gd name="adj1" fmla="val -474022"/>
            </a:avLst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lbow Connector 131"/>
          <p:cNvCxnSpPr/>
          <p:nvPr/>
        </p:nvCxnSpPr>
        <p:spPr>
          <a:xfrm>
            <a:off x="3692525" y="5121275"/>
            <a:ext cx="1455738" cy="77470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endCxn id="36" idx="1"/>
          </p:cNvCxnSpPr>
          <p:nvPr/>
        </p:nvCxnSpPr>
        <p:spPr>
          <a:xfrm flipV="1">
            <a:off x="3708400" y="1062038"/>
            <a:ext cx="863600" cy="1230312"/>
          </a:xfrm>
          <a:prstGeom prst="bentConnector3">
            <a:avLst>
              <a:gd name="adj1" fmla="val 50000"/>
            </a:avLst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3692525" y="5121275"/>
            <a:ext cx="1455738" cy="774700"/>
          </a:xfrm>
          <a:prstGeom prst="bentConnector3">
            <a:avLst>
              <a:gd name="adj1" fmla="val 50000"/>
            </a:avLst>
          </a:prstGeom>
          <a:ln w="19050">
            <a:solidFill>
              <a:srgbClr val="FFFF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>
            <a:off x="3708400" y="3548063"/>
            <a:ext cx="1439863" cy="1573212"/>
          </a:xfrm>
          <a:prstGeom prst="bentConnector3">
            <a:avLst>
              <a:gd name="adj1" fmla="val 66125"/>
            </a:avLst>
          </a:prstGeom>
          <a:ln w="38100">
            <a:solidFill>
              <a:srgbClr val="0070C0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6"/>
          <p:cNvSpPr txBox="1">
            <a:spLocks/>
          </p:cNvSpPr>
          <p:nvPr/>
        </p:nvSpPr>
        <p:spPr bwMode="auto">
          <a:xfrm>
            <a:off x="7205465" y="4800600"/>
            <a:ext cx="1862335" cy="648072"/>
          </a:xfrm>
          <a:prstGeom prst="roundRect">
            <a:avLst>
              <a:gd name="adj" fmla="val 50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288925" indent="-288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EAEA"/>
              </a:buCl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ahoma" pitchFamily="34" charset="0"/>
                <a:cs typeface="Tahoma" pitchFamily="34" charset="0"/>
                <a:sym typeface="Wingdings" pitchFamily="2" charset="2"/>
              </a:rPr>
              <a:t>UU 40/2004</a:t>
            </a:r>
          </a:p>
          <a:p>
            <a:pPr marL="288925" indent="-288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EAEA"/>
              </a:buCl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ahoma" pitchFamily="34" charset="0"/>
                <a:cs typeface="Tahoma" pitchFamily="34" charset="0"/>
                <a:sym typeface="Wingdings" pitchFamily="2" charset="2"/>
              </a:rPr>
              <a:t>SJSN</a:t>
            </a:r>
          </a:p>
        </p:txBody>
      </p:sp>
      <p:cxnSp>
        <p:nvCxnSpPr>
          <p:cNvPr id="18475" name="Straight Arrow Connector 29"/>
          <p:cNvCxnSpPr>
            <a:cxnSpLocks noChangeShapeType="1"/>
          </p:cNvCxnSpPr>
          <p:nvPr/>
        </p:nvCxnSpPr>
        <p:spPr bwMode="auto">
          <a:xfrm>
            <a:off x="7010400" y="5121275"/>
            <a:ext cx="195263" cy="31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prstDash val="sysDot"/>
            <a:round/>
            <a:headEnd/>
            <a:tailEnd type="arrow" w="med" len="med"/>
          </a:ln>
          <a:effectLst>
            <a:outerShdw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4232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60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 animBg="1"/>
      <p:bldP spid="36" grpId="0" build="p" animBg="1"/>
      <p:bldP spid="65" grpId="0" build="allAtOnce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33644CC3-23D9-48E0-949B-ECA2344FA8EC}" type="slidenum">
              <a:rPr lang="en-US" sz="1400" b="0">
                <a:solidFill>
                  <a:srgbClr val="EAEAEA"/>
                </a:solidFill>
                <a:latin typeface="Times New Roman" pitchFamily="18" charset="0"/>
              </a:rPr>
              <a:pPr/>
              <a:t>24</a:t>
            </a:fld>
            <a:endParaRPr lang="en-US" sz="1400" b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524000"/>
            <a:ext cx="8077200" cy="2286000"/>
          </a:xfrm>
          <a:ln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en-US" sz="2800" dirty="0" err="1">
                <a:latin typeface="Trebuchet MS" panose="020B0603020202020204" pitchFamily="34" charset="0"/>
              </a:rPr>
              <a:t>Memberikan</a:t>
            </a:r>
            <a:r>
              <a:rPr lang="en-US" sz="2800" dirty="0"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upaya</a:t>
            </a:r>
            <a:r>
              <a:rPr lang="en-US" sz="2800" dirty="0"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</a:rPr>
              <a:t>perlindungan</a:t>
            </a:r>
            <a:r>
              <a:rPr lang="en-US" sz="2800" dirty="0">
                <a:latin typeface="Trebuchet MS" panose="020B0603020202020204" pitchFamily="34" charset="0"/>
              </a:rPr>
              <a:t> yang </a:t>
            </a:r>
            <a:r>
              <a:rPr lang="en-US" sz="2800" dirty="0" err="1">
                <a:latin typeface="Trebuchet MS" panose="020B0603020202020204" pitchFamily="34" charset="0"/>
              </a:rPr>
              <a:t>ditujukan</a:t>
            </a:r>
            <a:r>
              <a:rPr lang="en-US" sz="2800" dirty="0">
                <a:latin typeface="Trebuchet MS" panose="020B0603020202020204" pitchFamily="34" charset="0"/>
              </a:rPr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agar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tenaga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kerja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rebuchet MS" panose="020B0603020202020204" pitchFamily="34" charset="0"/>
              </a:rPr>
              <a:t>dan</a:t>
            </a:r>
            <a:r>
              <a:rPr lang="en-US" sz="2800" dirty="0">
                <a:solidFill>
                  <a:srgbClr val="FFFF66"/>
                </a:solidFill>
                <a:latin typeface="Trebuchet MS" panose="020B0603020202020204" pitchFamily="34" charset="0"/>
              </a:rPr>
              <a:t> orang lain</a:t>
            </a:r>
            <a:r>
              <a:rPr lang="en-US" sz="2800" dirty="0">
                <a:latin typeface="Trebuchet MS" panose="020B0603020202020204" pitchFamily="34" charset="0"/>
              </a:rPr>
              <a:t> di </a:t>
            </a:r>
            <a:r>
              <a:rPr lang="en-US" sz="2800" dirty="0" err="1">
                <a:latin typeface="Trebuchet MS" panose="020B0603020202020204" pitchFamily="34" charset="0"/>
              </a:rPr>
              <a:t>tempat</a:t>
            </a:r>
            <a:r>
              <a:rPr lang="en-US" sz="2800" dirty="0"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</a:rPr>
              <a:t>kerja</a:t>
            </a:r>
            <a:r>
              <a:rPr lang="en-US" sz="2800" dirty="0"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</a:rPr>
              <a:t>selalu</a:t>
            </a:r>
            <a:r>
              <a:rPr lang="en-US" sz="2800" dirty="0"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</a:rPr>
              <a:t>dalam</a:t>
            </a:r>
            <a:r>
              <a:rPr lang="en-US" sz="2800" dirty="0"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</a:rPr>
              <a:t>keadaan</a:t>
            </a:r>
            <a:r>
              <a:rPr lang="en-US" sz="2800" dirty="0"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selamat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dan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sehat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</a:rPr>
              <a:t>dan</a:t>
            </a:r>
            <a:r>
              <a:rPr lang="en-US" sz="2800" dirty="0">
                <a:latin typeface="Trebuchet MS" panose="020B0603020202020204" pitchFamily="34" charset="0"/>
              </a:rPr>
              <a:t> agar </a:t>
            </a:r>
            <a:r>
              <a:rPr lang="en-US" sz="2800" dirty="0" err="1">
                <a:latin typeface="Trebuchet MS" panose="020B0603020202020204" pitchFamily="34" charset="0"/>
              </a:rPr>
              <a:t>setiap</a:t>
            </a:r>
            <a:r>
              <a:rPr lang="en-US" sz="2800" dirty="0"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</a:rPr>
              <a:t>sumber</a:t>
            </a:r>
            <a:r>
              <a:rPr lang="en-US" sz="2800" dirty="0"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</a:rPr>
              <a:t>produksi</a:t>
            </a:r>
            <a:r>
              <a:rPr lang="en-US" sz="2800" dirty="0"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</a:rPr>
              <a:t>perlu</a:t>
            </a:r>
            <a:r>
              <a:rPr lang="en-US" sz="2800" dirty="0"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</a:rPr>
              <a:t>dipakai</a:t>
            </a:r>
            <a:r>
              <a:rPr lang="en-US" sz="2800" dirty="0"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</a:rPr>
              <a:t>dan</a:t>
            </a:r>
            <a:r>
              <a:rPr lang="en-US" sz="2800" dirty="0"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</a:rPr>
              <a:t>digunakan</a:t>
            </a:r>
            <a:r>
              <a:rPr lang="en-US" sz="2800" dirty="0"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</a:rPr>
              <a:t>secara</a:t>
            </a:r>
            <a:r>
              <a:rPr lang="en-US" sz="2800" dirty="0"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</a:rPr>
              <a:t>aman</a:t>
            </a:r>
            <a:r>
              <a:rPr lang="en-US" sz="2800" dirty="0"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</a:rPr>
              <a:t>dan</a:t>
            </a:r>
            <a:r>
              <a:rPr lang="en-US" sz="2800" dirty="0"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</a:rPr>
              <a:t>efisien</a:t>
            </a:r>
            <a:r>
              <a:rPr lang="en-US" sz="2800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8229600" cy="71120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tabLst>
                <a:tab pos="574675" algn="l"/>
              </a:tabLst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574675" algn="l"/>
              </a:tabLst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574675" algn="l"/>
              </a:tabLst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574675" algn="l"/>
              </a:tabLst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574675" algn="l"/>
              </a:tabLst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9900"/>
                </a:solidFill>
                <a:latin typeface="Arial Narrow" pitchFamily="34" charset="0"/>
              </a:rPr>
              <a:t>PENGERTIAN</a:t>
            </a:r>
            <a:endParaRPr lang="en-GB" sz="4000">
              <a:solidFill>
                <a:srgbClr val="FF9900"/>
              </a:solidFill>
              <a:latin typeface="Arial Narrow" pitchFamily="34" charset="0"/>
            </a:endParaRPr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473075" y="914400"/>
            <a:ext cx="4098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Secara</a:t>
            </a:r>
            <a:r>
              <a:rPr lang="en-US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Etimologis</a:t>
            </a:r>
            <a:r>
              <a:rPr lang="en-US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: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762000" y="4419600"/>
            <a:ext cx="7924800" cy="2286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Suatu</a:t>
            </a:r>
            <a:r>
              <a:rPr lang="en-US" sz="2800" dirty="0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konsep</a:t>
            </a:r>
            <a:r>
              <a:rPr lang="en-US" sz="2800" dirty="0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berfikir</a:t>
            </a:r>
            <a:r>
              <a:rPr lang="en-US" sz="2800" dirty="0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dan</a:t>
            </a:r>
            <a:r>
              <a:rPr lang="en-US" sz="2800" dirty="0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upaya</a:t>
            </a:r>
            <a:r>
              <a:rPr lang="en-US" sz="2800" dirty="0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nyata</a:t>
            </a:r>
            <a:r>
              <a:rPr lang="en-US" sz="2800" dirty="0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untuk</a:t>
            </a:r>
            <a:r>
              <a:rPr lang="en-US" sz="2800" dirty="0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menjamin</a:t>
            </a:r>
            <a:r>
              <a:rPr lang="en-US" sz="2800" dirty="0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kelestarian</a:t>
            </a:r>
            <a:r>
              <a:rPr lang="en-US" sz="2800" dirty="0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tenaga</a:t>
            </a:r>
            <a:r>
              <a:rPr lang="en-US" sz="2800" dirty="0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kerja</a:t>
            </a:r>
            <a:r>
              <a:rPr lang="en-US" sz="2800" dirty="0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dan</a:t>
            </a:r>
            <a:r>
              <a:rPr lang="en-US" sz="2800" dirty="0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setiap</a:t>
            </a:r>
            <a:r>
              <a:rPr lang="en-US" sz="2800" dirty="0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insan</a:t>
            </a:r>
            <a:r>
              <a:rPr lang="en-US" sz="2800" dirty="0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pada</a:t>
            </a:r>
            <a:r>
              <a:rPr lang="en-US" sz="2800" dirty="0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umumnya</a:t>
            </a:r>
            <a:r>
              <a:rPr lang="en-US" sz="2800" dirty="0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beserta</a:t>
            </a:r>
            <a:r>
              <a:rPr lang="en-US" sz="2800" dirty="0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hasil</a:t>
            </a:r>
            <a:r>
              <a:rPr lang="en-US" sz="2800" dirty="0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karya</a:t>
            </a:r>
            <a:r>
              <a:rPr lang="en-US" sz="2800" dirty="0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dan</a:t>
            </a:r>
            <a:r>
              <a:rPr lang="en-US" sz="2800" dirty="0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budaya</a:t>
            </a:r>
            <a:r>
              <a:rPr lang="en-US" sz="2800" dirty="0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dalam</a:t>
            </a:r>
            <a:r>
              <a:rPr lang="en-US" sz="2800" dirty="0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upaya</a:t>
            </a:r>
            <a:r>
              <a:rPr lang="en-US" sz="2800" dirty="0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mencapai</a:t>
            </a:r>
            <a:r>
              <a:rPr lang="en-US" sz="2800" dirty="0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adil</a:t>
            </a:r>
            <a:r>
              <a:rPr lang="en-US" sz="2800" dirty="0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, </a:t>
            </a:r>
            <a:r>
              <a:rPr lang="en-US" sz="2800" dirty="0" err="1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makmur</a:t>
            </a:r>
            <a:r>
              <a:rPr lang="en-US" sz="2800" dirty="0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dan</a:t>
            </a:r>
            <a:r>
              <a:rPr lang="en-US" sz="2800" dirty="0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sejahtera</a:t>
            </a:r>
            <a:r>
              <a:rPr lang="en-US" sz="2800" dirty="0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381000" y="3835400"/>
            <a:ext cx="4098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Secara</a:t>
            </a:r>
            <a:r>
              <a:rPr lang="en-US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Filosofi</a:t>
            </a:r>
            <a:r>
              <a:rPr lang="en-US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68440149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447800"/>
            <a:ext cx="8229600" cy="4267200"/>
          </a:xfrm>
          <a:ln>
            <a:solidFill>
              <a:schemeClr val="tx1"/>
            </a:solidFill>
          </a:ln>
        </p:spPr>
        <p:txBody>
          <a:bodyPr/>
          <a:lstStyle/>
          <a:p>
            <a:pPr marL="227013" indent="-227013" algn="just">
              <a:buFont typeface="Monotype Sorts" pitchFamily="2" charset="2"/>
              <a:buChar char="t"/>
              <a:defRPr/>
            </a:pPr>
            <a:r>
              <a:rPr lang="en-US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UUD 1945 </a:t>
            </a:r>
            <a:r>
              <a:rPr lang="en-US" sz="2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Pasal</a:t>
            </a:r>
            <a:r>
              <a:rPr lang="en-US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 27 </a:t>
            </a:r>
            <a:r>
              <a:rPr lang="en-US" sz="2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ayat</a:t>
            </a:r>
            <a:r>
              <a:rPr lang="en-US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 (2) :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lbertus Medium" pitchFamily="34" charset="0"/>
            </a:endParaRPr>
          </a:p>
          <a:p>
            <a:pPr marL="227013" indent="-227013" algn="just">
              <a:defRPr/>
            </a:pPr>
            <a:r>
              <a:rPr lang="en-US" sz="2800" i="1" dirty="0">
                <a:solidFill>
                  <a:srgbClr val="003399"/>
                </a:solidFill>
              </a:rPr>
              <a:t>	</a:t>
            </a:r>
            <a:r>
              <a:rPr lang="en-US" sz="2800" i="1" dirty="0" err="1">
                <a:solidFill>
                  <a:schemeClr val="accent2"/>
                </a:solidFill>
              </a:rPr>
              <a:t>Tiap-tiap</a:t>
            </a:r>
            <a:r>
              <a:rPr lang="en-US" sz="2800" i="1" dirty="0">
                <a:solidFill>
                  <a:schemeClr val="accent2"/>
                </a:solidFill>
              </a:rPr>
              <a:t> </a:t>
            </a:r>
            <a:r>
              <a:rPr lang="en-US" sz="2800" i="1" dirty="0" err="1">
                <a:solidFill>
                  <a:schemeClr val="accent2"/>
                </a:solidFill>
              </a:rPr>
              <a:t>warga</a:t>
            </a:r>
            <a:r>
              <a:rPr lang="en-US" sz="2800" i="1" dirty="0">
                <a:solidFill>
                  <a:schemeClr val="accent2"/>
                </a:solidFill>
              </a:rPr>
              <a:t> </a:t>
            </a:r>
            <a:r>
              <a:rPr lang="en-US" sz="2800" i="1" dirty="0" err="1">
                <a:solidFill>
                  <a:schemeClr val="accent2"/>
                </a:solidFill>
              </a:rPr>
              <a:t>negara</a:t>
            </a:r>
            <a:r>
              <a:rPr lang="en-US" sz="2800" i="1" dirty="0">
                <a:solidFill>
                  <a:schemeClr val="accent2"/>
                </a:solidFill>
              </a:rPr>
              <a:t> </a:t>
            </a:r>
            <a:r>
              <a:rPr lang="en-US" sz="2800" i="1" dirty="0" err="1">
                <a:solidFill>
                  <a:schemeClr val="accent2"/>
                </a:solidFill>
              </a:rPr>
              <a:t>berhak</a:t>
            </a:r>
            <a:r>
              <a:rPr lang="en-US" sz="2800" i="1" dirty="0">
                <a:solidFill>
                  <a:schemeClr val="accent2"/>
                </a:solidFill>
              </a:rPr>
              <a:t> </a:t>
            </a:r>
            <a:r>
              <a:rPr lang="en-US" sz="2800" i="1" dirty="0" err="1">
                <a:solidFill>
                  <a:schemeClr val="accent2"/>
                </a:solidFill>
              </a:rPr>
              <a:t>atas</a:t>
            </a:r>
            <a:r>
              <a:rPr lang="en-US" sz="2800" i="1" dirty="0">
                <a:solidFill>
                  <a:schemeClr val="accent2"/>
                </a:solidFill>
              </a:rPr>
              <a:t> </a:t>
            </a:r>
            <a:r>
              <a:rPr lang="en-US" sz="2800" i="1" dirty="0" err="1">
                <a:solidFill>
                  <a:schemeClr val="accent2"/>
                </a:solidFill>
              </a:rPr>
              <a:t>pekerjaan</a:t>
            </a:r>
            <a:r>
              <a:rPr lang="en-US" sz="2800" i="1" dirty="0">
                <a:solidFill>
                  <a:schemeClr val="accent2"/>
                </a:solidFill>
              </a:rPr>
              <a:t> </a:t>
            </a:r>
            <a:r>
              <a:rPr lang="en-US" sz="2800" i="1" dirty="0" err="1">
                <a:solidFill>
                  <a:schemeClr val="accent2"/>
                </a:solidFill>
              </a:rPr>
              <a:t>dan</a:t>
            </a:r>
            <a:r>
              <a:rPr lang="en-US" sz="2800" i="1" dirty="0">
                <a:solidFill>
                  <a:schemeClr val="accent2"/>
                </a:solidFill>
              </a:rPr>
              <a:t>   </a:t>
            </a:r>
            <a:r>
              <a:rPr lang="en-US" sz="2800" i="1" dirty="0" err="1">
                <a:solidFill>
                  <a:schemeClr val="accent2"/>
                </a:solidFill>
              </a:rPr>
              <a:t>penghidupan</a:t>
            </a:r>
            <a:r>
              <a:rPr lang="en-US" sz="2800" i="1" dirty="0">
                <a:solidFill>
                  <a:schemeClr val="accent2"/>
                </a:solidFill>
              </a:rPr>
              <a:t> yang </a:t>
            </a:r>
            <a:r>
              <a:rPr lang="en-US" sz="2800" i="1" dirty="0" err="1">
                <a:solidFill>
                  <a:schemeClr val="accent2"/>
                </a:solidFill>
              </a:rPr>
              <a:t>layak</a:t>
            </a:r>
            <a:r>
              <a:rPr lang="en-US" sz="2800" i="1" dirty="0">
                <a:solidFill>
                  <a:schemeClr val="accent2"/>
                </a:solidFill>
              </a:rPr>
              <a:t> </a:t>
            </a:r>
            <a:r>
              <a:rPr lang="en-US" sz="2800" i="1" dirty="0" err="1">
                <a:solidFill>
                  <a:schemeClr val="accent2"/>
                </a:solidFill>
              </a:rPr>
              <a:t>bagi</a:t>
            </a:r>
            <a:r>
              <a:rPr lang="en-US" sz="2800" i="1" dirty="0">
                <a:solidFill>
                  <a:schemeClr val="accent2"/>
                </a:solidFill>
              </a:rPr>
              <a:t> </a:t>
            </a:r>
            <a:r>
              <a:rPr lang="en-US" sz="2800" i="1" dirty="0" err="1">
                <a:solidFill>
                  <a:schemeClr val="accent2"/>
                </a:solidFill>
              </a:rPr>
              <a:t>kemanusiaan</a:t>
            </a:r>
            <a:endParaRPr lang="en-US" sz="2800" i="1" dirty="0">
              <a:solidFill>
                <a:schemeClr val="accent2"/>
              </a:solidFill>
            </a:endParaRPr>
          </a:p>
          <a:p>
            <a:pPr marL="227013" indent="-227013" algn="just">
              <a:defRPr/>
            </a:pPr>
            <a:endParaRPr lang="en-US" sz="2800" i="1" dirty="0">
              <a:solidFill>
                <a:schemeClr val="accent2"/>
              </a:solidFill>
            </a:endParaRPr>
          </a:p>
          <a:p>
            <a:pPr marL="227013" indent="-227013" algn="just">
              <a:buFont typeface="Monotype Sorts" pitchFamily="2" charset="2"/>
              <a:buChar char="t"/>
              <a:defRPr/>
            </a:pPr>
            <a:r>
              <a:rPr lang="en-US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UU No.13 </a:t>
            </a:r>
            <a:r>
              <a:rPr lang="en-US" sz="2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Tahun</a:t>
            </a:r>
            <a:r>
              <a:rPr lang="en-US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 2003 </a:t>
            </a:r>
            <a:r>
              <a:rPr lang="en-US" sz="2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tentang</a:t>
            </a:r>
            <a:r>
              <a:rPr lang="en-US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  </a:t>
            </a:r>
            <a:r>
              <a:rPr lang="en-US" sz="2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Ketenagakerjaan</a:t>
            </a:r>
            <a:r>
              <a:rPr lang="en-US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 </a:t>
            </a:r>
          </a:p>
          <a:p>
            <a:pPr marL="227013" indent="-227013" algn="just">
              <a:defRPr/>
            </a:pPr>
            <a:r>
              <a:rPr lang="en-US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   </a:t>
            </a:r>
            <a:r>
              <a:rPr lang="en-US" sz="2400" dirty="0" err="1">
                <a:solidFill>
                  <a:schemeClr val="accent2"/>
                </a:solidFill>
                <a:latin typeface="Albertus Medium" pitchFamily="34" charset="0"/>
              </a:rPr>
              <a:t>Pasal</a:t>
            </a:r>
            <a:r>
              <a:rPr lang="en-US" sz="2400" dirty="0">
                <a:solidFill>
                  <a:schemeClr val="accent2"/>
                </a:solidFill>
                <a:latin typeface="Albertus Medium" pitchFamily="34" charset="0"/>
              </a:rPr>
              <a:t> 2</a:t>
            </a:r>
            <a:endParaRPr lang="en-US" sz="2800" dirty="0">
              <a:solidFill>
                <a:schemeClr val="accent2"/>
              </a:solidFill>
              <a:latin typeface="Albertus Medium" pitchFamily="34" charset="0"/>
            </a:endParaRPr>
          </a:p>
          <a:p>
            <a:pPr marL="227013" indent="-227013" algn="just">
              <a:defRPr/>
            </a:pPr>
            <a:r>
              <a:rPr lang="en-US" sz="2800" i="1" dirty="0">
                <a:solidFill>
                  <a:schemeClr val="accent2"/>
                </a:solidFill>
              </a:rPr>
              <a:t>	Pembangunan </a:t>
            </a:r>
            <a:r>
              <a:rPr lang="en-US" sz="2800" i="1" dirty="0" err="1">
                <a:solidFill>
                  <a:schemeClr val="accent2"/>
                </a:solidFill>
              </a:rPr>
              <a:t>ketenagakerjaan</a:t>
            </a:r>
            <a:r>
              <a:rPr lang="en-US" sz="2800" i="1" dirty="0">
                <a:solidFill>
                  <a:schemeClr val="accent2"/>
                </a:solidFill>
              </a:rPr>
              <a:t> </a:t>
            </a:r>
            <a:r>
              <a:rPr lang="en-US" sz="2800" i="1" dirty="0" err="1">
                <a:solidFill>
                  <a:schemeClr val="accent2"/>
                </a:solidFill>
              </a:rPr>
              <a:t>berdasarkan</a:t>
            </a:r>
            <a:r>
              <a:rPr lang="en-US" sz="2800" i="1" dirty="0">
                <a:solidFill>
                  <a:schemeClr val="accent2"/>
                </a:solidFill>
              </a:rPr>
              <a:t> </a:t>
            </a:r>
            <a:r>
              <a:rPr lang="en-US" sz="2800" i="1" dirty="0" err="1">
                <a:solidFill>
                  <a:schemeClr val="accent2"/>
                </a:solidFill>
              </a:rPr>
              <a:t>Pancasila</a:t>
            </a:r>
            <a:r>
              <a:rPr lang="en-US" sz="2800" i="1" dirty="0">
                <a:solidFill>
                  <a:schemeClr val="accent2"/>
                </a:solidFill>
              </a:rPr>
              <a:t> </a:t>
            </a:r>
            <a:r>
              <a:rPr lang="en-US" sz="2800" i="1" dirty="0" err="1">
                <a:solidFill>
                  <a:schemeClr val="accent2"/>
                </a:solidFill>
              </a:rPr>
              <a:t>dan</a:t>
            </a:r>
            <a:r>
              <a:rPr lang="en-US" sz="2800" i="1" dirty="0">
                <a:solidFill>
                  <a:schemeClr val="accent2"/>
                </a:solidFill>
              </a:rPr>
              <a:t> </a:t>
            </a:r>
            <a:r>
              <a:rPr lang="en-US" sz="2800" i="1" dirty="0" err="1">
                <a:solidFill>
                  <a:schemeClr val="accent2"/>
                </a:solidFill>
              </a:rPr>
              <a:t>Undang-Undang</a:t>
            </a:r>
            <a:r>
              <a:rPr lang="en-US" sz="2800" i="1" dirty="0">
                <a:solidFill>
                  <a:schemeClr val="accent2"/>
                </a:solidFill>
              </a:rPr>
              <a:t> </a:t>
            </a:r>
            <a:r>
              <a:rPr lang="en-US" sz="2800" i="1" dirty="0" err="1">
                <a:solidFill>
                  <a:schemeClr val="accent2"/>
                </a:solidFill>
              </a:rPr>
              <a:t>Dasar</a:t>
            </a:r>
            <a:r>
              <a:rPr lang="en-US" sz="2800" i="1" dirty="0">
                <a:solidFill>
                  <a:schemeClr val="accent2"/>
                </a:solidFill>
              </a:rPr>
              <a:t> R.I </a:t>
            </a:r>
            <a:r>
              <a:rPr lang="en-US" sz="2800" i="1" dirty="0" err="1">
                <a:solidFill>
                  <a:schemeClr val="accent2"/>
                </a:solidFill>
              </a:rPr>
              <a:t>tahun</a:t>
            </a:r>
            <a:r>
              <a:rPr lang="en-US" sz="2800" i="1" dirty="0">
                <a:solidFill>
                  <a:schemeClr val="accent2"/>
                </a:solidFill>
              </a:rPr>
              <a:t> 1945. </a:t>
            </a:r>
          </a:p>
        </p:txBody>
      </p:sp>
      <p:sp>
        <p:nvSpPr>
          <p:cNvPr id="424963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74675" algn="l"/>
              </a:tabLst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574675" algn="l"/>
              </a:tabLst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574675" algn="l"/>
              </a:tabLst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574675" algn="l"/>
              </a:tabLst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574675" algn="l"/>
              </a:tabLst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CC0000"/>
                </a:solidFill>
                <a:latin typeface="Arial Narrow" pitchFamily="34" charset="0"/>
              </a:rPr>
              <a:t>DASAR HUKUM</a:t>
            </a:r>
            <a:endParaRPr lang="en-GB" sz="4000">
              <a:solidFill>
                <a:srgbClr val="CC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4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4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4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4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4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4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4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4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4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4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2" grpId="0" build="p" autoUpdateAnimBg="0"/>
      <p:bldP spid="424963" grpId="0" build="p" autoUpdateAnimBg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143000"/>
            <a:ext cx="8305800" cy="50292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374650" indent="-374650" algn="just">
              <a:spcBef>
                <a:spcPct val="0"/>
              </a:spcBef>
              <a:defRPr/>
            </a:pP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UU No.13 Tahun 2003 </a:t>
            </a:r>
          </a:p>
          <a:p>
            <a:pPr marL="374650" indent="-374650">
              <a:spcBef>
                <a:spcPct val="0"/>
              </a:spcBef>
              <a:defRPr/>
            </a:pPr>
            <a:r>
              <a:rPr lang="en-US" sz="2400">
                <a:solidFill>
                  <a:schemeClr val="hlink"/>
                </a:solidFill>
                <a:latin typeface="Tahoma" pitchFamily="34" charset="0"/>
              </a:rPr>
              <a:t>Pasal 4</a:t>
            </a:r>
            <a:endParaRPr lang="en-US" sz="2400">
              <a:latin typeface="Tahoma" pitchFamily="34" charset="0"/>
            </a:endParaRPr>
          </a:p>
          <a:p>
            <a:pPr marL="374650" indent="-374650" algn="just">
              <a:spcBef>
                <a:spcPct val="0"/>
              </a:spcBef>
              <a:defRPr/>
            </a:pPr>
            <a:r>
              <a:rPr lang="en-US" sz="2400" i="1">
                <a:solidFill>
                  <a:schemeClr val="bg2"/>
                </a:solidFill>
                <a:latin typeface="Tahoma" pitchFamily="34" charset="0"/>
              </a:rPr>
              <a:t>Pembangunan ketenagakerjaan bertujuan :</a:t>
            </a:r>
          </a:p>
          <a:p>
            <a:pPr marL="374650" indent="-374650" algn="just">
              <a:spcBef>
                <a:spcPct val="0"/>
              </a:spcBef>
              <a:defRPr/>
            </a:pPr>
            <a:endParaRPr lang="en-US" sz="2400" i="1">
              <a:solidFill>
                <a:schemeClr val="bg2"/>
              </a:solidFill>
              <a:latin typeface="Tahoma" pitchFamily="34" charset="0"/>
            </a:endParaRPr>
          </a:p>
          <a:p>
            <a:pPr marL="374650" indent="-374650" algn="just">
              <a:spcBef>
                <a:spcPct val="0"/>
              </a:spcBef>
              <a:defRPr/>
            </a:pPr>
            <a:r>
              <a:rPr lang="en-US" sz="2400" i="1">
                <a:solidFill>
                  <a:schemeClr val="bg2"/>
                </a:solidFill>
                <a:latin typeface="Tahoma" pitchFamily="34" charset="0"/>
              </a:rPr>
              <a:t>a. Membudayakan &amp; mendayagunakan tenaga kerja secara optimal dan manusiawi,</a:t>
            </a:r>
          </a:p>
          <a:p>
            <a:pPr marL="374650" indent="-374650" algn="just">
              <a:spcBef>
                <a:spcPct val="0"/>
              </a:spcBef>
              <a:defRPr/>
            </a:pPr>
            <a:r>
              <a:rPr lang="en-US" sz="2400" i="1">
                <a:solidFill>
                  <a:schemeClr val="bg2"/>
                </a:solidFill>
                <a:latin typeface="Tahoma" pitchFamily="34" charset="0"/>
              </a:rPr>
              <a:t>b. Mewujudkan pemerataan kesempatan kerja &amp; penyedian tenaga kerja yang sesuai dengan kebutuhan pembangunan nasional dan daerah,</a:t>
            </a:r>
          </a:p>
          <a:p>
            <a:pPr marL="374650" indent="-374650" algn="just">
              <a:spcBef>
                <a:spcPct val="0"/>
              </a:spcBef>
              <a:defRPr/>
            </a:pPr>
            <a:r>
              <a:rPr lang="en-US" sz="2400" i="1">
                <a:solidFill>
                  <a:srgbClr val="000099"/>
                </a:solidFill>
                <a:latin typeface="Tahoma" pitchFamily="34" charset="0"/>
              </a:rPr>
              <a:t>c. Memberikan perlindungan kepada tenaga kerja dalam mewujudkan kesejahteraan tenaga kerja,</a:t>
            </a:r>
          </a:p>
          <a:p>
            <a:pPr marL="374650" indent="-374650" algn="just">
              <a:spcBef>
                <a:spcPct val="0"/>
              </a:spcBef>
              <a:defRPr/>
            </a:pPr>
            <a:r>
              <a:rPr lang="en-US" sz="2400" i="1">
                <a:solidFill>
                  <a:schemeClr val="bg2"/>
                </a:solidFill>
                <a:latin typeface="Tahoma" pitchFamily="34" charset="0"/>
              </a:rPr>
              <a:t>d. Meningkatkan      kesejahteraan          tenaga    kerja dan keluarganya.</a:t>
            </a:r>
            <a:endParaRPr lang="en-US" sz="2600" i="1">
              <a:solidFill>
                <a:schemeClr val="bg2"/>
              </a:solidFill>
            </a:endParaRPr>
          </a:p>
        </p:txBody>
      </p:sp>
      <p:sp>
        <p:nvSpPr>
          <p:cNvPr id="425988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74675" algn="l"/>
              </a:tabLst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574675" algn="l"/>
              </a:tabLst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574675" algn="l"/>
              </a:tabLst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574675" algn="l"/>
              </a:tabLst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574675" algn="l"/>
              </a:tabLst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CC0000"/>
                </a:solidFill>
                <a:latin typeface="Arial Narrow" pitchFamily="34" charset="0"/>
              </a:rPr>
              <a:t>DASAR HUKUM</a:t>
            </a:r>
            <a:endParaRPr lang="en-GB" sz="4000">
              <a:solidFill>
                <a:srgbClr val="CC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04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5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5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5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5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5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5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5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5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5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5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5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5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5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5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6" grpId="0" build="p" autoUpdateAnimBg="0"/>
      <p:bldP spid="42598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/>
              <a:t>UU NO. 13 TAHUN 2003 </a:t>
            </a:r>
            <a:br>
              <a:rPr lang="en-US" sz="4000"/>
            </a:br>
            <a:r>
              <a:rPr lang="en-US" sz="4000"/>
              <a:t>Pasal 35 ayat (3)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9144000" cy="2286000"/>
          </a:xfrm>
        </p:spPr>
        <p:txBody>
          <a:bodyPr/>
          <a:lstStyle/>
          <a:p>
            <a:pPr eaLnBrk="1" hangingPunct="1"/>
            <a:r>
              <a:rPr lang="en-US"/>
              <a:t>Pemberi kerja dalam memperkerjakan tenaga kerja wajib memberikan perlindungan yang mencakup kesejahteraan, keselamatan dan kesehatan kerja baik mental maupun fisik tenaga kerja 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62711B5-97FA-4AA4-9853-5BB89E145A16}" type="slidenum">
              <a:rPr lang="en-US" sz="1400" b="0">
                <a:solidFill>
                  <a:srgbClr val="EAEAEA"/>
                </a:solidFill>
                <a:latin typeface="Times New Roman" pitchFamily="18" charset="0"/>
              </a:rPr>
              <a:pPr/>
              <a:t>27</a:t>
            </a:fld>
            <a:endParaRPr lang="en-US" sz="1400" b="0">
              <a:solidFill>
                <a:srgbClr val="EAEAEA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0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Text Box 2050"/>
          <p:cNvSpPr txBox="1">
            <a:spLocks noChangeArrowheads="1"/>
          </p:cNvSpPr>
          <p:nvPr/>
        </p:nvSpPr>
        <p:spPr bwMode="auto">
          <a:xfrm>
            <a:off x="457200" y="228600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74675" algn="l"/>
              </a:tabLst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574675" algn="l"/>
              </a:tabLst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574675" algn="l"/>
              </a:tabLst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574675" algn="l"/>
              </a:tabLst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574675" algn="l"/>
              </a:tabLst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CC0000"/>
                </a:solidFill>
                <a:latin typeface="Arial Narrow" pitchFamily="34" charset="0"/>
              </a:rPr>
              <a:t>DASAR HUKUM</a:t>
            </a:r>
            <a:endParaRPr lang="en-GB" sz="4000">
              <a:solidFill>
                <a:srgbClr val="CC0000"/>
              </a:solidFill>
              <a:latin typeface="Arial Narrow" pitchFamily="34" charset="0"/>
            </a:endParaRPr>
          </a:p>
        </p:txBody>
      </p:sp>
      <p:sp>
        <p:nvSpPr>
          <p:cNvPr id="492547" name="Text Box 2051"/>
          <p:cNvSpPr txBox="1">
            <a:spLocks noChangeArrowheads="1"/>
          </p:cNvSpPr>
          <p:nvPr/>
        </p:nvSpPr>
        <p:spPr bwMode="auto">
          <a:xfrm>
            <a:off x="304800" y="1371600"/>
            <a:ext cx="8686800" cy="48164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6250" indent="-476250"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99"/>
                </a:solidFill>
                <a:latin typeface="Tahoma" pitchFamily="34" charset="0"/>
              </a:rPr>
              <a:t>Pasal 86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i="1">
                <a:solidFill>
                  <a:srgbClr val="000099"/>
                </a:solidFill>
                <a:latin typeface="Tahoma" pitchFamily="34" charset="0"/>
              </a:rPr>
              <a:t>(1) Setiap pekerja / buruh mempunyai hak untuk memperoleh perlindungan atas :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i="1">
                <a:solidFill>
                  <a:srgbClr val="000099"/>
                </a:solidFill>
                <a:latin typeface="Tahoma" pitchFamily="34" charset="0"/>
              </a:rPr>
              <a:t>	</a:t>
            </a:r>
            <a:r>
              <a:rPr lang="en-US" i="1">
                <a:solidFill>
                  <a:srgbClr val="EAEAEA"/>
                </a:solidFill>
                <a:latin typeface="Tahoma" pitchFamily="34" charset="0"/>
              </a:rPr>
              <a:t>a. keselamatan dan kesehatan kerja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i="1">
                <a:solidFill>
                  <a:srgbClr val="000099"/>
                </a:solidFill>
                <a:latin typeface="Tahoma" pitchFamily="34" charset="0"/>
              </a:rPr>
              <a:t>	b. Moral dan kesusilaan 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i="1">
                <a:solidFill>
                  <a:srgbClr val="000099"/>
                </a:solidFill>
                <a:latin typeface="Tahoma" pitchFamily="34" charset="0"/>
              </a:rPr>
              <a:t>	c. Perlakuan yang sesuai dengan harkat dan martabat 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i="1">
                <a:solidFill>
                  <a:srgbClr val="000099"/>
                </a:solidFill>
                <a:latin typeface="Tahoma" pitchFamily="34" charset="0"/>
              </a:rPr>
              <a:t>          manusia serta nilai-nilai agama.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i="1">
                <a:solidFill>
                  <a:srgbClr val="000099"/>
                </a:solidFill>
                <a:latin typeface="Tahoma" pitchFamily="34" charset="0"/>
              </a:rPr>
              <a:t>(2) Untuk melindungi keselamatan pekerja / buruh guna mewujudkan produktivitas kerja yang optimal diselenggarakan upaya K3.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i="1">
                <a:solidFill>
                  <a:srgbClr val="000099"/>
                </a:solidFill>
                <a:latin typeface="Tahoma" pitchFamily="34" charset="0"/>
              </a:rPr>
              <a:t>(3)  Perlindungan sebagaimana pada ayat (1) dan ayat (2) dilaksanakan dengan peraturan perundangan yang berlaku.</a:t>
            </a:r>
          </a:p>
        </p:txBody>
      </p:sp>
    </p:spTree>
    <p:extLst>
      <p:ext uri="{BB962C8B-B14F-4D97-AF65-F5344CB8AC3E}">
        <p14:creationId xmlns:p14="http://schemas.microsoft.com/office/powerpoint/2010/main" val="145511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49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49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6" grpId="0"/>
      <p:bldP spid="492547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5C00F5AF-0CC2-482E-AC12-418D3FEDC644}" type="slidenum">
              <a:rPr lang="en-US" sz="1400" b="0">
                <a:solidFill>
                  <a:srgbClr val="EAEAEA"/>
                </a:solidFill>
                <a:latin typeface="Times New Roman" pitchFamily="18" charset="0"/>
              </a:rPr>
              <a:pPr/>
              <a:t>29</a:t>
            </a:fld>
            <a:endParaRPr lang="en-US" sz="1400" b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219200"/>
            <a:ext cx="8382000" cy="2971800"/>
          </a:xfrm>
          <a:noFill/>
        </p:spPr>
        <p:txBody>
          <a:bodyPr/>
          <a:lstStyle/>
          <a:p>
            <a:pPr marL="628650" indent="-628650"/>
            <a:r>
              <a:rPr lang="en-US" b="1">
                <a:latin typeface="Albertus Medium" pitchFamily="34" charset="0"/>
              </a:rPr>
              <a:t>Pasal 86</a:t>
            </a:r>
          </a:p>
          <a:p>
            <a:pPr marL="628650" indent="-628650" algn="just">
              <a:buFontTx/>
              <a:buAutoNum type="arabicParenBoth"/>
            </a:pPr>
            <a:r>
              <a:rPr lang="en-US" sz="2800">
                <a:latin typeface="Albertus Medium" pitchFamily="34" charset="0"/>
              </a:rPr>
              <a:t>Cukup jelas</a:t>
            </a:r>
          </a:p>
          <a:p>
            <a:pPr marL="628650" indent="-628650" algn="just">
              <a:buFontTx/>
              <a:buNone/>
            </a:pPr>
            <a:r>
              <a:rPr lang="en-US" sz="2800">
                <a:latin typeface="Albertus Medium" pitchFamily="34" charset="0"/>
              </a:rPr>
              <a:t>(2) Upaya keselamatan dan kesehatan kerja dimaksudkan untuk memberikan jaminan keselamatan dan meningkatkan derajat kesehatan para pekerja/buruh dengan cara pencegahan kecelakaan dan penyakit akibat kerja, pengendalian bahaya di tempat kerja, promosi kesehatan, pengobatan dan rehabilitasi.</a:t>
            </a:r>
          </a:p>
          <a:p>
            <a:pPr marL="628650" indent="-628650" algn="just">
              <a:buFontTx/>
              <a:buNone/>
            </a:pPr>
            <a:r>
              <a:rPr lang="en-US" sz="2800">
                <a:latin typeface="Albertus Medium" pitchFamily="34" charset="0"/>
              </a:rPr>
              <a:t>(3)   Cukup jelas</a:t>
            </a:r>
          </a:p>
          <a:p>
            <a:pPr marL="628650" indent="-628650" algn="just">
              <a:buFontTx/>
              <a:buNone/>
            </a:pPr>
            <a:endParaRPr lang="en-US" sz="2800">
              <a:latin typeface="Albertus Medium" pitchFamily="34" charset="0"/>
            </a:endParaRPr>
          </a:p>
          <a:p>
            <a:pPr marL="628650" indent="-628650" algn="just">
              <a:buFontTx/>
              <a:buNone/>
            </a:pPr>
            <a:endParaRPr lang="en-US" sz="2800">
              <a:latin typeface="Albertus Medium" pitchFamily="34" charset="0"/>
            </a:endParaRPr>
          </a:p>
          <a:p>
            <a:pPr marL="628650" indent="-628650" algn="just">
              <a:buFontTx/>
              <a:buNone/>
            </a:pPr>
            <a:endParaRPr lang="en-US" sz="2800">
              <a:latin typeface="Albertus Medium" pitchFamily="34" charset="0"/>
            </a:endParaRP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76200" y="0"/>
            <a:ext cx="388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FFFF66"/>
                </a:solidFill>
                <a:latin typeface="Albertus Medium" pitchFamily="34" charset="0"/>
              </a:rPr>
              <a:t>Penjelasan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304800" y="5486400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212199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58C88-D4C6-AC09-9B55-935F5E2A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EE2125-2E37-0104-1878-ACBABA56B7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5616" y="139985"/>
            <a:ext cx="6625717" cy="662571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3A9B8-2F97-205D-4944-F7E2F451F0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67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8072E8A-E41E-49B6-AEC6-25C69CCEF39C}" type="slidenum">
              <a:rPr lang="en-US" sz="1400" b="0">
                <a:solidFill>
                  <a:srgbClr val="EAEAEA"/>
                </a:solidFill>
                <a:latin typeface="Times New Roman" pitchFamily="18" charset="0"/>
              </a:rPr>
              <a:pPr/>
              <a:t>30</a:t>
            </a:fld>
            <a:endParaRPr lang="en-US" sz="1400" b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143000"/>
            <a:ext cx="8382000" cy="3657600"/>
          </a:xfrm>
          <a:noFill/>
        </p:spPr>
        <p:txBody>
          <a:bodyPr/>
          <a:lstStyle/>
          <a:p>
            <a:pPr marL="533400" indent="-533400"/>
            <a:r>
              <a:rPr lang="en-US" b="1">
                <a:latin typeface="Albertus Medium" pitchFamily="34" charset="0"/>
              </a:rPr>
              <a:t>Pasal 87</a:t>
            </a:r>
          </a:p>
          <a:p>
            <a:pPr marL="533400" indent="-533400"/>
            <a:endParaRPr lang="en-US" b="1">
              <a:latin typeface="Albertus Medium" pitchFamily="34" charset="0"/>
            </a:endParaRPr>
          </a:p>
          <a:p>
            <a:pPr marL="533400" indent="-533400" algn="just">
              <a:buFontTx/>
              <a:buAutoNum type="arabicParenBoth"/>
            </a:pPr>
            <a:r>
              <a:rPr lang="en-US" sz="2800">
                <a:latin typeface="Albertus Medium" pitchFamily="34" charset="0"/>
              </a:rPr>
              <a:t>Setiap perusahaan  wajib menerapkan sistem manajemen keselamatan dan kesehatan kerja yang terintegrasi dengan sistem manajemen perusahaan</a:t>
            </a:r>
          </a:p>
          <a:p>
            <a:pPr marL="533400" indent="-533400" algn="just">
              <a:buFontTx/>
              <a:buAutoNum type="arabicParenBoth"/>
            </a:pPr>
            <a:r>
              <a:rPr lang="en-US" sz="2800">
                <a:latin typeface="Albertus Medium" pitchFamily="34" charset="0"/>
              </a:rPr>
              <a:t>Ketentuan mengenai penerapan sistem manajemen keselamatan dan kesehatan kerja sebagaimana dimaksud pada ayat (1) diatur dengan Peraturan Pemerintah</a:t>
            </a:r>
          </a:p>
          <a:p>
            <a:pPr marL="533400" indent="-533400" algn="just">
              <a:buFontTx/>
              <a:buNone/>
            </a:pPr>
            <a:endParaRPr lang="en-US" sz="2800"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185170"/>
      </p:ext>
    </p:extLst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7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5715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EAEAEA"/>
              </a:solidFill>
              <a:latin typeface="Comic Sans MS" pitchFamily="66" charset="0"/>
            </a:endParaRPr>
          </a:p>
        </p:txBody>
      </p:sp>
      <p:sp>
        <p:nvSpPr>
          <p:cNvPr id="422921" name="Rectangle 9"/>
          <p:cNvSpPr>
            <a:spLocks noChangeArrowheads="1"/>
          </p:cNvSpPr>
          <p:nvPr/>
        </p:nvSpPr>
        <p:spPr bwMode="auto">
          <a:xfrm>
            <a:off x="609600" y="1981200"/>
            <a:ext cx="78486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UNDANG-UNDANG </a:t>
            </a:r>
            <a:r>
              <a:rPr lang="en-US" sz="4000" b="1" i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4800" b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KESELAMATAN KERJA</a:t>
            </a:r>
            <a:endParaRPr lang="en-US" sz="4800" b="1">
              <a:solidFill>
                <a:srgbClr val="FF0000"/>
              </a:solidFill>
              <a:latin typeface="Tahoma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Undang-Undang No.1 Tahun 1970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(Tambahan Lembaran Negara No.1918)</a:t>
            </a:r>
            <a:endParaRPr lang="en-US" sz="2000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11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22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22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22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422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22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422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21" grpId="0" build="p" autoUpdateAnimBg="0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381000" y="1191161"/>
            <a:ext cx="8458200" cy="2501979"/>
          </a:xfrm>
          <a:prstGeom prst="roundRect">
            <a:avLst>
              <a:gd name="adj" fmla="val 5626"/>
            </a:avLst>
          </a:prstGeom>
          <a:noFill/>
          <a:ln w="762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b="1" u="sng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PRINSIP K3 </a:t>
            </a:r>
            <a:r>
              <a:rPr lang="en-US" sz="19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: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eriod"/>
              <a:tabLst>
                <a:tab pos="338138" algn="l"/>
              </a:tabLst>
              <a:defRPr/>
            </a:pPr>
            <a:r>
              <a:rPr lang="en-US" sz="19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Melindungi</a:t>
            </a:r>
            <a:r>
              <a:rPr lang="en-US" sz="19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9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keselamatan</a:t>
            </a:r>
            <a:r>
              <a:rPr lang="en-US" sz="19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9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pekerja</a:t>
            </a:r>
            <a:r>
              <a:rPr lang="en-US" sz="19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9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dalam</a:t>
            </a:r>
            <a:r>
              <a:rPr lang="en-US" sz="19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9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melakukan</a:t>
            </a:r>
            <a:r>
              <a:rPr lang="en-US" sz="19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9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pekerjaan</a:t>
            </a:r>
            <a:r>
              <a:rPr lang="en-US" sz="19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;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eriod"/>
              <a:tabLst>
                <a:tab pos="338138" algn="l"/>
              </a:tabLst>
              <a:defRPr/>
            </a:pPr>
            <a:r>
              <a:rPr lang="sv-SE" sz="19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Menjamin keselamatan orang lain yang berada di tempat kerja</a:t>
            </a:r>
            <a:r>
              <a:rPr lang="en-US" sz="19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;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eriod"/>
              <a:tabLst>
                <a:tab pos="338138" algn="l"/>
              </a:tabLst>
              <a:defRPr/>
            </a:pPr>
            <a:r>
              <a:rPr lang="en-US" sz="19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Menjamin</a:t>
            </a:r>
            <a:r>
              <a:rPr lang="en-US" sz="19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9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proses</a:t>
            </a:r>
            <a:r>
              <a:rPr lang="en-US" sz="19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9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produksi</a:t>
            </a:r>
            <a:r>
              <a:rPr lang="en-US" sz="19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9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aman</a:t>
            </a:r>
            <a:r>
              <a:rPr lang="en-US" sz="19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9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dan</a:t>
            </a:r>
            <a:r>
              <a:rPr lang="en-US" sz="19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9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effisien</a:t>
            </a:r>
            <a:r>
              <a:rPr lang="en-US" sz="19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/>
            </a:pPr>
            <a:endParaRPr lang="en-US" sz="1900" b="1" dirty="0">
              <a:solidFill>
                <a:srgbClr val="EAEAEA"/>
              </a:solidFill>
              <a:latin typeface="Arial" charset="0"/>
              <a:cs typeface="Arial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/>
            </a:pPr>
            <a:r>
              <a:rPr lang="en-US" sz="1900" b="1" u="sng" dirty="0">
                <a:solidFill>
                  <a:srgbClr val="EAEAEA"/>
                </a:solidFill>
                <a:latin typeface="Arial" charset="0"/>
                <a:cs typeface="Arial" charset="0"/>
              </a:rPr>
              <a:t>SASARAN K3 </a:t>
            </a:r>
            <a:r>
              <a:rPr lang="en-US" sz="1900" b="1" dirty="0">
                <a:solidFill>
                  <a:srgbClr val="EAEAEA"/>
                </a:solidFill>
                <a:latin typeface="Arial" charset="0"/>
                <a:cs typeface="Arial" charset="0"/>
              </a:rPr>
              <a:t>: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/>
            </a:pPr>
            <a:r>
              <a:rPr lang="en-US" sz="1900" b="1" dirty="0">
                <a:solidFill>
                  <a:srgbClr val="EAEAEA"/>
                </a:solidFill>
                <a:latin typeface="Arial" charset="0"/>
                <a:cs typeface="Arial" charset="0"/>
              </a:rPr>
              <a:t>		</a:t>
            </a:r>
            <a:r>
              <a:rPr lang="en-US" sz="1900" b="1" dirty="0" err="1">
                <a:solidFill>
                  <a:srgbClr val="EAEAEA"/>
                </a:solidFill>
                <a:latin typeface="Arial" charset="0"/>
                <a:cs typeface="Arial" charset="0"/>
              </a:rPr>
              <a:t>untuk</a:t>
            </a:r>
            <a:r>
              <a:rPr lang="en-US" sz="1900" b="1" dirty="0">
                <a:solidFill>
                  <a:srgbClr val="EAEAEA"/>
                </a:solidFill>
                <a:latin typeface="Arial" charset="0"/>
                <a:cs typeface="Arial" charset="0"/>
              </a:rPr>
              <a:t> </a:t>
            </a:r>
            <a:r>
              <a:rPr lang="en-US" sz="1900" b="1" dirty="0" err="1">
                <a:solidFill>
                  <a:srgbClr val="EAEAEA"/>
                </a:solidFill>
                <a:latin typeface="Arial" charset="0"/>
                <a:cs typeface="Arial" charset="0"/>
              </a:rPr>
              <a:t>kesejahteraan</a:t>
            </a:r>
            <a:r>
              <a:rPr lang="en-US" sz="1900" b="1" dirty="0">
                <a:solidFill>
                  <a:srgbClr val="EAEAEA"/>
                </a:solidFill>
                <a:latin typeface="Arial" charset="0"/>
                <a:cs typeface="Arial" charset="0"/>
              </a:rPr>
              <a:t> </a:t>
            </a:r>
            <a:r>
              <a:rPr lang="en-US" sz="1900" b="1" dirty="0" err="1">
                <a:solidFill>
                  <a:srgbClr val="EAEAEA"/>
                </a:solidFill>
                <a:latin typeface="Arial" charset="0"/>
                <a:cs typeface="Arial" charset="0"/>
              </a:rPr>
              <a:t>dan</a:t>
            </a:r>
            <a:r>
              <a:rPr lang="en-US" sz="1900" b="1" dirty="0">
                <a:solidFill>
                  <a:srgbClr val="EAEAEA"/>
                </a:solidFill>
                <a:latin typeface="Arial" charset="0"/>
                <a:cs typeface="Arial" charset="0"/>
              </a:rPr>
              <a:t> </a:t>
            </a:r>
            <a:r>
              <a:rPr lang="en-US" sz="1900" b="1" dirty="0" err="1">
                <a:solidFill>
                  <a:srgbClr val="EAEAEA"/>
                </a:solidFill>
                <a:latin typeface="Arial" charset="0"/>
                <a:cs typeface="Arial" charset="0"/>
              </a:rPr>
              <a:t>meningkatkan</a:t>
            </a:r>
            <a:r>
              <a:rPr lang="en-US" sz="1900" b="1" dirty="0">
                <a:solidFill>
                  <a:srgbClr val="EAEAEA"/>
                </a:solidFill>
                <a:latin typeface="Arial" charset="0"/>
                <a:cs typeface="Arial" charset="0"/>
              </a:rPr>
              <a:t> </a:t>
            </a:r>
            <a:r>
              <a:rPr lang="en-US" sz="1900" b="1" dirty="0" err="1">
                <a:solidFill>
                  <a:srgbClr val="EAEAEA"/>
                </a:solidFill>
                <a:latin typeface="Arial" charset="0"/>
                <a:cs typeface="Arial" charset="0"/>
              </a:rPr>
              <a:t>produksi</a:t>
            </a:r>
            <a:r>
              <a:rPr lang="en-US" sz="1900" b="1" dirty="0">
                <a:solidFill>
                  <a:srgbClr val="EAEAEA"/>
                </a:solidFill>
                <a:latin typeface="Arial" charset="0"/>
                <a:cs typeface="Arial" charset="0"/>
              </a:rPr>
              <a:t> </a:t>
            </a:r>
            <a:r>
              <a:rPr lang="en-US" sz="1900" b="1" dirty="0" err="1">
                <a:solidFill>
                  <a:srgbClr val="EAEAEA"/>
                </a:solidFill>
                <a:latin typeface="Arial" charset="0"/>
                <a:cs typeface="Arial" charset="0"/>
              </a:rPr>
              <a:t>serta</a:t>
            </a:r>
            <a:r>
              <a:rPr lang="en-US" sz="1900" b="1" dirty="0">
                <a:solidFill>
                  <a:srgbClr val="EAEAEA"/>
                </a:solidFill>
                <a:latin typeface="Arial" charset="0"/>
                <a:cs typeface="Arial" charset="0"/>
              </a:rPr>
              <a:t> </a:t>
            </a:r>
            <a:r>
              <a:rPr lang="en-US" sz="1900" b="1" dirty="0" err="1">
                <a:solidFill>
                  <a:srgbClr val="EAEAEA"/>
                </a:solidFill>
                <a:latin typeface="Arial" charset="0"/>
                <a:cs typeface="Arial" charset="0"/>
              </a:rPr>
              <a:t>produktivitas</a:t>
            </a:r>
            <a:r>
              <a:rPr lang="en-US" sz="1900" b="1" dirty="0">
                <a:solidFill>
                  <a:srgbClr val="EAEAEA"/>
                </a:solidFill>
                <a:latin typeface="Arial" charset="0"/>
                <a:cs typeface="Arial" charset="0"/>
              </a:rPr>
              <a:t> </a:t>
            </a:r>
            <a:r>
              <a:rPr lang="en-US" sz="1900" b="1" dirty="0" err="1">
                <a:solidFill>
                  <a:srgbClr val="EAEAEA"/>
                </a:solidFill>
                <a:latin typeface="Arial" charset="0"/>
                <a:cs typeface="Arial" charset="0"/>
              </a:rPr>
              <a:t>Nasional</a:t>
            </a:r>
            <a:endParaRPr lang="en-US" sz="1900" b="1" dirty="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81000" y="5153025"/>
            <a:ext cx="838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</a:pPr>
            <a:r>
              <a:rPr lang="sv-SE" sz="2000" b="1" u="sng">
                <a:solidFill>
                  <a:srgbClr val="EAEAEA"/>
                </a:solidFill>
                <a:latin typeface="Comic Sans MS" pitchFamily="66" charset="0"/>
              </a:rPr>
              <a:t>PROGRAM PENGEMBANGAN K3 </a:t>
            </a:r>
            <a:r>
              <a:rPr lang="sv-SE" sz="2000" b="1">
                <a:solidFill>
                  <a:srgbClr val="EAEAEA"/>
                </a:solidFill>
                <a:latin typeface="Comic Sans MS" pitchFamily="66" charset="0"/>
              </a:rPr>
              <a:t>: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</a:pPr>
            <a:r>
              <a:rPr lang="sv-SE" sz="2000" b="1">
                <a:solidFill>
                  <a:srgbClr val="EAEAEA"/>
                </a:solidFill>
                <a:latin typeface="Comic Sans MS" pitchFamily="66" charset="0"/>
              </a:rPr>
              <a:t>e.		Norma K3 dikembangkan sesuai dengan dinamika perkembangan masyarakat (ERA GLOBAL), </a:t>
            </a:r>
            <a:r>
              <a:rPr lang="en-US" sz="2000" b="1">
                <a:solidFill>
                  <a:srgbClr val="EAEAEA"/>
                </a:solidFill>
                <a:latin typeface="Comic Sans MS" pitchFamily="66" charset="0"/>
              </a:rPr>
              <a:t>industri, teknik dan teknologi (sumber bahaya semakin beragam dan komplek)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81000" y="3933825"/>
            <a:ext cx="8382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</a:pPr>
            <a:r>
              <a:rPr lang="en-US" sz="1900" b="1" u="sng">
                <a:solidFill>
                  <a:srgbClr val="EAEAEA"/>
                </a:solidFill>
                <a:latin typeface="Comic Sans MS" pitchFamily="66" charset="0"/>
              </a:rPr>
              <a:t>STRATEGI IMPLEMENTASI K3 </a:t>
            </a:r>
            <a:r>
              <a:rPr lang="en-US" sz="1900" b="1">
                <a:solidFill>
                  <a:srgbClr val="EAEAEA"/>
                </a:solidFill>
                <a:latin typeface="Comic Sans MS" pitchFamily="66" charset="0"/>
              </a:rPr>
              <a:t>: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</a:pPr>
            <a:r>
              <a:rPr lang="en-US" sz="1900" b="1">
                <a:solidFill>
                  <a:srgbClr val="EAEAEA"/>
                </a:solidFill>
                <a:latin typeface="Comic Sans MS" pitchFamily="66" charset="0"/>
              </a:rPr>
              <a:t>d.		Diadakan segala daya upaya untuk membina norma-norma perlindungan kerja;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</a:pPr>
            <a:endParaRPr lang="en-US" sz="1900" b="1">
              <a:solidFill>
                <a:srgbClr val="EAEAEA"/>
              </a:solidFill>
              <a:latin typeface="Comic Sans MS" pitchFamily="66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524000" y="304800"/>
            <a:ext cx="6248400" cy="871180"/>
          </a:xfrm>
          <a:prstGeom prst="roundRect">
            <a:avLst>
              <a:gd name="adj" fmla="val 8744"/>
            </a:avLst>
          </a:prstGeom>
          <a:noFill/>
          <a:ln w="762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G Times" pitchFamily="18" charset="0"/>
                <a:cs typeface="Arial" charset="0"/>
              </a:rPr>
              <a:t>Pokok</a:t>
            </a:r>
            <a:r>
              <a:rPr lang="en-US" sz="2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G Times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G Times" pitchFamily="18" charset="0"/>
                <a:cs typeface="Arial" charset="0"/>
              </a:rPr>
              <a:t>Pokok</a:t>
            </a:r>
            <a:r>
              <a:rPr lang="en-US" sz="2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G Times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G Times" pitchFamily="18" charset="0"/>
                <a:cs typeface="Arial" charset="0"/>
              </a:rPr>
              <a:t>Pikiran</a:t>
            </a:r>
            <a:endParaRPr lang="en-US" sz="2400" b="1" dirty="0"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G Times" pitchFamily="18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G Times" pitchFamily="18" charset="0"/>
                <a:cs typeface="Arial" charset="0"/>
              </a:rPr>
              <a:t>UNDANG </a:t>
            </a:r>
            <a:r>
              <a:rPr lang="en-US" sz="24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G Times" pitchFamily="18" charset="0"/>
                <a:cs typeface="Arial" charset="0"/>
              </a:rPr>
              <a:t>UNDANG</a:t>
            </a:r>
            <a:r>
              <a:rPr lang="en-US" sz="2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G Times" pitchFamily="18" charset="0"/>
                <a:cs typeface="Arial" charset="0"/>
              </a:rPr>
              <a:t> No 1 </a:t>
            </a:r>
            <a:r>
              <a:rPr lang="en-US" sz="24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G Times" pitchFamily="18" charset="0"/>
                <a:cs typeface="Arial" charset="0"/>
              </a:rPr>
              <a:t>Th</a:t>
            </a:r>
            <a:r>
              <a:rPr lang="en-US" sz="2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G Times" pitchFamily="18" charset="0"/>
                <a:cs typeface="Arial" charset="0"/>
              </a:rPr>
              <a:t> 1970</a:t>
            </a:r>
          </a:p>
        </p:txBody>
      </p:sp>
    </p:spTree>
    <p:extLst>
      <p:ext uri="{BB962C8B-B14F-4D97-AF65-F5344CB8AC3E}">
        <p14:creationId xmlns:p14="http://schemas.microsoft.com/office/powerpoint/2010/main" val="279705294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8677B50-3188-4097-9E27-21FFBCDFF48E}" type="slidenum">
              <a:rPr lang="en-US" sz="1400" b="0">
                <a:solidFill>
                  <a:srgbClr val="EAEAEA"/>
                </a:solidFill>
                <a:latin typeface="Times New Roman" pitchFamily="18" charset="0"/>
              </a:rPr>
              <a:pPr/>
              <a:t>33</a:t>
            </a:fld>
            <a:endParaRPr lang="en-US" sz="1400" b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295400"/>
            <a:ext cx="8077200" cy="1981200"/>
          </a:xfrm>
          <a:noFill/>
        </p:spPr>
        <p:txBody>
          <a:bodyPr/>
          <a:lstStyle/>
          <a:p>
            <a:pPr marL="485775" indent="-485775" algn="l">
              <a:buFont typeface="Wingdings" pitchFamily="2" charset="2"/>
              <a:buBlip>
                <a:blip r:embed="rId3"/>
              </a:buBlip>
            </a:pPr>
            <a:r>
              <a:rPr lang="en-US" sz="2400">
                <a:solidFill>
                  <a:schemeClr val="tx2"/>
                </a:solidFill>
                <a:latin typeface="Trebuchet MS" pitchFamily="34" charset="0"/>
              </a:rPr>
              <a:t>Tenaga kerja berhak mendapatkan perlindungan atas keselamatan dalam pekerjaannya</a:t>
            </a:r>
          </a:p>
          <a:p>
            <a:pPr marL="485775" indent="-485775" algn="l">
              <a:buFont typeface="Wingdings" pitchFamily="2" charset="2"/>
              <a:buBlip>
                <a:blip r:embed="rId3"/>
              </a:buBlip>
            </a:pPr>
            <a:r>
              <a:rPr lang="en-US" sz="2400">
                <a:solidFill>
                  <a:schemeClr val="tx2"/>
                </a:solidFill>
                <a:latin typeface="Trebuchet MS" pitchFamily="34" charset="0"/>
              </a:rPr>
              <a:t>Orang lain yang berada di tempat kerja perlu menjamin keselamatannya</a:t>
            </a:r>
          </a:p>
          <a:p>
            <a:pPr marL="485775" indent="-485775" algn="l">
              <a:buFont typeface="Wingdings" pitchFamily="2" charset="2"/>
              <a:buBlip>
                <a:blip r:embed="rId3"/>
              </a:buBlip>
            </a:pPr>
            <a:r>
              <a:rPr lang="en-US" sz="2400">
                <a:solidFill>
                  <a:schemeClr val="tx2"/>
                </a:solidFill>
                <a:latin typeface="Trebuchet MS" pitchFamily="34" charset="0"/>
              </a:rPr>
              <a:t>Sumber-sumber produksi dapat dipakai secara aman dan efisien</a:t>
            </a: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533400" y="431800"/>
            <a:ext cx="8112125" cy="71120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</a:pPr>
            <a:r>
              <a:rPr lang="en-US" sz="4000" b="1">
                <a:solidFill>
                  <a:srgbClr val="FF9900"/>
                </a:solidFill>
                <a:latin typeface="Arial Narrow" pitchFamily="34" charset="0"/>
              </a:rPr>
              <a:t>TUJUAN</a:t>
            </a:r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914400" y="4495800"/>
            <a:ext cx="525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85775" indent="-485775" eaLnBrk="0" fontAlgn="base" hangingPunct="0"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400" b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Kampanye</a:t>
            </a:r>
          </a:p>
          <a:p>
            <a:pPr marL="485775" indent="-485775" eaLnBrk="0" fontAlgn="base" hangingPunct="0"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400" b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Pemasyarakatan</a:t>
            </a:r>
          </a:p>
          <a:p>
            <a:pPr marL="485775" indent="-485775" eaLnBrk="0" fontAlgn="base" hangingPunct="0"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400" b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Pembudayaan</a:t>
            </a:r>
          </a:p>
          <a:p>
            <a:pPr marL="485775" indent="-485775" eaLnBrk="0" fontAlgn="base" hangingPunct="0"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400" b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Kesadaran dan kedisiplinan</a:t>
            </a:r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473075" y="3886200"/>
            <a:ext cx="714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rgbClr val="FFFFCC"/>
                </a:solidFill>
              </a:rPr>
              <a:t>Untuk melaksanakan tujuan dengan melalui :</a:t>
            </a:r>
          </a:p>
        </p:txBody>
      </p:sp>
      <p:pic>
        <p:nvPicPr>
          <p:cNvPr id="33799" name="Picture 6" descr="bd04956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38700"/>
            <a:ext cx="29718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696103"/>
      </p:ext>
    </p:extLst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6" name="AutoShape 1030"/>
          <p:cNvSpPr>
            <a:spLocks noChangeArrowheads="1"/>
          </p:cNvSpPr>
          <p:nvPr/>
        </p:nvSpPr>
        <p:spPr bwMode="auto">
          <a:xfrm>
            <a:off x="5257800" y="1447800"/>
            <a:ext cx="1066800" cy="533400"/>
          </a:xfrm>
          <a:prstGeom prst="smileyFace">
            <a:avLst>
              <a:gd name="adj" fmla="val 4653"/>
            </a:avLst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EAEAEA"/>
              </a:solidFill>
              <a:latin typeface="Comic Sans MS" pitchFamily="66" charset="0"/>
            </a:endParaRPr>
          </a:p>
        </p:txBody>
      </p:sp>
      <p:sp>
        <p:nvSpPr>
          <p:cNvPr id="491522" name="Rectangle 1026"/>
          <p:cNvSpPr>
            <a:spLocks noChangeArrowheads="1"/>
          </p:cNvSpPr>
          <p:nvPr/>
        </p:nvSpPr>
        <p:spPr bwMode="auto">
          <a:xfrm>
            <a:off x="533400" y="304800"/>
            <a:ext cx="8077200" cy="685800"/>
          </a:xfrm>
          <a:prstGeom prst="rect">
            <a:avLst/>
          </a:prstGeom>
          <a:gradFill rotWithShape="0">
            <a:gsLst>
              <a:gs pos="0">
                <a:srgbClr val="FF99FF"/>
              </a:gs>
              <a:gs pos="100000">
                <a:srgbClr val="FFEB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3200" b="1">
                <a:solidFill>
                  <a:srgbClr val="271A0D"/>
                </a:solidFill>
                <a:latin typeface="Arial Narrow" pitchFamily="34" charset="0"/>
              </a:rPr>
              <a:t>UU No. 1 Tahun 1970  Keselamatan Kerja</a:t>
            </a:r>
          </a:p>
        </p:txBody>
      </p:sp>
      <p:sp>
        <p:nvSpPr>
          <p:cNvPr id="491523" name="AutoShape 1027"/>
          <p:cNvSpPr>
            <a:spLocks noChangeArrowheads="1"/>
          </p:cNvSpPr>
          <p:nvPr/>
        </p:nvSpPr>
        <p:spPr bwMode="auto">
          <a:xfrm rot="20251156" flipH="1">
            <a:off x="230188" y="2057400"/>
            <a:ext cx="3579812" cy="1223963"/>
          </a:xfrm>
          <a:prstGeom prst="wedgeEllipseCallout">
            <a:avLst>
              <a:gd name="adj1" fmla="val -39921"/>
              <a:gd name="adj2" fmla="val 12649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EAEAEA"/>
                </a:solidFill>
                <a:latin typeface="Comic Sans MS" pitchFamily="66" charset="0"/>
              </a:rPr>
              <a:t>Apa ?</a:t>
            </a:r>
            <a:endParaRPr lang="en-US" sz="2000" b="1">
              <a:solidFill>
                <a:srgbClr val="EAEAEA"/>
              </a:solidFill>
              <a:latin typeface="Comic Sans MS" pitchFamily="66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EAEAEA"/>
              </a:solidFill>
              <a:latin typeface="Comic Sans MS" pitchFamily="66" charset="0"/>
            </a:endParaRPr>
          </a:p>
        </p:txBody>
      </p:sp>
      <p:sp>
        <p:nvSpPr>
          <p:cNvPr id="491524" name="AutoShape 1028"/>
          <p:cNvSpPr>
            <a:spLocks noChangeArrowheads="1"/>
          </p:cNvSpPr>
          <p:nvPr/>
        </p:nvSpPr>
        <p:spPr bwMode="auto">
          <a:xfrm rot="7090906">
            <a:off x="3597275" y="2259013"/>
            <a:ext cx="3810000" cy="4038600"/>
          </a:xfrm>
          <a:custGeom>
            <a:avLst/>
            <a:gdLst>
              <a:gd name="T0" fmla="*/ 336020833 w 21600"/>
              <a:gd name="T1" fmla="*/ 0 h 21600"/>
              <a:gd name="T2" fmla="*/ 0 w 21600"/>
              <a:gd name="T3" fmla="*/ 539376345 h 21600"/>
              <a:gd name="T4" fmla="*/ 336020833 w 21600"/>
              <a:gd name="T5" fmla="*/ 647223792 h 21600"/>
              <a:gd name="T6" fmla="*/ 672041667 w 21600"/>
              <a:gd name="T7" fmla="*/ 53937634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EAEAEA"/>
              </a:solidFill>
              <a:latin typeface="Comic Sans MS" pitchFamily="66" charset="0"/>
            </a:endParaRPr>
          </a:p>
        </p:txBody>
      </p:sp>
      <p:sp>
        <p:nvSpPr>
          <p:cNvPr id="491525" name="AutoShape 1029"/>
          <p:cNvSpPr>
            <a:spLocks noChangeArrowheads="1"/>
          </p:cNvSpPr>
          <p:nvPr/>
        </p:nvSpPr>
        <p:spPr bwMode="auto">
          <a:xfrm rot="-3739868">
            <a:off x="3713162" y="3525838"/>
            <a:ext cx="1997075" cy="431800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99"/>
                </a:solidFill>
                <a:latin typeface="Comic Sans MS" pitchFamily="66" charset="0"/>
              </a:rPr>
              <a:t>Tempat kerja </a:t>
            </a:r>
          </a:p>
        </p:txBody>
      </p:sp>
      <p:sp>
        <p:nvSpPr>
          <p:cNvPr id="491527" name="Text Box 1031"/>
          <p:cNvSpPr txBox="1">
            <a:spLocks noChangeArrowheads="1"/>
          </p:cNvSpPr>
          <p:nvPr/>
        </p:nvSpPr>
        <p:spPr bwMode="auto">
          <a:xfrm>
            <a:off x="6553200" y="1143000"/>
            <a:ext cx="1066800" cy="7016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EAEAEA"/>
                </a:solidFill>
              </a:rPr>
              <a:t>Tenaga kerja</a:t>
            </a:r>
          </a:p>
        </p:txBody>
      </p:sp>
      <p:sp>
        <p:nvSpPr>
          <p:cNvPr id="491528" name="AutoShape 1032"/>
          <p:cNvSpPr>
            <a:spLocks noChangeArrowheads="1"/>
          </p:cNvSpPr>
          <p:nvPr/>
        </p:nvSpPr>
        <p:spPr bwMode="auto">
          <a:xfrm>
            <a:off x="1373188" y="5548313"/>
            <a:ext cx="4852987" cy="792162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AEAEA"/>
                </a:solidFill>
                <a:latin typeface="Comic Sans MS" pitchFamily="66" charset="0"/>
              </a:rPr>
              <a:t>Sumber bahaya </a:t>
            </a:r>
          </a:p>
        </p:txBody>
      </p:sp>
      <p:sp>
        <p:nvSpPr>
          <p:cNvPr id="491529" name="AutoShape 1033"/>
          <p:cNvSpPr>
            <a:spLocks noChangeArrowheads="1"/>
          </p:cNvSpPr>
          <p:nvPr/>
        </p:nvSpPr>
        <p:spPr bwMode="auto">
          <a:xfrm>
            <a:off x="7138988" y="4953000"/>
            <a:ext cx="2005012" cy="996950"/>
          </a:xfrm>
          <a:prstGeom prst="star5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271A0D"/>
                </a:solidFill>
                <a:latin typeface="Comic Sans MS" pitchFamily="66" charset="0"/>
              </a:rPr>
              <a:t>usaha</a:t>
            </a:r>
          </a:p>
        </p:txBody>
      </p:sp>
      <p:sp>
        <p:nvSpPr>
          <p:cNvPr id="491530" name="Text Box 1034"/>
          <p:cNvSpPr txBox="1">
            <a:spLocks noChangeArrowheads="1"/>
          </p:cNvSpPr>
          <p:nvPr/>
        </p:nvSpPr>
        <p:spPr bwMode="auto">
          <a:xfrm>
            <a:off x="3124200" y="1143000"/>
            <a:ext cx="2057400" cy="3968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EAEAEA"/>
                </a:solidFill>
              </a:rPr>
              <a:t>Pasal 1</a:t>
            </a:r>
          </a:p>
        </p:txBody>
      </p:sp>
      <p:sp>
        <p:nvSpPr>
          <p:cNvPr id="491531" name="Text Box 1035"/>
          <p:cNvSpPr txBox="1">
            <a:spLocks noChangeArrowheads="1"/>
          </p:cNvSpPr>
          <p:nvPr/>
        </p:nvSpPr>
        <p:spPr bwMode="auto">
          <a:xfrm>
            <a:off x="7086600" y="2133600"/>
            <a:ext cx="1676400" cy="7032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EAEAEA"/>
                </a:solidFill>
              </a:rPr>
              <a:t>-Tetap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EAEAEA"/>
                </a:solidFill>
              </a:rPr>
              <a:t>-Temporary</a:t>
            </a:r>
          </a:p>
        </p:txBody>
      </p:sp>
      <p:sp>
        <p:nvSpPr>
          <p:cNvPr id="491532" name="Text Box 1036"/>
          <p:cNvSpPr txBox="1">
            <a:spLocks noChangeArrowheads="1"/>
          </p:cNvSpPr>
          <p:nvPr/>
        </p:nvSpPr>
        <p:spPr bwMode="auto">
          <a:xfrm>
            <a:off x="7391400" y="6172200"/>
            <a:ext cx="1981200" cy="3968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EAEAEA"/>
                </a:solidFill>
              </a:rPr>
              <a:t>Barang/jasa</a:t>
            </a:r>
          </a:p>
        </p:txBody>
      </p:sp>
    </p:spTree>
    <p:extLst>
      <p:ext uri="{BB962C8B-B14F-4D97-AF65-F5344CB8AC3E}">
        <p14:creationId xmlns:p14="http://schemas.microsoft.com/office/powerpoint/2010/main" val="402502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91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915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915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4915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9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49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49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91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491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491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4915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6" grpId="0" animBg="1" autoUpdateAnimBg="0"/>
      <p:bldP spid="491522" grpId="0" animBg="1" autoUpdateAnimBg="0"/>
      <p:bldP spid="491523" grpId="0" animBg="1" autoUpdateAnimBg="0"/>
      <p:bldP spid="491524" grpId="0" animBg="1"/>
      <p:bldP spid="491525" grpId="0" animBg="1" autoUpdateAnimBg="0"/>
      <p:bldP spid="491527" grpId="0" build="p" autoUpdateAnimBg="0"/>
      <p:bldP spid="491528" grpId="0" animBg="1" autoUpdateAnimBg="0"/>
      <p:bldP spid="491529" grpId="0" animBg="1" autoUpdateAnimBg="0"/>
      <p:bldP spid="491530" grpId="0" build="p" autoUpdateAnimBg="0"/>
      <p:bldP spid="491531" grpId="0" build="p" autoUpdateAnimBg="0"/>
      <p:bldP spid="491532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869950" y="228600"/>
            <a:ext cx="7086600" cy="144780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RUANG LINGKUP</a:t>
            </a:r>
            <a:b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</a:b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Pasal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 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(1) Yang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diatur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oleh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Undang-undang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ini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ialah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keselamatan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kerja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dalam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segala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u="sng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tempat</a:t>
            </a:r>
            <a:r>
              <a:rPr lang="en-US" sz="2400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400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kerja</a:t>
            </a:r>
            <a:r>
              <a:rPr lang="it-IT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baik di darat, di dalam tanah, di permukaan air, di dalam air maupun di udara, </a:t>
            </a:r>
            <a:r>
              <a:rPr lang="de-DE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yang berada di dalam wilayah kekuasaan hukum Republik Indonesia;</a:t>
            </a:r>
            <a:endParaRPr lang="en-US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Font typeface="Monotype Sorts" pitchFamily="2" charset="2"/>
              <a:buNone/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	</a:t>
            </a:r>
          </a:p>
          <a:p>
            <a:pPr marL="285750" indent="-285750">
              <a:buFont typeface="Monotype Sorts" pitchFamily="2" charset="2"/>
              <a:buNone/>
              <a:defRPr/>
            </a:pPr>
            <a:r>
              <a:rPr lang="en-US" sz="2400" b="1" i="1" u="sng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Kritria</a:t>
            </a:r>
            <a:r>
              <a:rPr lang="en-US" sz="2400" b="1" i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 </a:t>
            </a:r>
            <a:r>
              <a:rPr lang="en-US" sz="2400" b="1" i="1" u="sng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Tempat</a:t>
            </a:r>
            <a:r>
              <a:rPr lang="en-US" sz="2400" b="1" i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 </a:t>
            </a:r>
            <a:r>
              <a:rPr lang="en-US" sz="2400" b="1" i="1" u="sng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kerja</a:t>
            </a:r>
            <a:r>
              <a:rPr lang="en-US" sz="2400" b="1" i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 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terdapat</a:t>
            </a:r>
            <a:r>
              <a:rPr lang="en-US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 3 </a:t>
            </a:r>
            <a:r>
              <a:rPr lang="en-US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unsur</a:t>
            </a:r>
            <a:r>
              <a:rPr lang="en-US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pokok</a:t>
            </a:r>
            <a:endParaRPr lang="en-US" sz="2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Medium" pitchFamily="34" charset="0"/>
            </a:endParaRPr>
          </a:p>
          <a:p>
            <a:pPr marL="285750" indent="-285750">
              <a:buFont typeface="Monotype Sorts" pitchFamily="2" charset="2"/>
              <a:buNone/>
              <a:defRPr/>
            </a:pP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				</a:t>
            </a:r>
            <a:r>
              <a:rPr lang="en-US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1. </a:t>
            </a:r>
            <a:r>
              <a:rPr lang="en-US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Adanya</a:t>
            </a:r>
            <a:r>
              <a:rPr lang="en-US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kegiatan</a:t>
            </a:r>
            <a:r>
              <a:rPr lang="en-US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usaha</a:t>
            </a:r>
            <a:endParaRPr lang="en-US" sz="2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Medium" pitchFamily="34" charset="0"/>
            </a:endParaRPr>
          </a:p>
          <a:p>
            <a:pPr marL="285750" indent="-285750">
              <a:buFont typeface="Monotype Sorts" pitchFamily="2" charset="2"/>
              <a:buNone/>
              <a:defRPr/>
            </a:pPr>
            <a:r>
              <a:rPr lang="en-US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				2. </a:t>
            </a:r>
            <a:r>
              <a:rPr lang="en-US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Adanya</a:t>
            </a:r>
            <a:r>
              <a:rPr lang="en-US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orang</a:t>
            </a:r>
            <a:r>
              <a:rPr lang="en-US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 yang </a:t>
            </a:r>
            <a:r>
              <a:rPr lang="en-US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bekerja</a:t>
            </a:r>
            <a:endParaRPr lang="en-US" sz="2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Medium" pitchFamily="34" charset="0"/>
            </a:endParaRPr>
          </a:p>
          <a:p>
            <a:pPr marL="285750" indent="-285750">
              <a:buFont typeface="Monotype Sorts" pitchFamily="2" charset="2"/>
              <a:buNone/>
              <a:defRPr/>
            </a:pP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				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3. </a:t>
            </a:r>
            <a:r>
              <a:rPr 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Terdapat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sumber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bahaya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		</a:t>
            </a:r>
            <a:endParaRPr lang="en-US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98DD17C-66EF-472F-AF30-FDF6FBBB681C}" type="datetime1">
              <a:rPr lang="en-US">
                <a:solidFill>
                  <a:srgbClr val="EAEAEA"/>
                </a:solidFill>
              </a:rPr>
              <a:pPr>
                <a:defRPr/>
              </a:pPr>
              <a:t>10/7/2025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EAEAEA"/>
                </a:solidFill>
              </a:rPr>
              <a:t>Undang - Undang No. 1 tahun 1970 </a:t>
            </a:r>
          </a:p>
        </p:txBody>
      </p:sp>
    </p:spTree>
    <p:extLst>
      <p:ext uri="{BB962C8B-B14F-4D97-AF65-F5344CB8AC3E}">
        <p14:creationId xmlns:p14="http://schemas.microsoft.com/office/powerpoint/2010/main" val="4104111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98DD17C-66EF-472F-AF30-FDF6FBBB681C}" type="datetime1">
              <a:rPr lang="en-US">
                <a:solidFill>
                  <a:srgbClr val="EAEAEA"/>
                </a:solidFill>
              </a:rPr>
              <a:pPr>
                <a:defRPr/>
              </a:pPr>
              <a:t>10/7/2025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EAEAEA"/>
                </a:solidFill>
              </a:rPr>
              <a:t>Undang - Undang No. 1 tahun 1970 </a:t>
            </a:r>
          </a:p>
        </p:txBody>
      </p:sp>
      <p:sp>
        <p:nvSpPr>
          <p:cNvPr id="36868" name="Title 1"/>
          <p:cNvSpPr>
            <a:spLocks noGrp="1"/>
          </p:cNvSpPr>
          <p:nvPr>
            <p:ph type="title" idx="4294967295"/>
          </p:nvPr>
        </p:nvSpPr>
        <p:spPr>
          <a:xfrm>
            <a:off x="468313" y="152400"/>
            <a:ext cx="8183562" cy="1052513"/>
          </a:xfrm>
        </p:spPr>
        <p:txBody>
          <a:bodyPr/>
          <a:lstStyle/>
          <a:p>
            <a:r>
              <a:rPr lang="en-US"/>
              <a:t>Kegiatan Usaha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219200"/>
            <a:ext cx="7269163" cy="5181600"/>
          </a:xfrm>
        </p:spPr>
        <p:txBody>
          <a:bodyPr/>
          <a:lstStyle/>
          <a:p>
            <a:pPr marL="530225" indent="-269875">
              <a:spcBef>
                <a:spcPts val="1200"/>
              </a:spcBef>
              <a:defRPr/>
            </a:pPr>
            <a:r>
              <a:rPr lang="en-US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Motif </a:t>
            </a:r>
          </a:p>
          <a:p>
            <a:pPr marL="812800" lvl="1" indent="-269875">
              <a:spcBef>
                <a:spcPts val="1200"/>
              </a:spcBef>
              <a:defRPr/>
            </a:pPr>
            <a:r>
              <a:rPr lang="en-US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Ekonomi</a:t>
            </a:r>
            <a:r>
              <a:rPr lang="en-US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maupun</a:t>
            </a:r>
            <a:r>
              <a:rPr lang="en-US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812800" lvl="1" indent="-269875">
              <a:spcBef>
                <a:spcPts val="1200"/>
              </a:spcBef>
              <a:defRPr/>
            </a:pPr>
            <a:r>
              <a:rPr lang="en-US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Sosial</a:t>
            </a:r>
            <a:endParaRPr lang="en-US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30225" indent="-269875">
              <a:spcBef>
                <a:spcPts val="1200"/>
              </a:spcBef>
              <a:defRPr/>
            </a:pPr>
            <a:r>
              <a:rPr lang="en-US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Status</a:t>
            </a:r>
          </a:p>
          <a:p>
            <a:pPr marL="812800" lvl="1" indent="-269875">
              <a:spcBef>
                <a:spcPts val="1200"/>
              </a:spcBef>
              <a:defRPr/>
            </a:pPr>
            <a:r>
              <a:rPr lang="en-US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BUMN, BUMD </a:t>
            </a:r>
          </a:p>
          <a:p>
            <a:pPr marL="812800" lvl="1" indent="-269875">
              <a:spcBef>
                <a:spcPts val="1200"/>
              </a:spcBef>
              <a:defRPr/>
            </a:pPr>
            <a:r>
              <a:rPr lang="en-US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Perusahaan </a:t>
            </a:r>
            <a:r>
              <a:rPr lang="en-US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Swasta</a:t>
            </a:r>
            <a:r>
              <a:rPr lang="en-US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Nasional</a:t>
            </a:r>
            <a:r>
              <a:rPr lang="en-US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maupun</a:t>
            </a:r>
            <a:endParaRPr lang="en-US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812800" lvl="1" indent="-269875">
              <a:spcBef>
                <a:spcPts val="1200"/>
              </a:spcBef>
              <a:defRPr/>
            </a:pPr>
            <a:r>
              <a:rPr lang="en-US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Asing</a:t>
            </a:r>
            <a:r>
              <a:rPr lang="en-US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 </a:t>
            </a:r>
          </a:p>
          <a:p>
            <a:pPr marL="530225" indent="-269875">
              <a:spcBef>
                <a:spcPts val="1200"/>
              </a:spcBef>
              <a:defRPr/>
            </a:pPr>
            <a:r>
              <a:rPr lang="en-US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 </a:t>
            </a:r>
            <a:r>
              <a:rPr lang="en-US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semua</a:t>
            </a:r>
            <a:r>
              <a:rPr lang="en-US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sektor</a:t>
            </a:r>
            <a:endParaRPr lang="en-US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812800" lvl="1" indent="-269875">
              <a:spcBef>
                <a:spcPts val="1200"/>
              </a:spcBef>
              <a:buFontTx/>
              <a:buChar char="-"/>
              <a:defRPr/>
            </a:pPr>
            <a:endParaRPr lang="en-US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defRPr/>
            </a:pP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90772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DA36DBD-C176-4DB9-B01D-6E9A20657345}" type="slidenum">
              <a:rPr lang="en-US" sz="1400" b="0">
                <a:solidFill>
                  <a:srgbClr val="EAEAEA"/>
                </a:solidFill>
                <a:latin typeface="Times New Roman" pitchFamily="18" charset="0"/>
              </a:rPr>
              <a:pPr/>
              <a:t>37</a:t>
            </a:fld>
            <a:endParaRPr lang="en-US" sz="1400" b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09575"/>
            <a:ext cx="7958138" cy="6556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b="1">
                <a:solidFill>
                  <a:srgbClr val="FFFF66"/>
                </a:solidFill>
                <a:latin typeface="Tahoma" pitchFamily="34" charset="0"/>
              </a:rPr>
              <a:t>BAB I </a:t>
            </a:r>
            <a:br>
              <a:rPr lang="en-US" sz="1800" b="1">
                <a:solidFill>
                  <a:srgbClr val="FFFF66"/>
                </a:solidFill>
                <a:latin typeface="Tahoma" pitchFamily="34" charset="0"/>
              </a:rPr>
            </a:br>
            <a:r>
              <a:rPr lang="en-US" sz="1800" b="1">
                <a:solidFill>
                  <a:srgbClr val="FFFF66"/>
                </a:solidFill>
                <a:latin typeface="Tahoma" pitchFamily="34" charset="0"/>
              </a:rPr>
              <a:t>TENTANG ISTILAH-ISTILAH</a:t>
            </a:r>
            <a:br>
              <a:rPr lang="en-US" sz="1800" b="1">
                <a:solidFill>
                  <a:srgbClr val="FFFF66"/>
                </a:solidFill>
                <a:latin typeface="Tahoma" pitchFamily="34" charset="0"/>
              </a:rPr>
            </a:br>
            <a:r>
              <a:rPr lang="en-US" sz="1800" b="1">
                <a:solidFill>
                  <a:srgbClr val="FFFF66"/>
                </a:solidFill>
                <a:latin typeface="Tahoma" pitchFamily="34" charset="0"/>
              </a:rPr>
              <a:t>Pasal 1.</a:t>
            </a:r>
            <a:endParaRPr lang="en-US" sz="400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114800"/>
          </a:xfrm>
        </p:spPr>
        <p:txBody>
          <a:bodyPr/>
          <a:lstStyle/>
          <a:p>
            <a:pPr marL="290513" indent="-290513"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1800" b="1">
                <a:latin typeface="Tahoma" pitchFamily="34" charset="0"/>
              </a:rPr>
              <a:t>1. …tempat kerja” ialah tiap ruangan atau lapangan, tertutup atau terbuka, bergerak atau tetap, dimana tenaga kerja bekerja, atau sering dimasuki kerja untuk keperluan suatu usaha dan dimana terdapat sumber-sumber bahaya sebagaimana diperinci dalam pasal 2; termasuk tempat kerja ialah semua ruangan, lapangan, halaman dan sekelilingnya yang merupakan bagian-bagian atau yang berhubungan dengan tempat kerja tersebut ;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6200" y="12192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Dalam</a:t>
            </a: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undang-undang</a:t>
            </a: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ini</a:t>
            </a: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yang </a:t>
            </a:r>
            <a:r>
              <a:rPr lang="en-US" sz="2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dimaksudkan</a:t>
            </a: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dengan</a:t>
            </a: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3230856398"/>
      </p:ext>
    </p:extLst>
  </p:cSld>
  <p:clrMapOvr>
    <a:masterClrMapping/>
  </p:clrMapOvr>
  <p:transition>
    <p:cover dir="rd"/>
    <p:sndAc>
      <p:stSnd>
        <p:snd r:embed="rId3" name="breeze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153400" cy="685800"/>
          </a:xfrm>
          <a:noFill/>
        </p:spPr>
        <p:txBody>
          <a:bodyPr/>
          <a:lstStyle/>
          <a:p>
            <a:r>
              <a:rPr lang="en-US" sz="3200" b="1">
                <a:solidFill>
                  <a:schemeClr val="folHlink"/>
                </a:solidFill>
                <a:latin typeface="Arial Narrow" pitchFamily="34" charset="0"/>
              </a:rPr>
              <a:t>UU No. 1 Tahun 1970  Keselamatan Kerja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914400"/>
            <a:ext cx="8077200" cy="52578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85750" indent="-285750"/>
            <a:r>
              <a:rPr lang="en-US" sz="2800" b="1" dirty="0">
                <a:solidFill>
                  <a:srgbClr val="FF3300"/>
                </a:solidFill>
                <a:latin typeface="Albertus Medium" pitchFamily="34" charset="0"/>
              </a:rPr>
              <a:t>RUANG LINGKUP</a:t>
            </a:r>
          </a:p>
          <a:p>
            <a:pPr marL="285750" indent="-285750"/>
            <a:r>
              <a:rPr lang="en-US" sz="2800" b="1" dirty="0" err="1">
                <a:solidFill>
                  <a:srgbClr val="FF3300"/>
                </a:solidFill>
                <a:latin typeface="Albertus Medium" pitchFamily="34" charset="0"/>
              </a:rPr>
              <a:t>Psl</a:t>
            </a:r>
            <a:r>
              <a:rPr lang="en-US" sz="2800" b="1" dirty="0">
                <a:solidFill>
                  <a:srgbClr val="FF3300"/>
                </a:solidFill>
                <a:latin typeface="Albertus Medium" pitchFamily="34" charset="0"/>
              </a:rPr>
              <a:t>. 2</a:t>
            </a:r>
          </a:p>
          <a:p>
            <a:pPr marL="285750" indent="-285750"/>
            <a:r>
              <a:rPr lang="en-US" sz="2800" b="1" dirty="0" err="1">
                <a:solidFill>
                  <a:schemeClr val="accent2"/>
                </a:solidFill>
                <a:latin typeface="Albertus Medium" pitchFamily="34" charset="0"/>
              </a:rPr>
              <a:t>Tempat</a:t>
            </a:r>
            <a:r>
              <a:rPr lang="en-US" sz="2800" b="1" dirty="0">
                <a:solidFill>
                  <a:schemeClr val="accent2"/>
                </a:solidFill>
                <a:latin typeface="Albertus Medium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lbertus Medium" pitchFamily="34" charset="0"/>
              </a:rPr>
              <a:t>kerja</a:t>
            </a:r>
            <a:r>
              <a:rPr lang="en-US" sz="2800" b="1" dirty="0">
                <a:latin typeface="Albertus Medium" pitchFamily="34" charset="0"/>
              </a:rPr>
              <a:t> </a:t>
            </a:r>
            <a:r>
              <a:rPr lang="en-US" sz="2800" b="1" dirty="0">
                <a:solidFill>
                  <a:srgbClr val="000099"/>
                </a:solidFill>
                <a:latin typeface="Albertus Medium" pitchFamily="34" charset="0"/>
              </a:rPr>
              <a:t>:  </a:t>
            </a:r>
            <a:r>
              <a:rPr lang="en-US" sz="2400" b="1" dirty="0">
                <a:solidFill>
                  <a:schemeClr val="bg1"/>
                </a:solidFill>
                <a:latin typeface="Albertus Medium" pitchFamily="34" charset="0"/>
              </a:rPr>
              <a:t>di </a:t>
            </a:r>
            <a:r>
              <a:rPr lang="en-US" sz="2400" b="1" dirty="0" err="1">
                <a:solidFill>
                  <a:schemeClr val="bg1"/>
                </a:solidFill>
                <a:latin typeface="Albertus Medium" pitchFamily="34" charset="0"/>
              </a:rPr>
              <a:t>darat</a:t>
            </a:r>
            <a:r>
              <a:rPr lang="en-US" sz="2400" b="1" dirty="0">
                <a:solidFill>
                  <a:schemeClr val="bg1"/>
                </a:solidFill>
                <a:latin typeface="Albertus Medium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lbertus Medium" pitchFamily="34" charset="0"/>
              </a:rPr>
              <a:t>dalam</a:t>
            </a:r>
            <a:r>
              <a:rPr lang="en-US" sz="2400" b="1" dirty="0">
                <a:solidFill>
                  <a:schemeClr val="bg1"/>
                </a:solidFill>
                <a:latin typeface="Albertus Medium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lbertus Medium" pitchFamily="34" charset="0"/>
              </a:rPr>
              <a:t>tanah</a:t>
            </a:r>
            <a:r>
              <a:rPr lang="en-US" sz="2400" b="1" dirty="0">
                <a:solidFill>
                  <a:schemeClr val="bg1"/>
                </a:solidFill>
                <a:latin typeface="Albertus Medium" pitchFamily="34" charset="0"/>
              </a:rPr>
              <a:t>, </a:t>
            </a:r>
          </a:p>
          <a:p>
            <a:pPr marL="285750" indent="-285750" algn="l"/>
            <a:r>
              <a:rPr lang="en-US" sz="2400" b="1" dirty="0">
                <a:solidFill>
                  <a:schemeClr val="bg1"/>
                </a:solidFill>
                <a:latin typeface="Albertus Medium" pitchFamily="34" charset="0"/>
              </a:rPr>
              <a:t>				</a:t>
            </a:r>
            <a:r>
              <a:rPr lang="en-US" sz="2400" b="1" dirty="0" err="1">
                <a:solidFill>
                  <a:schemeClr val="bg1"/>
                </a:solidFill>
                <a:latin typeface="Albertus Medium" pitchFamily="34" charset="0"/>
              </a:rPr>
              <a:t>permukaan</a:t>
            </a:r>
            <a:r>
              <a:rPr lang="en-US" sz="2400" b="1" dirty="0">
                <a:solidFill>
                  <a:schemeClr val="bg1"/>
                </a:solidFill>
                <a:latin typeface="Albertus Medium" pitchFamily="34" charset="0"/>
              </a:rPr>
              <a:t> air, </a:t>
            </a:r>
            <a:r>
              <a:rPr lang="en-US" sz="2400" b="1" dirty="0" err="1">
                <a:solidFill>
                  <a:schemeClr val="bg1"/>
                </a:solidFill>
                <a:latin typeface="Albertus Medium" pitchFamily="34" charset="0"/>
              </a:rPr>
              <a:t>dalam</a:t>
            </a:r>
            <a:r>
              <a:rPr lang="en-US" sz="2400" b="1" dirty="0">
                <a:solidFill>
                  <a:schemeClr val="bg1"/>
                </a:solidFill>
                <a:latin typeface="Albertus Medium" pitchFamily="34" charset="0"/>
              </a:rPr>
              <a:t> air, </a:t>
            </a:r>
          </a:p>
          <a:p>
            <a:pPr marL="285750" indent="-285750" algn="l"/>
            <a:r>
              <a:rPr lang="en-US" sz="2400" b="1" dirty="0">
                <a:solidFill>
                  <a:schemeClr val="bg1"/>
                </a:solidFill>
                <a:latin typeface="Albertus Medium" pitchFamily="34" charset="0"/>
              </a:rPr>
              <a:t>				di </a:t>
            </a:r>
            <a:r>
              <a:rPr lang="en-US" sz="2400" b="1" dirty="0" err="1">
                <a:solidFill>
                  <a:schemeClr val="bg1"/>
                </a:solidFill>
                <a:latin typeface="Albertus Medium" pitchFamily="34" charset="0"/>
              </a:rPr>
              <a:t>udara</a:t>
            </a:r>
            <a:r>
              <a:rPr lang="en-US" sz="2400" b="1" dirty="0">
                <a:solidFill>
                  <a:schemeClr val="bg1"/>
                </a:solidFill>
                <a:latin typeface="Albertus Medium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lbertus Medium" pitchFamily="34" charset="0"/>
              </a:rPr>
              <a:t>wil</a:t>
            </a:r>
            <a:r>
              <a:rPr lang="en-US" sz="2400" b="1" dirty="0">
                <a:solidFill>
                  <a:schemeClr val="bg1"/>
                </a:solidFill>
                <a:latin typeface="Albertus Medium" pitchFamily="34" charset="0"/>
              </a:rPr>
              <a:t>.  </a:t>
            </a:r>
            <a:r>
              <a:rPr lang="en-US" sz="2400" b="1" dirty="0" err="1">
                <a:solidFill>
                  <a:schemeClr val="bg1"/>
                </a:solidFill>
                <a:latin typeface="Albertus Medium" pitchFamily="34" charset="0"/>
              </a:rPr>
              <a:t>Hukum</a:t>
            </a:r>
            <a:r>
              <a:rPr lang="en-US" sz="2400" b="1" dirty="0">
                <a:solidFill>
                  <a:schemeClr val="bg1"/>
                </a:solidFill>
                <a:latin typeface="Albertus Medium" pitchFamily="34" charset="0"/>
              </a:rPr>
              <a:t> RI</a:t>
            </a:r>
            <a:endParaRPr lang="en-US" sz="2400" dirty="0">
              <a:solidFill>
                <a:schemeClr val="bg1"/>
              </a:solidFill>
              <a:latin typeface="Albertus Medium" pitchFamily="34" charset="0"/>
            </a:endParaRPr>
          </a:p>
          <a:p>
            <a:pPr marL="285750" indent="-285750"/>
            <a:endParaRPr lang="en-US" sz="2400" dirty="0">
              <a:latin typeface="Albertus Medium" pitchFamily="34" charset="0"/>
            </a:endParaRPr>
          </a:p>
        </p:txBody>
      </p:sp>
      <p:sp>
        <p:nvSpPr>
          <p:cNvPr id="429060" name="Rectangle 4"/>
          <p:cNvSpPr>
            <a:spLocks noChangeArrowheads="1"/>
          </p:cNvSpPr>
          <p:nvPr/>
        </p:nvSpPr>
        <p:spPr bwMode="auto">
          <a:xfrm>
            <a:off x="6781800" y="4572000"/>
            <a:ext cx="1676400" cy="1016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lvl="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  <a:hlinkClick r:id="rId4" action="ppaction://hlinkfile"/>
              </a:rPr>
              <a:t>18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  <a:hlinkClick r:id="rId4" action="ppaction://hlinkfile"/>
              </a:rPr>
              <a:t>jenis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  <a:hlinkClick r:id="rId4" action="ppaction://hlinkfile"/>
              </a:rPr>
              <a:t>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  <a:hlinkClick r:id="rId4" action="ppaction://hlinkfile"/>
              </a:rPr>
              <a:t>lapangan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  <a:hlinkClick r:id="rId4" action="ppaction://hlinkfile"/>
              </a:rPr>
              <a:t>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lbertus Medium" pitchFamily="34" charset="0"/>
                <a:hlinkClick r:id="rId4" action="ppaction://hlinkfile"/>
              </a:rPr>
              <a:t>kerja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  <a:latin typeface="Albertus Medium" pitchFamily="34" charset="0"/>
            </a:endParaRPr>
          </a:p>
        </p:txBody>
      </p:sp>
      <p:sp>
        <p:nvSpPr>
          <p:cNvPr id="429062" name="Text Box 6"/>
          <p:cNvSpPr txBox="1">
            <a:spLocks noChangeArrowheads="1"/>
          </p:cNvSpPr>
          <p:nvPr/>
        </p:nvSpPr>
        <p:spPr bwMode="auto">
          <a:xfrm>
            <a:off x="838200" y="3352800"/>
            <a:ext cx="5486400" cy="31400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0">
                <a:solidFill>
                  <a:srgbClr val="EAEAEA"/>
                </a:solidFill>
              </a:rPr>
              <a:t>Jenis</a:t>
            </a:r>
            <a:r>
              <a:rPr lang="en-US">
                <a:solidFill>
                  <a:srgbClr val="EAEAEA"/>
                </a:solidFill>
              </a:rPr>
              <a:t>-jenis usaha (tempat kerja) yang diwajibkan melaksanakan syarat K3, tempat kerja yang mempunyai sumber  bahaya, yg berkaitan dengan :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EAEAEA"/>
                </a:solidFill>
              </a:rPr>
              <a:t>- Keadaan mesin,pesawat,alat kerja,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EAEAEA"/>
                </a:solidFill>
              </a:rPr>
              <a:t>    peralatan dan bahan 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EAEAEA"/>
                </a:solidFill>
              </a:rPr>
              <a:t>- Sifat pekerjaan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EAEAEA"/>
                </a:solidFill>
              </a:rPr>
              <a:t>- Cara bekerja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EAEAEA"/>
                </a:solidFill>
              </a:rPr>
              <a:t>- lingkungan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EAEAEA"/>
                </a:solidFill>
              </a:rPr>
              <a:t>- Proses produksi</a:t>
            </a:r>
          </a:p>
        </p:txBody>
      </p:sp>
    </p:spTree>
    <p:extLst>
      <p:ext uri="{BB962C8B-B14F-4D97-AF65-F5344CB8AC3E}">
        <p14:creationId xmlns:p14="http://schemas.microsoft.com/office/powerpoint/2010/main" val="265374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42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429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429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429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58" grpId="0" build="p" autoUpdateAnimBg="0"/>
      <p:bldP spid="429059" grpId="0" build="p" autoUpdateAnimBg="0"/>
      <p:bldP spid="429060" grpId="0" animBg="1" autoUpdateAnimBg="0"/>
      <p:bldP spid="429062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752475"/>
          </a:xfrm>
        </p:spPr>
        <p:txBody>
          <a:bodyPr/>
          <a:lstStyle/>
          <a:p>
            <a:r>
              <a:rPr lang="en-US" sz="3600">
                <a:solidFill>
                  <a:srgbClr val="FFFF00"/>
                </a:solidFill>
              </a:rPr>
              <a:t>Pasal 2 (2)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661988" y="1196975"/>
            <a:ext cx="8086725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sv-SE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(2) Ketentuan-ketentuan dalam ayat (1) tersebut berlaku dalam tempat kerja di mana :</a:t>
            </a:r>
          </a:p>
          <a:p>
            <a:pPr>
              <a:buFont typeface="Monotype Sorts" pitchFamily="2" charset="2"/>
              <a:buNone/>
            </a:pP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a.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dibuat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dicoba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dipakai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atau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dipergunakan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mesin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pesawat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alat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perkakas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sv-SE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peralatan atau instalasi yang berbahaya atau dapat menimbulkan kecelakaan,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kebakaran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atau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peledakan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>
              <a:buFont typeface="Monotype Sorts" pitchFamily="2" charset="2"/>
              <a:buNone/>
            </a:pP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b.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dibuat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diolah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dipakai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dipergunakan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diperdagangkan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diangkut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atau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disimpan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bahan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atau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barang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yang: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dapat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meledak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mudah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terbakar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menggigit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beracun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menimbulkan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infeksi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bersuhu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tinggi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>
              <a:buFont typeface="Monotype Sorts" pitchFamily="2" charset="2"/>
              <a:buNone/>
            </a:pP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c.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dikerjakan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pembangunan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perbaikan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perawatan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pembersihan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atau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pembongkaran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rumah</a:t>
            </a:r>
            <a:r>
              <a:rPr lang="es-E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s-E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gedung</a:t>
            </a:r>
            <a:r>
              <a:rPr lang="es-E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atau</a:t>
            </a:r>
            <a:r>
              <a:rPr lang="es-E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bangunan</a:t>
            </a:r>
            <a:r>
              <a:rPr lang="es-E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lainnya</a:t>
            </a:r>
            <a:r>
              <a:rPr lang="es-E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termasuk</a:t>
            </a:r>
            <a:r>
              <a:rPr lang="es-E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bangunan</a:t>
            </a:r>
            <a:r>
              <a:rPr lang="es-E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pengairan</a:t>
            </a:r>
            <a:r>
              <a:rPr lang="es-E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s-E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saluran</a:t>
            </a:r>
            <a:r>
              <a:rPr lang="es-E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atau</a:t>
            </a:r>
            <a:r>
              <a:rPr lang="es-E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terowongan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bawah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tanah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sebagainya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atau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dimana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dilakukan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pekerjaan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persiapan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>
              <a:buFont typeface="Monotype Sorts" pitchFamily="2" charset="2"/>
              <a:buNone/>
            </a:pPr>
            <a:endParaRPr lang="en-US" sz="2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A1270A-B353-46B2-B56E-8862F92CBFB7}" type="datetime1">
              <a:rPr lang="en-US" smtClean="0">
                <a:solidFill>
                  <a:srgbClr val="EAEAEA"/>
                </a:solidFill>
              </a:rPr>
              <a:pPr>
                <a:defRPr/>
              </a:pPr>
              <a:t>10/7/2025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EAEAEA"/>
                </a:solidFill>
              </a:rPr>
              <a:t>Undang - Undang No. 1 tahun 1970 </a:t>
            </a:r>
          </a:p>
        </p:txBody>
      </p:sp>
    </p:spTree>
    <p:extLst>
      <p:ext uri="{BB962C8B-B14F-4D97-AF65-F5344CB8AC3E}">
        <p14:creationId xmlns:p14="http://schemas.microsoft.com/office/powerpoint/2010/main" val="3088715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75D50-3ED0-5A22-300B-4BE6968CE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67C8E4-A1F2-3D4A-5E6C-26BA9A2139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3648" y="50474"/>
            <a:ext cx="6757052" cy="675705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3C5364-9D3B-9F49-CF1C-07344EAC1B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701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752475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Pasal 2 (2)</a:t>
            </a:r>
            <a:endParaRPr lang="en-US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661988" y="1268413"/>
            <a:ext cx="8086725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fi-FI" sz="2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d. dilakukan usaha: pertanian, perkebunan, pembukaan hutan, pengerjaan hutan, </a:t>
            </a:r>
            <a:r>
              <a:rPr lang="en-US" sz="2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pengolahan kayu atau hasil hutan lainnya, peternakan, perikanan dan lapangan kesehatan;</a:t>
            </a:r>
          </a:p>
          <a:p>
            <a:pPr>
              <a:buFont typeface="Monotype Sorts" pitchFamily="2" charset="2"/>
              <a:buNone/>
            </a:pPr>
            <a:r>
              <a:rPr lang="es-ES" sz="2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 dilakukan usaha pertambangan dan pengolahan: emas, perak, logam atau bijih </a:t>
            </a:r>
            <a:r>
              <a:rPr lang="en-US" sz="2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logam lainnya, batu-batuan, gas, minyak atau mineral lainnya, baik di permukaan </a:t>
            </a:r>
            <a:r>
              <a:rPr lang="it-IT" sz="2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atau di dalam bumi, maupun di dasar perairan;</a:t>
            </a:r>
          </a:p>
          <a:p>
            <a:pPr>
              <a:buFont typeface="Monotype Sorts" pitchFamily="2" charset="2"/>
              <a:buNone/>
            </a:pPr>
            <a:r>
              <a:rPr lang="nn-NO" sz="2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f. dilakukan pengangkutan barang, binatang atau manusia, baik di darat, melalui </a:t>
            </a:r>
            <a:r>
              <a:rPr lang="fr-FR" sz="2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terowongan, dipermukaan air, dalam air maupun di udara;</a:t>
            </a:r>
          </a:p>
          <a:p>
            <a:pPr>
              <a:buFont typeface="Monotype Sorts" pitchFamily="2" charset="2"/>
              <a:buNone/>
            </a:pPr>
            <a:r>
              <a:rPr lang="en-US" sz="2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g. dikerjakan bongkar muat barang muatan di kapal, perahu, dermaga, dok, stasiun atau gudang;</a:t>
            </a:r>
          </a:p>
          <a:p>
            <a:pPr>
              <a:buFont typeface="Monotype Sorts" pitchFamily="2" charset="2"/>
              <a:buNone/>
            </a:pPr>
            <a:r>
              <a:rPr lang="en-US" sz="2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h. dilakukan penyelaman, pengambilan benda dan pekerjaan lain di dalam air;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A1270A-B353-46B2-B56E-8862F92CBFB7}" type="datetime1">
              <a:rPr lang="en-US" smtClean="0">
                <a:solidFill>
                  <a:srgbClr val="EAEAEA"/>
                </a:solidFill>
              </a:rPr>
              <a:pPr>
                <a:defRPr/>
              </a:pPr>
              <a:t>10/7/2025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EAEAEA"/>
                </a:solidFill>
              </a:rPr>
              <a:t>Undang - Undang No. 1 tahun 1970 </a:t>
            </a:r>
          </a:p>
        </p:txBody>
      </p:sp>
    </p:spTree>
    <p:extLst>
      <p:ext uri="{BB962C8B-B14F-4D97-AF65-F5344CB8AC3E}">
        <p14:creationId xmlns:p14="http://schemas.microsoft.com/office/powerpoint/2010/main" val="17654862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752475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Pasal 2 (2)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988" y="1268413"/>
            <a:ext cx="8086725" cy="4114800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	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dilakukan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pekerjaan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dalam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ketinggian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atas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permukaan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tanah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atau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perairan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j. 	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dilakukan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pekerjaan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dibawah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tekanan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udara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atau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suhu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tinggi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atau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rendah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marL="457200" indent="-457200">
              <a:buFont typeface="Monotype Sorts" pitchFamily="2" charset="2"/>
              <a:buNone/>
              <a:defRPr/>
            </a:pP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k.	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dilakukan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pekerjaan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mengandung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bahaya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tertimbun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tanah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kejatuhan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terkena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pelantingan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benda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terjatuh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atau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terperosok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hanyut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atau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terpelanting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 </a:t>
            </a:r>
          </a:p>
          <a:p>
            <a:pPr marL="457200" indent="-457200">
              <a:buFont typeface="Monotype Sorts" pitchFamily="2" charset="2"/>
              <a:buNone/>
              <a:defRPr/>
            </a:pP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l. 	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dilakukan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pekerjaan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dalam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tangki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sumur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atau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lubang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400" dirty="0"/>
              <a:t>m.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menyebar</a:t>
            </a:r>
            <a:r>
              <a:rPr lang="en-US" sz="2400" dirty="0"/>
              <a:t> </a:t>
            </a:r>
            <a:r>
              <a:rPr lang="en-US" sz="2400" dirty="0" err="1"/>
              <a:t>suhu</a:t>
            </a:r>
            <a:r>
              <a:rPr lang="en-US" sz="2400" dirty="0"/>
              <a:t>, </a:t>
            </a:r>
            <a:r>
              <a:rPr lang="en-US" sz="2400" dirty="0" err="1"/>
              <a:t>kelembaban</a:t>
            </a:r>
            <a:r>
              <a:rPr lang="en-US" sz="2400" dirty="0"/>
              <a:t>, </a:t>
            </a:r>
            <a:r>
              <a:rPr lang="en-US" sz="2400" dirty="0" err="1"/>
              <a:t>debu</a:t>
            </a:r>
            <a:r>
              <a:rPr lang="en-US" sz="2400" dirty="0"/>
              <a:t>, </a:t>
            </a:r>
            <a:r>
              <a:rPr lang="en-US" sz="2400" dirty="0" err="1"/>
              <a:t>kotoran</a:t>
            </a:r>
            <a:r>
              <a:rPr lang="en-US" sz="2400" dirty="0"/>
              <a:t>, </a:t>
            </a:r>
            <a:r>
              <a:rPr lang="en-US" sz="2400" dirty="0" err="1"/>
              <a:t>api</a:t>
            </a:r>
            <a:r>
              <a:rPr lang="en-US" sz="2400" dirty="0"/>
              <a:t>, </a:t>
            </a:r>
            <a:r>
              <a:rPr lang="en-US" sz="2400" dirty="0" err="1"/>
              <a:t>asap</a:t>
            </a:r>
            <a:r>
              <a:rPr lang="en-US" sz="2400" dirty="0"/>
              <a:t>, </a:t>
            </a:r>
            <a:r>
              <a:rPr lang="en-US" sz="2400" dirty="0" err="1"/>
              <a:t>uap</a:t>
            </a:r>
            <a:r>
              <a:rPr lang="en-US" sz="2400" dirty="0"/>
              <a:t>, gas, </a:t>
            </a:r>
            <a:r>
              <a:rPr lang="en-US" sz="2400" dirty="0" err="1"/>
              <a:t>hembusan</a:t>
            </a:r>
            <a:r>
              <a:rPr lang="en-US" sz="2400" dirty="0"/>
              <a:t> </a:t>
            </a:r>
            <a:r>
              <a:rPr lang="en-US" sz="2400" dirty="0" err="1"/>
              <a:t>angin</a:t>
            </a:r>
            <a:r>
              <a:rPr lang="en-US" sz="2400" dirty="0"/>
              <a:t>, </a:t>
            </a:r>
            <a:r>
              <a:rPr lang="en-US" sz="2400" dirty="0" err="1"/>
              <a:t>cuaca</a:t>
            </a:r>
            <a:r>
              <a:rPr lang="en-US" sz="2400" dirty="0"/>
              <a:t>, </a:t>
            </a:r>
            <a:r>
              <a:rPr lang="en-US" sz="2400" dirty="0" err="1"/>
              <a:t>sinar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radiasi</a:t>
            </a:r>
            <a:r>
              <a:rPr lang="en-US" sz="2400" dirty="0"/>
              <a:t>, </a:t>
            </a:r>
            <a:r>
              <a:rPr lang="en-US" sz="2400" dirty="0" err="1"/>
              <a:t>suara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getaran</a:t>
            </a:r>
            <a:r>
              <a:rPr lang="en-US" sz="2400" dirty="0"/>
              <a:t>;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400" dirty="0"/>
              <a:t>n. 	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pembuangan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pemusnahan</a:t>
            </a:r>
            <a:r>
              <a:rPr lang="en-US" sz="2400" dirty="0"/>
              <a:t> </a:t>
            </a:r>
            <a:r>
              <a:rPr lang="en-US" sz="2400" dirty="0" err="1"/>
              <a:t>sampah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limbah</a:t>
            </a:r>
            <a:r>
              <a:rPr lang="en-US" sz="2400" dirty="0"/>
              <a:t>;</a:t>
            </a:r>
            <a:endParaRPr lang="en-US" sz="2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A1270A-B353-46B2-B56E-8862F92CBFB7}" type="datetime1">
              <a:rPr lang="en-US" smtClean="0">
                <a:solidFill>
                  <a:srgbClr val="EAEAEA"/>
                </a:solidFill>
              </a:rPr>
              <a:pPr>
                <a:defRPr/>
              </a:pPr>
              <a:t>10/7/2025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EAEAEA"/>
                </a:solidFill>
              </a:rPr>
              <a:t>Undang - Undang No. 1 tahun 1970 </a:t>
            </a:r>
          </a:p>
        </p:txBody>
      </p:sp>
    </p:spTree>
    <p:extLst>
      <p:ext uri="{BB962C8B-B14F-4D97-AF65-F5344CB8AC3E}">
        <p14:creationId xmlns:p14="http://schemas.microsoft.com/office/powerpoint/2010/main" val="40485978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752475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Pasal 2 (2)</a:t>
            </a:r>
            <a:endParaRPr lang="en-US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61988" y="1268413"/>
            <a:ext cx="8086725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fi-FI" sz="2400"/>
              <a:t>o. 	dilakukan pemancaran, penyiaran atau penerimaan radio, radar, televisi, atau </a:t>
            </a:r>
            <a:r>
              <a:rPr lang="en-US" sz="2400"/>
              <a:t>telepon;</a:t>
            </a:r>
          </a:p>
          <a:p>
            <a:pPr>
              <a:buFont typeface="Monotype Sorts" pitchFamily="2" charset="2"/>
              <a:buNone/>
            </a:pPr>
            <a:r>
              <a:rPr lang="fi-FI" sz="2400"/>
              <a:t>p. 	dilakukan pendidikan, pembinaan, percobaan, penyelidikan atau riset (penelitian) </a:t>
            </a:r>
            <a:r>
              <a:rPr lang="en-US" sz="2400"/>
              <a:t>yang menggunakan alat teknis;</a:t>
            </a:r>
          </a:p>
          <a:p>
            <a:pPr>
              <a:buFont typeface="Monotype Sorts" pitchFamily="2" charset="2"/>
              <a:buNone/>
            </a:pPr>
            <a:r>
              <a:rPr lang="en-US" sz="2400"/>
              <a:t>q. 	dibangkitkan, dirubah, dikumpulkan, disimpan, dibagi-bagikan atau disalurkan listrik, gas, minyak atau air;</a:t>
            </a:r>
          </a:p>
          <a:p>
            <a:pPr>
              <a:buFont typeface="Monotype Sorts" pitchFamily="2" charset="2"/>
              <a:buNone/>
            </a:pPr>
            <a:r>
              <a:rPr lang="en-US" sz="2400"/>
              <a:t>r. 	diputar film, pertunjukan sandiwara atau diselenggarakan rekreasi lainnya yang </a:t>
            </a:r>
            <a:r>
              <a:rPr lang="fi-FI" sz="2400"/>
              <a:t>memakai peralatan, instalasi listrik atau mekanik.</a:t>
            </a:r>
            <a:endParaRPr lang="en-US" sz="2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A1270A-B353-46B2-B56E-8862F92CBFB7}" type="datetime1">
              <a:rPr lang="en-US" smtClean="0">
                <a:solidFill>
                  <a:srgbClr val="EAEAEA"/>
                </a:solidFill>
              </a:rPr>
              <a:pPr>
                <a:defRPr/>
              </a:pPr>
              <a:t>10/7/2025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EAEAEA"/>
                </a:solidFill>
              </a:rPr>
              <a:t>Undang - Undang No. 1 tahun 1970 </a:t>
            </a:r>
          </a:p>
        </p:txBody>
      </p:sp>
    </p:spTree>
    <p:extLst>
      <p:ext uri="{BB962C8B-B14F-4D97-AF65-F5344CB8AC3E}">
        <p14:creationId xmlns:p14="http://schemas.microsoft.com/office/powerpoint/2010/main" val="21528447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295400"/>
            <a:ext cx="8686800" cy="47244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b="1">
                <a:solidFill>
                  <a:schemeClr val="accent1"/>
                </a:solidFill>
                <a:latin typeface="Albertus Medium" pitchFamily="34" charset="0"/>
              </a:rPr>
              <a:t>Psl. 3</a:t>
            </a:r>
            <a:endParaRPr lang="en-US" sz="2400" b="1">
              <a:latin typeface="Albertus Medium" pitchFamily="34" charset="0"/>
            </a:endParaRPr>
          </a:p>
          <a:p>
            <a:r>
              <a:rPr lang="en-US" sz="2800" b="1">
                <a:solidFill>
                  <a:schemeClr val="accent1"/>
                </a:solidFill>
                <a:latin typeface="Albertus Medium" pitchFamily="34" charset="0"/>
              </a:rPr>
              <a:t>SYARAT-SYARAT K3</a:t>
            </a:r>
          </a:p>
          <a:p>
            <a:pPr algn="l"/>
            <a:r>
              <a:rPr lang="en-US" sz="2800" b="1">
                <a:solidFill>
                  <a:schemeClr val="accent2"/>
                </a:solidFill>
                <a:latin typeface="Albertus Medium" pitchFamily="34" charset="0"/>
              </a:rPr>
              <a:t>Dengan peraturan perundangan ditetapkan syarat syarat keselamatan kerja untuk :</a:t>
            </a:r>
          </a:p>
          <a:p>
            <a:pPr algn="l"/>
            <a:r>
              <a:rPr lang="en-US" sz="1800" b="1" u="sng">
                <a:solidFill>
                  <a:schemeClr val="accent2"/>
                </a:solidFill>
                <a:latin typeface="Albertus Medium" pitchFamily="34" charset="0"/>
              </a:rPr>
              <a:t>Arah dan sasaran Konkrit</a:t>
            </a:r>
            <a:r>
              <a:rPr lang="en-US" sz="2800" b="1">
                <a:solidFill>
                  <a:schemeClr val="accent2"/>
                </a:solidFill>
                <a:latin typeface="Albertus Medium" pitchFamily="34" charset="0"/>
              </a:rPr>
              <a:t> :</a:t>
            </a:r>
            <a:r>
              <a:rPr lang="en-US" sz="2000" i="1">
                <a:solidFill>
                  <a:schemeClr val="accent2"/>
                </a:solidFill>
                <a:latin typeface="Albertus Medium" pitchFamily="34" charset="0"/>
              </a:rPr>
              <a:t> </a:t>
            </a:r>
          </a:p>
          <a:p>
            <a:pPr algn="l"/>
            <a:r>
              <a:rPr lang="en-US" sz="2000" i="1">
                <a:solidFill>
                  <a:schemeClr val="accent2"/>
                </a:solidFill>
                <a:latin typeface="Albertus Medium" pitchFamily="34" charset="0"/>
              </a:rPr>
              <a:t>- Pencegahan kecelakaan (kebakaran, peledakan, Pencemaran) dan PAK</a:t>
            </a:r>
          </a:p>
          <a:p>
            <a:pPr algn="l"/>
            <a:r>
              <a:rPr lang="en-US" sz="2000" i="1">
                <a:solidFill>
                  <a:schemeClr val="accent2"/>
                </a:solidFill>
                <a:latin typeface="Albertus Medium" pitchFamily="34" charset="0"/>
              </a:rPr>
              <a:t>- Penyediaan sarana pengendalian sumber bahaya.  </a:t>
            </a:r>
          </a:p>
          <a:p>
            <a:pPr algn="l"/>
            <a:endParaRPr lang="en-US" sz="2000" i="1">
              <a:solidFill>
                <a:schemeClr val="accent2"/>
              </a:solidFill>
              <a:latin typeface="Albertus Medium" pitchFamily="34" charset="0"/>
            </a:endParaRPr>
          </a:p>
          <a:p>
            <a:pPr algn="l"/>
            <a:endParaRPr lang="en-US" sz="2000" i="1">
              <a:solidFill>
                <a:schemeClr val="accent2"/>
              </a:solidFill>
              <a:latin typeface="Albertus Medium" pitchFamily="34" charset="0"/>
            </a:endParaRPr>
          </a:p>
          <a:p>
            <a:pPr algn="l"/>
            <a:r>
              <a:rPr lang="en-US" sz="2000" i="1">
                <a:solidFill>
                  <a:schemeClr val="accent2"/>
                </a:solidFill>
                <a:latin typeface="Albertus Medium" pitchFamily="34" charset="0"/>
              </a:rPr>
              <a:t>(18 butir bentuk sumber bahaya yang dirumuskan harus dikendalikan)</a:t>
            </a:r>
            <a:endParaRPr lang="en-US" sz="2400" b="1">
              <a:solidFill>
                <a:schemeClr val="accent2"/>
              </a:solidFill>
              <a:latin typeface="Albertus Medium" pitchFamily="34" charset="0"/>
            </a:endParaRPr>
          </a:p>
          <a:p>
            <a:pPr algn="l"/>
            <a:endParaRPr lang="en-US" sz="2800" b="1">
              <a:solidFill>
                <a:schemeClr val="accent2"/>
              </a:solidFill>
              <a:latin typeface="Albertus Medium" pitchFamily="34" charset="0"/>
            </a:endParaRPr>
          </a:p>
        </p:txBody>
      </p:sp>
      <p:sp>
        <p:nvSpPr>
          <p:cNvPr id="43008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685800"/>
          </a:xfrm>
          <a:noFill/>
        </p:spPr>
        <p:txBody>
          <a:bodyPr/>
          <a:lstStyle/>
          <a:p>
            <a:r>
              <a:rPr lang="en-US" sz="3200" b="1">
                <a:solidFill>
                  <a:schemeClr val="accent2"/>
                </a:solidFill>
                <a:latin typeface="Arial Narrow" pitchFamily="34" charset="0"/>
              </a:rPr>
              <a:t>UU No. 1 Tahun 1970  Keselamatan Kerja</a:t>
            </a:r>
          </a:p>
        </p:txBody>
      </p:sp>
    </p:spTree>
    <p:extLst>
      <p:ext uri="{BB962C8B-B14F-4D97-AF65-F5344CB8AC3E}">
        <p14:creationId xmlns:p14="http://schemas.microsoft.com/office/powerpoint/2010/main" val="68336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0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30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430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 build="p" autoUpdateAnimBg="0"/>
      <p:bldP spid="430085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/>
              <a:t>BAB III</a:t>
            </a:r>
            <a:br>
              <a:rPr lang="en-US" sz="2800" b="1"/>
            </a:br>
            <a:r>
              <a:rPr lang="en-US" sz="2800" b="1"/>
              <a:t>SYARAT-SYARAT KESELAMATAN KERJA</a:t>
            </a:r>
            <a:br>
              <a:rPr lang="en-US" sz="2800" b="1"/>
            </a:br>
            <a:endParaRPr lang="en-US" sz="2800" b="1">
              <a:latin typeface="Albertus Medium" pitchFamily="34" charset="0"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1042988" y="1905000"/>
            <a:ext cx="7850187" cy="4114800"/>
          </a:xfrm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US" sz="2400" b="1" dirty="0" err="1">
                <a:solidFill>
                  <a:schemeClr val="tx2"/>
                </a:solidFill>
                <a:ea typeface="+mj-ea"/>
                <a:cs typeface="+mj-cs"/>
              </a:rPr>
              <a:t>Pasal</a:t>
            </a:r>
            <a:r>
              <a:rPr lang="en-US" sz="2400" b="1" dirty="0">
                <a:solidFill>
                  <a:schemeClr val="tx2"/>
                </a:solidFill>
                <a:ea typeface="+mj-ea"/>
                <a:cs typeface="+mj-cs"/>
              </a:rPr>
              <a:t> 3</a:t>
            </a:r>
          </a:p>
          <a:p>
            <a:pPr>
              <a:buFont typeface="Monotype Sorts"/>
              <a:buNone/>
              <a:defRPr/>
            </a:pP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peraturan</a:t>
            </a:r>
            <a:r>
              <a:rPr lang="en-US" sz="2400" b="1" dirty="0"/>
              <a:t> </a:t>
            </a:r>
            <a:r>
              <a:rPr lang="en-US" sz="2400" b="1" dirty="0" err="1"/>
              <a:t>perundangan</a:t>
            </a:r>
            <a:r>
              <a:rPr lang="en-US" sz="2400" b="1" dirty="0"/>
              <a:t> </a:t>
            </a:r>
            <a:r>
              <a:rPr lang="en-US" sz="2400" b="1" dirty="0" err="1"/>
              <a:t>ditetapkan</a:t>
            </a:r>
            <a:r>
              <a:rPr lang="en-US" sz="2400" b="1" dirty="0"/>
              <a:t> </a:t>
            </a:r>
            <a:r>
              <a:rPr lang="en-US" sz="2400" b="1" dirty="0" err="1"/>
              <a:t>syarat</a:t>
            </a:r>
            <a:r>
              <a:rPr lang="en-US" sz="2400" b="1" dirty="0"/>
              <a:t> </a:t>
            </a:r>
            <a:r>
              <a:rPr lang="en-US" sz="2400" b="1" dirty="0" err="1"/>
              <a:t>syarat</a:t>
            </a:r>
            <a:r>
              <a:rPr lang="en-US" sz="2400" b="1" dirty="0"/>
              <a:t> </a:t>
            </a:r>
            <a:r>
              <a:rPr lang="en-US" sz="2400" b="1" dirty="0" err="1"/>
              <a:t>keselamatan</a:t>
            </a:r>
            <a:r>
              <a:rPr lang="en-US" sz="2400" b="1" dirty="0"/>
              <a:t> </a:t>
            </a:r>
            <a:r>
              <a:rPr lang="en-US" sz="2400" b="1" dirty="0" err="1"/>
              <a:t>kerja</a:t>
            </a:r>
            <a:r>
              <a:rPr lang="en-US" sz="2400" b="1" dirty="0"/>
              <a:t> </a:t>
            </a:r>
            <a:r>
              <a:rPr lang="en-US" sz="2400" b="1" dirty="0" err="1">
                <a:latin typeface="Albertus Medium" pitchFamily="34" charset="0"/>
              </a:rPr>
              <a:t>untuk</a:t>
            </a:r>
            <a:r>
              <a:rPr lang="en-US" sz="2400" b="1" dirty="0">
                <a:latin typeface="Albertus Medium" pitchFamily="34" charset="0"/>
              </a:rPr>
              <a:t> : </a:t>
            </a:r>
          </a:p>
          <a:p>
            <a:pPr>
              <a:buFont typeface="Monotype Sorts"/>
              <a:buNone/>
              <a:defRPr/>
            </a:pPr>
            <a:endParaRPr lang="en-US" sz="2400" b="1" dirty="0">
              <a:latin typeface="Albertus Medium" pitchFamily="34" charset="0"/>
            </a:endParaRPr>
          </a:p>
          <a:p>
            <a:pPr>
              <a:buFont typeface="Monotype Sorts"/>
              <a:buNone/>
              <a:defRPr/>
            </a:pPr>
            <a:r>
              <a:rPr lang="en-US" sz="2400" b="1" dirty="0">
                <a:latin typeface="Albertus Medium" pitchFamily="34" charset="0"/>
              </a:rPr>
              <a:t>	</a:t>
            </a:r>
            <a:r>
              <a:rPr lang="en-US" sz="2400" b="1" dirty="0">
                <a:solidFill>
                  <a:srgbClr val="FFFF00"/>
                </a:solidFill>
                <a:latin typeface="Albertus Medium" pitchFamily="34" charset="0"/>
              </a:rPr>
              <a:t>18 </a:t>
            </a:r>
            <a:r>
              <a:rPr lang="en-US" sz="2400" b="1" dirty="0" err="1">
                <a:solidFill>
                  <a:srgbClr val="FFFF00"/>
                </a:solidFill>
                <a:latin typeface="Albertus Medium" pitchFamily="34" charset="0"/>
              </a:rPr>
              <a:t>macam</a:t>
            </a:r>
            <a:r>
              <a:rPr lang="en-US" sz="2400" b="1" dirty="0">
                <a:solidFill>
                  <a:srgbClr val="FFFF00"/>
                </a:solidFill>
                <a:latin typeface="Albertus Medium" pitchFamily="34" charset="0"/>
              </a:rPr>
              <a:t>  </a:t>
            </a:r>
            <a:r>
              <a:rPr lang="en-US" sz="2400" b="1" dirty="0" err="1">
                <a:solidFill>
                  <a:srgbClr val="FFFF00"/>
                </a:solidFill>
                <a:latin typeface="Albertus Medium" pitchFamily="34" charset="0"/>
              </a:rPr>
              <a:t>kondisi</a:t>
            </a:r>
            <a:r>
              <a:rPr lang="en-US" sz="2400" b="1" dirty="0">
                <a:solidFill>
                  <a:srgbClr val="FFFF00"/>
                </a:solidFill>
                <a:latin typeface="Albertus Medium" pitchFamily="34" charset="0"/>
              </a:rPr>
              <a:t>  K3 yang </a:t>
            </a:r>
            <a:r>
              <a:rPr lang="en-US" sz="2400" b="1" dirty="0" err="1">
                <a:solidFill>
                  <a:srgbClr val="FFFF00"/>
                </a:solidFill>
                <a:latin typeface="Albertus Medium" pitchFamily="34" charset="0"/>
              </a:rPr>
              <a:t>diharapkan</a:t>
            </a:r>
            <a:r>
              <a:rPr lang="en-US" sz="2400" b="1" dirty="0">
                <a:solidFill>
                  <a:srgbClr val="FFFF00"/>
                </a:solidFill>
                <a:latin typeface="Albertus Medium" pitchFamily="34" charset="0"/>
              </a:rPr>
              <a:t> (a  s/d  r)</a:t>
            </a:r>
          </a:p>
          <a:p>
            <a:pPr>
              <a:buFont typeface="Monotype Sorts"/>
              <a:buNone/>
              <a:defRPr/>
            </a:pPr>
            <a:endParaRPr lang="en-US" sz="2000" i="1" dirty="0">
              <a:latin typeface="Albertus Medium" pitchFamily="34" charset="0"/>
            </a:endParaRPr>
          </a:p>
          <a:p>
            <a:pPr marL="855663" lvl="1" indent="-398463">
              <a:buFontTx/>
              <a:buChar char="-"/>
              <a:defRPr/>
            </a:pPr>
            <a:r>
              <a:rPr lang="en-US" sz="2400" i="1" dirty="0" err="1">
                <a:solidFill>
                  <a:srgbClr val="FFFF00"/>
                </a:solidFill>
                <a:latin typeface="Albertus Medium" pitchFamily="34" charset="0"/>
              </a:rPr>
              <a:t>Pengendalian</a:t>
            </a:r>
            <a:r>
              <a:rPr lang="en-US" sz="2400" i="1" dirty="0">
                <a:solidFill>
                  <a:srgbClr val="FFFF00"/>
                </a:solidFill>
                <a:latin typeface="Albertus Medium" pitchFamily="34" charset="0"/>
              </a:rPr>
              <a:t>  </a:t>
            </a:r>
            <a:r>
              <a:rPr lang="en-US" sz="2400" i="1" dirty="0" err="1">
                <a:solidFill>
                  <a:srgbClr val="FFFF00"/>
                </a:solidFill>
                <a:latin typeface="Albertus Medium" pitchFamily="34" charset="0"/>
              </a:rPr>
              <a:t>teknis</a:t>
            </a:r>
            <a:r>
              <a:rPr lang="en-US" sz="2400" i="1" dirty="0">
                <a:solidFill>
                  <a:srgbClr val="FFFF00"/>
                </a:solidFill>
                <a:latin typeface="Albertus Medium" pitchFamily="34" charset="0"/>
              </a:rPr>
              <a:t>, </a:t>
            </a:r>
            <a:r>
              <a:rPr lang="en-US" sz="2400" i="1" dirty="0" err="1">
                <a:solidFill>
                  <a:srgbClr val="FFFF00"/>
                </a:solidFill>
                <a:latin typeface="Albertus Medium" pitchFamily="34" charset="0"/>
              </a:rPr>
              <a:t>medis</a:t>
            </a:r>
            <a:r>
              <a:rPr lang="en-US" sz="2400" i="1" dirty="0">
                <a:solidFill>
                  <a:srgbClr val="FFFF00"/>
                </a:solidFill>
                <a:latin typeface="Albertus Medium" pitchFamily="34" charset="0"/>
              </a:rPr>
              <a:t>, </a:t>
            </a:r>
          </a:p>
          <a:p>
            <a:pPr marL="855663" lvl="1" indent="-398463">
              <a:buFontTx/>
              <a:buChar char="-"/>
              <a:defRPr/>
            </a:pPr>
            <a:r>
              <a:rPr lang="en-US" sz="2400" i="1" dirty="0" err="1">
                <a:solidFill>
                  <a:srgbClr val="FFFF00"/>
                </a:solidFill>
                <a:latin typeface="Albertus Medium" pitchFamily="34" charset="0"/>
              </a:rPr>
              <a:t>Penyediaan</a:t>
            </a:r>
            <a:r>
              <a:rPr lang="en-US" sz="2400" i="1" dirty="0">
                <a:solidFill>
                  <a:srgbClr val="FFFF00"/>
                </a:solidFill>
                <a:latin typeface="Albertus Medium" pitchFamily="34" charset="0"/>
              </a:rPr>
              <a:t>  </a:t>
            </a:r>
            <a:r>
              <a:rPr lang="en-US" sz="2400" i="1" dirty="0" err="1">
                <a:solidFill>
                  <a:srgbClr val="FFFF00"/>
                </a:solidFill>
                <a:latin typeface="Albertus Medium" pitchFamily="34" charset="0"/>
              </a:rPr>
              <a:t>sarana</a:t>
            </a:r>
            <a:r>
              <a:rPr lang="en-US" sz="2400" i="1" dirty="0">
                <a:solidFill>
                  <a:srgbClr val="FFFF00"/>
                </a:solidFill>
                <a:latin typeface="Albertus Medium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lbertus Medium" pitchFamily="34" charset="0"/>
              </a:rPr>
              <a:t>dan</a:t>
            </a:r>
            <a:r>
              <a:rPr lang="en-US" sz="2400" i="1" dirty="0">
                <a:solidFill>
                  <a:srgbClr val="FFFF00"/>
                </a:solidFill>
                <a:latin typeface="Albertus Medium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lbertus Medium" pitchFamily="34" charset="0"/>
              </a:rPr>
              <a:t>sumberdaya</a:t>
            </a:r>
            <a:endParaRPr lang="en-US" sz="2400" i="1" dirty="0">
              <a:solidFill>
                <a:srgbClr val="FFFF00"/>
              </a:solidFill>
              <a:latin typeface="Albertus Medium" pitchFamily="34" charset="0"/>
            </a:endParaRPr>
          </a:p>
          <a:p>
            <a:pPr marL="855663" lvl="1" indent="-398463">
              <a:buFontTx/>
              <a:buChar char="-"/>
              <a:defRPr/>
            </a:pPr>
            <a:r>
              <a:rPr lang="en-US" sz="2400" i="1" dirty="0" err="1">
                <a:latin typeface="Albertus Medium" pitchFamily="34" charset="0"/>
              </a:rPr>
              <a:t>Ergonomi</a:t>
            </a:r>
            <a:r>
              <a:rPr lang="en-US" sz="2400" i="1" dirty="0">
                <a:latin typeface="Albertus Medium" pitchFamily="34" charset="0"/>
              </a:rPr>
              <a:t> </a:t>
            </a:r>
            <a:r>
              <a:rPr lang="en-US" sz="2400" i="1" dirty="0" err="1">
                <a:latin typeface="Albertus Medium" pitchFamily="34" charset="0"/>
              </a:rPr>
              <a:t>dan</a:t>
            </a:r>
            <a:r>
              <a:rPr lang="en-US" sz="2400" i="1" dirty="0">
                <a:latin typeface="Albertus Medium" pitchFamily="34" charset="0"/>
              </a:rPr>
              <a:t> </a:t>
            </a:r>
            <a:r>
              <a:rPr lang="en-US" sz="2400" i="1" dirty="0" err="1">
                <a:latin typeface="Albertus Medium" pitchFamily="34" charset="0"/>
              </a:rPr>
              <a:t>lingkungan</a:t>
            </a:r>
            <a:r>
              <a:rPr lang="en-US" sz="2400" i="1" dirty="0">
                <a:latin typeface="Albertus Medium" pitchFamily="34" charset="0"/>
              </a:rPr>
              <a:t> </a:t>
            </a:r>
            <a:r>
              <a:rPr lang="en-US" sz="2400" i="1" dirty="0" err="1">
                <a:latin typeface="Albertus Medium" pitchFamily="34" charset="0"/>
              </a:rPr>
              <a:t>kerja</a:t>
            </a:r>
            <a:r>
              <a:rPr lang="en-US" sz="2400" i="1" dirty="0">
                <a:latin typeface="Albertus Medium" pitchFamily="34" charset="0"/>
              </a:rPr>
              <a:t>  yang </a:t>
            </a:r>
            <a:r>
              <a:rPr lang="en-US" sz="2400" i="1" dirty="0" err="1">
                <a:latin typeface="Albertus Medium" pitchFamily="34" charset="0"/>
              </a:rPr>
              <a:t>serasi</a:t>
            </a:r>
            <a:endParaRPr lang="en-US" sz="2400" i="1" dirty="0">
              <a:latin typeface="Albertus Medium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98DD17C-66EF-472F-AF30-FDF6FBBB681C}" type="datetime1">
              <a:rPr lang="en-US">
                <a:solidFill>
                  <a:srgbClr val="EAEAEA"/>
                </a:solidFill>
              </a:rPr>
              <a:pPr>
                <a:defRPr/>
              </a:pPr>
              <a:t>10/7/2025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EAEAEA"/>
                </a:solidFill>
              </a:rPr>
              <a:t>Undang - Undang No. 1 tahun 1970 </a:t>
            </a:r>
          </a:p>
        </p:txBody>
      </p:sp>
    </p:spTree>
    <p:extLst>
      <p:ext uri="{BB962C8B-B14F-4D97-AF65-F5344CB8AC3E}">
        <p14:creationId xmlns:p14="http://schemas.microsoft.com/office/powerpoint/2010/main" val="36113930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33E4C679-6C2E-40D1-A007-3E2C68150D6F}" type="slidenum">
              <a:rPr lang="en-US" sz="1400" b="0">
                <a:solidFill>
                  <a:srgbClr val="EAEAEA"/>
                </a:solidFill>
                <a:latin typeface="Times New Roman" pitchFamily="18" charset="0"/>
              </a:rPr>
              <a:pPr/>
              <a:t>45</a:t>
            </a:fld>
            <a:endParaRPr lang="en-US" sz="1400" b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>
                <a:solidFill>
                  <a:srgbClr val="FFFF66"/>
                </a:solidFill>
                <a:latin typeface="Tahoma" pitchFamily="34" charset="0"/>
              </a:rPr>
              <a:t>BAB III</a:t>
            </a:r>
            <a:br>
              <a:rPr lang="en-US" sz="2000" b="1">
                <a:solidFill>
                  <a:srgbClr val="FFFF66"/>
                </a:solidFill>
                <a:latin typeface="Tahoma" pitchFamily="34" charset="0"/>
              </a:rPr>
            </a:br>
            <a:r>
              <a:rPr lang="en-US" sz="2000" b="1">
                <a:solidFill>
                  <a:srgbClr val="FFFF66"/>
                </a:solidFill>
                <a:latin typeface="Tahoma" pitchFamily="34" charset="0"/>
              </a:rPr>
              <a:t>SYARAT-SYARAT KESELAMATAN KERJA</a:t>
            </a:r>
            <a:br>
              <a:rPr lang="en-US" sz="2000" b="1">
                <a:solidFill>
                  <a:srgbClr val="FFFF66"/>
                </a:solidFill>
                <a:latin typeface="Tahoma" pitchFamily="34" charset="0"/>
              </a:rPr>
            </a:br>
            <a:r>
              <a:rPr lang="en-US" sz="2000" b="1">
                <a:solidFill>
                  <a:srgbClr val="FFFF66"/>
                </a:solidFill>
                <a:latin typeface="Tahoma" pitchFamily="34" charset="0"/>
              </a:rPr>
              <a:t>Pasal 3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150000"/>
              </a:lnSpc>
              <a:buFont typeface="Wingdings" pitchFamily="2" charset="2"/>
              <a:buNone/>
            </a:pPr>
            <a:r>
              <a:rPr lang="en-US" sz="1800" b="1">
                <a:latin typeface="Tahoma" pitchFamily="34" charset="0"/>
              </a:rPr>
              <a:t>(1)	Dengan peraturan perundangan ditetapkan syarat-syarat keselamatan kerja untuk;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None/>
            </a:pPr>
            <a:r>
              <a:rPr lang="en-US" sz="1800" b="1">
                <a:latin typeface="Tahoma" pitchFamily="34" charset="0"/>
              </a:rPr>
              <a:t>	a. Mencegah dan mengurangi kecelakaan;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None/>
            </a:pPr>
            <a:r>
              <a:rPr lang="en-US" sz="1800" b="1">
                <a:latin typeface="Tahoma" pitchFamily="34" charset="0"/>
              </a:rPr>
              <a:t>	b.	Mencegah, mengurangi, dan memadamkan kebakaran;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None/>
            </a:pPr>
            <a:r>
              <a:rPr lang="en-US" sz="1800" b="1">
                <a:latin typeface="Tahoma" pitchFamily="34" charset="0"/>
              </a:rPr>
              <a:t>	c.	Mencegah dan mengurangi bahaya peledakan;</a:t>
            </a:r>
          </a:p>
          <a:p>
            <a:pPr marL="609600" indent="-609600"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1800" b="1">
                <a:latin typeface="Tahoma" pitchFamily="34" charset="0"/>
              </a:rPr>
              <a:t>	d.	Memberi kesempatan atau jalan menyelamatkan diri pada waktu kebakaran atau kejadian-kejadian lain yang berbahaya.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None/>
            </a:pPr>
            <a:r>
              <a:rPr lang="en-US" sz="1800" b="1">
                <a:latin typeface="Tahoma" pitchFamily="34" charset="0"/>
              </a:rPr>
              <a:t>	e.	Memberi pertolongan pada kecelakaan.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None/>
            </a:pPr>
            <a:r>
              <a:rPr lang="en-US" sz="1800" b="1">
                <a:latin typeface="Tahoma" pitchFamily="34" charset="0"/>
              </a:rPr>
              <a:t>	f.	Memberi alat-alat perlindungan dari pada pekerja;</a:t>
            </a:r>
          </a:p>
        </p:txBody>
      </p:sp>
    </p:spTree>
    <p:extLst>
      <p:ext uri="{BB962C8B-B14F-4D97-AF65-F5344CB8AC3E}">
        <p14:creationId xmlns:p14="http://schemas.microsoft.com/office/powerpoint/2010/main" val="557627244"/>
      </p:ext>
    </p:extLst>
  </p:cSld>
  <p:clrMapOvr>
    <a:masterClrMapping/>
  </p:clrMapOvr>
  <p:transition>
    <p:zoom dir="in"/>
    <p:sndAc>
      <p:stSnd>
        <p:snd r:embed="rId3" name="whoosh.wav"/>
      </p:stSnd>
    </p:sndAc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8E56F0C-4D4A-4268-A943-782C4F903E0C}" type="slidenum">
              <a:rPr lang="en-US" sz="1400" b="0">
                <a:solidFill>
                  <a:srgbClr val="EAEAEA"/>
                </a:solidFill>
                <a:latin typeface="Times New Roman" pitchFamily="18" charset="0"/>
              </a:rPr>
              <a:pPr/>
              <a:t>46</a:t>
            </a:fld>
            <a:endParaRPr lang="en-US" sz="1400" b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8305800" cy="5029200"/>
          </a:xfrm>
        </p:spPr>
        <p:txBody>
          <a:bodyPr/>
          <a:lstStyle/>
          <a:p>
            <a:pPr marL="609600" indent="-319088"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2000" b="1">
                <a:latin typeface="Tahoma" pitchFamily="34" charset="0"/>
              </a:rPr>
              <a:t>g.	Mencegah dan mengendalikan timbul atau menyebar luasnya suhu, kelembaban, debu kotoran, asap, uap, gas, hembusan angin, cuaca, sinar atau radiasi, suara dan getaran;</a:t>
            </a:r>
          </a:p>
          <a:p>
            <a:pPr marL="609600" indent="-319088"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2000" b="1">
                <a:latin typeface="Tahoma" pitchFamily="34" charset="0"/>
              </a:rPr>
              <a:t>h.	Mencegah dan mengendalikan timbulnya penyakit akibat kerja baik physik maupun psikis, peracunan, infeksi, dan penularan;</a:t>
            </a:r>
          </a:p>
          <a:p>
            <a:pPr marL="609600" indent="-319088"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2000" b="1">
                <a:latin typeface="Tahoma" pitchFamily="34" charset="0"/>
              </a:rPr>
              <a:t>i.	Memperoleh penerangan yang cukup dan sesuai;</a:t>
            </a:r>
          </a:p>
          <a:p>
            <a:pPr marL="609600" indent="-319088"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2000" b="1">
                <a:latin typeface="Tahoma" pitchFamily="34" charset="0"/>
              </a:rPr>
              <a:t>j.	Menyelenggarakan suhu dan lembah udara yang baik; </a:t>
            </a:r>
          </a:p>
          <a:p>
            <a:pPr marL="609600" indent="-319088"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2000" b="1">
                <a:latin typeface="Tahoma" pitchFamily="34" charset="0"/>
              </a:rPr>
              <a:t>k.	Menyelanggarakan penyegaran udara yang cukup;</a:t>
            </a:r>
          </a:p>
          <a:p>
            <a:pPr marL="609600" indent="-319088"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2000" b="1">
                <a:latin typeface="Tahoma" pitchFamily="34" charset="0"/>
              </a:rPr>
              <a:t>l.	Memelihara kebersihan, kesehatan dan ketertiban;</a:t>
            </a:r>
          </a:p>
          <a:p>
            <a:pPr marL="609600" indent="-319088"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2000" b="1">
                <a:latin typeface="Tahoma" pitchFamily="34" charset="0"/>
              </a:rPr>
              <a:t>m.	Memperoleh keserasian antara tenaga kerja, alat kerja, lingkungan cara dan proses kerjanya.</a:t>
            </a:r>
          </a:p>
        </p:txBody>
      </p:sp>
    </p:spTree>
    <p:extLst>
      <p:ext uri="{BB962C8B-B14F-4D97-AF65-F5344CB8AC3E}">
        <p14:creationId xmlns:p14="http://schemas.microsoft.com/office/powerpoint/2010/main" val="739746085"/>
      </p:ext>
    </p:extLst>
  </p:cSld>
  <p:clrMapOvr>
    <a:masterClrMapping/>
  </p:clrMapOvr>
  <p:transition>
    <p:zoom/>
    <p:sndAc>
      <p:stSnd>
        <p:snd r:embed="rId3" name="laser.wav"/>
      </p:stSnd>
    </p:sndAc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66E68CF-6352-4584-901E-F5D186868758}" type="slidenum">
              <a:rPr lang="en-US" sz="1400" b="0">
                <a:solidFill>
                  <a:srgbClr val="EAEAEA"/>
                </a:solidFill>
                <a:latin typeface="Times New Roman" pitchFamily="18" charset="0"/>
              </a:rPr>
              <a:pPr/>
              <a:t>47</a:t>
            </a:fld>
            <a:endParaRPr lang="en-US" sz="1400" b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5745163"/>
          </a:xfrm>
        </p:spPr>
        <p:txBody>
          <a:bodyPr/>
          <a:lstStyle/>
          <a:p>
            <a:pPr marL="682625" indent="-334963"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1800" b="1">
                <a:solidFill>
                  <a:srgbClr val="FF3300"/>
                </a:solidFill>
                <a:latin typeface="Tahoma" pitchFamily="34" charset="0"/>
              </a:rPr>
              <a:t>n.	Mengamankan dan memperlancar pengangkutan orang, binatang, tanaman atau barang;</a:t>
            </a:r>
          </a:p>
          <a:p>
            <a:pPr marL="682625" indent="-334963"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1800" b="1">
                <a:latin typeface="Tahoma" pitchFamily="34" charset="0"/>
              </a:rPr>
              <a:t>o.	Mengamankan dan memelihara segala jenis bengunan.</a:t>
            </a:r>
          </a:p>
          <a:p>
            <a:pPr marL="682625" indent="-334963"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1800" b="1">
                <a:solidFill>
                  <a:srgbClr val="FF3300"/>
                </a:solidFill>
                <a:latin typeface="Tahoma" pitchFamily="34" charset="0"/>
              </a:rPr>
              <a:t>p.	Mengamankan dan memperlancar pekerjaan bongkar muat, perlakuan dan penyimpanan barang;</a:t>
            </a:r>
          </a:p>
          <a:p>
            <a:pPr marL="682625" indent="-334963"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1800" b="1">
                <a:latin typeface="Tahoma" pitchFamily="34" charset="0"/>
              </a:rPr>
              <a:t>q.	Mencegah terkena aliran listrik yang berbahaya;</a:t>
            </a:r>
          </a:p>
          <a:p>
            <a:pPr marL="682625" indent="-334963"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1800" b="1">
                <a:latin typeface="Tahoma" pitchFamily="34" charset="0"/>
              </a:rPr>
              <a:t>r.	Menyesuaikan dan menyempurnakan pengaman pada pekerjaan yang bahaya pekerjaannya menjadi bertambah tinggi;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81000" y="4191000"/>
            <a:ext cx="8077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6400" indent="-406400"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EAEAEA"/>
                </a:solidFill>
              </a:rPr>
              <a:t>(2)	Dengan peraturan perundanagn dapat dirubah perincian seperti tersebut dalam ayat (1) sesuai dengan perkembangan ilmu pengetahuan, teknik dan technologi serta pendapatan-pendapatan baru dikemudian hari.</a:t>
            </a:r>
          </a:p>
        </p:txBody>
      </p:sp>
    </p:spTree>
    <p:extLst>
      <p:ext uri="{BB962C8B-B14F-4D97-AF65-F5344CB8AC3E}">
        <p14:creationId xmlns:p14="http://schemas.microsoft.com/office/powerpoint/2010/main" val="3655090211"/>
      </p:ext>
    </p:extLst>
  </p:cSld>
  <p:clrMapOvr>
    <a:masterClrMapping/>
  </p:clrMapOvr>
  <p:transition>
    <p:blinds/>
    <p:sndAc>
      <p:stSnd>
        <p:snd r:embed="rId3" name="hammer.wav"/>
      </p:stSnd>
    </p:sndAc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 Rounded MT Bold" pitchFamily="34" charset="0"/>
              </a:rPr>
              <a:t>Pasal 4</a:t>
            </a:r>
            <a:br>
              <a:rPr lang="en-US" b="1">
                <a:latin typeface="Arial Rounded MT Bold" pitchFamily="34" charset="0"/>
              </a:rPr>
            </a:br>
            <a:r>
              <a:rPr lang="en-US" b="1">
                <a:latin typeface="Arial Rounded MT Bold" pitchFamily="34" charset="0"/>
              </a:rPr>
              <a:t>UU No 1 1970</a:t>
            </a:r>
            <a:endParaRPr lang="en-US"/>
          </a:p>
        </p:txBody>
      </p:sp>
      <p:sp>
        <p:nvSpPr>
          <p:cNvPr id="50179" name="Date Placeholder 3"/>
          <p:cNvSpPr>
            <a:spLocks noGrp="1"/>
          </p:cNvSpPr>
          <p:nvPr>
            <p:ph type="dt" sz="quarter" idx="10"/>
          </p:nvPr>
        </p:nvSpPr>
        <p:spPr/>
        <p:txBody>
          <a:bodyPr wrap="square" lIns="91440" tIns="45720" rIns="91440" bIns="45720"/>
          <a:lstStyle/>
          <a:p>
            <a:pPr>
              <a:defRPr/>
            </a:pPr>
            <a:fld id="{3CAFA52F-A5D9-49B0-859D-E2FFE932466D}" type="datetime1">
              <a:rPr lang="en-US" smtClean="0">
                <a:solidFill>
                  <a:srgbClr val="EAEAEA"/>
                </a:solidFill>
              </a:rPr>
              <a:pPr>
                <a:defRPr/>
              </a:pPr>
              <a:t>10/7/2025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/>
          <a:lstStyle/>
          <a:p>
            <a:pPr>
              <a:defRPr/>
            </a:pPr>
            <a:r>
              <a:rPr lang="en-US">
                <a:solidFill>
                  <a:srgbClr val="EAEAEA"/>
                </a:solidFill>
              </a:rPr>
              <a:t>Undang - Undang No. 1 tahun 1970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682625" indent="-682625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>
                <a:latin typeface="Arial Rounded MT Bold" pitchFamily="34" charset="0"/>
              </a:rPr>
              <a:t>(1) 	</a:t>
            </a:r>
            <a:r>
              <a:rPr lang="en-US" sz="2400" dirty="0" err="1">
                <a:latin typeface="Arial Rounded MT Bold" pitchFamily="34" charset="0"/>
              </a:rPr>
              <a:t>Dengan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peraturan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perundangan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ditetapkan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Rounded MT Bold" pitchFamily="34" charset="0"/>
              </a:rPr>
              <a:t>syarat-syarat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Rounded MT Bold" pitchFamily="34" charset="0"/>
              </a:rPr>
              <a:t>keselamatan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Rounded MT Bold" pitchFamily="34" charset="0"/>
              </a:rPr>
              <a:t>kerja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dalam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perencanaan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pembuatan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pengangkutan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peredaran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perdagangan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pemasangan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pemakaian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penggunaan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pemeliharaan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dan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penyimpanan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Rounded MT Bold" pitchFamily="34" charset="0"/>
              </a:rPr>
              <a:t>bahan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 Rounded MT Bold" pitchFamily="34" charset="0"/>
              </a:rPr>
              <a:t>barang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 Rounded MT Bold" pitchFamily="34" charset="0"/>
              </a:rPr>
              <a:t>produk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Rounded MT Bold" pitchFamily="34" charset="0"/>
              </a:rPr>
              <a:t>teknis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Rounded MT Bold" pitchFamily="34" charset="0"/>
              </a:rPr>
              <a:t>dan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Rounded MT Bold" pitchFamily="34" charset="0"/>
              </a:rPr>
              <a:t>aparat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Rounded MT Bold" pitchFamily="34" charset="0"/>
              </a:rPr>
              <a:t>produksi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400" dirty="0">
                <a:latin typeface="Arial Rounded MT Bold" pitchFamily="34" charset="0"/>
              </a:rPr>
              <a:t>yang </a:t>
            </a:r>
            <a:r>
              <a:rPr lang="en-US" sz="2400" dirty="0" err="1">
                <a:latin typeface="Arial Rounded MT Bold" pitchFamily="34" charset="0"/>
              </a:rPr>
              <a:t>mengandung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dan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dapat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menimbulkan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bahaya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kecelakaan</a:t>
            </a:r>
            <a:r>
              <a:rPr lang="en-US" sz="2400" dirty="0">
                <a:latin typeface="Arial Rounded MT Bol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37393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 Rounded MT Bold" pitchFamily="34" charset="0"/>
              </a:rPr>
              <a:t>Pasal 4</a:t>
            </a:r>
            <a:br>
              <a:rPr lang="en-US" b="1">
                <a:latin typeface="Arial Rounded MT Bold" pitchFamily="34" charset="0"/>
              </a:rPr>
            </a:br>
            <a:r>
              <a:rPr lang="en-US" b="1">
                <a:latin typeface="Arial Rounded MT Bold" pitchFamily="34" charset="0"/>
              </a:rPr>
              <a:t>UU No 1 1970</a:t>
            </a:r>
            <a:endParaRPr lang="en-US"/>
          </a:p>
        </p:txBody>
      </p:sp>
      <p:sp>
        <p:nvSpPr>
          <p:cNvPr id="52227" name="Date Placeholder 3"/>
          <p:cNvSpPr>
            <a:spLocks noGrp="1"/>
          </p:cNvSpPr>
          <p:nvPr>
            <p:ph type="dt" sz="quarter" idx="10"/>
          </p:nvPr>
        </p:nvSpPr>
        <p:spPr/>
        <p:txBody>
          <a:bodyPr wrap="square" lIns="91440" tIns="45720" rIns="91440" bIns="45720"/>
          <a:lstStyle/>
          <a:p>
            <a:pPr>
              <a:defRPr/>
            </a:pPr>
            <a:fld id="{502F5865-A1A7-4928-A022-308B0F856107}" type="datetime1">
              <a:rPr lang="en-US" smtClean="0">
                <a:solidFill>
                  <a:srgbClr val="EAEAEA"/>
                </a:solidFill>
              </a:rPr>
              <a:pPr>
                <a:defRPr/>
              </a:pPr>
              <a:t>10/7/2025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522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/>
          <a:lstStyle/>
          <a:p>
            <a:pPr>
              <a:defRPr/>
            </a:pPr>
            <a:r>
              <a:rPr lang="en-US">
                <a:solidFill>
                  <a:srgbClr val="EAEAEA"/>
                </a:solidFill>
              </a:rPr>
              <a:t>Undang - Undang No. 1 tahun 1970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1988" y="1905000"/>
            <a:ext cx="8013700" cy="4114800"/>
          </a:xfrm>
        </p:spPr>
        <p:txBody>
          <a:bodyPr>
            <a:normAutofit lnSpcReduction="10000"/>
          </a:bodyPr>
          <a:lstStyle/>
          <a:p>
            <a:pPr marL="682625" indent="-682625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>
                <a:latin typeface="Arial Rounded MT Bold" pitchFamily="34" charset="0"/>
              </a:rPr>
              <a:t>(2) 	</a:t>
            </a:r>
            <a:r>
              <a:rPr lang="en-US" sz="2400" dirty="0" err="1">
                <a:latin typeface="Arial Rounded MT Bold" pitchFamily="34" charset="0"/>
              </a:rPr>
              <a:t>Syarat-syarat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tersebut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memuat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prinsip-prinsip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teknis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ilmiah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menjadi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suatu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kumpulan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ketentuan</a:t>
            </a:r>
            <a:r>
              <a:rPr lang="en-US" sz="2400" dirty="0">
                <a:latin typeface="Arial Rounded MT Bold" pitchFamily="34" charset="0"/>
              </a:rPr>
              <a:t> yang </a:t>
            </a:r>
            <a:r>
              <a:rPr lang="en-US" sz="2400" dirty="0" err="1">
                <a:latin typeface="Arial Rounded MT Bold" pitchFamily="34" charset="0"/>
              </a:rPr>
              <a:t>disusun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secara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teratur</a:t>
            </a:r>
            <a:r>
              <a:rPr lang="en-US" sz="2400" dirty="0">
                <a:latin typeface="Arial Rounded MT Bold" pitchFamily="34" charset="0"/>
              </a:rPr>
              <a:t>, </a:t>
            </a:r>
            <a:r>
              <a:rPr lang="en-US" sz="2400" dirty="0" err="1">
                <a:latin typeface="Arial Rounded MT Bold" pitchFamily="34" charset="0"/>
              </a:rPr>
              <a:t>jelas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dan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praktis</a:t>
            </a:r>
            <a:r>
              <a:rPr lang="en-US" sz="2400" dirty="0">
                <a:latin typeface="Arial Rounded MT Bold" pitchFamily="34" charset="0"/>
              </a:rPr>
              <a:t> yang </a:t>
            </a:r>
            <a:r>
              <a:rPr lang="en-US" sz="2400" dirty="0" err="1">
                <a:latin typeface="Arial Rounded MT Bold" pitchFamily="34" charset="0"/>
              </a:rPr>
              <a:t>mencakup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Rounded MT Bold" pitchFamily="34" charset="0"/>
              </a:rPr>
              <a:t>bidang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sv-SE" sz="2400" dirty="0">
                <a:solidFill>
                  <a:srgbClr val="FF0000"/>
                </a:solidFill>
                <a:latin typeface="Arial Rounded MT Bold" pitchFamily="34" charset="0"/>
              </a:rPr>
              <a:t>konstruksi, bahan, pengolahan dan pembuatan, perlengkapan alat-alat perlindungan, pengujian dan pengesahan, pengepakan atau pembungkusan, pemberian tanda-tanda </a:t>
            </a:r>
            <a:r>
              <a:rPr lang="en-US" sz="2400" dirty="0" err="1">
                <a:solidFill>
                  <a:srgbClr val="FF0000"/>
                </a:solidFill>
                <a:latin typeface="Arial Rounded MT Bold" pitchFamily="34" charset="0"/>
              </a:rPr>
              <a:t>pengenal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atas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Rounded MT Bold" pitchFamily="34" charset="0"/>
              </a:rPr>
              <a:t>bahan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 Rounded MT Bold" pitchFamily="34" charset="0"/>
              </a:rPr>
              <a:t>barang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 Rounded MT Bold" pitchFamily="34" charset="0"/>
              </a:rPr>
              <a:t>produk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Rounded MT Bold" pitchFamily="34" charset="0"/>
              </a:rPr>
              <a:t>teknis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Rounded MT Bold" pitchFamily="34" charset="0"/>
              </a:rPr>
              <a:t>dan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Rounded MT Bold" pitchFamily="34" charset="0"/>
              </a:rPr>
              <a:t>aparat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Rounded MT Bold" pitchFamily="34" charset="0"/>
              </a:rPr>
              <a:t>produk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guna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menjamin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keselamatan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barang-barang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itu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sendiri</a:t>
            </a:r>
            <a:r>
              <a:rPr lang="en-US" sz="2400" dirty="0">
                <a:latin typeface="Arial Rounded MT Bold" pitchFamily="34" charset="0"/>
              </a:rPr>
              <a:t>, </a:t>
            </a:r>
            <a:r>
              <a:rPr lang="en-US" sz="2400" dirty="0" err="1">
                <a:latin typeface="Arial Rounded MT Bold" pitchFamily="34" charset="0"/>
              </a:rPr>
              <a:t>keselamatan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tenaga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kerja</a:t>
            </a:r>
            <a:r>
              <a:rPr lang="en-US" sz="2400" dirty="0">
                <a:latin typeface="Arial Rounded MT Bold" pitchFamily="34" charset="0"/>
              </a:rPr>
              <a:t> yang </a:t>
            </a:r>
            <a:r>
              <a:rPr lang="en-US" sz="2400" dirty="0" err="1">
                <a:latin typeface="Arial Rounded MT Bold" pitchFamily="34" charset="0"/>
              </a:rPr>
              <a:t>melakukannya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dan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keselamatan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umum</a:t>
            </a:r>
            <a:r>
              <a:rPr lang="en-US" sz="2400" dirty="0">
                <a:latin typeface="Arial Rounded MT Bol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5166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458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4754" name="Picture 2" descr="http://www.depkes.go.id/resources/download/narasi%20tunggal/bulanK3nasional/Infografis%2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251950" cy="733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35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6" name="Oval 1030"/>
          <p:cNvSpPr>
            <a:spLocks noChangeArrowheads="1"/>
          </p:cNvSpPr>
          <p:nvPr/>
        </p:nvSpPr>
        <p:spPr bwMode="auto">
          <a:xfrm>
            <a:off x="1600200" y="1595438"/>
            <a:ext cx="1758950" cy="1676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FF"/>
                </a:solidFill>
                <a:latin typeface="Tahoma" pitchFamily="34" charset="0"/>
              </a:rPr>
              <a:t>Pemeriksaan/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FF"/>
                </a:solidFill>
                <a:latin typeface="Tahoma" pitchFamily="34" charset="0"/>
              </a:rPr>
              <a:t>perhitungan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FF"/>
                </a:solidFill>
                <a:latin typeface="Tahoma" pitchFamily="34" charset="0"/>
              </a:rPr>
              <a:t>teknis</a:t>
            </a:r>
          </a:p>
        </p:txBody>
      </p:sp>
      <p:sp>
        <p:nvSpPr>
          <p:cNvPr id="460807" name="AutoShape 1031"/>
          <p:cNvSpPr>
            <a:spLocks noChangeArrowheads="1"/>
          </p:cNvSpPr>
          <p:nvPr/>
        </p:nvSpPr>
        <p:spPr bwMode="auto">
          <a:xfrm>
            <a:off x="1492250" y="5176838"/>
            <a:ext cx="1970088" cy="914400"/>
          </a:xfrm>
          <a:prstGeom prst="flowChartDocumen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Pengesahan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gambar rencana</a:t>
            </a:r>
          </a:p>
        </p:txBody>
      </p:sp>
      <p:sp>
        <p:nvSpPr>
          <p:cNvPr id="460808" name="Oval 1032"/>
          <p:cNvSpPr>
            <a:spLocks noChangeArrowheads="1"/>
          </p:cNvSpPr>
          <p:nvPr/>
        </p:nvSpPr>
        <p:spPr bwMode="auto">
          <a:xfrm>
            <a:off x="4292600" y="1519238"/>
            <a:ext cx="1758950" cy="17526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FF"/>
                </a:solidFill>
                <a:latin typeface="Tahoma" pitchFamily="34" charset="0"/>
              </a:rPr>
              <a:t>Pemeriksaan/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FF"/>
                </a:solidFill>
                <a:latin typeface="Tahoma" pitchFamily="34" charset="0"/>
              </a:rPr>
              <a:t> pengujian</a:t>
            </a:r>
          </a:p>
        </p:txBody>
      </p:sp>
      <p:sp>
        <p:nvSpPr>
          <p:cNvPr id="460809" name="AutoShape 1033"/>
          <p:cNvSpPr>
            <a:spLocks noChangeArrowheads="1"/>
          </p:cNvSpPr>
          <p:nvPr/>
        </p:nvSpPr>
        <p:spPr bwMode="auto">
          <a:xfrm>
            <a:off x="4292600" y="5257800"/>
            <a:ext cx="1758950" cy="914400"/>
          </a:xfrm>
          <a:prstGeom prst="flowChartDocumen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Pengesahan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Pemakaian </a:t>
            </a:r>
          </a:p>
        </p:txBody>
      </p:sp>
      <p:cxnSp>
        <p:nvCxnSpPr>
          <p:cNvPr id="460810" name="AutoShape 1034"/>
          <p:cNvCxnSpPr>
            <a:cxnSpLocks noChangeShapeType="1"/>
            <a:stCxn id="460806" idx="4"/>
            <a:endCxn id="460807" idx="0"/>
          </p:cNvCxnSpPr>
          <p:nvPr/>
        </p:nvCxnSpPr>
        <p:spPr bwMode="auto">
          <a:xfrm flipH="1">
            <a:off x="2478088" y="3271838"/>
            <a:ext cx="1587" cy="1905000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811" name="AutoShape 1035"/>
          <p:cNvSpPr>
            <a:spLocks noChangeArrowheads="1"/>
          </p:cNvSpPr>
          <p:nvPr/>
        </p:nvSpPr>
        <p:spPr bwMode="auto">
          <a:xfrm>
            <a:off x="0" y="2967038"/>
            <a:ext cx="1970088" cy="2209800"/>
          </a:xfrm>
          <a:prstGeom prst="flowChartMultidocumen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latin typeface="Tahoma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FF"/>
                </a:solidFill>
                <a:latin typeface="Tahoma" pitchFamily="34" charset="0"/>
              </a:rPr>
              <a:t>Perencanaan</a:t>
            </a:r>
            <a:endParaRPr lang="en-US" sz="2000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60812" name="AutoShape 1036"/>
          <p:cNvSpPr>
            <a:spLocks noChangeArrowheads="1"/>
          </p:cNvSpPr>
          <p:nvPr/>
        </p:nvSpPr>
        <p:spPr bwMode="auto">
          <a:xfrm>
            <a:off x="2955925" y="3352800"/>
            <a:ext cx="2073275" cy="1443038"/>
          </a:xfrm>
          <a:prstGeom prst="flowChartInternalStorage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FF"/>
                </a:solidFill>
                <a:latin typeface="Tahoma" pitchFamily="34" charset="0"/>
              </a:rPr>
              <a:t>-</a:t>
            </a:r>
            <a:r>
              <a:rPr lang="en-US" sz="1600" b="1">
                <a:solidFill>
                  <a:srgbClr val="0000FF"/>
                </a:solidFill>
                <a:latin typeface="Tahoma" pitchFamily="34" charset="0"/>
              </a:rPr>
              <a:t>Pemasangan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FF"/>
                </a:solidFill>
                <a:latin typeface="Tahoma" pitchFamily="34" charset="0"/>
              </a:rPr>
              <a:t>-Pembuatan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FF"/>
                </a:solidFill>
                <a:latin typeface="Tahoma" pitchFamily="34" charset="0"/>
              </a:rPr>
              <a:t>-dll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FF"/>
              </a:solidFill>
              <a:latin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9900"/>
              </a:solidFill>
              <a:latin typeface="Comic Sans MS" pitchFamily="66" charset="0"/>
            </a:endParaRPr>
          </a:p>
        </p:txBody>
      </p:sp>
      <p:sp>
        <p:nvSpPr>
          <p:cNvPr id="460813" name="AutoShape 1037"/>
          <p:cNvSpPr>
            <a:spLocks noChangeArrowheads="1"/>
          </p:cNvSpPr>
          <p:nvPr/>
        </p:nvSpPr>
        <p:spPr bwMode="auto">
          <a:xfrm>
            <a:off x="5562600" y="3505200"/>
            <a:ext cx="2362200" cy="1371600"/>
          </a:xfrm>
          <a:prstGeom prst="flowChartPredefinedProcess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ahoma" pitchFamily="34" charset="0"/>
              </a:rPr>
              <a:t>- </a:t>
            </a:r>
            <a:r>
              <a:rPr lang="en-US" sz="2000">
                <a:solidFill>
                  <a:srgbClr val="0000FF"/>
                </a:solidFill>
                <a:latin typeface="Tahoma" pitchFamily="34" charset="0"/>
              </a:rPr>
              <a:t>Pemakaian</a:t>
            </a:r>
            <a:endParaRPr lang="en-US" sz="2400">
              <a:solidFill>
                <a:srgbClr val="0000FF"/>
              </a:solidFill>
              <a:latin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ahoma" pitchFamily="34" charset="0"/>
              </a:rPr>
              <a:t>- </a:t>
            </a:r>
            <a:r>
              <a:rPr lang="en-US" sz="2000">
                <a:solidFill>
                  <a:srgbClr val="0000FF"/>
                </a:solidFill>
                <a:latin typeface="Tahoma" pitchFamily="34" charset="0"/>
              </a:rPr>
              <a:t>Peredaran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Tahoma" pitchFamily="34" charset="0"/>
              </a:rPr>
              <a:t>- Pengangkutan</a:t>
            </a:r>
            <a:endParaRPr lang="en-US" sz="2000" b="1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460814" name="Line 1038"/>
          <p:cNvSpPr>
            <a:spLocks noChangeShapeType="1"/>
          </p:cNvSpPr>
          <p:nvPr/>
        </p:nvSpPr>
        <p:spPr bwMode="auto">
          <a:xfrm>
            <a:off x="1905000" y="4110038"/>
            <a:ext cx="1401763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EAEAEA"/>
              </a:solidFill>
              <a:latin typeface="Comic Sans MS" pitchFamily="66" charset="0"/>
            </a:endParaRPr>
          </a:p>
        </p:txBody>
      </p:sp>
      <p:sp>
        <p:nvSpPr>
          <p:cNvPr id="460815" name="Line 1039"/>
          <p:cNvSpPr>
            <a:spLocks noChangeShapeType="1"/>
          </p:cNvSpPr>
          <p:nvPr/>
        </p:nvSpPr>
        <p:spPr bwMode="auto">
          <a:xfrm>
            <a:off x="4714875" y="4110038"/>
            <a:ext cx="98425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EAEAEA"/>
              </a:solidFill>
              <a:latin typeface="Comic Sans MS" pitchFamily="66" charset="0"/>
            </a:endParaRPr>
          </a:p>
        </p:txBody>
      </p:sp>
      <p:cxnSp>
        <p:nvCxnSpPr>
          <p:cNvPr id="460816" name="AutoShape 1040"/>
          <p:cNvCxnSpPr>
            <a:cxnSpLocks noChangeShapeType="1"/>
            <a:stCxn id="460808" idx="4"/>
            <a:endCxn id="460809" idx="0"/>
          </p:cNvCxnSpPr>
          <p:nvPr/>
        </p:nvCxnSpPr>
        <p:spPr bwMode="auto">
          <a:xfrm>
            <a:off x="5172075" y="3271838"/>
            <a:ext cx="0" cy="1985962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17" name="AutoShape 1041"/>
          <p:cNvCxnSpPr>
            <a:cxnSpLocks noChangeShapeType="1"/>
            <a:stCxn id="460811" idx="0"/>
            <a:endCxn id="460806" idx="2"/>
          </p:cNvCxnSpPr>
          <p:nvPr/>
        </p:nvCxnSpPr>
        <p:spPr bwMode="auto">
          <a:xfrm rot="-5400000">
            <a:off x="1026319" y="2393157"/>
            <a:ext cx="533400" cy="614362"/>
          </a:xfrm>
          <a:prstGeom prst="bentConnector2">
            <a:avLst/>
          </a:prstGeom>
          <a:noFill/>
          <a:ln w="38100">
            <a:solidFill>
              <a:schemeClr val="hlink"/>
            </a:solidFill>
            <a:miter lim="800000"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18" name="AutoShape 1042"/>
          <p:cNvCxnSpPr>
            <a:cxnSpLocks noChangeShapeType="1"/>
            <a:stCxn id="460812" idx="0"/>
            <a:endCxn id="460808" idx="2"/>
          </p:cNvCxnSpPr>
          <p:nvPr/>
        </p:nvCxnSpPr>
        <p:spPr bwMode="auto">
          <a:xfrm rot="-5400000">
            <a:off x="3663951" y="2724150"/>
            <a:ext cx="957262" cy="300037"/>
          </a:xfrm>
          <a:prstGeom prst="bentConnector2">
            <a:avLst/>
          </a:prstGeom>
          <a:noFill/>
          <a:ln w="38100">
            <a:solidFill>
              <a:schemeClr val="hlink"/>
            </a:solidFill>
            <a:miter lim="800000"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19" name="AutoShape 1043"/>
          <p:cNvCxnSpPr>
            <a:cxnSpLocks noChangeShapeType="1"/>
            <a:stCxn id="460807" idx="3"/>
            <a:endCxn id="460812" idx="2"/>
          </p:cNvCxnSpPr>
          <p:nvPr/>
        </p:nvCxnSpPr>
        <p:spPr bwMode="auto">
          <a:xfrm flipV="1">
            <a:off x="3462338" y="4795838"/>
            <a:ext cx="530225" cy="838200"/>
          </a:xfrm>
          <a:prstGeom prst="bentConnector2">
            <a:avLst/>
          </a:prstGeom>
          <a:noFill/>
          <a:ln w="38100">
            <a:solidFill>
              <a:schemeClr val="hlink"/>
            </a:solidFill>
            <a:miter lim="800000"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20" name="AutoShape 1044"/>
          <p:cNvCxnSpPr>
            <a:cxnSpLocks noChangeShapeType="1"/>
            <a:stCxn id="460809" idx="3"/>
            <a:endCxn id="460813" idx="2"/>
          </p:cNvCxnSpPr>
          <p:nvPr/>
        </p:nvCxnSpPr>
        <p:spPr bwMode="auto">
          <a:xfrm flipV="1">
            <a:off x="6051550" y="4876800"/>
            <a:ext cx="692150" cy="838200"/>
          </a:xfrm>
          <a:prstGeom prst="bentConnector2">
            <a:avLst/>
          </a:prstGeom>
          <a:noFill/>
          <a:ln w="38100">
            <a:solidFill>
              <a:schemeClr val="hlink"/>
            </a:solidFill>
            <a:miter lim="800000"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821" name="Oval 1045"/>
          <p:cNvSpPr>
            <a:spLocks noChangeArrowheads="1"/>
          </p:cNvSpPr>
          <p:nvPr/>
        </p:nvSpPr>
        <p:spPr bwMode="auto">
          <a:xfrm>
            <a:off x="7599363" y="1671638"/>
            <a:ext cx="1406525" cy="1447800"/>
          </a:xfrm>
          <a:prstGeom prst="ellipse">
            <a:avLst/>
          </a:prstGeom>
          <a:solidFill>
            <a:srgbClr val="66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Test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Berkala</a:t>
            </a:r>
          </a:p>
        </p:txBody>
      </p:sp>
      <p:cxnSp>
        <p:nvCxnSpPr>
          <p:cNvPr id="460822" name="AutoShape 1046"/>
          <p:cNvCxnSpPr>
            <a:cxnSpLocks noChangeShapeType="1"/>
            <a:stCxn id="460821" idx="4"/>
            <a:endCxn id="460813" idx="3"/>
          </p:cNvCxnSpPr>
          <p:nvPr/>
        </p:nvCxnSpPr>
        <p:spPr bwMode="auto">
          <a:xfrm rot="5400000">
            <a:off x="7577932" y="3466306"/>
            <a:ext cx="1071562" cy="377825"/>
          </a:xfrm>
          <a:prstGeom prst="bentConnector2">
            <a:avLst/>
          </a:prstGeom>
          <a:noFill/>
          <a:ln w="38100">
            <a:solidFill>
              <a:schemeClr val="hlink"/>
            </a:solidFill>
            <a:prstDash val="dash"/>
            <a:miter lim="800000"/>
            <a:headEnd type="none" w="sm" len="sm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19" name="Text Box 1047"/>
          <p:cNvSpPr txBox="1">
            <a:spLocks noChangeArrowheads="1"/>
          </p:cNvSpPr>
          <p:nvPr/>
        </p:nvSpPr>
        <p:spPr bwMode="auto">
          <a:xfrm>
            <a:off x="398463" y="1127125"/>
            <a:ext cx="24209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EAEAEA"/>
                </a:solidFill>
              </a:rPr>
              <a:t>Pola penerapan K3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EAEAEA"/>
                </a:solidFill>
              </a:rPr>
              <a:t>Psl 4</a:t>
            </a:r>
          </a:p>
        </p:txBody>
      </p:sp>
      <p:sp>
        <p:nvSpPr>
          <p:cNvPr id="51220" name="Rectangle 1049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762000"/>
          </a:xfrm>
          <a:solidFill>
            <a:schemeClr val="accent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200" b="1">
                <a:solidFill>
                  <a:schemeClr val="bg2"/>
                </a:solidFill>
                <a:latin typeface="Arial Narrow" pitchFamily="34" charset="0"/>
              </a:rPr>
              <a:t>UU No. 1 Tahun 1970  Keselamatan Kerja</a:t>
            </a:r>
          </a:p>
        </p:txBody>
      </p:sp>
      <p:sp>
        <p:nvSpPr>
          <p:cNvPr id="51221" name="Text Box 1051"/>
          <p:cNvSpPr txBox="1">
            <a:spLocks noChangeArrowheads="1"/>
          </p:cNvSpPr>
          <p:nvPr/>
        </p:nvSpPr>
        <p:spPr bwMode="auto">
          <a:xfrm>
            <a:off x="7467600" y="5181600"/>
            <a:ext cx="1463675" cy="1311275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71A0D"/>
                </a:solidFill>
              </a:rPr>
              <a:t>Termasuk produk dari Luar Negeri</a:t>
            </a:r>
          </a:p>
        </p:txBody>
      </p:sp>
    </p:spTree>
    <p:extLst>
      <p:ext uri="{BB962C8B-B14F-4D97-AF65-F5344CB8AC3E}">
        <p14:creationId xmlns:p14="http://schemas.microsoft.com/office/powerpoint/2010/main" val="390094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0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0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0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0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0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0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0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0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46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460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460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46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46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460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500"/>
                                        <p:tgtEl>
                                          <p:spTgt spid="460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460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500"/>
                                        <p:tgtEl>
                                          <p:spTgt spid="46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500"/>
                                        <p:tgtEl>
                                          <p:spTgt spid="460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46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6" grpId="0" animBg="1" autoUpdateAnimBg="0"/>
      <p:bldP spid="460807" grpId="0" animBg="1" autoUpdateAnimBg="0"/>
      <p:bldP spid="460808" grpId="0" animBg="1" autoUpdateAnimBg="0"/>
      <p:bldP spid="460809" grpId="0" animBg="1" autoUpdateAnimBg="0"/>
      <p:bldP spid="460811" grpId="0" animBg="1" autoUpdateAnimBg="0"/>
      <p:bldP spid="460812" grpId="0" animBg="1" autoUpdateAnimBg="0"/>
      <p:bldP spid="460813" grpId="0" animBg="1" autoUpdateAnimBg="0"/>
      <p:bldP spid="460814" grpId="0" animBg="1"/>
      <p:bldP spid="460815" grpId="0" animBg="1"/>
      <p:bldP spid="460821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54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35150" y="620713"/>
            <a:ext cx="6769100" cy="5454650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BAB IV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PENGAWASAN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Pasal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5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(1)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Direktur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melakukan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pelaksanaan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umum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terhadap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Undang-undang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sedangkan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pegawai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pengawas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ahli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keselamatan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kerja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ditugaskan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menjalankan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pengawasan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langsung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terhadap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ditaatinya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Undang-undang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membantu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pelaksanaannya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>
              <a:buFont typeface="Wingdings 2" pitchFamily="18" charset="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(2)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Wewenang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kewajiban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direktur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pegawai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pengawas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ahli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keselamatan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kerja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v-S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dalam melaksanakan Undang-undang ini diatur dengan peraturan perundangan.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7" name="Rectangle 9"/>
          <p:cNvSpPr>
            <a:spLocks noChangeArrowheads="1"/>
          </p:cNvSpPr>
          <p:nvPr/>
        </p:nvSpPr>
        <p:spPr bwMode="auto">
          <a:xfrm rot="-5400000">
            <a:off x="-1089819" y="3299619"/>
            <a:ext cx="4418013" cy="714375"/>
          </a:xfrm>
          <a:prstGeom prst="rect">
            <a:avLst/>
          </a:prstGeom>
          <a:solidFill>
            <a:srgbClr val="006600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1801800" prstMaterial="legacyMatte">
            <a:bevelT w="13500" h="13500" prst="angle"/>
            <a:bevelB w="13500" h="13500" prst="angle"/>
            <a:extrusionClr>
              <a:srgbClr val="67DD67"/>
            </a:extrusionClr>
          </a:sp3d>
        </p:spPr>
        <p:txBody>
          <a:bodyPr wrap="none" lIns="91429" tIns="45715" rIns="91429" bIns="45715">
            <a:spAutoFit/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00"/>
                </a:solidFill>
                <a:latin typeface="Tahoma" pitchFamily="34" charset="0"/>
                <a:cs typeface="Arial" charset="0"/>
              </a:rPr>
              <a:t>Undang undang No 1 tahun 1970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00"/>
                </a:solidFill>
                <a:latin typeface="Tahoma" pitchFamily="34" charset="0"/>
                <a:cs typeface="Arial" charset="0"/>
              </a:rPr>
              <a:t>Keselamatan Kerja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04800" y="228600"/>
            <a:ext cx="1295400" cy="1143000"/>
            <a:chOff x="152400" y="76200"/>
            <a:chExt cx="1861032" cy="1676400"/>
          </a:xfrm>
        </p:grpSpPr>
        <p:grpSp>
          <p:nvGrpSpPr>
            <p:cNvPr id="52229" name="Group 22"/>
            <p:cNvGrpSpPr>
              <a:grpSpLocks/>
            </p:cNvGrpSpPr>
            <p:nvPr/>
          </p:nvGrpSpPr>
          <p:grpSpPr bwMode="auto">
            <a:xfrm>
              <a:off x="152400" y="76210"/>
              <a:ext cx="1861033" cy="1676409"/>
              <a:chOff x="3713009" y="1600203"/>
              <a:chExt cx="3613629" cy="3359058"/>
            </a:xfrm>
          </p:grpSpPr>
          <p:grpSp>
            <p:nvGrpSpPr>
              <p:cNvPr id="4" name="Group 38"/>
              <p:cNvGrpSpPr/>
              <p:nvPr/>
            </p:nvGrpSpPr>
            <p:grpSpPr>
              <a:xfrm>
                <a:off x="3713009" y="1600203"/>
                <a:ext cx="3613629" cy="3359058"/>
                <a:chOff x="4968714" y="2624281"/>
                <a:chExt cx="1823660" cy="1883163"/>
              </a:xfrm>
              <a:solidFill>
                <a:srgbClr val="006600"/>
              </a:solidFill>
            </p:grpSpPr>
            <p:sp>
              <p:nvSpPr>
                <p:cNvPr id="18" name="Trapezoid 17"/>
                <p:cNvSpPr/>
                <p:nvPr/>
              </p:nvSpPr>
              <p:spPr bwMode="auto">
                <a:xfrm>
                  <a:off x="5709852" y="2624281"/>
                  <a:ext cx="381000" cy="457200"/>
                </a:xfrm>
                <a:prstGeom prst="trapezoid">
                  <a:avLst/>
                </a:prstGeom>
                <a:grpFill/>
                <a:ln w="95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9" name="Trapezoid 18"/>
                <p:cNvSpPr/>
                <p:nvPr/>
              </p:nvSpPr>
              <p:spPr bwMode="auto">
                <a:xfrm rot="1845523">
                  <a:off x="6057482" y="2743073"/>
                  <a:ext cx="381000" cy="457200"/>
                </a:xfrm>
                <a:prstGeom prst="trapezoid">
                  <a:avLst/>
                </a:prstGeom>
                <a:grpFill/>
                <a:ln w="95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0" name="Trapezoid 19"/>
                <p:cNvSpPr/>
                <p:nvPr/>
              </p:nvSpPr>
              <p:spPr bwMode="auto">
                <a:xfrm rot="3690592">
                  <a:off x="6304768" y="3038045"/>
                  <a:ext cx="381000" cy="457200"/>
                </a:xfrm>
                <a:prstGeom prst="trapezoid">
                  <a:avLst/>
                </a:prstGeom>
                <a:grpFill/>
                <a:ln w="95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1" name="Trapezoid 20"/>
                <p:cNvSpPr/>
                <p:nvPr/>
              </p:nvSpPr>
              <p:spPr bwMode="auto">
                <a:xfrm rot="5609948">
                  <a:off x="6373274" y="3455713"/>
                  <a:ext cx="381000" cy="457200"/>
                </a:xfrm>
                <a:prstGeom prst="trapezoid">
                  <a:avLst/>
                </a:prstGeom>
                <a:grpFill/>
                <a:ln w="95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2" name="Trapezoid 21"/>
                <p:cNvSpPr/>
                <p:nvPr/>
              </p:nvSpPr>
              <p:spPr bwMode="auto">
                <a:xfrm rot="7784144">
                  <a:off x="6233771" y="3838344"/>
                  <a:ext cx="381000" cy="457200"/>
                </a:xfrm>
                <a:prstGeom prst="trapezoid">
                  <a:avLst/>
                </a:prstGeom>
                <a:grpFill/>
                <a:ln w="95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3" name="Trapezoid 22"/>
                <p:cNvSpPr/>
                <p:nvPr/>
              </p:nvSpPr>
              <p:spPr bwMode="auto">
                <a:xfrm rot="9859509">
                  <a:off x="5912184" y="4040779"/>
                  <a:ext cx="381000" cy="457200"/>
                </a:xfrm>
                <a:prstGeom prst="trapezoid">
                  <a:avLst/>
                </a:prstGeom>
                <a:grpFill/>
                <a:ln w="95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4" name="Trapezoid 23"/>
                <p:cNvSpPr/>
                <p:nvPr/>
              </p:nvSpPr>
              <p:spPr bwMode="auto">
                <a:xfrm rot="12009940">
                  <a:off x="5499927" y="4050244"/>
                  <a:ext cx="381000" cy="457200"/>
                </a:xfrm>
                <a:prstGeom prst="trapezoid">
                  <a:avLst/>
                </a:prstGeom>
                <a:grpFill/>
                <a:ln w="95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5" name="Trapezoid 24"/>
                <p:cNvSpPr/>
                <p:nvPr/>
              </p:nvSpPr>
              <p:spPr bwMode="auto">
                <a:xfrm rot="13727845">
                  <a:off x="5195939" y="3816999"/>
                  <a:ext cx="381000" cy="457200"/>
                </a:xfrm>
                <a:prstGeom prst="trapezoid">
                  <a:avLst/>
                </a:prstGeom>
                <a:grpFill/>
                <a:ln w="95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6" name="Trapezoid 25"/>
                <p:cNvSpPr/>
                <p:nvPr/>
              </p:nvSpPr>
              <p:spPr bwMode="auto">
                <a:xfrm rot="15629715">
                  <a:off x="5006814" y="3464298"/>
                  <a:ext cx="381000" cy="457200"/>
                </a:xfrm>
                <a:prstGeom prst="trapezoid">
                  <a:avLst/>
                </a:prstGeom>
                <a:grpFill/>
                <a:ln w="95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7" name="Trapezoid 26"/>
                <p:cNvSpPr/>
                <p:nvPr/>
              </p:nvSpPr>
              <p:spPr bwMode="auto">
                <a:xfrm rot="17701654">
                  <a:off x="5043229" y="3072588"/>
                  <a:ext cx="381000" cy="457200"/>
                </a:xfrm>
                <a:prstGeom prst="trapezoid">
                  <a:avLst/>
                </a:prstGeom>
                <a:grpFill/>
                <a:ln w="95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8" name="Trapezoid 27"/>
                <p:cNvSpPr/>
                <p:nvPr/>
              </p:nvSpPr>
              <p:spPr bwMode="auto">
                <a:xfrm rot="19874757">
                  <a:off x="5323890" y="2734259"/>
                  <a:ext cx="381000" cy="457200"/>
                </a:xfrm>
                <a:prstGeom prst="trapezoid">
                  <a:avLst/>
                </a:prstGeom>
                <a:grpFill/>
                <a:ln w="95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7" name="Donut 24"/>
              <p:cNvSpPr>
                <a:spLocks noChangeArrowheads="1"/>
              </p:cNvSpPr>
              <p:nvPr/>
            </p:nvSpPr>
            <p:spPr bwMode="auto">
              <a:xfrm>
                <a:off x="4267742" y="2057132"/>
                <a:ext cx="2512108" cy="2515179"/>
              </a:xfrm>
              <a:custGeom>
                <a:avLst/>
                <a:gdLst>
                  <a:gd name="T0" fmla="*/ 1256054 w 2512108"/>
                  <a:gd name="T1" fmla="*/ 0 h 2515179"/>
                  <a:gd name="T2" fmla="*/ 367890 w 2512108"/>
                  <a:gd name="T3" fmla="*/ 368339 h 2515179"/>
                  <a:gd name="T4" fmla="*/ 0 w 2512108"/>
                  <a:gd name="T5" fmla="*/ 1257591 h 2515179"/>
                  <a:gd name="T6" fmla="*/ 367890 w 2512108"/>
                  <a:gd name="T7" fmla="*/ 2146841 h 2515179"/>
                  <a:gd name="T8" fmla="*/ 1256054 w 2512108"/>
                  <a:gd name="T9" fmla="*/ 2515179 h 2515179"/>
                  <a:gd name="T10" fmla="*/ 2144218 w 2512108"/>
                  <a:gd name="T11" fmla="*/ 2146841 h 2515179"/>
                  <a:gd name="T12" fmla="*/ 2512108 w 2512108"/>
                  <a:gd name="T13" fmla="*/ 1257591 h 2515179"/>
                  <a:gd name="T14" fmla="*/ 2144218 w 2512108"/>
                  <a:gd name="T15" fmla="*/ 368339 h 2515179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367890 w 2512108"/>
                  <a:gd name="T25" fmla="*/ 368339 h 2515179"/>
                  <a:gd name="T26" fmla="*/ 2144218 w 2512108"/>
                  <a:gd name="T27" fmla="*/ 2146841 h 25151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12108" h="2515179">
                    <a:moveTo>
                      <a:pt x="0" y="1257590"/>
                    </a:moveTo>
                    <a:lnTo>
                      <a:pt x="0" y="1257590"/>
                    </a:lnTo>
                    <a:cubicBezTo>
                      <a:pt x="0" y="563042"/>
                      <a:pt x="562354" y="0"/>
                      <a:pt x="1256054" y="1"/>
                    </a:cubicBezTo>
                    <a:cubicBezTo>
                      <a:pt x="1256054" y="1"/>
                      <a:pt x="1256055" y="1"/>
                      <a:pt x="1256055" y="1"/>
                    </a:cubicBezTo>
                    <a:cubicBezTo>
                      <a:pt x="1949755" y="1"/>
                      <a:pt x="2512109" y="563043"/>
                      <a:pt x="2512109" y="1257591"/>
                    </a:cubicBezTo>
                    <a:cubicBezTo>
                      <a:pt x="2512109" y="1257591"/>
                      <a:pt x="2512108" y="1257592"/>
                      <a:pt x="2512108" y="1257592"/>
                    </a:cubicBezTo>
                    <a:lnTo>
                      <a:pt x="2512109" y="1257593"/>
                    </a:lnTo>
                    <a:cubicBezTo>
                      <a:pt x="2512109" y="1952140"/>
                      <a:pt x="1949754" y="2515183"/>
                      <a:pt x="1256055" y="2515183"/>
                    </a:cubicBezTo>
                    <a:cubicBezTo>
                      <a:pt x="1256054" y="2515183"/>
                      <a:pt x="1256054" y="2515182"/>
                      <a:pt x="1256054" y="2515182"/>
                    </a:cubicBezTo>
                    <a:cubicBezTo>
                      <a:pt x="562354" y="2515182"/>
                      <a:pt x="1" y="1952140"/>
                      <a:pt x="1" y="1257593"/>
                    </a:cubicBezTo>
                    <a:cubicBezTo>
                      <a:pt x="0" y="1257592"/>
                      <a:pt x="1" y="1257592"/>
                      <a:pt x="1" y="1257592"/>
                    </a:cubicBezTo>
                    <a:close/>
                    <a:moveTo>
                      <a:pt x="464187" y="1257590"/>
                    </a:moveTo>
                    <a:lnTo>
                      <a:pt x="464187" y="1257590"/>
                    </a:lnTo>
                    <a:cubicBezTo>
                      <a:pt x="464187" y="1257590"/>
                      <a:pt x="464187" y="1257590"/>
                      <a:pt x="464187" y="1257590"/>
                    </a:cubicBezTo>
                    <a:cubicBezTo>
                      <a:pt x="464186" y="1695774"/>
                      <a:pt x="818717" y="2050992"/>
                      <a:pt x="1256053" y="2050992"/>
                    </a:cubicBezTo>
                    <a:lnTo>
                      <a:pt x="1256053" y="2050993"/>
                    </a:lnTo>
                    <a:cubicBezTo>
                      <a:pt x="1693389" y="2050992"/>
                      <a:pt x="2047920" y="1695774"/>
                      <a:pt x="2047920" y="1257591"/>
                    </a:cubicBezTo>
                    <a:cubicBezTo>
                      <a:pt x="2047920" y="819407"/>
                      <a:pt x="1693389" y="464189"/>
                      <a:pt x="1256053" y="464189"/>
                    </a:cubicBezTo>
                    <a:lnTo>
                      <a:pt x="1256052" y="464189"/>
                    </a:lnTo>
                    <a:cubicBezTo>
                      <a:pt x="1256052" y="464189"/>
                      <a:pt x="1256052" y="464189"/>
                      <a:pt x="1256052" y="464189"/>
                    </a:cubicBezTo>
                    <a:cubicBezTo>
                      <a:pt x="818716" y="464188"/>
                      <a:pt x="464185" y="819406"/>
                      <a:pt x="464185" y="1257590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 algn="ctr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EAEAEA"/>
                  </a:solidFill>
                  <a:latin typeface="Arial" charset="0"/>
                </a:endParaRPr>
              </a:p>
            </p:txBody>
          </p:sp>
        </p:grpSp>
        <p:sp>
          <p:nvSpPr>
            <p:cNvPr id="15" name="Cross 36"/>
            <p:cNvSpPr>
              <a:spLocks noChangeArrowheads="1"/>
            </p:cNvSpPr>
            <p:nvPr/>
          </p:nvSpPr>
          <p:spPr bwMode="auto">
            <a:xfrm>
              <a:off x="757648" y="608606"/>
              <a:ext cx="667135" cy="646493"/>
            </a:xfrm>
            <a:prstGeom prst="plus">
              <a:avLst>
                <a:gd name="adj" fmla="val 28134"/>
              </a:avLst>
            </a:prstGeom>
            <a:solidFill>
              <a:srgbClr val="006600"/>
            </a:solidFill>
            <a:ln w="9525" algn="ctr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>
                <a:solidFill>
                  <a:srgbClr val="EAEAEA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66284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15888"/>
            <a:ext cx="8183562" cy="1052512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6600"/>
                </a:solidFill>
                <a:latin typeface="Broadway" pitchFamily="82" charset="0"/>
              </a:rPr>
              <a:t>PENGAWASAN K3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7488" y="1676400"/>
            <a:ext cx="7504112" cy="4270375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b="1">
              <a:solidFill>
                <a:schemeClr val="hlin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Pasal 1 (5)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Pegawai Pengawasan </a:t>
            </a: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adalah pegawai teknis berkeahlian khusus dari Depnaker yang  ditunjuk oleh Menteri Tenaga Kerja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Pasal 1 (6)</a:t>
            </a:r>
          </a:p>
          <a:p>
            <a:pPr eaLnBrk="1" hangingPunct="1"/>
            <a:r>
              <a:rPr lang="en-US" sz="2400" b="1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“Ahli Keselamatan Kerja”</a:t>
            </a:r>
            <a:r>
              <a:rPr lang="en-US" sz="240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ialah tenaga teknis berkeahlian khusus dari luar Depnaker yang  ditunjuk oleh Menteri Tenaga Kerja untuk mengawasi ditaatinya Undang-undang ini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 rot="-5400000">
            <a:off x="-1160462" y="3370262"/>
            <a:ext cx="4343400" cy="955675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996633"/>
                </a:solidFill>
              </a:rPr>
              <a:t>Dasar Hukum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996633"/>
                </a:solidFill>
              </a:rPr>
              <a:t>UU 1 tahun 1970 </a:t>
            </a:r>
          </a:p>
        </p:txBody>
      </p:sp>
    </p:spTree>
    <p:extLst>
      <p:ext uri="{BB962C8B-B14F-4D97-AF65-F5344CB8AC3E}">
        <p14:creationId xmlns:p14="http://schemas.microsoft.com/office/powerpoint/2010/main" val="1789584231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833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1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1"/>
          <p:cNvSpPr>
            <a:spLocks noGrp="1"/>
          </p:cNvSpPr>
          <p:nvPr>
            <p:ph type="dt" sz="quarter" idx="10"/>
          </p:nvPr>
        </p:nvSpPr>
        <p:spPr/>
        <p:txBody>
          <a:bodyPr wrap="square" lIns="91440" tIns="45720" rIns="91440" bIns="45720"/>
          <a:lstStyle/>
          <a:p>
            <a:pPr>
              <a:defRPr/>
            </a:pPr>
            <a:fld id="{E9F11159-EAF8-4213-88C3-DA9F65803162}" type="datetime1">
              <a:rPr lang="en-US" smtClean="0">
                <a:solidFill>
                  <a:srgbClr val="EAEAEA"/>
                </a:solidFill>
              </a:rPr>
              <a:pPr>
                <a:defRPr/>
              </a:pPr>
              <a:t>10/7/2025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542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BD1B1F8-FDBA-4781-AA4A-99B9CA735A7E}" type="slidenum">
              <a:rPr lang="en-US" sz="1400" b="0">
                <a:solidFill>
                  <a:srgbClr val="EAEAEA"/>
                </a:solidFill>
                <a:latin typeface="Times New Roman" pitchFamily="18" charset="0"/>
              </a:rPr>
              <a:pPr/>
              <a:t>53</a:t>
            </a:fld>
            <a:endParaRPr lang="en-US" sz="1400" b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4" name="Subtitle 21"/>
          <p:cNvSpPr txBox="1">
            <a:spLocks/>
          </p:cNvSpPr>
          <p:nvPr/>
        </p:nvSpPr>
        <p:spPr bwMode="auto">
          <a:xfrm>
            <a:off x="533400" y="457200"/>
            <a:ext cx="7315200" cy="762000"/>
          </a:xfrm>
          <a:prstGeom prst="snip2Diag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76" indent="-265176" eaLnBrk="0" hangingPunct="0">
              <a:spcBef>
                <a:spcPct val="0"/>
              </a:spcBef>
              <a:buClr>
                <a:srgbClr val="CC6600"/>
              </a:buClr>
              <a:buSzPct val="70000"/>
              <a:buFont typeface="Wingdings 2" pitchFamily="18" charset="2"/>
              <a:buNone/>
              <a:defRPr/>
            </a:pPr>
            <a:r>
              <a:rPr lang="en-US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PENGAWASAN K3 ?</a:t>
            </a:r>
            <a:r>
              <a:rPr lang="en-US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4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343400"/>
            <a:ext cx="72390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0" indent="-2743200" algn="just" eaLnBrk="0" hangingPunct="0">
              <a:spcBef>
                <a:spcPct val="0"/>
              </a:spcBef>
              <a:buClr>
                <a:srgbClr val="CC6600"/>
              </a:buClr>
              <a:buSzPct val="70000"/>
              <a:tabLst>
                <a:tab pos="2517775" algn="l"/>
              </a:tabLst>
              <a:defRPr/>
            </a:pPr>
            <a:r>
              <a:rPr lang="en-US" sz="2400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Pengawasan</a:t>
            </a:r>
            <a:r>
              <a:rPr lang="en-US" sz="2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dalam</a:t>
            </a: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prinsip</a:t>
            </a: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manajemen</a:t>
            </a: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	</a:t>
            </a:r>
          </a:p>
          <a:p>
            <a:pPr marL="463550" indent="-463550" algn="just" eaLnBrk="0" hangingPunct="0">
              <a:spcBef>
                <a:spcPct val="0"/>
              </a:spcBef>
              <a:buClr>
                <a:srgbClr val="CC6600"/>
              </a:buClr>
              <a:buSzPct val="70000"/>
              <a:defRPr/>
            </a:pP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24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adalah</a:t>
            </a: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kegiatan</a:t>
            </a: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Monitoring </a:t>
            </a:r>
            <a:r>
              <a:rPr lang="en-US" sz="2400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Evaluasi</a:t>
            </a: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4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guna</a:t>
            </a: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menilai</a:t>
            </a: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kesesuaian</a:t>
            </a: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Pelaksanaan</a:t>
            </a: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kegiatan</a:t>
            </a: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dibandingkan</a:t>
            </a: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Rencana</a:t>
            </a: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tujuan</a:t>
            </a: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sz="24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ingin</a:t>
            </a: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dicapai</a:t>
            </a:r>
            <a:endParaRPr lang="en-US" sz="24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057397" y="1905001"/>
            <a:ext cx="1092191" cy="1015996"/>
          </a:xfrm>
          <a:custGeom>
            <a:avLst/>
            <a:gdLst>
              <a:gd name="connsiteX0" fmla="*/ 0 w 863593"/>
              <a:gd name="connsiteY0" fmla="*/ 431797 h 863593"/>
              <a:gd name="connsiteX1" fmla="*/ 126471 w 863593"/>
              <a:gd name="connsiteY1" fmla="*/ 126470 h 863593"/>
              <a:gd name="connsiteX2" fmla="*/ 431798 w 863593"/>
              <a:gd name="connsiteY2" fmla="*/ 0 h 863593"/>
              <a:gd name="connsiteX3" fmla="*/ 737125 w 863593"/>
              <a:gd name="connsiteY3" fmla="*/ 126471 h 863593"/>
              <a:gd name="connsiteX4" fmla="*/ 863595 w 863593"/>
              <a:gd name="connsiteY4" fmla="*/ 431798 h 863593"/>
              <a:gd name="connsiteX5" fmla="*/ 737124 w 863593"/>
              <a:gd name="connsiteY5" fmla="*/ 737125 h 863593"/>
              <a:gd name="connsiteX6" fmla="*/ 431797 w 863593"/>
              <a:gd name="connsiteY6" fmla="*/ 863595 h 863593"/>
              <a:gd name="connsiteX7" fmla="*/ 126470 w 863593"/>
              <a:gd name="connsiteY7" fmla="*/ 737124 h 863593"/>
              <a:gd name="connsiteX8" fmla="*/ 0 w 863593"/>
              <a:gd name="connsiteY8" fmla="*/ 431797 h 8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3593" h="863593">
                <a:moveTo>
                  <a:pt x="0" y="431797"/>
                </a:moveTo>
                <a:cubicBezTo>
                  <a:pt x="0" y="317277"/>
                  <a:pt x="45493" y="207448"/>
                  <a:pt x="126471" y="126470"/>
                </a:cubicBezTo>
                <a:cubicBezTo>
                  <a:pt x="207449" y="45492"/>
                  <a:pt x="317278" y="0"/>
                  <a:pt x="431798" y="0"/>
                </a:cubicBezTo>
                <a:cubicBezTo>
                  <a:pt x="546318" y="0"/>
                  <a:pt x="656147" y="45493"/>
                  <a:pt x="737125" y="126471"/>
                </a:cubicBezTo>
                <a:cubicBezTo>
                  <a:pt x="818103" y="207449"/>
                  <a:pt x="863595" y="317278"/>
                  <a:pt x="863595" y="431798"/>
                </a:cubicBezTo>
                <a:cubicBezTo>
                  <a:pt x="863595" y="546318"/>
                  <a:pt x="818102" y="656147"/>
                  <a:pt x="737124" y="737125"/>
                </a:cubicBezTo>
                <a:cubicBezTo>
                  <a:pt x="656146" y="818103"/>
                  <a:pt x="546317" y="863595"/>
                  <a:pt x="431797" y="863595"/>
                </a:cubicBezTo>
                <a:cubicBezTo>
                  <a:pt x="317277" y="863595"/>
                  <a:pt x="207448" y="818102"/>
                  <a:pt x="126470" y="737124"/>
                </a:cubicBezTo>
                <a:cubicBezTo>
                  <a:pt x="45492" y="656146"/>
                  <a:pt x="0" y="546317"/>
                  <a:pt x="0" y="431797"/>
                </a:cubicBezTo>
                <a:close/>
              </a:path>
            </a:pathLst>
          </a:custGeom>
          <a:solidFill>
            <a:srgbClr val="0066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3996" tIns="174730" rIns="173996" bIns="174730" spcCol="1270" anchor="ctr"/>
          <a:lstStyle/>
          <a:p>
            <a:pPr algn="ctr" defTabSz="16891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3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</p:txBody>
      </p:sp>
      <p:sp>
        <p:nvSpPr>
          <p:cNvPr id="12" name="Freeform 11"/>
          <p:cNvSpPr/>
          <p:nvPr/>
        </p:nvSpPr>
        <p:spPr>
          <a:xfrm>
            <a:off x="3479806" y="1905001"/>
            <a:ext cx="1092191" cy="1015996"/>
          </a:xfrm>
          <a:custGeom>
            <a:avLst/>
            <a:gdLst>
              <a:gd name="connsiteX0" fmla="*/ 0 w 863593"/>
              <a:gd name="connsiteY0" fmla="*/ 431797 h 863593"/>
              <a:gd name="connsiteX1" fmla="*/ 126471 w 863593"/>
              <a:gd name="connsiteY1" fmla="*/ 126470 h 863593"/>
              <a:gd name="connsiteX2" fmla="*/ 431798 w 863593"/>
              <a:gd name="connsiteY2" fmla="*/ 0 h 863593"/>
              <a:gd name="connsiteX3" fmla="*/ 737125 w 863593"/>
              <a:gd name="connsiteY3" fmla="*/ 126471 h 863593"/>
              <a:gd name="connsiteX4" fmla="*/ 863595 w 863593"/>
              <a:gd name="connsiteY4" fmla="*/ 431798 h 863593"/>
              <a:gd name="connsiteX5" fmla="*/ 737124 w 863593"/>
              <a:gd name="connsiteY5" fmla="*/ 737125 h 863593"/>
              <a:gd name="connsiteX6" fmla="*/ 431797 w 863593"/>
              <a:gd name="connsiteY6" fmla="*/ 863595 h 863593"/>
              <a:gd name="connsiteX7" fmla="*/ 126470 w 863593"/>
              <a:gd name="connsiteY7" fmla="*/ 737124 h 863593"/>
              <a:gd name="connsiteX8" fmla="*/ 0 w 863593"/>
              <a:gd name="connsiteY8" fmla="*/ 431797 h 8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3593" h="863593">
                <a:moveTo>
                  <a:pt x="0" y="431797"/>
                </a:moveTo>
                <a:cubicBezTo>
                  <a:pt x="0" y="317277"/>
                  <a:pt x="45493" y="207448"/>
                  <a:pt x="126471" y="126470"/>
                </a:cubicBezTo>
                <a:cubicBezTo>
                  <a:pt x="207449" y="45492"/>
                  <a:pt x="317278" y="0"/>
                  <a:pt x="431798" y="0"/>
                </a:cubicBezTo>
                <a:cubicBezTo>
                  <a:pt x="546318" y="0"/>
                  <a:pt x="656147" y="45493"/>
                  <a:pt x="737125" y="126471"/>
                </a:cubicBezTo>
                <a:cubicBezTo>
                  <a:pt x="818103" y="207449"/>
                  <a:pt x="863595" y="317278"/>
                  <a:pt x="863595" y="431798"/>
                </a:cubicBezTo>
                <a:cubicBezTo>
                  <a:pt x="863595" y="546318"/>
                  <a:pt x="818102" y="656147"/>
                  <a:pt x="737124" y="737125"/>
                </a:cubicBezTo>
                <a:cubicBezTo>
                  <a:pt x="656146" y="818103"/>
                  <a:pt x="546317" y="863595"/>
                  <a:pt x="431797" y="863595"/>
                </a:cubicBezTo>
                <a:cubicBezTo>
                  <a:pt x="317277" y="863595"/>
                  <a:pt x="207448" y="818102"/>
                  <a:pt x="126470" y="737124"/>
                </a:cubicBezTo>
                <a:cubicBezTo>
                  <a:pt x="45492" y="656146"/>
                  <a:pt x="0" y="546317"/>
                  <a:pt x="0" y="431797"/>
                </a:cubicBezTo>
                <a:close/>
              </a:path>
            </a:pathLst>
          </a:custGeom>
          <a:solidFill>
            <a:srgbClr val="0066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3996" tIns="174730" rIns="173996" bIns="174730" spcCol="1270" anchor="ctr"/>
          <a:lstStyle/>
          <a:p>
            <a:pPr algn="ctr" defTabSz="16891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3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3" name="Freeform 12"/>
          <p:cNvSpPr/>
          <p:nvPr/>
        </p:nvSpPr>
        <p:spPr>
          <a:xfrm>
            <a:off x="4851406" y="1905001"/>
            <a:ext cx="1092191" cy="1015996"/>
          </a:xfrm>
          <a:custGeom>
            <a:avLst/>
            <a:gdLst>
              <a:gd name="connsiteX0" fmla="*/ 0 w 863593"/>
              <a:gd name="connsiteY0" fmla="*/ 431797 h 863593"/>
              <a:gd name="connsiteX1" fmla="*/ 126471 w 863593"/>
              <a:gd name="connsiteY1" fmla="*/ 126470 h 863593"/>
              <a:gd name="connsiteX2" fmla="*/ 431798 w 863593"/>
              <a:gd name="connsiteY2" fmla="*/ 0 h 863593"/>
              <a:gd name="connsiteX3" fmla="*/ 737125 w 863593"/>
              <a:gd name="connsiteY3" fmla="*/ 126471 h 863593"/>
              <a:gd name="connsiteX4" fmla="*/ 863595 w 863593"/>
              <a:gd name="connsiteY4" fmla="*/ 431798 h 863593"/>
              <a:gd name="connsiteX5" fmla="*/ 737124 w 863593"/>
              <a:gd name="connsiteY5" fmla="*/ 737125 h 863593"/>
              <a:gd name="connsiteX6" fmla="*/ 431797 w 863593"/>
              <a:gd name="connsiteY6" fmla="*/ 863595 h 863593"/>
              <a:gd name="connsiteX7" fmla="*/ 126470 w 863593"/>
              <a:gd name="connsiteY7" fmla="*/ 737124 h 863593"/>
              <a:gd name="connsiteX8" fmla="*/ 0 w 863593"/>
              <a:gd name="connsiteY8" fmla="*/ 431797 h 8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3593" h="863593">
                <a:moveTo>
                  <a:pt x="0" y="431797"/>
                </a:moveTo>
                <a:cubicBezTo>
                  <a:pt x="0" y="317277"/>
                  <a:pt x="45493" y="207448"/>
                  <a:pt x="126471" y="126470"/>
                </a:cubicBezTo>
                <a:cubicBezTo>
                  <a:pt x="207449" y="45492"/>
                  <a:pt x="317278" y="0"/>
                  <a:pt x="431798" y="0"/>
                </a:cubicBezTo>
                <a:cubicBezTo>
                  <a:pt x="546318" y="0"/>
                  <a:pt x="656147" y="45493"/>
                  <a:pt x="737125" y="126471"/>
                </a:cubicBezTo>
                <a:cubicBezTo>
                  <a:pt x="818103" y="207449"/>
                  <a:pt x="863595" y="317278"/>
                  <a:pt x="863595" y="431798"/>
                </a:cubicBezTo>
                <a:cubicBezTo>
                  <a:pt x="863595" y="546318"/>
                  <a:pt x="818102" y="656147"/>
                  <a:pt x="737124" y="737125"/>
                </a:cubicBezTo>
                <a:cubicBezTo>
                  <a:pt x="656146" y="818103"/>
                  <a:pt x="546317" y="863595"/>
                  <a:pt x="431797" y="863595"/>
                </a:cubicBezTo>
                <a:cubicBezTo>
                  <a:pt x="317277" y="863595"/>
                  <a:pt x="207448" y="818102"/>
                  <a:pt x="126470" y="737124"/>
                </a:cubicBezTo>
                <a:cubicBezTo>
                  <a:pt x="45492" y="656146"/>
                  <a:pt x="0" y="546317"/>
                  <a:pt x="0" y="431797"/>
                </a:cubicBezTo>
                <a:close/>
              </a:path>
            </a:pathLst>
          </a:custGeom>
          <a:solidFill>
            <a:srgbClr val="0066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3996" tIns="174730" rIns="173996" bIns="174730" spcCol="1270" anchor="ctr"/>
          <a:lstStyle/>
          <a:p>
            <a:pPr algn="ctr" defTabSz="16891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3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4" name="Freeform 13"/>
          <p:cNvSpPr/>
          <p:nvPr/>
        </p:nvSpPr>
        <p:spPr>
          <a:xfrm>
            <a:off x="6223006" y="1905000"/>
            <a:ext cx="1092191" cy="1015996"/>
          </a:xfrm>
          <a:custGeom>
            <a:avLst/>
            <a:gdLst>
              <a:gd name="connsiteX0" fmla="*/ 0 w 863593"/>
              <a:gd name="connsiteY0" fmla="*/ 431797 h 863593"/>
              <a:gd name="connsiteX1" fmla="*/ 126471 w 863593"/>
              <a:gd name="connsiteY1" fmla="*/ 126470 h 863593"/>
              <a:gd name="connsiteX2" fmla="*/ 431798 w 863593"/>
              <a:gd name="connsiteY2" fmla="*/ 0 h 863593"/>
              <a:gd name="connsiteX3" fmla="*/ 737125 w 863593"/>
              <a:gd name="connsiteY3" fmla="*/ 126471 h 863593"/>
              <a:gd name="connsiteX4" fmla="*/ 863595 w 863593"/>
              <a:gd name="connsiteY4" fmla="*/ 431798 h 863593"/>
              <a:gd name="connsiteX5" fmla="*/ 737124 w 863593"/>
              <a:gd name="connsiteY5" fmla="*/ 737125 h 863593"/>
              <a:gd name="connsiteX6" fmla="*/ 431797 w 863593"/>
              <a:gd name="connsiteY6" fmla="*/ 863595 h 863593"/>
              <a:gd name="connsiteX7" fmla="*/ 126470 w 863593"/>
              <a:gd name="connsiteY7" fmla="*/ 737124 h 863593"/>
              <a:gd name="connsiteX8" fmla="*/ 0 w 863593"/>
              <a:gd name="connsiteY8" fmla="*/ 431797 h 8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3593" h="863593">
                <a:moveTo>
                  <a:pt x="0" y="431797"/>
                </a:moveTo>
                <a:cubicBezTo>
                  <a:pt x="0" y="317277"/>
                  <a:pt x="45493" y="207448"/>
                  <a:pt x="126471" y="126470"/>
                </a:cubicBezTo>
                <a:cubicBezTo>
                  <a:pt x="207449" y="45492"/>
                  <a:pt x="317278" y="0"/>
                  <a:pt x="431798" y="0"/>
                </a:cubicBezTo>
                <a:cubicBezTo>
                  <a:pt x="546318" y="0"/>
                  <a:pt x="656147" y="45493"/>
                  <a:pt x="737125" y="126471"/>
                </a:cubicBezTo>
                <a:cubicBezTo>
                  <a:pt x="818103" y="207449"/>
                  <a:pt x="863595" y="317278"/>
                  <a:pt x="863595" y="431798"/>
                </a:cubicBezTo>
                <a:cubicBezTo>
                  <a:pt x="863595" y="546318"/>
                  <a:pt x="818102" y="656147"/>
                  <a:pt x="737124" y="737125"/>
                </a:cubicBezTo>
                <a:cubicBezTo>
                  <a:pt x="656146" y="818103"/>
                  <a:pt x="546317" y="863595"/>
                  <a:pt x="431797" y="863595"/>
                </a:cubicBezTo>
                <a:cubicBezTo>
                  <a:pt x="317277" y="863595"/>
                  <a:pt x="207448" y="818102"/>
                  <a:pt x="126470" y="737124"/>
                </a:cubicBezTo>
                <a:cubicBezTo>
                  <a:pt x="45492" y="656146"/>
                  <a:pt x="0" y="546317"/>
                  <a:pt x="0" y="431797"/>
                </a:cubicBezTo>
                <a:close/>
              </a:path>
            </a:pathLst>
          </a:custGeom>
          <a:solidFill>
            <a:srgbClr val="0066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3996" tIns="174730" rIns="173996" bIns="174730" spcCol="1270" anchor="ctr"/>
          <a:lstStyle/>
          <a:p>
            <a:pPr algn="ctr" defTabSz="16891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3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cxnSp>
        <p:nvCxnSpPr>
          <p:cNvPr id="8" name="Elbow Connector 7"/>
          <p:cNvCxnSpPr>
            <a:stCxn id="14" idx="4"/>
            <a:endCxn id="11" idx="0"/>
          </p:cNvCxnSpPr>
          <p:nvPr/>
        </p:nvCxnSpPr>
        <p:spPr>
          <a:xfrm flipH="1">
            <a:off x="2057400" y="2413000"/>
            <a:ext cx="5257800" cy="1588"/>
          </a:xfrm>
          <a:prstGeom prst="bentConnector5">
            <a:avLst>
              <a:gd name="adj1" fmla="val -15853"/>
              <a:gd name="adj2" fmla="val 86495871"/>
              <a:gd name="adj3" fmla="val 118227"/>
            </a:avLst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4"/>
            <a:endCxn id="12" idx="0"/>
          </p:cNvCxnSpPr>
          <p:nvPr/>
        </p:nvCxnSpPr>
        <p:spPr>
          <a:xfrm flipV="1">
            <a:off x="3149600" y="2413000"/>
            <a:ext cx="330200" cy="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2" idx="4"/>
            <a:endCxn id="13" idx="0"/>
          </p:cNvCxnSpPr>
          <p:nvPr/>
        </p:nvCxnSpPr>
        <p:spPr>
          <a:xfrm flipV="1">
            <a:off x="4572000" y="2413000"/>
            <a:ext cx="279400" cy="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13" idx="4"/>
            <a:endCxn id="14" idx="0"/>
          </p:cNvCxnSpPr>
          <p:nvPr/>
        </p:nvCxnSpPr>
        <p:spPr>
          <a:xfrm flipV="1">
            <a:off x="5943600" y="2413000"/>
            <a:ext cx="279400" cy="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lowchart: Process 76"/>
          <p:cNvSpPr/>
          <p:nvPr/>
        </p:nvSpPr>
        <p:spPr>
          <a:xfrm>
            <a:off x="2209797" y="3581400"/>
            <a:ext cx="5029200" cy="457200"/>
          </a:xfrm>
          <a:prstGeom prst="flowChartProcess">
            <a:avLst/>
          </a:prstGeom>
          <a:solidFill>
            <a:srgbClr val="0066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3996" tIns="174730" rIns="173996" bIns="174730" spcCol="1270" anchor="ctr"/>
          <a:lstStyle/>
          <a:p>
            <a:pPr algn="ctr" defTabSz="16891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Review</a:t>
            </a:r>
          </a:p>
        </p:txBody>
      </p:sp>
    </p:spTree>
    <p:extLst>
      <p:ext uri="{BB962C8B-B14F-4D97-AF65-F5344CB8AC3E}">
        <p14:creationId xmlns:p14="http://schemas.microsoft.com/office/powerpoint/2010/main" val="395221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7" name="Rectangle 3"/>
          <p:cNvSpPr>
            <a:spLocks noChangeArrowheads="1"/>
          </p:cNvSpPr>
          <p:nvPr/>
        </p:nvSpPr>
        <p:spPr bwMode="auto">
          <a:xfrm>
            <a:off x="212725" y="228600"/>
            <a:ext cx="3938588" cy="3743325"/>
          </a:xfrm>
          <a:prstGeom prst="rec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lIns="89630" tIns="44816" rIns="89630" bIns="44816">
            <a:spAutoFit/>
            <a:flatTx/>
          </a:bodyPr>
          <a:lstStyle/>
          <a:p>
            <a:pPr algn="ctr" defTabSz="895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b="1">
                <a:solidFill>
                  <a:srgbClr val="006600"/>
                </a:solidFill>
                <a:latin typeface="Bookman Old Style" pitchFamily="18" charset="0"/>
              </a:rPr>
              <a:t>UNDANG UNDANG</a:t>
            </a:r>
          </a:p>
          <a:p>
            <a:pPr algn="ctr" defTabSz="895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b="1">
                <a:solidFill>
                  <a:srgbClr val="006600"/>
                </a:solidFill>
                <a:latin typeface="Bookman Old Style" pitchFamily="18" charset="0"/>
              </a:rPr>
              <a:t>NO 1 TH 1970</a:t>
            </a:r>
          </a:p>
          <a:p>
            <a:pPr algn="ctr" defTabSz="895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b="1">
                <a:solidFill>
                  <a:srgbClr val="006600"/>
                </a:solidFill>
                <a:latin typeface="Bookman Old Style" pitchFamily="18" charset="0"/>
              </a:rPr>
              <a:t>KESELAMATAN KERJA</a:t>
            </a:r>
          </a:p>
          <a:p>
            <a:pPr algn="ctr" defTabSz="895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 b="1">
              <a:solidFill>
                <a:srgbClr val="006600"/>
              </a:solidFill>
              <a:latin typeface="Bookman Old Style" pitchFamily="18" charset="0"/>
            </a:endParaRPr>
          </a:p>
          <a:p>
            <a:pPr algn="ctr" defTabSz="895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 b="1">
              <a:solidFill>
                <a:srgbClr val="006600"/>
              </a:solidFill>
              <a:latin typeface="Bookman Old Style" pitchFamily="18" charset="0"/>
            </a:endParaRPr>
          </a:p>
          <a:p>
            <a:pPr algn="ctr" defTabSz="895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 b="1">
              <a:solidFill>
                <a:srgbClr val="006600"/>
              </a:solidFill>
              <a:latin typeface="Bookman Old Style" pitchFamily="18" charset="0"/>
            </a:endParaRPr>
          </a:p>
          <a:p>
            <a:pPr algn="ctr" defTabSz="895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 b="1">
              <a:solidFill>
                <a:srgbClr val="006600"/>
              </a:solidFill>
              <a:latin typeface="Bookman Old Style" pitchFamily="18" charset="0"/>
            </a:endParaRPr>
          </a:p>
          <a:p>
            <a:pPr algn="ctr" defTabSz="895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 b="1">
              <a:solidFill>
                <a:srgbClr val="006600"/>
              </a:solidFill>
              <a:latin typeface="Bookman Old Style" pitchFamily="18" charset="0"/>
            </a:endParaRPr>
          </a:p>
          <a:p>
            <a:pPr algn="ctr" defTabSz="895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 b="1">
              <a:solidFill>
                <a:srgbClr val="006600"/>
              </a:solidFill>
              <a:latin typeface="Bookman Old Style" pitchFamily="18" charset="0"/>
            </a:endParaRPr>
          </a:p>
          <a:p>
            <a:pPr algn="ctr" defTabSz="895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 b="1">
              <a:solidFill>
                <a:srgbClr val="006600"/>
              </a:solidFill>
              <a:latin typeface="Bookman Old Style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1675" y="1392238"/>
            <a:ext cx="2043113" cy="2493962"/>
            <a:chOff x="747" y="1394"/>
            <a:chExt cx="1795" cy="1713"/>
          </a:xfrm>
        </p:grpSpPr>
        <p:sp>
          <p:nvSpPr>
            <p:cNvPr id="55303" name="Freeform 5"/>
            <p:cNvSpPr>
              <a:spLocks/>
            </p:cNvSpPr>
            <p:nvPr/>
          </p:nvSpPr>
          <p:spPr bwMode="auto">
            <a:xfrm>
              <a:off x="760" y="1822"/>
              <a:ext cx="1441" cy="1003"/>
            </a:xfrm>
            <a:custGeom>
              <a:avLst/>
              <a:gdLst>
                <a:gd name="T0" fmla="*/ 0 w 2883"/>
                <a:gd name="T1" fmla="*/ 1 h 2006"/>
                <a:gd name="T2" fmla="*/ 0 w 2883"/>
                <a:gd name="T3" fmla="*/ 1 h 2006"/>
                <a:gd name="T4" fmla="*/ 0 w 2883"/>
                <a:gd name="T5" fmla="*/ 1 h 2006"/>
                <a:gd name="T6" fmla="*/ 0 w 2883"/>
                <a:gd name="T7" fmla="*/ 1 h 2006"/>
                <a:gd name="T8" fmla="*/ 0 w 2883"/>
                <a:gd name="T9" fmla="*/ 1 h 2006"/>
                <a:gd name="T10" fmla="*/ 0 w 2883"/>
                <a:gd name="T11" fmla="*/ 1 h 2006"/>
                <a:gd name="T12" fmla="*/ 0 w 2883"/>
                <a:gd name="T13" fmla="*/ 1 h 2006"/>
                <a:gd name="T14" fmla="*/ 0 w 2883"/>
                <a:gd name="T15" fmla="*/ 1 h 2006"/>
                <a:gd name="T16" fmla="*/ 0 w 2883"/>
                <a:gd name="T17" fmla="*/ 1 h 2006"/>
                <a:gd name="T18" fmla="*/ 0 w 2883"/>
                <a:gd name="T19" fmla="*/ 1 h 2006"/>
                <a:gd name="T20" fmla="*/ 0 w 2883"/>
                <a:gd name="T21" fmla="*/ 1 h 2006"/>
                <a:gd name="T22" fmla="*/ 0 w 2883"/>
                <a:gd name="T23" fmla="*/ 1 h 2006"/>
                <a:gd name="T24" fmla="*/ 0 w 2883"/>
                <a:gd name="T25" fmla="*/ 1 h 2006"/>
                <a:gd name="T26" fmla="*/ 0 w 2883"/>
                <a:gd name="T27" fmla="*/ 1 h 2006"/>
                <a:gd name="T28" fmla="*/ 0 w 2883"/>
                <a:gd name="T29" fmla="*/ 1 h 2006"/>
                <a:gd name="T30" fmla="*/ 0 w 2883"/>
                <a:gd name="T31" fmla="*/ 1 h 2006"/>
                <a:gd name="T32" fmla="*/ 0 w 2883"/>
                <a:gd name="T33" fmla="*/ 1 h 2006"/>
                <a:gd name="T34" fmla="*/ 0 w 2883"/>
                <a:gd name="T35" fmla="*/ 1 h 2006"/>
                <a:gd name="T36" fmla="*/ 0 w 2883"/>
                <a:gd name="T37" fmla="*/ 1 h 2006"/>
                <a:gd name="T38" fmla="*/ 0 w 2883"/>
                <a:gd name="T39" fmla="*/ 1 h 2006"/>
                <a:gd name="T40" fmla="*/ 0 w 2883"/>
                <a:gd name="T41" fmla="*/ 1 h 2006"/>
                <a:gd name="T42" fmla="*/ 0 w 2883"/>
                <a:gd name="T43" fmla="*/ 1 h 2006"/>
                <a:gd name="T44" fmla="*/ 0 w 2883"/>
                <a:gd name="T45" fmla="*/ 1 h 2006"/>
                <a:gd name="T46" fmla="*/ 0 w 2883"/>
                <a:gd name="T47" fmla="*/ 1 h 2006"/>
                <a:gd name="T48" fmla="*/ 0 w 2883"/>
                <a:gd name="T49" fmla="*/ 1 h 2006"/>
                <a:gd name="T50" fmla="*/ 0 w 2883"/>
                <a:gd name="T51" fmla="*/ 1 h 2006"/>
                <a:gd name="T52" fmla="*/ 0 w 2883"/>
                <a:gd name="T53" fmla="*/ 1 h 2006"/>
                <a:gd name="T54" fmla="*/ 0 w 2883"/>
                <a:gd name="T55" fmla="*/ 1 h 2006"/>
                <a:gd name="T56" fmla="*/ 0 w 2883"/>
                <a:gd name="T57" fmla="*/ 1 h 2006"/>
                <a:gd name="T58" fmla="*/ 0 w 2883"/>
                <a:gd name="T59" fmla="*/ 1 h 2006"/>
                <a:gd name="T60" fmla="*/ 0 w 2883"/>
                <a:gd name="T61" fmla="*/ 1 h 2006"/>
                <a:gd name="T62" fmla="*/ 0 w 2883"/>
                <a:gd name="T63" fmla="*/ 1 h 2006"/>
                <a:gd name="T64" fmla="*/ 0 w 2883"/>
                <a:gd name="T65" fmla="*/ 1 h 2006"/>
                <a:gd name="T66" fmla="*/ 0 w 2883"/>
                <a:gd name="T67" fmla="*/ 1 h 2006"/>
                <a:gd name="T68" fmla="*/ 0 w 2883"/>
                <a:gd name="T69" fmla="*/ 1 h 2006"/>
                <a:gd name="T70" fmla="*/ 0 w 2883"/>
                <a:gd name="T71" fmla="*/ 1 h 2006"/>
                <a:gd name="T72" fmla="*/ 0 w 2883"/>
                <a:gd name="T73" fmla="*/ 1 h 2006"/>
                <a:gd name="T74" fmla="*/ 0 w 2883"/>
                <a:gd name="T75" fmla="*/ 1 h 2006"/>
                <a:gd name="T76" fmla="*/ 0 w 2883"/>
                <a:gd name="T77" fmla="*/ 1 h 2006"/>
                <a:gd name="T78" fmla="*/ 0 w 2883"/>
                <a:gd name="T79" fmla="*/ 0 h 2006"/>
                <a:gd name="T80" fmla="*/ 0 w 2883"/>
                <a:gd name="T81" fmla="*/ 1 h 20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83"/>
                <a:gd name="T124" fmla="*/ 0 h 2006"/>
                <a:gd name="T125" fmla="*/ 2883 w 2883"/>
                <a:gd name="T126" fmla="*/ 2006 h 200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83" h="2006">
                  <a:moveTo>
                    <a:pt x="1270" y="17"/>
                  </a:moveTo>
                  <a:lnTo>
                    <a:pt x="1200" y="65"/>
                  </a:lnTo>
                  <a:lnTo>
                    <a:pt x="1166" y="151"/>
                  </a:lnTo>
                  <a:lnTo>
                    <a:pt x="1113" y="182"/>
                  </a:lnTo>
                  <a:lnTo>
                    <a:pt x="1096" y="233"/>
                  </a:lnTo>
                  <a:lnTo>
                    <a:pt x="897" y="315"/>
                  </a:lnTo>
                  <a:lnTo>
                    <a:pt x="797" y="350"/>
                  </a:lnTo>
                  <a:lnTo>
                    <a:pt x="699" y="395"/>
                  </a:lnTo>
                  <a:lnTo>
                    <a:pt x="611" y="443"/>
                  </a:lnTo>
                  <a:lnTo>
                    <a:pt x="583" y="472"/>
                  </a:lnTo>
                  <a:lnTo>
                    <a:pt x="564" y="503"/>
                  </a:lnTo>
                  <a:lnTo>
                    <a:pt x="530" y="525"/>
                  </a:lnTo>
                  <a:lnTo>
                    <a:pt x="489" y="578"/>
                  </a:lnTo>
                  <a:lnTo>
                    <a:pt x="448" y="613"/>
                  </a:lnTo>
                  <a:lnTo>
                    <a:pt x="385" y="672"/>
                  </a:lnTo>
                  <a:lnTo>
                    <a:pt x="314" y="763"/>
                  </a:lnTo>
                  <a:lnTo>
                    <a:pt x="244" y="857"/>
                  </a:lnTo>
                  <a:lnTo>
                    <a:pt x="185" y="940"/>
                  </a:lnTo>
                  <a:lnTo>
                    <a:pt x="163" y="975"/>
                  </a:lnTo>
                  <a:lnTo>
                    <a:pt x="116" y="998"/>
                  </a:lnTo>
                  <a:lnTo>
                    <a:pt x="99" y="1061"/>
                  </a:lnTo>
                  <a:lnTo>
                    <a:pt x="63" y="1102"/>
                  </a:lnTo>
                  <a:lnTo>
                    <a:pt x="30" y="1149"/>
                  </a:lnTo>
                  <a:lnTo>
                    <a:pt x="24" y="1196"/>
                  </a:lnTo>
                  <a:lnTo>
                    <a:pt x="0" y="1255"/>
                  </a:lnTo>
                  <a:lnTo>
                    <a:pt x="24" y="1349"/>
                  </a:lnTo>
                  <a:lnTo>
                    <a:pt x="0" y="1405"/>
                  </a:lnTo>
                  <a:lnTo>
                    <a:pt x="40" y="1474"/>
                  </a:lnTo>
                  <a:lnTo>
                    <a:pt x="75" y="1552"/>
                  </a:lnTo>
                  <a:lnTo>
                    <a:pt x="285" y="1686"/>
                  </a:lnTo>
                  <a:lnTo>
                    <a:pt x="530" y="1709"/>
                  </a:lnTo>
                  <a:lnTo>
                    <a:pt x="564" y="1650"/>
                  </a:lnTo>
                  <a:lnTo>
                    <a:pt x="513" y="1558"/>
                  </a:lnTo>
                  <a:lnTo>
                    <a:pt x="495" y="1464"/>
                  </a:lnTo>
                  <a:lnTo>
                    <a:pt x="489" y="1435"/>
                  </a:lnTo>
                  <a:lnTo>
                    <a:pt x="465" y="1418"/>
                  </a:lnTo>
                  <a:lnTo>
                    <a:pt x="472" y="1377"/>
                  </a:lnTo>
                  <a:lnTo>
                    <a:pt x="634" y="1349"/>
                  </a:lnTo>
                  <a:lnTo>
                    <a:pt x="652" y="1318"/>
                  </a:lnTo>
                  <a:lnTo>
                    <a:pt x="687" y="1202"/>
                  </a:lnTo>
                  <a:lnTo>
                    <a:pt x="844" y="1067"/>
                  </a:lnTo>
                  <a:lnTo>
                    <a:pt x="873" y="1214"/>
                  </a:lnTo>
                  <a:lnTo>
                    <a:pt x="851" y="1294"/>
                  </a:lnTo>
                  <a:lnTo>
                    <a:pt x="873" y="1370"/>
                  </a:lnTo>
                  <a:lnTo>
                    <a:pt x="892" y="1533"/>
                  </a:lnTo>
                  <a:lnTo>
                    <a:pt x="873" y="1644"/>
                  </a:lnTo>
                  <a:lnTo>
                    <a:pt x="868" y="1674"/>
                  </a:lnTo>
                  <a:lnTo>
                    <a:pt x="897" y="1744"/>
                  </a:lnTo>
                  <a:lnTo>
                    <a:pt x="879" y="1819"/>
                  </a:lnTo>
                  <a:lnTo>
                    <a:pt x="903" y="1872"/>
                  </a:lnTo>
                  <a:lnTo>
                    <a:pt x="990" y="2006"/>
                  </a:lnTo>
                  <a:lnTo>
                    <a:pt x="2045" y="1948"/>
                  </a:lnTo>
                  <a:lnTo>
                    <a:pt x="2271" y="1255"/>
                  </a:lnTo>
                  <a:lnTo>
                    <a:pt x="2306" y="1383"/>
                  </a:lnTo>
                  <a:lnTo>
                    <a:pt x="2399" y="1418"/>
                  </a:lnTo>
                  <a:lnTo>
                    <a:pt x="2558" y="1674"/>
                  </a:lnTo>
                  <a:lnTo>
                    <a:pt x="2824" y="1545"/>
                  </a:lnTo>
                  <a:lnTo>
                    <a:pt x="2860" y="1441"/>
                  </a:lnTo>
                  <a:lnTo>
                    <a:pt x="2877" y="1359"/>
                  </a:lnTo>
                  <a:lnTo>
                    <a:pt x="2883" y="1324"/>
                  </a:lnTo>
                  <a:lnTo>
                    <a:pt x="2854" y="1290"/>
                  </a:lnTo>
                  <a:lnTo>
                    <a:pt x="2726" y="1284"/>
                  </a:lnTo>
                  <a:lnTo>
                    <a:pt x="2738" y="1214"/>
                  </a:lnTo>
                  <a:lnTo>
                    <a:pt x="2685" y="1114"/>
                  </a:lnTo>
                  <a:lnTo>
                    <a:pt x="2662" y="1040"/>
                  </a:lnTo>
                  <a:lnTo>
                    <a:pt x="2627" y="985"/>
                  </a:lnTo>
                  <a:lnTo>
                    <a:pt x="2579" y="922"/>
                  </a:lnTo>
                  <a:lnTo>
                    <a:pt x="2538" y="828"/>
                  </a:lnTo>
                  <a:lnTo>
                    <a:pt x="2498" y="734"/>
                  </a:lnTo>
                  <a:lnTo>
                    <a:pt x="2428" y="618"/>
                  </a:lnTo>
                  <a:lnTo>
                    <a:pt x="2371" y="537"/>
                  </a:lnTo>
                  <a:lnTo>
                    <a:pt x="2289" y="450"/>
                  </a:lnTo>
                  <a:lnTo>
                    <a:pt x="2220" y="321"/>
                  </a:lnTo>
                  <a:lnTo>
                    <a:pt x="2179" y="298"/>
                  </a:lnTo>
                  <a:lnTo>
                    <a:pt x="2079" y="263"/>
                  </a:lnTo>
                  <a:lnTo>
                    <a:pt x="1986" y="227"/>
                  </a:lnTo>
                  <a:lnTo>
                    <a:pt x="1900" y="170"/>
                  </a:lnTo>
                  <a:lnTo>
                    <a:pt x="1835" y="151"/>
                  </a:lnTo>
                  <a:lnTo>
                    <a:pt x="1806" y="86"/>
                  </a:lnTo>
                  <a:lnTo>
                    <a:pt x="1631" y="0"/>
                  </a:lnTo>
                  <a:lnTo>
                    <a:pt x="1270" y="17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04" name="Freeform 6"/>
            <p:cNvSpPr>
              <a:spLocks/>
            </p:cNvSpPr>
            <p:nvPr/>
          </p:nvSpPr>
          <p:spPr bwMode="auto">
            <a:xfrm>
              <a:off x="2021" y="2476"/>
              <a:ext cx="166" cy="137"/>
            </a:xfrm>
            <a:custGeom>
              <a:avLst/>
              <a:gdLst>
                <a:gd name="T0" fmla="*/ 1 w 332"/>
                <a:gd name="T1" fmla="*/ 0 h 274"/>
                <a:gd name="T2" fmla="*/ 1 w 332"/>
                <a:gd name="T3" fmla="*/ 1 h 274"/>
                <a:gd name="T4" fmla="*/ 1 w 332"/>
                <a:gd name="T5" fmla="*/ 1 h 274"/>
                <a:gd name="T6" fmla="*/ 0 w 332"/>
                <a:gd name="T7" fmla="*/ 1 h 274"/>
                <a:gd name="T8" fmla="*/ 1 w 332"/>
                <a:gd name="T9" fmla="*/ 1 h 274"/>
                <a:gd name="T10" fmla="*/ 1 w 332"/>
                <a:gd name="T11" fmla="*/ 1 h 274"/>
                <a:gd name="T12" fmla="*/ 1 w 332"/>
                <a:gd name="T13" fmla="*/ 1 h 274"/>
                <a:gd name="T14" fmla="*/ 1 w 332"/>
                <a:gd name="T15" fmla="*/ 1 h 274"/>
                <a:gd name="T16" fmla="*/ 1 w 332"/>
                <a:gd name="T17" fmla="*/ 1 h 274"/>
                <a:gd name="T18" fmla="*/ 1 w 332"/>
                <a:gd name="T19" fmla="*/ 1 h 274"/>
                <a:gd name="T20" fmla="*/ 1 w 332"/>
                <a:gd name="T21" fmla="*/ 1 h 274"/>
                <a:gd name="T22" fmla="*/ 1 w 332"/>
                <a:gd name="T23" fmla="*/ 0 h 274"/>
                <a:gd name="T24" fmla="*/ 1 w 332"/>
                <a:gd name="T25" fmla="*/ 0 h 274"/>
                <a:gd name="T26" fmla="*/ 1 w 332"/>
                <a:gd name="T27" fmla="*/ 0 h 2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2"/>
                <a:gd name="T43" fmla="*/ 0 h 274"/>
                <a:gd name="T44" fmla="*/ 332 w 332"/>
                <a:gd name="T45" fmla="*/ 274 h 2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2" h="274">
                  <a:moveTo>
                    <a:pt x="308" y="0"/>
                  </a:moveTo>
                  <a:lnTo>
                    <a:pt x="226" y="12"/>
                  </a:lnTo>
                  <a:lnTo>
                    <a:pt x="92" y="59"/>
                  </a:lnTo>
                  <a:lnTo>
                    <a:pt x="0" y="134"/>
                  </a:lnTo>
                  <a:lnTo>
                    <a:pt x="36" y="158"/>
                  </a:lnTo>
                  <a:lnTo>
                    <a:pt x="36" y="193"/>
                  </a:lnTo>
                  <a:lnTo>
                    <a:pt x="75" y="227"/>
                  </a:lnTo>
                  <a:lnTo>
                    <a:pt x="81" y="274"/>
                  </a:lnTo>
                  <a:lnTo>
                    <a:pt x="192" y="199"/>
                  </a:lnTo>
                  <a:lnTo>
                    <a:pt x="291" y="182"/>
                  </a:lnTo>
                  <a:lnTo>
                    <a:pt x="332" y="53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05" name="Freeform 7"/>
            <p:cNvSpPr>
              <a:spLocks/>
            </p:cNvSpPr>
            <p:nvPr/>
          </p:nvSpPr>
          <p:spPr bwMode="auto">
            <a:xfrm>
              <a:off x="2027" y="2452"/>
              <a:ext cx="52" cy="30"/>
            </a:xfrm>
            <a:custGeom>
              <a:avLst/>
              <a:gdLst>
                <a:gd name="T0" fmla="*/ 1 w 104"/>
                <a:gd name="T1" fmla="*/ 0 h 59"/>
                <a:gd name="T2" fmla="*/ 1 w 104"/>
                <a:gd name="T3" fmla="*/ 1 h 59"/>
                <a:gd name="T4" fmla="*/ 0 w 104"/>
                <a:gd name="T5" fmla="*/ 1 h 59"/>
                <a:gd name="T6" fmla="*/ 1 w 104"/>
                <a:gd name="T7" fmla="*/ 1 h 59"/>
                <a:gd name="T8" fmla="*/ 1 w 104"/>
                <a:gd name="T9" fmla="*/ 0 h 59"/>
                <a:gd name="T10" fmla="*/ 1 w 104"/>
                <a:gd name="T11" fmla="*/ 0 h 59"/>
                <a:gd name="T12" fmla="*/ 1 w 104"/>
                <a:gd name="T13" fmla="*/ 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4"/>
                <a:gd name="T22" fmla="*/ 0 h 59"/>
                <a:gd name="T23" fmla="*/ 104 w 104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4" h="59">
                  <a:moveTo>
                    <a:pt x="104" y="0"/>
                  </a:moveTo>
                  <a:lnTo>
                    <a:pt x="41" y="12"/>
                  </a:lnTo>
                  <a:lnTo>
                    <a:pt x="0" y="59"/>
                  </a:lnTo>
                  <a:lnTo>
                    <a:pt x="80" y="35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06" name="Freeform 8"/>
            <p:cNvSpPr>
              <a:spLocks/>
            </p:cNvSpPr>
            <p:nvPr/>
          </p:nvSpPr>
          <p:spPr bwMode="auto">
            <a:xfrm>
              <a:off x="2000" y="2380"/>
              <a:ext cx="102" cy="87"/>
            </a:xfrm>
            <a:custGeom>
              <a:avLst/>
              <a:gdLst>
                <a:gd name="T0" fmla="*/ 1 w 204"/>
                <a:gd name="T1" fmla="*/ 0 h 176"/>
                <a:gd name="T2" fmla="*/ 1 w 204"/>
                <a:gd name="T3" fmla="*/ 0 h 176"/>
                <a:gd name="T4" fmla="*/ 0 w 204"/>
                <a:gd name="T5" fmla="*/ 0 h 176"/>
                <a:gd name="T6" fmla="*/ 1 w 204"/>
                <a:gd name="T7" fmla="*/ 0 h 176"/>
                <a:gd name="T8" fmla="*/ 1 w 204"/>
                <a:gd name="T9" fmla="*/ 0 h 176"/>
                <a:gd name="T10" fmla="*/ 1 w 204"/>
                <a:gd name="T11" fmla="*/ 0 h 176"/>
                <a:gd name="T12" fmla="*/ 1 w 204"/>
                <a:gd name="T13" fmla="*/ 0 h 176"/>
                <a:gd name="T14" fmla="*/ 1 w 204"/>
                <a:gd name="T15" fmla="*/ 0 h 176"/>
                <a:gd name="T16" fmla="*/ 1 w 204"/>
                <a:gd name="T17" fmla="*/ 0 h 176"/>
                <a:gd name="T18" fmla="*/ 1 w 204"/>
                <a:gd name="T19" fmla="*/ 0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4"/>
                <a:gd name="T31" fmla="*/ 0 h 176"/>
                <a:gd name="T32" fmla="*/ 204 w 204"/>
                <a:gd name="T33" fmla="*/ 176 h 1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4" h="176">
                  <a:moveTo>
                    <a:pt x="168" y="0"/>
                  </a:moveTo>
                  <a:lnTo>
                    <a:pt x="128" y="65"/>
                  </a:lnTo>
                  <a:lnTo>
                    <a:pt x="0" y="176"/>
                  </a:lnTo>
                  <a:lnTo>
                    <a:pt x="139" y="106"/>
                  </a:lnTo>
                  <a:lnTo>
                    <a:pt x="192" y="94"/>
                  </a:lnTo>
                  <a:lnTo>
                    <a:pt x="204" y="52"/>
                  </a:lnTo>
                  <a:lnTo>
                    <a:pt x="187" y="1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07" name="Freeform 9"/>
            <p:cNvSpPr>
              <a:spLocks/>
            </p:cNvSpPr>
            <p:nvPr/>
          </p:nvSpPr>
          <p:spPr bwMode="auto">
            <a:xfrm>
              <a:off x="2021" y="2261"/>
              <a:ext cx="61" cy="116"/>
            </a:xfrm>
            <a:custGeom>
              <a:avLst/>
              <a:gdLst>
                <a:gd name="T0" fmla="*/ 0 w 122"/>
                <a:gd name="T1" fmla="*/ 0 h 234"/>
                <a:gd name="T2" fmla="*/ 1 w 122"/>
                <a:gd name="T3" fmla="*/ 0 h 234"/>
                <a:gd name="T4" fmla="*/ 1 w 122"/>
                <a:gd name="T5" fmla="*/ 0 h 234"/>
                <a:gd name="T6" fmla="*/ 1 w 122"/>
                <a:gd name="T7" fmla="*/ 0 h 234"/>
                <a:gd name="T8" fmla="*/ 1 w 122"/>
                <a:gd name="T9" fmla="*/ 0 h 234"/>
                <a:gd name="T10" fmla="*/ 1 w 122"/>
                <a:gd name="T11" fmla="*/ 0 h 234"/>
                <a:gd name="T12" fmla="*/ 0 w 122"/>
                <a:gd name="T13" fmla="*/ 0 h 234"/>
                <a:gd name="T14" fmla="*/ 0 w 122"/>
                <a:gd name="T15" fmla="*/ 0 h 234"/>
                <a:gd name="T16" fmla="*/ 0 w 122"/>
                <a:gd name="T17" fmla="*/ 0 h 2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2"/>
                <a:gd name="T28" fmla="*/ 0 h 234"/>
                <a:gd name="T29" fmla="*/ 122 w 122"/>
                <a:gd name="T30" fmla="*/ 234 h 2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2" h="234">
                  <a:moveTo>
                    <a:pt x="0" y="0"/>
                  </a:moveTo>
                  <a:lnTo>
                    <a:pt x="41" y="109"/>
                  </a:lnTo>
                  <a:lnTo>
                    <a:pt x="41" y="234"/>
                  </a:lnTo>
                  <a:lnTo>
                    <a:pt x="122" y="185"/>
                  </a:lnTo>
                  <a:lnTo>
                    <a:pt x="87" y="115"/>
                  </a:lnTo>
                  <a:lnTo>
                    <a:pt x="47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08" name="Freeform 10"/>
            <p:cNvSpPr>
              <a:spLocks/>
            </p:cNvSpPr>
            <p:nvPr/>
          </p:nvSpPr>
          <p:spPr bwMode="auto">
            <a:xfrm>
              <a:off x="1765" y="1954"/>
              <a:ext cx="239" cy="463"/>
            </a:xfrm>
            <a:custGeom>
              <a:avLst/>
              <a:gdLst>
                <a:gd name="T0" fmla="*/ 1 w 477"/>
                <a:gd name="T1" fmla="*/ 0 h 927"/>
                <a:gd name="T2" fmla="*/ 1 w 477"/>
                <a:gd name="T3" fmla="*/ 0 h 927"/>
                <a:gd name="T4" fmla="*/ 1 w 477"/>
                <a:gd name="T5" fmla="*/ 0 h 927"/>
                <a:gd name="T6" fmla="*/ 1 w 477"/>
                <a:gd name="T7" fmla="*/ 0 h 927"/>
                <a:gd name="T8" fmla="*/ 1 w 477"/>
                <a:gd name="T9" fmla="*/ 0 h 927"/>
                <a:gd name="T10" fmla="*/ 1 w 477"/>
                <a:gd name="T11" fmla="*/ 0 h 927"/>
                <a:gd name="T12" fmla="*/ 1 w 477"/>
                <a:gd name="T13" fmla="*/ 0 h 927"/>
                <a:gd name="T14" fmla="*/ 1 w 477"/>
                <a:gd name="T15" fmla="*/ 0 h 927"/>
                <a:gd name="T16" fmla="*/ 1 w 477"/>
                <a:gd name="T17" fmla="*/ 0 h 927"/>
                <a:gd name="T18" fmla="*/ 1 w 477"/>
                <a:gd name="T19" fmla="*/ 0 h 927"/>
                <a:gd name="T20" fmla="*/ 1 w 477"/>
                <a:gd name="T21" fmla="*/ 0 h 927"/>
                <a:gd name="T22" fmla="*/ 1 w 477"/>
                <a:gd name="T23" fmla="*/ 0 h 927"/>
                <a:gd name="T24" fmla="*/ 1 w 477"/>
                <a:gd name="T25" fmla="*/ 0 h 927"/>
                <a:gd name="T26" fmla="*/ 1 w 477"/>
                <a:gd name="T27" fmla="*/ 0 h 927"/>
                <a:gd name="T28" fmla="*/ 1 w 477"/>
                <a:gd name="T29" fmla="*/ 0 h 927"/>
                <a:gd name="T30" fmla="*/ 1 w 477"/>
                <a:gd name="T31" fmla="*/ 0 h 927"/>
                <a:gd name="T32" fmla="*/ 1 w 477"/>
                <a:gd name="T33" fmla="*/ 0 h 927"/>
                <a:gd name="T34" fmla="*/ 1 w 477"/>
                <a:gd name="T35" fmla="*/ 0 h 927"/>
                <a:gd name="T36" fmla="*/ 1 w 477"/>
                <a:gd name="T37" fmla="*/ 0 h 927"/>
                <a:gd name="T38" fmla="*/ 1 w 477"/>
                <a:gd name="T39" fmla="*/ 0 h 927"/>
                <a:gd name="T40" fmla="*/ 1 w 477"/>
                <a:gd name="T41" fmla="*/ 0 h 927"/>
                <a:gd name="T42" fmla="*/ 1 w 477"/>
                <a:gd name="T43" fmla="*/ 0 h 927"/>
                <a:gd name="T44" fmla="*/ 1 w 477"/>
                <a:gd name="T45" fmla="*/ 0 h 927"/>
                <a:gd name="T46" fmla="*/ 1 w 477"/>
                <a:gd name="T47" fmla="*/ 0 h 927"/>
                <a:gd name="T48" fmla="*/ 1 w 477"/>
                <a:gd name="T49" fmla="*/ 0 h 927"/>
                <a:gd name="T50" fmla="*/ 1 w 477"/>
                <a:gd name="T51" fmla="*/ 0 h 927"/>
                <a:gd name="T52" fmla="*/ 1 w 477"/>
                <a:gd name="T53" fmla="*/ 0 h 927"/>
                <a:gd name="T54" fmla="*/ 1 w 477"/>
                <a:gd name="T55" fmla="*/ 0 h 927"/>
                <a:gd name="T56" fmla="*/ 1 w 477"/>
                <a:gd name="T57" fmla="*/ 0 h 927"/>
                <a:gd name="T58" fmla="*/ 1 w 477"/>
                <a:gd name="T59" fmla="*/ 0 h 927"/>
                <a:gd name="T60" fmla="*/ 1 w 477"/>
                <a:gd name="T61" fmla="*/ 0 h 927"/>
                <a:gd name="T62" fmla="*/ 1 w 477"/>
                <a:gd name="T63" fmla="*/ 0 h 927"/>
                <a:gd name="T64" fmla="*/ 0 w 477"/>
                <a:gd name="T65" fmla="*/ 0 h 927"/>
                <a:gd name="T66" fmla="*/ 1 w 477"/>
                <a:gd name="T67" fmla="*/ 0 h 927"/>
                <a:gd name="T68" fmla="*/ 1 w 477"/>
                <a:gd name="T69" fmla="*/ 0 h 927"/>
                <a:gd name="T70" fmla="*/ 1 w 477"/>
                <a:gd name="T71" fmla="*/ 0 h 9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77"/>
                <a:gd name="T109" fmla="*/ 0 h 927"/>
                <a:gd name="T110" fmla="*/ 477 w 477"/>
                <a:gd name="T111" fmla="*/ 927 h 9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77" h="927">
                  <a:moveTo>
                    <a:pt x="16" y="23"/>
                  </a:moveTo>
                  <a:lnTo>
                    <a:pt x="45" y="156"/>
                  </a:lnTo>
                  <a:lnTo>
                    <a:pt x="41" y="332"/>
                  </a:lnTo>
                  <a:lnTo>
                    <a:pt x="63" y="438"/>
                  </a:lnTo>
                  <a:lnTo>
                    <a:pt x="28" y="536"/>
                  </a:lnTo>
                  <a:lnTo>
                    <a:pt x="99" y="653"/>
                  </a:lnTo>
                  <a:lnTo>
                    <a:pt x="173" y="927"/>
                  </a:lnTo>
                  <a:lnTo>
                    <a:pt x="186" y="781"/>
                  </a:lnTo>
                  <a:lnTo>
                    <a:pt x="169" y="704"/>
                  </a:lnTo>
                  <a:lnTo>
                    <a:pt x="196" y="624"/>
                  </a:lnTo>
                  <a:lnTo>
                    <a:pt x="186" y="518"/>
                  </a:lnTo>
                  <a:lnTo>
                    <a:pt x="214" y="361"/>
                  </a:lnTo>
                  <a:lnTo>
                    <a:pt x="196" y="285"/>
                  </a:lnTo>
                  <a:lnTo>
                    <a:pt x="232" y="170"/>
                  </a:lnTo>
                  <a:lnTo>
                    <a:pt x="273" y="367"/>
                  </a:lnTo>
                  <a:lnTo>
                    <a:pt x="273" y="420"/>
                  </a:lnTo>
                  <a:lnTo>
                    <a:pt x="296" y="326"/>
                  </a:lnTo>
                  <a:lnTo>
                    <a:pt x="314" y="430"/>
                  </a:lnTo>
                  <a:lnTo>
                    <a:pt x="303" y="518"/>
                  </a:lnTo>
                  <a:lnTo>
                    <a:pt x="361" y="430"/>
                  </a:lnTo>
                  <a:lnTo>
                    <a:pt x="373" y="583"/>
                  </a:lnTo>
                  <a:lnTo>
                    <a:pt x="344" y="812"/>
                  </a:lnTo>
                  <a:lnTo>
                    <a:pt x="448" y="739"/>
                  </a:lnTo>
                  <a:lnTo>
                    <a:pt x="430" y="847"/>
                  </a:lnTo>
                  <a:lnTo>
                    <a:pt x="400" y="903"/>
                  </a:lnTo>
                  <a:lnTo>
                    <a:pt x="477" y="857"/>
                  </a:lnTo>
                  <a:lnTo>
                    <a:pt x="465" y="683"/>
                  </a:lnTo>
                  <a:lnTo>
                    <a:pt x="477" y="518"/>
                  </a:lnTo>
                  <a:lnTo>
                    <a:pt x="395" y="361"/>
                  </a:lnTo>
                  <a:lnTo>
                    <a:pt x="284" y="240"/>
                  </a:lnTo>
                  <a:lnTo>
                    <a:pt x="214" y="111"/>
                  </a:lnTo>
                  <a:lnTo>
                    <a:pt x="139" y="46"/>
                  </a:lnTo>
                  <a:lnTo>
                    <a:pt x="0" y="0"/>
                  </a:lnTo>
                  <a:lnTo>
                    <a:pt x="16" y="23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09" name="Freeform 11"/>
            <p:cNvSpPr>
              <a:spLocks/>
            </p:cNvSpPr>
            <p:nvPr/>
          </p:nvSpPr>
          <p:spPr bwMode="auto">
            <a:xfrm>
              <a:off x="1596" y="2074"/>
              <a:ext cx="124" cy="227"/>
            </a:xfrm>
            <a:custGeom>
              <a:avLst/>
              <a:gdLst>
                <a:gd name="T0" fmla="*/ 0 w 250"/>
                <a:gd name="T1" fmla="*/ 0 h 454"/>
                <a:gd name="T2" fmla="*/ 0 w 250"/>
                <a:gd name="T3" fmla="*/ 1 h 454"/>
                <a:gd name="T4" fmla="*/ 0 w 250"/>
                <a:gd name="T5" fmla="*/ 1 h 454"/>
                <a:gd name="T6" fmla="*/ 0 w 250"/>
                <a:gd name="T7" fmla="*/ 1 h 454"/>
                <a:gd name="T8" fmla="*/ 0 w 250"/>
                <a:gd name="T9" fmla="*/ 1 h 454"/>
                <a:gd name="T10" fmla="*/ 0 w 250"/>
                <a:gd name="T11" fmla="*/ 1 h 454"/>
                <a:gd name="T12" fmla="*/ 0 w 250"/>
                <a:gd name="T13" fmla="*/ 1 h 454"/>
                <a:gd name="T14" fmla="*/ 0 w 250"/>
                <a:gd name="T15" fmla="*/ 1 h 454"/>
                <a:gd name="T16" fmla="*/ 0 w 250"/>
                <a:gd name="T17" fmla="*/ 1 h 454"/>
                <a:gd name="T18" fmla="*/ 0 w 250"/>
                <a:gd name="T19" fmla="*/ 1 h 454"/>
                <a:gd name="T20" fmla="*/ 0 w 250"/>
                <a:gd name="T21" fmla="*/ 1 h 454"/>
                <a:gd name="T22" fmla="*/ 0 w 250"/>
                <a:gd name="T23" fmla="*/ 1 h 454"/>
                <a:gd name="T24" fmla="*/ 0 w 250"/>
                <a:gd name="T25" fmla="*/ 1 h 454"/>
                <a:gd name="T26" fmla="*/ 0 w 250"/>
                <a:gd name="T27" fmla="*/ 1 h 454"/>
                <a:gd name="T28" fmla="*/ 0 w 250"/>
                <a:gd name="T29" fmla="*/ 1 h 454"/>
                <a:gd name="T30" fmla="*/ 0 w 250"/>
                <a:gd name="T31" fmla="*/ 0 h 454"/>
                <a:gd name="T32" fmla="*/ 0 w 250"/>
                <a:gd name="T33" fmla="*/ 0 h 454"/>
                <a:gd name="T34" fmla="*/ 0 w 250"/>
                <a:gd name="T35" fmla="*/ 0 h 4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0"/>
                <a:gd name="T55" fmla="*/ 0 h 454"/>
                <a:gd name="T56" fmla="*/ 250 w 250"/>
                <a:gd name="T57" fmla="*/ 454 h 4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0" h="454">
                  <a:moveTo>
                    <a:pt x="188" y="0"/>
                  </a:moveTo>
                  <a:lnTo>
                    <a:pt x="158" y="28"/>
                  </a:lnTo>
                  <a:lnTo>
                    <a:pt x="123" y="45"/>
                  </a:lnTo>
                  <a:lnTo>
                    <a:pt x="123" y="104"/>
                  </a:lnTo>
                  <a:lnTo>
                    <a:pt x="158" y="139"/>
                  </a:lnTo>
                  <a:lnTo>
                    <a:pt x="70" y="155"/>
                  </a:lnTo>
                  <a:lnTo>
                    <a:pt x="19" y="274"/>
                  </a:lnTo>
                  <a:lnTo>
                    <a:pt x="0" y="454"/>
                  </a:lnTo>
                  <a:lnTo>
                    <a:pt x="158" y="407"/>
                  </a:lnTo>
                  <a:lnTo>
                    <a:pt x="239" y="331"/>
                  </a:lnTo>
                  <a:lnTo>
                    <a:pt x="250" y="274"/>
                  </a:lnTo>
                  <a:lnTo>
                    <a:pt x="198" y="227"/>
                  </a:lnTo>
                  <a:lnTo>
                    <a:pt x="176" y="145"/>
                  </a:lnTo>
                  <a:lnTo>
                    <a:pt x="210" y="69"/>
                  </a:lnTo>
                  <a:lnTo>
                    <a:pt x="210" y="2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10" name="Freeform 12"/>
            <p:cNvSpPr>
              <a:spLocks/>
            </p:cNvSpPr>
            <p:nvPr/>
          </p:nvSpPr>
          <p:spPr bwMode="auto">
            <a:xfrm>
              <a:off x="1630" y="1904"/>
              <a:ext cx="59" cy="175"/>
            </a:xfrm>
            <a:custGeom>
              <a:avLst/>
              <a:gdLst>
                <a:gd name="T0" fmla="*/ 1 w 118"/>
                <a:gd name="T1" fmla="*/ 0 h 350"/>
                <a:gd name="T2" fmla="*/ 1 w 118"/>
                <a:gd name="T3" fmla="*/ 1 h 350"/>
                <a:gd name="T4" fmla="*/ 0 w 118"/>
                <a:gd name="T5" fmla="*/ 1 h 350"/>
                <a:gd name="T6" fmla="*/ 1 w 118"/>
                <a:gd name="T7" fmla="*/ 1 h 350"/>
                <a:gd name="T8" fmla="*/ 1 w 118"/>
                <a:gd name="T9" fmla="*/ 1 h 350"/>
                <a:gd name="T10" fmla="*/ 1 w 118"/>
                <a:gd name="T11" fmla="*/ 0 h 350"/>
                <a:gd name="T12" fmla="*/ 1 w 118"/>
                <a:gd name="T13" fmla="*/ 0 h 350"/>
                <a:gd name="T14" fmla="*/ 1 w 118"/>
                <a:gd name="T15" fmla="*/ 0 h 3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350"/>
                <a:gd name="T26" fmla="*/ 118 w 118"/>
                <a:gd name="T27" fmla="*/ 350 h 3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350">
                  <a:moveTo>
                    <a:pt x="69" y="0"/>
                  </a:moveTo>
                  <a:lnTo>
                    <a:pt x="65" y="141"/>
                  </a:lnTo>
                  <a:lnTo>
                    <a:pt x="0" y="350"/>
                  </a:lnTo>
                  <a:lnTo>
                    <a:pt x="118" y="182"/>
                  </a:lnTo>
                  <a:lnTo>
                    <a:pt x="106" y="2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11" name="Freeform 13"/>
            <p:cNvSpPr>
              <a:spLocks/>
            </p:cNvSpPr>
            <p:nvPr/>
          </p:nvSpPr>
          <p:spPr bwMode="auto">
            <a:xfrm>
              <a:off x="1436" y="2041"/>
              <a:ext cx="67" cy="132"/>
            </a:xfrm>
            <a:custGeom>
              <a:avLst/>
              <a:gdLst>
                <a:gd name="T0" fmla="*/ 0 w 135"/>
                <a:gd name="T1" fmla="*/ 0 h 264"/>
                <a:gd name="T2" fmla="*/ 0 w 135"/>
                <a:gd name="T3" fmla="*/ 1 h 264"/>
                <a:gd name="T4" fmla="*/ 0 w 135"/>
                <a:gd name="T5" fmla="*/ 1 h 264"/>
                <a:gd name="T6" fmla="*/ 0 w 135"/>
                <a:gd name="T7" fmla="*/ 1 h 264"/>
                <a:gd name="T8" fmla="*/ 0 w 135"/>
                <a:gd name="T9" fmla="*/ 1 h 264"/>
                <a:gd name="T10" fmla="*/ 0 w 135"/>
                <a:gd name="T11" fmla="*/ 1 h 264"/>
                <a:gd name="T12" fmla="*/ 0 w 135"/>
                <a:gd name="T13" fmla="*/ 0 h 264"/>
                <a:gd name="T14" fmla="*/ 0 w 135"/>
                <a:gd name="T15" fmla="*/ 0 h 264"/>
                <a:gd name="T16" fmla="*/ 0 w 135"/>
                <a:gd name="T17" fmla="*/ 0 h 2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"/>
                <a:gd name="T28" fmla="*/ 0 h 264"/>
                <a:gd name="T29" fmla="*/ 135 w 135"/>
                <a:gd name="T30" fmla="*/ 264 h 2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" h="264">
                  <a:moveTo>
                    <a:pt x="0" y="0"/>
                  </a:moveTo>
                  <a:lnTo>
                    <a:pt x="6" y="58"/>
                  </a:lnTo>
                  <a:lnTo>
                    <a:pt x="64" y="129"/>
                  </a:lnTo>
                  <a:lnTo>
                    <a:pt x="135" y="264"/>
                  </a:lnTo>
                  <a:lnTo>
                    <a:pt x="117" y="170"/>
                  </a:lnTo>
                  <a:lnTo>
                    <a:pt x="35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12" name="Freeform 14"/>
            <p:cNvSpPr>
              <a:spLocks/>
            </p:cNvSpPr>
            <p:nvPr/>
          </p:nvSpPr>
          <p:spPr bwMode="auto">
            <a:xfrm>
              <a:off x="1284" y="1831"/>
              <a:ext cx="119" cy="251"/>
            </a:xfrm>
            <a:custGeom>
              <a:avLst/>
              <a:gdLst>
                <a:gd name="T0" fmla="*/ 1 w 238"/>
                <a:gd name="T1" fmla="*/ 0 h 502"/>
                <a:gd name="T2" fmla="*/ 1 w 238"/>
                <a:gd name="T3" fmla="*/ 1 h 502"/>
                <a:gd name="T4" fmla="*/ 1 w 238"/>
                <a:gd name="T5" fmla="*/ 1 h 502"/>
                <a:gd name="T6" fmla="*/ 1 w 238"/>
                <a:gd name="T7" fmla="*/ 1 h 502"/>
                <a:gd name="T8" fmla="*/ 1 w 238"/>
                <a:gd name="T9" fmla="*/ 1 h 502"/>
                <a:gd name="T10" fmla="*/ 1 w 238"/>
                <a:gd name="T11" fmla="*/ 1 h 502"/>
                <a:gd name="T12" fmla="*/ 1 w 238"/>
                <a:gd name="T13" fmla="*/ 1 h 502"/>
                <a:gd name="T14" fmla="*/ 0 w 238"/>
                <a:gd name="T15" fmla="*/ 1 h 502"/>
                <a:gd name="T16" fmla="*/ 1 w 238"/>
                <a:gd name="T17" fmla="*/ 1 h 502"/>
                <a:gd name="T18" fmla="*/ 1 w 238"/>
                <a:gd name="T19" fmla="*/ 1 h 502"/>
                <a:gd name="T20" fmla="*/ 1 w 238"/>
                <a:gd name="T21" fmla="*/ 1 h 502"/>
                <a:gd name="T22" fmla="*/ 1 w 238"/>
                <a:gd name="T23" fmla="*/ 1 h 502"/>
                <a:gd name="T24" fmla="*/ 1 w 238"/>
                <a:gd name="T25" fmla="*/ 0 h 502"/>
                <a:gd name="T26" fmla="*/ 1 w 238"/>
                <a:gd name="T27" fmla="*/ 0 h 502"/>
                <a:gd name="T28" fmla="*/ 1 w 238"/>
                <a:gd name="T29" fmla="*/ 0 h 5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8"/>
                <a:gd name="T46" fmla="*/ 0 h 502"/>
                <a:gd name="T47" fmla="*/ 238 w 238"/>
                <a:gd name="T48" fmla="*/ 502 h 50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8" h="502">
                  <a:moveTo>
                    <a:pt x="222" y="0"/>
                  </a:moveTo>
                  <a:lnTo>
                    <a:pt x="163" y="30"/>
                  </a:lnTo>
                  <a:lnTo>
                    <a:pt x="152" y="169"/>
                  </a:lnTo>
                  <a:lnTo>
                    <a:pt x="118" y="274"/>
                  </a:lnTo>
                  <a:lnTo>
                    <a:pt x="87" y="169"/>
                  </a:lnTo>
                  <a:lnTo>
                    <a:pt x="69" y="198"/>
                  </a:lnTo>
                  <a:lnTo>
                    <a:pt x="24" y="367"/>
                  </a:lnTo>
                  <a:lnTo>
                    <a:pt x="0" y="502"/>
                  </a:lnTo>
                  <a:lnTo>
                    <a:pt x="134" y="473"/>
                  </a:lnTo>
                  <a:lnTo>
                    <a:pt x="238" y="343"/>
                  </a:lnTo>
                  <a:lnTo>
                    <a:pt x="199" y="165"/>
                  </a:lnTo>
                  <a:lnTo>
                    <a:pt x="238" y="6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13" name="Freeform 15"/>
            <p:cNvSpPr>
              <a:spLocks/>
            </p:cNvSpPr>
            <p:nvPr/>
          </p:nvSpPr>
          <p:spPr bwMode="auto">
            <a:xfrm>
              <a:off x="1378" y="2114"/>
              <a:ext cx="98" cy="67"/>
            </a:xfrm>
            <a:custGeom>
              <a:avLst/>
              <a:gdLst>
                <a:gd name="T0" fmla="*/ 0 w 196"/>
                <a:gd name="T1" fmla="*/ 0 h 134"/>
                <a:gd name="T2" fmla="*/ 1 w 196"/>
                <a:gd name="T3" fmla="*/ 1 h 134"/>
                <a:gd name="T4" fmla="*/ 1 w 196"/>
                <a:gd name="T5" fmla="*/ 1 h 134"/>
                <a:gd name="T6" fmla="*/ 1 w 196"/>
                <a:gd name="T7" fmla="*/ 1 h 134"/>
                <a:gd name="T8" fmla="*/ 0 w 196"/>
                <a:gd name="T9" fmla="*/ 1 h 134"/>
                <a:gd name="T10" fmla="*/ 0 w 196"/>
                <a:gd name="T11" fmla="*/ 0 h 134"/>
                <a:gd name="T12" fmla="*/ 0 w 196"/>
                <a:gd name="T13" fmla="*/ 0 h 134"/>
                <a:gd name="T14" fmla="*/ 0 w 196"/>
                <a:gd name="T15" fmla="*/ 0 h 1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6"/>
                <a:gd name="T25" fmla="*/ 0 h 134"/>
                <a:gd name="T26" fmla="*/ 196 w 196"/>
                <a:gd name="T27" fmla="*/ 134 h 1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6" h="134">
                  <a:moveTo>
                    <a:pt x="0" y="0"/>
                  </a:moveTo>
                  <a:lnTo>
                    <a:pt x="122" y="81"/>
                  </a:lnTo>
                  <a:lnTo>
                    <a:pt x="196" y="134"/>
                  </a:lnTo>
                  <a:lnTo>
                    <a:pt x="82" y="75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14" name="Freeform 16"/>
            <p:cNvSpPr>
              <a:spLocks/>
            </p:cNvSpPr>
            <p:nvPr/>
          </p:nvSpPr>
          <p:spPr bwMode="auto">
            <a:xfrm>
              <a:off x="1453" y="2228"/>
              <a:ext cx="122" cy="85"/>
            </a:xfrm>
            <a:custGeom>
              <a:avLst/>
              <a:gdLst>
                <a:gd name="T0" fmla="*/ 0 w 245"/>
                <a:gd name="T1" fmla="*/ 1 h 170"/>
                <a:gd name="T2" fmla="*/ 0 w 245"/>
                <a:gd name="T3" fmla="*/ 1 h 170"/>
                <a:gd name="T4" fmla="*/ 0 w 245"/>
                <a:gd name="T5" fmla="*/ 0 h 170"/>
                <a:gd name="T6" fmla="*/ 0 w 245"/>
                <a:gd name="T7" fmla="*/ 1 h 170"/>
                <a:gd name="T8" fmla="*/ 0 w 245"/>
                <a:gd name="T9" fmla="*/ 1 h 170"/>
                <a:gd name="T10" fmla="*/ 0 w 245"/>
                <a:gd name="T11" fmla="*/ 1 h 170"/>
                <a:gd name="T12" fmla="*/ 0 w 245"/>
                <a:gd name="T13" fmla="*/ 1 h 170"/>
                <a:gd name="T14" fmla="*/ 0 w 245"/>
                <a:gd name="T15" fmla="*/ 1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5"/>
                <a:gd name="T25" fmla="*/ 0 h 170"/>
                <a:gd name="T26" fmla="*/ 245 w 245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5" h="170">
                  <a:moveTo>
                    <a:pt x="245" y="135"/>
                  </a:moveTo>
                  <a:lnTo>
                    <a:pt x="128" y="76"/>
                  </a:lnTo>
                  <a:lnTo>
                    <a:pt x="0" y="0"/>
                  </a:lnTo>
                  <a:lnTo>
                    <a:pt x="139" y="111"/>
                  </a:lnTo>
                  <a:lnTo>
                    <a:pt x="239" y="170"/>
                  </a:lnTo>
                  <a:lnTo>
                    <a:pt x="245" y="135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15" name="Freeform 17"/>
            <p:cNvSpPr>
              <a:spLocks/>
            </p:cNvSpPr>
            <p:nvPr/>
          </p:nvSpPr>
          <p:spPr bwMode="auto">
            <a:xfrm>
              <a:off x="1279" y="2622"/>
              <a:ext cx="37" cy="32"/>
            </a:xfrm>
            <a:custGeom>
              <a:avLst/>
              <a:gdLst>
                <a:gd name="T0" fmla="*/ 0 w 76"/>
                <a:gd name="T1" fmla="*/ 0 h 64"/>
                <a:gd name="T2" fmla="*/ 0 w 76"/>
                <a:gd name="T3" fmla="*/ 1 h 64"/>
                <a:gd name="T4" fmla="*/ 0 w 76"/>
                <a:gd name="T5" fmla="*/ 1 h 64"/>
                <a:gd name="T6" fmla="*/ 0 w 76"/>
                <a:gd name="T7" fmla="*/ 1 h 64"/>
                <a:gd name="T8" fmla="*/ 0 w 76"/>
                <a:gd name="T9" fmla="*/ 0 h 64"/>
                <a:gd name="T10" fmla="*/ 0 w 76"/>
                <a:gd name="T11" fmla="*/ 0 h 64"/>
                <a:gd name="T12" fmla="*/ 0 w 76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64"/>
                <a:gd name="T23" fmla="*/ 76 w 7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64">
                  <a:moveTo>
                    <a:pt x="64" y="0"/>
                  </a:moveTo>
                  <a:lnTo>
                    <a:pt x="0" y="11"/>
                  </a:lnTo>
                  <a:lnTo>
                    <a:pt x="35" y="64"/>
                  </a:lnTo>
                  <a:lnTo>
                    <a:pt x="76" y="5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16" name="Freeform 18"/>
            <p:cNvSpPr>
              <a:spLocks/>
            </p:cNvSpPr>
            <p:nvPr/>
          </p:nvSpPr>
          <p:spPr bwMode="auto">
            <a:xfrm>
              <a:off x="1246" y="2532"/>
              <a:ext cx="82" cy="49"/>
            </a:xfrm>
            <a:custGeom>
              <a:avLst/>
              <a:gdLst>
                <a:gd name="T0" fmla="*/ 1 w 163"/>
                <a:gd name="T1" fmla="*/ 0 h 99"/>
                <a:gd name="T2" fmla="*/ 1 w 163"/>
                <a:gd name="T3" fmla="*/ 0 h 99"/>
                <a:gd name="T4" fmla="*/ 0 w 163"/>
                <a:gd name="T5" fmla="*/ 0 h 99"/>
                <a:gd name="T6" fmla="*/ 1 w 163"/>
                <a:gd name="T7" fmla="*/ 0 h 99"/>
                <a:gd name="T8" fmla="*/ 1 w 163"/>
                <a:gd name="T9" fmla="*/ 0 h 99"/>
                <a:gd name="T10" fmla="*/ 1 w 163"/>
                <a:gd name="T11" fmla="*/ 0 h 99"/>
                <a:gd name="T12" fmla="*/ 1 w 163"/>
                <a:gd name="T13" fmla="*/ 0 h 99"/>
                <a:gd name="T14" fmla="*/ 1 w 163"/>
                <a:gd name="T15" fmla="*/ 0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3"/>
                <a:gd name="T25" fmla="*/ 0 h 99"/>
                <a:gd name="T26" fmla="*/ 163 w 163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3" h="99">
                  <a:moveTo>
                    <a:pt x="163" y="29"/>
                  </a:moveTo>
                  <a:lnTo>
                    <a:pt x="70" y="17"/>
                  </a:lnTo>
                  <a:lnTo>
                    <a:pt x="0" y="0"/>
                  </a:lnTo>
                  <a:lnTo>
                    <a:pt x="88" y="64"/>
                  </a:lnTo>
                  <a:lnTo>
                    <a:pt x="163" y="99"/>
                  </a:lnTo>
                  <a:lnTo>
                    <a:pt x="163" y="29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17" name="Freeform 19"/>
            <p:cNvSpPr>
              <a:spLocks/>
            </p:cNvSpPr>
            <p:nvPr/>
          </p:nvSpPr>
          <p:spPr bwMode="auto">
            <a:xfrm>
              <a:off x="1251" y="2324"/>
              <a:ext cx="114" cy="196"/>
            </a:xfrm>
            <a:custGeom>
              <a:avLst/>
              <a:gdLst>
                <a:gd name="T0" fmla="*/ 1 w 228"/>
                <a:gd name="T1" fmla="*/ 0 h 392"/>
                <a:gd name="T2" fmla="*/ 1 w 228"/>
                <a:gd name="T3" fmla="*/ 0 h 392"/>
                <a:gd name="T4" fmla="*/ 1 w 228"/>
                <a:gd name="T5" fmla="*/ 1 h 392"/>
                <a:gd name="T6" fmla="*/ 1 w 228"/>
                <a:gd name="T7" fmla="*/ 1 h 392"/>
                <a:gd name="T8" fmla="*/ 0 w 228"/>
                <a:gd name="T9" fmla="*/ 1 h 392"/>
                <a:gd name="T10" fmla="*/ 1 w 228"/>
                <a:gd name="T11" fmla="*/ 1 h 392"/>
                <a:gd name="T12" fmla="*/ 1 w 228"/>
                <a:gd name="T13" fmla="*/ 1 h 392"/>
                <a:gd name="T14" fmla="*/ 1 w 228"/>
                <a:gd name="T15" fmla="*/ 1 h 392"/>
                <a:gd name="T16" fmla="*/ 1 w 228"/>
                <a:gd name="T17" fmla="*/ 1 h 392"/>
                <a:gd name="T18" fmla="*/ 1 w 228"/>
                <a:gd name="T19" fmla="*/ 1 h 392"/>
                <a:gd name="T20" fmla="*/ 1 w 228"/>
                <a:gd name="T21" fmla="*/ 1 h 392"/>
                <a:gd name="T22" fmla="*/ 1 w 228"/>
                <a:gd name="T23" fmla="*/ 1 h 392"/>
                <a:gd name="T24" fmla="*/ 1 w 228"/>
                <a:gd name="T25" fmla="*/ 1 h 392"/>
                <a:gd name="T26" fmla="*/ 1 w 228"/>
                <a:gd name="T27" fmla="*/ 1 h 392"/>
                <a:gd name="T28" fmla="*/ 1 w 228"/>
                <a:gd name="T29" fmla="*/ 1 h 392"/>
                <a:gd name="T30" fmla="*/ 1 w 228"/>
                <a:gd name="T31" fmla="*/ 0 h 392"/>
                <a:gd name="T32" fmla="*/ 1 w 228"/>
                <a:gd name="T33" fmla="*/ 0 h 392"/>
                <a:gd name="T34" fmla="*/ 1 w 228"/>
                <a:gd name="T35" fmla="*/ 0 h 3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8"/>
                <a:gd name="T55" fmla="*/ 0 h 392"/>
                <a:gd name="T56" fmla="*/ 228 w 228"/>
                <a:gd name="T57" fmla="*/ 392 h 39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8" h="392">
                  <a:moveTo>
                    <a:pt x="106" y="0"/>
                  </a:moveTo>
                  <a:lnTo>
                    <a:pt x="59" y="0"/>
                  </a:lnTo>
                  <a:lnTo>
                    <a:pt x="152" y="42"/>
                  </a:lnTo>
                  <a:lnTo>
                    <a:pt x="65" y="77"/>
                  </a:lnTo>
                  <a:lnTo>
                    <a:pt x="0" y="88"/>
                  </a:lnTo>
                  <a:lnTo>
                    <a:pt x="106" y="118"/>
                  </a:lnTo>
                  <a:lnTo>
                    <a:pt x="158" y="142"/>
                  </a:lnTo>
                  <a:lnTo>
                    <a:pt x="65" y="183"/>
                  </a:lnTo>
                  <a:lnTo>
                    <a:pt x="77" y="263"/>
                  </a:lnTo>
                  <a:lnTo>
                    <a:pt x="140" y="339"/>
                  </a:lnTo>
                  <a:lnTo>
                    <a:pt x="59" y="339"/>
                  </a:lnTo>
                  <a:lnTo>
                    <a:pt x="124" y="386"/>
                  </a:lnTo>
                  <a:lnTo>
                    <a:pt x="175" y="392"/>
                  </a:lnTo>
                  <a:lnTo>
                    <a:pt x="228" y="118"/>
                  </a:lnTo>
                  <a:lnTo>
                    <a:pt x="228" y="24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18" name="Freeform 20"/>
            <p:cNvSpPr>
              <a:spLocks/>
            </p:cNvSpPr>
            <p:nvPr/>
          </p:nvSpPr>
          <p:spPr bwMode="auto">
            <a:xfrm>
              <a:off x="782" y="2444"/>
              <a:ext cx="240" cy="207"/>
            </a:xfrm>
            <a:custGeom>
              <a:avLst/>
              <a:gdLst>
                <a:gd name="T0" fmla="*/ 1 w 479"/>
                <a:gd name="T1" fmla="*/ 0 h 414"/>
                <a:gd name="T2" fmla="*/ 1 w 479"/>
                <a:gd name="T3" fmla="*/ 1 h 414"/>
                <a:gd name="T4" fmla="*/ 1 w 479"/>
                <a:gd name="T5" fmla="*/ 1 h 414"/>
                <a:gd name="T6" fmla="*/ 1 w 479"/>
                <a:gd name="T7" fmla="*/ 1 h 414"/>
                <a:gd name="T8" fmla="*/ 1 w 479"/>
                <a:gd name="T9" fmla="*/ 1 h 414"/>
                <a:gd name="T10" fmla="*/ 1 w 479"/>
                <a:gd name="T11" fmla="*/ 1 h 414"/>
                <a:gd name="T12" fmla="*/ 1 w 479"/>
                <a:gd name="T13" fmla="*/ 1 h 414"/>
                <a:gd name="T14" fmla="*/ 1 w 479"/>
                <a:gd name="T15" fmla="*/ 1 h 414"/>
                <a:gd name="T16" fmla="*/ 1 w 479"/>
                <a:gd name="T17" fmla="*/ 1 h 414"/>
                <a:gd name="T18" fmla="*/ 1 w 479"/>
                <a:gd name="T19" fmla="*/ 1 h 414"/>
                <a:gd name="T20" fmla="*/ 1 w 479"/>
                <a:gd name="T21" fmla="*/ 1 h 414"/>
                <a:gd name="T22" fmla="*/ 1 w 479"/>
                <a:gd name="T23" fmla="*/ 1 h 414"/>
                <a:gd name="T24" fmla="*/ 1 w 479"/>
                <a:gd name="T25" fmla="*/ 1 h 414"/>
                <a:gd name="T26" fmla="*/ 1 w 479"/>
                <a:gd name="T27" fmla="*/ 1 h 414"/>
                <a:gd name="T28" fmla="*/ 1 w 479"/>
                <a:gd name="T29" fmla="*/ 1 h 414"/>
                <a:gd name="T30" fmla="*/ 1 w 479"/>
                <a:gd name="T31" fmla="*/ 1 h 414"/>
                <a:gd name="T32" fmla="*/ 1 w 479"/>
                <a:gd name="T33" fmla="*/ 1 h 414"/>
                <a:gd name="T34" fmla="*/ 1 w 479"/>
                <a:gd name="T35" fmla="*/ 1 h 414"/>
                <a:gd name="T36" fmla="*/ 1 w 479"/>
                <a:gd name="T37" fmla="*/ 1 h 414"/>
                <a:gd name="T38" fmla="*/ 1 w 479"/>
                <a:gd name="T39" fmla="*/ 1 h 414"/>
                <a:gd name="T40" fmla="*/ 1 w 479"/>
                <a:gd name="T41" fmla="*/ 1 h 414"/>
                <a:gd name="T42" fmla="*/ 1 w 479"/>
                <a:gd name="T43" fmla="*/ 1 h 414"/>
                <a:gd name="T44" fmla="*/ 1 w 479"/>
                <a:gd name="T45" fmla="*/ 1 h 414"/>
                <a:gd name="T46" fmla="*/ 1 w 479"/>
                <a:gd name="T47" fmla="*/ 1 h 414"/>
                <a:gd name="T48" fmla="*/ 1 w 479"/>
                <a:gd name="T49" fmla="*/ 1 h 414"/>
                <a:gd name="T50" fmla="*/ 1 w 479"/>
                <a:gd name="T51" fmla="*/ 1 h 414"/>
                <a:gd name="T52" fmla="*/ 0 w 479"/>
                <a:gd name="T53" fmla="*/ 1 h 414"/>
                <a:gd name="T54" fmla="*/ 1 w 479"/>
                <a:gd name="T55" fmla="*/ 0 h 414"/>
                <a:gd name="T56" fmla="*/ 1 w 479"/>
                <a:gd name="T57" fmla="*/ 0 h 414"/>
                <a:gd name="T58" fmla="*/ 1 w 479"/>
                <a:gd name="T59" fmla="*/ 0 h 41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79"/>
                <a:gd name="T91" fmla="*/ 0 h 414"/>
                <a:gd name="T92" fmla="*/ 479 w 479"/>
                <a:gd name="T93" fmla="*/ 414 h 41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79" h="414">
                  <a:moveTo>
                    <a:pt x="30" y="0"/>
                  </a:moveTo>
                  <a:lnTo>
                    <a:pt x="24" y="28"/>
                  </a:lnTo>
                  <a:lnTo>
                    <a:pt x="77" y="88"/>
                  </a:lnTo>
                  <a:lnTo>
                    <a:pt x="217" y="127"/>
                  </a:lnTo>
                  <a:lnTo>
                    <a:pt x="322" y="140"/>
                  </a:lnTo>
                  <a:lnTo>
                    <a:pt x="223" y="156"/>
                  </a:lnTo>
                  <a:lnTo>
                    <a:pt x="258" y="175"/>
                  </a:lnTo>
                  <a:lnTo>
                    <a:pt x="240" y="204"/>
                  </a:lnTo>
                  <a:lnTo>
                    <a:pt x="340" y="227"/>
                  </a:lnTo>
                  <a:lnTo>
                    <a:pt x="420" y="239"/>
                  </a:lnTo>
                  <a:lnTo>
                    <a:pt x="397" y="286"/>
                  </a:lnTo>
                  <a:lnTo>
                    <a:pt x="479" y="396"/>
                  </a:lnTo>
                  <a:lnTo>
                    <a:pt x="403" y="414"/>
                  </a:lnTo>
                  <a:lnTo>
                    <a:pt x="317" y="401"/>
                  </a:lnTo>
                  <a:lnTo>
                    <a:pt x="368" y="378"/>
                  </a:lnTo>
                  <a:lnTo>
                    <a:pt x="240" y="325"/>
                  </a:lnTo>
                  <a:lnTo>
                    <a:pt x="248" y="309"/>
                  </a:lnTo>
                  <a:lnTo>
                    <a:pt x="358" y="262"/>
                  </a:lnTo>
                  <a:lnTo>
                    <a:pt x="234" y="231"/>
                  </a:lnTo>
                  <a:lnTo>
                    <a:pt x="159" y="251"/>
                  </a:lnTo>
                  <a:lnTo>
                    <a:pt x="134" y="231"/>
                  </a:lnTo>
                  <a:lnTo>
                    <a:pt x="65" y="268"/>
                  </a:lnTo>
                  <a:lnTo>
                    <a:pt x="14" y="197"/>
                  </a:lnTo>
                  <a:lnTo>
                    <a:pt x="177" y="221"/>
                  </a:lnTo>
                  <a:lnTo>
                    <a:pt x="169" y="181"/>
                  </a:lnTo>
                  <a:lnTo>
                    <a:pt x="42" y="98"/>
                  </a:lnTo>
                  <a:lnTo>
                    <a:pt x="0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19" name="Freeform 21"/>
            <p:cNvSpPr>
              <a:spLocks/>
            </p:cNvSpPr>
            <p:nvPr/>
          </p:nvSpPr>
          <p:spPr bwMode="auto">
            <a:xfrm>
              <a:off x="786" y="2403"/>
              <a:ext cx="96" cy="55"/>
            </a:xfrm>
            <a:custGeom>
              <a:avLst/>
              <a:gdLst>
                <a:gd name="T0" fmla="*/ 1 w 191"/>
                <a:gd name="T1" fmla="*/ 0 h 110"/>
                <a:gd name="T2" fmla="*/ 1 w 191"/>
                <a:gd name="T3" fmla="*/ 1 h 110"/>
                <a:gd name="T4" fmla="*/ 1 w 191"/>
                <a:gd name="T5" fmla="*/ 1 h 110"/>
                <a:gd name="T6" fmla="*/ 1 w 191"/>
                <a:gd name="T7" fmla="*/ 1 h 110"/>
                <a:gd name="T8" fmla="*/ 1 w 191"/>
                <a:gd name="T9" fmla="*/ 1 h 110"/>
                <a:gd name="T10" fmla="*/ 1 w 191"/>
                <a:gd name="T11" fmla="*/ 1 h 110"/>
                <a:gd name="T12" fmla="*/ 1 w 191"/>
                <a:gd name="T13" fmla="*/ 1 h 110"/>
                <a:gd name="T14" fmla="*/ 0 w 191"/>
                <a:gd name="T15" fmla="*/ 1 h 110"/>
                <a:gd name="T16" fmla="*/ 1 w 191"/>
                <a:gd name="T17" fmla="*/ 0 h 110"/>
                <a:gd name="T18" fmla="*/ 1 w 191"/>
                <a:gd name="T19" fmla="*/ 0 h 110"/>
                <a:gd name="T20" fmla="*/ 1 w 191"/>
                <a:gd name="T21" fmla="*/ 0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1"/>
                <a:gd name="T34" fmla="*/ 0 h 110"/>
                <a:gd name="T35" fmla="*/ 191 w 191"/>
                <a:gd name="T36" fmla="*/ 110 h 1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1" h="110">
                  <a:moveTo>
                    <a:pt x="6" y="0"/>
                  </a:moveTo>
                  <a:lnTo>
                    <a:pt x="16" y="29"/>
                  </a:lnTo>
                  <a:lnTo>
                    <a:pt x="132" y="70"/>
                  </a:lnTo>
                  <a:lnTo>
                    <a:pt x="191" y="110"/>
                  </a:lnTo>
                  <a:lnTo>
                    <a:pt x="132" y="94"/>
                  </a:lnTo>
                  <a:lnTo>
                    <a:pt x="87" y="88"/>
                  </a:lnTo>
                  <a:lnTo>
                    <a:pt x="10" y="5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20" name="Freeform 22"/>
            <p:cNvSpPr>
              <a:spLocks/>
            </p:cNvSpPr>
            <p:nvPr/>
          </p:nvSpPr>
          <p:spPr bwMode="auto">
            <a:xfrm>
              <a:off x="804" y="1986"/>
              <a:ext cx="530" cy="414"/>
            </a:xfrm>
            <a:custGeom>
              <a:avLst/>
              <a:gdLst>
                <a:gd name="T0" fmla="*/ 1 w 1060"/>
                <a:gd name="T1" fmla="*/ 0 h 828"/>
                <a:gd name="T2" fmla="*/ 1 w 1060"/>
                <a:gd name="T3" fmla="*/ 1 h 828"/>
                <a:gd name="T4" fmla="*/ 1 w 1060"/>
                <a:gd name="T5" fmla="*/ 1 h 828"/>
                <a:gd name="T6" fmla="*/ 1 w 1060"/>
                <a:gd name="T7" fmla="*/ 1 h 828"/>
                <a:gd name="T8" fmla="*/ 1 w 1060"/>
                <a:gd name="T9" fmla="*/ 1 h 828"/>
                <a:gd name="T10" fmla="*/ 1 w 1060"/>
                <a:gd name="T11" fmla="*/ 1 h 828"/>
                <a:gd name="T12" fmla="*/ 1 w 1060"/>
                <a:gd name="T13" fmla="*/ 1 h 828"/>
                <a:gd name="T14" fmla="*/ 1 w 1060"/>
                <a:gd name="T15" fmla="*/ 1 h 828"/>
                <a:gd name="T16" fmla="*/ 1 w 1060"/>
                <a:gd name="T17" fmla="*/ 1 h 828"/>
                <a:gd name="T18" fmla="*/ 1 w 1060"/>
                <a:gd name="T19" fmla="*/ 1 h 828"/>
                <a:gd name="T20" fmla="*/ 1 w 1060"/>
                <a:gd name="T21" fmla="*/ 1 h 828"/>
                <a:gd name="T22" fmla="*/ 1 w 1060"/>
                <a:gd name="T23" fmla="*/ 1 h 828"/>
                <a:gd name="T24" fmla="*/ 1 w 1060"/>
                <a:gd name="T25" fmla="*/ 1 h 828"/>
                <a:gd name="T26" fmla="*/ 1 w 1060"/>
                <a:gd name="T27" fmla="*/ 1 h 828"/>
                <a:gd name="T28" fmla="*/ 1 w 1060"/>
                <a:gd name="T29" fmla="*/ 1 h 828"/>
                <a:gd name="T30" fmla="*/ 1 w 1060"/>
                <a:gd name="T31" fmla="*/ 1 h 828"/>
                <a:gd name="T32" fmla="*/ 1 w 1060"/>
                <a:gd name="T33" fmla="*/ 1 h 828"/>
                <a:gd name="T34" fmla="*/ 1 w 1060"/>
                <a:gd name="T35" fmla="*/ 1 h 828"/>
                <a:gd name="T36" fmla="*/ 1 w 1060"/>
                <a:gd name="T37" fmla="*/ 1 h 828"/>
                <a:gd name="T38" fmla="*/ 1 w 1060"/>
                <a:gd name="T39" fmla="*/ 1 h 828"/>
                <a:gd name="T40" fmla="*/ 1 w 1060"/>
                <a:gd name="T41" fmla="*/ 1 h 828"/>
                <a:gd name="T42" fmla="*/ 1 w 1060"/>
                <a:gd name="T43" fmla="*/ 1 h 828"/>
                <a:gd name="T44" fmla="*/ 1 w 1060"/>
                <a:gd name="T45" fmla="*/ 1 h 828"/>
                <a:gd name="T46" fmla="*/ 1 w 1060"/>
                <a:gd name="T47" fmla="*/ 1 h 828"/>
                <a:gd name="T48" fmla="*/ 1 w 1060"/>
                <a:gd name="T49" fmla="*/ 1 h 828"/>
                <a:gd name="T50" fmla="*/ 1 w 1060"/>
                <a:gd name="T51" fmla="*/ 1 h 828"/>
                <a:gd name="T52" fmla="*/ 1 w 1060"/>
                <a:gd name="T53" fmla="*/ 1 h 828"/>
                <a:gd name="T54" fmla="*/ 1 w 1060"/>
                <a:gd name="T55" fmla="*/ 1 h 828"/>
                <a:gd name="T56" fmla="*/ 1 w 1060"/>
                <a:gd name="T57" fmla="*/ 1 h 828"/>
                <a:gd name="T58" fmla="*/ 1 w 1060"/>
                <a:gd name="T59" fmla="*/ 1 h 828"/>
                <a:gd name="T60" fmla="*/ 1 w 1060"/>
                <a:gd name="T61" fmla="*/ 1 h 828"/>
                <a:gd name="T62" fmla="*/ 1 w 1060"/>
                <a:gd name="T63" fmla="*/ 1 h 828"/>
                <a:gd name="T64" fmla="*/ 1 w 1060"/>
                <a:gd name="T65" fmla="*/ 1 h 828"/>
                <a:gd name="T66" fmla="*/ 1 w 1060"/>
                <a:gd name="T67" fmla="*/ 1 h 828"/>
                <a:gd name="T68" fmla="*/ 1 w 1060"/>
                <a:gd name="T69" fmla="*/ 1 h 828"/>
                <a:gd name="T70" fmla="*/ 1 w 1060"/>
                <a:gd name="T71" fmla="*/ 1 h 828"/>
                <a:gd name="T72" fmla="*/ 1 w 1060"/>
                <a:gd name="T73" fmla="*/ 1 h 828"/>
                <a:gd name="T74" fmla="*/ 1 w 1060"/>
                <a:gd name="T75" fmla="*/ 1 h 828"/>
                <a:gd name="T76" fmla="*/ 1 w 1060"/>
                <a:gd name="T77" fmla="*/ 1 h 828"/>
                <a:gd name="T78" fmla="*/ 1 w 1060"/>
                <a:gd name="T79" fmla="*/ 1 h 828"/>
                <a:gd name="T80" fmla="*/ 1 w 1060"/>
                <a:gd name="T81" fmla="*/ 1 h 828"/>
                <a:gd name="T82" fmla="*/ 1 w 1060"/>
                <a:gd name="T83" fmla="*/ 1 h 828"/>
                <a:gd name="T84" fmla="*/ 1 w 1060"/>
                <a:gd name="T85" fmla="*/ 1 h 828"/>
                <a:gd name="T86" fmla="*/ 0 w 1060"/>
                <a:gd name="T87" fmla="*/ 1 h 828"/>
                <a:gd name="T88" fmla="*/ 1 w 1060"/>
                <a:gd name="T89" fmla="*/ 1 h 828"/>
                <a:gd name="T90" fmla="*/ 1 w 1060"/>
                <a:gd name="T91" fmla="*/ 1 h 828"/>
                <a:gd name="T92" fmla="*/ 1 w 1060"/>
                <a:gd name="T93" fmla="*/ 1 h 828"/>
                <a:gd name="T94" fmla="*/ 1 w 1060"/>
                <a:gd name="T95" fmla="*/ 1 h 828"/>
                <a:gd name="T96" fmla="*/ 1 w 1060"/>
                <a:gd name="T97" fmla="*/ 1 h 828"/>
                <a:gd name="T98" fmla="*/ 1 w 1060"/>
                <a:gd name="T99" fmla="*/ 1 h 828"/>
                <a:gd name="T100" fmla="*/ 1 w 1060"/>
                <a:gd name="T101" fmla="*/ 1 h 828"/>
                <a:gd name="T102" fmla="*/ 1 w 1060"/>
                <a:gd name="T103" fmla="*/ 1 h 828"/>
                <a:gd name="T104" fmla="*/ 1 w 1060"/>
                <a:gd name="T105" fmla="*/ 1 h 828"/>
                <a:gd name="T106" fmla="*/ 1 w 1060"/>
                <a:gd name="T107" fmla="*/ 1 h 828"/>
                <a:gd name="T108" fmla="*/ 1 w 1060"/>
                <a:gd name="T109" fmla="*/ 0 h 828"/>
                <a:gd name="T110" fmla="*/ 1 w 1060"/>
                <a:gd name="T111" fmla="*/ 0 h 828"/>
                <a:gd name="T112" fmla="*/ 1 w 1060"/>
                <a:gd name="T113" fmla="*/ 0 h 8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0"/>
                <a:gd name="T172" fmla="*/ 0 h 828"/>
                <a:gd name="T173" fmla="*/ 1060 w 1060"/>
                <a:gd name="T174" fmla="*/ 828 h 8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0" h="828">
                  <a:moveTo>
                    <a:pt x="826" y="0"/>
                  </a:moveTo>
                  <a:lnTo>
                    <a:pt x="885" y="53"/>
                  </a:lnTo>
                  <a:lnTo>
                    <a:pt x="944" y="182"/>
                  </a:lnTo>
                  <a:lnTo>
                    <a:pt x="851" y="141"/>
                  </a:lnTo>
                  <a:lnTo>
                    <a:pt x="740" y="92"/>
                  </a:lnTo>
                  <a:lnTo>
                    <a:pt x="805" y="204"/>
                  </a:lnTo>
                  <a:lnTo>
                    <a:pt x="875" y="239"/>
                  </a:lnTo>
                  <a:lnTo>
                    <a:pt x="920" y="262"/>
                  </a:lnTo>
                  <a:lnTo>
                    <a:pt x="967" y="327"/>
                  </a:lnTo>
                  <a:lnTo>
                    <a:pt x="1026" y="374"/>
                  </a:lnTo>
                  <a:lnTo>
                    <a:pt x="1060" y="495"/>
                  </a:lnTo>
                  <a:lnTo>
                    <a:pt x="985" y="436"/>
                  </a:lnTo>
                  <a:lnTo>
                    <a:pt x="931" y="356"/>
                  </a:lnTo>
                  <a:lnTo>
                    <a:pt x="805" y="274"/>
                  </a:lnTo>
                  <a:lnTo>
                    <a:pt x="879" y="384"/>
                  </a:lnTo>
                  <a:lnTo>
                    <a:pt x="909" y="484"/>
                  </a:lnTo>
                  <a:lnTo>
                    <a:pt x="973" y="530"/>
                  </a:lnTo>
                  <a:lnTo>
                    <a:pt x="961" y="549"/>
                  </a:lnTo>
                  <a:lnTo>
                    <a:pt x="926" y="543"/>
                  </a:lnTo>
                  <a:lnTo>
                    <a:pt x="875" y="478"/>
                  </a:lnTo>
                  <a:lnTo>
                    <a:pt x="816" y="327"/>
                  </a:lnTo>
                  <a:lnTo>
                    <a:pt x="734" y="239"/>
                  </a:lnTo>
                  <a:lnTo>
                    <a:pt x="757" y="366"/>
                  </a:lnTo>
                  <a:lnTo>
                    <a:pt x="689" y="198"/>
                  </a:lnTo>
                  <a:lnTo>
                    <a:pt x="671" y="315"/>
                  </a:lnTo>
                  <a:lnTo>
                    <a:pt x="616" y="425"/>
                  </a:lnTo>
                  <a:lnTo>
                    <a:pt x="595" y="549"/>
                  </a:lnTo>
                  <a:lnTo>
                    <a:pt x="559" y="619"/>
                  </a:lnTo>
                  <a:lnTo>
                    <a:pt x="541" y="671"/>
                  </a:lnTo>
                  <a:lnTo>
                    <a:pt x="547" y="384"/>
                  </a:lnTo>
                  <a:lnTo>
                    <a:pt x="502" y="466"/>
                  </a:lnTo>
                  <a:lnTo>
                    <a:pt x="447" y="472"/>
                  </a:lnTo>
                  <a:lnTo>
                    <a:pt x="390" y="530"/>
                  </a:lnTo>
                  <a:lnTo>
                    <a:pt x="331" y="717"/>
                  </a:lnTo>
                  <a:lnTo>
                    <a:pt x="431" y="315"/>
                  </a:lnTo>
                  <a:lnTo>
                    <a:pt x="331" y="407"/>
                  </a:lnTo>
                  <a:lnTo>
                    <a:pt x="251" y="613"/>
                  </a:lnTo>
                  <a:lnTo>
                    <a:pt x="237" y="752"/>
                  </a:lnTo>
                  <a:lnTo>
                    <a:pt x="227" y="613"/>
                  </a:lnTo>
                  <a:lnTo>
                    <a:pt x="186" y="695"/>
                  </a:lnTo>
                  <a:lnTo>
                    <a:pt x="186" y="822"/>
                  </a:lnTo>
                  <a:lnTo>
                    <a:pt x="117" y="799"/>
                  </a:lnTo>
                  <a:lnTo>
                    <a:pt x="92" y="828"/>
                  </a:lnTo>
                  <a:lnTo>
                    <a:pt x="0" y="793"/>
                  </a:lnTo>
                  <a:lnTo>
                    <a:pt x="53" y="734"/>
                  </a:lnTo>
                  <a:lnTo>
                    <a:pt x="58" y="683"/>
                  </a:lnTo>
                  <a:lnTo>
                    <a:pt x="111" y="636"/>
                  </a:lnTo>
                  <a:lnTo>
                    <a:pt x="257" y="431"/>
                  </a:lnTo>
                  <a:lnTo>
                    <a:pt x="390" y="291"/>
                  </a:lnTo>
                  <a:lnTo>
                    <a:pt x="477" y="221"/>
                  </a:lnTo>
                  <a:lnTo>
                    <a:pt x="536" y="151"/>
                  </a:lnTo>
                  <a:lnTo>
                    <a:pt x="641" y="182"/>
                  </a:lnTo>
                  <a:lnTo>
                    <a:pt x="630" y="106"/>
                  </a:lnTo>
                  <a:lnTo>
                    <a:pt x="710" y="41"/>
                  </a:lnTo>
                  <a:lnTo>
                    <a:pt x="826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21" name="Freeform 23"/>
            <p:cNvSpPr>
              <a:spLocks/>
            </p:cNvSpPr>
            <p:nvPr/>
          </p:nvSpPr>
          <p:spPr bwMode="auto">
            <a:xfrm>
              <a:off x="1235" y="2750"/>
              <a:ext cx="1293" cy="355"/>
            </a:xfrm>
            <a:custGeom>
              <a:avLst/>
              <a:gdLst>
                <a:gd name="T0" fmla="*/ 0 w 2585"/>
                <a:gd name="T1" fmla="*/ 1 h 710"/>
                <a:gd name="T2" fmla="*/ 1 w 2585"/>
                <a:gd name="T3" fmla="*/ 1 h 710"/>
                <a:gd name="T4" fmla="*/ 1 w 2585"/>
                <a:gd name="T5" fmla="*/ 1 h 710"/>
                <a:gd name="T6" fmla="*/ 1 w 2585"/>
                <a:gd name="T7" fmla="*/ 1 h 710"/>
                <a:gd name="T8" fmla="*/ 1 w 2585"/>
                <a:gd name="T9" fmla="*/ 1 h 710"/>
                <a:gd name="T10" fmla="*/ 1 w 2585"/>
                <a:gd name="T11" fmla="*/ 1 h 710"/>
                <a:gd name="T12" fmla="*/ 1 w 2585"/>
                <a:gd name="T13" fmla="*/ 1 h 710"/>
                <a:gd name="T14" fmla="*/ 1 w 2585"/>
                <a:gd name="T15" fmla="*/ 1 h 710"/>
                <a:gd name="T16" fmla="*/ 1 w 2585"/>
                <a:gd name="T17" fmla="*/ 1 h 710"/>
                <a:gd name="T18" fmla="*/ 1 w 2585"/>
                <a:gd name="T19" fmla="*/ 0 h 710"/>
                <a:gd name="T20" fmla="*/ 1 w 2585"/>
                <a:gd name="T21" fmla="*/ 1 h 710"/>
                <a:gd name="T22" fmla="*/ 1 w 2585"/>
                <a:gd name="T23" fmla="*/ 1 h 710"/>
                <a:gd name="T24" fmla="*/ 0 w 2585"/>
                <a:gd name="T25" fmla="*/ 1 h 710"/>
                <a:gd name="T26" fmla="*/ 0 w 2585"/>
                <a:gd name="T27" fmla="*/ 1 h 710"/>
                <a:gd name="T28" fmla="*/ 0 w 2585"/>
                <a:gd name="T29" fmla="*/ 1 h 7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85"/>
                <a:gd name="T46" fmla="*/ 0 h 710"/>
                <a:gd name="T47" fmla="*/ 2585 w 2585"/>
                <a:gd name="T48" fmla="*/ 710 h 7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85" h="710">
                  <a:moveTo>
                    <a:pt x="0" y="710"/>
                  </a:moveTo>
                  <a:lnTo>
                    <a:pt x="2585" y="710"/>
                  </a:lnTo>
                  <a:lnTo>
                    <a:pt x="2531" y="595"/>
                  </a:lnTo>
                  <a:lnTo>
                    <a:pt x="2405" y="491"/>
                  </a:lnTo>
                  <a:lnTo>
                    <a:pt x="1984" y="350"/>
                  </a:lnTo>
                  <a:lnTo>
                    <a:pt x="1700" y="229"/>
                  </a:lnTo>
                  <a:lnTo>
                    <a:pt x="1455" y="136"/>
                  </a:lnTo>
                  <a:lnTo>
                    <a:pt x="1395" y="126"/>
                  </a:lnTo>
                  <a:lnTo>
                    <a:pt x="1342" y="65"/>
                  </a:lnTo>
                  <a:lnTo>
                    <a:pt x="1243" y="0"/>
                  </a:lnTo>
                  <a:lnTo>
                    <a:pt x="196" y="191"/>
                  </a:lnTo>
                  <a:lnTo>
                    <a:pt x="12" y="580"/>
                  </a:lnTo>
                  <a:lnTo>
                    <a:pt x="0" y="710"/>
                  </a:lnTo>
                  <a:close/>
                </a:path>
              </a:pathLst>
            </a:custGeom>
            <a:solidFill>
              <a:srgbClr val="94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22" name="Freeform 24"/>
            <p:cNvSpPr>
              <a:spLocks/>
            </p:cNvSpPr>
            <p:nvPr/>
          </p:nvSpPr>
          <p:spPr bwMode="auto">
            <a:xfrm>
              <a:off x="1678" y="1895"/>
              <a:ext cx="97" cy="327"/>
            </a:xfrm>
            <a:custGeom>
              <a:avLst/>
              <a:gdLst>
                <a:gd name="T0" fmla="*/ 0 w 195"/>
                <a:gd name="T1" fmla="*/ 0 h 654"/>
                <a:gd name="T2" fmla="*/ 0 w 195"/>
                <a:gd name="T3" fmla="*/ 1 h 654"/>
                <a:gd name="T4" fmla="*/ 0 w 195"/>
                <a:gd name="T5" fmla="*/ 1 h 654"/>
                <a:gd name="T6" fmla="*/ 0 w 195"/>
                <a:gd name="T7" fmla="*/ 1 h 654"/>
                <a:gd name="T8" fmla="*/ 0 w 195"/>
                <a:gd name="T9" fmla="*/ 1 h 654"/>
                <a:gd name="T10" fmla="*/ 0 w 195"/>
                <a:gd name="T11" fmla="*/ 1 h 654"/>
                <a:gd name="T12" fmla="*/ 0 w 195"/>
                <a:gd name="T13" fmla="*/ 1 h 654"/>
                <a:gd name="T14" fmla="*/ 0 w 195"/>
                <a:gd name="T15" fmla="*/ 1 h 654"/>
                <a:gd name="T16" fmla="*/ 0 w 195"/>
                <a:gd name="T17" fmla="*/ 1 h 654"/>
                <a:gd name="T18" fmla="*/ 0 w 195"/>
                <a:gd name="T19" fmla="*/ 1 h 654"/>
                <a:gd name="T20" fmla="*/ 0 w 195"/>
                <a:gd name="T21" fmla="*/ 1 h 654"/>
                <a:gd name="T22" fmla="*/ 0 w 195"/>
                <a:gd name="T23" fmla="*/ 1 h 654"/>
                <a:gd name="T24" fmla="*/ 0 w 195"/>
                <a:gd name="T25" fmla="*/ 1 h 654"/>
                <a:gd name="T26" fmla="*/ 0 w 195"/>
                <a:gd name="T27" fmla="*/ 1 h 654"/>
                <a:gd name="T28" fmla="*/ 0 w 195"/>
                <a:gd name="T29" fmla="*/ 1 h 654"/>
                <a:gd name="T30" fmla="*/ 0 w 195"/>
                <a:gd name="T31" fmla="*/ 0 h 654"/>
                <a:gd name="T32" fmla="*/ 0 w 195"/>
                <a:gd name="T33" fmla="*/ 0 h 654"/>
                <a:gd name="T34" fmla="*/ 0 w 195"/>
                <a:gd name="T35" fmla="*/ 0 h 6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5"/>
                <a:gd name="T55" fmla="*/ 0 h 654"/>
                <a:gd name="T56" fmla="*/ 195 w 195"/>
                <a:gd name="T57" fmla="*/ 654 h 6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5" h="654">
                  <a:moveTo>
                    <a:pt x="0" y="0"/>
                  </a:moveTo>
                  <a:lnTo>
                    <a:pt x="32" y="77"/>
                  </a:lnTo>
                  <a:lnTo>
                    <a:pt x="41" y="196"/>
                  </a:lnTo>
                  <a:lnTo>
                    <a:pt x="76" y="333"/>
                  </a:lnTo>
                  <a:lnTo>
                    <a:pt x="62" y="486"/>
                  </a:lnTo>
                  <a:lnTo>
                    <a:pt x="82" y="583"/>
                  </a:lnTo>
                  <a:lnTo>
                    <a:pt x="138" y="654"/>
                  </a:lnTo>
                  <a:lnTo>
                    <a:pt x="195" y="588"/>
                  </a:lnTo>
                  <a:lnTo>
                    <a:pt x="195" y="482"/>
                  </a:lnTo>
                  <a:lnTo>
                    <a:pt x="183" y="414"/>
                  </a:lnTo>
                  <a:lnTo>
                    <a:pt x="189" y="312"/>
                  </a:lnTo>
                  <a:lnTo>
                    <a:pt x="183" y="209"/>
                  </a:lnTo>
                  <a:lnTo>
                    <a:pt x="169" y="144"/>
                  </a:lnTo>
                  <a:lnTo>
                    <a:pt x="138" y="73"/>
                  </a:lnTo>
                  <a:lnTo>
                    <a:pt x="71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23" name="Freeform 25"/>
            <p:cNvSpPr>
              <a:spLocks/>
            </p:cNvSpPr>
            <p:nvPr/>
          </p:nvSpPr>
          <p:spPr bwMode="auto">
            <a:xfrm>
              <a:off x="1260" y="2071"/>
              <a:ext cx="666" cy="862"/>
            </a:xfrm>
            <a:custGeom>
              <a:avLst/>
              <a:gdLst>
                <a:gd name="T0" fmla="*/ 1 w 1332"/>
                <a:gd name="T1" fmla="*/ 1 h 1723"/>
                <a:gd name="T2" fmla="*/ 1 w 1332"/>
                <a:gd name="T3" fmla="*/ 1 h 1723"/>
                <a:gd name="T4" fmla="*/ 1 w 1332"/>
                <a:gd name="T5" fmla="*/ 1 h 1723"/>
                <a:gd name="T6" fmla="*/ 1 w 1332"/>
                <a:gd name="T7" fmla="*/ 1 h 1723"/>
                <a:gd name="T8" fmla="*/ 1 w 1332"/>
                <a:gd name="T9" fmla="*/ 1 h 1723"/>
                <a:gd name="T10" fmla="*/ 1 w 1332"/>
                <a:gd name="T11" fmla="*/ 1 h 1723"/>
                <a:gd name="T12" fmla="*/ 1 w 1332"/>
                <a:gd name="T13" fmla="*/ 1 h 1723"/>
                <a:gd name="T14" fmla="*/ 1 w 1332"/>
                <a:gd name="T15" fmla="*/ 1 h 1723"/>
                <a:gd name="T16" fmla="*/ 1 w 1332"/>
                <a:gd name="T17" fmla="*/ 1 h 1723"/>
                <a:gd name="T18" fmla="*/ 1 w 1332"/>
                <a:gd name="T19" fmla="*/ 1 h 1723"/>
                <a:gd name="T20" fmla="*/ 1 w 1332"/>
                <a:gd name="T21" fmla="*/ 1 h 1723"/>
                <a:gd name="T22" fmla="*/ 0 w 1332"/>
                <a:gd name="T23" fmla="*/ 1 h 1723"/>
                <a:gd name="T24" fmla="*/ 1 w 1332"/>
                <a:gd name="T25" fmla="*/ 1 h 1723"/>
                <a:gd name="T26" fmla="*/ 1 w 1332"/>
                <a:gd name="T27" fmla="*/ 1 h 1723"/>
                <a:gd name="T28" fmla="*/ 1 w 1332"/>
                <a:gd name="T29" fmla="*/ 1 h 1723"/>
                <a:gd name="T30" fmla="*/ 1 w 1332"/>
                <a:gd name="T31" fmla="*/ 1 h 1723"/>
                <a:gd name="T32" fmla="*/ 1 w 1332"/>
                <a:gd name="T33" fmla="*/ 1 h 1723"/>
                <a:gd name="T34" fmla="*/ 1 w 1332"/>
                <a:gd name="T35" fmla="*/ 1 h 1723"/>
                <a:gd name="T36" fmla="*/ 1 w 1332"/>
                <a:gd name="T37" fmla="*/ 1 h 1723"/>
                <a:gd name="T38" fmla="*/ 1 w 1332"/>
                <a:gd name="T39" fmla="*/ 1 h 1723"/>
                <a:gd name="T40" fmla="*/ 1 w 1332"/>
                <a:gd name="T41" fmla="*/ 1 h 1723"/>
                <a:gd name="T42" fmla="*/ 1 w 1332"/>
                <a:gd name="T43" fmla="*/ 1 h 1723"/>
                <a:gd name="T44" fmla="*/ 1 w 1332"/>
                <a:gd name="T45" fmla="*/ 1 h 1723"/>
                <a:gd name="T46" fmla="*/ 1 w 1332"/>
                <a:gd name="T47" fmla="*/ 1 h 1723"/>
                <a:gd name="T48" fmla="*/ 1 w 1332"/>
                <a:gd name="T49" fmla="*/ 1 h 1723"/>
                <a:gd name="T50" fmla="*/ 1 w 1332"/>
                <a:gd name="T51" fmla="*/ 1 h 1723"/>
                <a:gd name="T52" fmla="*/ 1 w 1332"/>
                <a:gd name="T53" fmla="*/ 1 h 1723"/>
                <a:gd name="T54" fmla="*/ 1 w 1332"/>
                <a:gd name="T55" fmla="*/ 1 h 1723"/>
                <a:gd name="T56" fmla="*/ 1 w 1332"/>
                <a:gd name="T57" fmla="*/ 1 h 1723"/>
                <a:gd name="T58" fmla="*/ 1 w 1332"/>
                <a:gd name="T59" fmla="*/ 1 h 1723"/>
                <a:gd name="T60" fmla="*/ 1 w 1332"/>
                <a:gd name="T61" fmla="*/ 1 h 1723"/>
                <a:gd name="T62" fmla="*/ 1 w 1332"/>
                <a:gd name="T63" fmla="*/ 1 h 1723"/>
                <a:gd name="T64" fmla="*/ 1 w 1332"/>
                <a:gd name="T65" fmla="*/ 1 h 1723"/>
                <a:gd name="T66" fmla="*/ 1 w 1332"/>
                <a:gd name="T67" fmla="*/ 1 h 1723"/>
                <a:gd name="T68" fmla="*/ 1 w 1332"/>
                <a:gd name="T69" fmla="*/ 1 h 1723"/>
                <a:gd name="T70" fmla="*/ 1 w 1332"/>
                <a:gd name="T71" fmla="*/ 1 h 1723"/>
                <a:gd name="T72" fmla="*/ 1 w 1332"/>
                <a:gd name="T73" fmla="*/ 1 h 1723"/>
                <a:gd name="T74" fmla="*/ 1 w 1332"/>
                <a:gd name="T75" fmla="*/ 1 h 1723"/>
                <a:gd name="T76" fmla="*/ 1 w 1332"/>
                <a:gd name="T77" fmla="*/ 1 h 1723"/>
                <a:gd name="T78" fmla="*/ 1 w 1332"/>
                <a:gd name="T79" fmla="*/ 1 h 1723"/>
                <a:gd name="T80" fmla="*/ 1 w 1332"/>
                <a:gd name="T81" fmla="*/ 1 h 1723"/>
                <a:gd name="T82" fmla="*/ 1 w 1332"/>
                <a:gd name="T83" fmla="*/ 0 h 1723"/>
                <a:gd name="T84" fmla="*/ 1 w 1332"/>
                <a:gd name="T85" fmla="*/ 1 h 1723"/>
                <a:gd name="T86" fmla="*/ 1 w 1332"/>
                <a:gd name="T87" fmla="*/ 1 h 1723"/>
                <a:gd name="T88" fmla="*/ 1 w 1332"/>
                <a:gd name="T89" fmla="*/ 1 h 172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32"/>
                <a:gd name="T136" fmla="*/ 0 h 1723"/>
                <a:gd name="T137" fmla="*/ 1332 w 1332"/>
                <a:gd name="T138" fmla="*/ 1723 h 172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32" h="1723">
                  <a:moveTo>
                    <a:pt x="80" y="26"/>
                  </a:moveTo>
                  <a:lnTo>
                    <a:pt x="112" y="154"/>
                  </a:lnTo>
                  <a:lnTo>
                    <a:pt x="148" y="260"/>
                  </a:lnTo>
                  <a:lnTo>
                    <a:pt x="188" y="348"/>
                  </a:lnTo>
                  <a:lnTo>
                    <a:pt x="265" y="368"/>
                  </a:lnTo>
                  <a:lnTo>
                    <a:pt x="230" y="415"/>
                  </a:lnTo>
                  <a:lnTo>
                    <a:pt x="209" y="506"/>
                  </a:lnTo>
                  <a:lnTo>
                    <a:pt x="194" y="639"/>
                  </a:lnTo>
                  <a:lnTo>
                    <a:pt x="142" y="998"/>
                  </a:lnTo>
                  <a:lnTo>
                    <a:pt x="108" y="1193"/>
                  </a:lnTo>
                  <a:lnTo>
                    <a:pt x="71" y="1344"/>
                  </a:lnTo>
                  <a:lnTo>
                    <a:pt x="0" y="1580"/>
                  </a:lnTo>
                  <a:lnTo>
                    <a:pt x="204" y="1611"/>
                  </a:lnTo>
                  <a:lnTo>
                    <a:pt x="367" y="1703"/>
                  </a:lnTo>
                  <a:lnTo>
                    <a:pt x="597" y="1723"/>
                  </a:lnTo>
                  <a:lnTo>
                    <a:pt x="816" y="1673"/>
                  </a:lnTo>
                  <a:lnTo>
                    <a:pt x="953" y="1580"/>
                  </a:lnTo>
                  <a:lnTo>
                    <a:pt x="1052" y="1559"/>
                  </a:lnTo>
                  <a:lnTo>
                    <a:pt x="1113" y="1458"/>
                  </a:lnTo>
                  <a:lnTo>
                    <a:pt x="1153" y="1391"/>
                  </a:lnTo>
                  <a:lnTo>
                    <a:pt x="1221" y="1344"/>
                  </a:lnTo>
                  <a:lnTo>
                    <a:pt x="1266" y="1193"/>
                  </a:lnTo>
                  <a:lnTo>
                    <a:pt x="1332" y="1078"/>
                  </a:lnTo>
                  <a:lnTo>
                    <a:pt x="1322" y="998"/>
                  </a:lnTo>
                  <a:lnTo>
                    <a:pt x="1281" y="860"/>
                  </a:lnTo>
                  <a:lnTo>
                    <a:pt x="1215" y="717"/>
                  </a:lnTo>
                  <a:lnTo>
                    <a:pt x="1153" y="634"/>
                  </a:lnTo>
                  <a:lnTo>
                    <a:pt x="1088" y="465"/>
                  </a:lnTo>
                  <a:lnTo>
                    <a:pt x="1067" y="380"/>
                  </a:lnTo>
                  <a:lnTo>
                    <a:pt x="1020" y="327"/>
                  </a:lnTo>
                  <a:lnTo>
                    <a:pt x="994" y="318"/>
                  </a:lnTo>
                  <a:lnTo>
                    <a:pt x="965" y="307"/>
                  </a:lnTo>
                  <a:lnTo>
                    <a:pt x="923" y="344"/>
                  </a:lnTo>
                  <a:lnTo>
                    <a:pt x="852" y="384"/>
                  </a:lnTo>
                  <a:lnTo>
                    <a:pt x="740" y="460"/>
                  </a:lnTo>
                  <a:lnTo>
                    <a:pt x="618" y="477"/>
                  </a:lnTo>
                  <a:lnTo>
                    <a:pt x="531" y="460"/>
                  </a:lnTo>
                  <a:lnTo>
                    <a:pt x="352" y="368"/>
                  </a:lnTo>
                  <a:lnTo>
                    <a:pt x="312" y="318"/>
                  </a:lnTo>
                  <a:lnTo>
                    <a:pt x="286" y="247"/>
                  </a:lnTo>
                  <a:lnTo>
                    <a:pt x="230" y="103"/>
                  </a:lnTo>
                  <a:lnTo>
                    <a:pt x="194" y="0"/>
                  </a:lnTo>
                  <a:lnTo>
                    <a:pt x="80" y="26"/>
                  </a:lnTo>
                  <a:close/>
                </a:path>
              </a:pathLst>
            </a:custGeom>
            <a:solidFill>
              <a:srgbClr val="AD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24" name="Freeform 26"/>
            <p:cNvSpPr>
              <a:spLocks/>
            </p:cNvSpPr>
            <p:nvPr/>
          </p:nvSpPr>
          <p:spPr bwMode="auto">
            <a:xfrm>
              <a:off x="1213" y="1936"/>
              <a:ext cx="93" cy="118"/>
            </a:xfrm>
            <a:custGeom>
              <a:avLst/>
              <a:gdLst>
                <a:gd name="T0" fmla="*/ 0 w 186"/>
                <a:gd name="T1" fmla="*/ 1 h 236"/>
                <a:gd name="T2" fmla="*/ 1 w 186"/>
                <a:gd name="T3" fmla="*/ 1 h 236"/>
                <a:gd name="T4" fmla="*/ 1 w 186"/>
                <a:gd name="T5" fmla="*/ 1 h 236"/>
                <a:gd name="T6" fmla="*/ 1 w 186"/>
                <a:gd name="T7" fmla="*/ 1 h 236"/>
                <a:gd name="T8" fmla="*/ 1 w 186"/>
                <a:gd name="T9" fmla="*/ 1 h 236"/>
                <a:gd name="T10" fmla="*/ 1 w 186"/>
                <a:gd name="T11" fmla="*/ 1 h 236"/>
                <a:gd name="T12" fmla="*/ 1 w 186"/>
                <a:gd name="T13" fmla="*/ 0 h 236"/>
                <a:gd name="T14" fmla="*/ 1 w 186"/>
                <a:gd name="T15" fmla="*/ 1 h 236"/>
                <a:gd name="T16" fmla="*/ 1 w 186"/>
                <a:gd name="T17" fmla="*/ 1 h 236"/>
                <a:gd name="T18" fmla="*/ 0 w 186"/>
                <a:gd name="T19" fmla="*/ 1 h 236"/>
                <a:gd name="T20" fmla="*/ 0 w 186"/>
                <a:gd name="T21" fmla="*/ 1 h 236"/>
                <a:gd name="T22" fmla="*/ 0 w 186"/>
                <a:gd name="T23" fmla="*/ 1 h 2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6"/>
                <a:gd name="T37" fmla="*/ 0 h 236"/>
                <a:gd name="T38" fmla="*/ 186 w 186"/>
                <a:gd name="T39" fmla="*/ 236 h 2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6" h="236">
                  <a:moveTo>
                    <a:pt x="0" y="73"/>
                  </a:moveTo>
                  <a:lnTo>
                    <a:pt x="53" y="77"/>
                  </a:lnTo>
                  <a:lnTo>
                    <a:pt x="119" y="168"/>
                  </a:lnTo>
                  <a:lnTo>
                    <a:pt x="143" y="236"/>
                  </a:lnTo>
                  <a:lnTo>
                    <a:pt x="148" y="154"/>
                  </a:lnTo>
                  <a:lnTo>
                    <a:pt x="169" y="77"/>
                  </a:lnTo>
                  <a:lnTo>
                    <a:pt x="186" y="0"/>
                  </a:lnTo>
                  <a:lnTo>
                    <a:pt x="109" y="36"/>
                  </a:lnTo>
                  <a:lnTo>
                    <a:pt x="16" y="51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94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25" name="Freeform 27"/>
            <p:cNvSpPr>
              <a:spLocks/>
            </p:cNvSpPr>
            <p:nvPr/>
          </p:nvSpPr>
          <p:spPr bwMode="auto">
            <a:xfrm>
              <a:off x="1695" y="2128"/>
              <a:ext cx="98" cy="61"/>
            </a:xfrm>
            <a:custGeom>
              <a:avLst/>
              <a:gdLst>
                <a:gd name="T0" fmla="*/ 1 w 195"/>
                <a:gd name="T1" fmla="*/ 0 h 121"/>
                <a:gd name="T2" fmla="*/ 0 w 195"/>
                <a:gd name="T3" fmla="*/ 1 h 121"/>
                <a:gd name="T4" fmla="*/ 1 w 195"/>
                <a:gd name="T5" fmla="*/ 1 h 121"/>
                <a:gd name="T6" fmla="*/ 1 w 195"/>
                <a:gd name="T7" fmla="*/ 1 h 121"/>
                <a:gd name="T8" fmla="*/ 1 w 195"/>
                <a:gd name="T9" fmla="*/ 1 h 121"/>
                <a:gd name="T10" fmla="*/ 1 w 195"/>
                <a:gd name="T11" fmla="*/ 1 h 121"/>
                <a:gd name="T12" fmla="*/ 1 w 195"/>
                <a:gd name="T13" fmla="*/ 1 h 121"/>
                <a:gd name="T14" fmla="*/ 1 w 195"/>
                <a:gd name="T15" fmla="*/ 0 h 121"/>
                <a:gd name="T16" fmla="*/ 1 w 195"/>
                <a:gd name="T17" fmla="*/ 0 h 121"/>
                <a:gd name="T18" fmla="*/ 1 w 195"/>
                <a:gd name="T19" fmla="*/ 0 h 121"/>
                <a:gd name="T20" fmla="*/ 1 w 195"/>
                <a:gd name="T21" fmla="*/ 0 h 1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5"/>
                <a:gd name="T34" fmla="*/ 0 h 121"/>
                <a:gd name="T35" fmla="*/ 195 w 195"/>
                <a:gd name="T36" fmla="*/ 121 h 1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5" h="121">
                  <a:moveTo>
                    <a:pt x="21" y="0"/>
                  </a:moveTo>
                  <a:lnTo>
                    <a:pt x="0" y="9"/>
                  </a:lnTo>
                  <a:lnTo>
                    <a:pt x="15" y="112"/>
                  </a:lnTo>
                  <a:lnTo>
                    <a:pt x="195" y="121"/>
                  </a:lnTo>
                  <a:lnTo>
                    <a:pt x="195" y="96"/>
                  </a:lnTo>
                  <a:lnTo>
                    <a:pt x="195" y="40"/>
                  </a:lnTo>
                  <a:lnTo>
                    <a:pt x="175" y="25"/>
                  </a:lnTo>
                  <a:lnTo>
                    <a:pt x="56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26" name="Freeform 28"/>
            <p:cNvSpPr>
              <a:spLocks/>
            </p:cNvSpPr>
            <p:nvPr/>
          </p:nvSpPr>
          <p:spPr bwMode="auto">
            <a:xfrm>
              <a:off x="1328" y="2136"/>
              <a:ext cx="85" cy="113"/>
            </a:xfrm>
            <a:custGeom>
              <a:avLst/>
              <a:gdLst>
                <a:gd name="T0" fmla="*/ 1 w 169"/>
                <a:gd name="T1" fmla="*/ 0 h 225"/>
                <a:gd name="T2" fmla="*/ 1 w 169"/>
                <a:gd name="T3" fmla="*/ 1 h 225"/>
                <a:gd name="T4" fmla="*/ 0 w 169"/>
                <a:gd name="T5" fmla="*/ 1 h 225"/>
                <a:gd name="T6" fmla="*/ 1 w 169"/>
                <a:gd name="T7" fmla="*/ 1 h 225"/>
                <a:gd name="T8" fmla="*/ 1 w 169"/>
                <a:gd name="T9" fmla="*/ 1 h 225"/>
                <a:gd name="T10" fmla="*/ 1 w 169"/>
                <a:gd name="T11" fmla="*/ 1 h 225"/>
                <a:gd name="T12" fmla="*/ 1 w 169"/>
                <a:gd name="T13" fmla="*/ 1 h 225"/>
                <a:gd name="T14" fmla="*/ 1 w 169"/>
                <a:gd name="T15" fmla="*/ 1 h 225"/>
                <a:gd name="T16" fmla="*/ 1 w 169"/>
                <a:gd name="T17" fmla="*/ 1 h 225"/>
                <a:gd name="T18" fmla="*/ 1 w 169"/>
                <a:gd name="T19" fmla="*/ 1 h 225"/>
                <a:gd name="T20" fmla="*/ 1 w 169"/>
                <a:gd name="T21" fmla="*/ 0 h 225"/>
                <a:gd name="T22" fmla="*/ 1 w 169"/>
                <a:gd name="T23" fmla="*/ 0 h 225"/>
                <a:gd name="T24" fmla="*/ 1 w 169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25"/>
                <a:gd name="T41" fmla="*/ 169 w 169"/>
                <a:gd name="T42" fmla="*/ 225 h 2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25">
                  <a:moveTo>
                    <a:pt x="112" y="0"/>
                  </a:moveTo>
                  <a:lnTo>
                    <a:pt x="4" y="127"/>
                  </a:lnTo>
                  <a:lnTo>
                    <a:pt x="0" y="157"/>
                  </a:lnTo>
                  <a:lnTo>
                    <a:pt x="4" y="184"/>
                  </a:lnTo>
                  <a:lnTo>
                    <a:pt x="41" y="225"/>
                  </a:lnTo>
                  <a:lnTo>
                    <a:pt x="66" y="225"/>
                  </a:lnTo>
                  <a:lnTo>
                    <a:pt x="98" y="193"/>
                  </a:lnTo>
                  <a:lnTo>
                    <a:pt x="169" y="90"/>
                  </a:lnTo>
                  <a:lnTo>
                    <a:pt x="157" y="47"/>
                  </a:lnTo>
                  <a:lnTo>
                    <a:pt x="133" y="4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27" name="Freeform 29"/>
            <p:cNvSpPr>
              <a:spLocks/>
            </p:cNvSpPr>
            <p:nvPr/>
          </p:nvSpPr>
          <p:spPr bwMode="auto">
            <a:xfrm>
              <a:off x="1709" y="2138"/>
              <a:ext cx="76" cy="28"/>
            </a:xfrm>
            <a:custGeom>
              <a:avLst/>
              <a:gdLst>
                <a:gd name="T0" fmla="*/ 0 w 153"/>
                <a:gd name="T1" fmla="*/ 0 h 56"/>
                <a:gd name="T2" fmla="*/ 0 w 153"/>
                <a:gd name="T3" fmla="*/ 1 h 56"/>
                <a:gd name="T4" fmla="*/ 0 w 153"/>
                <a:gd name="T5" fmla="*/ 1 h 56"/>
                <a:gd name="T6" fmla="*/ 0 w 153"/>
                <a:gd name="T7" fmla="*/ 1 h 56"/>
                <a:gd name="T8" fmla="*/ 0 w 153"/>
                <a:gd name="T9" fmla="*/ 1 h 56"/>
                <a:gd name="T10" fmla="*/ 0 w 153"/>
                <a:gd name="T11" fmla="*/ 1 h 56"/>
                <a:gd name="T12" fmla="*/ 0 w 153"/>
                <a:gd name="T13" fmla="*/ 1 h 56"/>
                <a:gd name="T14" fmla="*/ 0 w 153"/>
                <a:gd name="T15" fmla="*/ 0 h 56"/>
                <a:gd name="T16" fmla="*/ 0 w 153"/>
                <a:gd name="T17" fmla="*/ 0 h 56"/>
                <a:gd name="T18" fmla="*/ 0 w 153"/>
                <a:gd name="T19" fmla="*/ 0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"/>
                <a:gd name="T31" fmla="*/ 0 h 56"/>
                <a:gd name="T32" fmla="*/ 153 w 153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" h="56">
                  <a:moveTo>
                    <a:pt x="14" y="0"/>
                  </a:moveTo>
                  <a:lnTo>
                    <a:pt x="0" y="15"/>
                  </a:lnTo>
                  <a:lnTo>
                    <a:pt x="14" y="52"/>
                  </a:lnTo>
                  <a:lnTo>
                    <a:pt x="148" y="56"/>
                  </a:lnTo>
                  <a:lnTo>
                    <a:pt x="153" y="47"/>
                  </a:lnTo>
                  <a:lnTo>
                    <a:pt x="148" y="26"/>
                  </a:lnTo>
                  <a:lnTo>
                    <a:pt x="137" y="2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D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28" name="Freeform 30"/>
            <p:cNvSpPr>
              <a:spLocks/>
            </p:cNvSpPr>
            <p:nvPr/>
          </p:nvSpPr>
          <p:spPr bwMode="auto">
            <a:xfrm>
              <a:off x="1341" y="2156"/>
              <a:ext cx="58" cy="74"/>
            </a:xfrm>
            <a:custGeom>
              <a:avLst/>
              <a:gdLst>
                <a:gd name="T0" fmla="*/ 1 w 116"/>
                <a:gd name="T1" fmla="*/ 0 h 150"/>
                <a:gd name="T2" fmla="*/ 1 w 116"/>
                <a:gd name="T3" fmla="*/ 0 h 150"/>
                <a:gd name="T4" fmla="*/ 0 w 116"/>
                <a:gd name="T5" fmla="*/ 0 h 150"/>
                <a:gd name="T6" fmla="*/ 1 w 116"/>
                <a:gd name="T7" fmla="*/ 0 h 150"/>
                <a:gd name="T8" fmla="*/ 1 w 116"/>
                <a:gd name="T9" fmla="*/ 0 h 150"/>
                <a:gd name="T10" fmla="*/ 1 w 116"/>
                <a:gd name="T11" fmla="*/ 0 h 150"/>
                <a:gd name="T12" fmla="*/ 1 w 116"/>
                <a:gd name="T13" fmla="*/ 0 h 150"/>
                <a:gd name="T14" fmla="*/ 1 w 116"/>
                <a:gd name="T15" fmla="*/ 0 h 150"/>
                <a:gd name="T16" fmla="*/ 1 w 116"/>
                <a:gd name="T17" fmla="*/ 0 h 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50"/>
                <a:gd name="T29" fmla="*/ 116 w 116"/>
                <a:gd name="T30" fmla="*/ 150 h 1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50">
                  <a:moveTo>
                    <a:pt x="86" y="0"/>
                  </a:moveTo>
                  <a:lnTo>
                    <a:pt x="4" y="92"/>
                  </a:lnTo>
                  <a:lnTo>
                    <a:pt x="0" y="124"/>
                  </a:lnTo>
                  <a:lnTo>
                    <a:pt x="19" y="150"/>
                  </a:lnTo>
                  <a:lnTo>
                    <a:pt x="116" y="32"/>
                  </a:lnTo>
                  <a:lnTo>
                    <a:pt x="107" y="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D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29" name="Freeform 31"/>
            <p:cNvSpPr>
              <a:spLocks/>
            </p:cNvSpPr>
            <p:nvPr/>
          </p:nvSpPr>
          <p:spPr bwMode="auto">
            <a:xfrm>
              <a:off x="2052" y="2584"/>
              <a:ext cx="268" cy="364"/>
            </a:xfrm>
            <a:custGeom>
              <a:avLst/>
              <a:gdLst>
                <a:gd name="T0" fmla="*/ 0 w 536"/>
                <a:gd name="T1" fmla="*/ 1 h 728"/>
                <a:gd name="T2" fmla="*/ 1 w 536"/>
                <a:gd name="T3" fmla="*/ 1 h 728"/>
                <a:gd name="T4" fmla="*/ 1 w 536"/>
                <a:gd name="T5" fmla="*/ 1 h 728"/>
                <a:gd name="T6" fmla="*/ 1 w 536"/>
                <a:gd name="T7" fmla="*/ 0 h 728"/>
                <a:gd name="T8" fmla="*/ 1 w 536"/>
                <a:gd name="T9" fmla="*/ 1 h 728"/>
                <a:gd name="T10" fmla="*/ 1 w 536"/>
                <a:gd name="T11" fmla="*/ 1 h 728"/>
                <a:gd name="T12" fmla="*/ 1 w 536"/>
                <a:gd name="T13" fmla="*/ 1 h 728"/>
                <a:gd name="T14" fmla="*/ 1 w 536"/>
                <a:gd name="T15" fmla="*/ 1 h 728"/>
                <a:gd name="T16" fmla="*/ 1 w 536"/>
                <a:gd name="T17" fmla="*/ 1 h 728"/>
                <a:gd name="T18" fmla="*/ 1 w 536"/>
                <a:gd name="T19" fmla="*/ 1 h 728"/>
                <a:gd name="T20" fmla="*/ 1 w 536"/>
                <a:gd name="T21" fmla="*/ 1 h 728"/>
                <a:gd name="T22" fmla="*/ 1 w 536"/>
                <a:gd name="T23" fmla="*/ 1 h 728"/>
                <a:gd name="T24" fmla="*/ 1 w 536"/>
                <a:gd name="T25" fmla="*/ 1 h 728"/>
                <a:gd name="T26" fmla="*/ 1 w 536"/>
                <a:gd name="T27" fmla="*/ 1 h 728"/>
                <a:gd name="T28" fmla="*/ 1 w 536"/>
                <a:gd name="T29" fmla="*/ 1 h 728"/>
                <a:gd name="T30" fmla="*/ 1 w 536"/>
                <a:gd name="T31" fmla="*/ 1 h 728"/>
                <a:gd name="T32" fmla="*/ 1 w 536"/>
                <a:gd name="T33" fmla="*/ 1 h 728"/>
                <a:gd name="T34" fmla="*/ 0 w 536"/>
                <a:gd name="T35" fmla="*/ 1 h 728"/>
                <a:gd name="T36" fmla="*/ 0 w 536"/>
                <a:gd name="T37" fmla="*/ 1 h 728"/>
                <a:gd name="T38" fmla="*/ 0 w 536"/>
                <a:gd name="T39" fmla="*/ 1 h 7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6"/>
                <a:gd name="T61" fmla="*/ 0 h 728"/>
                <a:gd name="T62" fmla="*/ 536 w 536"/>
                <a:gd name="T63" fmla="*/ 728 h 7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6" h="728">
                  <a:moveTo>
                    <a:pt x="0" y="128"/>
                  </a:moveTo>
                  <a:lnTo>
                    <a:pt x="65" y="51"/>
                  </a:lnTo>
                  <a:lnTo>
                    <a:pt x="170" y="1"/>
                  </a:lnTo>
                  <a:lnTo>
                    <a:pt x="249" y="0"/>
                  </a:lnTo>
                  <a:lnTo>
                    <a:pt x="302" y="131"/>
                  </a:lnTo>
                  <a:lnTo>
                    <a:pt x="353" y="352"/>
                  </a:lnTo>
                  <a:lnTo>
                    <a:pt x="439" y="458"/>
                  </a:lnTo>
                  <a:lnTo>
                    <a:pt x="510" y="569"/>
                  </a:lnTo>
                  <a:lnTo>
                    <a:pt x="536" y="620"/>
                  </a:lnTo>
                  <a:lnTo>
                    <a:pt x="533" y="661"/>
                  </a:lnTo>
                  <a:lnTo>
                    <a:pt x="507" y="728"/>
                  </a:lnTo>
                  <a:lnTo>
                    <a:pt x="213" y="622"/>
                  </a:lnTo>
                  <a:lnTo>
                    <a:pt x="188" y="561"/>
                  </a:lnTo>
                  <a:lnTo>
                    <a:pt x="176" y="439"/>
                  </a:lnTo>
                  <a:lnTo>
                    <a:pt x="158" y="395"/>
                  </a:lnTo>
                  <a:lnTo>
                    <a:pt x="96" y="287"/>
                  </a:lnTo>
                  <a:lnTo>
                    <a:pt x="12" y="154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30" name="Freeform 32"/>
            <p:cNvSpPr>
              <a:spLocks/>
            </p:cNvSpPr>
            <p:nvPr/>
          </p:nvSpPr>
          <p:spPr bwMode="auto">
            <a:xfrm>
              <a:off x="2198" y="2842"/>
              <a:ext cx="64" cy="56"/>
            </a:xfrm>
            <a:custGeom>
              <a:avLst/>
              <a:gdLst>
                <a:gd name="T0" fmla="*/ 0 w 129"/>
                <a:gd name="T1" fmla="*/ 0 h 112"/>
                <a:gd name="T2" fmla="*/ 0 w 129"/>
                <a:gd name="T3" fmla="*/ 1 h 112"/>
                <a:gd name="T4" fmla="*/ 0 w 129"/>
                <a:gd name="T5" fmla="*/ 1 h 112"/>
                <a:gd name="T6" fmla="*/ 0 w 129"/>
                <a:gd name="T7" fmla="*/ 1 h 112"/>
                <a:gd name="T8" fmla="*/ 0 w 129"/>
                <a:gd name="T9" fmla="*/ 1 h 112"/>
                <a:gd name="T10" fmla="*/ 0 w 129"/>
                <a:gd name="T11" fmla="*/ 1 h 112"/>
                <a:gd name="T12" fmla="*/ 0 w 129"/>
                <a:gd name="T13" fmla="*/ 1 h 112"/>
                <a:gd name="T14" fmla="*/ 0 w 129"/>
                <a:gd name="T15" fmla="*/ 1 h 112"/>
                <a:gd name="T16" fmla="*/ 0 w 129"/>
                <a:gd name="T17" fmla="*/ 1 h 112"/>
                <a:gd name="T18" fmla="*/ 0 w 129"/>
                <a:gd name="T19" fmla="*/ 0 h 112"/>
                <a:gd name="T20" fmla="*/ 0 w 129"/>
                <a:gd name="T21" fmla="*/ 0 h 112"/>
                <a:gd name="T22" fmla="*/ 0 w 129"/>
                <a:gd name="T23" fmla="*/ 0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112"/>
                <a:gd name="T38" fmla="*/ 129 w 129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112">
                  <a:moveTo>
                    <a:pt x="2" y="0"/>
                  </a:moveTo>
                  <a:lnTo>
                    <a:pt x="77" y="64"/>
                  </a:lnTo>
                  <a:lnTo>
                    <a:pt x="129" y="107"/>
                  </a:lnTo>
                  <a:lnTo>
                    <a:pt x="82" y="97"/>
                  </a:lnTo>
                  <a:lnTo>
                    <a:pt x="65" y="95"/>
                  </a:lnTo>
                  <a:lnTo>
                    <a:pt x="53" y="101"/>
                  </a:lnTo>
                  <a:lnTo>
                    <a:pt x="42" y="112"/>
                  </a:lnTo>
                  <a:lnTo>
                    <a:pt x="11" y="57"/>
                  </a:lnTo>
                  <a:lnTo>
                    <a:pt x="0" y="1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31" name="Freeform 33"/>
            <p:cNvSpPr>
              <a:spLocks/>
            </p:cNvSpPr>
            <p:nvPr/>
          </p:nvSpPr>
          <p:spPr bwMode="auto">
            <a:xfrm>
              <a:off x="2159" y="2582"/>
              <a:ext cx="145" cy="286"/>
            </a:xfrm>
            <a:custGeom>
              <a:avLst/>
              <a:gdLst>
                <a:gd name="T0" fmla="*/ 0 w 290"/>
                <a:gd name="T1" fmla="*/ 0 h 574"/>
                <a:gd name="T2" fmla="*/ 1 w 290"/>
                <a:gd name="T3" fmla="*/ 0 h 574"/>
                <a:gd name="T4" fmla="*/ 1 w 290"/>
                <a:gd name="T5" fmla="*/ 0 h 574"/>
                <a:gd name="T6" fmla="*/ 1 w 290"/>
                <a:gd name="T7" fmla="*/ 0 h 574"/>
                <a:gd name="T8" fmla="*/ 1 w 290"/>
                <a:gd name="T9" fmla="*/ 0 h 574"/>
                <a:gd name="T10" fmla="*/ 1 w 290"/>
                <a:gd name="T11" fmla="*/ 0 h 574"/>
                <a:gd name="T12" fmla="*/ 1 w 290"/>
                <a:gd name="T13" fmla="*/ 0 h 574"/>
                <a:gd name="T14" fmla="*/ 1 w 290"/>
                <a:gd name="T15" fmla="*/ 0 h 574"/>
                <a:gd name="T16" fmla="*/ 1 w 290"/>
                <a:gd name="T17" fmla="*/ 0 h 574"/>
                <a:gd name="T18" fmla="*/ 1 w 290"/>
                <a:gd name="T19" fmla="*/ 0 h 574"/>
                <a:gd name="T20" fmla="*/ 1 w 290"/>
                <a:gd name="T21" fmla="*/ 0 h 574"/>
                <a:gd name="T22" fmla="*/ 1 w 290"/>
                <a:gd name="T23" fmla="*/ 0 h 574"/>
                <a:gd name="T24" fmla="*/ 0 w 290"/>
                <a:gd name="T25" fmla="*/ 0 h 574"/>
                <a:gd name="T26" fmla="*/ 0 w 290"/>
                <a:gd name="T27" fmla="*/ 0 h 574"/>
                <a:gd name="T28" fmla="*/ 0 w 290"/>
                <a:gd name="T29" fmla="*/ 0 h 5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0"/>
                <a:gd name="T46" fmla="*/ 0 h 574"/>
                <a:gd name="T47" fmla="*/ 290 w 290"/>
                <a:gd name="T48" fmla="*/ 574 h 57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0" h="574">
                  <a:moveTo>
                    <a:pt x="0" y="6"/>
                  </a:moveTo>
                  <a:lnTo>
                    <a:pt x="45" y="118"/>
                  </a:lnTo>
                  <a:lnTo>
                    <a:pt x="130" y="380"/>
                  </a:lnTo>
                  <a:lnTo>
                    <a:pt x="193" y="448"/>
                  </a:lnTo>
                  <a:lnTo>
                    <a:pt x="243" y="512"/>
                  </a:lnTo>
                  <a:lnTo>
                    <a:pt x="290" y="574"/>
                  </a:lnTo>
                  <a:lnTo>
                    <a:pt x="234" y="485"/>
                  </a:lnTo>
                  <a:lnTo>
                    <a:pt x="178" y="412"/>
                  </a:lnTo>
                  <a:lnTo>
                    <a:pt x="144" y="364"/>
                  </a:lnTo>
                  <a:lnTo>
                    <a:pt x="106" y="215"/>
                  </a:lnTo>
                  <a:lnTo>
                    <a:pt x="70" y="102"/>
                  </a:lnTo>
                  <a:lnTo>
                    <a:pt x="29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32" name="Freeform 34"/>
            <p:cNvSpPr>
              <a:spLocks/>
            </p:cNvSpPr>
            <p:nvPr/>
          </p:nvSpPr>
          <p:spPr bwMode="auto">
            <a:xfrm>
              <a:off x="2052" y="2621"/>
              <a:ext cx="121" cy="277"/>
            </a:xfrm>
            <a:custGeom>
              <a:avLst/>
              <a:gdLst>
                <a:gd name="T0" fmla="*/ 1 w 241"/>
                <a:gd name="T1" fmla="*/ 0 h 554"/>
                <a:gd name="T2" fmla="*/ 1 w 241"/>
                <a:gd name="T3" fmla="*/ 1 h 554"/>
                <a:gd name="T4" fmla="*/ 1 w 241"/>
                <a:gd name="T5" fmla="*/ 1 h 554"/>
                <a:gd name="T6" fmla="*/ 1 w 241"/>
                <a:gd name="T7" fmla="*/ 1 h 554"/>
                <a:gd name="T8" fmla="*/ 1 w 241"/>
                <a:gd name="T9" fmla="*/ 1 h 554"/>
                <a:gd name="T10" fmla="*/ 1 w 241"/>
                <a:gd name="T11" fmla="*/ 1 h 554"/>
                <a:gd name="T12" fmla="*/ 1 w 241"/>
                <a:gd name="T13" fmla="*/ 1 h 554"/>
                <a:gd name="T14" fmla="*/ 1 w 241"/>
                <a:gd name="T15" fmla="*/ 1 h 554"/>
                <a:gd name="T16" fmla="*/ 1 w 241"/>
                <a:gd name="T17" fmla="*/ 1 h 554"/>
                <a:gd name="T18" fmla="*/ 1 w 241"/>
                <a:gd name="T19" fmla="*/ 1 h 554"/>
                <a:gd name="T20" fmla="*/ 1 w 241"/>
                <a:gd name="T21" fmla="*/ 1 h 554"/>
                <a:gd name="T22" fmla="*/ 1 w 241"/>
                <a:gd name="T23" fmla="*/ 1 h 554"/>
                <a:gd name="T24" fmla="*/ 1 w 241"/>
                <a:gd name="T25" fmla="*/ 1 h 554"/>
                <a:gd name="T26" fmla="*/ 1 w 241"/>
                <a:gd name="T27" fmla="*/ 1 h 554"/>
                <a:gd name="T28" fmla="*/ 1 w 241"/>
                <a:gd name="T29" fmla="*/ 1 h 554"/>
                <a:gd name="T30" fmla="*/ 0 w 241"/>
                <a:gd name="T31" fmla="*/ 1 h 554"/>
                <a:gd name="T32" fmla="*/ 1 w 241"/>
                <a:gd name="T33" fmla="*/ 1 h 554"/>
                <a:gd name="T34" fmla="*/ 1 w 241"/>
                <a:gd name="T35" fmla="*/ 0 h 554"/>
                <a:gd name="T36" fmla="*/ 1 w 241"/>
                <a:gd name="T37" fmla="*/ 0 h 554"/>
                <a:gd name="T38" fmla="*/ 1 w 241"/>
                <a:gd name="T39" fmla="*/ 0 h 5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1"/>
                <a:gd name="T61" fmla="*/ 0 h 554"/>
                <a:gd name="T62" fmla="*/ 241 w 241"/>
                <a:gd name="T63" fmla="*/ 554 h 5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1" h="554">
                  <a:moveTo>
                    <a:pt x="56" y="0"/>
                  </a:moveTo>
                  <a:lnTo>
                    <a:pt x="60" y="41"/>
                  </a:lnTo>
                  <a:lnTo>
                    <a:pt x="78" y="64"/>
                  </a:lnTo>
                  <a:lnTo>
                    <a:pt x="90" y="110"/>
                  </a:lnTo>
                  <a:lnTo>
                    <a:pt x="145" y="203"/>
                  </a:lnTo>
                  <a:lnTo>
                    <a:pt x="213" y="334"/>
                  </a:lnTo>
                  <a:lnTo>
                    <a:pt x="219" y="436"/>
                  </a:lnTo>
                  <a:lnTo>
                    <a:pt x="225" y="506"/>
                  </a:lnTo>
                  <a:lnTo>
                    <a:pt x="241" y="554"/>
                  </a:lnTo>
                  <a:lnTo>
                    <a:pt x="202" y="539"/>
                  </a:lnTo>
                  <a:lnTo>
                    <a:pt x="185" y="481"/>
                  </a:lnTo>
                  <a:lnTo>
                    <a:pt x="188" y="404"/>
                  </a:lnTo>
                  <a:lnTo>
                    <a:pt x="179" y="368"/>
                  </a:lnTo>
                  <a:lnTo>
                    <a:pt x="158" y="319"/>
                  </a:lnTo>
                  <a:lnTo>
                    <a:pt x="80" y="183"/>
                  </a:lnTo>
                  <a:lnTo>
                    <a:pt x="0" y="59"/>
                  </a:lnTo>
                  <a:lnTo>
                    <a:pt x="22" y="2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33" name="Freeform 35"/>
            <p:cNvSpPr>
              <a:spLocks/>
            </p:cNvSpPr>
            <p:nvPr/>
          </p:nvSpPr>
          <p:spPr bwMode="auto">
            <a:xfrm>
              <a:off x="884" y="2660"/>
              <a:ext cx="517" cy="376"/>
            </a:xfrm>
            <a:custGeom>
              <a:avLst/>
              <a:gdLst>
                <a:gd name="T0" fmla="*/ 0 w 1033"/>
                <a:gd name="T1" fmla="*/ 0 h 750"/>
                <a:gd name="T2" fmla="*/ 1 w 1033"/>
                <a:gd name="T3" fmla="*/ 1 h 750"/>
                <a:gd name="T4" fmla="*/ 1 w 1033"/>
                <a:gd name="T5" fmla="*/ 1 h 750"/>
                <a:gd name="T6" fmla="*/ 1 w 1033"/>
                <a:gd name="T7" fmla="*/ 1 h 750"/>
                <a:gd name="T8" fmla="*/ 1 w 1033"/>
                <a:gd name="T9" fmla="*/ 1 h 750"/>
                <a:gd name="T10" fmla="*/ 1 w 1033"/>
                <a:gd name="T11" fmla="*/ 1 h 750"/>
                <a:gd name="T12" fmla="*/ 1 w 1033"/>
                <a:gd name="T13" fmla="*/ 1 h 750"/>
                <a:gd name="T14" fmla="*/ 1 w 1033"/>
                <a:gd name="T15" fmla="*/ 1 h 750"/>
                <a:gd name="T16" fmla="*/ 1 w 1033"/>
                <a:gd name="T17" fmla="*/ 1 h 750"/>
                <a:gd name="T18" fmla="*/ 1 w 1033"/>
                <a:gd name="T19" fmla="*/ 1 h 750"/>
                <a:gd name="T20" fmla="*/ 1 w 1033"/>
                <a:gd name="T21" fmla="*/ 1 h 750"/>
                <a:gd name="T22" fmla="*/ 1 w 1033"/>
                <a:gd name="T23" fmla="*/ 1 h 750"/>
                <a:gd name="T24" fmla="*/ 1 w 1033"/>
                <a:gd name="T25" fmla="*/ 1 h 750"/>
                <a:gd name="T26" fmla="*/ 1 w 1033"/>
                <a:gd name="T27" fmla="*/ 1 h 750"/>
                <a:gd name="T28" fmla="*/ 1 w 1033"/>
                <a:gd name="T29" fmla="*/ 1 h 750"/>
                <a:gd name="T30" fmla="*/ 1 w 1033"/>
                <a:gd name="T31" fmla="*/ 1 h 750"/>
                <a:gd name="T32" fmla="*/ 1 w 1033"/>
                <a:gd name="T33" fmla="*/ 1 h 750"/>
                <a:gd name="T34" fmla="*/ 1 w 1033"/>
                <a:gd name="T35" fmla="*/ 1 h 750"/>
                <a:gd name="T36" fmla="*/ 1 w 1033"/>
                <a:gd name="T37" fmla="*/ 1 h 750"/>
                <a:gd name="T38" fmla="*/ 1 w 1033"/>
                <a:gd name="T39" fmla="*/ 1 h 750"/>
                <a:gd name="T40" fmla="*/ 1 w 1033"/>
                <a:gd name="T41" fmla="*/ 1 h 750"/>
                <a:gd name="T42" fmla="*/ 1 w 1033"/>
                <a:gd name="T43" fmla="*/ 1 h 750"/>
                <a:gd name="T44" fmla="*/ 1 w 1033"/>
                <a:gd name="T45" fmla="*/ 1 h 750"/>
                <a:gd name="T46" fmla="*/ 1 w 1033"/>
                <a:gd name="T47" fmla="*/ 1 h 750"/>
                <a:gd name="T48" fmla="*/ 1 w 1033"/>
                <a:gd name="T49" fmla="*/ 1 h 750"/>
                <a:gd name="T50" fmla="*/ 1 w 1033"/>
                <a:gd name="T51" fmla="*/ 1 h 750"/>
                <a:gd name="T52" fmla="*/ 1 w 1033"/>
                <a:gd name="T53" fmla="*/ 1 h 750"/>
                <a:gd name="T54" fmla="*/ 1 w 1033"/>
                <a:gd name="T55" fmla="*/ 1 h 750"/>
                <a:gd name="T56" fmla="*/ 1 w 1033"/>
                <a:gd name="T57" fmla="*/ 1 h 750"/>
                <a:gd name="T58" fmla="*/ 1 w 1033"/>
                <a:gd name="T59" fmla="*/ 1 h 750"/>
                <a:gd name="T60" fmla="*/ 1 w 1033"/>
                <a:gd name="T61" fmla="*/ 1 h 750"/>
                <a:gd name="T62" fmla="*/ 1 w 1033"/>
                <a:gd name="T63" fmla="*/ 1 h 750"/>
                <a:gd name="T64" fmla="*/ 0 w 1033"/>
                <a:gd name="T65" fmla="*/ 0 h 750"/>
                <a:gd name="T66" fmla="*/ 0 w 1033"/>
                <a:gd name="T67" fmla="*/ 0 h 750"/>
                <a:gd name="T68" fmla="*/ 0 w 1033"/>
                <a:gd name="T69" fmla="*/ 0 h 7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33"/>
                <a:gd name="T106" fmla="*/ 0 h 750"/>
                <a:gd name="T107" fmla="*/ 1033 w 1033"/>
                <a:gd name="T108" fmla="*/ 750 h 7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33" h="750">
                  <a:moveTo>
                    <a:pt x="0" y="0"/>
                  </a:moveTo>
                  <a:lnTo>
                    <a:pt x="136" y="19"/>
                  </a:lnTo>
                  <a:lnTo>
                    <a:pt x="288" y="16"/>
                  </a:lnTo>
                  <a:lnTo>
                    <a:pt x="388" y="156"/>
                  </a:lnTo>
                  <a:lnTo>
                    <a:pt x="445" y="227"/>
                  </a:lnTo>
                  <a:lnTo>
                    <a:pt x="477" y="254"/>
                  </a:lnTo>
                  <a:lnTo>
                    <a:pt x="547" y="254"/>
                  </a:lnTo>
                  <a:lnTo>
                    <a:pt x="621" y="242"/>
                  </a:lnTo>
                  <a:lnTo>
                    <a:pt x="670" y="227"/>
                  </a:lnTo>
                  <a:lnTo>
                    <a:pt x="713" y="293"/>
                  </a:lnTo>
                  <a:lnTo>
                    <a:pt x="770" y="380"/>
                  </a:lnTo>
                  <a:lnTo>
                    <a:pt x="963" y="472"/>
                  </a:lnTo>
                  <a:lnTo>
                    <a:pt x="1033" y="519"/>
                  </a:lnTo>
                  <a:lnTo>
                    <a:pt x="1027" y="567"/>
                  </a:lnTo>
                  <a:lnTo>
                    <a:pt x="980" y="572"/>
                  </a:lnTo>
                  <a:lnTo>
                    <a:pt x="898" y="572"/>
                  </a:lnTo>
                  <a:lnTo>
                    <a:pt x="870" y="655"/>
                  </a:lnTo>
                  <a:lnTo>
                    <a:pt x="811" y="670"/>
                  </a:lnTo>
                  <a:lnTo>
                    <a:pt x="775" y="720"/>
                  </a:lnTo>
                  <a:lnTo>
                    <a:pt x="682" y="750"/>
                  </a:lnTo>
                  <a:lnTo>
                    <a:pt x="652" y="744"/>
                  </a:lnTo>
                  <a:lnTo>
                    <a:pt x="611" y="705"/>
                  </a:lnTo>
                  <a:lnTo>
                    <a:pt x="566" y="660"/>
                  </a:lnTo>
                  <a:lnTo>
                    <a:pt x="536" y="623"/>
                  </a:lnTo>
                  <a:lnTo>
                    <a:pt x="457" y="576"/>
                  </a:lnTo>
                  <a:lnTo>
                    <a:pt x="411" y="545"/>
                  </a:lnTo>
                  <a:lnTo>
                    <a:pt x="353" y="487"/>
                  </a:lnTo>
                  <a:lnTo>
                    <a:pt x="320" y="425"/>
                  </a:lnTo>
                  <a:lnTo>
                    <a:pt x="267" y="374"/>
                  </a:lnTo>
                  <a:lnTo>
                    <a:pt x="213" y="301"/>
                  </a:lnTo>
                  <a:lnTo>
                    <a:pt x="115" y="187"/>
                  </a:lnTo>
                  <a:lnTo>
                    <a:pt x="24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34" name="Freeform 36"/>
            <p:cNvSpPr>
              <a:spLocks/>
            </p:cNvSpPr>
            <p:nvPr/>
          </p:nvSpPr>
          <p:spPr bwMode="auto">
            <a:xfrm>
              <a:off x="1186" y="2892"/>
              <a:ext cx="47" cy="35"/>
            </a:xfrm>
            <a:custGeom>
              <a:avLst/>
              <a:gdLst>
                <a:gd name="T0" fmla="*/ 0 w 94"/>
                <a:gd name="T1" fmla="*/ 0 h 69"/>
                <a:gd name="T2" fmla="*/ 1 w 94"/>
                <a:gd name="T3" fmla="*/ 1 h 69"/>
                <a:gd name="T4" fmla="*/ 1 w 94"/>
                <a:gd name="T5" fmla="*/ 1 h 69"/>
                <a:gd name="T6" fmla="*/ 1 w 94"/>
                <a:gd name="T7" fmla="*/ 1 h 69"/>
                <a:gd name="T8" fmla="*/ 1 w 94"/>
                <a:gd name="T9" fmla="*/ 1 h 69"/>
                <a:gd name="T10" fmla="*/ 1 w 94"/>
                <a:gd name="T11" fmla="*/ 1 h 69"/>
                <a:gd name="T12" fmla="*/ 0 w 94"/>
                <a:gd name="T13" fmla="*/ 0 h 69"/>
                <a:gd name="T14" fmla="*/ 0 w 94"/>
                <a:gd name="T15" fmla="*/ 0 h 69"/>
                <a:gd name="T16" fmla="*/ 0 w 94"/>
                <a:gd name="T17" fmla="*/ 0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"/>
                <a:gd name="T28" fmla="*/ 0 h 69"/>
                <a:gd name="T29" fmla="*/ 94 w 94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" h="69">
                  <a:moveTo>
                    <a:pt x="0" y="0"/>
                  </a:moveTo>
                  <a:lnTo>
                    <a:pt x="41" y="50"/>
                  </a:lnTo>
                  <a:lnTo>
                    <a:pt x="82" y="69"/>
                  </a:lnTo>
                  <a:lnTo>
                    <a:pt x="94" y="66"/>
                  </a:lnTo>
                  <a:lnTo>
                    <a:pt x="82" y="36"/>
                  </a:lnTo>
                  <a:lnTo>
                    <a:pt x="47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35" name="Freeform 37"/>
            <p:cNvSpPr>
              <a:spLocks/>
            </p:cNvSpPr>
            <p:nvPr/>
          </p:nvSpPr>
          <p:spPr bwMode="auto">
            <a:xfrm>
              <a:off x="1171" y="2847"/>
              <a:ext cx="79" cy="51"/>
            </a:xfrm>
            <a:custGeom>
              <a:avLst/>
              <a:gdLst>
                <a:gd name="T0" fmla="*/ 0 w 157"/>
                <a:gd name="T1" fmla="*/ 0 h 101"/>
                <a:gd name="T2" fmla="*/ 1 w 157"/>
                <a:gd name="T3" fmla="*/ 1 h 101"/>
                <a:gd name="T4" fmla="*/ 1 w 157"/>
                <a:gd name="T5" fmla="*/ 1 h 101"/>
                <a:gd name="T6" fmla="*/ 1 w 157"/>
                <a:gd name="T7" fmla="*/ 1 h 101"/>
                <a:gd name="T8" fmla="*/ 1 w 157"/>
                <a:gd name="T9" fmla="*/ 1 h 101"/>
                <a:gd name="T10" fmla="*/ 1 w 157"/>
                <a:gd name="T11" fmla="*/ 1 h 101"/>
                <a:gd name="T12" fmla="*/ 1 w 157"/>
                <a:gd name="T13" fmla="*/ 1 h 101"/>
                <a:gd name="T14" fmla="*/ 0 w 157"/>
                <a:gd name="T15" fmla="*/ 0 h 101"/>
                <a:gd name="T16" fmla="*/ 0 w 157"/>
                <a:gd name="T17" fmla="*/ 0 h 101"/>
                <a:gd name="T18" fmla="*/ 0 w 157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7"/>
                <a:gd name="T31" fmla="*/ 0 h 101"/>
                <a:gd name="T32" fmla="*/ 157 w 157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7" h="101">
                  <a:moveTo>
                    <a:pt x="0" y="0"/>
                  </a:moveTo>
                  <a:lnTo>
                    <a:pt x="78" y="56"/>
                  </a:lnTo>
                  <a:lnTo>
                    <a:pt x="122" y="75"/>
                  </a:lnTo>
                  <a:lnTo>
                    <a:pt x="157" y="101"/>
                  </a:lnTo>
                  <a:lnTo>
                    <a:pt x="157" y="69"/>
                  </a:lnTo>
                  <a:lnTo>
                    <a:pt x="127" y="43"/>
                  </a:lnTo>
                  <a:lnTo>
                    <a:pt x="66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36" name="Freeform 38"/>
            <p:cNvSpPr>
              <a:spLocks/>
            </p:cNvSpPr>
            <p:nvPr/>
          </p:nvSpPr>
          <p:spPr bwMode="auto">
            <a:xfrm>
              <a:off x="1260" y="2889"/>
              <a:ext cx="138" cy="60"/>
            </a:xfrm>
            <a:custGeom>
              <a:avLst/>
              <a:gdLst>
                <a:gd name="T0" fmla="*/ 0 w 277"/>
                <a:gd name="T1" fmla="*/ 0 h 119"/>
                <a:gd name="T2" fmla="*/ 0 w 277"/>
                <a:gd name="T3" fmla="*/ 1 h 119"/>
                <a:gd name="T4" fmla="*/ 0 w 277"/>
                <a:gd name="T5" fmla="*/ 1 h 119"/>
                <a:gd name="T6" fmla="*/ 0 w 277"/>
                <a:gd name="T7" fmla="*/ 1 h 119"/>
                <a:gd name="T8" fmla="*/ 0 w 277"/>
                <a:gd name="T9" fmla="*/ 1 h 119"/>
                <a:gd name="T10" fmla="*/ 0 w 277"/>
                <a:gd name="T11" fmla="*/ 1 h 119"/>
                <a:gd name="T12" fmla="*/ 0 w 277"/>
                <a:gd name="T13" fmla="*/ 1 h 119"/>
                <a:gd name="T14" fmla="*/ 0 w 277"/>
                <a:gd name="T15" fmla="*/ 1 h 119"/>
                <a:gd name="T16" fmla="*/ 0 w 277"/>
                <a:gd name="T17" fmla="*/ 0 h 119"/>
                <a:gd name="T18" fmla="*/ 0 w 277"/>
                <a:gd name="T19" fmla="*/ 0 h 119"/>
                <a:gd name="T20" fmla="*/ 0 w 277"/>
                <a:gd name="T21" fmla="*/ 0 h 1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7"/>
                <a:gd name="T34" fmla="*/ 0 h 119"/>
                <a:gd name="T35" fmla="*/ 277 w 277"/>
                <a:gd name="T36" fmla="*/ 119 h 1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7" h="119">
                  <a:moveTo>
                    <a:pt x="0" y="0"/>
                  </a:moveTo>
                  <a:lnTo>
                    <a:pt x="148" y="56"/>
                  </a:lnTo>
                  <a:lnTo>
                    <a:pt x="245" y="91"/>
                  </a:lnTo>
                  <a:lnTo>
                    <a:pt x="256" y="85"/>
                  </a:lnTo>
                  <a:lnTo>
                    <a:pt x="265" y="53"/>
                  </a:lnTo>
                  <a:lnTo>
                    <a:pt x="277" y="100"/>
                  </a:lnTo>
                  <a:lnTo>
                    <a:pt x="245" y="119"/>
                  </a:lnTo>
                  <a:lnTo>
                    <a:pt x="7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37" name="Freeform 39"/>
            <p:cNvSpPr>
              <a:spLocks/>
            </p:cNvSpPr>
            <p:nvPr/>
          </p:nvSpPr>
          <p:spPr bwMode="auto">
            <a:xfrm>
              <a:off x="1239" y="2931"/>
              <a:ext cx="87" cy="52"/>
            </a:xfrm>
            <a:custGeom>
              <a:avLst/>
              <a:gdLst>
                <a:gd name="T0" fmla="*/ 0 w 173"/>
                <a:gd name="T1" fmla="*/ 0 h 104"/>
                <a:gd name="T2" fmla="*/ 1 w 173"/>
                <a:gd name="T3" fmla="*/ 1 h 104"/>
                <a:gd name="T4" fmla="*/ 1 w 173"/>
                <a:gd name="T5" fmla="*/ 1 h 104"/>
                <a:gd name="T6" fmla="*/ 1 w 173"/>
                <a:gd name="T7" fmla="*/ 1 h 104"/>
                <a:gd name="T8" fmla="*/ 1 w 173"/>
                <a:gd name="T9" fmla="*/ 1 h 104"/>
                <a:gd name="T10" fmla="*/ 1 w 173"/>
                <a:gd name="T11" fmla="*/ 1 h 104"/>
                <a:gd name="T12" fmla="*/ 1 w 173"/>
                <a:gd name="T13" fmla="*/ 1 h 104"/>
                <a:gd name="T14" fmla="*/ 1 w 173"/>
                <a:gd name="T15" fmla="*/ 1 h 104"/>
                <a:gd name="T16" fmla="*/ 0 w 173"/>
                <a:gd name="T17" fmla="*/ 0 h 104"/>
                <a:gd name="T18" fmla="*/ 0 w 173"/>
                <a:gd name="T19" fmla="*/ 0 h 104"/>
                <a:gd name="T20" fmla="*/ 0 w 173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3"/>
                <a:gd name="T34" fmla="*/ 0 h 104"/>
                <a:gd name="T35" fmla="*/ 173 w 173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3" h="104">
                  <a:moveTo>
                    <a:pt x="0" y="0"/>
                  </a:moveTo>
                  <a:lnTo>
                    <a:pt x="107" y="57"/>
                  </a:lnTo>
                  <a:lnTo>
                    <a:pt x="149" y="81"/>
                  </a:lnTo>
                  <a:lnTo>
                    <a:pt x="173" y="59"/>
                  </a:lnTo>
                  <a:lnTo>
                    <a:pt x="173" y="86"/>
                  </a:lnTo>
                  <a:lnTo>
                    <a:pt x="154" y="104"/>
                  </a:lnTo>
                  <a:lnTo>
                    <a:pt x="114" y="90"/>
                  </a:lnTo>
                  <a:lnTo>
                    <a:pt x="37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38" name="Freeform 40"/>
            <p:cNvSpPr>
              <a:spLocks/>
            </p:cNvSpPr>
            <p:nvPr/>
          </p:nvSpPr>
          <p:spPr bwMode="auto">
            <a:xfrm>
              <a:off x="1204" y="2957"/>
              <a:ext cx="75" cy="58"/>
            </a:xfrm>
            <a:custGeom>
              <a:avLst/>
              <a:gdLst>
                <a:gd name="T0" fmla="*/ 0 w 151"/>
                <a:gd name="T1" fmla="*/ 0 h 115"/>
                <a:gd name="T2" fmla="*/ 0 w 151"/>
                <a:gd name="T3" fmla="*/ 1 h 115"/>
                <a:gd name="T4" fmla="*/ 0 w 151"/>
                <a:gd name="T5" fmla="*/ 1 h 115"/>
                <a:gd name="T6" fmla="*/ 0 w 151"/>
                <a:gd name="T7" fmla="*/ 1 h 115"/>
                <a:gd name="T8" fmla="*/ 0 w 151"/>
                <a:gd name="T9" fmla="*/ 1 h 115"/>
                <a:gd name="T10" fmla="*/ 0 w 151"/>
                <a:gd name="T11" fmla="*/ 1 h 115"/>
                <a:gd name="T12" fmla="*/ 0 w 151"/>
                <a:gd name="T13" fmla="*/ 1 h 115"/>
                <a:gd name="T14" fmla="*/ 0 w 151"/>
                <a:gd name="T15" fmla="*/ 0 h 115"/>
                <a:gd name="T16" fmla="*/ 0 w 151"/>
                <a:gd name="T17" fmla="*/ 0 h 115"/>
                <a:gd name="T18" fmla="*/ 0 w 151"/>
                <a:gd name="T19" fmla="*/ 0 h 1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1"/>
                <a:gd name="T31" fmla="*/ 0 h 115"/>
                <a:gd name="T32" fmla="*/ 151 w 151"/>
                <a:gd name="T33" fmla="*/ 115 h 1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1" h="115">
                  <a:moveTo>
                    <a:pt x="0" y="0"/>
                  </a:moveTo>
                  <a:lnTo>
                    <a:pt x="81" y="67"/>
                  </a:lnTo>
                  <a:lnTo>
                    <a:pt x="127" y="94"/>
                  </a:lnTo>
                  <a:lnTo>
                    <a:pt x="151" y="97"/>
                  </a:lnTo>
                  <a:lnTo>
                    <a:pt x="131" y="115"/>
                  </a:lnTo>
                  <a:lnTo>
                    <a:pt x="104" y="100"/>
                  </a:lnTo>
                  <a:lnTo>
                    <a:pt x="28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39" name="Freeform 41"/>
            <p:cNvSpPr>
              <a:spLocks/>
            </p:cNvSpPr>
            <p:nvPr/>
          </p:nvSpPr>
          <p:spPr bwMode="auto">
            <a:xfrm>
              <a:off x="881" y="2651"/>
              <a:ext cx="352" cy="385"/>
            </a:xfrm>
            <a:custGeom>
              <a:avLst/>
              <a:gdLst>
                <a:gd name="T0" fmla="*/ 0 w 706"/>
                <a:gd name="T1" fmla="*/ 1 h 769"/>
                <a:gd name="T2" fmla="*/ 0 w 706"/>
                <a:gd name="T3" fmla="*/ 1 h 769"/>
                <a:gd name="T4" fmla="*/ 0 w 706"/>
                <a:gd name="T5" fmla="*/ 1 h 769"/>
                <a:gd name="T6" fmla="*/ 0 w 706"/>
                <a:gd name="T7" fmla="*/ 1 h 769"/>
                <a:gd name="T8" fmla="*/ 0 w 706"/>
                <a:gd name="T9" fmla="*/ 1 h 769"/>
                <a:gd name="T10" fmla="*/ 0 w 706"/>
                <a:gd name="T11" fmla="*/ 1 h 769"/>
                <a:gd name="T12" fmla="*/ 0 w 706"/>
                <a:gd name="T13" fmla="*/ 1 h 769"/>
                <a:gd name="T14" fmla="*/ 0 w 706"/>
                <a:gd name="T15" fmla="*/ 1 h 769"/>
                <a:gd name="T16" fmla="*/ 0 w 706"/>
                <a:gd name="T17" fmla="*/ 1 h 769"/>
                <a:gd name="T18" fmla="*/ 0 w 706"/>
                <a:gd name="T19" fmla="*/ 1 h 769"/>
                <a:gd name="T20" fmla="*/ 0 w 706"/>
                <a:gd name="T21" fmla="*/ 1 h 769"/>
                <a:gd name="T22" fmla="*/ 0 w 706"/>
                <a:gd name="T23" fmla="*/ 1 h 769"/>
                <a:gd name="T24" fmla="*/ 0 w 706"/>
                <a:gd name="T25" fmla="*/ 1 h 769"/>
                <a:gd name="T26" fmla="*/ 0 w 706"/>
                <a:gd name="T27" fmla="*/ 1 h 769"/>
                <a:gd name="T28" fmla="*/ 0 w 706"/>
                <a:gd name="T29" fmla="*/ 1 h 769"/>
                <a:gd name="T30" fmla="*/ 0 w 706"/>
                <a:gd name="T31" fmla="*/ 1 h 769"/>
                <a:gd name="T32" fmla="*/ 0 w 706"/>
                <a:gd name="T33" fmla="*/ 1 h 769"/>
                <a:gd name="T34" fmla="*/ 0 w 706"/>
                <a:gd name="T35" fmla="*/ 1 h 769"/>
                <a:gd name="T36" fmla="*/ 0 w 706"/>
                <a:gd name="T37" fmla="*/ 1 h 769"/>
                <a:gd name="T38" fmla="*/ 0 w 706"/>
                <a:gd name="T39" fmla="*/ 1 h 769"/>
                <a:gd name="T40" fmla="*/ 0 w 706"/>
                <a:gd name="T41" fmla="*/ 1 h 769"/>
                <a:gd name="T42" fmla="*/ 0 w 706"/>
                <a:gd name="T43" fmla="*/ 1 h 769"/>
                <a:gd name="T44" fmla="*/ 0 w 706"/>
                <a:gd name="T45" fmla="*/ 1 h 769"/>
                <a:gd name="T46" fmla="*/ 0 w 706"/>
                <a:gd name="T47" fmla="*/ 1 h 769"/>
                <a:gd name="T48" fmla="*/ 0 w 706"/>
                <a:gd name="T49" fmla="*/ 1 h 769"/>
                <a:gd name="T50" fmla="*/ 0 w 706"/>
                <a:gd name="T51" fmla="*/ 1 h 769"/>
                <a:gd name="T52" fmla="*/ 0 w 706"/>
                <a:gd name="T53" fmla="*/ 1 h 769"/>
                <a:gd name="T54" fmla="*/ 0 w 706"/>
                <a:gd name="T55" fmla="*/ 1 h 769"/>
                <a:gd name="T56" fmla="*/ 0 w 706"/>
                <a:gd name="T57" fmla="*/ 1 h 769"/>
                <a:gd name="T58" fmla="*/ 0 w 706"/>
                <a:gd name="T59" fmla="*/ 1 h 769"/>
                <a:gd name="T60" fmla="*/ 0 w 706"/>
                <a:gd name="T61" fmla="*/ 0 h 769"/>
                <a:gd name="T62" fmla="*/ 0 w 706"/>
                <a:gd name="T63" fmla="*/ 1 h 769"/>
                <a:gd name="T64" fmla="*/ 0 w 706"/>
                <a:gd name="T65" fmla="*/ 1 h 769"/>
                <a:gd name="T66" fmla="*/ 0 w 706"/>
                <a:gd name="T67" fmla="*/ 1 h 769"/>
                <a:gd name="T68" fmla="*/ 0 w 706"/>
                <a:gd name="T69" fmla="*/ 1 h 769"/>
                <a:gd name="T70" fmla="*/ 0 w 706"/>
                <a:gd name="T71" fmla="*/ 1 h 7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06"/>
                <a:gd name="T109" fmla="*/ 0 h 769"/>
                <a:gd name="T110" fmla="*/ 706 w 706"/>
                <a:gd name="T111" fmla="*/ 769 h 7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06" h="769">
                  <a:moveTo>
                    <a:pt x="290" y="40"/>
                  </a:moveTo>
                  <a:lnTo>
                    <a:pt x="206" y="70"/>
                  </a:lnTo>
                  <a:lnTo>
                    <a:pt x="138" y="78"/>
                  </a:lnTo>
                  <a:lnTo>
                    <a:pt x="76" y="81"/>
                  </a:lnTo>
                  <a:lnTo>
                    <a:pt x="163" y="172"/>
                  </a:lnTo>
                  <a:lnTo>
                    <a:pt x="280" y="311"/>
                  </a:lnTo>
                  <a:lnTo>
                    <a:pt x="327" y="385"/>
                  </a:lnTo>
                  <a:lnTo>
                    <a:pt x="376" y="432"/>
                  </a:lnTo>
                  <a:lnTo>
                    <a:pt x="401" y="497"/>
                  </a:lnTo>
                  <a:lnTo>
                    <a:pt x="458" y="559"/>
                  </a:lnTo>
                  <a:lnTo>
                    <a:pt x="520" y="598"/>
                  </a:lnTo>
                  <a:lnTo>
                    <a:pt x="567" y="623"/>
                  </a:lnTo>
                  <a:lnTo>
                    <a:pt x="597" y="660"/>
                  </a:lnTo>
                  <a:lnTo>
                    <a:pt x="639" y="712"/>
                  </a:lnTo>
                  <a:lnTo>
                    <a:pt x="680" y="748"/>
                  </a:lnTo>
                  <a:lnTo>
                    <a:pt x="706" y="759"/>
                  </a:lnTo>
                  <a:lnTo>
                    <a:pt x="678" y="769"/>
                  </a:lnTo>
                  <a:lnTo>
                    <a:pt x="639" y="747"/>
                  </a:lnTo>
                  <a:lnTo>
                    <a:pt x="604" y="716"/>
                  </a:lnTo>
                  <a:lnTo>
                    <a:pt x="574" y="679"/>
                  </a:lnTo>
                  <a:lnTo>
                    <a:pt x="547" y="644"/>
                  </a:lnTo>
                  <a:lnTo>
                    <a:pt x="461" y="594"/>
                  </a:lnTo>
                  <a:lnTo>
                    <a:pt x="419" y="561"/>
                  </a:lnTo>
                  <a:lnTo>
                    <a:pt x="369" y="511"/>
                  </a:lnTo>
                  <a:lnTo>
                    <a:pt x="339" y="459"/>
                  </a:lnTo>
                  <a:lnTo>
                    <a:pt x="319" y="429"/>
                  </a:lnTo>
                  <a:lnTo>
                    <a:pt x="275" y="393"/>
                  </a:lnTo>
                  <a:lnTo>
                    <a:pt x="210" y="311"/>
                  </a:lnTo>
                  <a:lnTo>
                    <a:pt x="103" y="179"/>
                  </a:lnTo>
                  <a:lnTo>
                    <a:pt x="27" y="63"/>
                  </a:lnTo>
                  <a:lnTo>
                    <a:pt x="0" y="0"/>
                  </a:lnTo>
                  <a:lnTo>
                    <a:pt x="130" y="26"/>
                  </a:lnTo>
                  <a:lnTo>
                    <a:pt x="290" y="31"/>
                  </a:lnTo>
                  <a:lnTo>
                    <a:pt x="290" y="4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40" name="Freeform 42"/>
            <p:cNvSpPr>
              <a:spLocks/>
            </p:cNvSpPr>
            <p:nvPr/>
          </p:nvSpPr>
          <p:spPr bwMode="auto">
            <a:xfrm>
              <a:off x="1482" y="2064"/>
              <a:ext cx="141" cy="152"/>
            </a:xfrm>
            <a:custGeom>
              <a:avLst/>
              <a:gdLst>
                <a:gd name="T0" fmla="*/ 0 w 283"/>
                <a:gd name="T1" fmla="*/ 1 h 304"/>
                <a:gd name="T2" fmla="*/ 0 w 283"/>
                <a:gd name="T3" fmla="*/ 1 h 304"/>
                <a:gd name="T4" fmla="*/ 0 w 283"/>
                <a:gd name="T5" fmla="*/ 1 h 304"/>
                <a:gd name="T6" fmla="*/ 0 w 283"/>
                <a:gd name="T7" fmla="*/ 0 h 304"/>
                <a:gd name="T8" fmla="*/ 0 w 283"/>
                <a:gd name="T9" fmla="*/ 1 h 304"/>
                <a:gd name="T10" fmla="*/ 0 w 283"/>
                <a:gd name="T11" fmla="*/ 1 h 304"/>
                <a:gd name="T12" fmla="*/ 0 w 283"/>
                <a:gd name="T13" fmla="*/ 1 h 304"/>
                <a:gd name="T14" fmla="*/ 0 w 283"/>
                <a:gd name="T15" fmla="*/ 1 h 304"/>
                <a:gd name="T16" fmla="*/ 0 w 283"/>
                <a:gd name="T17" fmla="*/ 1 h 304"/>
                <a:gd name="T18" fmla="*/ 0 w 283"/>
                <a:gd name="T19" fmla="*/ 1 h 304"/>
                <a:gd name="T20" fmla="*/ 0 w 283"/>
                <a:gd name="T21" fmla="*/ 1 h 304"/>
                <a:gd name="T22" fmla="*/ 0 w 283"/>
                <a:gd name="T23" fmla="*/ 1 h 304"/>
                <a:gd name="T24" fmla="*/ 0 w 283"/>
                <a:gd name="T25" fmla="*/ 1 h 3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3"/>
                <a:gd name="T40" fmla="*/ 0 h 304"/>
                <a:gd name="T41" fmla="*/ 283 w 283"/>
                <a:gd name="T42" fmla="*/ 304 h 3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3" h="304">
                  <a:moveTo>
                    <a:pt x="0" y="36"/>
                  </a:moveTo>
                  <a:lnTo>
                    <a:pt x="97" y="45"/>
                  </a:lnTo>
                  <a:lnTo>
                    <a:pt x="212" y="33"/>
                  </a:lnTo>
                  <a:lnTo>
                    <a:pt x="283" y="0"/>
                  </a:lnTo>
                  <a:lnTo>
                    <a:pt x="266" y="45"/>
                  </a:lnTo>
                  <a:lnTo>
                    <a:pt x="204" y="304"/>
                  </a:lnTo>
                  <a:lnTo>
                    <a:pt x="188" y="298"/>
                  </a:lnTo>
                  <a:lnTo>
                    <a:pt x="135" y="251"/>
                  </a:lnTo>
                  <a:lnTo>
                    <a:pt x="85" y="206"/>
                  </a:lnTo>
                  <a:lnTo>
                    <a:pt x="20" y="7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41" name="Freeform 43"/>
            <p:cNvSpPr>
              <a:spLocks/>
            </p:cNvSpPr>
            <p:nvPr/>
          </p:nvSpPr>
          <p:spPr bwMode="auto">
            <a:xfrm>
              <a:off x="1356" y="1648"/>
              <a:ext cx="348" cy="439"/>
            </a:xfrm>
            <a:custGeom>
              <a:avLst/>
              <a:gdLst>
                <a:gd name="T0" fmla="*/ 1 w 694"/>
                <a:gd name="T1" fmla="*/ 1 h 876"/>
                <a:gd name="T2" fmla="*/ 1 w 694"/>
                <a:gd name="T3" fmla="*/ 1 h 876"/>
                <a:gd name="T4" fmla="*/ 0 w 694"/>
                <a:gd name="T5" fmla="*/ 1 h 876"/>
                <a:gd name="T6" fmla="*/ 1 w 694"/>
                <a:gd name="T7" fmla="*/ 1 h 876"/>
                <a:gd name="T8" fmla="*/ 1 w 694"/>
                <a:gd name="T9" fmla="*/ 1 h 876"/>
                <a:gd name="T10" fmla="*/ 1 w 694"/>
                <a:gd name="T11" fmla="*/ 1 h 876"/>
                <a:gd name="T12" fmla="*/ 1 w 694"/>
                <a:gd name="T13" fmla="*/ 1 h 876"/>
                <a:gd name="T14" fmla="*/ 1 w 694"/>
                <a:gd name="T15" fmla="*/ 1 h 876"/>
                <a:gd name="T16" fmla="*/ 1 w 694"/>
                <a:gd name="T17" fmla="*/ 1 h 876"/>
                <a:gd name="T18" fmla="*/ 1 w 694"/>
                <a:gd name="T19" fmla="*/ 1 h 876"/>
                <a:gd name="T20" fmla="*/ 1 w 694"/>
                <a:gd name="T21" fmla="*/ 1 h 876"/>
                <a:gd name="T22" fmla="*/ 1 w 694"/>
                <a:gd name="T23" fmla="*/ 1 h 876"/>
                <a:gd name="T24" fmla="*/ 1 w 694"/>
                <a:gd name="T25" fmla="*/ 1 h 876"/>
                <a:gd name="T26" fmla="*/ 1 w 694"/>
                <a:gd name="T27" fmla="*/ 1 h 876"/>
                <a:gd name="T28" fmla="*/ 1 w 694"/>
                <a:gd name="T29" fmla="*/ 1 h 876"/>
                <a:gd name="T30" fmla="*/ 1 w 694"/>
                <a:gd name="T31" fmla="*/ 1 h 876"/>
                <a:gd name="T32" fmla="*/ 1 w 694"/>
                <a:gd name="T33" fmla="*/ 1 h 876"/>
                <a:gd name="T34" fmla="*/ 1 w 694"/>
                <a:gd name="T35" fmla="*/ 1 h 876"/>
                <a:gd name="T36" fmla="*/ 1 w 694"/>
                <a:gd name="T37" fmla="*/ 1 h 876"/>
                <a:gd name="T38" fmla="*/ 1 w 694"/>
                <a:gd name="T39" fmla="*/ 1 h 876"/>
                <a:gd name="T40" fmla="*/ 1 w 694"/>
                <a:gd name="T41" fmla="*/ 1 h 876"/>
                <a:gd name="T42" fmla="*/ 1 w 694"/>
                <a:gd name="T43" fmla="*/ 1 h 876"/>
                <a:gd name="T44" fmla="*/ 1 w 694"/>
                <a:gd name="T45" fmla="*/ 1 h 876"/>
                <a:gd name="T46" fmla="*/ 1 w 694"/>
                <a:gd name="T47" fmla="*/ 1 h 876"/>
                <a:gd name="T48" fmla="*/ 1 w 694"/>
                <a:gd name="T49" fmla="*/ 1 h 876"/>
                <a:gd name="T50" fmla="*/ 1 w 694"/>
                <a:gd name="T51" fmla="*/ 1 h 876"/>
                <a:gd name="T52" fmla="*/ 1 w 694"/>
                <a:gd name="T53" fmla="*/ 1 h 876"/>
                <a:gd name="T54" fmla="*/ 1 w 694"/>
                <a:gd name="T55" fmla="*/ 1 h 876"/>
                <a:gd name="T56" fmla="*/ 1 w 694"/>
                <a:gd name="T57" fmla="*/ 1 h 876"/>
                <a:gd name="T58" fmla="*/ 1 w 694"/>
                <a:gd name="T59" fmla="*/ 1 h 876"/>
                <a:gd name="T60" fmla="*/ 1 w 694"/>
                <a:gd name="T61" fmla="*/ 1 h 876"/>
                <a:gd name="T62" fmla="*/ 1 w 694"/>
                <a:gd name="T63" fmla="*/ 0 h 876"/>
                <a:gd name="T64" fmla="*/ 1 w 694"/>
                <a:gd name="T65" fmla="*/ 1 h 876"/>
                <a:gd name="T66" fmla="*/ 1 w 694"/>
                <a:gd name="T67" fmla="*/ 1 h 876"/>
                <a:gd name="T68" fmla="*/ 1 w 694"/>
                <a:gd name="T69" fmla="*/ 1 h 876"/>
                <a:gd name="T70" fmla="*/ 1 w 694"/>
                <a:gd name="T71" fmla="*/ 1 h 8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94"/>
                <a:gd name="T109" fmla="*/ 0 h 876"/>
                <a:gd name="T110" fmla="*/ 694 w 694"/>
                <a:gd name="T111" fmla="*/ 876 h 87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94" h="876">
                  <a:moveTo>
                    <a:pt x="33" y="122"/>
                  </a:moveTo>
                  <a:lnTo>
                    <a:pt x="10" y="150"/>
                  </a:lnTo>
                  <a:lnTo>
                    <a:pt x="0" y="192"/>
                  </a:lnTo>
                  <a:lnTo>
                    <a:pt x="24" y="266"/>
                  </a:lnTo>
                  <a:lnTo>
                    <a:pt x="44" y="292"/>
                  </a:lnTo>
                  <a:lnTo>
                    <a:pt x="56" y="345"/>
                  </a:lnTo>
                  <a:lnTo>
                    <a:pt x="95" y="357"/>
                  </a:lnTo>
                  <a:lnTo>
                    <a:pt x="92" y="427"/>
                  </a:lnTo>
                  <a:lnTo>
                    <a:pt x="56" y="480"/>
                  </a:lnTo>
                  <a:lnTo>
                    <a:pt x="62" y="574"/>
                  </a:lnTo>
                  <a:lnTo>
                    <a:pt x="84" y="652"/>
                  </a:lnTo>
                  <a:lnTo>
                    <a:pt x="104" y="711"/>
                  </a:lnTo>
                  <a:lnTo>
                    <a:pt x="151" y="751"/>
                  </a:lnTo>
                  <a:lnTo>
                    <a:pt x="208" y="799"/>
                  </a:lnTo>
                  <a:lnTo>
                    <a:pt x="250" y="867"/>
                  </a:lnTo>
                  <a:lnTo>
                    <a:pt x="364" y="876"/>
                  </a:lnTo>
                  <a:lnTo>
                    <a:pt x="448" y="867"/>
                  </a:lnTo>
                  <a:lnTo>
                    <a:pt x="501" y="854"/>
                  </a:lnTo>
                  <a:lnTo>
                    <a:pt x="530" y="834"/>
                  </a:lnTo>
                  <a:lnTo>
                    <a:pt x="551" y="754"/>
                  </a:lnTo>
                  <a:lnTo>
                    <a:pt x="578" y="652"/>
                  </a:lnTo>
                  <a:lnTo>
                    <a:pt x="590" y="477"/>
                  </a:lnTo>
                  <a:lnTo>
                    <a:pt x="643" y="359"/>
                  </a:lnTo>
                  <a:lnTo>
                    <a:pt x="652" y="295"/>
                  </a:lnTo>
                  <a:lnTo>
                    <a:pt x="681" y="277"/>
                  </a:lnTo>
                  <a:lnTo>
                    <a:pt x="684" y="227"/>
                  </a:lnTo>
                  <a:lnTo>
                    <a:pt x="694" y="162"/>
                  </a:lnTo>
                  <a:lnTo>
                    <a:pt x="694" y="130"/>
                  </a:lnTo>
                  <a:lnTo>
                    <a:pt x="690" y="104"/>
                  </a:lnTo>
                  <a:lnTo>
                    <a:pt x="678" y="88"/>
                  </a:lnTo>
                  <a:lnTo>
                    <a:pt x="655" y="15"/>
                  </a:lnTo>
                  <a:lnTo>
                    <a:pt x="474" y="0"/>
                  </a:lnTo>
                  <a:lnTo>
                    <a:pt x="140" y="68"/>
                  </a:lnTo>
                  <a:lnTo>
                    <a:pt x="33" y="12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42" name="Freeform 44"/>
            <p:cNvSpPr>
              <a:spLocks/>
            </p:cNvSpPr>
            <p:nvPr/>
          </p:nvSpPr>
          <p:spPr bwMode="auto">
            <a:xfrm>
              <a:off x="1501" y="1836"/>
              <a:ext cx="120" cy="73"/>
            </a:xfrm>
            <a:custGeom>
              <a:avLst/>
              <a:gdLst>
                <a:gd name="T0" fmla="*/ 1 w 240"/>
                <a:gd name="T1" fmla="*/ 1 h 146"/>
                <a:gd name="T2" fmla="*/ 1 w 240"/>
                <a:gd name="T3" fmla="*/ 1 h 146"/>
                <a:gd name="T4" fmla="*/ 1 w 240"/>
                <a:gd name="T5" fmla="*/ 1 h 146"/>
                <a:gd name="T6" fmla="*/ 1 w 240"/>
                <a:gd name="T7" fmla="*/ 1 h 146"/>
                <a:gd name="T8" fmla="*/ 1 w 240"/>
                <a:gd name="T9" fmla="*/ 0 h 146"/>
                <a:gd name="T10" fmla="*/ 1 w 240"/>
                <a:gd name="T11" fmla="*/ 1 h 146"/>
                <a:gd name="T12" fmla="*/ 1 w 240"/>
                <a:gd name="T13" fmla="*/ 1 h 146"/>
                <a:gd name="T14" fmla="*/ 1 w 240"/>
                <a:gd name="T15" fmla="*/ 1 h 146"/>
                <a:gd name="T16" fmla="*/ 1 w 240"/>
                <a:gd name="T17" fmla="*/ 1 h 146"/>
                <a:gd name="T18" fmla="*/ 1 w 240"/>
                <a:gd name="T19" fmla="*/ 1 h 146"/>
                <a:gd name="T20" fmla="*/ 1 w 240"/>
                <a:gd name="T21" fmla="*/ 1 h 146"/>
                <a:gd name="T22" fmla="*/ 1 w 240"/>
                <a:gd name="T23" fmla="*/ 1 h 146"/>
                <a:gd name="T24" fmla="*/ 1 w 240"/>
                <a:gd name="T25" fmla="*/ 1 h 146"/>
                <a:gd name="T26" fmla="*/ 1 w 240"/>
                <a:gd name="T27" fmla="*/ 1 h 146"/>
                <a:gd name="T28" fmla="*/ 0 w 240"/>
                <a:gd name="T29" fmla="*/ 1 h 146"/>
                <a:gd name="T30" fmla="*/ 1 w 240"/>
                <a:gd name="T31" fmla="*/ 1 h 146"/>
                <a:gd name="T32" fmla="*/ 1 w 240"/>
                <a:gd name="T33" fmla="*/ 1 h 146"/>
                <a:gd name="T34" fmla="*/ 1 w 240"/>
                <a:gd name="T35" fmla="*/ 1 h 1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0"/>
                <a:gd name="T55" fmla="*/ 0 h 146"/>
                <a:gd name="T56" fmla="*/ 240 w 240"/>
                <a:gd name="T57" fmla="*/ 146 h 14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0" h="146">
                  <a:moveTo>
                    <a:pt x="30" y="21"/>
                  </a:moveTo>
                  <a:lnTo>
                    <a:pt x="65" y="24"/>
                  </a:lnTo>
                  <a:lnTo>
                    <a:pt x="107" y="12"/>
                  </a:lnTo>
                  <a:lnTo>
                    <a:pt x="190" y="15"/>
                  </a:lnTo>
                  <a:lnTo>
                    <a:pt x="220" y="0"/>
                  </a:lnTo>
                  <a:lnTo>
                    <a:pt x="240" y="18"/>
                  </a:lnTo>
                  <a:lnTo>
                    <a:pt x="199" y="61"/>
                  </a:lnTo>
                  <a:lnTo>
                    <a:pt x="178" y="80"/>
                  </a:lnTo>
                  <a:lnTo>
                    <a:pt x="151" y="80"/>
                  </a:lnTo>
                  <a:lnTo>
                    <a:pt x="178" y="139"/>
                  </a:lnTo>
                  <a:lnTo>
                    <a:pt x="68" y="146"/>
                  </a:lnTo>
                  <a:lnTo>
                    <a:pt x="95" y="91"/>
                  </a:lnTo>
                  <a:lnTo>
                    <a:pt x="57" y="83"/>
                  </a:lnTo>
                  <a:lnTo>
                    <a:pt x="16" y="58"/>
                  </a:lnTo>
                  <a:lnTo>
                    <a:pt x="0" y="34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43" name="Freeform 45"/>
            <p:cNvSpPr>
              <a:spLocks/>
            </p:cNvSpPr>
            <p:nvPr/>
          </p:nvSpPr>
          <p:spPr bwMode="auto">
            <a:xfrm>
              <a:off x="1527" y="1776"/>
              <a:ext cx="76" cy="37"/>
            </a:xfrm>
            <a:custGeom>
              <a:avLst/>
              <a:gdLst>
                <a:gd name="T0" fmla="*/ 0 w 153"/>
                <a:gd name="T1" fmla="*/ 1 h 74"/>
                <a:gd name="T2" fmla="*/ 0 w 153"/>
                <a:gd name="T3" fmla="*/ 1 h 74"/>
                <a:gd name="T4" fmla="*/ 0 w 153"/>
                <a:gd name="T5" fmla="*/ 1 h 74"/>
                <a:gd name="T6" fmla="*/ 0 w 153"/>
                <a:gd name="T7" fmla="*/ 1 h 74"/>
                <a:gd name="T8" fmla="*/ 0 w 153"/>
                <a:gd name="T9" fmla="*/ 1 h 74"/>
                <a:gd name="T10" fmla="*/ 0 w 153"/>
                <a:gd name="T11" fmla="*/ 1 h 74"/>
                <a:gd name="T12" fmla="*/ 0 w 153"/>
                <a:gd name="T13" fmla="*/ 1 h 74"/>
                <a:gd name="T14" fmla="*/ 0 w 153"/>
                <a:gd name="T15" fmla="*/ 1 h 74"/>
                <a:gd name="T16" fmla="*/ 0 w 153"/>
                <a:gd name="T17" fmla="*/ 1 h 74"/>
                <a:gd name="T18" fmla="*/ 0 w 153"/>
                <a:gd name="T19" fmla="*/ 1 h 74"/>
                <a:gd name="T20" fmla="*/ 0 w 153"/>
                <a:gd name="T21" fmla="*/ 1 h 74"/>
                <a:gd name="T22" fmla="*/ 0 w 153"/>
                <a:gd name="T23" fmla="*/ 1 h 74"/>
                <a:gd name="T24" fmla="*/ 0 w 153"/>
                <a:gd name="T25" fmla="*/ 0 h 74"/>
                <a:gd name="T26" fmla="*/ 0 w 153"/>
                <a:gd name="T27" fmla="*/ 1 h 74"/>
                <a:gd name="T28" fmla="*/ 0 w 153"/>
                <a:gd name="T29" fmla="*/ 1 h 74"/>
                <a:gd name="T30" fmla="*/ 0 w 153"/>
                <a:gd name="T31" fmla="*/ 1 h 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3"/>
                <a:gd name="T49" fmla="*/ 0 h 74"/>
                <a:gd name="T50" fmla="*/ 153 w 153"/>
                <a:gd name="T51" fmla="*/ 74 h 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3" h="74">
                  <a:moveTo>
                    <a:pt x="0" y="23"/>
                  </a:moveTo>
                  <a:lnTo>
                    <a:pt x="0" y="41"/>
                  </a:lnTo>
                  <a:lnTo>
                    <a:pt x="20" y="56"/>
                  </a:lnTo>
                  <a:lnTo>
                    <a:pt x="50" y="53"/>
                  </a:lnTo>
                  <a:lnTo>
                    <a:pt x="82" y="74"/>
                  </a:lnTo>
                  <a:lnTo>
                    <a:pt x="127" y="62"/>
                  </a:lnTo>
                  <a:lnTo>
                    <a:pt x="153" y="29"/>
                  </a:lnTo>
                  <a:lnTo>
                    <a:pt x="133" y="6"/>
                  </a:lnTo>
                  <a:lnTo>
                    <a:pt x="104" y="35"/>
                  </a:lnTo>
                  <a:lnTo>
                    <a:pt x="74" y="26"/>
                  </a:lnTo>
                  <a:lnTo>
                    <a:pt x="50" y="9"/>
                  </a:lnTo>
                  <a:lnTo>
                    <a:pt x="26" y="12"/>
                  </a:lnTo>
                  <a:lnTo>
                    <a:pt x="14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44" name="Freeform 46"/>
            <p:cNvSpPr>
              <a:spLocks/>
            </p:cNvSpPr>
            <p:nvPr/>
          </p:nvSpPr>
          <p:spPr bwMode="auto">
            <a:xfrm>
              <a:off x="1637" y="1648"/>
              <a:ext cx="55" cy="49"/>
            </a:xfrm>
            <a:custGeom>
              <a:avLst/>
              <a:gdLst>
                <a:gd name="T0" fmla="*/ 1 w 110"/>
                <a:gd name="T1" fmla="*/ 1 h 97"/>
                <a:gd name="T2" fmla="*/ 1 w 110"/>
                <a:gd name="T3" fmla="*/ 1 h 97"/>
                <a:gd name="T4" fmla="*/ 1 w 110"/>
                <a:gd name="T5" fmla="*/ 1 h 97"/>
                <a:gd name="T6" fmla="*/ 1 w 110"/>
                <a:gd name="T7" fmla="*/ 1 h 97"/>
                <a:gd name="T8" fmla="*/ 1 w 110"/>
                <a:gd name="T9" fmla="*/ 1 h 97"/>
                <a:gd name="T10" fmla="*/ 0 w 110"/>
                <a:gd name="T11" fmla="*/ 1 h 97"/>
                <a:gd name="T12" fmla="*/ 1 w 110"/>
                <a:gd name="T13" fmla="*/ 0 h 97"/>
                <a:gd name="T14" fmla="*/ 1 w 110"/>
                <a:gd name="T15" fmla="*/ 1 h 97"/>
                <a:gd name="T16" fmla="*/ 1 w 110"/>
                <a:gd name="T17" fmla="*/ 1 h 97"/>
                <a:gd name="T18" fmla="*/ 1 w 110"/>
                <a:gd name="T19" fmla="*/ 1 h 97"/>
                <a:gd name="T20" fmla="*/ 1 w 110"/>
                <a:gd name="T21" fmla="*/ 1 h 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"/>
                <a:gd name="T34" fmla="*/ 0 h 97"/>
                <a:gd name="T35" fmla="*/ 110 w 110"/>
                <a:gd name="T36" fmla="*/ 97 h 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" h="97">
                  <a:moveTo>
                    <a:pt x="90" y="68"/>
                  </a:moveTo>
                  <a:lnTo>
                    <a:pt x="55" y="32"/>
                  </a:lnTo>
                  <a:lnTo>
                    <a:pt x="51" y="48"/>
                  </a:lnTo>
                  <a:lnTo>
                    <a:pt x="69" y="97"/>
                  </a:lnTo>
                  <a:lnTo>
                    <a:pt x="7" y="45"/>
                  </a:lnTo>
                  <a:lnTo>
                    <a:pt x="0" y="15"/>
                  </a:lnTo>
                  <a:lnTo>
                    <a:pt x="22" y="0"/>
                  </a:lnTo>
                  <a:lnTo>
                    <a:pt x="110" y="12"/>
                  </a:lnTo>
                  <a:lnTo>
                    <a:pt x="90" y="68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45" name="Freeform 47"/>
            <p:cNvSpPr>
              <a:spLocks/>
            </p:cNvSpPr>
            <p:nvPr/>
          </p:nvSpPr>
          <p:spPr bwMode="auto">
            <a:xfrm>
              <a:off x="1545" y="1722"/>
              <a:ext cx="51" cy="48"/>
            </a:xfrm>
            <a:custGeom>
              <a:avLst/>
              <a:gdLst>
                <a:gd name="T0" fmla="*/ 0 w 103"/>
                <a:gd name="T1" fmla="*/ 1 h 95"/>
                <a:gd name="T2" fmla="*/ 0 w 103"/>
                <a:gd name="T3" fmla="*/ 1 h 95"/>
                <a:gd name="T4" fmla="*/ 0 w 103"/>
                <a:gd name="T5" fmla="*/ 1 h 95"/>
                <a:gd name="T6" fmla="*/ 0 w 103"/>
                <a:gd name="T7" fmla="*/ 1 h 95"/>
                <a:gd name="T8" fmla="*/ 0 w 103"/>
                <a:gd name="T9" fmla="*/ 1 h 95"/>
                <a:gd name="T10" fmla="*/ 0 w 103"/>
                <a:gd name="T11" fmla="*/ 1 h 95"/>
                <a:gd name="T12" fmla="*/ 0 w 103"/>
                <a:gd name="T13" fmla="*/ 0 h 95"/>
                <a:gd name="T14" fmla="*/ 0 w 103"/>
                <a:gd name="T15" fmla="*/ 1 h 95"/>
                <a:gd name="T16" fmla="*/ 0 w 103"/>
                <a:gd name="T17" fmla="*/ 1 h 95"/>
                <a:gd name="T18" fmla="*/ 0 w 103"/>
                <a:gd name="T19" fmla="*/ 1 h 95"/>
                <a:gd name="T20" fmla="*/ 0 w 103"/>
                <a:gd name="T21" fmla="*/ 1 h 95"/>
                <a:gd name="T22" fmla="*/ 0 w 103"/>
                <a:gd name="T23" fmla="*/ 1 h 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3"/>
                <a:gd name="T37" fmla="*/ 0 h 95"/>
                <a:gd name="T38" fmla="*/ 103 w 103"/>
                <a:gd name="T39" fmla="*/ 95 h 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3" h="95">
                  <a:moveTo>
                    <a:pt x="0" y="95"/>
                  </a:moveTo>
                  <a:lnTo>
                    <a:pt x="26" y="65"/>
                  </a:lnTo>
                  <a:lnTo>
                    <a:pt x="46" y="51"/>
                  </a:lnTo>
                  <a:lnTo>
                    <a:pt x="71" y="59"/>
                  </a:lnTo>
                  <a:lnTo>
                    <a:pt x="103" y="86"/>
                  </a:lnTo>
                  <a:lnTo>
                    <a:pt x="82" y="37"/>
                  </a:lnTo>
                  <a:lnTo>
                    <a:pt x="67" y="0"/>
                  </a:lnTo>
                  <a:lnTo>
                    <a:pt x="35" y="3"/>
                  </a:lnTo>
                  <a:lnTo>
                    <a:pt x="11" y="62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46" name="Freeform 48"/>
            <p:cNvSpPr>
              <a:spLocks/>
            </p:cNvSpPr>
            <p:nvPr/>
          </p:nvSpPr>
          <p:spPr bwMode="auto">
            <a:xfrm>
              <a:off x="1399" y="1691"/>
              <a:ext cx="43" cy="131"/>
            </a:xfrm>
            <a:custGeom>
              <a:avLst/>
              <a:gdLst>
                <a:gd name="T0" fmla="*/ 1 w 86"/>
                <a:gd name="T1" fmla="*/ 0 h 263"/>
                <a:gd name="T2" fmla="*/ 1 w 86"/>
                <a:gd name="T3" fmla="*/ 0 h 263"/>
                <a:gd name="T4" fmla="*/ 1 w 86"/>
                <a:gd name="T5" fmla="*/ 0 h 263"/>
                <a:gd name="T6" fmla="*/ 1 w 86"/>
                <a:gd name="T7" fmla="*/ 0 h 263"/>
                <a:gd name="T8" fmla="*/ 1 w 86"/>
                <a:gd name="T9" fmla="*/ 0 h 263"/>
                <a:gd name="T10" fmla="*/ 1 w 86"/>
                <a:gd name="T11" fmla="*/ 0 h 263"/>
                <a:gd name="T12" fmla="*/ 1 w 86"/>
                <a:gd name="T13" fmla="*/ 0 h 263"/>
                <a:gd name="T14" fmla="*/ 1 w 86"/>
                <a:gd name="T15" fmla="*/ 0 h 263"/>
                <a:gd name="T16" fmla="*/ 0 w 86"/>
                <a:gd name="T17" fmla="*/ 0 h 263"/>
                <a:gd name="T18" fmla="*/ 1 w 86"/>
                <a:gd name="T19" fmla="*/ 0 h 263"/>
                <a:gd name="T20" fmla="*/ 1 w 86"/>
                <a:gd name="T21" fmla="*/ 0 h 263"/>
                <a:gd name="T22" fmla="*/ 1 w 86"/>
                <a:gd name="T23" fmla="*/ 0 h 263"/>
                <a:gd name="T24" fmla="*/ 1 w 86"/>
                <a:gd name="T25" fmla="*/ 0 h 263"/>
                <a:gd name="T26" fmla="*/ 1 w 86"/>
                <a:gd name="T27" fmla="*/ 0 h 2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6"/>
                <a:gd name="T43" fmla="*/ 0 h 263"/>
                <a:gd name="T44" fmla="*/ 86 w 86"/>
                <a:gd name="T45" fmla="*/ 263 h 2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6" h="263">
                  <a:moveTo>
                    <a:pt x="86" y="43"/>
                  </a:moveTo>
                  <a:lnTo>
                    <a:pt x="83" y="99"/>
                  </a:lnTo>
                  <a:lnTo>
                    <a:pt x="35" y="99"/>
                  </a:lnTo>
                  <a:lnTo>
                    <a:pt x="47" y="145"/>
                  </a:lnTo>
                  <a:lnTo>
                    <a:pt x="48" y="192"/>
                  </a:lnTo>
                  <a:lnTo>
                    <a:pt x="54" y="231"/>
                  </a:lnTo>
                  <a:lnTo>
                    <a:pt x="71" y="263"/>
                  </a:lnTo>
                  <a:lnTo>
                    <a:pt x="15" y="189"/>
                  </a:lnTo>
                  <a:lnTo>
                    <a:pt x="0" y="71"/>
                  </a:lnTo>
                  <a:lnTo>
                    <a:pt x="35" y="0"/>
                  </a:lnTo>
                  <a:lnTo>
                    <a:pt x="80" y="0"/>
                  </a:lnTo>
                  <a:lnTo>
                    <a:pt x="86" y="43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47" name="Freeform 49"/>
            <p:cNvSpPr>
              <a:spLocks/>
            </p:cNvSpPr>
            <p:nvPr/>
          </p:nvSpPr>
          <p:spPr bwMode="auto">
            <a:xfrm>
              <a:off x="1405" y="1685"/>
              <a:ext cx="275" cy="95"/>
            </a:xfrm>
            <a:custGeom>
              <a:avLst/>
              <a:gdLst>
                <a:gd name="T0" fmla="*/ 1 w 548"/>
                <a:gd name="T1" fmla="*/ 0 h 191"/>
                <a:gd name="T2" fmla="*/ 1 w 548"/>
                <a:gd name="T3" fmla="*/ 0 h 191"/>
                <a:gd name="T4" fmla="*/ 1 w 548"/>
                <a:gd name="T5" fmla="*/ 0 h 191"/>
                <a:gd name="T6" fmla="*/ 1 w 548"/>
                <a:gd name="T7" fmla="*/ 0 h 191"/>
                <a:gd name="T8" fmla="*/ 1 w 548"/>
                <a:gd name="T9" fmla="*/ 0 h 191"/>
                <a:gd name="T10" fmla="*/ 1 w 548"/>
                <a:gd name="T11" fmla="*/ 0 h 191"/>
                <a:gd name="T12" fmla="*/ 1 w 548"/>
                <a:gd name="T13" fmla="*/ 0 h 191"/>
                <a:gd name="T14" fmla="*/ 1 w 548"/>
                <a:gd name="T15" fmla="*/ 0 h 191"/>
                <a:gd name="T16" fmla="*/ 1 w 548"/>
                <a:gd name="T17" fmla="*/ 0 h 191"/>
                <a:gd name="T18" fmla="*/ 1 w 548"/>
                <a:gd name="T19" fmla="*/ 0 h 191"/>
                <a:gd name="T20" fmla="*/ 1 w 548"/>
                <a:gd name="T21" fmla="*/ 0 h 191"/>
                <a:gd name="T22" fmla="*/ 1 w 548"/>
                <a:gd name="T23" fmla="*/ 0 h 191"/>
                <a:gd name="T24" fmla="*/ 1 w 548"/>
                <a:gd name="T25" fmla="*/ 0 h 191"/>
                <a:gd name="T26" fmla="*/ 1 w 548"/>
                <a:gd name="T27" fmla="*/ 0 h 191"/>
                <a:gd name="T28" fmla="*/ 1 w 548"/>
                <a:gd name="T29" fmla="*/ 0 h 191"/>
                <a:gd name="T30" fmla="*/ 1 w 548"/>
                <a:gd name="T31" fmla="*/ 0 h 191"/>
                <a:gd name="T32" fmla="*/ 1 w 548"/>
                <a:gd name="T33" fmla="*/ 0 h 191"/>
                <a:gd name="T34" fmla="*/ 1 w 548"/>
                <a:gd name="T35" fmla="*/ 0 h 191"/>
                <a:gd name="T36" fmla="*/ 1 w 548"/>
                <a:gd name="T37" fmla="*/ 0 h 191"/>
                <a:gd name="T38" fmla="*/ 1 w 548"/>
                <a:gd name="T39" fmla="*/ 0 h 191"/>
                <a:gd name="T40" fmla="*/ 1 w 548"/>
                <a:gd name="T41" fmla="*/ 0 h 191"/>
                <a:gd name="T42" fmla="*/ 1 w 548"/>
                <a:gd name="T43" fmla="*/ 0 h 191"/>
                <a:gd name="T44" fmla="*/ 1 w 548"/>
                <a:gd name="T45" fmla="*/ 0 h 191"/>
                <a:gd name="T46" fmla="*/ 0 w 548"/>
                <a:gd name="T47" fmla="*/ 0 h 191"/>
                <a:gd name="T48" fmla="*/ 1 w 548"/>
                <a:gd name="T49" fmla="*/ 0 h 191"/>
                <a:gd name="T50" fmla="*/ 1 w 548"/>
                <a:gd name="T51" fmla="*/ 0 h 191"/>
                <a:gd name="T52" fmla="*/ 1 w 548"/>
                <a:gd name="T53" fmla="*/ 0 h 19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48"/>
                <a:gd name="T82" fmla="*/ 0 h 191"/>
                <a:gd name="T83" fmla="*/ 548 w 548"/>
                <a:gd name="T84" fmla="*/ 191 h 19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48" h="191">
                  <a:moveTo>
                    <a:pt x="14" y="58"/>
                  </a:moveTo>
                  <a:lnTo>
                    <a:pt x="62" y="66"/>
                  </a:lnTo>
                  <a:lnTo>
                    <a:pt x="97" y="25"/>
                  </a:lnTo>
                  <a:lnTo>
                    <a:pt x="166" y="0"/>
                  </a:lnTo>
                  <a:lnTo>
                    <a:pt x="498" y="0"/>
                  </a:lnTo>
                  <a:lnTo>
                    <a:pt x="528" y="13"/>
                  </a:lnTo>
                  <a:lnTo>
                    <a:pt x="548" y="58"/>
                  </a:lnTo>
                  <a:lnTo>
                    <a:pt x="542" y="126"/>
                  </a:lnTo>
                  <a:lnTo>
                    <a:pt x="522" y="161"/>
                  </a:lnTo>
                  <a:lnTo>
                    <a:pt x="480" y="179"/>
                  </a:lnTo>
                  <a:lnTo>
                    <a:pt x="424" y="176"/>
                  </a:lnTo>
                  <a:lnTo>
                    <a:pt x="385" y="149"/>
                  </a:lnTo>
                  <a:lnTo>
                    <a:pt x="353" y="96"/>
                  </a:lnTo>
                  <a:lnTo>
                    <a:pt x="347" y="84"/>
                  </a:lnTo>
                  <a:lnTo>
                    <a:pt x="311" y="84"/>
                  </a:lnTo>
                  <a:lnTo>
                    <a:pt x="302" y="123"/>
                  </a:lnTo>
                  <a:lnTo>
                    <a:pt x="279" y="155"/>
                  </a:lnTo>
                  <a:lnTo>
                    <a:pt x="226" y="182"/>
                  </a:lnTo>
                  <a:lnTo>
                    <a:pt x="166" y="191"/>
                  </a:lnTo>
                  <a:lnTo>
                    <a:pt x="121" y="182"/>
                  </a:lnTo>
                  <a:lnTo>
                    <a:pt x="91" y="158"/>
                  </a:lnTo>
                  <a:lnTo>
                    <a:pt x="68" y="100"/>
                  </a:lnTo>
                  <a:lnTo>
                    <a:pt x="36" y="78"/>
                  </a:lnTo>
                  <a:lnTo>
                    <a:pt x="0" y="72"/>
                  </a:lnTo>
                  <a:lnTo>
                    <a:pt x="14" y="58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48" name="Freeform 50"/>
            <p:cNvSpPr>
              <a:spLocks/>
            </p:cNvSpPr>
            <p:nvPr/>
          </p:nvSpPr>
          <p:spPr bwMode="auto">
            <a:xfrm>
              <a:off x="1589" y="1695"/>
              <a:ext cx="81" cy="67"/>
            </a:xfrm>
            <a:custGeom>
              <a:avLst/>
              <a:gdLst>
                <a:gd name="T0" fmla="*/ 1 w 161"/>
                <a:gd name="T1" fmla="*/ 1 h 133"/>
                <a:gd name="T2" fmla="*/ 0 w 161"/>
                <a:gd name="T3" fmla="*/ 1 h 133"/>
                <a:gd name="T4" fmla="*/ 1 w 161"/>
                <a:gd name="T5" fmla="*/ 1 h 133"/>
                <a:gd name="T6" fmla="*/ 1 w 161"/>
                <a:gd name="T7" fmla="*/ 1 h 133"/>
                <a:gd name="T8" fmla="*/ 1 w 161"/>
                <a:gd name="T9" fmla="*/ 1 h 133"/>
                <a:gd name="T10" fmla="*/ 1 w 161"/>
                <a:gd name="T11" fmla="*/ 1 h 133"/>
                <a:gd name="T12" fmla="*/ 1 w 161"/>
                <a:gd name="T13" fmla="*/ 1 h 133"/>
                <a:gd name="T14" fmla="*/ 1 w 161"/>
                <a:gd name="T15" fmla="*/ 1 h 133"/>
                <a:gd name="T16" fmla="*/ 1 w 161"/>
                <a:gd name="T17" fmla="*/ 0 h 133"/>
                <a:gd name="T18" fmla="*/ 1 w 161"/>
                <a:gd name="T19" fmla="*/ 0 h 133"/>
                <a:gd name="T20" fmla="*/ 1 w 161"/>
                <a:gd name="T21" fmla="*/ 1 h 133"/>
                <a:gd name="T22" fmla="*/ 1 w 161"/>
                <a:gd name="T23" fmla="*/ 1 h 133"/>
                <a:gd name="T24" fmla="*/ 1 w 161"/>
                <a:gd name="T25" fmla="*/ 1 h 133"/>
                <a:gd name="T26" fmla="*/ 1 w 161"/>
                <a:gd name="T27" fmla="*/ 1 h 1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1"/>
                <a:gd name="T43" fmla="*/ 0 h 133"/>
                <a:gd name="T44" fmla="*/ 161 w 161"/>
                <a:gd name="T45" fmla="*/ 133 h 1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1" h="133">
                  <a:moveTo>
                    <a:pt x="9" y="22"/>
                  </a:moveTo>
                  <a:lnTo>
                    <a:pt x="0" y="78"/>
                  </a:lnTo>
                  <a:lnTo>
                    <a:pt x="39" y="121"/>
                  </a:lnTo>
                  <a:lnTo>
                    <a:pt x="92" y="133"/>
                  </a:lnTo>
                  <a:lnTo>
                    <a:pt x="139" y="121"/>
                  </a:lnTo>
                  <a:lnTo>
                    <a:pt x="158" y="94"/>
                  </a:lnTo>
                  <a:lnTo>
                    <a:pt x="161" y="47"/>
                  </a:lnTo>
                  <a:lnTo>
                    <a:pt x="155" y="16"/>
                  </a:lnTo>
                  <a:lnTo>
                    <a:pt x="136" y="0"/>
                  </a:lnTo>
                  <a:lnTo>
                    <a:pt x="104" y="0"/>
                  </a:lnTo>
                  <a:lnTo>
                    <a:pt x="45" y="10"/>
                  </a:lnTo>
                  <a:lnTo>
                    <a:pt x="9" y="22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49" name="Freeform 51"/>
            <p:cNvSpPr>
              <a:spLocks/>
            </p:cNvSpPr>
            <p:nvPr/>
          </p:nvSpPr>
          <p:spPr bwMode="auto">
            <a:xfrm>
              <a:off x="1452" y="1705"/>
              <a:ext cx="103" cy="71"/>
            </a:xfrm>
            <a:custGeom>
              <a:avLst/>
              <a:gdLst>
                <a:gd name="T0" fmla="*/ 0 w 207"/>
                <a:gd name="T1" fmla="*/ 0 h 141"/>
                <a:gd name="T2" fmla="*/ 0 w 207"/>
                <a:gd name="T3" fmla="*/ 1 h 141"/>
                <a:gd name="T4" fmla="*/ 0 w 207"/>
                <a:gd name="T5" fmla="*/ 1 h 141"/>
                <a:gd name="T6" fmla="*/ 0 w 207"/>
                <a:gd name="T7" fmla="*/ 1 h 141"/>
                <a:gd name="T8" fmla="*/ 0 w 207"/>
                <a:gd name="T9" fmla="*/ 1 h 141"/>
                <a:gd name="T10" fmla="*/ 0 w 207"/>
                <a:gd name="T11" fmla="*/ 1 h 141"/>
                <a:gd name="T12" fmla="*/ 0 w 207"/>
                <a:gd name="T13" fmla="*/ 1 h 141"/>
                <a:gd name="T14" fmla="*/ 0 w 207"/>
                <a:gd name="T15" fmla="*/ 1 h 141"/>
                <a:gd name="T16" fmla="*/ 0 w 207"/>
                <a:gd name="T17" fmla="*/ 1 h 141"/>
                <a:gd name="T18" fmla="*/ 0 w 207"/>
                <a:gd name="T19" fmla="*/ 0 h 141"/>
                <a:gd name="T20" fmla="*/ 0 w 207"/>
                <a:gd name="T21" fmla="*/ 0 h 141"/>
                <a:gd name="T22" fmla="*/ 0 w 207"/>
                <a:gd name="T23" fmla="*/ 0 h 141"/>
                <a:gd name="T24" fmla="*/ 0 w 207"/>
                <a:gd name="T25" fmla="*/ 0 h 1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7"/>
                <a:gd name="T40" fmla="*/ 0 h 141"/>
                <a:gd name="T41" fmla="*/ 207 w 207"/>
                <a:gd name="T42" fmla="*/ 141 h 1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7" h="141">
                  <a:moveTo>
                    <a:pt x="32" y="0"/>
                  </a:moveTo>
                  <a:lnTo>
                    <a:pt x="0" y="62"/>
                  </a:lnTo>
                  <a:lnTo>
                    <a:pt x="15" y="117"/>
                  </a:lnTo>
                  <a:lnTo>
                    <a:pt x="63" y="141"/>
                  </a:lnTo>
                  <a:lnTo>
                    <a:pt x="106" y="141"/>
                  </a:lnTo>
                  <a:lnTo>
                    <a:pt x="157" y="126"/>
                  </a:lnTo>
                  <a:lnTo>
                    <a:pt x="190" y="105"/>
                  </a:lnTo>
                  <a:lnTo>
                    <a:pt x="204" y="79"/>
                  </a:lnTo>
                  <a:lnTo>
                    <a:pt x="207" y="37"/>
                  </a:lnTo>
                  <a:lnTo>
                    <a:pt x="16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50" name="Freeform 52"/>
            <p:cNvSpPr>
              <a:spLocks/>
            </p:cNvSpPr>
            <p:nvPr/>
          </p:nvSpPr>
          <p:spPr bwMode="auto">
            <a:xfrm>
              <a:off x="1596" y="1741"/>
              <a:ext cx="51" cy="18"/>
            </a:xfrm>
            <a:custGeom>
              <a:avLst/>
              <a:gdLst>
                <a:gd name="T0" fmla="*/ 0 w 101"/>
                <a:gd name="T1" fmla="*/ 0 h 37"/>
                <a:gd name="T2" fmla="*/ 1 w 101"/>
                <a:gd name="T3" fmla="*/ 0 h 37"/>
                <a:gd name="T4" fmla="*/ 1 w 101"/>
                <a:gd name="T5" fmla="*/ 0 h 37"/>
                <a:gd name="T6" fmla="*/ 1 w 101"/>
                <a:gd name="T7" fmla="*/ 0 h 37"/>
                <a:gd name="T8" fmla="*/ 1 w 101"/>
                <a:gd name="T9" fmla="*/ 0 h 37"/>
                <a:gd name="T10" fmla="*/ 1 w 101"/>
                <a:gd name="T11" fmla="*/ 0 h 37"/>
                <a:gd name="T12" fmla="*/ 0 w 101"/>
                <a:gd name="T13" fmla="*/ 0 h 37"/>
                <a:gd name="T14" fmla="*/ 0 w 101"/>
                <a:gd name="T15" fmla="*/ 0 h 37"/>
                <a:gd name="T16" fmla="*/ 0 w 101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37"/>
                <a:gd name="T29" fmla="*/ 101 w 101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37">
                  <a:moveTo>
                    <a:pt x="0" y="0"/>
                  </a:moveTo>
                  <a:lnTo>
                    <a:pt x="30" y="34"/>
                  </a:lnTo>
                  <a:lnTo>
                    <a:pt x="77" y="37"/>
                  </a:lnTo>
                  <a:lnTo>
                    <a:pt x="101" y="14"/>
                  </a:lnTo>
                  <a:lnTo>
                    <a:pt x="65" y="8"/>
                  </a:lnTo>
                  <a:lnTo>
                    <a:pt x="2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51" name="Freeform 53"/>
            <p:cNvSpPr>
              <a:spLocks/>
            </p:cNvSpPr>
            <p:nvPr/>
          </p:nvSpPr>
          <p:spPr bwMode="auto">
            <a:xfrm>
              <a:off x="1462" y="1731"/>
              <a:ext cx="51" cy="42"/>
            </a:xfrm>
            <a:custGeom>
              <a:avLst/>
              <a:gdLst>
                <a:gd name="T0" fmla="*/ 1 w 101"/>
                <a:gd name="T1" fmla="*/ 0 h 83"/>
                <a:gd name="T2" fmla="*/ 1 w 101"/>
                <a:gd name="T3" fmla="*/ 1 h 83"/>
                <a:gd name="T4" fmla="*/ 1 w 101"/>
                <a:gd name="T5" fmla="*/ 1 h 83"/>
                <a:gd name="T6" fmla="*/ 1 w 101"/>
                <a:gd name="T7" fmla="*/ 1 h 83"/>
                <a:gd name="T8" fmla="*/ 1 w 101"/>
                <a:gd name="T9" fmla="*/ 1 h 83"/>
                <a:gd name="T10" fmla="*/ 1 w 101"/>
                <a:gd name="T11" fmla="*/ 1 h 83"/>
                <a:gd name="T12" fmla="*/ 1 w 101"/>
                <a:gd name="T13" fmla="*/ 1 h 83"/>
                <a:gd name="T14" fmla="*/ 1 w 101"/>
                <a:gd name="T15" fmla="*/ 1 h 83"/>
                <a:gd name="T16" fmla="*/ 0 w 101"/>
                <a:gd name="T17" fmla="*/ 1 h 83"/>
                <a:gd name="T18" fmla="*/ 1 w 101"/>
                <a:gd name="T19" fmla="*/ 0 h 83"/>
                <a:gd name="T20" fmla="*/ 1 w 101"/>
                <a:gd name="T21" fmla="*/ 0 h 83"/>
                <a:gd name="T22" fmla="*/ 1 w 101"/>
                <a:gd name="T23" fmla="*/ 0 h 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"/>
                <a:gd name="T37" fmla="*/ 0 h 83"/>
                <a:gd name="T38" fmla="*/ 101 w 101"/>
                <a:gd name="T39" fmla="*/ 83 h 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" h="83">
                  <a:moveTo>
                    <a:pt x="17" y="0"/>
                  </a:moveTo>
                  <a:lnTo>
                    <a:pt x="39" y="44"/>
                  </a:lnTo>
                  <a:lnTo>
                    <a:pt x="62" y="56"/>
                  </a:lnTo>
                  <a:lnTo>
                    <a:pt x="59" y="74"/>
                  </a:lnTo>
                  <a:lnTo>
                    <a:pt x="101" y="74"/>
                  </a:lnTo>
                  <a:lnTo>
                    <a:pt x="56" y="83"/>
                  </a:lnTo>
                  <a:lnTo>
                    <a:pt x="20" y="74"/>
                  </a:lnTo>
                  <a:lnTo>
                    <a:pt x="5" y="50"/>
                  </a:lnTo>
                  <a:lnTo>
                    <a:pt x="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52" name="Freeform 54"/>
            <p:cNvSpPr>
              <a:spLocks/>
            </p:cNvSpPr>
            <p:nvPr/>
          </p:nvSpPr>
          <p:spPr bwMode="auto">
            <a:xfrm>
              <a:off x="1593" y="1760"/>
              <a:ext cx="79" cy="47"/>
            </a:xfrm>
            <a:custGeom>
              <a:avLst/>
              <a:gdLst>
                <a:gd name="T0" fmla="*/ 0 w 157"/>
                <a:gd name="T1" fmla="*/ 1 h 92"/>
                <a:gd name="T2" fmla="*/ 1 w 157"/>
                <a:gd name="T3" fmla="*/ 1 h 92"/>
                <a:gd name="T4" fmla="*/ 1 w 157"/>
                <a:gd name="T5" fmla="*/ 1 h 92"/>
                <a:gd name="T6" fmla="*/ 1 w 157"/>
                <a:gd name="T7" fmla="*/ 1 h 92"/>
                <a:gd name="T8" fmla="*/ 1 w 157"/>
                <a:gd name="T9" fmla="*/ 1 h 92"/>
                <a:gd name="T10" fmla="*/ 1 w 157"/>
                <a:gd name="T11" fmla="*/ 1 h 92"/>
                <a:gd name="T12" fmla="*/ 1 w 157"/>
                <a:gd name="T13" fmla="*/ 0 h 92"/>
                <a:gd name="T14" fmla="*/ 1 w 157"/>
                <a:gd name="T15" fmla="*/ 1 h 92"/>
                <a:gd name="T16" fmla="*/ 1 w 157"/>
                <a:gd name="T17" fmla="*/ 1 h 92"/>
                <a:gd name="T18" fmla="*/ 1 w 157"/>
                <a:gd name="T19" fmla="*/ 1 h 92"/>
                <a:gd name="T20" fmla="*/ 1 w 157"/>
                <a:gd name="T21" fmla="*/ 1 h 92"/>
                <a:gd name="T22" fmla="*/ 1 w 157"/>
                <a:gd name="T23" fmla="*/ 1 h 92"/>
                <a:gd name="T24" fmla="*/ 0 w 157"/>
                <a:gd name="T25" fmla="*/ 1 h 92"/>
                <a:gd name="T26" fmla="*/ 0 w 157"/>
                <a:gd name="T27" fmla="*/ 1 h 92"/>
                <a:gd name="T28" fmla="*/ 0 w 157"/>
                <a:gd name="T29" fmla="*/ 1 h 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7"/>
                <a:gd name="T46" fmla="*/ 0 h 92"/>
                <a:gd name="T47" fmla="*/ 157 w 157"/>
                <a:gd name="T48" fmla="*/ 92 h 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7" h="92">
                  <a:moveTo>
                    <a:pt x="0" y="50"/>
                  </a:moveTo>
                  <a:lnTo>
                    <a:pt x="48" y="92"/>
                  </a:lnTo>
                  <a:lnTo>
                    <a:pt x="77" y="83"/>
                  </a:lnTo>
                  <a:lnTo>
                    <a:pt x="62" y="42"/>
                  </a:lnTo>
                  <a:lnTo>
                    <a:pt x="113" y="50"/>
                  </a:lnTo>
                  <a:lnTo>
                    <a:pt x="152" y="18"/>
                  </a:lnTo>
                  <a:lnTo>
                    <a:pt x="157" y="0"/>
                  </a:lnTo>
                  <a:lnTo>
                    <a:pt x="116" y="27"/>
                  </a:lnTo>
                  <a:lnTo>
                    <a:pt x="68" y="27"/>
                  </a:lnTo>
                  <a:lnTo>
                    <a:pt x="30" y="12"/>
                  </a:lnTo>
                  <a:lnTo>
                    <a:pt x="20" y="36"/>
                  </a:lnTo>
                  <a:lnTo>
                    <a:pt x="3" y="36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53" name="Freeform 55"/>
            <p:cNvSpPr>
              <a:spLocks/>
            </p:cNvSpPr>
            <p:nvPr/>
          </p:nvSpPr>
          <p:spPr bwMode="auto">
            <a:xfrm>
              <a:off x="1439" y="1741"/>
              <a:ext cx="102" cy="67"/>
            </a:xfrm>
            <a:custGeom>
              <a:avLst/>
              <a:gdLst>
                <a:gd name="T0" fmla="*/ 0 w 204"/>
                <a:gd name="T1" fmla="*/ 0 h 135"/>
                <a:gd name="T2" fmla="*/ 1 w 204"/>
                <a:gd name="T3" fmla="*/ 0 h 135"/>
                <a:gd name="T4" fmla="*/ 1 w 204"/>
                <a:gd name="T5" fmla="*/ 0 h 135"/>
                <a:gd name="T6" fmla="*/ 1 w 204"/>
                <a:gd name="T7" fmla="*/ 0 h 135"/>
                <a:gd name="T8" fmla="*/ 1 w 204"/>
                <a:gd name="T9" fmla="*/ 0 h 135"/>
                <a:gd name="T10" fmla="*/ 1 w 204"/>
                <a:gd name="T11" fmla="*/ 0 h 135"/>
                <a:gd name="T12" fmla="*/ 1 w 204"/>
                <a:gd name="T13" fmla="*/ 0 h 135"/>
                <a:gd name="T14" fmla="*/ 1 w 204"/>
                <a:gd name="T15" fmla="*/ 0 h 135"/>
                <a:gd name="T16" fmla="*/ 1 w 204"/>
                <a:gd name="T17" fmla="*/ 0 h 135"/>
                <a:gd name="T18" fmla="*/ 1 w 204"/>
                <a:gd name="T19" fmla="*/ 0 h 135"/>
                <a:gd name="T20" fmla="*/ 1 w 204"/>
                <a:gd name="T21" fmla="*/ 0 h 135"/>
                <a:gd name="T22" fmla="*/ 1 w 204"/>
                <a:gd name="T23" fmla="*/ 0 h 135"/>
                <a:gd name="T24" fmla="*/ 0 w 204"/>
                <a:gd name="T25" fmla="*/ 0 h 135"/>
                <a:gd name="T26" fmla="*/ 0 w 204"/>
                <a:gd name="T27" fmla="*/ 0 h 135"/>
                <a:gd name="T28" fmla="*/ 0 w 204"/>
                <a:gd name="T29" fmla="*/ 0 h 1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4"/>
                <a:gd name="T46" fmla="*/ 0 h 135"/>
                <a:gd name="T47" fmla="*/ 204 w 204"/>
                <a:gd name="T48" fmla="*/ 135 h 1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4" h="135">
                  <a:moveTo>
                    <a:pt x="0" y="0"/>
                  </a:moveTo>
                  <a:lnTo>
                    <a:pt x="16" y="73"/>
                  </a:lnTo>
                  <a:lnTo>
                    <a:pt x="56" y="123"/>
                  </a:lnTo>
                  <a:lnTo>
                    <a:pt x="92" y="135"/>
                  </a:lnTo>
                  <a:lnTo>
                    <a:pt x="158" y="102"/>
                  </a:lnTo>
                  <a:lnTo>
                    <a:pt x="195" y="76"/>
                  </a:lnTo>
                  <a:lnTo>
                    <a:pt x="204" y="55"/>
                  </a:lnTo>
                  <a:lnTo>
                    <a:pt x="145" y="79"/>
                  </a:lnTo>
                  <a:lnTo>
                    <a:pt x="80" y="79"/>
                  </a:lnTo>
                  <a:lnTo>
                    <a:pt x="45" y="70"/>
                  </a:lnTo>
                  <a:lnTo>
                    <a:pt x="23" y="43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54" name="Freeform 56"/>
            <p:cNvSpPr>
              <a:spLocks/>
            </p:cNvSpPr>
            <p:nvPr/>
          </p:nvSpPr>
          <p:spPr bwMode="auto">
            <a:xfrm>
              <a:off x="1404" y="1827"/>
              <a:ext cx="246" cy="232"/>
            </a:xfrm>
            <a:custGeom>
              <a:avLst/>
              <a:gdLst>
                <a:gd name="T0" fmla="*/ 0 w 492"/>
                <a:gd name="T1" fmla="*/ 0 h 465"/>
                <a:gd name="T2" fmla="*/ 1 w 492"/>
                <a:gd name="T3" fmla="*/ 0 h 465"/>
                <a:gd name="T4" fmla="*/ 1 w 492"/>
                <a:gd name="T5" fmla="*/ 0 h 465"/>
                <a:gd name="T6" fmla="*/ 1 w 492"/>
                <a:gd name="T7" fmla="*/ 0 h 465"/>
                <a:gd name="T8" fmla="*/ 1 w 492"/>
                <a:gd name="T9" fmla="*/ 0 h 465"/>
                <a:gd name="T10" fmla="*/ 1 w 492"/>
                <a:gd name="T11" fmla="*/ 0 h 465"/>
                <a:gd name="T12" fmla="*/ 1 w 492"/>
                <a:gd name="T13" fmla="*/ 0 h 465"/>
                <a:gd name="T14" fmla="*/ 1 w 492"/>
                <a:gd name="T15" fmla="*/ 0 h 465"/>
                <a:gd name="T16" fmla="*/ 1 w 492"/>
                <a:gd name="T17" fmla="*/ 0 h 465"/>
                <a:gd name="T18" fmla="*/ 1 w 492"/>
                <a:gd name="T19" fmla="*/ 0 h 465"/>
                <a:gd name="T20" fmla="*/ 1 w 492"/>
                <a:gd name="T21" fmla="*/ 0 h 465"/>
                <a:gd name="T22" fmla="*/ 1 w 492"/>
                <a:gd name="T23" fmla="*/ 0 h 465"/>
                <a:gd name="T24" fmla="*/ 1 w 492"/>
                <a:gd name="T25" fmla="*/ 0 h 465"/>
                <a:gd name="T26" fmla="*/ 1 w 492"/>
                <a:gd name="T27" fmla="*/ 0 h 465"/>
                <a:gd name="T28" fmla="*/ 1 w 492"/>
                <a:gd name="T29" fmla="*/ 0 h 465"/>
                <a:gd name="T30" fmla="*/ 1 w 492"/>
                <a:gd name="T31" fmla="*/ 0 h 465"/>
                <a:gd name="T32" fmla="*/ 1 w 492"/>
                <a:gd name="T33" fmla="*/ 0 h 465"/>
                <a:gd name="T34" fmla="*/ 1 w 492"/>
                <a:gd name="T35" fmla="*/ 0 h 465"/>
                <a:gd name="T36" fmla="*/ 1 w 492"/>
                <a:gd name="T37" fmla="*/ 0 h 465"/>
                <a:gd name="T38" fmla="*/ 1 w 492"/>
                <a:gd name="T39" fmla="*/ 0 h 465"/>
                <a:gd name="T40" fmla="*/ 1 w 492"/>
                <a:gd name="T41" fmla="*/ 0 h 465"/>
                <a:gd name="T42" fmla="*/ 1 w 492"/>
                <a:gd name="T43" fmla="*/ 0 h 465"/>
                <a:gd name="T44" fmla="*/ 1 w 492"/>
                <a:gd name="T45" fmla="*/ 0 h 465"/>
                <a:gd name="T46" fmla="*/ 0 w 492"/>
                <a:gd name="T47" fmla="*/ 0 h 465"/>
                <a:gd name="T48" fmla="*/ 0 w 492"/>
                <a:gd name="T49" fmla="*/ 0 h 465"/>
                <a:gd name="T50" fmla="*/ 0 w 492"/>
                <a:gd name="T51" fmla="*/ 0 h 465"/>
                <a:gd name="T52" fmla="*/ 0 w 492"/>
                <a:gd name="T53" fmla="*/ 0 h 4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92"/>
                <a:gd name="T82" fmla="*/ 0 h 465"/>
                <a:gd name="T83" fmla="*/ 492 w 492"/>
                <a:gd name="T84" fmla="*/ 465 h 4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92" h="465">
                  <a:moveTo>
                    <a:pt x="0" y="39"/>
                  </a:moveTo>
                  <a:lnTo>
                    <a:pt x="23" y="117"/>
                  </a:lnTo>
                  <a:lnTo>
                    <a:pt x="39" y="138"/>
                  </a:lnTo>
                  <a:lnTo>
                    <a:pt x="50" y="180"/>
                  </a:lnTo>
                  <a:lnTo>
                    <a:pt x="107" y="233"/>
                  </a:lnTo>
                  <a:lnTo>
                    <a:pt x="184" y="282"/>
                  </a:lnTo>
                  <a:lnTo>
                    <a:pt x="231" y="295"/>
                  </a:lnTo>
                  <a:lnTo>
                    <a:pt x="217" y="316"/>
                  </a:lnTo>
                  <a:lnTo>
                    <a:pt x="266" y="333"/>
                  </a:lnTo>
                  <a:lnTo>
                    <a:pt x="266" y="369"/>
                  </a:lnTo>
                  <a:lnTo>
                    <a:pt x="302" y="357"/>
                  </a:lnTo>
                  <a:lnTo>
                    <a:pt x="285" y="415"/>
                  </a:lnTo>
                  <a:lnTo>
                    <a:pt x="269" y="456"/>
                  </a:lnTo>
                  <a:lnTo>
                    <a:pt x="282" y="465"/>
                  </a:lnTo>
                  <a:lnTo>
                    <a:pt x="349" y="412"/>
                  </a:lnTo>
                  <a:lnTo>
                    <a:pt x="406" y="319"/>
                  </a:lnTo>
                  <a:lnTo>
                    <a:pt x="432" y="251"/>
                  </a:lnTo>
                  <a:lnTo>
                    <a:pt x="459" y="313"/>
                  </a:lnTo>
                  <a:lnTo>
                    <a:pt x="459" y="386"/>
                  </a:lnTo>
                  <a:lnTo>
                    <a:pt x="489" y="282"/>
                  </a:lnTo>
                  <a:lnTo>
                    <a:pt x="492" y="138"/>
                  </a:lnTo>
                  <a:lnTo>
                    <a:pt x="353" y="197"/>
                  </a:lnTo>
                  <a:lnTo>
                    <a:pt x="163" y="147"/>
                  </a:lnTo>
                  <a:lnTo>
                    <a:pt x="0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55" name="Freeform 57"/>
            <p:cNvSpPr>
              <a:spLocks/>
            </p:cNvSpPr>
            <p:nvPr/>
          </p:nvSpPr>
          <p:spPr bwMode="auto">
            <a:xfrm>
              <a:off x="1346" y="1395"/>
              <a:ext cx="374" cy="289"/>
            </a:xfrm>
            <a:custGeom>
              <a:avLst/>
              <a:gdLst>
                <a:gd name="T0" fmla="*/ 0 w 747"/>
                <a:gd name="T1" fmla="*/ 1 h 578"/>
                <a:gd name="T2" fmla="*/ 1 w 747"/>
                <a:gd name="T3" fmla="*/ 1 h 578"/>
                <a:gd name="T4" fmla="*/ 1 w 747"/>
                <a:gd name="T5" fmla="*/ 1 h 578"/>
                <a:gd name="T6" fmla="*/ 1 w 747"/>
                <a:gd name="T7" fmla="*/ 1 h 578"/>
                <a:gd name="T8" fmla="*/ 1 w 747"/>
                <a:gd name="T9" fmla="*/ 1 h 578"/>
                <a:gd name="T10" fmla="*/ 1 w 747"/>
                <a:gd name="T11" fmla="*/ 1 h 578"/>
                <a:gd name="T12" fmla="*/ 1 w 747"/>
                <a:gd name="T13" fmla="*/ 1 h 578"/>
                <a:gd name="T14" fmla="*/ 1 w 747"/>
                <a:gd name="T15" fmla="*/ 1 h 578"/>
                <a:gd name="T16" fmla="*/ 1 w 747"/>
                <a:gd name="T17" fmla="*/ 1 h 578"/>
                <a:gd name="T18" fmla="*/ 1 w 747"/>
                <a:gd name="T19" fmla="*/ 1 h 578"/>
                <a:gd name="T20" fmla="*/ 1 w 747"/>
                <a:gd name="T21" fmla="*/ 1 h 578"/>
                <a:gd name="T22" fmla="*/ 1 w 747"/>
                <a:gd name="T23" fmla="*/ 1 h 578"/>
                <a:gd name="T24" fmla="*/ 1 w 747"/>
                <a:gd name="T25" fmla="*/ 1 h 578"/>
                <a:gd name="T26" fmla="*/ 1 w 747"/>
                <a:gd name="T27" fmla="*/ 1 h 578"/>
                <a:gd name="T28" fmla="*/ 1 w 747"/>
                <a:gd name="T29" fmla="*/ 1 h 578"/>
                <a:gd name="T30" fmla="*/ 1 w 747"/>
                <a:gd name="T31" fmla="*/ 1 h 578"/>
                <a:gd name="T32" fmla="*/ 1 w 747"/>
                <a:gd name="T33" fmla="*/ 1 h 578"/>
                <a:gd name="T34" fmla="*/ 1 w 747"/>
                <a:gd name="T35" fmla="*/ 1 h 578"/>
                <a:gd name="T36" fmla="*/ 1 w 747"/>
                <a:gd name="T37" fmla="*/ 1 h 578"/>
                <a:gd name="T38" fmla="*/ 1 w 747"/>
                <a:gd name="T39" fmla="*/ 1 h 578"/>
                <a:gd name="T40" fmla="*/ 1 w 747"/>
                <a:gd name="T41" fmla="*/ 0 h 578"/>
                <a:gd name="T42" fmla="*/ 1 w 747"/>
                <a:gd name="T43" fmla="*/ 1 h 578"/>
                <a:gd name="T44" fmla="*/ 1 w 747"/>
                <a:gd name="T45" fmla="*/ 1 h 578"/>
                <a:gd name="T46" fmla="*/ 1 w 747"/>
                <a:gd name="T47" fmla="*/ 1 h 578"/>
                <a:gd name="T48" fmla="*/ 1 w 747"/>
                <a:gd name="T49" fmla="*/ 1 h 578"/>
                <a:gd name="T50" fmla="*/ 1 w 747"/>
                <a:gd name="T51" fmla="*/ 1 h 578"/>
                <a:gd name="T52" fmla="*/ 1 w 747"/>
                <a:gd name="T53" fmla="*/ 1 h 578"/>
                <a:gd name="T54" fmla="*/ 1 w 747"/>
                <a:gd name="T55" fmla="*/ 1 h 578"/>
                <a:gd name="T56" fmla="*/ 1 w 747"/>
                <a:gd name="T57" fmla="*/ 1 h 578"/>
                <a:gd name="T58" fmla="*/ 1 w 747"/>
                <a:gd name="T59" fmla="*/ 1 h 578"/>
                <a:gd name="T60" fmla="*/ 1 w 747"/>
                <a:gd name="T61" fmla="*/ 1 h 578"/>
                <a:gd name="T62" fmla="*/ 1 w 747"/>
                <a:gd name="T63" fmla="*/ 1 h 578"/>
                <a:gd name="T64" fmla="*/ 0 w 747"/>
                <a:gd name="T65" fmla="*/ 1 h 578"/>
                <a:gd name="T66" fmla="*/ 1 w 747"/>
                <a:gd name="T67" fmla="*/ 1 h 578"/>
                <a:gd name="T68" fmla="*/ 1 w 747"/>
                <a:gd name="T69" fmla="*/ 1 h 578"/>
                <a:gd name="T70" fmla="*/ 0 w 747"/>
                <a:gd name="T71" fmla="*/ 1 h 578"/>
                <a:gd name="T72" fmla="*/ 0 w 747"/>
                <a:gd name="T73" fmla="*/ 1 h 578"/>
                <a:gd name="T74" fmla="*/ 0 w 747"/>
                <a:gd name="T75" fmla="*/ 1 h 5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47"/>
                <a:gd name="T115" fmla="*/ 0 h 578"/>
                <a:gd name="T116" fmla="*/ 747 w 747"/>
                <a:gd name="T117" fmla="*/ 578 h 5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47" h="578">
                  <a:moveTo>
                    <a:pt x="0" y="439"/>
                  </a:moveTo>
                  <a:lnTo>
                    <a:pt x="13" y="470"/>
                  </a:lnTo>
                  <a:lnTo>
                    <a:pt x="9" y="505"/>
                  </a:lnTo>
                  <a:lnTo>
                    <a:pt x="16" y="534"/>
                  </a:lnTo>
                  <a:lnTo>
                    <a:pt x="7" y="576"/>
                  </a:lnTo>
                  <a:lnTo>
                    <a:pt x="40" y="575"/>
                  </a:lnTo>
                  <a:lnTo>
                    <a:pt x="193" y="578"/>
                  </a:lnTo>
                  <a:lnTo>
                    <a:pt x="312" y="569"/>
                  </a:lnTo>
                  <a:lnTo>
                    <a:pt x="450" y="548"/>
                  </a:lnTo>
                  <a:lnTo>
                    <a:pt x="560" y="519"/>
                  </a:lnTo>
                  <a:lnTo>
                    <a:pt x="691" y="470"/>
                  </a:lnTo>
                  <a:lnTo>
                    <a:pt x="747" y="448"/>
                  </a:lnTo>
                  <a:lnTo>
                    <a:pt x="712" y="392"/>
                  </a:lnTo>
                  <a:lnTo>
                    <a:pt x="705" y="371"/>
                  </a:lnTo>
                  <a:lnTo>
                    <a:pt x="693" y="298"/>
                  </a:lnTo>
                  <a:lnTo>
                    <a:pt x="675" y="234"/>
                  </a:lnTo>
                  <a:lnTo>
                    <a:pt x="638" y="157"/>
                  </a:lnTo>
                  <a:lnTo>
                    <a:pt x="590" y="95"/>
                  </a:lnTo>
                  <a:lnTo>
                    <a:pt x="522" y="44"/>
                  </a:lnTo>
                  <a:lnTo>
                    <a:pt x="457" y="15"/>
                  </a:lnTo>
                  <a:lnTo>
                    <a:pt x="388" y="0"/>
                  </a:lnTo>
                  <a:lnTo>
                    <a:pt x="305" y="3"/>
                  </a:lnTo>
                  <a:lnTo>
                    <a:pt x="229" y="16"/>
                  </a:lnTo>
                  <a:lnTo>
                    <a:pt x="194" y="13"/>
                  </a:lnTo>
                  <a:lnTo>
                    <a:pt x="172" y="15"/>
                  </a:lnTo>
                  <a:lnTo>
                    <a:pt x="155" y="21"/>
                  </a:lnTo>
                  <a:lnTo>
                    <a:pt x="148" y="42"/>
                  </a:lnTo>
                  <a:lnTo>
                    <a:pt x="148" y="50"/>
                  </a:lnTo>
                  <a:lnTo>
                    <a:pt x="110" y="75"/>
                  </a:lnTo>
                  <a:lnTo>
                    <a:pt x="63" y="130"/>
                  </a:lnTo>
                  <a:lnTo>
                    <a:pt x="27" y="192"/>
                  </a:lnTo>
                  <a:lnTo>
                    <a:pt x="6" y="254"/>
                  </a:lnTo>
                  <a:lnTo>
                    <a:pt x="0" y="315"/>
                  </a:lnTo>
                  <a:lnTo>
                    <a:pt x="1" y="380"/>
                  </a:lnTo>
                  <a:lnTo>
                    <a:pt x="1" y="418"/>
                  </a:lnTo>
                  <a:lnTo>
                    <a:pt x="0" y="439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56" name="Freeform 58"/>
            <p:cNvSpPr>
              <a:spLocks/>
            </p:cNvSpPr>
            <p:nvPr/>
          </p:nvSpPr>
          <p:spPr bwMode="auto">
            <a:xfrm>
              <a:off x="1424" y="1416"/>
              <a:ext cx="91" cy="89"/>
            </a:xfrm>
            <a:custGeom>
              <a:avLst/>
              <a:gdLst>
                <a:gd name="T0" fmla="*/ 0 w 181"/>
                <a:gd name="T1" fmla="*/ 1 h 177"/>
                <a:gd name="T2" fmla="*/ 1 w 181"/>
                <a:gd name="T3" fmla="*/ 1 h 177"/>
                <a:gd name="T4" fmla="*/ 1 w 181"/>
                <a:gd name="T5" fmla="*/ 1 h 177"/>
                <a:gd name="T6" fmla="*/ 1 w 181"/>
                <a:gd name="T7" fmla="*/ 1 h 177"/>
                <a:gd name="T8" fmla="*/ 1 w 181"/>
                <a:gd name="T9" fmla="*/ 1 h 177"/>
                <a:gd name="T10" fmla="*/ 1 w 181"/>
                <a:gd name="T11" fmla="*/ 1 h 177"/>
                <a:gd name="T12" fmla="*/ 1 w 181"/>
                <a:gd name="T13" fmla="*/ 1 h 177"/>
                <a:gd name="T14" fmla="*/ 1 w 181"/>
                <a:gd name="T15" fmla="*/ 1 h 177"/>
                <a:gd name="T16" fmla="*/ 1 w 181"/>
                <a:gd name="T17" fmla="*/ 1 h 177"/>
                <a:gd name="T18" fmla="*/ 1 w 181"/>
                <a:gd name="T19" fmla="*/ 1 h 177"/>
                <a:gd name="T20" fmla="*/ 1 w 181"/>
                <a:gd name="T21" fmla="*/ 1 h 177"/>
                <a:gd name="T22" fmla="*/ 1 w 181"/>
                <a:gd name="T23" fmla="*/ 0 h 177"/>
                <a:gd name="T24" fmla="*/ 0 w 181"/>
                <a:gd name="T25" fmla="*/ 1 h 177"/>
                <a:gd name="T26" fmla="*/ 0 w 181"/>
                <a:gd name="T27" fmla="*/ 1 h 177"/>
                <a:gd name="T28" fmla="*/ 0 w 181"/>
                <a:gd name="T29" fmla="*/ 1 h 1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177"/>
                <a:gd name="T47" fmla="*/ 181 w 181"/>
                <a:gd name="T48" fmla="*/ 177 h 17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177">
                  <a:moveTo>
                    <a:pt x="0" y="14"/>
                  </a:moveTo>
                  <a:lnTo>
                    <a:pt x="72" y="32"/>
                  </a:lnTo>
                  <a:lnTo>
                    <a:pt x="128" y="64"/>
                  </a:lnTo>
                  <a:lnTo>
                    <a:pt x="158" y="112"/>
                  </a:lnTo>
                  <a:lnTo>
                    <a:pt x="131" y="155"/>
                  </a:lnTo>
                  <a:lnTo>
                    <a:pt x="120" y="177"/>
                  </a:lnTo>
                  <a:lnTo>
                    <a:pt x="172" y="130"/>
                  </a:lnTo>
                  <a:lnTo>
                    <a:pt x="181" y="123"/>
                  </a:lnTo>
                  <a:lnTo>
                    <a:pt x="152" y="64"/>
                  </a:lnTo>
                  <a:lnTo>
                    <a:pt x="105" y="26"/>
                  </a:lnTo>
                  <a:lnTo>
                    <a:pt x="56" y="8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57" name="Freeform 59"/>
            <p:cNvSpPr>
              <a:spLocks/>
            </p:cNvSpPr>
            <p:nvPr/>
          </p:nvSpPr>
          <p:spPr bwMode="auto">
            <a:xfrm>
              <a:off x="1365" y="1542"/>
              <a:ext cx="157" cy="140"/>
            </a:xfrm>
            <a:custGeom>
              <a:avLst/>
              <a:gdLst>
                <a:gd name="T0" fmla="*/ 1 w 314"/>
                <a:gd name="T1" fmla="*/ 1 h 280"/>
                <a:gd name="T2" fmla="*/ 1 w 314"/>
                <a:gd name="T3" fmla="*/ 1 h 280"/>
                <a:gd name="T4" fmla="*/ 1 w 314"/>
                <a:gd name="T5" fmla="*/ 1 h 280"/>
                <a:gd name="T6" fmla="*/ 1 w 314"/>
                <a:gd name="T7" fmla="*/ 0 h 280"/>
                <a:gd name="T8" fmla="*/ 1 w 314"/>
                <a:gd name="T9" fmla="*/ 1 h 280"/>
                <a:gd name="T10" fmla="*/ 1 w 314"/>
                <a:gd name="T11" fmla="*/ 1 h 280"/>
                <a:gd name="T12" fmla="*/ 1 w 314"/>
                <a:gd name="T13" fmla="*/ 1 h 280"/>
                <a:gd name="T14" fmla="*/ 1 w 314"/>
                <a:gd name="T15" fmla="*/ 1 h 280"/>
                <a:gd name="T16" fmla="*/ 1 w 314"/>
                <a:gd name="T17" fmla="*/ 1 h 280"/>
                <a:gd name="T18" fmla="*/ 1 w 314"/>
                <a:gd name="T19" fmla="*/ 1 h 280"/>
                <a:gd name="T20" fmla="*/ 1 w 314"/>
                <a:gd name="T21" fmla="*/ 1 h 280"/>
                <a:gd name="T22" fmla="*/ 1 w 314"/>
                <a:gd name="T23" fmla="*/ 1 h 280"/>
                <a:gd name="T24" fmla="*/ 1 w 314"/>
                <a:gd name="T25" fmla="*/ 1 h 280"/>
                <a:gd name="T26" fmla="*/ 1 w 314"/>
                <a:gd name="T27" fmla="*/ 1 h 280"/>
                <a:gd name="T28" fmla="*/ 1 w 314"/>
                <a:gd name="T29" fmla="*/ 1 h 280"/>
                <a:gd name="T30" fmla="*/ 1 w 314"/>
                <a:gd name="T31" fmla="*/ 1 h 280"/>
                <a:gd name="T32" fmla="*/ 1 w 314"/>
                <a:gd name="T33" fmla="*/ 1 h 280"/>
                <a:gd name="T34" fmla="*/ 1 w 314"/>
                <a:gd name="T35" fmla="*/ 1 h 280"/>
                <a:gd name="T36" fmla="*/ 0 w 314"/>
                <a:gd name="T37" fmla="*/ 1 h 280"/>
                <a:gd name="T38" fmla="*/ 1 w 314"/>
                <a:gd name="T39" fmla="*/ 1 h 280"/>
                <a:gd name="T40" fmla="*/ 1 w 314"/>
                <a:gd name="T41" fmla="*/ 1 h 280"/>
                <a:gd name="T42" fmla="*/ 1 w 314"/>
                <a:gd name="T43" fmla="*/ 1 h 280"/>
                <a:gd name="T44" fmla="*/ 1 w 314"/>
                <a:gd name="T45" fmla="*/ 1 h 280"/>
                <a:gd name="T46" fmla="*/ 1 w 314"/>
                <a:gd name="T47" fmla="*/ 1 h 280"/>
                <a:gd name="T48" fmla="*/ 1 w 314"/>
                <a:gd name="T49" fmla="*/ 1 h 280"/>
                <a:gd name="T50" fmla="*/ 1 w 314"/>
                <a:gd name="T51" fmla="*/ 1 h 280"/>
                <a:gd name="T52" fmla="*/ 1 w 314"/>
                <a:gd name="T53" fmla="*/ 1 h 2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14"/>
                <a:gd name="T82" fmla="*/ 0 h 280"/>
                <a:gd name="T83" fmla="*/ 314 w 314"/>
                <a:gd name="T84" fmla="*/ 280 h 28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14" h="280">
                  <a:moveTo>
                    <a:pt x="232" y="85"/>
                  </a:moveTo>
                  <a:lnTo>
                    <a:pt x="211" y="98"/>
                  </a:lnTo>
                  <a:lnTo>
                    <a:pt x="192" y="33"/>
                  </a:lnTo>
                  <a:lnTo>
                    <a:pt x="183" y="0"/>
                  </a:lnTo>
                  <a:lnTo>
                    <a:pt x="149" y="67"/>
                  </a:lnTo>
                  <a:lnTo>
                    <a:pt x="158" y="98"/>
                  </a:lnTo>
                  <a:lnTo>
                    <a:pt x="134" y="85"/>
                  </a:lnTo>
                  <a:lnTo>
                    <a:pt x="139" y="154"/>
                  </a:lnTo>
                  <a:lnTo>
                    <a:pt x="112" y="156"/>
                  </a:lnTo>
                  <a:lnTo>
                    <a:pt x="130" y="216"/>
                  </a:lnTo>
                  <a:lnTo>
                    <a:pt x="95" y="225"/>
                  </a:lnTo>
                  <a:lnTo>
                    <a:pt x="57" y="225"/>
                  </a:lnTo>
                  <a:lnTo>
                    <a:pt x="32" y="210"/>
                  </a:lnTo>
                  <a:lnTo>
                    <a:pt x="24" y="175"/>
                  </a:lnTo>
                  <a:lnTo>
                    <a:pt x="20" y="154"/>
                  </a:lnTo>
                  <a:lnTo>
                    <a:pt x="1" y="175"/>
                  </a:lnTo>
                  <a:lnTo>
                    <a:pt x="7" y="216"/>
                  </a:lnTo>
                  <a:lnTo>
                    <a:pt x="27" y="244"/>
                  </a:lnTo>
                  <a:lnTo>
                    <a:pt x="0" y="280"/>
                  </a:lnTo>
                  <a:lnTo>
                    <a:pt x="103" y="247"/>
                  </a:lnTo>
                  <a:lnTo>
                    <a:pt x="160" y="230"/>
                  </a:lnTo>
                  <a:lnTo>
                    <a:pt x="216" y="206"/>
                  </a:lnTo>
                  <a:lnTo>
                    <a:pt x="314" y="183"/>
                  </a:lnTo>
                  <a:lnTo>
                    <a:pt x="282" y="107"/>
                  </a:lnTo>
                  <a:lnTo>
                    <a:pt x="232" y="85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58" name="Freeform 60"/>
            <p:cNvSpPr>
              <a:spLocks/>
            </p:cNvSpPr>
            <p:nvPr/>
          </p:nvSpPr>
          <p:spPr bwMode="auto">
            <a:xfrm>
              <a:off x="1353" y="1479"/>
              <a:ext cx="34" cy="109"/>
            </a:xfrm>
            <a:custGeom>
              <a:avLst/>
              <a:gdLst>
                <a:gd name="T0" fmla="*/ 1 w 68"/>
                <a:gd name="T1" fmla="*/ 1 h 218"/>
                <a:gd name="T2" fmla="*/ 1 w 68"/>
                <a:gd name="T3" fmla="*/ 1 h 218"/>
                <a:gd name="T4" fmla="*/ 1 w 68"/>
                <a:gd name="T5" fmla="*/ 1 h 218"/>
                <a:gd name="T6" fmla="*/ 1 w 68"/>
                <a:gd name="T7" fmla="*/ 1 h 218"/>
                <a:gd name="T8" fmla="*/ 0 w 68"/>
                <a:gd name="T9" fmla="*/ 1 h 218"/>
                <a:gd name="T10" fmla="*/ 1 w 68"/>
                <a:gd name="T11" fmla="*/ 1 h 218"/>
                <a:gd name="T12" fmla="*/ 1 w 68"/>
                <a:gd name="T13" fmla="*/ 1 h 218"/>
                <a:gd name="T14" fmla="*/ 1 w 68"/>
                <a:gd name="T15" fmla="*/ 1 h 218"/>
                <a:gd name="T16" fmla="*/ 1 w 68"/>
                <a:gd name="T17" fmla="*/ 1 h 218"/>
                <a:gd name="T18" fmla="*/ 1 w 68"/>
                <a:gd name="T19" fmla="*/ 0 h 218"/>
                <a:gd name="T20" fmla="*/ 1 w 68"/>
                <a:gd name="T21" fmla="*/ 1 h 218"/>
                <a:gd name="T22" fmla="*/ 1 w 68"/>
                <a:gd name="T23" fmla="*/ 1 h 218"/>
                <a:gd name="T24" fmla="*/ 1 w 68"/>
                <a:gd name="T25" fmla="*/ 1 h 2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218"/>
                <a:gd name="T41" fmla="*/ 68 w 68"/>
                <a:gd name="T42" fmla="*/ 218 h 2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218">
                  <a:moveTo>
                    <a:pt x="47" y="32"/>
                  </a:moveTo>
                  <a:lnTo>
                    <a:pt x="19" y="78"/>
                  </a:lnTo>
                  <a:lnTo>
                    <a:pt x="7" y="157"/>
                  </a:lnTo>
                  <a:lnTo>
                    <a:pt x="9" y="198"/>
                  </a:lnTo>
                  <a:lnTo>
                    <a:pt x="0" y="218"/>
                  </a:lnTo>
                  <a:lnTo>
                    <a:pt x="56" y="212"/>
                  </a:lnTo>
                  <a:lnTo>
                    <a:pt x="48" y="136"/>
                  </a:lnTo>
                  <a:lnTo>
                    <a:pt x="68" y="48"/>
                  </a:lnTo>
                  <a:lnTo>
                    <a:pt x="60" y="33"/>
                  </a:lnTo>
                  <a:lnTo>
                    <a:pt x="65" y="0"/>
                  </a:lnTo>
                  <a:lnTo>
                    <a:pt x="47" y="32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59" name="Freeform 61"/>
            <p:cNvSpPr>
              <a:spLocks/>
            </p:cNvSpPr>
            <p:nvPr/>
          </p:nvSpPr>
          <p:spPr bwMode="auto">
            <a:xfrm>
              <a:off x="1477" y="1493"/>
              <a:ext cx="131" cy="130"/>
            </a:xfrm>
            <a:custGeom>
              <a:avLst/>
              <a:gdLst>
                <a:gd name="T0" fmla="*/ 1 w 262"/>
                <a:gd name="T1" fmla="*/ 1 h 260"/>
                <a:gd name="T2" fmla="*/ 1 w 262"/>
                <a:gd name="T3" fmla="*/ 1 h 260"/>
                <a:gd name="T4" fmla="*/ 1 w 262"/>
                <a:gd name="T5" fmla="*/ 1 h 260"/>
                <a:gd name="T6" fmla="*/ 1 w 262"/>
                <a:gd name="T7" fmla="*/ 1 h 260"/>
                <a:gd name="T8" fmla="*/ 1 w 262"/>
                <a:gd name="T9" fmla="*/ 1 h 260"/>
                <a:gd name="T10" fmla="*/ 1 w 262"/>
                <a:gd name="T11" fmla="*/ 1 h 260"/>
                <a:gd name="T12" fmla="*/ 1 w 262"/>
                <a:gd name="T13" fmla="*/ 1 h 260"/>
                <a:gd name="T14" fmla="*/ 1 w 262"/>
                <a:gd name="T15" fmla="*/ 1 h 260"/>
                <a:gd name="T16" fmla="*/ 1 w 262"/>
                <a:gd name="T17" fmla="*/ 1 h 260"/>
                <a:gd name="T18" fmla="*/ 1 w 262"/>
                <a:gd name="T19" fmla="*/ 1 h 260"/>
                <a:gd name="T20" fmla="*/ 1 w 262"/>
                <a:gd name="T21" fmla="*/ 1 h 260"/>
                <a:gd name="T22" fmla="*/ 1 w 262"/>
                <a:gd name="T23" fmla="*/ 1 h 260"/>
                <a:gd name="T24" fmla="*/ 1 w 262"/>
                <a:gd name="T25" fmla="*/ 1 h 260"/>
                <a:gd name="T26" fmla="*/ 1 w 262"/>
                <a:gd name="T27" fmla="*/ 0 h 260"/>
                <a:gd name="T28" fmla="*/ 1 w 262"/>
                <a:gd name="T29" fmla="*/ 0 h 260"/>
                <a:gd name="T30" fmla="*/ 1 w 262"/>
                <a:gd name="T31" fmla="*/ 0 h 260"/>
                <a:gd name="T32" fmla="*/ 1 w 262"/>
                <a:gd name="T33" fmla="*/ 1 h 260"/>
                <a:gd name="T34" fmla="*/ 1 w 262"/>
                <a:gd name="T35" fmla="*/ 1 h 260"/>
                <a:gd name="T36" fmla="*/ 1 w 262"/>
                <a:gd name="T37" fmla="*/ 1 h 260"/>
                <a:gd name="T38" fmla="*/ 1 w 262"/>
                <a:gd name="T39" fmla="*/ 1 h 260"/>
                <a:gd name="T40" fmla="*/ 1 w 262"/>
                <a:gd name="T41" fmla="*/ 1 h 260"/>
                <a:gd name="T42" fmla="*/ 1 w 262"/>
                <a:gd name="T43" fmla="*/ 1 h 260"/>
                <a:gd name="T44" fmla="*/ 1 w 262"/>
                <a:gd name="T45" fmla="*/ 1 h 260"/>
                <a:gd name="T46" fmla="*/ 1 w 262"/>
                <a:gd name="T47" fmla="*/ 1 h 260"/>
                <a:gd name="T48" fmla="*/ 1 w 262"/>
                <a:gd name="T49" fmla="*/ 1 h 260"/>
                <a:gd name="T50" fmla="*/ 1 w 262"/>
                <a:gd name="T51" fmla="*/ 1 h 260"/>
                <a:gd name="T52" fmla="*/ 1 w 262"/>
                <a:gd name="T53" fmla="*/ 1 h 260"/>
                <a:gd name="T54" fmla="*/ 0 w 262"/>
                <a:gd name="T55" fmla="*/ 1 h 260"/>
                <a:gd name="T56" fmla="*/ 0 w 262"/>
                <a:gd name="T57" fmla="*/ 1 h 260"/>
                <a:gd name="T58" fmla="*/ 1 w 262"/>
                <a:gd name="T59" fmla="*/ 1 h 260"/>
                <a:gd name="T60" fmla="*/ 1 w 262"/>
                <a:gd name="T61" fmla="*/ 1 h 260"/>
                <a:gd name="T62" fmla="*/ 1 w 262"/>
                <a:gd name="T63" fmla="*/ 1 h 260"/>
                <a:gd name="T64" fmla="*/ 1 w 262"/>
                <a:gd name="T65" fmla="*/ 1 h 260"/>
                <a:gd name="T66" fmla="*/ 1 w 262"/>
                <a:gd name="T67" fmla="*/ 1 h 260"/>
                <a:gd name="T68" fmla="*/ 1 w 262"/>
                <a:gd name="T69" fmla="*/ 1 h 260"/>
                <a:gd name="T70" fmla="*/ 1 w 262"/>
                <a:gd name="T71" fmla="*/ 1 h 260"/>
                <a:gd name="T72" fmla="*/ 1 w 262"/>
                <a:gd name="T73" fmla="*/ 1 h 260"/>
                <a:gd name="T74" fmla="*/ 1 w 262"/>
                <a:gd name="T75" fmla="*/ 1 h 260"/>
                <a:gd name="T76" fmla="*/ 1 w 262"/>
                <a:gd name="T77" fmla="*/ 1 h 260"/>
                <a:gd name="T78" fmla="*/ 1 w 262"/>
                <a:gd name="T79" fmla="*/ 1 h 260"/>
                <a:gd name="T80" fmla="*/ 1 w 262"/>
                <a:gd name="T81" fmla="*/ 1 h 260"/>
                <a:gd name="T82" fmla="*/ 1 w 262"/>
                <a:gd name="T83" fmla="*/ 1 h 260"/>
                <a:gd name="T84" fmla="*/ 1 w 262"/>
                <a:gd name="T85" fmla="*/ 1 h 260"/>
                <a:gd name="T86" fmla="*/ 1 w 262"/>
                <a:gd name="T87" fmla="*/ 1 h 260"/>
                <a:gd name="T88" fmla="*/ 1 w 262"/>
                <a:gd name="T89" fmla="*/ 1 h 260"/>
                <a:gd name="T90" fmla="*/ 1 w 262"/>
                <a:gd name="T91" fmla="*/ 1 h 260"/>
                <a:gd name="T92" fmla="*/ 1 w 262"/>
                <a:gd name="T93" fmla="*/ 1 h 260"/>
                <a:gd name="T94" fmla="*/ 1 w 262"/>
                <a:gd name="T95" fmla="*/ 1 h 260"/>
                <a:gd name="T96" fmla="*/ 1 w 262"/>
                <a:gd name="T97" fmla="*/ 1 h 260"/>
                <a:gd name="T98" fmla="*/ 1 w 262"/>
                <a:gd name="T99" fmla="*/ 1 h 260"/>
                <a:gd name="T100" fmla="*/ 1 w 262"/>
                <a:gd name="T101" fmla="*/ 1 h 260"/>
                <a:gd name="T102" fmla="*/ 1 w 262"/>
                <a:gd name="T103" fmla="*/ 1 h 260"/>
                <a:gd name="T104" fmla="*/ 1 w 262"/>
                <a:gd name="T105" fmla="*/ 1 h 260"/>
                <a:gd name="T106" fmla="*/ 1 w 262"/>
                <a:gd name="T107" fmla="*/ 1 h 260"/>
                <a:gd name="T108" fmla="*/ 1 w 262"/>
                <a:gd name="T109" fmla="*/ 1 h 260"/>
                <a:gd name="T110" fmla="*/ 1 w 262"/>
                <a:gd name="T111" fmla="*/ 1 h 260"/>
                <a:gd name="T112" fmla="*/ 1 w 262"/>
                <a:gd name="T113" fmla="*/ 1 h 260"/>
                <a:gd name="T114" fmla="*/ 1 w 262"/>
                <a:gd name="T115" fmla="*/ 1 h 260"/>
                <a:gd name="T116" fmla="*/ 1 w 262"/>
                <a:gd name="T117" fmla="*/ 1 h 2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2"/>
                <a:gd name="T178" fmla="*/ 0 h 260"/>
                <a:gd name="T179" fmla="*/ 262 w 262"/>
                <a:gd name="T180" fmla="*/ 260 h 2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2" h="260">
                  <a:moveTo>
                    <a:pt x="262" y="130"/>
                  </a:moveTo>
                  <a:lnTo>
                    <a:pt x="260" y="116"/>
                  </a:lnTo>
                  <a:lnTo>
                    <a:pt x="257" y="99"/>
                  </a:lnTo>
                  <a:lnTo>
                    <a:pt x="254" y="86"/>
                  </a:lnTo>
                  <a:lnTo>
                    <a:pt x="247" y="72"/>
                  </a:lnTo>
                  <a:lnTo>
                    <a:pt x="241" y="59"/>
                  </a:lnTo>
                  <a:lnTo>
                    <a:pt x="231" y="48"/>
                  </a:lnTo>
                  <a:lnTo>
                    <a:pt x="222" y="37"/>
                  </a:lnTo>
                  <a:lnTo>
                    <a:pt x="210" y="27"/>
                  </a:lnTo>
                  <a:lnTo>
                    <a:pt x="198" y="18"/>
                  </a:lnTo>
                  <a:lnTo>
                    <a:pt x="186" y="12"/>
                  </a:lnTo>
                  <a:lnTo>
                    <a:pt x="171" y="7"/>
                  </a:lnTo>
                  <a:lnTo>
                    <a:pt x="157" y="1"/>
                  </a:lnTo>
                  <a:lnTo>
                    <a:pt x="144" y="0"/>
                  </a:lnTo>
                  <a:lnTo>
                    <a:pt x="129" y="0"/>
                  </a:lnTo>
                  <a:lnTo>
                    <a:pt x="114" y="0"/>
                  </a:lnTo>
                  <a:lnTo>
                    <a:pt x="99" y="3"/>
                  </a:lnTo>
                  <a:lnTo>
                    <a:pt x="85" y="9"/>
                  </a:lnTo>
                  <a:lnTo>
                    <a:pt x="71" y="13"/>
                  </a:lnTo>
                  <a:lnTo>
                    <a:pt x="59" y="21"/>
                  </a:lnTo>
                  <a:lnTo>
                    <a:pt x="47" y="30"/>
                  </a:lnTo>
                  <a:lnTo>
                    <a:pt x="37" y="40"/>
                  </a:lnTo>
                  <a:lnTo>
                    <a:pt x="26" y="51"/>
                  </a:lnTo>
                  <a:lnTo>
                    <a:pt x="19" y="63"/>
                  </a:lnTo>
                  <a:lnTo>
                    <a:pt x="12" y="78"/>
                  </a:lnTo>
                  <a:lnTo>
                    <a:pt x="6" y="90"/>
                  </a:lnTo>
                  <a:lnTo>
                    <a:pt x="2" y="107"/>
                  </a:lnTo>
                  <a:lnTo>
                    <a:pt x="0" y="121"/>
                  </a:lnTo>
                  <a:lnTo>
                    <a:pt x="0" y="134"/>
                  </a:lnTo>
                  <a:lnTo>
                    <a:pt x="2" y="151"/>
                  </a:lnTo>
                  <a:lnTo>
                    <a:pt x="5" y="163"/>
                  </a:lnTo>
                  <a:lnTo>
                    <a:pt x="11" y="178"/>
                  </a:lnTo>
                  <a:lnTo>
                    <a:pt x="17" y="192"/>
                  </a:lnTo>
                  <a:lnTo>
                    <a:pt x="25" y="204"/>
                  </a:lnTo>
                  <a:lnTo>
                    <a:pt x="34" y="216"/>
                  </a:lnTo>
                  <a:lnTo>
                    <a:pt x="44" y="227"/>
                  </a:lnTo>
                  <a:lnTo>
                    <a:pt x="56" y="236"/>
                  </a:lnTo>
                  <a:lnTo>
                    <a:pt x="68" y="245"/>
                  </a:lnTo>
                  <a:lnTo>
                    <a:pt x="82" y="251"/>
                  </a:lnTo>
                  <a:lnTo>
                    <a:pt x="94" y="255"/>
                  </a:lnTo>
                  <a:lnTo>
                    <a:pt x="109" y="258"/>
                  </a:lnTo>
                  <a:lnTo>
                    <a:pt x="124" y="260"/>
                  </a:lnTo>
                  <a:lnTo>
                    <a:pt x="138" y="260"/>
                  </a:lnTo>
                  <a:lnTo>
                    <a:pt x="154" y="258"/>
                  </a:lnTo>
                  <a:lnTo>
                    <a:pt x="168" y="255"/>
                  </a:lnTo>
                  <a:lnTo>
                    <a:pt x="183" y="251"/>
                  </a:lnTo>
                  <a:lnTo>
                    <a:pt x="195" y="242"/>
                  </a:lnTo>
                  <a:lnTo>
                    <a:pt x="207" y="234"/>
                  </a:lnTo>
                  <a:lnTo>
                    <a:pt x="219" y="225"/>
                  </a:lnTo>
                  <a:lnTo>
                    <a:pt x="228" y="216"/>
                  </a:lnTo>
                  <a:lnTo>
                    <a:pt x="237" y="202"/>
                  </a:lnTo>
                  <a:lnTo>
                    <a:pt x="245" y="190"/>
                  </a:lnTo>
                  <a:lnTo>
                    <a:pt x="253" y="178"/>
                  </a:lnTo>
                  <a:lnTo>
                    <a:pt x="257" y="163"/>
                  </a:lnTo>
                  <a:lnTo>
                    <a:pt x="260" y="149"/>
                  </a:lnTo>
                  <a:lnTo>
                    <a:pt x="262" y="134"/>
                  </a:lnTo>
                  <a:lnTo>
                    <a:pt x="262" y="130"/>
                  </a:lnTo>
                  <a:close/>
                </a:path>
              </a:pathLst>
            </a:custGeom>
            <a:solidFill>
              <a:srgbClr val="FFF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60" name="Freeform 62"/>
            <p:cNvSpPr>
              <a:spLocks/>
            </p:cNvSpPr>
            <p:nvPr/>
          </p:nvSpPr>
          <p:spPr bwMode="auto">
            <a:xfrm>
              <a:off x="1549" y="1756"/>
              <a:ext cx="41" cy="26"/>
            </a:xfrm>
            <a:custGeom>
              <a:avLst/>
              <a:gdLst>
                <a:gd name="T0" fmla="*/ 0 w 83"/>
                <a:gd name="T1" fmla="*/ 0 h 53"/>
                <a:gd name="T2" fmla="*/ 0 w 83"/>
                <a:gd name="T3" fmla="*/ 0 h 53"/>
                <a:gd name="T4" fmla="*/ 0 w 83"/>
                <a:gd name="T5" fmla="*/ 0 h 53"/>
                <a:gd name="T6" fmla="*/ 0 w 83"/>
                <a:gd name="T7" fmla="*/ 0 h 53"/>
                <a:gd name="T8" fmla="*/ 0 w 83"/>
                <a:gd name="T9" fmla="*/ 0 h 53"/>
                <a:gd name="T10" fmla="*/ 0 w 83"/>
                <a:gd name="T11" fmla="*/ 0 h 53"/>
                <a:gd name="T12" fmla="*/ 0 w 83"/>
                <a:gd name="T13" fmla="*/ 0 h 53"/>
                <a:gd name="T14" fmla="*/ 0 w 83"/>
                <a:gd name="T15" fmla="*/ 0 h 53"/>
                <a:gd name="T16" fmla="*/ 0 w 83"/>
                <a:gd name="T17" fmla="*/ 0 h 53"/>
                <a:gd name="T18" fmla="*/ 0 w 83"/>
                <a:gd name="T19" fmla="*/ 0 h 53"/>
                <a:gd name="T20" fmla="*/ 0 w 83"/>
                <a:gd name="T21" fmla="*/ 0 h 53"/>
                <a:gd name="T22" fmla="*/ 0 w 83"/>
                <a:gd name="T23" fmla="*/ 0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3"/>
                <a:gd name="T37" fmla="*/ 0 h 53"/>
                <a:gd name="T38" fmla="*/ 83 w 83"/>
                <a:gd name="T39" fmla="*/ 53 h 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3" h="53">
                  <a:moveTo>
                    <a:pt x="44" y="0"/>
                  </a:moveTo>
                  <a:lnTo>
                    <a:pt x="19" y="27"/>
                  </a:lnTo>
                  <a:lnTo>
                    <a:pt x="0" y="27"/>
                  </a:lnTo>
                  <a:lnTo>
                    <a:pt x="3" y="36"/>
                  </a:lnTo>
                  <a:lnTo>
                    <a:pt x="23" y="39"/>
                  </a:lnTo>
                  <a:lnTo>
                    <a:pt x="47" y="53"/>
                  </a:lnTo>
                  <a:lnTo>
                    <a:pt x="69" y="50"/>
                  </a:lnTo>
                  <a:lnTo>
                    <a:pt x="83" y="30"/>
                  </a:lnTo>
                  <a:lnTo>
                    <a:pt x="65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61" name="Freeform 63"/>
            <p:cNvSpPr>
              <a:spLocks/>
            </p:cNvSpPr>
            <p:nvPr/>
          </p:nvSpPr>
          <p:spPr bwMode="auto">
            <a:xfrm>
              <a:off x="1432" y="1770"/>
              <a:ext cx="41" cy="70"/>
            </a:xfrm>
            <a:custGeom>
              <a:avLst/>
              <a:gdLst>
                <a:gd name="T0" fmla="*/ 0 w 83"/>
                <a:gd name="T1" fmla="*/ 0 h 141"/>
                <a:gd name="T2" fmla="*/ 0 w 83"/>
                <a:gd name="T3" fmla="*/ 0 h 141"/>
                <a:gd name="T4" fmla="*/ 0 w 83"/>
                <a:gd name="T5" fmla="*/ 0 h 141"/>
                <a:gd name="T6" fmla="*/ 0 w 83"/>
                <a:gd name="T7" fmla="*/ 0 h 141"/>
                <a:gd name="T8" fmla="*/ 0 w 83"/>
                <a:gd name="T9" fmla="*/ 0 h 141"/>
                <a:gd name="T10" fmla="*/ 0 w 83"/>
                <a:gd name="T11" fmla="*/ 0 h 141"/>
                <a:gd name="T12" fmla="*/ 0 w 83"/>
                <a:gd name="T13" fmla="*/ 0 h 141"/>
                <a:gd name="T14" fmla="*/ 0 w 83"/>
                <a:gd name="T15" fmla="*/ 0 h 141"/>
                <a:gd name="T16" fmla="*/ 0 w 83"/>
                <a:gd name="T17" fmla="*/ 0 h 141"/>
                <a:gd name="T18" fmla="*/ 0 w 83"/>
                <a:gd name="T19" fmla="*/ 0 h 1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"/>
                <a:gd name="T31" fmla="*/ 0 h 141"/>
                <a:gd name="T32" fmla="*/ 83 w 83"/>
                <a:gd name="T33" fmla="*/ 141 h 1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" h="141">
                  <a:moveTo>
                    <a:pt x="0" y="0"/>
                  </a:moveTo>
                  <a:lnTo>
                    <a:pt x="12" y="67"/>
                  </a:lnTo>
                  <a:lnTo>
                    <a:pt x="53" y="120"/>
                  </a:lnTo>
                  <a:lnTo>
                    <a:pt x="80" y="141"/>
                  </a:lnTo>
                  <a:lnTo>
                    <a:pt x="83" y="100"/>
                  </a:lnTo>
                  <a:lnTo>
                    <a:pt x="44" y="70"/>
                  </a:lnTo>
                  <a:lnTo>
                    <a:pt x="22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62" name="Freeform 64"/>
            <p:cNvSpPr>
              <a:spLocks/>
            </p:cNvSpPr>
            <p:nvPr/>
          </p:nvSpPr>
          <p:spPr bwMode="auto">
            <a:xfrm>
              <a:off x="1630" y="1785"/>
              <a:ext cx="37" cy="53"/>
            </a:xfrm>
            <a:custGeom>
              <a:avLst/>
              <a:gdLst>
                <a:gd name="T0" fmla="*/ 1 w 74"/>
                <a:gd name="T1" fmla="*/ 0 h 106"/>
                <a:gd name="T2" fmla="*/ 1 w 74"/>
                <a:gd name="T3" fmla="*/ 1 h 106"/>
                <a:gd name="T4" fmla="*/ 1 w 74"/>
                <a:gd name="T5" fmla="*/ 1 h 106"/>
                <a:gd name="T6" fmla="*/ 1 w 74"/>
                <a:gd name="T7" fmla="*/ 1 h 106"/>
                <a:gd name="T8" fmla="*/ 0 w 74"/>
                <a:gd name="T9" fmla="*/ 1 h 106"/>
                <a:gd name="T10" fmla="*/ 1 w 74"/>
                <a:gd name="T11" fmla="*/ 1 h 106"/>
                <a:gd name="T12" fmla="*/ 1 w 74"/>
                <a:gd name="T13" fmla="*/ 1 h 106"/>
                <a:gd name="T14" fmla="*/ 1 w 74"/>
                <a:gd name="T15" fmla="*/ 1 h 106"/>
                <a:gd name="T16" fmla="*/ 1 w 74"/>
                <a:gd name="T17" fmla="*/ 0 h 106"/>
                <a:gd name="T18" fmla="*/ 1 w 74"/>
                <a:gd name="T19" fmla="*/ 0 h 106"/>
                <a:gd name="T20" fmla="*/ 1 w 74"/>
                <a:gd name="T21" fmla="*/ 0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"/>
                <a:gd name="T34" fmla="*/ 0 h 106"/>
                <a:gd name="T35" fmla="*/ 74 w 74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" h="106">
                  <a:moveTo>
                    <a:pt x="74" y="0"/>
                  </a:moveTo>
                  <a:lnTo>
                    <a:pt x="54" y="26"/>
                  </a:lnTo>
                  <a:lnTo>
                    <a:pt x="30" y="34"/>
                  </a:lnTo>
                  <a:lnTo>
                    <a:pt x="24" y="62"/>
                  </a:lnTo>
                  <a:lnTo>
                    <a:pt x="0" y="74"/>
                  </a:lnTo>
                  <a:lnTo>
                    <a:pt x="21" y="106"/>
                  </a:lnTo>
                  <a:lnTo>
                    <a:pt x="54" y="84"/>
                  </a:lnTo>
                  <a:lnTo>
                    <a:pt x="71" y="4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63" name="Freeform 65"/>
            <p:cNvSpPr>
              <a:spLocks/>
            </p:cNvSpPr>
            <p:nvPr/>
          </p:nvSpPr>
          <p:spPr bwMode="auto">
            <a:xfrm>
              <a:off x="1510" y="1801"/>
              <a:ext cx="25" cy="21"/>
            </a:xfrm>
            <a:custGeom>
              <a:avLst/>
              <a:gdLst>
                <a:gd name="T0" fmla="*/ 0 w 52"/>
                <a:gd name="T1" fmla="*/ 0 h 40"/>
                <a:gd name="T2" fmla="*/ 0 w 52"/>
                <a:gd name="T3" fmla="*/ 1 h 40"/>
                <a:gd name="T4" fmla="*/ 0 w 52"/>
                <a:gd name="T5" fmla="*/ 1 h 40"/>
                <a:gd name="T6" fmla="*/ 0 w 52"/>
                <a:gd name="T7" fmla="*/ 1 h 40"/>
                <a:gd name="T8" fmla="*/ 0 w 52"/>
                <a:gd name="T9" fmla="*/ 1 h 40"/>
                <a:gd name="T10" fmla="*/ 0 w 52"/>
                <a:gd name="T11" fmla="*/ 0 h 40"/>
                <a:gd name="T12" fmla="*/ 0 w 52"/>
                <a:gd name="T13" fmla="*/ 0 h 40"/>
                <a:gd name="T14" fmla="*/ 0 w 52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40"/>
                <a:gd name="T26" fmla="*/ 52 w 52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40">
                  <a:moveTo>
                    <a:pt x="31" y="0"/>
                  </a:moveTo>
                  <a:lnTo>
                    <a:pt x="12" y="19"/>
                  </a:lnTo>
                  <a:lnTo>
                    <a:pt x="0" y="40"/>
                  </a:lnTo>
                  <a:lnTo>
                    <a:pt x="31" y="22"/>
                  </a:lnTo>
                  <a:lnTo>
                    <a:pt x="52" y="1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64" name="Freeform 66"/>
            <p:cNvSpPr>
              <a:spLocks/>
            </p:cNvSpPr>
            <p:nvPr/>
          </p:nvSpPr>
          <p:spPr bwMode="auto">
            <a:xfrm>
              <a:off x="1604" y="1801"/>
              <a:ext cx="20" cy="13"/>
            </a:xfrm>
            <a:custGeom>
              <a:avLst/>
              <a:gdLst>
                <a:gd name="T0" fmla="*/ 0 w 41"/>
                <a:gd name="T1" fmla="*/ 0 h 25"/>
                <a:gd name="T2" fmla="*/ 0 w 41"/>
                <a:gd name="T3" fmla="*/ 1 h 25"/>
                <a:gd name="T4" fmla="*/ 0 w 41"/>
                <a:gd name="T5" fmla="*/ 1 h 25"/>
                <a:gd name="T6" fmla="*/ 0 w 41"/>
                <a:gd name="T7" fmla="*/ 1 h 25"/>
                <a:gd name="T8" fmla="*/ 0 w 41"/>
                <a:gd name="T9" fmla="*/ 0 h 25"/>
                <a:gd name="T10" fmla="*/ 0 w 41"/>
                <a:gd name="T11" fmla="*/ 0 h 25"/>
                <a:gd name="T12" fmla="*/ 0 w 41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5"/>
                <a:gd name="T23" fmla="*/ 41 w 41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5">
                  <a:moveTo>
                    <a:pt x="0" y="0"/>
                  </a:moveTo>
                  <a:lnTo>
                    <a:pt x="0" y="13"/>
                  </a:lnTo>
                  <a:lnTo>
                    <a:pt x="41" y="25"/>
                  </a:lnTo>
                  <a:lnTo>
                    <a:pt x="17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65" name="Freeform 67"/>
            <p:cNvSpPr>
              <a:spLocks/>
            </p:cNvSpPr>
            <p:nvPr/>
          </p:nvSpPr>
          <p:spPr bwMode="auto">
            <a:xfrm>
              <a:off x="1452" y="1962"/>
              <a:ext cx="83" cy="97"/>
            </a:xfrm>
            <a:custGeom>
              <a:avLst/>
              <a:gdLst>
                <a:gd name="T0" fmla="*/ 0 w 168"/>
                <a:gd name="T1" fmla="*/ 0 h 196"/>
                <a:gd name="T2" fmla="*/ 0 w 168"/>
                <a:gd name="T3" fmla="*/ 0 h 196"/>
                <a:gd name="T4" fmla="*/ 0 w 168"/>
                <a:gd name="T5" fmla="*/ 0 h 196"/>
                <a:gd name="T6" fmla="*/ 0 w 168"/>
                <a:gd name="T7" fmla="*/ 0 h 196"/>
                <a:gd name="T8" fmla="*/ 0 w 168"/>
                <a:gd name="T9" fmla="*/ 0 h 196"/>
                <a:gd name="T10" fmla="*/ 0 w 168"/>
                <a:gd name="T11" fmla="*/ 0 h 196"/>
                <a:gd name="T12" fmla="*/ 0 w 168"/>
                <a:gd name="T13" fmla="*/ 0 h 196"/>
                <a:gd name="T14" fmla="*/ 0 w 168"/>
                <a:gd name="T15" fmla="*/ 0 h 196"/>
                <a:gd name="T16" fmla="*/ 0 w 168"/>
                <a:gd name="T17" fmla="*/ 0 h 196"/>
                <a:gd name="T18" fmla="*/ 0 w 168"/>
                <a:gd name="T19" fmla="*/ 0 h 1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8"/>
                <a:gd name="T31" fmla="*/ 0 h 196"/>
                <a:gd name="T32" fmla="*/ 168 w 168"/>
                <a:gd name="T33" fmla="*/ 196 h 1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8" h="196">
                  <a:moveTo>
                    <a:pt x="0" y="0"/>
                  </a:moveTo>
                  <a:lnTo>
                    <a:pt x="137" y="196"/>
                  </a:lnTo>
                  <a:lnTo>
                    <a:pt x="168" y="138"/>
                  </a:lnTo>
                  <a:lnTo>
                    <a:pt x="140" y="108"/>
                  </a:lnTo>
                  <a:lnTo>
                    <a:pt x="131" y="76"/>
                  </a:lnTo>
                  <a:lnTo>
                    <a:pt x="98" y="58"/>
                  </a:lnTo>
                  <a:lnTo>
                    <a:pt x="65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66" name="Freeform 68"/>
            <p:cNvSpPr>
              <a:spLocks/>
            </p:cNvSpPr>
            <p:nvPr/>
          </p:nvSpPr>
          <p:spPr bwMode="auto">
            <a:xfrm>
              <a:off x="983" y="2690"/>
              <a:ext cx="263" cy="244"/>
            </a:xfrm>
            <a:custGeom>
              <a:avLst/>
              <a:gdLst>
                <a:gd name="T0" fmla="*/ 1 w 525"/>
                <a:gd name="T1" fmla="*/ 1 h 487"/>
                <a:gd name="T2" fmla="*/ 1 w 525"/>
                <a:gd name="T3" fmla="*/ 1 h 487"/>
                <a:gd name="T4" fmla="*/ 1 w 525"/>
                <a:gd name="T5" fmla="*/ 1 h 487"/>
                <a:gd name="T6" fmla="*/ 1 w 525"/>
                <a:gd name="T7" fmla="*/ 1 h 487"/>
                <a:gd name="T8" fmla="*/ 1 w 525"/>
                <a:gd name="T9" fmla="*/ 1 h 487"/>
                <a:gd name="T10" fmla="*/ 1 w 525"/>
                <a:gd name="T11" fmla="*/ 1 h 487"/>
                <a:gd name="T12" fmla="*/ 1 w 525"/>
                <a:gd name="T13" fmla="*/ 1 h 487"/>
                <a:gd name="T14" fmla="*/ 1 w 525"/>
                <a:gd name="T15" fmla="*/ 1 h 487"/>
                <a:gd name="T16" fmla="*/ 1 w 525"/>
                <a:gd name="T17" fmla="*/ 1 h 487"/>
                <a:gd name="T18" fmla="*/ 1 w 525"/>
                <a:gd name="T19" fmla="*/ 1 h 487"/>
                <a:gd name="T20" fmla="*/ 1 w 525"/>
                <a:gd name="T21" fmla="*/ 1 h 487"/>
                <a:gd name="T22" fmla="*/ 1 w 525"/>
                <a:gd name="T23" fmla="*/ 1 h 487"/>
                <a:gd name="T24" fmla="*/ 1 w 525"/>
                <a:gd name="T25" fmla="*/ 1 h 487"/>
                <a:gd name="T26" fmla="*/ 1 w 525"/>
                <a:gd name="T27" fmla="*/ 1 h 487"/>
                <a:gd name="T28" fmla="*/ 1 w 525"/>
                <a:gd name="T29" fmla="*/ 1 h 487"/>
                <a:gd name="T30" fmla="*/ 1 w 525"/>
                <a:gd name="T31" fmla="*/ 1 h 487"/>
                <a:gd name="T32" fmla="*/ 1 w 525"/>
                <a:gd name="T33" fmla="*/ 1 h 487"/>
                <a:gd name="T34" fmla="*/ 1 w 525"/>
                <a:gd name="T35" fmla="*/ 1 h 487"/>
                <a:gd name="T36" fmla="*/ 1 w 525"/>
                <a:gd name="T37" fmla="*/ 1 h 487"/>
                <a:gd name="T38" fmla="*/ 1 w 525"/>
                <a:gd name="T39" fmla="*/ 0 h 487"/>
                <a:gd name="T40" fmla="*/ 1 w 525"/>
                <a:gd name="T41" fmla="*/ 1 h 487"/>
                <a:gd name="T42" fmla="*/ 0 w 525"/>
                <a:gd name="T43" fmla="*/ 1 h 487"/>
                <a:gd name="T44" fmla="*/ 1 w 525"/>
                <a:gd name="T45" fmla="*/ 1 h 487"/>
                <a:gd name="T46" fmla="*/ 1 w 525"/>
                <a:gd name="T47" fmla="*/ 1 h 487"/>
                <a:gd name="T48" fmla="*/ 1 w 525"/>
                <a:gd name="T49" fmla="*/ 1 h 4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5"/>
                <a:gd name="T76" fmla="*/ 0 h 487"/>
                <a:gd name="T77" fmla="*/ 525 w 525"/>
                <a:gd name="T78" fmla="*/ 487 h 4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5" h="487">
                  <a:moveTo>
                    <a:pt x="43" y="31"/>
                  </a:moveTo>
                  <a:lnTo>
                    <a:pt x="133" y="133"/>
                  </a:lnTo>
                  <a:lnTo>
                    <a:pt x="196" y="234"/>
                  </a:lnTo>
                  <a:lnTo>
                    <a:pt x="208" y="339"/>
                  </a:lnTo>
                  <a:lnTo>
                    <a:pt x="300" y="460"/>
                  </a:lnTo>
                  <a:lnTo>
                    <a:pt x="388" y="487"/>
                  </a:lnTo>
                  <a:lnTo>
                    <a:pt x="397" y="448"/>
                  </a:lnTo>
                  <a:lnTo>
                    <a:pt x="380" y="399"/>
                  </a:lnTo>
                  <a:lnTo>
                    <a:pt x="413" y="389"/>
                  </a:lnTo>
                  <a:lnTo>
                    <a:pt x="359" y="322"/>
                  </a:lnTo>
                  <a:lnTo>
                    <a:pt x="346" y="283"/>
                  </a:lnTo>
                  <a:lnTo>
                    <a:pt x="445" y="322"/>
                  </a:lnTo>
                  <a:lnTo>
                    <a:pt x="525" y="346"/>
                  </a:lnTo>
                  <a:lnTo>
                    <a:pt x="465" y="295"/>
                  </a:lnTo>
                  <a:lnTo>
                    <a:pt x="388" y="262"/>
                  </a:lnTo>
                  <a:lnTo>
                    <a:pt x="406" y="222"/>
                  </a:lnTo>
                  <a:lnTo>
                    <a:pt x="287" y="210"/>
                  </a:lnTo>
                  <a:lnTo>
                    <a:pt x="244" y="198"/>
                  </a:lnTo>
                  <a:lnTo>
                    <a:pt x="167" y="112"/>
                  </a:lnTo>
                  <a:lnTo>
                    <a:pt x="92" y="0"/>
                  </a:lnTo>
                  <a:lnTo>
                    <a:pt x="60" y="7"/>
                  </a:lnTo>
                  <a:lnTo>
                    <a:pt x="0" y="12"/>
                  </a:lnTo>
                  <a:lnTo>
                    <a:pt x="43" y="31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67" name="Freeform 69"/>
            <p:cNvSpPr>
              <a:spLocks/>
            </p:cNvSpPr>
            <p:nvPr/>
          </p:nvSpPr>
          <p:spPr bwMode="auto">
            <a:xfrm>
              <a:off x="2098" y="2608"/>
              <a:ext cx="185" cy="263"/>
            </a:xfrm>
            <a:custGeom>
              <a:avLst/>
              <a:gdLst>
                <a:gd name="T0" fmla="*/ 0 w 370"/>
                <a:gd name="T1" fmla="*/ 0 h 527"/>
                <a:gd name="T2" fmla="*/ 1 w 370"/>
                <a:gd name="T3" fmla="*/ 0 h 527"/>
                <a:gd name="T4" fmla="*/ 1 w 370"/>
                <a:gd name="T5" fmla="*/ 0 h 527"/>
                <a:gd name="T6" fmla="*/ 1 w 370"/>
                <a:gd name="T7" fmla="*/ 0 h 527"/>
                <a:gd name="T8" fmla="*/ 1 w 370"/>
                <a:gd name="T9" fmla="*/ 0 h 527"/>
                <a:gd name="T10" fmla="*/ 1 w 370"/>
                <a:gd name="T11" fmla="*/ 0 h 527"/>
                <a:gd name="T12" fmla="*/ 1 w 370"/>
                <a:gd name="T13" fmla="*/ 0 h 527"/>
                <a:gd name="T14" fmla="*/ 1 w 370"/>
                <a:gd name="T15" fmla="*/ 0 h 527"/>
                <a:gd name="T16" fmla="*/ 1 w 370"/>
                <a:gd name="T17" fmla="*/ 0 h 527"/>
                <a:gd name="T18" fmla="*/ 0 w 370"/>
                <a:gd name="T19" fmla="*/ 0 h 527"/>
                <a:gd name="T20" fmla="*/ 0 w 370"/>
                <a:gd name="T21" fmla="*/ 0 h 527"/>
                <a:gd name="T22" fmla="*/ 0 w 370"/>
                <a:gd name="T23" fmla="*/ 0 h 5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0"/>
                <a:gd name="T37" fmla="*/ 0 h 527"/>
                <a:gd name="T38" fmla="*/ 370 w 370"/>
                <a:gd name="T39" fmla="*/ 527 h 5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0" h="527">
                  <a:moveTo>
                    <a:pt x="0" y="46"/>
                  </a:moveTo>
                  <a:lnTo>
                    <a:pt x="158" y="324"/>
                  </a:lnTo>
                  <a:lnTo>
                    <a:pt x="175" y="462"/>
                  </a:lnTo>
                  <a:lnTo>
                    <a:pt x="249" y="442"/>
                  </a:lnTo>
                  <a:lnTo>
                    <a:pt x="370" y="527"/>
                  </a:lnTo>
                  <a:lnTo>
                    <a:pt x="231" y="341"/>
                  </a:lnTo>
                  <a:lnTo>
                    <a:pt x="130" y="109"/>
                  </a:lnTo>
                  <a:lnTo>
                    <a:pt x="83" y="0"/>
                  </a:lnTo>
                  <a:lnTo>
                    <a:pt x="28" y="18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68" name="Freeform 70"/>
            <p:cNvSpPr>
              <a:spLocks/>
            </p:cNvSpPr>
            <p:nvPr/>
          </p:nvSpPr>
          <p:spPr bwMode="auto">
            <a:xfrm>
              <a:off x="1364" y="1617"/>
              <a:ext cx="356" cy="146"/>
            </a:xfrm>
            <a:custGeom>
              <a:avLst/>
              <a:gdLst>
                <a:gd name="T0" fmla="*/ 0 w 713"/>
                <a:gd name="T1" fmla="*/ 1 h 290"/>
                <a:gd name="T2" fmla="*/ 0 w 713"/>
                <a:gd name="T3" fmla="*/ 1 h 290"/>
                <a:gd name="T4" fmla="*/ 0 w 713"/>
                <a:gd name="T5" fmla="*/ 1 h 290"/>
                <a:gd name="T6" fmla="*/ 0 w 713"/>
                <a:gd name="T7" fmla="*/ 1 h 290"/>
                <a:gd name="T8" fmla="*/ 0 w 713"/>
                <a:gd name="T9" fmla="*/ 1 h 290"/>
                <a:gd name="T10" fmla="*/ 0 w 713"/>
                <a:gd name="T11" fmla="*/ 1 h 290"/>
                <a:gd name="T12" fmla="*/ 0 w 713"/>
                <a:gd name="T13" fmla="*/ 1 h 290"/>
                <a:gd name="T14" fmla="*/ 0 w 713"/>
                <a:gd name="T15" fmla="*/ 1 h 290"/>
                <a:gd name="T16" fmla="*/ 0 w 713"/>
                <a:gd name="T17" fmla="*/ 1 h 290"/>
                <a:gd name="T18" fmla="*/ 0 w 713"/>
                <a:gd name="T19" fmla="*/ 1 h 290"/>
                <a:gd name="T20" fmla="*/ 0 w 713"/>
                <a:gd name="T21" fmla="*/ 1 h 290"/>
                <a:gd name="T22" fmla="*/ 0 w 713"/>
                <a:gd name="T23" fmla="*/ 1 h 290"/>
                <a:gd name="T24" fmla="*/ 0 w 713"/>
                <a:gd name="T25" fmla="*/ 1 h 290"/>
                <a:gd name="T26" fmla="*/ 0 w 713"/>
                <a:gd name="T27" fmla="*/ 1 h 290"/>
                <a:gd name="T28" fmla="*/ 0 w 713"/>
                <a:gd name="T29" fmla="*/ 1 h 290"/>
                <a:gd name="T30" fmla="*/ 0 w 713"/>
                <a:gd name="T31" fmla="*/ 1 h 290"/>
                <a:gd name="T32" fmla="*/ 0 w 713"/>
                <a:gd name="T33" fmla="*/ 0 h 290"/>
                <a:gd name="T34" fmla="*/ 0 w 713"/>
                <a:gd name="T35" fmla="*/ 1 h 290"/>
                <a:gd name="T36" fmla="*/ 0 w 713"/>
                <a:gd name="T37" fmla="*/ 1 h 290"/>
                <a:gd name="T38" fmla="*/ 0 w 713"/>
                <a:gd name="T39" fmla="*/ 1 h 290"/>
                <a:gd name="T40" fmla="*/ 0 w 713"/>
                <a:gd name="T41" fmla="*/ 1 h 290"/>
                <a:gd name="T42" fmla="*/ 0 w 713"/>
                <a:gd name="T43" fmla="*/ 1 h 290"/>
                <a:gd name="T44" fmla="*/ 0 w 713"/>
                <a:gd name="T45" fmla="*/ 1 h 290"/>
                <a:gd name="T46" fmla="*/ 0 w 713"/>
                <a:gd name="T47" fmla="*/ 1 h 290"/>
                <a:gd name="T48" fmla="*/ 0 w 713"/>
                <a:gd name="T49" fmla="*/ 1 h 290"/>
                <a:gd name="T50" fmla="*/ 0 w 713"/>
                <a:gd name="T51" fmla="*/ 1 h 290"/>
                <a:gd name="T52" fmla="*/ 0 w 713"/>
                <a:gd name="T53" fmla="*/ 1 h 290"/>
                <a:gd name="T54" fmla="*/ 0 w 713"/>
                <a:gd name="T55" fmla="*/ 1 h 290"/>
                <a:gd name="T56" fmla="*/ 0 w 713"/>
                <a:gd name="T57" fmla="*/ 1 h 290"/>
                <a:gd name="T58" fmla="*/ 0 w 713"/>
                <a:gd name="T59" fmla="*/ 1 h 290"/>
                <a:gd name="T60" fmla="*/ 0 w 713"/>
                <a:gd name="T61" fmla="*/ 1 h 290"/>
                <a:gd name="T62" fmla="*/ 0 w 713"/>
                <a:gd name="T63" fmla="*/ 1 h 290"/>
                <a:gd name="T64" fmla="*/ 0 w 713"/>
                <a:gd name="T65" fmla="*/ 1 h 290"/>
                <a:gd name="T66" fmla="*/ 0 w 713"/>
                <a:gd name="T67" fmla="*/ 1 h 290"/>
                <a:gd name="T68" fmla="*/ 0 w 713"/>
                <a:gd name="T69" fmla="*/ 1 h 290"/>
                <a:gd name="T70" fmla="*/ 0 w 713"/>
                <a:gd name="T71" fmla="*/ 1 h 290"/>
                <a:gd name="T72" fmla="*/ 0 w 713"/>
                <a:gd name="T73" fmla="*/ 1 h 290"/>
                <a:gd name="T74" fmla="*/ 0 w 713"/>
                <a:gd name="T75" fmla="*/ 1 h 290"/>
                <a:gd name="T76" fmla="*/ 0 w 713"/>
                <a:gd name="T77" fmla="*/ 1 h 290"/>
                <a:gd name="T78" fmla="*/ 0 w 713"/>
                <a:gd name="T79" fmla="*/ 1 h 290"/>
                <a:gd name="T80" fmla="*/ 0 w 713"/>
                <a:gd name="T81" fmla="*/ 1 h 290"/>
                <a:gd name="T82" fmla="*/ 0 w 713"/>
                <a:gd name="T83" fmla="*/ 1 h 290"/>
                <a:gd name="T84" fmla="*/ 0 w 713"/>
                <a:gd name="T85" fmla="*/ 1 h 290"/>
                <a:gd name="T86" fmla="*/ 0 w 713"/>
                <a:gd name="T87" fmla="*/ 1 h 290"/>
                <a:gd name="T88" fmla="*/ 0 w 713"/>
                <a:gd name="T89" fmla="*/ 1 h 290"/>
                <a:gd name="T90" fmla="*/ 0 w 713"/>
                <a:gd name="T91" fmla="*/ 1 h 290"/>
                <a:gd name="T92" fmla="*/ 0 w 713"/>
                <a:gd name="T93" fmla="*/ 1 h 290"/>
                <a:gd name="T94" fmla="*/ 0 w 713"/>
                <a:gd name="T95" fmla="*/ 1 h 290"/>
                <a:gd name="T96" fmla="*/ 0 w 713"/>
                <a:gd name="T97" fmla="*/ 1 h 290"/>
                <a:gd name="T98" fmla="*/ 0 w 713"/>
                <a:gd name="T99" fmla="*/ 1 h 290"/>
                <a:gd name="T100" fmla="*/ 0 w 713"/>
                <a:gd name="T101" fmla="*/ 1 h 290"/>
                <a:gd name="T102" fmla="*/ 0 w 713"/>
                <a:gd name="T103" fmla="*/ 1 h 290"/>
                <a:gd name="T104" fmla="*/ 0 w 713"/>
                <a:gd name="T105" fmla="*/ 1 h 29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13"/>
                <a:gd name="T160" fmla="*/ 0 h 290"/>
                <a:gd name="T161" fmla="*/ 713 w 713"/>
                <a:gd name="T162" fmla="*/ 290 h 29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13" h="290">
                  <a:moveTo>
                    <a:pt x="3" y="134"/>
                  </a:moveTo>
                  <a:lnTo>
                    <a:pt x="21" y="121"/>
                  </a:lnTo>
                  <a:lnTo>
                    <a:pt x="47" y="110"/>
                  </a:lnTo>
                  <a:lnTo>
                    <a:pt x="80" y="103"/>
                  </a:lnTo>
                  <a:lnTo>
                    <a:pt x="113" y="98"/>
                  </a:lnTo>
                  <a:lnTo>
                    <a:pt x="98" y="115"/>
                  </a:lnTo>
                  <a:lnTo>
                    <a:pt x="139" y="125"/>
                  </a:lnTo>
                  <a:lnTo>
                    <a:pt x="195" y="130"/>
                  </a:lnTo>
                  <a:lnTo>
                    <a:pt x="260" y="124"/>
                  </a:lnTo>
                  <a:lnTo>
                    <a:pt x="364" y="109"/>
                  </a:lnTo>
                  <a:lnTo>
                    <a:pt x="495" y="77"/>
                  </a:lnTo>
                  <a:lnTo>
                    <a:pt x="587" y="50"/>
                  </a:lnTo>
                  <a:lnTo>
                    <a:pt x="633" y="35"/>
                  </a:lnTo>
                  <a:lnTo>
                    <a:pt x="645" y="22"/>
                  </a:lnTo>
                  <a:lnTo>
                    <a:pt x="651" y="16"/>
                  </a:lnTo>
                  <a:lnTo>
                    <a:pt x="654" y="4"/>
                  </a:lnTo>
                  <a:lnTo>
                    <a:pt x="679" y="0"/>
                  </a:lnTo>
                  <a:lnTo>
                    <a:pt x="713" y="4"/>
                  </a:lnTo>
                  <a:lnTo>
                    <a:pt x="690" y="16"/>
                  </a:lnTo>
                  <a:lnTo>
                    <a:pt x="689" y="62"/>
                  </a:lnTo>
                  <a:lnTo>
                    <a:pt x="672" y="94"/>
                  </a:lnTo>
                  <a:lnTo>
                    <a:pt x="670" y="138"/>
                  </a:lnTo>
                  <a:lnTo>
                    <a:pt x="657" y="189"/>
                  </a:lnTo>
                  <a:lnTo>
                    <a:pt x="643" y="180"/>
                  </a:lnTo>
                  <a:lnTo>
                    <a:pt x="642" y="150"/>
                  </a:lnTo>
                  <a:lnTo>
                    <a:pt x="630" y="124"/>
                  </a:lnTo>
                  <a:lnTo>
                    <a:pt x="628" y="89"/>
                  </a:lnTo>
                  <a:lnTo>
                    <a:pt x="599" y="75"/>
                  </a:lnTo>
                  <a:lnTo>
                    <a:pt x="559" y="77"/>
                  </a:lnTo>
                  <a:lnTo>
                    <a:pt x="560" y="88"/>
                  </a:lnTo>
                  <a:lnTo>
                    <a:pt x="608" y="142"/>
                  </a:lnTo>
                  <a:lnTo>
                    <a:pt x="587" y="139"/>
                  </a:lnTo>
                  <a:lnTo>
                    <a:pt x="533" y="139"/>
                  </a:lnTo>
                  <a:lnTo>
                    <a:pt x="444" y="144"/>
                  </a:lnTo>
                  <a:lnTo>
                    <a:pt x="388" y="148"/>
                  </a:lnTo>
                  <a:lnTo>
                    <a:pt x="297" y="147"/>
                  </a:lnTo>
                  <a:lnTo>
                    <a:pt x="238" y="147"/>
                  </a:lnTo>
                  <a:lnTo>
                    <a:pt x="196" y="156"/>
                  </a:lnTo>
                  <a:lnTo>
                    <a:pt x="172" y="178"/>
                  </a:lnTo>
                  <a:lnTo>
                    <a:pt x="161" y="190"/>
                  </a:lnTo>
                  <a:lnTo>
                    <a:pt x="130" y="169"/>
                  </a:lnTo>
                  <a:lnTo>
                    <a:pt x="104" y="180"/>
                  </a:lnTo>
                  <a:lnTo>
                    <a:pt x="80" y="290"/>
                  </a:lnTo>
                  <a:lnTo>
                    <a:pt x="56" y="280"/>
                  </a:lnTo>
                  <a:lnTo>
                    <a:pt x="41" y="210"/>
                  </a:lnTo>
                  <a:lnTo>
                    <a:pt x="21" y="197"/>
                  </a:lnTo>
                  <a:lnTo>
                    <a:pt x="0" y="206"/>
                  </a:lnTo>
                  <a:lnTo>
                    <a:pt x="10" y="186"/>
                  </a:lnTo>
                  <a:lnTo>
                    <a:pt x="3" y="160"/>
                  </a:lnTo>
                  <a:lnTo>
                    <a:pt x="3" y="147"/>
                  </a:lnTo>
                  <a:lnTo>
                    <a:pt x="3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69" name="Freeform 71"/>
            <p:cNvSpPr>
              <a:spLocks/>
            </p:cNvSpPr>
            <p:nvPr/>
          </p:nvSpPr>
          <p:spPr bwMode="auto">
            <a:xfrm>
              <a:off x="1423" y="1698"/>
              <a:ext cx="136" cy="65"/>
            </a:xfrm>
            <a:custGeom>
              <a:avLst/>
              <a:gdLst>
                <a:gd name="T0" fmla="*/ 1 w 271"/>
                <a:gd name="T1" fmla="*/ 1 h 128"/>
                <a:gd name="T2" fmla="*/ 1 w 271"/>
                <a:gd name="T3" fmla="*/ 1 h 128"/>
                <a:gd name="T4" fmla="*/ 1 w 271"/>
                <a:gd name="T5" fmla="*/ 1 h 128"/>
                <a:gd name="T6" fmla="*/ 1 w 271"/>
                <a:gd name="T7" fmla="*/ 1 h 128"/>
                <a:gd name="T8" fmla="*/ 1 w 271"/>
                <a:gd name="T9" fmla="*/ 1 h 128"/>
                <a:gd name="T10" fmla="*/ 1 w 271"/>
                <a:gd name="T11" fmla="*/ 0 h 128"/>
                <a:gd name="T12" fmla="*/ 1 w 271"/>
                <a:gd name="T13" fmla="*/ 1 h 128"/>
                <a:gd name="T14" fmla="*/ 1 w 271"/>
                <a:gd name="T15" fmla="*/ 1 h 128"/>
                <a:gd name="T16" fmla="*/ 1 w 271"/>
                <a:gd name="T17" fmla="*/ 1 h 128"/>
                <a:gd name="T18" fmla="*/ 1 w 271"/>
                <a:gd name="T19" fmla="*/ 1 h 128"/>
                <a:gd name="T20" fmla="*/ 1 w 271"/>
                <a:gd name="T21" fmla="*/ 1 h 128"/>
                <a:gd name="T22" fmla="*/ 0 w 271"/>
                <a:gd name="T23" fmla="*/ 1 h 128"/>
                <a:gd name="T24" fmla="*/ 1 w 271"/>
                <a:gd name="T25" fmla="*/ 1 h 128"/>
                <a:gd name="T26" fmla="*/ 1 w 271"/>
                <a:gd name="T27" fmla="*/ 1 h 128"/>
                <a:gd name="T28" fmla="*/ 1 w 271"/>
                <a:gd name="T29" fmla="*/ 1 h 128"/>
                <a:gd name="T30" fmla="*/ 1 w 271"/>
                <a:gd name="T31" fmla="*/ 1 h 128"/>
                <a:gd name="T32" fmla="*/ 1 w 271"/>
                <a:gd name="T33" fmla="*/ 1 h 128"/>
                <a:gd name="T34" fmla="*/ 1 w 271"/>
                <a:gd name="T35" fmla="*/ 1 h 128"/>
                <a:gd name="T36" fmla="*/ 1 w 271"/>
                <a:gd name="T37" fmla="*/ 1 h 128"/>
                <a:gd name="T38" fmla="*/ 1 w 271"/>
                <a:gd name="T39" fmla="*/ 1 h 128"/>
                <a:gd name="T40" fmla="*/ 1 w 271"/>
                <a:gd name="T41" fmla="*/ 1 h 128"/>
                <a:gd name="T42" fmla="*/ 1 w 271"/>
                <a:gd name="T43" fmla="*/ 1 h 128"/>
                <a:gd name="T44" fmla="*/ 1 w 271"/>
                <a:gd name="T45" fmla="*/ 1 h 128"/>
                <a:gd name="T46" fmla="*/ 1 w 271"/>
                <a:gd name="T47" fmla="*/ 1 h 128"/>
                <a:gd name="T48" fmla="*/ 1 w 271"/>
                <a:gd name="T49" fmla="*/ 1 h 128"/>
                <a:gd name="T50" fmla="*/ 1 w 271"/>
                <a:gd name="T51" fmla="*/ 1 h 128"/>
                <a:gd name="T52" fmla="*/ 1 w 271"/>
                <a:gd name="T53" fmla="*/ 1 h 128"/>
                <a:gd name="T54" fmla="*/ 1 w 271"/>
                <a:gd name="T55" fmla="*/ 1 h 128"/>
                <a:gd name="T56" fmla="*/ 1 w 271"/>
                <a:gd name="T57" fmla="*/ 1 h 128"/>
                <a:gd name="T58" fmla="*/ 1 w 271"/>
                <a:gd name="T59" fmla="*/ 1 h 12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71"/>
                <a:gd name="T91" fmla="*/ 0 h 128"/>
                <a:gd name="T92" fmla="*/ 271 w 271"/>
                <a:gd name="T93" fmla="*/ 128 h 12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71" h="128">
                  <a:moveTo>
                    <a:pt x="253" y="118"/>
                  </a:moveTo>
                  <a:lnTo>
                    <a:pt x="267" y="95"/>
                  </a:lnTo>
                  <a:lnTo>
                    <a:pt x="271" y="63"/>
                  </a:lnTo>
                  <a:lnTo>
                    <a:pt x="264" y="32"/>
                  </a:lnTo>
                  <a:lnTo>
                    <a:pt x="246" y="9"/>
                  </a:lnTo>
                  <a:lnTo>
                    <a:pt x="220" y="0"/>
                  </a:lnTo>
                  <a:lnTo>
                    <a:pt x="102" y="3"/>
                  </a:lnTo>
                  <a:lnTo>
                    <a:pt x="74" y="19"/>
                  </a:lnTo>
                  <a:lnTo>
                    <a:pt x="56" y="45"/>
                  </a:lnTo>
                  <a:lnTo>
                    <a:pt x="51" y="60"/>
                  </a:lnTo>
                  <a:lnTo>
                    <a:pt x="34" y="62"/>
                  </a:lnTo>
                  <a:lnTo>
                    <a:pt x="0" y="53"/>
                  </a:lnTo>
                  <a:lnTo>
                    <a:pt x="18" y="74"/>
                  </a:lnTo>
                  <a:lnTo>
                    <a:pt x="51" y="89"/>
                  </a:lnTo>
                  <a:lnTo>
                    <a:pt x="57" y="124"/>
                  </a:lnTo>
                  <a:lnTo>
                    <a:pt x="75" y="122"/>
                  </a:lnTo>
                  <a:lnTo>
                    <a:pt x="69" y="84"/>
                  </a:lnTo>
                  <a:lnTo>
                    <a:pt x="84" y="56"/>
                  </a:lnTo>
                  <a:lnTo>
                    <a:pt x="113" y="47"/>
                  </a:lnTo>
                  <a:lnTo>
                    <a:pt x="154" y="59"/>
                  </a:lnTo>
                  <a:lnTo>
                    <a:pt x="108" y="81"/>
                  </a:lnTo>
                  <a:lnTo>
                    <a:pt x="130" y="109"/>
                  </a:lnTo>
                  <a:lnTo>
                    <a:pt x="155" y="112"/>
                  </a:lnTo>
                  <a:lnTo>
                    <a:pt x="151" y="128"/>
                  </a:lnTo>
                  <a:lnTo>
                    <a:pt x="202" y="122"/>
                  </a:lnTo>
                  <a:lnTo>
                    <a:pt x="231" y="113"/>
                  </a:lnTo>
                  <a:lnTo>
                    <a:pt x="255" y="101"/>
                  </a:lnTo>
                  <a:lnTo>
                    <a:pt x="253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70" name="Freeform 72"/>
            <p:cNvSpPr>
              <a:spLocks/>
            </p:cNvSpPr>
            <p:nvPr/>
          </p:nvSpPr>
          <p:spPr bwMode="auto">
            <a:xfrm>
              <a:off x="1457" y="1762"/>
              <a:ext cx="87" cy="34"/>
            </a:xfrm>
            <a:custGeom>
              <a:avLst/>
              <a:gdLst>
                <a:gd name="T0" fmla="*/ 1 w 173"/>
                <a:gd name="T1" fmla="*/ 0 h 68"/>
                <a:gd name="T2" fmla="*/ 1 w 173"/>
                <a:gd name="T3" fmla="*/ 1 h 68"/>
                <a:gd name="T4" fmla="*/ 1 w 173"/>
                <a:gd name="T5" fmla="*/ 1 h 68"/>
                <a:gd name="T6" fmla="*/ 1 w 173"/>
                <a:gd name="T7" fmla="*/ 1 h 68"/>
                <a:gd name="T8" fmla="*/ 1 w 173"/>
                <a:gd name="T9" fmla="*/ 1 h 68"/>
                <a:gd name="T10" fmla="*/ 1 w 173"/>
                <a:gd name="T11" fmla="*/ 1 h 68"/>
                <a:gd name="T12" fmla="*/ 1 w 173"/>
                <a:gd name="T13" fmla="*/ 1 h 68"/>
                <a:gd name="T14" fmla="*/ 1 w 173"/>
                <a:gd name="T15" fmla="*/ 1 h 68"/>
                <a:gd name="T16" fmla="*/ 0 w 173"/>
                <a:gd name="T17" fmla="*/ 1 h 68"/>
                <a:gd name="T18" fmla="*/ 1 w 173"/>
                <a:gd name="T19" fmla="*/ 1 h 68"/>
                <a:gd name="T20" fmla="*/ 1 w 173"/>
                <a:gd name="T21" fmla="*/ 1 h 68"/>
                <a:gd name="T22" fmla="*/ 1 w 173"/>
                <a:gd name="T23" fmla="*/ 1 h 68"/>
                <a:gd name="T24" fmla="*/ 1 w 173"/>
                <a:gd name="T25" fmla="*/ 1 h 68"/>
                <a:gd name="T26" fmla="*/ 1 w 173"/>
                <a:gd name="T27" fmla="*/ 1 h 68"/>
                <a:gd name="T28" fmla="*/ 1 w 173"/>
                <a:gd name="T29" fmla="*/ 1 h 68"/>
                <a:gd name="T30" fmla="*/ 1 w 173"/>
                <a:gd name="T31" fmla="*/ 0 h 68"/>
                <a:gd name="T32" fmla="*/ 1 w 173"/>
                <a:gd name="T33" fmla="*/ 0 h 68"/>
                <a:gd name="T34" fmla="*/ 1 w 173"/>
                <a:gd name="T35" fmla="*/ 0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3"/>
                <a:gd name="T55" fmla="*/ 0 h 68"/>
                <a:gd name="T56" fmla="*/ 173 w 173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3" h="68">
                  <a:moveTo>
                    <a:pt x="173" y="0"/>
                  </a:moveTo>
                  <a:lnTo>
                    <a:pt x="145" y="17"/>
                  </a:lnTo>
                  <a:lnTo>
                    <a:pt x="110" y="29"/>
                  </a:lnTo>
                  <a:lnTo>
                    <a:pt x="74" y="35"/>
                  </a:lnTo>
                  <a:lnTo>
                    <a:pt x="34" y="27"/>
                  </a:lnTo>
                  <a:lnTo>
                    <a:pt x="18" y="17"/>
                  </a:lnTo>
                  <a:lnTo>
                    <a:pt x="34" y="38"/>
                  </a:lnTo>
                  <a:lnTo>
                    <a:pt x="16" y="30"/>
                  </a:lnTo>
                  <a:lnTo>
                    <a:pt x="0" y="15"/>
                  </a:lnTo>
                  <a:lnTo>
                    <a:pt x="1" y="38"/>
                  </a:lnTo>
                  <a:lnTo>
                    <a:pt x="24" y="62"/>
                  </a:lnTo>
                  <a:lnTo>
                    <a:pt x="72" y="68"/>
                  </a:lnTo>
                  <a:lnTo>
                    <a:pt x="62" y="50"/>
                  </a:lnTo>
                  <a:lnTo>
                    <a:pt x="105" y="41"/>
                  </a:lnTo>
                  <a:lnTo>
                    <a:pt x="148" y="24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71" name="Freeform 73"/>
            <p:cNvSpPr>
              <a:spLocks/>
            </p:cNvSpPr>
            <p:nvPr/>
          </p:nvSpPr>
          <p:spPr bwMode="auto">
            <a:xfrm>
              <a:off x="1560" y="1702"/>
              <a:ext cx="19" cy="20"/>
            </a:xfrm>
            <a:custGeom>
              <a:avLst/>
              <a:gdLst>
                <a:gd name="T0" fmla="*/ 1 w 37"/>
                <a:gd name="T1" fmla="*/ 1 h 40"/>
                <a:gd name="T2" fmla="*/ 1 w 37"/>
                <a:gd name="T3" fmla="*/ 1 h 40"/>
                <a:gd name="T4" fmla="*/ 0 w 37"/>
                <a:gd name="T5" fmla="*/ 1 h 40"/>
                <a:gd name="T6" fmla="*/ 1 w 37"/>
                <a:gd name="T7" fmla="*/ 0 h 40"/>
                <a:gd name="T8" fmla="*/ 1 w 37"/>
                <a:gd name="T9" fmla="*/ 1 h 40"/>
                <a:gd name="T10" fmla="*/ 1 w 37"/>
                <a:gd name="T11" fmla="*/ 1 h 40"/>
                <a:gd name="T12" fmla="*/ 1 w 37"/>
                <a:gd name="T13" fmla="*/ 1 h 40"/>
                <a:gd name="T14" fmla="*/ 1 w 37"/>
                <a:gd name="T15" fmla="*/ 1 h 40"/>
                <a:gd name="T16" fmla="*/ 1 w 37"/>
                <a:gd name="T17" fmla="*/ 1 h 40"/>
                <a:gd name="T18" fmla="*/ 1 w 37"/>
                <a:gd name="T19" fmla="*/ 1 h 40"/>
                <a:gd name="T20" fmla="*/ 1 w 37"/>
                <a:gd name="T21" fmla="*/ 1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40"/>
                <a:gd name="T35" fmla="*/ 37 w 37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40">
                  <a:moveTo>
                    <a:pt x="33" y="40"/>
                  </a:moveTo>
                  <a:lnTo>
                    <a:pt x="1" y="35"/>
                  </a:lnTo>
                  <a:lnTo>
                    <a:pt x="0" y="11"/>
                  </a:lnTo>
                  <a:lnTo>
                    <a:pt x="9" y="0"/>
                  </a:lnTo>
                  <a:lnTo>
                    <a:pt x="36" y="2"/>
                  </a:lnTo>
                  <a:lnTo>
                    <a:pt x="37" y="20"/>
                  </a:lnTo>
                  <a:lnTo>
                    <a:pt x="9" y="18"/>
                  </a:lnTo>
                  <a:lnTo>
                    <a:pt x="10" y="34"/>
                  </a:lnTo>
                  <a:lnTo>
                    <a:pt x="33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72" name="Freeform 74"/>
            <p:cNvSpPr>
              <a:spLocks/>
            </p:cNvSpPr>
            <p:nvPr/>
          </p:nvSpPr>
          <p:spPr bwMode="auto">
            <a:xfrm>
              <a:off x="1558" y="1726"/>
              <a:ext cx="19" cy="25"/>
            </a:xfrm>
            <a:custGeom>
              <a:avLst/>
              <a:gdLst>
                <a:gd name="T0" fmla="*/ 1 w 38"/>
                <a:gd name="T1" fmla="*/ 0 h 50"/>
                <a:gd name="T2" fmla="*/ 1 w 38"/>
                <a:gd name="T3" fmla="*/ 0 h 50"/>
                <a:gd name="T4" fmla="*/ 1 w 38"/>
                <a:gd name="T5" fmla="*/ 1 h 50"/>
                <a:gd name="T6" fmla="*/ 0 w 38"/>
                <a:gd name="T7" fmla="*/ 1 h 50"/>
                <a:gd name="T8" fmla="*/ 1 w 38"/>
                <a:gd name="T9" fmla="*/ 1 h 50"/>
                <a:gd name="T10" fmla="*/ 1 w 38"/>
                <a:gd name="T11" fmla="*/ 1 h 50"/>
                <a:gd name="T12" fmla="*/ 1 w 38"/>
                <a:gd name="T13" fmla="*/ 1 h 50"/>
                <a:gd name="T14" fmla="*/ 1 w 38"/>
                <a:gd name="T15" fmla="*/ 0 h 50"/>
                <a:gd name="T16" fmla="*/ 1 w 38"/>
                <a:gd name="T17" fmla="*/ 0 h 50"/>
                <a:gd name="T18" fmla="*/ 1 w 38"/>
                <a:gd name="T19" fmla="*/ 0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50"/>
                <a:gd name="T32" fmla="*/ 38 w 38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50">
                  <a:moveTo>
                    <a:pt x="38" y="0"/>
                  </a:moveTo>
                  <a:lnTo>
                    <a:pt x="11" y="0"/>
                  </a:lnTo>
                  <a:lnTo>
                    <a:pt x="9" y="18"/>
                  </a:lnTo>
                  <a:lnTo>
                    <a:pt x="0" y="50"/>
                  </a:lnTo>
                  <a:lnTo>
                    <a:pt x="12" y="22"/>
                  </a:lnTo>
                  <a:lnTo>
                    <a:pt x="27" y="16"/>
                  </a:lnTo>
                  <a:lnTo>
                    <a:pt x="27" y="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73" name="Freeform 75"/>
            <p:cNvSpPr>
              <a:spLocks/>
            </p:cNvSpPr>
            <p:nvPr/>
          </p:nvSpPr>
          <p:spPr bwMode="auto">
            <a:xfrm>
              <a:off x="1409" y="1714"/>
              <a:ext cx="33" cy="11"/>
            </a:xfrm>
            <a:custGeom>
              <a:avLst/>
              <a:gdLst>
                <a:gd name="T0" fmla="*/ 0 w 67"/>
                <a:gd name="T1" fmla="*/ 1 h 21"/>
                <a:gd name="T2" fmla="*/ 0 w 67"/>
                <a:gd name="T3" fmla="*/ 1 h 21"/>
                <a:gd name="T4" fmla="*/ 0 w 67"/>
                <a:gd name="T5" fmla="*/ 1 h 21"/>
                <a:gd name="T6" fmla="*/ 0 w 67"/>
                <a:gd name="T7" fmla="*/ 0 h 21"/>
                <a:gd name="T8" fmla="*/ 0 w 67"/>
                <a:gd name="T9" fmla="*/ 1 h 21"/>
                <a:gd name="T10" fmla="*/ 0 w 67"/>
                <a:gd name="T11" fmla="*/ 1 h 21"/>
                <a:gd name="T12" fmla="*/ 0 w 67"/>
                <a:gd name="T13" fmla="*/ 1 h 21"/>
                <a:gd name="T14" fmla="*/ 0 w 67"/>
                <a:gd name="T15" fmla="*/ 1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21"/>
                <a:gd name="T26" fmla="*/ 67 w 67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21">
                  <a:moveTo>
                    <a:pt x="67" y="6"/>
                  </a:moveTo>
                  <a:lnTo>
                    <a:pt x="61" y="21"/>
                  </a:lnTo>
                  <a:lnTo>
                    <a:pt x="0" y="9"/>
                  </a:lnTo>
                  <a:lnTo>
                    <a:pt x="0" y="0"/>
                  </a:lnTo>
                  <a:lnTo>
                    <a:pt x="59" y="13"/>
                  </a:lnTo>
                  <a:lnTo>
                    <a:pt x="67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74" name="Freeform 76"/>
            <p:cNvSpPr>
              <a:spLocks/>
            </p:cNvSpPr>
            <p:nvPr/>
          </p:nvSpPr>
          <p:spPr bwMode="auto">
            <a:xfrm>
              <a:off x="1579" y="1695"/>
              <a:ext cx="77" cy="77"/>
            </a:xfrm>
            <a:custGeom>
              <a:avLst/>
              <a:gdLst>
                <a:gd name="T0" fmla="*/ 1 w 154"/>
                <a:gd name="T1" fmla="*/ 1 h 153"/>
                <a:gd name="T2" fmla="*/ 1 w 154"/>
                <a:gd name="T3" fmla="*/ 1 h 153"/>
                <a:gd name="T4" fmla="*/ 1 w 154"/>
                <a:gd name="T5" fmla="*/ 1 h 153"/>
                <a:gd name="T6" fmla="*/ 1 w 154"/>
                <a:gd name="T7" fmla="*/ 0 h 153"/>
                <a:gd name="T8" fmla="*/ 1 w 154"/>
                <a:gd name="T9" fmla="*/ 1 h 153"/>
                <a:gd name="T10" fmla="*/ 1 w 154"/>
                <a:gd name="T11" fmla="*/ 1 h 153"/>
                <a:gd name="T12" fmla="*/ 1 w 154"/>
                <a:gd name="T13" fmla="*/ 1 h 153"/>
                <a:gd name="T14" fmla="*/ 1 w 154"/>
                <a:gd name="T15" fmla="*/ 1 h 153"/>
                <a:gd name="T16" fmla="*/ 1 w 154"/>
                <a:gd name="T17" fmla="*/ 1 h 153"/>
                <a:gd name="T18" fmla="*/ 1 w 154"/>
                <a:gd name="T19" fmla="*/ 1 h 153"/>
                <a:gd name="T20" fmla="*/ 1 w 154"/>
                <a:gd name="T21" fmla="*/ 1 h 153"/>
                <a:gd name="T22" fmla="*/ 1 w 154"/>
                <a:gd name="T23" fmla="*/ 1 h 153"/>
                <a:gd name="T24" fmla="*/ 1 w 154"/>
                <a:gd name="T25" fmla="*/ 1 h 153"/>
                <a:gd name="T26" fmla="*/ 1 w 154"/>
                <a:gd name="T27" fmla="*/ 1 h 153"/>
                <a:gd name="T28" fmla="*/ 1 w 154"/>
                <a:gd name="T29" fmla="*/ 1 h 153"/>
                <a:gd name="T30" fmla="*/ 1 w 154"/>
                <a:gd name="T31" fmla="*/ 1 h 153"/>
                <a:gd name="T32" fmla="*/ 1 w 154"/>
                <a:gd name="T33" fmla="*/ 1 h 153"/>
                <a:gd name="T34" fmla="*/ 1 w 154"/>
                <a:gd name="T35" fmla="*/ 1 h 153"/>
                <a:gd name="T36" fmla="*/ 1 w 154"/>
                <a:gd name="T37" fmla="*/ 1 h 153"/>
                <a:gd name="T38" fmla="*/ 1 w 154"/>
                <a:gd name="T39" fmla="*/ 1 h 153"/>
                <a:gd name="T40" fmla="*/ 1 w 154"/>
                <a:gd name="T41" fmla="*/ 1 h 153"/>
                <a:gd name="T42" fmla="*/ 1 w 154"/>
                <a:gd name="T43" fmla="*/ 1 h 153"/>
                <a:gd name="T44" fmla="*/ 1 w 154"/>
                <a:gd name="T45" fmla="*/ 1 h 153"/>
                <a:gd name="T46" fmla="*/ 1 w 154"/>
                <a:gd name="T47" fmla="*/ 1 h 153"/>
                <a:gd name="T48" fmla="*/ 1 w 154"/>
                <a:gd name="T49" fmla="*/ 1 h 153"/>
                <a:gd name="T50" fmla="*/ 0 w 154"/>
                <a:gd name="T51" fmla="*/ 1 h 153"/>
                <a:gd name="T52" fmla="*/ 1 w 154"/>
                <a:gd name="T53" fmla="*/ 1 h 153"/>
                <a:gd name="T54" fmla="*/ 1 w 154"/>
                <a:gd name="T55" fmla="*/ 1 h 153"/>
                <a:gd name="T56" fmla="*/ 1 w 154"/>
                <a:gd name="T57" fmla="*/ 1 h 153"/>
                <a:gd name="T58" fmla="*/ 1 w 154"/>
                <a:gd name="T59" fmla="*/ 1 h 1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4"/>
                <a:gd name="T91" fmla="*/ 0 h 153"/>
                <a:gd name="T92" fmla="*/ 154 w 154"/>
                <a:gd name="T93" fmla="*/ 153 h 1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4" h="153">
                  <a:moveTo>
                    <a:pt x="8" y="30"/>
                  </a:moveTo>
                  <a:lnTo>
                    <a:pt x="23" y="10"/>
                  </a:lnTo>
                  <a:lnTo>
                    <a:pt x="40" y="3"/>
                  </a:lnTo>
                  <a:lnTo>
                    <a:pt x="132" y="0"/>
                  </a:lnTo>
                  <a:lnTo>
                    <a:pt x="154" y="12"/>
                  </a:lnTo>
                  <a:lnTo>
                    <a:pt x="154" y="54"/>
                  </a:lnTo>
                  <a:lnTo>
                    <a:pt x="144" y="27"/>
                  </a:lnTo>
                  <a:lnTo>
                    <a:pt x="121" y="15"/>
                  </a:lnTo>
                  <a:lnTo>
                    <a:pt x="103" y="13"/>
                  </a:lnTo>
                  <a:lnTo>
                    <a:pt x="94" y="31"/>
                  </a:lnTo>
                  <a:lnTo>
                    <a:pt x="85" y="36"/>
                  </a:lnTo>
                  <a:lnTo>
                    <a:pt x="67" y="38"/>
                  </a:lnTo>
                  <a:lnTo>
                    <a:pt x="133" y="60"/>
                  </a:lnTo>
                  <a:lnTo>
                    <a:pt x="136" y="75"/>
                  </a:lnTo>
                  <a:lnTo>
                    <a:pt x="112" y="75"/>
                  </a:lnTo>
                  <a:lnTo>
                    <a:pt x="94" y="62"/>
                  </a:lnTo>
                  <a:lnTo>
                    <a:pt x="61" y="62"/>
                  </a:lnTo>
                  <a:lnTo>
                    <a:pt x="85" y="84"/>
                  </a:lnTo>
                  <a:lnTo>
                    <a:pt x="109" y="95"/>
                  </a:lnTo>
                  <a:lnTo>
                    <a:pt x="62" y="94"/>
                  </a:lnTo>
                  <a:lnTo>
                    <a:pt x="21" y="72"/>
                  </a:lnTo>
                  <a:lnTo>
                    <a:pt x="47" y="119"/>
                  </a:lnTo>
                  <a:lnTo>
                    <a:pt x="76" y="153"/>
                  </a:lnTo>
                  <a:lnTo>
                    <a:pt x="40" y="147"/>
                  </a:lnTo>
                  <a:lnTo>
                    <a:pt x="14" y="112"/>
                  </a:lnTo>
                  <a:lnTo>
                    <a:pt x="0" y="81"/>
                  </a:lnTo>
                  <a:lnTo>
                    <a:pt x="3" y="57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75" name="Freeform 77"/>
            <p:cNvSpPr>
              <a:spLocks/>
            </p:cNvSpPr>
            <p:nvPr/>
          </p:nvSpPr>
          <p:spPr bwMode="auto">
            <a:xfrm>
              <a:off x="1614" y="1745"/>
              <a:ext cx="54" cy="23"/>
            </a:xfrm>
            <a:custGeom>
              <a:avLst/>
              <a:gdLst>
                <a:gd name="T0" fmla="*/ 0 w 108"/>
                <a:gd name="T1" fmla="*/ 1 h 45"/>
                <a:gd name="T2" fmla="*/ 1 w 108"/>
                <a:gd name="T3" fmla="*/ 1 h 45"/>
                <a:gd name="T4" fmla="*/ 1 w 108"/>
                <a:gd name="T5" fmla="*/ 1 h 45"/>
                <a:gd name="T6" fmla="*/ 1 w 108"/>
                <a:gd name="T7" fmla="*/ 0 h 45"/>
                <a:gd name="T8" fmla="*/ 1 w 108"/>
                <a:gd name="T9" fmla="*/ 1 h 45"/>
                <a:gd name="T10" fmla="*/ 1 w 108"/>
                <a:gd name="T11" fmla="*/ 1 h 45"/>
                <a:gd name="T12" fmla="*/ 1 w 108"/>
                <a:gd name="T13" fmla="*/ 1 h 45"/>
                <a:gd name="T14" fmla="*/ 0 w 108"/>
                <a:gd name="T15" fmla="*/ 1 h 45"/>
                <a:gd name="T16" fmla="*/ 0 w 108"/>
                <a:gd name="T17" fmla="*/ 1 h 45"/>
                <a:gd name="T18" fmla="*/ 0 w 108"/>
                <a:gd name="T19" fmla="*/ 1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45"/>
                <a:gd name="T32" fmla="*/ 108 w 108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45">
                  <a:moveTo>
                    <a:pt x="0" y="31"/>
                  </a:moveTo>
                  <a:lnTo>
                    <a:pt x="48" y="33"/>
                  </a:lnTo>
                  <a:lnTo>
                    <a:pt x="90" y="18"/>
                  </a:lnTo>
                  <a:lnTo>
                    <a:pt x="108" y="0"/>
                  </a:lnTo>
                  <a:lnTo>
                    <a:pt x="92" y="25"/>
                  </a:lnTo>
                  <a:lnTo>
                    <a:pt x="59" y="45"/>
                  </a:lnTo>
                  <a:lnTo>
                    <a:pt x="18" y="4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76" name="Freeform 78"/>
            <p:cNvSpPr>
              <a:spLocks/>
            </p:cNvSpPr>
            <p:nvPr/>
          </p:nvSpPr>
          <p:spPr bwMode="auto">
            <a:xfrm>
              <a:off x="1621" y="1714"/>
              <a:ext cx="59" cy="65"/>
            </a:xfrm>
            <a:custGeom>
              <a:avLst/>
              <a:gdLst>
                <a:gd name="T0" fmla="*/ 1 w 118"/>
                <a:gd name="T1" fmla="*/ 0 h 132"/>
                <a:gd name="T2" fmla="*/ 1 w 118"/>
                <a:gd name="T3" fmla="*/ 0 h 132"/>
                <a:gd name="T4" fmla="*/ 1 w 118"/>
                <a:gd name="T5" fmla="*/ 0 h 132"/>
                <a:gd name="T6" fmla="*/ 1 w 118"/>
                <a:gd name="T7" fmla="*/ 0 h 132"/>
                <a:gd name="T8" fmla="*/ 1 w 118"/>
                <a:gd name="T9" fmla="*/ 0 h 132"/>
                <a:gd name="T10" fmla="*/ 1 w 118"/>
                <a:gd name="T11" fmla="*/ 0 h 132"/>
                <a:gd name="T12" fmla="*/ 1 w 118"/>
                <a:gd name="T13" fmla="*/ 0 h 132"/>
                <a:gd name="T14" fmla="*/ 0 w 118"/>
                <a:gd name="T15" fmla="*/ 0 h 132"/>
                <a:gd name="T16" fmla="*/ 1 w 118"/>
                <a:gd name="T17" fmla="*/ 0 h 132"/>
                <a:gd name="T18" fmla="*/ 1 w 118"/>
                <a:gd name="T19" fmla="*/ 0 h 132"/>
                <a:gd name="T20" fmla="*/ 1 w 118"/>
                <a:gd name="T21" fmla="*/ 0 h 132"/>
                <a:gd name="T22" fmla="*/ 1 w 118"/>
                <a:gd name="T23" fmla="*/ 0 h 132"/>
                <a:gd name="T24" fmla="*/ 1 w 118"/>
                <a:gd name="T25" fmla="*/ 0 h 132"/>
                <a:gd name="T26" fmla="*/ 1 w 118"/>
                <a:gd name="T27" fmla="*/ 0 h 132"/>
                <a:gd name="T28" fmla="*/ 1 w 118"/>
                <a:gd name="T29" fmla="*/ 0 h 132"/>
                <a:gd name="T30" fmla="*/ 1 w 118"/>
                <a:gd name="T31" fmla="*/ 0 h 132"/>
                <a:gd name="T32" fmla="*/ 1 w 118"/>
                <a:gd name="T33" fmla="*/ 0 h 1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8"/>
                <a:gd name="T52" fmla="*/ 0 h 132"/>
                <a:gd name="T53" fmla="*/ 118 w 118"/>
                <a:gd name="T54" fmla="*/ 132 h 1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8" h="132">
                  <a:moveTo>
                    <a:pt x="106" y="0"/>
                  </a:moveTo>
                  <a:lnTo>
                    <a:pt x="109" y="39"/>
                  </a:lnTo>
                  <a:lnTo>
                    <a:pt x="115" y="53"/>
                  </a:lnTo>
                  <a:lnTo>
                    <a:pt x="106" y="80"/>
                  </a:lnTo>
                  <a:lnTo>
                    <a:pt x="84" y="103"/>
                  </a:lnTo>
                  <a:lnTo>
                    <a:pt x="53" y="118"/>
                  </a:lnTo>
                  <a:lnTo>
                    <a:pt x="22" y="123"/>
                  </a:lnTo>
                  <a:lnTo>
                    <a:pt x="0" y="124"/>
                  </a:lnTo>
                  <a:lnTo>
                    <a:pt x="33" y="132"/>
                  </a:lnTo>
                  <a:lnTo>
                    <a:pt x="78" y="124"/>
                  </a:lnTo>
                  <a:lnTo>
                    <a:pt x="101" y="107"/>
                  </a:lnTo>
                  <a:lnTo>
                    <a:pt x="118" y="70"/>
                  </a:lnTo>
                  <a:lnTo>
                    <a:pt x="118" y="38"/>
                  </a:lnTo>
                  <a:lnTo>
                    <a:pt x="116" y="5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77" name="Freeform 79"/>
            <p:cNvSpPr>
              <a:spLocks/>
            </p:cNvSpPr>
            <p:nvPr/>
          </p:nvSpPr>
          <p:spPr bwMode="auto">
            <a:xfrm>
              <a:off x="1531" y="1764"/>
              <a:ext cx="78" cy="37"/>
            </a:xfrm>
            <a:custGeom>
              <a:avLst/>
              <a:gdLst>
                <a:gd name="T0" fmla="*/ 1 w 155"/>
                <a:gd name="T1" fmla="*/ 0 h 75"/>
                <a:gd name="T2" fmla="*/ 1 w 155"/>
                <a:gd name="T3" fmla="*/ 0 h 75"/>
                <a:gd name="T4" fmla="*/ 1 w 155"/>
                <a:gd name="T5" fmla="*/ 0 h 75"/>
                <a:gd name="T6" fmla="*/ 1 w 155"/>
                <a:gd name="T7" fmla="*/ 0 h 75"/>
                <a:gd name="T8" fmla="*/ 1 w 155"/>
                <a:gd name="T9" fmla="*/ 0 h 75"/>
                <a:gd name="T10" fmla="*/ 1 w 155"/>
                <a:gd name="T11" fmla="*/ 0 h 75"/>
                <a:gd name="T12" fmla="*/ 1 w 155"/>
                <a:gd name="T13" fmla="*/ 0 h 75"/>
                <a:gd name="T14" fmla="*/ 1 w 155"/>
                <a:gd name="T15" fmla="*/ 0 h 75"/>
                <a:gd name="T16" fmla="*/ 1 w 155"/>
                <a:gd name="T17" fmla="*/ 0 h 75"/>
                <a:gd name="T18" fmla="*/ 1 w 155"/>
                <a:gd name="T19" fmla="*/ 0 h 75"/>
                <a:gd name="T20" fmla="*/ 1 w 155"/>
                <a:gd name="T21" fmla="*/ 0 h 75"/>
                <a:gd name="T22" fmla="*/ 1 w 155"/>
                <a:gd name="T23" fmla="*/ 0 h 75"/>
                <a:gd name="T24" fmla="*/ 1 w 155"/>
                <a:gd name="T25" fmla="*/ 0 h 75"/>
                <a:gd name="T26" fmla="*/ 1 w 155"/>
                <a:gd name="T27" fmla="*/ 0 h 75"/>
                <a:gd name="T28" fmla="*/ 1 w 155"/>
                <a:gd name="T29" fmla="*/ 0 h 75"/>
                <a:gd name="T30" fmla="*/ 1 w 155"/>
                <a:gd name="T31" fmla="*/ 0 h 75"/>
                <a:gd name="T32" fmla="*/ 1 w 155"/>
                <a:gd name="T33" fmla="*/ 0 h 75"/>
                <a:gd name="T34" fmla="*/ 1 w 155"/>
                <a:gd name="T35" fmla="*/ 0 h 75"/>
                <a:gd name="T36" fmla="*/ 1 w 155"/>
                <a:gd name="T37" fmla="*/ 0 h 75"/>
                <a:gd name="T38" fmla="*/ 0 w 155"/>
                <a:gd name="T39" fmla="*/ 0 h 75"/>
                <a:gd name="T40" fmla="*/ 1 w 155"/>
                <a:gd name="T41" fmla="*/ 0 h 75"/>
                <a:gd name="T42" fmla="*/ 1 w 155"/>
                <a:gd name="T43" fmla="*/ 0 h 75"/>
                <a:gd name="T44" fmla="*/ 1 w 155"/>
                <a:gd name="T45" fmla="*/ 0 h 75"/>
                <a:gd name="T46" fmla="*/ 1 w 155"/>
                <a:gd name="T47" fmla="*/ 0 h 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5"/>
                <a:gd name="T73" fmla="*/ 0 h 75"/>
                <a:gd name="T74" fmla="*/ 155 w 155"/>
                <a:gd name="T75" fmla="*/ 75 h 7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5" h="75">
                  <a:moveTo>
                    <a:pt x="36" y="0"/>
                  </a:moveTo>
                  <a:lnTo>
                    <a:pt x="22" y="22"/>
                  </a:lnTo>
                  <a:lnTo>
                    <a:pt x="25" y="35"/>
                  </a:lnTo>
                  <a:lnTo>
                    <a:pt x="45" y="31"/>
                  </a:lnTo>
                  <a:lnTo>
                    <a:pt x="84" y="52"/>
                  </a:lnTo>
                  <a:lnTo>
                    <a:pt x="105" y="52"/>
                  </a:lnTo>
                  <a:lnTo>
                    <a:pt x="120" y="28"/>
                  </a:lnTo>
                  <a:lnTo>
                    <a:pt x="125" y="14"/>
                  </a:lnTo>
                  <a:lnTo>
                    <a:pt x="131" y="34"/>
                  </a:lnTo>
                  <a:lnTo>
                    <a:pt x="143" y="28"/>
                  </a:lnTo>
                  <a:lnTo>
                    <a:pt x="145" y="11"/>
                  </a:lnTo>
                  <a:lnTo>
                    <a:pt x="155" y="10"/>
                  </a:lnTo>
                  <a:lnTo>
                    <a:pt x="155" y="31"/>
                  </a:lnTo>
                  <a:lnTo>
                    <a:pt x="140" y="46"/>
                  </a:lnTo>
                  <a:lnTo>
                    <a:pt x="129" y="46"/>
                  </a:lnTo>
                  <a:lnTo>
                    <a:pt x="105" y="75"/>
                  </a:lnTo>
                  <a:lnTo>
                    <a:pt x="74" y="72"/>
                  </a:lnTo>
                  <a:lnTo>
                    <a:pt x="60" y="61"/>
                  </a:lnTo>
                  <a:lnTo>
                    <a:pt x="12" y="53"/>
                  </a:lnTo>
                  <a:lnTo>
                    <a:pt x="0" y="38"/>
                  </a:lnTo>
                  <a:lnTo>
                    <a:pt x="13" y="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78" name="Freeform 80"/>
            <p:cNvSpPr>
              <a:spLocks/>
            </p:cNvSpPr>
            <p:nvPr/>
          </p:nvSpPr>
          <p:spPr bwMode="auto">
            <a:xfrm>
              <a:off x="1382" y="1724"/>
              <a:ext cx="310" cy="243"/>
            </a:xfrm>
            <a:custGeom>
              <a:avLst/>
              <a:gdLst>
                <a:gd name="T0" fmla="*/ 0 w 621"/>
                <a:gd name="T1" fmla="*/ 1 h 486"/>
                <a:gd name="T2" fmla="*/ 0 w 621"/>
                <a:gd name="T3" fmla="*/ 1 h 486"/>
                <a:gd name="T4" fmla="*/ 0 w 621"/>
                <a:gd name="T5" fmla="*/ 1 h 486"/>
                <a:gd name="T6" fmla="*/ 0 w 621"/>
                <a:gd name="T7" fmla="*/ 1 h 486"/>
                <a:gd name="T8" fmla="*/ 0 w 621"/>
                <a:gd name="T9" fmla="*/ 1 h 486"/>
                <a:gd name="T10" fmla="*/ 0 w 621"/>
                <a:gd name="T11" fmla="*/ 1 h 486"/>
                <a:gd name="T12" fmla="*/ 0 w 621"/>
                <a:gd name="T13" fmla="*/ 1 h 486"/>
                <a:gd name="T14" fmla="*/ 0 w 621"/>
                <a:gd name="T15" fmla="*/ 1 h 486"/>
                <a:gd name="T16" fmla="*/ 0 w 621"/>
                <a:gd name="T17" fmla="*/ 1 h 486"/>
                <a:gd name="T18" fmla="*/ 0 w 621"/>
                <a:gd name="T19" fmla="*/ 1 h 486"/>
                <a:gd name="T20" fmla="*/ 0 w 621"/>
                <a:gd name="T21" fmla="*/ 1 h 486"/>
                <a:gd name="T22" fmla="*/ 0 w 621"/>
                <a:gd name="T23" fmla="*/ 1 h 486"/>
                <a:gd name="T24" fmla="*/ 0 w 621"/>
                <a:gd name="T25" fmla="*/ 1 h 486"/>
                <a:gd name="T26" fmla="*/ 0 w 621"/>
                <a:gd name="T27" fmla="*/ 1 h 486"/>
                <a:gd name="T28" fmla="*/ 0 w 621"/>
                <a:gd name="T29" fmla="*/ 1 h 486"/>
                <a:gd name="T30" fmla="*/ 0 w 621"/>
                <a:gd name="T31" fmla="*/ 1 h 486"/>
                <a:gd name="T32" fmla="*/ 0 w 621"/>
                <a:gd name="T33" fmla="*/ 1 h 486"/>
                <a:gd name="T34" fmla="*/ 0 w 621"/>
                <a:gd name="T35" fmla="*/ 1 h 486"/>
                <a:gd name="T36" fmla="*/ 0 w 621"/>
                <a:gd name="T37" fmla="*/ 1 h 486"/>
                <a:gd name="T38" fmla="*/ 0 w 621"/>
                <a:gd name="T39" fmla="*/ 1 h 486"/>
                <a:gd name="T40" fmla="*/ 0 w 621"/>
                <a:gd name="T41" fmla="*/ 1 h 486"/>
                <a:gd name="T42" fmla="*/ 0 w 621"/>
                <a:gd name="T43" fmla="*/ 1 h 486"/>
                <a:gd name="T44" fmla="*/ 0 w 621"/>
                <a:gd name="T45" fmla="*/ 1 h 486"/>
                <a:gd name="T46" fmla="*/ 0 w 621"/>
                <a:gd name="T47" fmla="*/ 1 h 486"/>
                <a:gd name="T48" fmla="*/ 0 w 621"/>
                <a:gd name="T49" fmla="*/ 1 h 486"/>
                <a:gd name="T50" fmla="*/ 0 w 621"/>
                <a:gd name="T51" fmla="*/ 1 h 486"/>
                <a:gd name="T52" fmla="*/ 0 w 621"/>
                <a:gd name="T53" fmla="*/ 1 h 486"/>
                <a:gd name="T54" fmla="*/ 0 w 621"/>
                <a:gd name="T55" fmla="*/ 1 h 486"/>
                <a:gd name="T56" fmla="*/ 0 w 621"/>
                <a:gd name="T57" fmla="*/ 1 h 486"/>
                <a:gd name="T58" fmla="*/ 0 w 621"/>
                <a:gd name="T59" fmla="*/ 1 h 486"/>
                <a:gd name="T60" fmla="*/ 0 w 621"/>
                <a:gd name="T61" fmla="*/ 1 h 486"/>
                <a:gd name="T62" fmla="*/ 0 w 621"/>
                <a:gd name="T63" fmla="*/ 1 h 486"/>
                <a:gd name="T64" fmla="*/ 0 w 621"/>
                <a:gd name="T65" fmla="*/ 1 h 486"/>
                <a:gd name="T66" fmla="*/ 0 w 621"/>
                <a:gd name="T67" fmla="*/ 1 h 486"/>
                <a:gd name="T68" fmla="*/ 0 w 621"/>
                <a:gd name="T69" fmla="*/ 1 h 486"/>
                <a:gd name="T70" fmla="*/ 0 w 621"/>
                <a:gd name="T71" fmla="*/ 1 h 486"/>
                <a:gd name="T72" fmla="*/ 0 w 621"/>
                <a:gd name="T73" fmla="*/ 1 h 486"/>
                <a:gd name="T74" fmla="*/ 0 w 621"/>
                <a:gd name="T75" fmla="*/ 1 h 486"/>
                <a:gd name="T76" fmla="*/ 0 w 621"/>
                <a:gd name="T77" fmla="*/ 1 h 486"/>
                <a:gd name="T78" fmla="*/ 0 w 621"/>
                <a:gd name="T79" fmla="*/ 1 h 486"/>
                <a:gd name="T80" fmla="*/ 0 w 621"/>
                <a:gd name="T81" fmla="*/ 1 h 486"/>
                <a:gd name="T82" fmla="*/ 0 w 621"/>
                <a:gd name="T83" fmla="*/ 1 h 486"/>
                <a:gd name="T84" fmla="*/ 0 w 621"/>
                <a:gd name="T85" fmla="*/ 1 h 486"/>
                <a:gd name="T86" fmla="*/ 0 w 621"/>
                <a:gd name="T87" fmla="*/ 1 h 486"/>
                <a:gd name="T88" fmla="*/ 0 w 621"/>
                <a:gd name="T89" fmla="*/ 1 h 486"/>
                <a:gd name="T90" fmla="*/ 0 w 621"/>
                <a:gd name="T91" fmla="*/ 1 h 486"/>
                <a:gd name="T92" fmla="*/ 0 w 621"/>
                <a:gd name="T93" fmla="*/ 1 h 486"/>
                <a:gd name="T94" fmla="*/ 0 w 621"/>
                <a:gd name="T95" fmla="*/ 1 h 486"/>
                <a:gd name="T96" fmla="*/ 0 w 621"/>
                <a:gd name="T97" fmla="*/ 1 h 486"/>
                <a:gd name="T98" fmla="*/ 0 w 621"/>
                <a:gd name="T99" fmla="*/ 1 h 486"/>
                <a:gd name="T100" fmla="*/ 0 w 621"/>
                <a:gd name="T101" fmla="*/ 1 h 486"/>
                <a:gd name="T102" fmla="*/ 0 w 621"/>
                <a:gd name="T103" fmla="*/ 1 h 486"/>
                <a:gd name="T104" fmla="*/ 0 w 621"/>
                <a:gd name="T105" fmla="*/ 1 h 486"/>
                <a:gd name="T106" fmla="*/ 0 w 621"/>
                <a:gd name="T107" fmla="*/ 1 h 486"/>
                <a:gd name="T108" fmla="*/ 0 w 621"/>
                <a:gd name="T109" fmla="*/ 1 h 4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21"/>
                <a:gd name="T166" fmla="*/ 0 h 486"/>
                <a:gd name="T167" fmla="*/ 621 w 621"/>
                <a:gd name="T168" fmla="*/ 486 h 48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21" h="486">
                  <a:moveTo>
                    <a:pt x="18" y="38"/>
                  </a:moveTo>
                  <a:lnTo>
                    <a:pt x="0" y="74"/>
                  </a:lnTo>
                  <a:lnTo>
                    <a:pt x="2" y="103"/>
                  </a:lnTo>
                  <a:lnTo>
                    <a:pt x="17" y="108"/>
                  </a:lnTo>
                  <a:lnTo>
                    <a:pt x="35" y="186"/>
                  </a:lnTo>
                  <a:lnTo>
                    <a:pt x="39" y="189"/>
                  </a:lnTo>
                  <a:lnTo>
                    <a:pt x="51" y="235"/>
                  </a:lnTo>
                  <a:lnTo>
                    <a:pt x="65" y="273"/>
                  </a:lnTo>
                  <a:lnTo>
                    <a:pt x="76" y="274"/>
                  </a:lnTo>
                  <a:lnTo>
                    <a:pt x="74" y="301"/>
                  </a:lnTo>
                  <a:lnTo>
                    <a:pt x="86" y="304"/>
                  </a:lnTo>
                  <a:lnTo>
                    <a:pt x="89" y="338"/>
                  </a:lnTo>
                  <a:lnTo>
                    <a:pt x="115" y="379"/>
                  </a:lnTo>
                  <a:lnTo>
                    <a:pt x="127" y="377"/>
                  </a:lnTo>
                  <a:lnTo>
                    <a:pt x="133" y="394"/>
                  </a:lnTo>
                  <a:lnTo>
                    <a:pt x="142" y="385"/>
                  </a:lnTo>
                  <a:lnTo>
                    <a:pt x="150" y="409"/>
                  </a:lnTo>
                  <a:lnTo>
                    <a:pt x="196" y="447"/>
                  </a:lnTo>
                  <a:lnTo>
                    <a:pt x="215" y="450"/>
                  </a:lnTo>
                  <a:lnTo>
                    <a:pt x="236" y="462"/>
                  </a:lnTo>
                  <a:lnTo>
                    <a:pt x="252" y="462"/>
                  </a:lnTo>
                  <a:lnTo>
                    <a:pt x="266" y="475"/>
                  </a:lnTo>
                  <a:lnTo>
                    <a:pt x="281" y="477"/>
                  </a:lnTo>
                  <a:lnTo>
                    <a:pt x="302" y="483"/>
                  </a:lnTo>
                  <a:lnTo>
                    <a:pt x="316" y="477"/>
                  </a:lnTo>
                  <a:lnTo>
                    <a:pt x="335" y="486"/>
                  </a:lnTo>
                  <a:lnTo>
                    <a:pt x="349" y="480"/>
                  </a:lnTo>
                  <a:lnTo>
                    <a:pt x="376" y="479"/>
                  </a:lnTo>
                  <a:lnTo>
                    <a:pt x="426" y="465"/>
                  </a:lnTo>
                  <a:lnTo>
                    <a:pt x="447" y="454"/>
                  </a:lnTo>
                  <a:lnTo>
                    <a:pt x="459" y="441"/>
                  </a:lnTo>
                  <a:lnTo>
                    <a:pt x="479" y="435"/>
                  </a:lnTo>
                  <a:lnTo>
                    <a:pt x="486" y="418"/>
                  </a:lnTo>
                  <a:lnTo>
                    <a:pt x="498" y="415"/>
                  </a:lnTo>
                  <a:lnTo>
                    <a:pt x="514" y="404"/>
                  </a:lnTo>
                  <a:lnTo>
                    <a:pt x="533" y="377"/>
                  </a:lnTo>
                  <a:lnTo>
                    <a:pt x="556" y="323"/>
                  </a:lnTo>
                  <a:lnTo>
                    <a:pt x="598" y="245"/>
                  </a:lnTo>
                  <a:lnTo>
                    <a:pt x="612" y="109"/>
                  </a:lnTo>
                  <a:lnTo>
                    <a:pt x="621" y="59"/>
                  </a:lnTo>
                  <a:lnTo>
                    <a:pt x="621" y="0"/>
                  </a:lnTo>
                  <a:lnTo>
                    <a:pt x="609" y="59"/>
                  </a:lnTo>
                  <a:lnTo>
                    <a:pt x="597" y="96"/>
                  </a:lnTo>
                  <a:lnTo>
                    <a:pt x="595" y="138"/>
                  </a:lnTo>
                  <a:lnTo>
                    <a:pt x="583" y="164"/>
                  </a:lnTo>
                  <a:lnTo>
                    <a:pt x="589" y="182"/>
                  </a:lnTo>
                  <a:lnTo>
                    <a:pt x="577" y="195"/>
                  </a:lnTo>
                  <a:lnTo>
                    <a:pt x="572" y="212"/>
                  </a:lnTo>
                  <a:lnTo>
                    <a:pt x="554" y="217"/>
                  </a:lnTo>
                  <a:lnTo>
                    <a:pt x="548" y="238"/>
                  </a:lnTo>
                  <a:lnTo>
                    <a:pt x="527" y="235"/>
                  </a:lnTo>
                  <a:lnTo>
                    <a:pt x="512" y="256"/>
                  </a:lnTo>
                  <a:lnTo>
                    <a:pt x="479" y="205"/>
                  </a:lnTo>
                  <a:lnTo>
                    <a:pt x="432" y="171"/>
                  </a:lnTo>
                  <a:lnTo>
                    <a:pt x="402" y="144"/>
                  </a:lnTo>
                  <a:lnTo>
                    <a:pt x="393" y="149"/>
                  </a:lnTo>
                  <a:lnTo>
                    <a:pt x="412" y="192"/>
                  </a:lnTo>
                  <a:lnTo>
                    <a:pt x="431" y="217"/>
                  </a:lnTo>
                  <a:lnTo>
                    <a:pt x="471" y="244"/>
                  </a:lnTo>
                  <a:lnTo>
                    <a:pt x="485" y="283"/>
                  </a:lnTo>
                  <a:lnTo>
                    <a:pt x="483" y="311"/>
                  </a:lnTo>
                  <a:lnTo>
                    <a:pt x="449" y="312"/>
                  </a:lnTo>
                  <a:lnTo>
                    <a:pt x="455" y="354"/>
                  </a:lnTo>
                  <a:lnTo>
                    <a:pt x="435" y="353"/>
                  </a:lnTo>
                  <a:lnTo>
                    <a:pt x="421" y="368"/>
                  </a:lnTo>
                  <a:lnTo>
                    <a:pt x="391" y="326"/>
                  </a:lnTo>
                  <a:lnTo>
                    <a:pt x="388" y="285"/>
                  </a:lnTo>
                  <a:lnTo>
                    <a:pt x="349" y="297"/>
                  </a:lnTo>
                  <a:lnTo>
                    <a:pt x="358" y="326"/>
                  </a:lnTo>
                  <a:lnTo>
                    <a:pt x="337" y="354"/>
                  </a:lnTo>
                  <a:lnTo>
                    <a:pt x="320" y="370"/>
                  </a:lnTo>
                  <a:lnTo>
                    <a:pt x="310" y="351"/>
                  </a:lnTo>
                  <a:lnTo>
                    <a:pt x="287" y="360"/>
                  </a:lnTo>
                  <a:lnTo>
                    <a:pt x="279" y="344"/>
                  </a:lnTo>
                  <a:lnTo>
                    <a:pt x="249" y="341"/>
                  </a:lnTo>
                  <a:lnTo>
                    <a:pt x="243" y="311"/>
                  </a:lnTo>
                  <a:lnTo>
                    <a:pt x="222" y="304"/>
                  </a:lnTo>
                  <a:lnTo>
                    <a:pt x="267" y="247"/>
                  </a:lnTo>
                  <a:lnTo>
                    <a:pt x="302" y="233"/>
                  </a:lnTo>
                  <a:lnTo>
                    <a:pt x="346" y="203"/>
                  </a:lnTo>
                  <a:lnTo>
                    <a:pt x="373" y="182"/>
                  </a:lnTo>
                  <a:lnTo>
                    <a:pt x="387" y="146"/>
                  </a:lnTo>
                  <a:lnTo>
                    <a:pt x="366" y="144"/>
                  </a:lnTo>
                  <a:lnTo>
                    <a:pt x="331" y="179"/>
                  </a:lnTo>
                  <a:lnTo>
                    <a:pt x="275" y="191"/>
                  </a:lnTo>
                  <a:lnTo>
                    <a:pt x="239" y="220"/>
                  </a:lnTo>
                  <a:lnTo>
                    <a:pt x="242" y="195"/>
                  </a:lnTo>
                  <a:lnTo>
                    <a:pt x="257" y="170"/>
                  </a:lnTo>
                  <a:lnTo>
                    <a:pt x="296" y="130"/>
                  </a:lnTo>
                  <a:lnTo>
                    <a:pt x="305" y="114"/>
                  </a:lnTo>
                  <a:lnTo>
                    <a:pt x="283" y="127"/>
                  </a:lnTo>
                  <a:lnTo>
                    <a:pt x="261" y="127"/>
                  </a:lnTo>
                  <a:lnTo>
                    <a:pt x="212" y="162"/>
                  </a:lnTo>
                  <a:lnTo>
                    <a:pt x="195" y="202"/>
                  </a:lnTo>
                  <a:lnTo>
                    <a:pt x="190" y="245"/>
                  </a:lnTo>
                  <a:lnTo>
                    <a:pt x="166" y="258"/>
                  </a:lnTo>
                  <a:lnTo>
                    <a:pt x="163" y="241"/>
                  </a:lnTo>
                  <a:lnTo>
                    <a:pt x="144" y="239"/>
                  </a:lnTo>
                  <a:lnTo>
                    <a:pt x="138" y="220"/>
                  </a:lnTo>
                  <a:lnTo>
                    <a:pt x="121" y="215"/>
                  </a:lnTo>
                  <a:lnTo>
                    <a:pt x="121" y="203"/>
                  </a:lnTo>
                  <a:lnTo>
                    <a:pt x="103" y="195"/>
                  </a:lnTo>
                  <a:lnTo>
                    <a:pt x="103" y="176"/>
                  </a:lnTo>
                  <a:lnTo>
                    <a:pt x="88" y="168"/>
                  </a:lnTo>
                  <a:lnTo>
                    <a:pt x="74" y="108"/>
                  </a:lnTo>
                  <a:lnTo>
                    <a:pt x="71" y="68"/>
                  </a:lnTo>
                  <a:lnTo>
                    <a:pt x="51" y="35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79" name="Freeform 81"/>
            <p:cNvSpPr>
              <a:spLocks/>
            </p:cNvSpPr>
            <p:nvPr/>
          </p:nvSpPr>
          <p:spPr bwMode="auto">
            <a:xfrm>
              <a:off x="1538" y="1819"/>
              <a:ext cx="70" cy="15"/>
            </a:xfrm>
            <a:custGeom>
              <a:avLst/>
              <a:gdLst>
                <a:gd name="T0" fmla="*/ 1 w 139"/>
                <a:gd name="T1" fmla="*/ 0 h 31"/>
                <a:gd name="T2" fmla="*/ 1 w 139"/>
                <a:gd name="T3" fmla="*/ 0 h 31"/>
                <a:gd name="T4" fmla="*/ 1 w 139"/>
                <a:gd name="T5" fmla="*/ 0 h 31"/>
                <a:gd name="T6" fmla="*/ 1 w 139"/>
                <a:gd name="T7" fmla="*/ 0 h 31"/>
                <a:gd name="T8" fmla="*/ 1 w 139"/>
                <a:gd name="T9" fmla="*/ 0 h 31"/>
                <a:gd name="T10" fmla="*/ 1 w 139"/>
                <a:gd name="T11" fmla="*/ 0 h 31"/>
                <a:gd name="T12" fmla="*/ 1 w 139"/>
                <a:gd name="T13" fmla="*/ 0 h 31"/>
                <a:gd name="T14" fmla="*/ 1 w 139"/>
                <a:gd name="T15" fmla="*/ 0 h 31"/>
                <a:gd name="T16" fmla="*/ 1 w 139"/>
                <a:gd name="T17" fmla="*/ 0 h 31"/>
                <a:gd name="T18" fmla="*/ 1 w 139"/>
                <a:gd name="T19" fmla="*/ 0 h 31"/>
                <a:gd name="T20" fmla="*/ 0 w 139"/>
                <a:gd name="T21" fmla="*/ 0 h 31"/>
                <a:gd name="T22" fmla="*/ 1 w 139"/>
                <a:gd name="T23" fmla="*/ 0 h 31"/>
                <a:gd name="T24" fmla="*/ 1 w 139"/>
                <a:gd name="T25" fmla="*/ 0 h 31"/>
                <a:gd name="T26" fmla="*/ 1 w 139"/>
                <a:gd name="T27" fmla="*/ 0 h 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9"/>
                <a:gd name="T43" fmla="*/ 0 h 31"/>
                <a:gd name="T44" fmla="*/ 139 w 139"/>
                <a:gd name="T45" fmla="*/ 31 h 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9" h="31">
                  <a:moveTo>
                    <a:pt x="30" y="11"/>
                  </a:moveTo>
                  <a:lnTo>
                    <a:pt x="50" y="16"/>
                  </a:lnTo>
                  <a:lnTo>
                    <a:pt x="72" y="13"/>
                  </a:lnTo>
                  <a:lnTo>
                    <a:pt x="89" y="0"/>
                  </a:lnTo>
                  <a:lnTo>
                    <a:pt x="108" y="2"/>
                  </a:lnTo>
                  <a:lnTo>
                    <a:pt x="139" y="31"/>
                  </a:lnTo>
                  <a:lnTo>
                    <a:pt x="101" y="25"/>
                  </a:lnTo>
                  <a:lnTo>
                    <a:pt x="80" y="25"/>
                  </a:lnTo>
                  <a:lnTo>
                    <a:pt x="62" y="28"/>
                  </a:lnTo>
                  <a:lnTo>
                    <a:pt x="44" y="26"/>
                  </a:lnTo>
                  <a:lnTo>
                    <a:pt x="0" y="31"/>
                  </a:lnTo>
                  <a:lnTo>
                    <a:pt x="3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80" name="Freeform 82"/>
            <p:cNvSpPr>
              <a:spLocks/>
            </p:cNvSpPr>
            <p:nvPr/>
          </p:nvSpPr>
          <p:spPr bwMode="auto">
            <a:xfrm>
              <a:off x="1603" y="1781"/>
              <a:ext cx="20" cy="23"/>
            </a:xfrm>
            <a:custGeom>
              <a:avLst/>
              <a:gdLst>
                <a:gd name="T0" fmla="*/ 0 w 41"/>
                <a:gd name="T1" fmla="*/ 0 h 47"/>
                <a:gd name="T2" fmla="*/ 0 w 41"/>
                <a:gd name="T3" fmla="*/ 0 h 47"/>
                <a:gd name="T4" fmla="*/ 0 w 41"/>
                <a:gd name="T5" fmla="*/ 0 h 47"/>
                <a:gd name="T6" fmla="*/ 0 w 41"/>
                <a:gd name="T7" fmla="*/ 0 h 47"/>
                <a:gd name="T8" fmla="*/ 0 w 41"/>
                <a:gd name="T9" fmla="*/ 0 h 47"/>
                <a:gd name="T10" fmla="*/ 0 w 41"/>
                <a:gd name="T11" fmla="*/ 0 h 47"/>
                <a:gd name="T12" fmla="*/ 0 w 41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47"/>
                <a:gd name="T23" fmla="*/ 41 w 41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47">
                  <a:moveTo>
                    <a:pt x="0" y="9"/>
                  </a:moveTo>
                  <a:lnTo>
                    <a:pt x="33" y="47"/>
                  </a:lnTo>
                  <a:lnTo>
                    <a:pt x="41" y="30"/>
                  </a:lnTo>
                  <a:lnTo>
                    <a:pt x="2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81" name="Freeform 83"/>
            <p:cNvSpPr>
              <a:spLocks/>
            </p:cNvSpPr>
            <p:nvPr/>
          </p:nvSpPr>
          <p:spPr bwMode="auto">
            <a:xfrm>
              <a:off x="1513" y="1843"/>
              <a:ext cx="102" cy="32"/>
            </a:xfrm>
            <a:custGeom>
              <a:avLst/>
              <a:gdLst>
                <a:gd name="T0" fmla="*/ 0 w 206"/>
                <a:gd name="T1" fmla="*/ 1 h 63"/>
                <a:gd name="T2" fmla="*/ 0 w 206"/>
                <a:gd name="T3" fmla="*/ 1 h 63"/>
                <a:gd name="T4" fmla="*/ 0 w 206"/>
                <a:gd name="T5" fmla="*/ 1 h 63"/>
                <a:gd name="T6" fmla="*/ 0 w 206"/>
                <a:gd name="T7" fmla="*/ 1 h 63"/>
                <a:gd name="T8" fmla="*/ 0 w 206"/>
                <a:gd name="T9" fmla="*/ 0 h 63"/>
                <a:gd name="T10" fmla="*/ 0 w 206"/>
                <a:gd name="T11" fmla="*/ 1 h 63"/>
                <a:gd name="T12" fmla="*/ 0 w 206"/>
                <a:gd name="T13" fmla="*/ 1 h 63"/>
                <a:gd name="T14" fmla="*/ 0 w 206"/>
                <a:gd name="T15" fmla="*/ 1 h 63"/>
                <a:gd name="T16" fmla="*/ 0 w 206"/>
                <a:gd name="T17" fmla="*/ 1 h 63"/>
                <a:gd name="T18" fmla="*/ 0 w 206"/>
                <a:gd name="T19" fmla="*/ 1 h 63"/>
                <a:gd name="T20" fmla="*/ 0 w 206"/>
                <a:gd name="T21" fmla="*/ 1 h 63"/>
                <a:gd name="T22" fmla="*/ 0 w 206"/>
                <a:gd name="T23" fmla="*/ 1 h 63"/>
                <a:gd name="T24" fmla="*/ 0 w 206"/>
                <a:gd name="T25" fmla="*/ 1 h 63"/>
                <a:gd name="T26" fmla="*/ 0 w 206"/>
                <a:gd name="T27" fmla="*/ 1 h 63"/>
                <a:gd name="T28" fmla="*/ 0 w 206"/>
                <a:gd name="T29" fmla="*/ 1 h 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6"/>
                <a:gd name="T46" fmla="*/ 0 h 63"/>
                <a:gd name="T47" fmla="*/ 206 w 206"/>
                <a:gd name="T48" fmla="*/ 63 h 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6" h="63">
                  <a:moveTo>
                    <a:pt x="8" y="21"/>
                  </a:moveTo>
                  <a:lnTo>
                    <a:pt x="29" y="30"/>
                  </a:lnTo>
                  <a:lnTo>
                    <a:pt x="62" y="16"/>
                  </a:lnTo>
                  <a:lnTo>
                    <a:pt x="151" y="16"/>
                  </a:lnTo>
                  <a:lnTo>
                    <a:pt x="194" y="0"/>
                  </a:lnTo>
                  <a:lnTo>
                    <a:pt x="188" y="10"/>
                  </a:lnTo>
                  <a:lnTo>
                    <a:pt x="206" y="16"/>
                  </a:lnTo>
                  <a:lnTo>
                    <a:pt x="156" y="54"/>
                  </a:lnTo>
                  <a:lnTo>
                    <a:pt x="121" y="53"/>
                  </a:lnTo>
                  <a:lnTo>
                    <a:pt x="52" y="63"/>
                  </a:lnTo>
                  <a:lnTo>
                    <a:pt x="11" y="44"/>
                  </a:lnTo>
                  <a:lnTo>
                    <a:pt x="0" y="26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82" name="Freeform 84"/>
            <p:cNvSpPr>
              <a:spLocks/>
            </p:cNvSpPr>
            <p:nvPr/>
          </p:nvSpPr>
          <p:spPr bwMode="auto">
            <a:xfrm>
              <a:off x="1355" y="1724"/>
              <a:ext cx="52" cy="108"/>
            </a:xfrm>
            <a:custGeom>
              <a:avLst/>
              <a:gdLst>
                <a:gd name="T0" fmla="*/ 1 w 104"/>
                <a:gd name="T1" fmla="*/ 0 h 215"/>
                <a:gd name="T2" fmla="*/ 0 w 104"/>
                <a:gd name="T3" fmla="*/ 1 h 215"/>
                <a:gd name="T4" fmla="*/ 1 w 104"/>
                <a:gd name="T5" fmla="*/ 1 h 215"/>
                <a:gd name="T6" fmla="*/ 1 w 104"/>
                <a:gd name="T7" fmla="*/ 1 h 215"/>
                <a:gd name="T8" fmla="*/ 1 w 104"/>
                <a:gd name="T9" fmla="*/ 1 h 215"/>
                <a:gd name="T10" fmla="*/ 1 w 104"/>
                <a:gd name="T11" fmla="*/ 1 h 215"/>
                <a:gd name="T12" fmla="*/ 1 w 104"/>
                <a:gd name="T13" fmla="*/ 1 h 215"/>
                <a:gd name="T14" fmla="*/ 1 w 104"/>
                <a:gd name="T15" fmla="*/ 1 h 215"/>
                <a:gd name="T16" fmla="*/ 1 w 104"/>
                <a:gd name="T17" fmla="*/ 1 h 215"/>
                <a:gd name="T18" fmla="*/ 1 w 104"/>
                <a:gd name="T19" fmla="*/ 1 h 215"/>
                <a:gd name="T20" fmla="*/ 1 w 104"/>
                <a:gd name="T21" fmla="*/ 1 h 215"/>
                <a:gd name="T22" fmla="*/ 1 w 104"/>
                <a:gd name="T23" fmla="*/ 1 h 215"/>
                <a:gd name="T24" fmla="*/ 1 w 104"/>
                <a:gd name="T25" fmla="*/ 1 h 215"/>
                <a:gd name="T26" fmla="*/ 1 w 104"/>
                <a:gd name="T27" fmla="*/ 0 h 215"/>
                <a:gd name="T28" fmla="*/ 1 w 104"/>
                <a:gd name="T29" fmla="*/ 0 h 215"/>
                <a:gd name="T30" fmla="*/ 1 w 104"/>
                <a:gd name="T31" fmla="*/ 0 h 2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215"/>
                <a:gd name="T50" fmla="*/ 104 w 104"/>
                <a:gd name="T51" fmla="*/ 215 h 2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215">
                  <a:moveTo>
                    <a:pt x="15" y="0"/>
                  </a:moveTo>
                  <a:lnTo>
                    <a:pt x="0" y="46"/>
                  </a:lnTo>
                  <a:lnTo>
                    <a:pt x="22" y="126"/>
                  </a:lnTo>
                  <a:lnTo>
                    <a:pt x="44" y="155"/>
                  </a:lnTo>
                  <a:lnTo>
                    <a:pt x="62" y="205"/>
                  </a:lnTo>
                  <a:lnTo>
                    <a:pt x="93" y="215"/>
                  </a:lnTo>
                  <a:lnTo>
                    <a:pt x="104" y="211"/>
                  </a:lnTo>
                  <a:lnTo>
                    <a:pt x="96" y="192"/>
                  </a:lnTo>
                  <a:lnTo>
                    <a:pt x="80" y="198"/>
                  </a:lnTo>
                  <a:lnTo>
                    <a:pt x="60" y="185"/>
                  </a:lnTo>
                  <a:lnTo>
                    <a:pt x="41" y="126"/>
                  </a:lnTo>
                  <a:lnTo>
                    <a:pt x="19" y="90"/>
                  </a:lnTo>
                  <a:lnTo>
                    <a:pt x="6" y="4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83" name="Freeform 85"/>
            <p:cNvSpPr>
              <a:spLocks/>
            </p:cNvSpPr>
            <p:nvPr/>
          </p:nvSpPr>
          <p:spPr bwMode="auto">
            <a:xfrm>
              <a:off x="1365" y="1726"/>
              <a:ext cx="22" cy="52"/>
            </a:xfrm>
            <a:custGeom>
              <a:avLst/>
              <a:gdLst>
                <a:gd name="T0" fmla="*/ 1 w 44"/>
                <a:gd name="T1" fmla="*/ 0 h 105"/>
                <a:gd name="T2" fmla="*/ 1 w 44"/>
                <a:gd name="T3" fmla="*/ 0 h 105"/>
                <a:gd name="T4" fmla="*/ 1 w 44"/>
                <a:gd name="T5" fmla="*/ 0 h 105"/>
                <a:gd name="T6" fmla="*/ 1 w 44"/>
                <a:gd name="T7" fmla="*/ 0 h 105"/>
                <a:gd name="T8" fmla="*/ 1 w 44"/>
                <a:gd name="T9" fmla="*/ 0 h 105"/>
                <a:gd name="T10" fmla="*/ 0 w 44"/>
                <a:gd name="T11" fmla="*/ 0 h 105"/>
                <a:gd name="T12" fmla="*/ 1 w 44"/>
                <a:gd name="T13" fmla="*/ 0 h 105"/>
                <a:gd name="T14" fmla="*/ 1 w 44"/>
                <a:gd name="T15" fmla="*/ 0 h 105"/>
                <a:gd name="T16" fmla="*/ 1 w 44"/>
                <a:gd name="T17" fmla="*/ 0 h 105"/>
                <a:gd name="T18" fmla="*/ 1 w 44"/>
                <a:gd name="T19" fmla="*/ 0 h 105"/>
                <a:gd name="T20" fmla="*/ 1 w 44"/>
                <a:gd name="T21" fmla="*/ 0 h 105"/>
                <a:gd name="T22" fmla="*/ 1 w 44"/>
                <a:gd name="T23" fmla="*/ 0 h 1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"/>
                <a:gd name="T37" fmla="*/ 0 h 105"/>
                <a:gd name="T38" fmla="*/ 44 w 44"/>
                <a:gd name="T39" fmla="*/ 105 h 1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" h="105">
                  <a:moveTo>
                    <a:pt x="44" y="15"/>
                  </a:moveTo>
                  <a:lnTo>
                    <a:pt x="32" y="18"/>
                  </a:lnTo>
                  <a:lnTo>
                    <a:pt x="7" y="0"/>
                  </a:lnTo>
                  <a:lnTo>
                    <a:pt x="4" y="9"/>
                  </a:lnTo>
                  <a:lnTo>
                    <a:pt x="9" y="21"/>
                  </a:lnTo>
                  <a:lnTo>
                    <a:pt x="0" y="50"/>
                  </a:lnTo>
                  <a:lnTo>
                    <a:pt x="20" y="105"/>
                  </a:lnTo>
                  <a:lnTo>
                    <a:pt x="15" y="50"/>
                  </a:lnTo>
                  <a:lnTo>
                    <a:pt x="30" y="26"/>
                  </a:lnTo>
                  <a:lnTo>
                    <a:pt x="4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84" name="Freeform 86"/>
            <p:cNvSpPr>
              <a:spLocks/>
            </p:cNvSpPr>
            <p:nvPr/>
          </p:nvSpPr>
          <p:spPr bwMode="auto">
            <a:xfrm>
              <a:off x="1683" y="1698"/>
              <a:ext cx="25" cy="103"/>
            </a:xfrm>
            <a:custGeom>
              <a:avLst/>
              <a:gdLst>
                <a:gd name="T0" fmla="*/ 1 w 50"/>
                <a:gd name="T1" fmla="*/ 0 h 208"/>
                <a:gd name="T2" fmla="*/ 1 w 50"/>
                <a:gd name="T3" fmla="*/ 0 h 208"/>
                <a:gd name="T4" fmla="*/ 1 w 50"/>
                <a:gd name="T5" fmla="*/ 0 h 208"/>
                <a:gd name="T6" fmla="*/ 1 w 50"/>
                <a:gd name="T7" fmla="*/ 0 h 208"/>
                <a:gd name="T8" fmla="*/ 1 w 50"/>
                <a:gd name="T9" fmla="*/ 0 h 208"/>
                <a:gd name="T10" fmla="*/ 1 w 50"/>
                <a:gd name="T11" fmla="*/ 0 h 208"/>
                <a:gd name="T12" fmla="*/ 0 w 50"/>
                <a:gd name="T13" fmla="*/ 0 h 208"/>
                <a:gd name="T14" fmla="*/ 1 w 50"/>
                <a:gd name="T15" fmla="*/ 0 h 208"/>
                <a:gd name="T16" fmla="*/ 1 w 50"/>
                <a:gd name="T17" fmla="*/ 0 h 208"/>
                <a:gd name="T18" fmla="*/ 1 w 50"/>
                <a:gd name="T19" fmla="*/ 0 h 208"/>
                <a:gd name="T20" fmla="*/ 1 w 50"/>
                <a:gd name="T21" fmla="*/ 0 h 208"/>
                <a:gd name="T22" fmla="*/ 1 w 50"/>
                <a:gd name="T23" fmla="*/ 0 h 208"/>
                <a:gd name="T24" fmla="*/ 1 w 50"/>
                <a:gd name="T25" fmla="*/ 0 h 208"/>
                <a:gd name="T26" fmla="*/ 1 w 50"/>
                <a:gd name="T27" fmla="*/ 0 h 208"/>
                <a:gd name="T28" fmla="*/ 1 w 50"/>
                <a:gd name="T29" fmla="*/ 0 h 2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208"/>
                <a:gd name="T47" fmla="*/ 50 w 50"/>
                <a:gd name="T48" fmla="*/ 208 h 2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208">
                  <a:moveTo>
                    <a:pt x="30" y="0"/>
                  </a:moveTo>
                  <a:lnTo>
                    <a:pt x="46" y="6"/>
                  </a:lnTo>
                  <a:lnTo>
                    <a:pt x="50" y="50"/>
                  </a:lnTo>
                  <a:lnTo>
                    <a:pt x="33" y="132"/>
                  </a:lnTo>
                  <a:lnTo>
                    <a:pt x="31" y="185"/>
                  </a:lnTo>
                  <a:lnTo>
                    <a:pt x="18" y="195"/>
                  </a:lnTo>
                  <a:lnTo>
                    <a:pt x="0" y="208"/>
                  </a:lnTo>
                  <a:lnTo>
                    <a:pt x="3" y="189"/>
                  </a:lnTo>
                  <a:lnTo>
                    <a:pt x="24" y="182"/>
                  </a:lnTo>
                  <a:lnTo>
                    <a:pt x="28" y="120"/>
                  </a:lnTo>
                  <a:lnTo>
                    <a:pt x="40" y="58"/>
                  </a:lnTo>
                  <a:lnTo>
                    <a:pt x="36" y="1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85" name="Freeform 87"/>
            <p:cNvSpPr>
              <a:spLocks/>
            </p:cNvSpPr>
            <p:nvPr/>
          </p:nvSpPr>
          <p:spPr bwMode="auto">
            <a:xfrm>
              <a:off x="1393" y="1828"/>
              <a:ext cx="12" cy="87"/>
            </a:xfrm>
            <a:custGeom>
              <a:avLst/>
              <a:gdLst>
                <a:gd name="T0" fmla="*/ 0 w 26"/>
                <a:gd name="T1" fmla="*/ 1 h 174"/>
                <a:gd name="T2" fmla="*/ 0 w 26"/>
                <a:gd name="T3" fmla="*/ 1 h 174"/>
                <a:gd name="T4" fmla="*/ 0 w 26"/>
                <a:gd name="T5" fmla="*/ 1 h 174"/>
                <a:gd name="T6" fmla="*/ 0 w 26"/>
                <a:gd name="T7" fmla="*/ 1 h 174"/>
                <a:gd name="T8" fmla="*/ 0 w 26"/>
                <a:gd name="T9" fmla="*/ 1 h 174"/>
                <a:gd name="T10" fmla="*/ 0 w 26"/>
                <a:gd name="T11" fmla="*/ 0 h 174"/>
                <a:gd name="T12" fmla="*/ 0 w 26"/>
                <a:gd name="T13" fmla="*/ 1 h 174"/>
                <a:gd name="T14" fmla="*/ 0 w 26"/>
                <a:gd name="T15" fmla="*/ 1 h 174"/>
                <a:gd name="T16" fmla="*/ 0 w 26"/>
                <a:gd name="T17" fmla="*/ 1 h 1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174"/>
                <a:gd name="T29" fmla="*/ 26 w 26"/>
                <a:gd name="T30" fmla="*/ 174 h 1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174">
                  <a:moveTo>
                    <a:pt x="17" y="6"/>
                  </a:moveTo>
                  <a:lnTo>
                    <a:pt x="17" y="99"/>
                  </a:lnTo>
                  <a:lnTo>
                    <a:pt x="14" y="127"/>
                  </a:lnTo>
                  <a:lnTo>
                    <a:pt x="0" y="174"/>
                  </a:lnTo>
                  <a:lnTo>
                    <a:pt x="23" y="119"/>
                  </a:lnTo>
                  <a:lnTo>
                    <a:pt x="26" y="0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86" name="Freeform 88"/>
            <p:cNvSpPr>
              <a:spLocks/>
            </p:cNvSpPr>
            <p:nvPr/>
          </p:nvSpPr>
          <p:spPr bwMode="auto">
            <a:xfrm>
              <a:off x="1433" y="1554"/>
              <a:ext cx="209" cy="109"/>
            </a:xfrm>
            <a:custGeom>
              <a:avLst/>
              <a:gdLst>
                <a:gd name="T0" fmla="*/ 0 w 419"/>
                <a:gd name="T1" fmla="*/ 1 h 218"/>
                <a:gd name="T2" fmla="*/ 0 w 419"/>
                <a:gd name="T3" fmla="*/ 1 h 218"/>
                <a:gd name="T4" fmla="*/ 0 w 419"/>
                <a:gd name="T5" fmla="*/ 1 h 218"/>
                <a:gd name="T6" fmla="*/ 0 w 419"/>
                <a:gd name="T7" fmla="*/ 1 h 218"/>
                <a:gd name="T8" fmla="*/ 0 w 419"/>
                <a:gd name="T9" fmla="*/ 1 h 218"/>
                <a:gd name="T10" fmla="*/ 0 w 419"/>
                <a:gd name="T11" fmla="*/ 0 h 218"/>
                <a:gd name="T12" fmla="*/ 0 w 419"/>
                <a:gd name="T13" fmla="*/ 1 h 218"/>
                <a:gd name="T14" fmla="*/ 0 w 419"/>
                <a:gd name="T15" fmla="*/ 1 h 218"/>
                <a:gd name="T16" fmla="*/ 0 w 419"/>
                <a:gd name="T17" fmla="*/ 1 h 218"/>
                <a:gd name="T18" fmla="*/ 0 w 419"/>
                <a:gd name="T19" fmla="*/ 1 h 218"/>
                <a:gd name="T20" fmla="*/ 0 w 419"/>
                <a:gd name="T21" fmla="*/ 1 h 218"/>
                <a:gd name="T22" fmla="*/ 0 w 419"/>
                <a:gd name="T23" fmla="*/ 1 h 218"/>
                <a:gd name="T24" fmla="*/ 0 w 419"/>
                <a:gd name="T25" fmla="*/ 1 h 218"/>
                <a:gd name="T26" fmla="*/ 0 w 419"/>
                <a:gd name="T27" fmla="*/ 1 h 218"/>
                <a:gd name="T28" fmla="*/ 0 w 419"/>
                <a:gd name="T29" fmla="*/ 1 h 218"/>
                <a:gd name="T30" fmla="*/ 0 w 419"/>
                <a:gd name="T31" fmla="*/ 1 h 218"/>
                <a:gd name="T32" fmla="*/ 0 w 419"/>
                <a:gd name="T33" fmla="*/ 1 h 218"/>
                <a:gd name="T34" fmla="*/ 0 w 419"/>
                <a:gd name="T35" fmla="*/ 1 h 218"/>
                <a:gd name="T36" fmla="*/ 0 w 419"/>
                <a:gd name="T37" fmla="*/ 1 h 218"/>
                <a:gd name="T38" fmla="*/ 0 w 419"/>
                <a:gd name="T39" fmla="*/ 1 h 218"/>
                <a:gd name="T40" fmla="*/ 0 w 419"/>
                <a:gd name="T41" fmla="*/ 1 h 218"/>
                <a:gd name="T42" fmla="*/ 0 w 419"/>
                <a:gd name="T43" fmla="*/ 1 h 218"/>
                <a:gd name="T44" fmla="*/ 0 w 419"/>
                <a:gd name="T45" fmla="*/ 1 h 218"/>
                <a:gd name="T46" fmla="*/ 0 w 419"/>
                <a:gd name="T47" fmla="*/ 1 h 218"/>
                <a:gd name="T48" fmla="*/ 0 w 419"/>
                <a:gd name="T49" fmla="*/ 1 h 218"/>
                <a:gd name="T50" fmla="*/ 0 w 419"/>
                <a:gd name="T51" fmla="*/ 1 h 218"/>
                <a:gd name="T52" fmla="*/ 0 w 419"/>
                <a:gd name="T53" fmla="*/ 1 h 218"/>
                <a:gd name="T54" fmla="*/ 0 w 419"/>
                <a:gd name="T55" fmla="*/ 1 h 218"/>
                <a:gd name="T56" fmla="*/ 0 w 419"/>
                <a:gd name="T57" fmla="*/ 1 h 218"/>
                <a:gd name="T58" fmla="*/ 0 w 419"/>
                <a:gd name="T59" fmla="*/ 1 h 218"/>
                <a:gd name="T60" fmla="*/ 0 w 419"/>
                <a:gd name="T61" fmla="*/ 1 h 218"/>
                <a:gd name="T62" fmla="*/ 0 w 419"/>
                <a:gd name="T63" fmla="*/ 1 h 218"/>
                <a:gd name="T64" fmla="*/ 0 w 419"/>
                <a:gd name="T65" fmla="*/ 1 h 218"/>
                <a:gd name="T66" fmla="*/ 0 w 419"/>
                <a:gd name="T67" fmla="*/ 1 h 2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19"/>
                <a:gd name="T103" fmla="*/ 0 h 218"/>
                <a:gd name="T104" fmla="*/ 419 w 419"/>
                <a:gd name="T105" fmla="*/ 218 h 2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19" h="218">
                  <a:moveTo>
                    <a:pt x="109" y="75"/>
                  </a:moveTo>
                  <a:lnTo>
                    <a:pt x="123" y="106"/>
                  </a:lnTo>
                  <a:lnTo>
                    <a:pt x="94" y="93"/>
                  </a:lnTo>
                  <a:lnTo>
                    <a:pt x="80" y="66"/>
                  </a:lnTo>
                  <a:lnTo>
                    <a:pt x="70" y="30"/>
                  </a:lnTo>
                  <a:lnTo>
                    <a:pt x="65" y="0"/>
                  </a:lnTo>
                  <a:lnTo>
                    <a:pt x="34" y="51"/>
                  </a:lnTo>
                  <a:lnTo>
                    <a:pt x="46" y="116"/>
                  </a:lnTo>
                  <a:lnTo>
                    <a:pt x="20" y="75"/>
                  </a:lnTo>
                  <a:lnTo>
                    <a:pt x="29" y="124"/>
                  </a:lnTo>
                  <a:lnTo>
                    <a:pt x="44" y="151"/>
                  </a:lnTo>
                  <a:lnTo>
                    <a:pt x="11" y="109"/>
                  </a:lnTo>
                  <a:lnTo>
                    <a:pt x="24" y="156"/>
                  </a:lnTo>
                  <a:lnTo>
                    <a:pt x="0" y="142"/>
                  </a:lnTo>
                  <a:lnTo>
                    <a:pt x="24" y="178"/>
                  </a:lnTo>
                  <a:lnTo>
                    <a:pt x="40" y="195"/>
                  </a:lnTo>
                  <a:lnTo>
                    <a:pt x="0" y="218"/>
                  </a:lnTo>
                  <a:lnTo>
                    <a:pt x="136" y="195"/>
                  </a:lnTo>
                  <a:lnTo>
                    <a:pt x="254" y="172"/>
                  </a:lnTo>
                  <a:lnTo>
                    <a:pt x="419" y="139"/>
                  </a:lnTo>
                  <a:lnTo>
                    <a:pt x="311" y="148"/>
                  </a:lnTo>
                  <a:lnTo>
                    <a:pt x="346" y="104"/>
                  </a:lnTo>
                  <a:lnTo>
                    <a:pt x="330" y="104"/>
                  </a:lnTo>
                  <a:lnTo>
                    <a:pt x="330" y="80"/>
                  </a:lnTo>
                  <a:lnTo>
                    <a:pt x="308" y="109"/>
                  </a:lnTo>
                  <a:lnTo>
                    <a:pt x="281" y="127"/>
                  </a:lnTo>
                  <a:lnTo>
                    <a:pt x="245" y="134"/>
                  </a:lnTo>
                  <a:lnTo>
                    <a:pt x="219" y="137"/>
                  </a:lnTo>
                  <a:lnTo>
                    <a:pt x="183" y="133"/>
                  </a:lnTo>
                  <a:lnTo>
                    <a:pt x="157" y="121"/>
                  </a:lnTo>
                  <a:lnTo>
                    <a:pt x="129" y="100"/>
                  </a:lnTo>
                  <a:lnTo>
                    <a:pt x="109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87" name="Freeform 89"/>
            <p:cNvSpPr>
              <a:spLocks/>
            </p:cNvSpPr>
            <p:nvPr/>
          </p:nvSpPr>
          <p:spPr bwMode="auto">
            <a:xfrm>
              <a:off x="1500" y="1493"/>
              <a:ext cx="109" cy="75"/>
            </a:xfrm>
            <a:custGeom>
              <a:avLst/>
              <a:gdLst>
                <a:gd name="T0" fmla="*/ 0 w 217"/>
                <a:gd name="T1" fmla="*/ 0 h 151"/>
                <a:gd name="T2" fmla="*/ 1 w 217"/>
                <a:gd name="T3" fmla="*/ 0 h 151"/>
                <a:gd name="T4" fmla="*/ 1 w 217"/>
                <a:gd name="T5" fmla="*/ 0 h 151"/>
                <a:gd name="T6" fmla="*/ 1 w 217"/>
                <a:gd name="T7" fmla="*/ 0 h 151"/>
                <a:gd name="T8" fmla="*/ 1 w 217"/>
                <a:gd name="T9" fmla="*/ 0 h 151"/>
                <a:gd name="T10" fmla="*/ 1 w 217"/>
                <a:gd name="T11" fmla="*/ 0 h 151"/>
                <a:gd name="T12" fmla="*/ 1 w 217"/>
                <a:gd name="T13" fmla="*/ 0 h 151"/>
                <a:gd name="T14" fmla="*/ 1 w 217"/>
                <a:gd name="T15" fmla="*/ 0 h 151"/>
                <a:gd name="T16" fmla="*/ 1 w 217"/>
                <a:gd name="T17" fmla="*/ 0 h 151"/>
                <a:gd name="T18" fmla="*/ 1 w 217"/>
                <a:gd name="T19" fmla="*/ 0 h 151"/>
                <a:gd name="T20" fmla="*/ 1 w 217"/>
                <a:gd name="T21" fmla="*/ 0 h 151"/>
                <a:gd name="T22" fmla="*/ 1 w 217"/>
                <a:gd name="T23" fmla="*/ 0 h 151"/>
                <a:gd name="T24" fmla="*/ 1 w 217"/>
                <a:gd name="T25" fmla="*/ 0 h 151"/>
                <a:gd name="T26" fmla="*/ 1 w 217"/>
                <a:gd name="T27" fmla="*/ 0 h 151"/>
                <a:gd name="T28" fmla="*/ 1 w 217"/>
                <a:gd name="T29" fmla="*/ 0 h 151"/>
                <a:gd name="T30" fmla="*/ 0 w 217"/>
                <a:gd name="T31" fmla="*/ 0 h 151"/>
                <a:gd name="T32" fmla="*/ 0 w 217"/>
                <a:gd name="T33" fmla="*/ 0 h 151"/>
                <a:gd name="T34" fmla="*/ 0 w 217"/>
                <a:gd name="T35" fmla="*/ 0 h 1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7"/>
                <a:gd name="T55" fmla="*/ 0 h 151"/>
                <a:gd name="T56" fmla="*/ 217 w 217"/>
                <a:gd name="T57" fmla="*/ 151 h 15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7" h="151">
                  <a:moveTo>
                    <a:pt x="0" y="33"/>
                  </a:moveTo>
                  <a:lnTo>
                    <a:pt x="42" y="12"/>
                  </a:lnTo>
                  <a:lnTo>
                    <a:pt x="98" y="12"/>
                  </a:lnTo>
                  <a:lnTo>
                    <a:pt x="149" y="24"/>
                  </a:lnTo>
                  <a:lnTo>
                    <a:pt x="185" y="53"/>
                  </a:lnTo>
                  <a:lnTo>
                    <a:pt x="202" y="83"/>
                  </a:lnTo>
                  <a:lnTo>
                    <a:pt x="211" y="114"/>
                  </a:lnTo>
                  <a:lnTo>
                    <a:pt x="216" y="151"/>
                  </a:lnTo>
                  <a:lnTo>
                    <a:pt x="217" y="115"/>
                  </a:lnTo>
                  <a:lnTo>
                    <a:pt x="207" y="79"/>
                  </a:lnTo>
                  <a:lnTo>
                    <a:pt x="188" y="47"/>
                  </a:lnTo>
                  <a:lnTo>
                    <a:pt x="158" y="21"/>
                  </a:lnTo>
                  <a:lnTo>
                    <a:pt x="124" y="3"/>
                  </a:lnTo>
                  <a:lnTo>
                    <a:pt x="74" y="0"/>
                  </a:lnTo>
                  <a:lnTo>
                    <a:pt x="34" y="1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88" name="Freeform 90"/>
            <p:cNvSpPr>
              <a:spLocks/>
            </p:cNvSpPr>
            <p:nvPr/>
          </p:nvSpPr>
          <p:spPr bwMode="auto">
            <a:xfrm>
              <a:off x="1616" y="1533"/>
              <a:ext cx="7" cy="56"/>
            </a:xfrm>
            <a:custGeom>
              <a:avLst/>
              <a:gdLst>
                <a:gd name="T0" fmla="*/ 1 w 14"/>
                <a:gd name="T1" fmla="*/ 0 h 114"/>
                <a:gd name="T2" fmla="*/ 1 w 14"/>
                <a:gd name="T3" fmla="*/ 0 h 114"/>
                <a:gd name="T4" fmla="*/ 1 w 14"/>
                <a:gd name="T5" fmla="*/ 0 h 114"/>
                <a:gd name="T6" fmla="*/ 0 w 14"/>
                <a:gd name="T7" fmla="*/ 0 h 114"/>
                <a:gd name="T8" fmla="*/ 1 w 14"/>
                <a:gd name="T9" fmla="*/ 0 h 114"/>
                <a:gd name="T10" fmla="*/ 1 w 14"/>
                <a:gd name="T11" fmla="*/ 0 h 114"/>
                <a:gd name="T12" fmla="*/ 1 w 14"/>
                <a:gd name="T13" fmla="*/ 0 h 114"/>
                <a:gd name="T14" fmla="*/ 1 w 14"/>
                <a:gd name="T15" fmla="*/ 0 h 114"/>
                <a:gd name="T16" fmla="*/ 1 w 14"/>
                <a:gd name="T17" fmla="*/ 0 h 114"/>
                <a:gd name="T18" fmla="*/ 1 w 14"/>
                <a:gd name="T19" fmla="*/ 0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14"/>
                <a:gd name="T32" fmla="*/ 14 w 14"/>
                <a:gd name="T33" fmla="*/ 114 h 1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14">
                  <a:moveTo>
                    <a:pt x="2" y="0"/>
                  </a:moveTo>
                  <a:lnTo>
                    <a:pt x="11" y="35"/>
                  </a:lnTo>
                  <a:lnTo>
                    <a:pt x="8" y="68"/>
                  </a:lnTo>
                  <a:lnTo>
                    <a:pt x="0" y="114"/>
                  </a:lnTo>
                  <a:lnTo>
                    <a:pt x="12" y="74"/>
                  </a:lnTo>
                  <a:lnTo>
                    <a:pt x="14" y="43"/>
                  </a:lnTo>
                  <a:lnTo>
                    <a:pt x="12" y="2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89" name="Freeform 91"/>
            <p:cNvSpPr>
              <a:spLocks/>
            </p:cNvSpPr>
            <p:nvPr/>
          </p:nvSpPr>
          <p:spPr bwMode="auto">
            <a:xfrm>
              <a:off x="1373" y="1621"/>
              <a:ext cx="24" cy="38"/>
            </a:xfrm>
            <a:custGeom>
              <a:avLst/>
              <a:gdLst>
                <a:gd name="T0" fmla="*/ 1 w 48"/>
                <a:gd name="T1" fmla="*/ 1 h 76"/>
                <a:gd name="T2" fmla="*/ 0 w 48"/>
                <a:gd name="T3" fmla="*/ 1 h 76"/>
                <a:gd name="T4" fmla="*/ 0 w 48"/>
                <a:gd name="T5" fmla="*/ 1 h 76"/>
                <a:gd name="T6" fmla="*/ 1 w 48"/>
                <a:gd name="T7" fmla="*/ 1 h 76"/>
                <a:gd name="T8" fmla="*/ 1 w 48"/>
                <a:gd name="T9" fmla="*/ 1 h 76"/>
                <a:gd name="T10" fmla="*/ 1 w 48"/>
                <a:gd name="T11" fmla="*/ 1 h 76"/>
                <a:gd name="T12" fmla="*/ 1 w 48"/>
                <a:gd name="T13" fmla="*/ 1 h 76"/>
                <a:gd name="T14" fmla="*/ 1 w 48"/>
                <a:gd name="T15" fmla="*/ 1 h 76"/>
                <a:gd name="T16" fmla="*/ 1 w 48"/>
                <a:gd name="T17" fmla="*/ 1 h 76"/>
                <a:gd name="T18" fmla="*/ 1 w 48"/>
                <a:gd name="T19" fmla="*/ 0 h 76"/>
                <a:gd name="T20" fmla="*/ 1 w 48"/>
                <a:gd name="T21" fmla="*/ 1 h 76"/>
                <a:gd name="T22" fmla="*/ 1 w 48"/>
                <a:gd name="T23" fmla="*/ 1 h 76"/>
                <a:gd name="T24" fmla="*/ 1 w 48"/>
                <a:gd name="T25" fmla="*/ 1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76"/>
                <a:gd name="T41" fmla="*/ 48 w 48"/>
                <a:gd name="T42" fmla="*/ 76 h 7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76">
                  <a:moveTo>
                    <a:pt x="8" y="3"/>
                  </a:moveTo>
                  <a:lnTo>
                    <a:pt x="0" y="11"/>
                  </a:lnTo>
                  <a:lnTo>
                    <a:pt x="0" y="34"/>
                  </a:lnTo>
                  <a:lnTo>
                    <a:pt x="15" y="64"/>
                  </a:lnTo>
                  <a:lnTo>
                    <a:pt x="30" y="76"/>
                  </a:lnTo>
                  <a:lnTo>
                    <a:pt x="48" y="70"/>
                  </a:lnTo>
                  <a:lnTo>
                    <a:pt x="29" y="62"/>
                  </a:lnTo>
                  <a:lnTo>
                    <a:pt x="17" y="38"/>
                  </a:lnTo>
                  <a:lnTo>
                    <a:pt x="12" y="14"/>
                  </a:lnTo>
                  <a:lnTo>
                    <a:pt x="17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90" name="Freeform 92"/>
            <p:cNvSpPr>
              <a:spLocks/>
            </p:cNvSpPr>
            <p:nvPr/>
          </p:nvSpPr>
          <p:spPr bwMode="auto">
            <a:xfrm>
              <a:off x="1390" y="1633"/>
              <a:ext cx="6" cy="10"/>
            </a:xfrm>
            <a:custGeom>
              <a:avLst/>
              <a:gdLst>
                <a:gd name="T0" fmla="*/ 0 w 14"/>
                <a:gd name="T1" fmla="*/ 0 h 21"/>
                <a:gd name="T2" fmla="*/ 0 w 14"/>
                <a:gd name="T3" fmla="*/ 0 h 21"/>
                <a:gd name="T4" fmla="*/ 0 w 14"/>
                <a:gd name="T5" fmla="*/ 0 h 21"/>
                <a:gd name="T6" fmla="*/ 0 w 14"/>
                <a:gd name="T7" fmla="*/ 0 h 21"/>
                <a:gd name="T8" fmla="*/ 0 w 14"/>
                <a:gd name="T9" fmla="*/ 0 h 21"/>
                <a:gd name="T10" fmla="*/ 0 w 14"/>
                <a:gd name="T11" fmla="*/ 0 h 21"/>
                <a:gd name="T12" fmla="*/ 0 w 14"/>
                <a:gd name="T13" fmla="*/ 0 h 21"/>
                <a:gd name="T14" fmla="*/ 0 w 14"/>
                <a:gd name="T15" fmla="*/ 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21"/>
                <a:gd name="T26" fmla="*/ 14 w 14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21">
                  <a:moveTo>
                    <a:pt x="0" y="3"/>
                  </a:moveTo>
                  <a:lnTo>
                    <a:pt x="5" y="17"/>
                  </a:lnTo>
                  <a:lnTo>
                    <a:pt x="14" y="21"/>
                  </a:lnTo>
                  <a:lnTo>
                    <a:pt x="14" y="11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91" name="Freeform 93"/>
            <p:cNvSpPr>
              <a:spLocks/>
            </p:cNvSpPr>
            <p:nvPr/>
          </p:nvSpPr>
          <p:spPr bwMode="auto">
            <a:xfrm>
              <a:off x="1365" y="1502"/>
              <a:ext cx="20" cy="83"/>
            </a:xfrm>
            <a:custGeom>
              <a:avLst/>
              <a:gdLst>
                <a:gd name="T0" fmla="*/ 0 w 41"/>
                <a:gd name="T1" fmla="*/ 0 h 167"/>
                <a:gd name="T2" fmla="*/ 0 w 41"/>
                <a:gd name="T3" fmla="*/ 0 h 167"/>
                <a:gd name="T4" fmla="*/ 0 w 41"/>
                <a:gd name="T5" fmla="*/ 0 h 167"/>
                <a:gd name="T6" fmla="*/ 0 w 41"/>
                <a:gd name="T7" fmla="*/ 0 h 167"/>
                <a:gd name="T8" fmla="*/ 0 w 41"/>
                <a:gd name="T9" fmla="*/ 0 h 167"/>
                <a:gd name="T10" fmla="*/ 0 w 41"/>
                <a:gd name="T11" fmla="*/ 0 h 167"/>
                <a:gd name="T12" fmla="*/ 0 w 41"/>
                <a:gd name="T13" fmla="*/ 0 h 167"/>
                <a:gd name="T14" fmla="*/ 0 w 41"/>
                <a:gd name="T15" fmla="*/ 0 h 167"/>
                <a:gd name="T16" fmla="*/ 0 w 41"/>
                <a:gd name="T17" fmla="*/ 0 h 167"/>
                <a:gd name="T18" fmla="*/ 0 w 41"/>
                <a:gd name="T19" fmla="*/ 0 h 167"/>
                <a:gd name="T20" fmla="*/ 0 w 41"/>
                <a:gd name="T21" fmla="*/ 0 h 167"/>
                <a:gd name="T22" fmla="*/ 0 w 41"/>
                <a:gd name="T23" fmla="*/ 0 h 167"/>
                <a:gd name="T24" fmla="*/ 0 w 41"/>
                <a:gd name="T25" fmla="*/ 0 h 167"/>
                <a:gd name="T26" fmla="*/ 0 w 41"/>
                <a:gd name="T27" fmla="*/ 0 h 167"/>
                <a:gd name="T28" fmla="*/ 0 w 41"/>
                <a:gd name="T29" fmla="*/ 0 h 167"/>
                <a:gd name="T30" fmla="*/ 0 w 41"/>
                <a:gd name="T31" fmla="*/ 0 h 1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1"/>
                <a:gd name="T49" fmla="*/ 0 h 167"/>
                <a:gd name="T50" fmla="*/ 41 w 41"/>
                <a:gd name="T51" fmla="*/ 167 h 16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1" h="167">
                  <a:moveTo>
                    <a:pt x="41" y="9"/>
                  </a:moveTo>
                  <a:lnTo>
                    <a:pt x="29" y="38"/>
                  </a:lnTo>
                  <a:lnTo>
                    <a:pt x="23" y="71"/>
                  </a:lnTo>
                  <a:lnTo>
                    <a:pt x="17" y="102"/>
                  </a:lnTo>
                  <a:lnTo>
                    <a:pt x="17" y="130"/>
                  </a:lnTo>
                  <a:lnTo>
                    <a:pt x="20" y="165"/>
                  </a:lnTo>
                  <a:lnTo>
                    <a:pt x="2" y="167"/>
                  </a:lnTo>
                  <a:lnTo>
                    <a:pt x="0" y="121"/>
                  </a:lnTo>
                  <a:lnTo>
                    <a:pt x="0" y="79"/>
                  </a:lnTo>
                  <a:lnTo>
                    <a:pt x="5" y="50"/>
                  </a:lnTo>
                  <a:lnTo>
                    <a:pt x="11" y="32"/>
                  </a:lnTo>
                  <a:lnTo>
                    <a:pt x="23" y="6"/>
                  </a:lnTo>
                  <a:lnTo>
                    <a:pt x="32" y="0"/>
                  </a:lnTo>
                  <a:lnTo>
                    <a:pt x="4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92" name="Freeform 94"/>
            <p:cNvSpPr>
              <a:spLocks/>
            </p:cNvSpPr>
            <p:nvPr/>
          </p:nvSpPr>
          <p:spPr bwMode="auto">
            <a:xfrm>
              <a:off x="1418" y="1413"/>
              <a:ext cx="162" cy="103"/>
            </a:xfrm>
            <a:custGeom>
              <a:avLst/>
              <a:gdLst>
                <a:gd name="T0" fmla="*/ 1 w 323"/>
                <a:gd name="T1" fmla="*/ 1 h 206"/>
                <a:gd name="T2" fmla="*/ 1 w 323"/>
                <a:gd name="T3" fmla="*/ 1 h 206"/>
                <a:gd name="T4" fmla="*/ 1 w 323"/>
                <a:gd name="T5" fmla="*/ 1 h 206"/>
                <a:gd name="T6" fmla="*/ 1 w 323"/>
                <a:gd name="T7" fmla="*/ 1 h 206"/>
                <a:gd name="T8" fmla="*/ 1 w 323"/>
                <a:gd name="T9" fmla="*/ 1 h 206"/>
                <a:gd name="T10" fmla="*/ 1 w 323"/>
                <a:gd name="T11" fmla="*/ 1 h 206"/>
                <a:gd name="T12" fmla="*/ 1 w 323"/>
                <a:gd name="T13" fmla="*/ 1 h 206"/>
                <a:gd name="T14" fmla="*/ 1 w 323"/>
                <a:gd name="T15" fmla="*/ 1 h 206"/>
                <a:gd name="T16" fmla="*/ 1 w 323"/>
                <a:gd name="T17" fmla="*/ 1 h 206"/>
                <a:gd name="T18" fmla="*/ 1 w 323"/>
                <a:gd name="T19" fmla="*/ 1 h 206"/>
                <a:gd name="T20" fmla="*/ 1 w 323"/>
                <a:gd name="T21" fmla="*/ 1 h 206"/>
                <a:gd name="T22" fmla="*/ 1 w 323"/>
                <a:gd name="T23" fmla="*/ 1 h 206"/>
                <a:gd name="T24" fmla="*/ 1 w 323"/>
                <a:gd name="T25" fmla="*/ 1 h 206"/>
                <a:gd name="T26" fmla="*/ 1 w 323"/>
                <a:gd name="T27" fmla="*/ 0 h 206"/>
                <a:gd name="T28" fmla="*/ 0 w 323"/>
                <a:gd name="T29" fmla="*/ 1 h 206"/>
                <a:gd name="T30" fmla="*/ 1 w 323"/>
                <a:gd name="T31" fmla="*/ 1 h 206"/>
                <a:gd name="T32" fmla="*/ 1 w 323"/>
                <a:gd name="T33" fmla="*/ 1 h 206"/>
                <a:gd name="T34" fmla="*/ 1 w 323"/>
                <a:gd name="T35" fmla="*/ 1 h 206"/>
                <a:gd name="T36" fmla="*/ 1 w 323"/>
                <a:gd name="T37" fmla="*/ 1 h 206"/>
                <a:gd name="T38" fmla="*/ 1 w 323"/>
                <a:gd name="T39" fmla="*/ 1 h 206"/>
                <a:gd name="T40" fmla="*/ 1 w 323"/>
                <a:gd name="T41" fmla="*/ 1 h 206"/>
                <a:gd name="T42" fmla="*/ 1 w 323"/>
                <a:gd name="T43" fmla="*/ 1 h 206"/>
                <a:gd name="T44" fmla="*/ 1 w 323"/>
                <a:gd name="T45" fmla="*/ 1 h 206"/>
                <a:gd name="T46" fmla="*/ 1 w 323"/>
                <a:gd name="T47" fmla="*/ 1 h 20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3"/>
                <a:gd name="T73" fmla="*/ 0 h 206"/>
                <a:gd name="T74" fmla="*/ 323 w 323"/>
                <a:gd name="T75" fmla="*/ 206 h 20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3" h="206">
                  <a:moveTo>
                    <a:pt x="122" y="206"/>
                  </a:moveTo>
                  <a:lnTo>
                    <a:pt x="152" y="170"/>
                  </a:lnTo>
                  <a:lnTo>
                    <a:pt x="197" y="142"/>
                  </a:lnTo>
                  <a:lnTo>
                    <a:pt x="238" y="135"/>
                  </a:lnTo>
                  <a:lnTo>
                    <a:pt x="282" y="136"/>
                  </a:lnTo>
                  <a:lnTo>
                    <a:pt x="323" y="151"/>
                  </a:lnTo>
                  <a:lnTo>
                    <a:pt x="291" y="130"/>
                  </a:lnTo>
                  <a:lnTo>
                    <a:pt x="249" y="123"/>
                  </a:lnTo>
                  <a:lnTo>
                    <a:pt x="196" y="129"/>
                  </a:lnTo>
                  <a:lnTo>
                    <a:pt x="181" y="88"/>
                  </a:lnTo>
                  <a:lnTo>
                    <a:pt x="148" y="49"/>
                  </a:lnTo>
                  <a:lnTo>
                    <a:pt x="104" y="21"/>
                  </a:lnTo>
                  <a:lnTo>
                    <a:pt x="43" y="2"/>
                  </a:lnTo>
                  <a:lnTo>
                    <a:pt x="7" y="0"/>
                  </a:lnTo>
                  <a:lnTo>
                    <a:pt x="0" y="12"/>
                  </a:lnTo>
                  <a:lnTo>
                    <a:pt x="43" y="15"/>
                  </a:lnTo>
                  <a:lnTo>
                    <a:pt x="101" y="30"/>
                  </a:lnTo>
                  <a:lnTo>
                    <a:pt x="152" y="68"/>
                  </a:lnTo>
                  <a:lnTo>
                    <a:pt x="179" y="111"/>
                  </a:lnTo>
                  <a:lnTo>
                    <a:pt x="185" y="130"/>
                  </a:lnTo>
                  <a:lnTo>
                    <a:pt x="148" y="162"/>
                  </a:lnTo>
                  <a:lnTo>
                    <a:pt x="122" y="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93" name="Freeform 95"/>
            <p:cNvSpPr>
              <a:spLocks/>
            </p:cNvSpPr>
            <p:nvPr/>
          </p:nvSpPr>
          <p:spPr bwMode="auto">
            <a:xfrm>
              <a:off x="1422" y="1400"/>
              <a:ext cx="111" cy="67"/>
            </a:xfrm>
            <a:custGeom>
              <a:avLst/>
              <a:gdLst>
                <a:gd name="T0" fmla="*/ 0 w 222"/>
                <a:gd name="T1" fmla="*/ 1 h 134"/>
                <a:gd name="T2" fmla="*/ 1 w 222"/>
                <a:gd name="T3" fmla="*/ 1 h 134"/>
                <a:gd name="T4" fmla="*/ 1 w 222"/>
                <a:gd name="T5" fmla="*/ 0 h 134"/>
                <a:gd name="T6" fmla="*/ 1 w 222"/>
                <a:gd name="T7" fmla="*/ 1 h 134"/>
                <a:gd name="T8" fmla="*/ 1 w 222"/>
                <a:gd name="T9" fmla="*/ 1 h 134"/>
                <a:gd name="T10" fmla="*/ 1 w 222"/>
                <a:gd name="T11" fmla="*/ 1 h 134"/>
                <a:gd name="T12" fmla="*/ 1 w 222"/>
                <a:gd name="T13" fmla="*/ 1 h 134"/>
                <a:gd name="T14" fmla="*/ 1 w 222"/>
                <a:gd name="T15" fmla="*/ 1 h 134"/>
                <a:gd name="T16" fmla="*/ 1 w 222"/>
                <a:gd name="T17" fmla="*/ 1 h 134"/>
                <a:gd name="T18" fmla="*/ 1 w 222"/>
                <a:gd name="T19" fmla="*/ 1 h 134"/>
                <a:gd name="T20" fmla="*/ 1 w 222"/>
                <a:gd name="T21" fmla="*/ 1 h 134"/>
                <a:gd name="T22" fmla="*/ 0 w 222"/>
                <a:gd name="T23" fmla="*/ 1 h 134"/>
                <a:gd name="T24" fmla="*/ 0 w 222"/>
                <a:gd name="T25" fmla="*/ 1 h 134"/>
                <a:gd name="T26" fmla="*/ 0 w 222"/>
                <a:gd name="T27" fmla="*/ 1 h 1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2"/>
                <a:gd name="T43" fmla="*/ 0 h 134"/>
                <a:gd name="T44" fmla="*/ 222 w 222"/>
                <a:gd name="T45" fmla="*/ 134 h 1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2" h="134">
                  <a:moveTo>
                    <a:pt x="0" y="14"/>
                  </a:moveTo>
                  <a:lnTo>
                    <a:pt x="15" y="2"/>
                  </a:lnTo>
                  <a:lnTo>
                    <a:pt x="36" y="0"/>
                  </a:lnTo>
                  <a:lnTo>
                    <a:pt x="97" y="17"/>
                  </a:lnTo>
                  <a:lnTo>
                    <a:pt x="153" y="47"/>
                  </a:lnTo>
                  <a:lnTo>
                    <a:pt x="198" y="91"/>
                  </a:lnTo>
                  <a:lnTo>
                    <a:pt x="222" y="134"/>
                  </a:lnTo>
                  <a:lnTo>
                    <a:pt x="181" y="85"/>
                  </a:lnTo>
                  <a:lnTo>
                    <a:pt x="122" y="37"/>
                  </a:lnTo>
                  <a:lnTo>
                    <a:pt x="59" y="12"/>
                  </a:lnTo>
                  <a:lnTo>
                    <a:pt x="21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94" name="Freeform 96"/>
            <p:cNvSpPr>
              <a:spLocks/>
            </p:cNvSpPr>
            <p:nvPr/>
          </p:nvSpPr>
          <p:spPr bwMode="auto">
            <a:xfrm>
              <a:off x="1343" y="1418"/>
              <a:ext cx="92" cy="266"/>
            </a:xfrm>
            <a:custGeom>
              <a:avLst/>
              <a:gdLst>
                <a:gd name="T0" fmla="*/ 1 w 184"/>
                <a:gd name="T1" fmla="*/ 0 h 531"/>
                <a:gd name="T2" fmla="*/ 1 w 184"/>
                <a:gd name="T3" fmla="*/ 1 h 531"/>
                <a:gd name="T4" fmla="*/ 1 w 184"/>
                <a:gd name="T5" fmla="*/ 1 h 531"/>
                <a:gd name="T6" fmla="*/ 1 w 184"/>
                <a:gd name="T7" fmla="*/ 1 h 531"/>
                <a:gd name="T8" fmla="*/ 1 w 184"/>
                <a:gd name="T9" fmla="*/ 1 h 531"/>
                <a:gd name="T10" fmla="*/ 0 w 184"/>
                <a:gd name="T11" fmla="*/ 1 h 531"/>
                <a:gd name="T12" fmla="*/ 1 w 184"/>
                <a:gd name="T13" fmla="*/ 1 h 531"/>
                <a:gd name="T14" fmla="*/ 1 w 184"/>
                <a:gd name="T15" fmla="*/ 1 h 531"/>
                <a:gd name="T16" fmla="*/ 1 w 184"/>
                <a:gd name="T17" fmla="*/ 1 h 531"/>
                <a:gd name="T18" fmla="*/ 1 w 184"/>
                <a:gd name="T19" fmla="*/ 1 h 531"/>
                <a:gd name="T20" fmla="*/ 1 w 184"/>
                <a:gd name="T21" fmla="*/ 1 h 531"/>
                <a:gd name="T22" fmla="*/ 1 w 184"/>
                <a:gd name="T23" fmla="*/ 1 h 531"/>
                <a:gd name="T24" fmla="*/ 1 w 184"/>
                <a:gd name="T25" fmla="*/ 1 h 531"/>
                <a:gd name="T26" fmla="*/ 1 w 184"/>
                <a:gd name="T27" fmla="*/ 1 h 531"/>
                <a:gd name="T28" fmla="*/ 1 w 184"/>
                <a:gd name="T29" fmla="*/ 1 h 531"/>
                <a:gd name="T30" fmla="*/ 1 w 184"/>
                <a:gd name="T31" fmla="*/ 1 h 531"/>
                <a:gd name="T32" fmla="*/ 1 w 184"/>
                <a:gd name="T33" fmla="*/ 1 h 531"/>
                <a:gd name="T34" fmla="*/ 1 w 184"/>
                <a:gd name="T35" fmla="*/ 1 h 531"/>
                <a:gd name="T36" fmla="*/ 1 w 184"/>
                <a:gd name="T37" fmla="*/ 1 h 531"/>
                <a:gd name="T38" fmla="*/ 1 w 184"/>
                <a:gd name="T39" fmla="*/ 1 h 531"/>
                <a:gd name="T40" fmla="*/ 1 w 184"/>
                <a:gd name="T41" fmla="*/ 1 h 531"/>
                <a:gd name="T42" fmla="*/ 1 w 184"/>
                <a:gd name="T43" fmla="*/ 1 h 531"/>
                <a:gd name="T44" fmla="*/ 1 w 184"/>
                <a:gd name="T45" fmla="*/ 1 h 531"/>
                <a:gd name="T46" fmla="*/ 1 w 184"/>
                <a:gd name="T47" fmla="*/ 1 h 531"/>
                <a:gd name="T48" fmla="*/ 1 w 184"/>
                <a:gd name="T49" fmla="*/ 0 h 531"/>
                <a:gd name="T50" fmla="*/ 1 w 184"/>
                <a:gd name="T51" fmla="*/ 0 h 531"/>
                <a:gd name="T52" fmla="*/ 1 w 184"/>
                <a:gd name="T53" fmla="*/ 0 h 531"/>
                <a:gd name="T54" fmla="*/ 1 w 184"/>
                <a:gd name="T55" fmla="*/ 0 h 5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4"/>
                <a:gd name="T85" fmla="*/ 0 h 531"/>
                <a:gd name="T86" fmla="*/ 184 w 184"/>
                <a:gd name="T87" fmla="*/ 531 h 53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4" h="531">
                  <a:moveTo>
                    <a:pt x="163" y="0"/>
                  </a:moveTo>
                  <a:lnTo>
                    <a:pt x="113" y="28"/>
                  </a:lnTo>
                  <a:lnTo>
                    <a:pt x="49" y="103"/>
                  </a:lnTo>
                  <a:lnTo>
                    <a:pt x="21" y="159"/>
                  </a:lnTo>
                  <a:lnTo>
                    <a:pt x="1" y="215"/>
                  </a:lnTo>
                  <a:lnTo>
                    <a:pt x="0" y="271"/>
                  </a:lnTo>
                  <a:lnTo>
                    <a:pt x="4" y="336"/>
                  </a:lnTo>
                  <a:lnTo>
                    <a:pt x="1" y="399"/>
                  </a:lnTo>
                  <a:lnTo>
                    <a:pt x="15" y="431"/>
                  </a:lnTo>
                  <a:lnTo>
                    <a:pt x="9" y="463"/>
                  </a:lnTo>
                  <a:lnTo>
                    <a:pt x="21" y="487"/>
                  </a:lnTo>
                  <a:lnTo>
                    <a:pt x="15" y="531"/>
                  </a:lnTo>
                  <a:lnTo>
                    <a:pt x="30" y="489"/>
                  </a:lnTo>
                  <a:lnTo>
                    <a:pt x="21" y="460"/>
                  </a:lnTo>
                  <a:lnTo>
                    <a:pt x="25" y="422"/>
                  </a:lnTo>
                  <a:lnTo>
                    <a:pt x="15" y="395"/>
                  </a:lnTo>
                  <a:lnTo>
                    <a:pt x="15" y="352"/>
                  </a:lnTo>
                  <a:lnTo>
                    <a:pt x="30" y="340"/>
                  </a:lnTo>
                  <a:lnTo>
                    <a:pt x="15" y="337"/>
                  </a:lnTo>
                  <a:lnTo>
                    <a:pt x="10" y="260"/>
                  </a:lnTo>
                  <a:lnTo>
                    <a:pt x="22" y="184"/>
                  </a:lnTo>
                  <a:lnTo>
                    <a:pt x="54" y="118"/>
                  </a:lnTo>
                  <a:lnTo>
                    <a:pt x="98" y="62"/>
                  </a:lnTo>
                  <a:lnTo>
                    <a:pt x="134" y="27"/>
                  </a:lnTo>
                  <a:lnTo>
                    <a:pt x="184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95" name="Freeform 97"/>
            <p:cNvSpPr>
              <a:spLocks/>
            </p:cNvSpPr>
            <p:nvPr/>
          </p:nvSpPr>
          <p:spPr bwMode="auto">
            <a:xfrm>
              <a:off x="1457" y="1394"/>
              <a:ext cx="261" cy="220"/>
            </a:xfrm>
            <a:custGeom>
              <a:avLst/>
              <a:gdLst>
                <a:gd name="T0" fmla="*/ 0 w 522"/>
                <a:gd name="T1" fmla="*/ 0 h 441"/>
                <a:gd name="T2" fmla="*/ 1 w 522"/>
                <a:gd name="T3" fmla="*/ 0 h 441"/>
                <a:gd name="T4" fmla="*/ 1 w 522"/>
                <a:gd name="T5" fmla="*/ 0 h 441"/>
                <a:gd name="T6" fmla="*/ 1 w 522"/>
                <a:gd name="T7" fmla="*/ 0 h 441"/>
                <a:gd name="T8" fmla="*/ 1 w 522"/>
                <a:gd name="T9" fmla="*/ 0 h 441"/>
                <a:gd name="T10" fmla="*/ 1 w 522"/>
                <a:gd name="T11" fmla="*/ 0 h 441"/>
                <a:gd name="T12" fmla="*/ 1 w 522"/>
                <a:gd name="T13" fmla="*/ 0 h 441"/>
                <a:gd name="T14" fmla="*/ 1 w 522"/>
                <a:gd name="T15" fmla="*/ 0 h 441"/>
                <a:gd name="T16" fmla="*/ 1 w 522"/>
                <a:gd name="T17" fmla="*/ 0 h 441"/>
                <a:gd name="T18" fmla="*/ 1 w 522"/>
                <a:gd name="T19" fmla="*/ 0 h 441"/>
                <a:gd name="T20" fmla="*/ 1 w 522"/>
                <a:gd name="T21" fmla="*/ 0 h 441"/>
                <a:gd name="T22" fmla="*/ 1 w 522"/>
                <a:gd name="T23" fmla="*/ 0 h 441"/>
                <a:gd name="T24" fmla="*/ 1 w 522"/>
                <a:gd name="T25" fmla="*/ 0 h 441"/>
                <a:gd name="T26" fmla="*/ 1 w 522"/>
                <a:gd name="T27" fmla="*/ 0 h 441"/>
                <a:gd name="T28" fmla="*/ 1 w 522"/>
                <a:gd name="T29" fmla="*/ 0 h 441"/>
                <a:gd name="T30" fmla="*/ 1 w 522"/>
                <a:gd name="T31" fmla="*/ 0 h 441"/>
                <a:gd name="T32" fmla="*/ 1 w 522"/>
                <a:gd name="T33" fmla="*/ 0 h 441"/>
                <a:gd name="T34" fmla="*/ 1 w 522"/>
                <a:gd name="T35" fmla="*/ 0 h 441"/>
                <a:gd name="T36" fmla="*/ 1 w 522"/>
                <a:gd name="T37" fmla="*/ 0 h 441"/>
                <a:gd name="T38" fmla="*/ 1 w 522"/>
                <a:gd name="T39" fmla="*/ 0 h 441"/>
                <a:gd name="T40" fmla="*/ 0 w 522"/>
                <a:gd name="T41" fmla="*/ 0 h 441"/>
                <a:gd name="T42" fmla="*/ 0 w 522"/>
                <a:gd name="T43" fmla="*/ 0 h 441"/>
                <a:gd name="T44" fmla="*/ 0 w 522"/>
                <a:gd name="T45" fmla="*/ 0 h 44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22"/>
                <a:gd name="T70" fmla="*/ 0 h 441"/>
                <a:gd name="T71" fmla="*/ 522 w 522"/>
                <a:gd name="T72" fmla="*/ 441 h 44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22" h="441">
                  <a:moveTo>
                    <a:pt x="0" y="23"/>
                  </a:moveTo>
                  <a:lnTo>
                    <a:pt x="71" y="6"/>
                  </a:lnTo>
                  <a:lnTo>
                    <a:pt x="175" y="0"/>
                  </a:lnTo>
                  <a:lnTo>
                    <a:pt x="273" y="24"/>
                  </a:lnTo>
                  <a:lnTo>
                    <a:pt x="335" y="61"/>
                  </a:lnTo>
                  <a:lnTo>
                    <a:pt x="391" y="115"/>
                  </a:lnTo>
                  <a:lnTo>
                    <a:pt x="438" y="185"/>
                  </a:lnTo>
                  <a:lnTo>
                    <a:pt x="465" y="250"/>
                  </a:lnTo>
                  <a:lnTo>
                    <a:pt x="484" y="341"/>
                  </a:lnTo>
                  <a:lnTo>
                    <a:pt x="493" y="395"/>
                  </a:lnTo>
                  <a:lnTo>
                    <a:pt x="522" y="441"/>
                  </a:lnTo>
                  <a:lnTo>
                    <a:pt x="483" y="391"/>
                  </a:lnTo>
                  <a:lnTo>
                    <a:pt x="465" y="286"/>
                  </a:lnTo>
                  <a:lnTo>
                    <a:pt x="425" y="186"/>
                  </a:lnTo>
                  <a:lnTo>
                    <a:pt x="371" y="111"/>
                  </a:lnTo>
                  <a:lnTo>
                    <a:pt x="308" y="59"/>
                  </a:lnTo>
                  <a:lnTo>
                    <a:pt x="240" y="23"/>
                  </a:lnTo>
                  <a:lnTo>
                    <a:pt x="157" y="9"/>
                  </a:lnTo>
                  <a:lnTo>
                    <a:pt x="68" y="14"/>
                  </a:lnTo>
                  <a:lnTo>
                    <a:pt x="16" y="2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96" name="Freeform 98"/>
            <p:cNvSpPr>
              <a:spLocks/>
            </p:cNvSpPr>
            <p:nvPr/>
          </p:nvSpPr>
          <p:spPr bwMode="auto">
            <a:xfrm>
              <a:off x="1286" y="1841"/>
              <a:ext cx="423" cy="465"/>
            </a:xfrm>
            <a:custGeom>
              <a:avLst/>
              <a:gdLst>
                <a:gd name="T0" fmla="*/ 1 w 846"/>
                <a:gd name="T1" fmla="*/ 1 h 929"/>
                <a:gd name="T2" fmla="*/ 1 w 846"/>
                <a:gd name="T3" fmla="*/ 1 h 929"/>
                <a:gd name="T4" fmla="*/ 1 w 846"/>
                <a:gd name="T5" fmla="*/ 1 h 929"/>
                <a:gd name="T6" fmla="*/ 1 w 846"/>
                <a:gd name="T7" fmla="*/ 1 h 929"/>
                <a:gd name="T8" fmla="*/ 1 w 846"/>
                <a:gd name="T9" fmla="*/ 1 h 929"/>
                <a:gd name="T10" fmla="*/ 1 w 846"/>
                <a:gd name="T11" fmla="*/ 1 h 929"/>
                <a:gd name="T12" fmla="*/ 1 w 846"/>
                <a:gd name="T13" fmla="*/ 1 h 929"/>
                <a:gd name="T14" fmla="*/ 1 w 846"/>
                <a:gd name="T15" fmla="*/ 1 h 929"/>
                <a:gd name="T16" fmla="*/ 1 w 846"/>
                <a:gd name="T17" fmla="*/ 1 h 929"/>
                <a:gd name="T18" fmla="*/ 1 w 846"/>
                <a:gd name="T19" fmla="*/ 1 h 929"/>
                <a:gd name="T20" fmla="*/ 1 w 846"/>
                <a:gd name="T21" fmla="*/ 1 h 929"/>
                <a:gd name="T22" fmla="*/ 1 w 846"/>
                <a:gd name="T23" fmla="*/ 1 h 929"/>
                <a:gd name="T24" fmla="*/ 1 w 846"/>
                <a:gd name="T25" fmla="*/ 1 h 929"/>
                <a:gd name="T26" fmla="*/ 1 w 846"/>
                <a:gd name="T27" fmla="*/ 1 h 929"/>
                <a:gd name="T28" fmla="*/ 1 w 846"/>
                <a:gd name="T29" fmla="*/ 1 h 929"/>
                <a:gd name="T30" fmla="*/ 1 w 846"/>
                <a:gd name="T31" fmla="*/ 1 h 929"/>
                <a:gd name="T32" fmla="*/ 1 w 846"/>
                <a:gd name="T33" fmla="*/ 1 h 929"/>
                <a:gd name="T34" fmla="*/ 1 w 846"/>
                <a:gd name="T35" fmla="*/ 1 h 929"/>
                <a:gd name="T36" fmla="*/ 1 w 846"/>
                <a:gd name="T37" fmla="*/ 1 h 929"/>
                <a:gd name="T38" fmla="*/ 1 w 846"/>
                <a:gd name="T39" fmla="*/ 1 h 929"/>
                <a:gd name="T40" fmla="*/ 1 w 846"/>
                <a:gd name="T41" fmla="*/ 1 h 929"/>
                <a:gd name="T42" fmla="*/ 1 w 846"/>
                <a:gd name="T43" fmla="*/ 1 h 929"/>
                <a:gd name="T44" fmla="*/ 1 w 846"/>
                <a:gd name="T45" fmla="*/ 1 h 929"/>
                <a:gd name="T46" fmla="*/ 1 w 846"/>
                <a:gd name="T47" fmla="*/ 1 h 929"/>
                <a:gd name="T48" fmla="*/ 1 w 846"/>
                <a:gd name="T49" fmla="*/ 1 h 929"/>
                <a:gd name="T50" fmla="*/ 1 w 846"/>
                <a:gd name="T51" fmla="*/ 1 h 929"/>
                <a:gd name="T52" fmla="*/ 1 w 846"/>
                <a:gd name="T53" fmla="*/ 1 h 929"/>
                <a:gd name="T54" fmla="*/ 1 w 846"/>
                <a:gd name="T55" fmla="*/ 1 h 929"/>
                <a:gd name="T56" fmla="*/ 1 w 846"/>
                <a:gd name="T57" fmla="*/ 1 h 929"/>
                <a:gd name="T58" fmla="*/ 1 w 846"/>
                <a:gd name="T59" fmla="*/ 1 h 929"/>
                <a:gd name="T60" fmla="*/ 1 w 846"/>
                <a:gd name="T61" fmla="*/ 1 h 929"/>
                <a:gd name="T62" fmla="*/ 1 w 846"/>
                <a:gd name="T63" fmla="*/ 1 h 929"/>
                <a:gd name="T64" fmla="*/ 1 w 846"/>
                <a:gd name="T65" fmla="*/ 1 h 929"/>
                <a:gd name="T66" fmla="*/ 1 w 846"/>
                <a:gd name="T67" fmla="*/ 1 h 929"/>
                <a:gd name="T68" fmla="*/ 1 w 846"/>
                <a:gd name="T69" fmla="*/ 1 h 929"/>
                <a:gd name="T70" fmla="*/ 1 w 846"/>
                <a:gd name="T71" fmla="*/ 1 h 929"/>
                <a:gd name="T72" fmla="*/ 1 w 846"/>
                <a:gd name="T73" fmla="*/ 1 h 929"/>
                <a:gd name="T74" fmla="*/ 1 w 846"/>
                <a:gd name="T75" fmla="*/ 1 h 929"/>
                <a:gd name="T76" fmla="*/ 1 w 846"/>
                <a:gd name="T77" fmla="*/ 1 h 929"/>
                <a:gd name="T78" fmla="*/ 1 w 846"/>
                <a:gd name="T79" fmla="*/ 1 h 929"/>
                <a:gd name="T80" fmla="*/ 1 w 846"/>
                <a:gd name="T81" fmla="*/ 1 h 929"/>
                <a:gd name="T82" fmla="*/ 1 w 846"/>
                <a:gd name="T83" fmla="*/ 1 h 929"/>
                <a:gd name="T84" fmla="*/ 1 w 846"/>
                <a:gd name="T85" fmla="*/ 0 h 9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46"/>
                <a:gd name="T130" fmla="*/ 0 h 929"/>
                <a:gd name="T131" fmla="*/ 846 w 846"/>
                <a:gd name="T132" fmla="*/ 929 h 92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46" h="929">
                  <a:moveTo>
                    <a:pt x="230" y="0"/>
                  </a:moveTo>
                  <a:lnTo>
                    <a:pt x="189" y="9"/>
                  </a:lnTo>
                  <a:lnTo>
                    <a:pt x="185" y="19"/>
                  </a:lnTo>
                  <a:lnTo>
                    <a:pt x="185" y="91"/>
                  </a:lnTo>
                  <a:lnTo>
                    <a:pt x="198" y="204"/>
                  </a:lnTo>
                  <a:lnTo>
                    <a:pt x="237" y="334"/>
                  </a:lnTo>
                  <a:lnTo>
                    <a:pt x="218" y="334"/>
                  </a:lnTo>
                  <a:lnTo>
                    <a:pt x="169" y="374"/>
                  </a:lnTo>
                  <a:lnTo>
                    <a:pt x="151" y="433"/>
                  </a:lnTo>
                  <a:lnTo>
                    <a:pt x="101" y="457"/>
                  </a:lnTo>
                  <a:lnTo>
                    <a:pt x="0" y="472"/>
                  </a:lnTo>
                  <a:lnTo>
                    <a:pt x="15" y="477"/>
                  </a:lnTo>
                  <a:lnTo>
                    <a:pt x="24" y="524"/>
                  </a:lnTo>
                  <a:lnTo>
                    <a:pt x="50" y="602"/>
                  </a:lnTo>
                  <a:lnTo>
                    <a:pt x="83" y="676"/>
                  </a:lnTo>
                  <a:lnTo>
                    <a:pt x="55" y="599"/>
                  </a:lnTo>
                  <a:lnTo>
                    <a:pt x="40" y="536"/>
                  </a:lnTo>
                  <a:lnTo>
                    <a:pt x="34" y="510"/>
                  </a:lnTo>
                  <a:lnTo>
                    <a:pt x="98" y="493"/>
                  </a:lnTo>
                  <a:lnTo>
                    <a:pt x="136" y="480"/>
                  </a:lnTo>
                  <a:lnTo>
                    <a:pt x="162" y="545"/>
                  </a:lnTo>
                  <a:lnTo>
                    <a:pt x="189" y="587"/>
                  </a:lnTo>
                  <a:lnTo>
                    <a:pt x="160" y="505"/>
                  </a:lnTo>
                  <a:lnTo>
                    <a:pt x="259" y="583"/>
                  </a:lnTo>
                  <a:lnTo>
                    <a:pt x="373" y="648"/>
                  </a:lnTo>
                  <a:lnTo>
                    <a:pt x="455" y="729"/>
                  </a:lnTo>
                  <a:lnTo>
                    <a:pt x="561" y="798"/>
                  </a:lnTo>
                  <a:lnTo>
                    <a:pt x="589" y="878"/>
                  </a:lnTo>
                  <a:lnTo>
                    <a:pt x="538" y="834"/>
                  </a:lnTo>
                  <a:lnTo>
                    <a:pt x="453" y="755"/>
                  </a:lnTo>
                  <a:lnTo>
                    <a:pt x="313" y="684"/>
                  </a:lnTo>
                  <a:lnTo>
                    <a:pt x="246" y="634"/>
                  </a:lnTo>
                  <a:lnTo>
                    <a:pt x="224" y="592"/>
                  </a:lnTo>
                  <a:lnTo>
                    <a:pt x="204" y="587"/>
                  </a:lnTo>
                  <a:lnTo>
                    <a:pt x="165" y="633"/>
                  </a:lnTo>
                  <a:lnTo>
                    <a:pt x="204" y="599"/>
                  </a:lnTo>
                  <a:lnTo>
                    <a:pt x="218" y="602"/>
                  </a:lnTo>
                  <a:lnTo>
                    <a:pt x="254" y="673"/>
                  </a:lnTo>
                  <a:lnTo>
                    <a:pt x="254" y="684"/>
                  </a:lnTo>
                  <a:lnTo>
                    <a:pt x="246" y="696"/>
                  </a:lnTo>
                  <a:lnTo>
                    <a:pt x="148" y="820"/>
                  </a:lnTo>
                  <a:lnTo>
                    <a:pt x="129" y="817"/>
                  </a:lnTo>
                  <a:lnTo>
                    <a:pt x="89" y="769"/>
                  </a:lnTo>
                  <a:lnTo>
                    <a:pt x="88" y="746"/>
                  </a:lnTo>
                  <a:lnTo>
                    <a:pt x="86" y="766"/>
                  </a:lnTo>
                  <a:lnTo>
                    <a:pt x="126" y="822"/>
                  </a:lnTo>
                  <a:lnTo>
                    <a:pt x="141" y="823"/>
                  </a:lnTo>
                  <a:lnTo>
                    <a:pt x="156" y="823"/>
                  </a:lnTo>
                  <a:lnTo>
                    <a:pt x="259" y="692"/>
                  </a:lnTo>
                  <a:lnTo>
                    <a:pt x="262" y="673"/>
                  </a:lnTo>
                  <a:lnTo>
                    <a:pt x="404" y="793"/>
                  </a:lnTo>
                  <a:lnTo>
                    <a:pt x="586" y="894"/>
                  </a:lnTo>
                  <a:lnTo>
                    <a:pt x="586" y="929"/>
                  </a:lnTo>
                  <a:lnTo>
                    <a:pt x="606" y="925"/>
                  </a:lnTo>
                  <a:lnTo>
                    <a:pt x="613" y="778"/>
                  </a:lnTo>
                  <a:lnTo>
                    <a:pt x="648" y="642"/>
                  </a:lnTo>
                  <a:lnTo>
                    <a:pt x="692" y="589"/>
                  </a:lnTo>
                  <a:lnTo>
                    <a:pt x="742" y="598"/>
                  </a:lnTo>
                  <a:lnTo>
                    <a:pt x="718" y="555"/>
                  </a:lnTo>
                  <a:lnTo>
                    <a:pt x="718" y="498"/>
                  </a:lnTo>
                  <a:lnTo>
                    <a:pt x="780" y="468"/>
                  </a:lnTo>
                  <a:lnTo>
                    <a:pt x="804" y="418"/>
                  </a:lnTo>
                  <a:lnTo>
                    <a:pt x="846" y="466"/>
                  </a:lnTo>
                  <a:lnTo>
                    <a:pt x="804" y="336"/>
                  </a:lnTo>
                  <a:lnTo>
                    <a:pt x="725" y="463"/>
                  </a:lnTo>
                  <a:lnTo>
                    <a:pt x="681" y="507"/>
                  </a:lnTo>
                  <a:lnTo>
                    <a:pt x="645" y="604"/>
                  </a:lnTo>
                  <a:lnTo>
                    <a:pt x="662" y="477"/>
                  </a:lnTo>
                  <a:lnTo>
                    <a:pt x="595" y="746"/>
                  </a:lnTo>
                  <a:lnTo>
                    <a:pt x="576" y="740"/>
                  </a:lnTo>
                  <a:lnTo>
                    <a:pt x="598" y="773"/>
                  </a:lnTo>
                  <a:lnTo>
                    <a:pt x="601" y="813"/>
                  </a:lnTo>
                  <a:lnTo>
                    <a:pt x="580" y="766"/>
                  </a:lnTo>
                  <a:lnTo>
                    <a:pt x="490" y="686"/>
                  </a:lnTo>
                  <a:lnTo>
                    <a:pt x="431" y="651"/>
                  </a:lnTo>
                  <a:lnTo>
                    <a:pt x="397" y="580"/>
                  </a:lnTo>
                  <a:lnTo>
                    <a:pt x="292" y="457"/>
                  </a:lnTo>
                  <a:lnTo>
                    <a:pt x="292" y="384"/>
                  </a:lnTo>
                  <a:lnTo>
                    <a:pt x="253" y="334"/>
                  </a:lnTo>
                  <a:lnTo>
                    <a:pt x="219" y="242"/>
                  </a:lnTo>
                  <a:lnTo>
                    <a:pt x="203" y="125"/>
                  </a:lnTo>
                  <a:lnTo>
                    <a:pt x="206" y="106"/>
                  </a:lnTo>
                  <a:lnTo>
                    <a:pt x="213" y="97"/>
                  </a:lnTo>
                  <a:lnTo>
                    <a:pt x="233" y="9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97" name="Freeform 99"/>
            <p:cNvSpPr>
              <a:spLocks/>
            </p:cNvSpPr>
            <p:nvPr/>
          </p:nvSpPr>
          <p:spPr bwMode="auto">
            <a:xfrm>
              <a:off x="1526" y="1948"/>
              <a:ext cx="77" cy="92"/>
            </a:xfrm>
            <a:custGeom>
              <a:avLst/>
              <a:gdLst>
                <a:gd name="T0" fmla="*/ 0 w 156"/>
                <a:gd name="T1" fmla="*/ 0 h 185"/>
                <a:gd name="T2" fmla="*/ 0 w 156"/>
                <a:gd name="T3" fmla="*/ 0 h 185"/>
                <a:gd name="T4" fmla="*/ 0 w 156"/>
                <a:gd name="T5" fmla="*/ 0 h 185"/>
                <a:gd name="T6" fmla="*/ 0 w 156"/>
                <a:gd name="T7" fmla="*/ 0 h 185"/>
                <a:gd name="T8" fmla="*/ 0 w 156"/>
                <a:gd name="T9" fmla="*/ 0 h 185"/>
                <a:gd name="T10" fmla="*/ 0 w 156"/>
                <a:gd name="T11" fmla="*/ 0 h 185"/>
                <a:gd name="T12" fmla="*/ 0 w 156"/>
                <a:gd name="T13" fmla="*/ 0 h 185"/>
                <a:gd name="T14" fmla="*/ 0 w 156"/>
                <a:gd name="T15" fmla="*/ 0 h 185"/>
                <a:gd name="T16" fmla="*/ 0 w 156"/>
                <a:gd name="T17" fmla="*/ 0 h 185"/>
                <a:gd name="T18" fmla="*/ 0 w 156"/>
                <a:gd name="T19" fmla="*/ 0 h 185"/>
                <a:gd name="T20" fmla="*/ 0 w 156"/>
                <a:gd name="T21" fmla="*/ 0 h 185"/>
                <a:gd name="T22" fmla="*/ 0 w 156"/>
                <a:gd name="T23" fmla="*/ 0 h 185"/>
                <a:gd name="T24" fmla="*/ 0 w 156"/>
                <a:gd name="T25" fmla="*/ 0 h 185"/>
                <a:gd name="T26" fmla="*/ 0 w 156"/>
                <a:gd name="T27" fmla="*/ 0 h 185"/>
                <a:gd name="T28" fmla="*/ 0 w 156"/>
                <a:gd name="T29" fmla="*/ 0 h 185"/>
                <a:gd name="T30" fmla="*/ 0 w 156"/>
                <a:gd name="T31" fmla="*/ 0 h 185"/>
                <a:gd name="T32" fmla="*/ 0 w 156"/>
                <a:gd name="T33" fmla="*/ 0 h 185"/>
                <a:gd name="T34" fmla="*/ 0 w 156"/>
                <a:gd name="T35" fmla="*/ 0 h 1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85"/>
                <a:gd name="T56" fmla="*/ 156 w 156"/>
                <a:gd name="T57" fmla="*/ 185 h 18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85">
                  <a:moveTo>
                    <a:pt x="98" y="24"/>
                  </a:moveTo>
                  <a:lnTo>
                    <a:pt x="48" y="49"/>
                  </a:lnTo>
                  <a:lnTo>
                    <a:pt x="0" y="50"/>
                  </a:lnTo>
                  <a:lnTo>
                    <a:pt x="59" y="58"/>
                  </a:lnTo>
                  <a:lnTo>
                    <a:pt x="21" y="68"/>
                  </a:lnTo>
                  <a:lnTo>
                    <a:pt x="73" y="76"/>
                  </a:lnTo>
                  <a:lnTo>
                    <a:pt x="50" y="102"/>
                  </a:lnTo>
                  <a:lnTo>
                    <a:pt x="103" y="77"/>
                  </a:lnTo>
                  <a:lnTo>
                    <a:pt x="76" y="141"/>
                  </a:lnTo>
                  <a:lnTo>
                    <a:pt x="53" y="180"/>
                  </a:lnTo>
                  <a:lnTo>
                    <a:pt x="59" y="185"/>
                  </a:lnTo>
                  <a:lnTo>
                    <a:pt x="107" y="132"/>
                  </a:lnTo>
                  <a:lnTo>
                    <a:pt x="156" y="29"/>
                  </a:lnTo>
                  <a:lnTo>
                    <a:pt x="140" y="31"/>
                  </a:lnTo>
                  <a:lnTo>
                    <a:pt x="156" y="0"/>
                  </a:lnTo>
                  <a:lnTo>
                    <a:pt x="9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98" name="Freeform 100"/>
            <p:cNvSpPr>
              <a:spLocks/>
            </p:cNvSpPr>
            <p:nvPr/>
          </p:nvSpPr>
          <p:spPr bwMode="auto">
            <a:xfrm>
              <a:off x="1409" y="2006"/>
              <a:ext cx="163" cy="204"/>
            </a:xfrm>
            <a:custGeom>
              <a:avLst/>
              <a:gdLst>
                <a:gd name="T0" fmla="*/ 0 w 325"/>
                <a:gd name="T1" fmla="*/ 0 h 407"/>
                <a:gd name="T2" fmla="*/ 1 w 325"/>
                <a:gd name="T3" fmla="*/ 1 h 407"/>
                <a:gd name="T4" fmla="*/ 1 w 325"/>
                <a:gd name="T5" fmla="*/ 1 h 407"/>
                <a:gd name="T6" fmla="*/ 1 w 325"/>
                <a:gd name="T7" fmla="*/ 1 h 407"/>
                <a:gd name="T8" fmla="*/ 1 w 325"/>
                <a:gd name="T9" fmla="*/ 1 h 407"/>
                <a:gd name="T10" fmla="*/ 1 w 325"/>
                <a:gd name="T11" fmla="*/ 1 h 407"/>
                <a:gd name="T12" fmla="*/ 1 w 325"/>
                <a:gd name="T13" fmla="*/ 1 h 407"/>
                <a:gd name="T14" fmla="*/ 1 w 325"/>
                <a:gd name="T15" fmla="*/ 1 h 407"/>
                <a:gd name="T16" fmla="*/ 0 w 325"/>
                <a:gd name="T17" fmla="*/ 0 h 407"/>
                <a:gd name="T18" fmla="*/ 0 w 325"/>
                <a:gd name="T19" fmla="*/ 0 h 407"/>
                <a:gd name="T20" fmla="*/ 0 w 325"/>
                <a:gd name="T21" fmla="*/ 0 h 4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5"/>
                <a:gd name="T34" fmla="*/ 0 h 407"/>
                <a:gd name="T35" fmla="*/ 325 w 325"/>
                <a:gd name="T36" fmla="*/ 407 h 4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5" h="407">
                  <a:moveTo>
                    <a:pt x="0" y="0"/>
                  </a:moveTo>
                  <a:lnTo>
                    <a:pt x="64" y="45"/>
                  </a:lnTo>
                  <a:lnTo>
                    <a:pt x="121" y="95"/>
                  </a:lnTo>
                  <a:lnTo>
                    <a:pt x="248" y="333"/>
                  </a:lnTo>
                  <a:lnTo>
                    <a:pt x="325" y="407"/>
                  </a:lnTo>
                  <a:lnTo>
                    <a:pt x="224" y="322"/>
                  </a:lnTo>
                  <a:lnTo>
                    <a:pt x="176" y="225"/>
                  </a:lnTo>
                  <a:lnTo>
                    <a:pt x="68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399" name="Freeform 101"/>
            <p:cNvSpPr>
              <a:spLocks/>
            </p:cNvSpPr>
            <p:nvPr/>
          </p:nvSpPr>
          <p:spPr bwMode="auto">
            <a:xfrm>
              <a:off x="1482" y="2065"/>
              <a:ext cx="140" cy="25"/>
            </a:xfrm>
            <a:custGeom>
              <a:avLst/>
              <a:gdLst>
                <a:gd name="T0" fmla="*/ 0 w 279"/>
                <a:gd name="T1" fmla="*/ 1 h 50"/>
                <a:gd name="T2" fmla="*/ 1 w 279"/>
                <a:gd name="T3" fmla="*/ 1 h 50"/>
                <a:gd name="T4" fmla="*/ 1 w 279"/>
                <a:gd name="T5" fmla="*/ 1 h 50"/>
                <a:gd name="T6" fmla="*/ 1 w 279"/>
                <a:gd name="T7" fmla="*/ 1 h 50"/>
                <a:gd name="T8" fmla="*/ 1 w 279"/>
                <a:gd name="T9" fmla="*/ 0 h 50"/>
                <a:gd name="T10" fmla="*/ 1 w 279"/>
                <a:gd name="T11" fmla="*/ 1 h 50"/>
                <a:gd name="T12" fmla="*/ 1 w 279"/>
                <a:gd name="T13" fmla="*/ 1 h 50"/>
                <a:gd name="T14" fmla="*/ 1 w 279"/>
                <a:gd name="T15" fmla="*/ 1 h 50"/>
                <a:gd name="T16" fmla="*/ 1 w 279"/>
                <a:gd name="T17" fmla="*/ 1 h 50"/>
                <a:gd name="T18" fmla="*/ 0 w 279"/>
                <a:gd name="T19" fmla="*/ 1 h 50"/>
                <a:gd name="T20" fmla="*/ 0 w 279"/>
                <a:gd name="T21" fmla="*/ 1 h 50"/>
                <a:gd name="T22" fmla="*/ 0 w 279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9"/>
                <a:gd name="T37" fmla="*/ 0 h 50"/>
                <a:gd name="T38" fmla="*/ 279 w 279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9" h="50">
                  <a:moveTo>
                    <a:pt x="0" y="33"/>
                  </a:moveTo>
                  <a:lnTo>
                    <a:pt x="68" y="41"/>
                  </a:lnTo>
                  <a:lnTo>
                    <a:pt x="152" y="38"/>
                  </a:lnTo>
                  <a:lnTo>
                    <a:pt x="226" y="24"/>
                  </a:lnTo>
                  <a:lnTo>
                    <a:pt x="279" y="0"/>
                  </a:lnTo>
                  <a:lnTo>
                    <a:pt x="270" y="12"/>
                  </a:lnTo>
                  <a:lnTo>
                    <a:pt x="208" y="38"/>
                  </a:lnTo>
                  <a:lnTo>
                    <a:pt x="112" y="50"/>
                  </a:lnTo>
                  <a:lnTo>
                    <a:pt x="6" y="45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00" name="Freeform 102"/>
            <p:cNvSpPr>
              <a:spLocks/>
            </p:cNvSpPr>
            <p:nvPr/>
          </p:nvSpPr>
          <p:spPr bwMode="auto">
            <a:xfrm>
              <a:off x="1496" y="2107"/>
              <a:ext cx="88" cy="8"/>
            </a:xfrm>
            <a:custGeom>
              <a:avLst/>
              <a:gdLst>
                <a:gd name="T0" fmla="*/ 0 w 175"/>
                <a:gd name="T1" fmla="*/ 1 h 15"/>
                <a:gd name="T2" fmla="*/ 1 w 175"/>
                <a:gd name="T3" fmla="*/ 1 h 15"/>
                <a:gd name="T4" fmla="*/ 1 w 175"/>
                <a:gd name="T5" fmla="*/ 1 h 15"/>
                <a:gd name="T6" fmla="*/ 1 w 175"/>
                <a:gd name="T7" fmla="*/ 0 h 15"/>
                <a:gd name="T8" fmla="*/ 1 w 175"/>
                <a:gd name="T9" fmla="*/ 1 h 15"/>
                <a:gd name="T10" fmla="*/ 1 w 175"/>
                <a:gd name="T11" fmla="*/ 1 h 15"/>
                <a:gd name="T12" fmla="*/ 1 w 175"/>
                <a:gd name="T13" fmla="*/ 1 h 15"/>
                <a:gd name="T14" fmla="*/ 0 w 175"/>
                <a:gd name="T15" fmla="*/ 1 h 15"/>
                <a:gd name="T16" fmla="*/ 0 w 175"/>
                <a:gd name="T17" fmla="*/ 1 h 15"/>
                <a:gd name="T18" fmla="*/ 0 w 175"/>
                <a:gd name="T19" fmla="*/ 1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5"/>
                <a:gd name="T31" fmla="*/ 0 h 15"/>
                <a:gd name="T32" fmla="*/ 175 w 175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5" h="15">
                  <a:moveTo>
                    <a:pt x="0" y="3"/>
                  </a:moveTo>
                  <a:lnTo>
                    <a:pt x="61" y="9"/>
                  </a:lnTo>
                  <a:lnTo>
                    <a:pt x="127" y="5"/>
                  </a:lnTo>
                  <a:lnTo>
                    <a:pt x="175" y="0"/>
                  </a:lnTo>
                  <a:lnTo>
                    <a:pt x="109" y="12"/>
                  </a:lnTo>
                  <a:lnTo>
                    <a:pt x="47" y="15"/>
                  </a:lnTo>
                  <a:lnTo>
                    <a:pt x="8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01" name="Freeform 103"/>
            <p:cNvSpPr>
              <a:spLocks/>
            </p:cNvSpPr>
            <p:nvPr/>
          </p:nvSpPr>
          <p:spPr bwMode="auto">
            <a:xfrm>
              <a:off x="1292" y="1854"/>
              <a:ext cx="72" cy="143"/>
            </a:xfrm>
            <a:custGeom>
              <a:avLst/>
              <a:gdLst>
                <a:gd name="T0" fmla="*/ 1 w 144"/>
                <a:gd name="T1" fmla="*/ 0 h 284"/>
                <a:gd name="T2" fmla="*/ 1 w 144"/>
                <a:gd name="T3" fmla="*/ 1 h 284"/>
                <a:gd name="T4" fmla="*/ 1 w 144"/>
                <a:gd name="T5" fmla="*/ 1 h 284"/>
                <a:gd name="T6" fmla="*/ 1 w 144"/>
                <a:gd name="T7" fmla="*/ 1 h 284"/>
                <a:gd name="T8" fmla="*/ 1 w 144"/>
                <a:gd name="T9" fmla="*/ 1 h 284"/>
                <a:gd name="T10" fmla="*/ 0 w 144"/>
                <a:gd name="T11" fmla="*/ 1 h 284"/>
                <a:gd name="T12" fmla="*/ 1 w 144"/>
                <a:gd name="T13" fmla="*/ 1 h 284"/>
                <a:gd name="T14" fmla="*/ 1 w 144"/>
                <a:gd name="T15" fmla="*/ 1 h 284"/>
                <a:gd name="T16" fmla="*/ 1 w 144"/>
                <a:gd name="T17" fmla="*/ 1 h 284"/>
                <a:gd name="T18" fmla="*/ 1 w 144"/>
                <a:gd name="T19" fmla="*/ 1 h 284"/>
                <a:gd name="T20" fmla="*/ 1 w 144"/>
                <a:gd name="T21" fmla="*/ 0 h 284"/>
                <a:gd name="T22" fmla="*/ 1 w 144"/>
                <a:gd name="T23" fmla="*/ 0 h 284"/>
                <a:gd name="T24" fmla="*/ 1 w 144"/>
                <a:gd name="T25" fmla="*/ 0 h 2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284"/>
                <a:gd name="T41" fmla="*/ 144 w 144"/>
                <a:gd name="T42" fmla="*/ 284 h 2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284">
                  <a:moveTo>
                    <a:pt x="144" y="0"/>
                  </a:moveTo>
                  <a:lnTo>
                    <a:pt x="126" y="81"/>
                  </a:lnTo>
                  <a:lnTo>
                    <a:pt x="105" y="162"/>
                  </a:lnTo>
                  <a:lnTo>
                    <a:pt x="97" y="90"/>
                  </a:lnTo>
                  <a:lnTo>
                    <a:pt x="43" y="136"/>
                  </a:lnTo>
                  <a:lnTo>
                    <a:pt x="0" y="284"/>
                  </a:lnTo>
                  <a:lnTo>
                    <a:pt x="34" y="139"/>
                  </a:lnTo>
                  <a:lnTo>
                    <a:pt x="47" y="109"/>
                  </a:lnTo>
                  <a:lnTo>
                    <a:pt x="105" y="75"/>
                  </a:lnTo>
                  <a:lnTo>
                    <a:pt x="132" y="21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02" name="Freeform 104"/>
            <p:cNvSpPr>
              <a:spLocks/>
            </p:cNvSpPr>
            <p:nvPr/>
          </p:nvSpPr>
          <p:spPr bwMode="auto">
            <a:xfrm>
              <a:off x="1622" y="1893"/>
              <a:ext cx="35" cy="176"/>
            </a:xfrm>
            <a:custGeom>
              <a:avLst/>
              <a:gdLst>
                <a:gd name="T0" fmla="*/ 1 w 70"/>
                <a:gd name="T1" fmla="*/ 1 h 352"/>
                <a:gd name="T2" fmla="*/ 1 w 70"/>
                <a:gd name="T3" fmla="*/ 1 h 352"/>
                <a:gd name="T4" fmla="*/ 0 w 70"/>
                <a:gd name="T5" fmla="*/ 1 h 352"/>
                <a:gd name="T6" fmla="*/ 1 w 70"/>
                <a:gd name="T7" fmla="*/ 1 h 352"/>
                <a:gd name="T8" fmla="*/ 1 w 70"/>
                <a:gd name="T9" fmla="*/ 0 h 352"/>
                <a:gd name="T10" fmla="*/ 1 w 70"/>
                <a:gd name="T11" fmla="*/ 1 h 352"/>
                <a:gd name="T12" fmla="*/ 1 w 70"/>
                <a:gd name="T13" fmla="*/ 1 h 352"/>
                <a:gd name="T14" fmla="*/ 1 w 70"/>
                <a:gd name="T15" fmla="*/ 1 h 3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"/>
                <a:gd name="T25" fmla="*/ 0 h 352"/>
                <a:gd name="T26" fmla="*/ 70 w 70"/>
                <a:gd name="T27" fmla="*/ 352 h 3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" h="352">
                  <a:moveTo>
                    <a:pt x="53" y="36"/>
                  </a:moveTo>
                  <a:lnTo>
                    <a:pt x="40" y="187"/>
                  </a:lnTo>
                  <a:lnTo>
                    <a:pt x="0" y="352"/>
                  </a:lnTo>
                  <a:lnTo>
                    <a:pt x="59" y="154"/>
                  </a:lnTo>
                  <a:lnTo>
                    <a:pt x="70" y="0"/>
                  </a:lnTo>
                  <a:lnTo>
                    <a:pt x="5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03" name="Freeform 105"/>
            <p:cNvSpPr>
              <a:spLocks/>
            </p:cNvSpPr>
            <p:nvPr/>
          </p:nvSpPr>
          <p:spPr bwMode="auto">
            <a:xfrm>
              <a:off x="1666" y="1877"/>
              <a:ext cx="55" cy="259"/>
            </a:xfrm>
            <a:custGeom>
              <a:avLst/>
              <a:gdLst>
                <a:gd name="T0" fmla="*/ 0 w 110"/>
                <a:gd name="T1" fmla="*/ 0 h 518"/>
                <a:gd name="T2" fmla="*/ 1 w 110"/>
                <a:gd name="T3" fmla="*/ 1 h 518"/>
                <a:gd name="T4" fmla="*/ 1 w 110"/>
                <a:gd name="T5" fmla="*/ 1 h 518"/>
                <a:gd name="T6" fmla="*/ 1 w 110"/>
                <a:gd name="T7" fmla="*/ 1 h 518"/>
                <a:gd name="T8" fmla="*/ 1 w 110"/>
                <a:gd name="T9" fmla="*/ 1 h 518"/>
                <a:gd name="T10" fmla="*/ 1 w 110"/>
                <a:gd name="T11" fmla="*/ 1 h 518"/>
                <a:gd name="T12" fmla="*/ 1 w 110"/>
                <a:gd name="T13" fmla="*/ 1 h 518"/>
                <a:gd name="T14" fmla="*/ 1 w 110"/>
                <a:gd name="T15" fmla="*/ 1 h 518"/>
                <a:gd name="T16" fmla="*/ 1 w 110"/>
                <a:gd name="T17" fmla="*/ 1 h 518"/>
                <a:gd name="T18" fmla="*/ 1 w 110"/>
                <a:gd name="T19" fmla="*/ 1 h 518"/>
                <a:gd name="T20" fmla="*/ 1 w 110"/>
                <a:gd name="T21" fmla="*/ 1 h 518"/>
                <a:gd name="T22" fmla="*/ 0 w 110"/>
                <a:gd name="T23" fmla="*/ 0 h 518"/>
                <a:gd name="T24" fmla="*/ 0 w 110"/>
                <a:gd name="T25" fmla="*/ 0 h 518"/>
                <a:gd name="T26" fmla="*/ 0 w 110"/>
                <a:gd name="T27" fmla="*/ 0 h 5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0"/>
                <a:gd name="T43" fmla="*/ 0 h 518"/>
                <a:gd name="T44" fmla="*/ 110 w 110"/>
                <a:gd name="T45" fmla="*/ 518 h 5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0" h="518">
                  <a:moveTo>
                    <a:pt x="0" y="0"/>
                  </a:moveTo>
                  <a:lnTo>
                    <a:pt x="68" y="112"/>
                  </a:lnTo>
                  <a:lnTo>
                    <a:pt x="68" y="222"/>
                  </a:lnTo>
                  <a:lnTo>
                    <a:pt x="110" y="400"/>
                  </a:lnTo>
                  <a:lnTo>
                    <a:pt x="88" y="518"/>
                  </a:lnTo>
                  <a:lnTo>
                    <a:pt x="89" y="371"/>
                  </a:lnTo>
                  <a:lnTo>
                    <a:pt x="62" y="219"/>
                  </a:lnTo>
                  <a:lnTo>
                    <a:pt x="57" y="112"/>
                  </a:lnTo>
                  <a:lnTo>
                    <a:pt x="44" y="91"/>
                  </a:lnTo>
                  <a:lnTo>
                    <a:pt x="39" y="166"/>
                  </a:lnTo>
                  <a:lnTo>
                    <a:pt x="33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04" name="Freeform 106"/>
            <p:cNvSpPr>
              <a:spLocks/>
            </p:cNvSpPr>
            <p:nvPr/>
          </p:nvSpPr>
          <p:spPr bwMode="auto">
            <a:xfrm>
              <a:off x="1403" y="2194"/>
              <a:ext cx="297" cy="120"/>
            </a:xfrm>
            <a:custGeom>
              <a:avLst/>
              <a:gdLst>
                <a:gd name="T0" fmla="*/ 0 w 594"/>
                <a:gd name="T1" fmla="*/ 1 h 239"/>
                <a:gd name="T2" fmla="*/ 0 w 594"/>
                <a:gd name="T3" fmla="*/ 1 h 239"/>
                <a:gd name="T4" fmla="*/ 1 w 594"/>
                <a:gd name="T5" fmla="*/ 0 h 239"/>
                <a:gd name="T6" fmla="*/ 1 w 594"/>
                <a:gd name="T7" fmla="*/ 1 h 239"/>
                <a:gd name="T8" fmla="*/ 1 w 594"/>
                <a:gd name="T9" fmla="*/ 1 h 239"/>
                <a:gd name="T10" fmla="*/ 1 w 594"/>
                <a:gd name="T11" fmla="*/ 1 h 239"/>
                <a:gd name="T12" fmla="*/ 1 w 594"/>
                <a:gd name="T13" fmla="*/ 1 h 239"/>
                <a:gd name="T14" fmla="*/ 1 w 594"/>
                <a:gd name="T15" fmla="*/ 1 h 239"/>
                <a:gd name="T16" fmla="*/ 1 w 594"/>
                <a:gd name="T17" fmla="*/ 1 h 239"/>
                <a:gd name="T18" fmla="*/ 1 w 594"/>
                <a:gd name="T19" fmla="*/ 1 h 239"/>
                <a:gd name="T20" fmla="*/ 1 w 594"/>
                <a:gd name="T21" fmla="*/ 1 h 239"/>
                <a:gd name="T22" fmla="*/ 1 w 594"/>
                <a:gd name="T23" fmla="*/ 1 h 239"/>
                <a:gd name="T24" fmla="*/ 1 w 594"/>
                <a:gd name="T25" fmla="*/ 1 h 239"/>
                <a:gd name="T26" fmla="*/ 1 w 594"/>
                <a:gd name="T27" fmla="*/ 1 h 239"/>
                <a:gd name="T28" fmla="*/ 1 w 594"/>
                <a:gd name="T29" fmla="*/ 1 h 239"/>
                <a:gd name="T30" fmla="*/ 0 w 594"/>
                <a:gd name="T31" fmla="*/ 1 h 239"/>
                <a:gd name="T32" fmla="*/ 0 w 594"/>
                <a:gd name="T33" fmla="*/ 1 h 239"/>
                <a:gd name="T34" fmla="*/ 0 w 594"/>
                <a:gd name="T35" fmla="*/ 1 h 2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4"/>
                <a:gd name="T55" fmla="*/ 0 h 239"/>
                <a:gd name="T56" fmla="*/ 594 w 594"/>
                <a:gd name="T57" fmla="*/ 239 h 2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4" h="239">
                  <a:moveTo>
                    <a:pt x="0" y="118"/>
                  </a:moveTo>
                  <a:lnTo>
                    <a:pt x="0" y="77"/>
                  </a:lnTo>
                  <a:lnTo>
                    <a:pt x="9" y="0"/>
                  </a:lnTo>
                  <a:lnTo>
                    <a:pt x="76" y="82"/>
                  </a:lnTo>
                  <a:lnTo>
                    <a:pt x="182" y="162"/>
                  </a:lnTo>
                  <a:lnTo>
                    <a:pt x="289" y="220"/>
                  </a:lnTo>
                  <a:lnTo>
                    <a:pt x="376" y="218"/>
                  </a:lnTo>
                  <a:lnTo>
                    <a:pt x="482" y="189"/>
                  </a:lnTo>
                  <a:lnTo>
                    <a:pt x="594" y="127"/>
                  </a:lnTo>
                  <a:lnTo>
                    <a:pt x="479" y="209"/>
                  </a:lnTo>
                  <a:lnTo>
                    <a:pt x="343" y="239"/>
                  </a:lnTo>
                  <a:lnTo>
                    <a:pt x="250" y="223"/>
                  </a:lnTo>
                  <a:lnTo>
                    <a:pt x="91" y="152"/>
                  </a:lnTo>
                  <a:lnTo>
                    <a:pt x="19" y="127"/>
                  </a:lnTo>
                  <a:lnTo>
                    <a:pt x="3" y="129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05" name="Freeform 107"/>
            <p:cNvSpPr>
              <a:spLocks/>
            </p:cNvSpPr>
            <p:nvPr/>
          </p:nvSpPr>
          <p:spPr bwMode="auto">
            <a:xfrm>
              <a:off x="1347" y="2158"/>
              <a:ext cx="55" cy="77"/>
            </a:xfrm>
            <a:custGeom>
              <a:avLst/>
              <a:gdLst>
                <a:gd name="T0" fmla="*/ 0 w 112"/>
                <a:gd name="T1" fmla="*/ 1 h 154"/>
                <a:gd name="T2" fmla="*/ 0 w 112"/>
                <a:gd name="T3" fmla="*/ 1 h 154"/>
                <a:gd name="T4" fmla="*/ 0 w 112"/>
                <a:gd name="T5" fmla="*/ 0 h 154"/>
                <a:gd name="T6" fmla="*/ 0 w 112"/>
                <a:gd name="T7" fmla="*/ 1 h 154"/>
                <a:gd name="T8" fmla="*/ 0 w 112"/>
                <a:gd name="T9" fmla="*/ 1 h 154"/>
                <a:gd name="T10" fmla="*/ 0 w 112"/>
                <a:gd name="T11" fmla="*/ 1 h 154"/>
                <a:gd name="T12" fmla="*/ 0 w 112"/>
                <a:gd name="T13" fmla="*/ 1 h 154"/>
                <a:gd name="T14" fmla="*/ 0 w 112"/>
                <a:gd name="T15" fmla="*/ 1 h 154"/>
                <a:gd name="T16" fmla="*/ 0 w 112"/>
                <a:gd name="T17" fmla="*/ 1 h 154"/>
                <a:gd name="T18" fmla="*/ 0 w 112"/>
                <a:gd name="T19" fmla="*/ 1 h 154"/>
                <a:gd name="T20" fmla="*/ 0 w 112"/>
                <a:gd name="T21" fmla="*/ 1 h 154"/>
                <a:gd name="T22" fmla="*/ 0 w 112"/>
                <a:gd name="T23" fmla="*/ 1 h 154"/>
                <a:gd name="T24" fmla="*/ 0 w 112"/>
                <a:gd name="T25" fmla="*/ 1 h 154"/>
                <a:gd name="T26" fmla="*/ 0 w 112"/>
                <a:gd name="T27" fmla="*/ 1 h 154"/>
                <a:gd name="T28" fmla="*/ 0 w 112"/>
                <a:gd name="T29" fmla="*/ 1 h 154"/>
                <a:gd name="T30" fmla="*/ 0 w 112"/>
                <a:gd name="T31" fmla="*/ 1 h 154"/>
                <a:gd name="T32" fmla="*/ 0 w 112"/>
                <a:gd name="T33" fmla="*/ 1 h 154"/>
                <a:gd name="T34" fmla="*/ 0 w 112"/>
                <a:gd name="T35" fmla="*/ 1 h 1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4"/>
                <a:gd name="T56" fmla="*/ 112 w 112"/>
                <a:gd name="T57" fmla="*/ 154 h 1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4">
                  <a:moveTo>
                    <a:pt x="14" y="69"/>
                  </a:moveTo>
                  <a:lnTo>
                    <a:pt x="77" y="4"/>
                  </a:lnTo>
                  <a:lnTo>
                    <a:pt x="83" y="0"/>
                  </a:lnTo>
                  <a:lnTo>
                    <a:pt x="92" y="4"/>
                  </a:lnTo>
                  <a:lnTo>
                    <a:pt x="104" y="15"/>
                  </a:lnTo>
                  <a:lnTo>
                    <a:pt x="112" y="27"/>
                  </a:lnTo>
                  <a:lnTo>
                    <a:pt x="112" y="39"/>
                  </a:lnTo>
                  <a:lnTo>
                    <a:pt x="109" y="48"/>
                  </a:lnTo>
                  <a:lnTo>
                    <a:pt x="20" y="154"/>
                  </a:lnTo>
                  <a:lnTo>
                    <a:pt x="20" y="142"/>
                  </a:lnTo>
                  <a:lnTo>
                    <a:pt x="0" y="140"/>
                  </a:lnTo>
                  <a:lnTo>
                    <a:pt x="98" y="27"/>
                  </a:lnTo>
                  <a:lnTo>
                    <a:pt x="100" y="18"/>
                  </a:lnTo>
                  <a:lnTo>
                    <a:pt x="91" y="9"/>
                  </a:lnTo>
                  <a:lnTo>
                    <a:pt x="82" y="9"/>
                  </a:lnTo>
                  <a:lnTo>
                    <a:pt x="14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06" name="Freeform 108"/>
            <p:cNvSpPr>
              <a:spLocks/>
            </p:cNvSpPr>
            <p:nvPr/>
          </p:nvSpPr>
          <p:spPr bwMode="auto">
            <a:xfrm>
              <a:off x="1280" y="2247"/>
              <a:ext cx="116" cy="83"/>
            </a:xfrm>
            <a:custGeom>
              <a:avLst/>
              <a:gdLst>
                <a:gd name="T0" fmla="*/ 1 w 231"/>
                <a:gd name="T1" fmla="*/ 0 h 167"/>
                <a:gd name="T2" fmla="*/ 1 w 231"/>
                <a:gd name="T3" fmla="*/ 0 h 167"/>
                <a:gd name="T4" fmla="*/ 1 w 231"/>
                <a:gd name="T5" fmla="*/ 0 h 167"/>
                <a:gd name="T6" fmla="*/ 1 w 231"/>
                <a:gd name="T7" fmla="*/ 0 h 167"/>
                <a:gd name="T8" fmla="*/ 1 w 231"/>
                <a:gd name="T9" fmla="*/ 0 h 167"/>
                <a:gd name="T10" fmla="*/ 1 w 231"/>
                <a:gd name="T11" fmla="*/ 0 h 167"/>
                <a:gd name="T12" fmla="*/ 1 w 231"/>
                <a:gd name="T13" fmla="*/ 0 h 167"/>
                <a:gd name="T14" fmla="*/ 1 w 231"/>
                <a:gd name="T15" fmla="*/ 0 h 167"/>
                <a:gd name="T16" fmla="*/ 0 w 231"/>
                <a:gd name="T17" fmla="*/ 0 h 167"/>
                <a:gd name="T18" fmla="*/ 1 w 231"/>
                <a:gd name="T19" fmla="*/ 0 h 167"/>
                <a:gd name="T20" fmla="*/ 1 w 231"/>
                <a:gd name="T21" fmla="*/ 0 h 167"/>
                <a:gd name="T22" fmla="*/ 1 w 231"/>
                <a:gd name="T23" fmla="*/ 0 h 167"/>
                <a:gd name="T24" fmla="*/ 1 w 231"/>
                <a:gd name="T25" fmla="*/ 0 h 167"/>
                <a:gd name="T26" fmla="*/ 1 w 231"/>
                <a:gd name="T27" fmla="*/ 0 h 167"/>
                <a:gd name="T28" fmla="*/ 1 w 231"/>
                <a:gd name="T29" fmla="*/ 0 h 167"/>
                <a:gd name="T30" fmla="*/ 1 w 231"/>
                <a:gd name="T31" fmla="*/ 0 h 167"/>
                <a:gd name="T32" fmla="*/ 1 w 231"/>
                <a:gd name="T33" fmla="*/ 0 h 167"/>
                <a:gd name="T34" fmla="*/ 1 w 231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1"/>
                <a:gd name="T55" fmla="*/ 0 h 167"/>
                <a:gd name="T56" fmla="*/ 231 w 231"/>
                <a:gd name="T57" fmla="*/ 167 h 1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1" h="167">
                  <a:moveTo>
                    <a:pt x="177" y="0"/>
                  </a:moveTo>
                  <a:lnTo>
                    <a:pt x="231" y="23"/>
                  </a:lnTo>
                  <a:lnTo>
                    <a:pt x="218" y="36"/>
                  </a:lnTo>
                  <a:lnTo>
                    <a:pt x="203" y="56"/>
                  </a:lnTo>
                  <a:lnTo>
                    <a:pt x="169" y="167"/>
                  </a:lnTo>
                  <a:lnTo>
                    <a:pt x="159" y="132"/>
                  </a:lnTo>
                  <a:lnTo>
                    <a:pt x="79" y="105"/>
                  </a:lnTo>
                  <a:lnTo>
                    <a:pt x="47" y="74"/>
                  </a:lnTo>
                  <a:lnTo>
                    <a:pt x="0" y="50"/>
                  </a:lnTo>
                  <a:lnTo>
                    <a:pt x="62" y="44"/>
                  </a:lnTo>
                  <a:lnTo>
                    <a:pt x="135" y="9"/>
                  </a:lnTo>
                  <a:lnTo>
                    <a:pt x="150" y="15"/>
                  </a:lnTo>
                  <a:lnTo>
                    <a:pt x="177" y="71"/>
                  </a:lnTo>
                  <a:lnTo>
                    <a:pt x="212" y="26"/>
                  </a:lnTo>
                  <a:lnTo>
                    <a:pt x="172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07" name="Freeform 109"/>
            <p:cNvSpPr>
              <a:spLocks/>
            </p:cNvSpPr>
            <p:nvPr/>
          </p:nvSpPr>
          <p:spPr bwMode="auto">
            <a:xfrm>
              <a:off x="1695" y="2131"/>
              <a:ext cx="99" cy="60"/>
            </a:xfrm>
            <a:custGeom>
              <a:avLst/>
              <a:gdLst>
                <a:gd name="T0" fmla="*/ 0 w 200"/>
                <a:gd name="T1" fmla="*/ 0 h 121"/>
                <a:gd name="T2" fmla="*/ 0 w 200"/>
                <a:gd name="T3" fmla="*/ 0 h 121"/>
                <a:gd name="T4" fmla="*/ 0 w 200"/>
                <a:gd name="T5" fmla="*/ 0 h 121"/>
                <a:gd name="T6" fmla="*/ 0 w 200"/>
                <a:gd name="T7" fmla="*/ 0 h 121"/>
                <a:gd name="T8" fmla="*/ 0 w 200"/>
                <a:gd name="T9" fmla="*/ 0 h 121"/>
                <a:gd name="T10" fmla="*/ 0 w 200"/>
                <a:gd name="T11" fmla="*/ 0 h 121"/>
                <a:gd name="T12" fmla="*/ 0 w 200"/>
                <a:gd name="T13" fmla="*/ 0 h 121"/>
                <a:gd name="T14" fmla="*/ 0 w 200"/>
                <a:gd name="T15" fmla="*/ 0 h 121"/>
                <a:gd name="T16" fmla="*/ 0 w 200"/>
                <a:gd name="T17" fmla="*/ 0 h 121"/>
                <a:gd name="T18" fmla="*/ 0 w 200"/>
                <a:gd name="T19" fmla="*/ 0 h 121"/>
                <a:gd name="T20" fmla="*/ 0 w 200"/>
                <a:gd name="T21" fmla="*/ 0 h 121"/>
                <a:gd name="T22" fmla="*/ 0 w 200"/>
                <a:gd name="T23" fmla="*/ 0 h 121"/>
                <a:gd name="T24" fmla="*/ 0 w 200"/>
                <a:gd name="T25" fmla="*/ 0 h 121"/>
                <a:gd name="T26" fmla="*/ 0 w 200"/>
                <a:gd name="T27" fmla="*/ 0 h 1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"/>
                <a:gd name="T43" fmla="*/ 0 h 121"/>
                <a:gd name="T44" fmla="*/ 200 w 200"/>
                <a:gd name="T45" fmla="*/ 121 h 1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" h="121">
                  <a:moveTo>
                    <a:pt x="14" y="0"/>
                  </a:moveTo>
                  <a:lnTo>
                    <a:pt x="0" y="11"/>
                  </a:lnTo>
                  <a:lnTo>
                    <a:pt x="9" y="106"/>
                  </a:lnTo>
                  <a:lnTo>
                    <a:pt x="15" y="114"/>
                  </a:lnTo>
                  <a:lnTo>
                    <a:pt x="192" y="121"/>
                  </a:lnTo>
                  <a:lnTo>
                    <a:pt x="200" y="112"/>
                  </a:lnTo>
                  <a:lnTo>
                    <a:pt x="188" y="114"/>
                  </a:lnTo>
                  <a:lnTo>
                    <a:pt x="18" y="108"/>
                  </a:lnTo>
                  <a:lnTo>
                    <a:pt x="14" y="98"/>
                  </a:lnTo>
                  <a:lnTo>
                    <a:pt x="6" y="20"/>
                  </a:lnTo>
                  <a:lnTo>
                    <a:pt x="9" y="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08" name="Freeform 110"/>
            <p:cNvSpPr>
              <a:spLocks/>
            </p:cNvSpPr>
            <p:nvPr/>
          </p:nvSpPr>
          <p:spPr bwMode="auto">
            <a:xfrm>
              <a:off x="1709" y="2131"/>
              <a:ext cx="85" cy="36"/>
            </a:xfrm>
            <a:custGeom>
              <a:avLst/>
              <a:gdLst>
                <a:gd name="T0" fmla="*/ 0 w 171"/>
                <a:gd name="T1" fmla="*/ 0 h 73"/>
                <a:gd name="T2" fmla="*/ 0 w 171"/>
                <a:gd name="T3" fmla="*/ 0 h 73"/>
                <a:gd name="T4" fmla="*/ 0 w 171"/>
                <a:gd name="T5" fmla="*/ 0 h 73"/>
                <a:gd name="T6" fmla="*/ 0 w 171"/>
                <a:gd name="T7" fmla="*/ 0 h 73"/>
                <a:gd name="T8" fmla="*/ 0 w 171"/>
                <a:gd name="T9" fmla="*/ 0 h 73"/>
                <a:gd name="T10" fmla="*/ 0 w 171"/>
                <a:gd name="T11" fmla="*/ 0 h 73"/>
                <a:gd name="T12" fmla="*/ 0 w 171"/>
                <a:gd name="T13" fmla="*/ 0 h 73"/>
                <a:gd name="T14" fmla="*/ 0 w 171"/>
                <a:gd name="T15" fmla="*/ 0 h 73"/>
                <a:gd name="T16" fmla="*/ 0 w 171"/>
                <a:gd name="T17" fmla="*/ 0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1"/>
                <a:gd name="T28" fmla="*/ 0 h 73"/>
                <a:gd name="T29" fmla="*/ 171 w 171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1" h="73">
                  <a:moveTo>
                    <a:pt x="0" y="0"/>
                  </a:moveTo>
                  <a:lnTo>
                    <a:pt x="160" y="20"/>
                  </a:lnTo>
                  <a:lnTo>
                    <a:pt x="168" y="27"/>
                  </a:lnTo>
                  <a:lnTo>
                    <a:pt x="171" y="73"/>
                  </a:lnTo>
                  <a:lnTo>
                    <a:pt x="163" y="33"/>
                  </a:lnTo>
                  <a:lnTo>
                    <a:pt x="15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09" name="Freeform 111"/>
            <p:cNvSpPr>
              <a:spLocks/>
            </p:cNvSpPr>
            <p:nvPr/>
          </p:nvSpPr>
          <p:spPr bwMode="auto">
            <a:xfrm>
              <a:off x="1709" y="2147"/>
              <a:ext cx="80" cy="30"/>
            </a:xfrm>
            <a:custGeom>
              <a:avLst/>
              <a:gdLst>
                <a:gd name="T0" fmla="*/ 0 w 160"/>
                <a:gd name="T1" fmla="*/ 0 h 59"/>
                <a:gd name="T2" fmla="*/ 1 w 160"/>
                <a:gd name="T3" fmla="*/ 1 h 59"/>
                <a:gd name="T4" fmla="*/ 1 w 160"/>
                <a:gd name="T5" fmla="*/ 1 h 59"/>
                <a:gd name="T6" fmla="*/ 1 w 160"/>
                <a:gd name="T7" fmla="*/ 1 h 59"/>
                <a:gd name="T8" fmla="*/ 1 w 160"/>
                <a:gd name="T9" fmla="*/ 1 h 59"/>
                <a:gd name="T10" fmla="*/ 1 w 160"/>
                <a:gd name="T11" fmla="*/ 1 h 59"/>
                <a:gd name="T12" fmla="*/ 1 w 160"/>
                <a:gd name="T13" fmla="*/ 1 h 59"/>
                <a:gd name="T14" fmla="*/ 1 w 160"/>
                <a:gd name="T15" fmla="*/ 1 h 59"/>
                <a:gd name="T16" fmla="*/ 1 w 160"/>
                <a:gd name="T17" fmla="*/ 1 h 59"/>
                <a:gd name="T18" fmla="*/ 1 w 160"/>
                <a:gd name="T19" fmla="*/ 1 h 59"/>
                <a:gd name="T20" fmla="*/ 0 w 160"/>
                <a:gd name="T21" fmla="*/ 0 h 59"/>
                <a:gd name="T22" fmla="*/ 0 w 160"/>
                <a:gd name="T23" fmla="*/ 0 h 59"/>
                <a:gd name="T24" fmla="*/ 0 w 160"/>
                <a:gd name="T25" fmla="*/ 0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0"/>
                <a:gd name="T40" fmla="*/ 0 h 59"/>
                <a:gd name="T41" fmla="*/ 160 w 160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0" h="59">
                  <a:moveTo>
                    <a:pt x="0" y="0"/>
                  </a:moveTo>
                  <a:lnTo>
                    <a:pt x="3" y="49"/>
                  </a:lnTo>
                  <a:lnTo>
                    <a:pt x="154" y="59"/>
                  </a:lnTo>
                  <a:lnTo>
                    <a:pt x="160" y="49"/>
                  </a:lnTo>
                  <a:lnTo>
                    <a:pt x="160" y="32"/>
                  </a:lnTo>
                  <a:lnTo>
                    <a:pt x="154" y="17"/>
                  </a:lnTo>
                  <a:lnTo>
                    <a:pt x="154" y="37"/>
                  </a:lnTo>
                  <a:lnTo>
                    <a:pt x="15" y="31"/>
                  </a:lnTo>
                  <a:lnTo>
                    <a:pt x="12" y="15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10" name="Freeform 112"/>
            <p:cNvSpPr>
              <a:spLocks/>
            </p:cNvSpPr>
            <p:nvPr/>
          </p:nvSpPr>
          <p:spPr bwMode="auto">
            <a:xfrm>
              <a:off x="1711" y="2140"/>
              <a:ext cx="61" cy="7"/>
            </a:xfrm>
            <a:custGeom>
              <a:avLst/>
              <a:gdLst>
                <a:gd name="T0" fmla="*/ 0 w 124"/>
                <a:gd name="T1" fmla="*/ 0 h 13"/>
                <a:gd name="T2" fmla="*/ 0 w 124"/>
                <a:gd name="T3" fmla="*/ 1 h 13"/>
                <a:gd name="T4" fmla="*/ 0 w 124"/>
                <a:gd name="T5" fmla="*/ 1 h 13"/>
                <a:gd name="T6" fmla="*/ 0 w 124"/>
                <a:gd name="T7" fmla="*/ 0 h 13"/>
                <a:gd name="T8" fmla="*/ 0 w 124"/>
                <a:gd name="T9" fmla="*/ 0 h 13"/>
                <a:gd name="T10" fmla="*/ 0 w 124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4"/>
                <a:gd name="T19" fmla="*/ 0 h 13"/>
                <a:gd name="T20" fmla="*/ 124 w 124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4" h="13">
                  <a:moveTo>
                    <a:pt x="8" y="0"/>
                  </a:moveTo>
                  <a:lnTo>
                    <a:pt x="124" y="13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11" name="Freeform 113"/>
            <p:cNvSpPr>
              <a:spLocks/>
            </p:cNvSpPr>
            <p:nvPr/>
          </p:nvSpPr>
          <p:spPr bwMode="auto">
            <a:xfrm>
              <a:off x="1715" y="2189"/>
              <a:ext cx="57" cy="86"/>
            </a:xfrm>
            <a:custGeom>
              <a:avLst/>
              <a:gdLst>
                <a:gd name="T0" fmla="*/ 1 w 113"/>
                <a:gd name="T1" fmla="*/ 1 h 172"/>
                <a:gd name="T2" fmla="*/ 1 w 113"/>
                <a:gd name="T3" fmla="*/ 1 h 172"/>
                <a:gd name="T4" fmla="*/ 1 w 113"/>
                <a:gd name="T5" fmla="*/ 1 h 172"/>
                <a:gd name="T6" fmla="*/ 1 w 113"/>
                <a:gd name="T7" fmla="*/ 1 h 172"/>
                <a:gd name="T8" fmla="*/ 0 w 113"/>
                <a:gd name="T9" fmla="*/ 1 h 172"/>
                <a:gd name="T10" fmla="*/ 1 w 113"/>
                <a:gd name="T11" fmla="*/ 1 h 172"/>
                <a:gd name="T12" fmla="*/ 1 w 113"/>
                <a:gd name="T13" fmla="*/ 1 h 172"/>
                <a:gd name="T14" fmla="*/ 1 w 113"/>
                <a:gd name="T15" fmla="*/ 1 h 172"/>
                <a:gd name="T16" fmla="*/ 1 w 113"/>
                <a:gd name="T17" fmla="*/ 1 h 172"/>
                <a:gd name="T18" fmla="*/ 1 w 113"/>
                <a:gd name="T19" fmla="*/ 1 h 172"/>
                <a:gd name="T20" fmla="*/ 1 w 113"/>
                <a:gd name="T21" fmla="*/ 1 h 172"/>
                <a:gd name="T22" fmla="*/ 1 w 113"/>
                <a:gd name="T23" fmla="*/ 1 h 172"/>
                <a:gd name="T24" fmla="*/ 1 w 113"/>
                <a:gd name="T25" fmla="*/ 1 h 172"/>
                <a:gd name="T26" fmla="*/ 1 w 113"/>
                <a:gd name="T27" fmla="*/ 1 h 172"/>
                <a:gd name="T28" fmla="*/ 1 w 113"/>
                <a:gd name="T29" fmla="*/ 1 h 172"/>
                <a:gd name="T30" fmla="*/ 1 w 113"/>
                <a:gd name="T31" fmla="*/ 1 h 172"/>
                <a:gd name="T32" fmla="*/ 1 w 113"/>
                <a:gd name="T33" fmla="*/ 1 h 172"/>
                <a:gd name="T34" fmla="*/ 1 w 113"/>
                <a:gd name="T35" fmla="*/ 1 h 172"/>
                <a:gd name="T36" fmla="*/ 1 w 113"/>
                <a:gd name="T37" fmla="*/ 1 h 172"/>
                <a:gd name="T38" fmla="*/ 1 w 113"/>
                <a:gd name="T39" fmla="*/ 1 h 172"/>
                <a:gd name="T40" fmla="*/ 1 w 113"/>
                <a:gd name="T41" fmla="*/ 1 h 172"/>
                <a:gd name="T42" fmla="*/ 1 w 113"/>
                <a:gd name="T43" fmla="*/ 1 h 172"/>
                <a:gd name="T44" fmla="*/ 1 w 113"/>
                <a:gd name="T45" fmla="*/ 1 h 172"/>
                <a:gd name="T46" fmla="*/ 1 w 113"/>
                <a:gd name="T47" fmla="*/ 1 h 172"/>
                <a:gd name="T48" fmla="*/ 1 w 113"/>
                <a:gd name="T49" fmla="*/ 0 h 172"/>
                <a:gd name="T50" fmla="*/ 1 w 113"/>
                <a:gd name="T51" fmla="*/ 1 h 172"/>
                <a:gd name="T52" fmla="*/ 1 w 113"/>
                <a:gd name="T53" fmla="*/ 1 h 172"/>
                <a:gd name="T54" fmla="*/ 1 w 113"/>
                <a:gd name="T55" fmla="*/ 1 h 1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3"/>
                <a:gd name="T85" fmla="*/ 0 h 172"/>
                <a:gd name="T86" fmla="*/ 113 w 113"/>
                <a:gd name="T87" fmla="*/ 172 h 1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3" h="172">
                  <a:moveTo>
                    <a:pt x="3" y="1"/>
                  </a:moveTo>
                  <a:lnTo>
                    <a:pt x="50" y="59"/>
                  </a:lnTo>
                  <a:lnTo>
                    <a:pt x="53" y="75"/>
                  </a:lnTo>
                  <a:lnTo>
                    <a:pt x="18" y="84"/>
                  </a:lnTo>
                  <a:lnTo>
                    <a:pt x="0" y="113"/>
                  </a:lnTo>
                  <a:lnTo>
                    <a:pt x="18" y="101"/>
                  </a:lnTo>
                  <a:lnTo>
                    <a:pt x="12" y="131"/>
                  </a:lnTo>
                  <a:lnTo>
                    <a:pt x="18" y="157"/>
                  </a:lnTo>
                  <a:lnTo>
                    <a:pt x="45" y="172"/>
                  </a:lnTo>
                  <a:lnTo>
                    <a:pt x="80" y="168"/>
                  </a:lnTo>
                  <a:lnTo>
                    <a:pt x="92" y="142"/>
                  </a:lnTo>
                  <a:lnTo>
                    <a:pt x="65" y="151"/>
                  </a:lnTo>
                  <a:lnTo>
                    <a:pt x="38" y="142"/>
                  </a:lnTo>
                  <a:lnTo>
                    <a:pt x="32" y="118"/>
                  </a:lnTo>
                  <a:lnTo>
                    <a:pt x="36" y="103"/>
                  </a:lnTo>
                  <a:lnTo>
                    <a:pt x="47" y="92"/>
                  </a:lnTo>
                  <a:lnTo>
                    <a:pt x="62" y="84"/>
                  </a:lnTo>
                  <a:lnTo>
                    <a:pt x="71" y="87"/>
                  </a:lnTo>
                  <a:lnTo>
                    <a:pt x="62" y="69"/>
                  </a:lnTo>
                  <a:lnTo>
                    <a:pt x="100" y="33"/>
                  </a:lnTo>
                  <a:lnTo>
                    <a:pt x="113" y="15"/>
                  </a:lnTo>
                  <a:lnTo>
                    <a:pt x="80" y="45"/>
                  </a:lnTo>
                  <a:lnTo>
                    <a:pt x="65" y="54"/>
                  </a:lnTo>
                  <a:lnTo>
                    <a:pt x="38" y="25"/>
                  </a:lnTo>
                  <a:lnTo>
                    <a:pt x="12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12" name="Freeform 114"/>
            <p:cNvSpPr>
              <a:spLocks/>
            </p:cNvSpPr>
            <p:nvPr/>
          </p:nvSpPr>
          <p:spPr bwMode="auto">
            <a:xfrm>
              <a:off x="1750" y="1938"/>
              <a:ext cx="28" cy="201"/>
            </a:xfrm>
            <a:custGeom>
              <a:avLst/>
              <a:gdLst>
                <a:gd name="T0" fmla="*/ 0 w 55"/>
                <a:gd name="T1" fmla="*/ 0 h 401"/>
                <a:gd name="T2" fmla="*/ 1 w 55"/>
                <a:gd name="T3" fmla="*/ 1 h 401"/>
                <a:gd name="T4" fmla="*/ 1 w 55"/>
                <a:gd name="T5" fmla="*/ 1 h 401"/>
                <a:gd name="T6" fmla="*/ 1 w 55"/>
                <a:gd name="T7" fmla="*/ 1 h 401"/>
                <a:gd name="T8" fmla="*/ 1 w 55"/>
                <a:gd name="T9" fmla="*/ 1 h 401"/>
                <a:gd name="T10" fmla="*/ 1 w 55"/>
                <a:gd name="T11" fmla="*/ 1 h 401"/>
                <a:gd name="T12" fmla="*/ 1 w 55"/>
                <a:gd name="T13" fmla="*/ 1 h 401"/>
                <a:gd name="T14" fmla="*/ 1 w 55"/>
                <a:gd name="T15" fmla="*/ 1 h 401"/>
                <a:gd name="T16" fmla="*/ 1 w 55"/>
                <a:gd name="T17" fmla="*/ 1 h 401"/>
                <a:gd name="T18" fmla="*/ 1 w 55"/>
                <a:gd name="T19" fmla="*/ 1 h 401"/>
                <a:gd name="T20" fmla="*/ 0 w 55"/>
                <a:gd name="T21" fmla="*/ 0 h 401"/>
                <a:gd name="T22" fmla="*/ 0 w 55"/>
                <a:gd name="T23" fmla="*/ 0 h 401"/>
                <a:gd name="T24" fmla="*/ 0 w 55"/>
                <a:gd name="T25" fmla="*/ 0 h 4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"/>
                <a:gd name="T40" fmla="*/ 0 h 401"/>
                <a:gd name="T41" fmla="*/ 55 w 55"/>
                <a:gd name="T42" fmla="*/ 401 h 4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" h="401">
                  <a:moveTo>
                    <a:pt x="0" y="0"/>
                  </a:moveTo>
                  <a:lnTo>
                    <a:pt x="31" y="86"/>
                  </a:lnTo>
                  <a:lnTo>
                    <a:pt x="45" y="222"/>
                  </a:lnTo>
                  <a:lnTo>
                    <a:pt x="42" y="351"/>
                  </a:lnTo>
                  <a:lnTo>
                    <a:pt x="45" y="401"/>
                  </a:lnTo>
                  <a:lnTo>
                    <a:pt x="55" y="399"/>
                  </a:lnTo>
                  <a:lnTo>
                    <a:pt x="52" y="358"/>
                  </a:lnTo>
                  <a:lnTo>
                    <a:pt x="55" y="249"/>
                  </a:lnTo>
                  <a:lnTo>
                    <a:pt x="54" y="181"/>
                  </a:lnTo>
                  <a:lnTo>
                    <a:pt x="36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13" name="Freeform 115"/>
            <p:cNvSpPr>
              <a:spLocks/>
            </p:cNvSpPr>
            <p:nvPr/>
          </p:nvSpPr>
          <p:spPr bwMode="auto">
            <a:xfrm>
              <a:off x="1763" y="2236"/>
              <a:ext cx="42" cy="75"/>
            </a:xfrm>
            <a:custGeom>
              <a:avLst/>
              <a:gdLst>
                <a:gd name="T0" fmla="*/ 0 w 85"/>
                <a:gd name="T1" fmla="*/ 0 h 148"/>
                <a:gd name="T2" fmla="*/ 0 w 85"/>
                <a:gd name="T3" fmla="*/ 1 h 148"/>
                <a:gd name="T4" fmla="*/ 0 w 85"/>
                <a:gd name="T5" fmla="*/ 1 h 148"/>
                <a:gd name="T6" fmla="*/ 0 w 85"/>
                <a:gd name="T7" fmla="*/ 1 h 148"/>
                <a:gd name="T8" fmla="*/ 0 w 85"/>
                <a:gd name="T9" fmla="*/ 1 h 148"/>
                <a:gd name="T10" fmla="*/ 0 w 85"/>
                <a:gd name="T11" fmla="*/ 1 h 148"/>
                <a:gd name="T12" fmla="*/ 0 w 85"/>
                <a:gd name="T13" fmla="*/ 0 h 148"/>
                <a:gd name="T14" fmla="*/ 0 w 85"/>
                <a:gd name="T15" fmla="*/ 0 h 148"/>
                <a:gd name="T16" fmla="*/ 0 w 85"/>
                <a:gd name="T17" fmla="*/ 0 h 1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"/>
                <a:gd name="T28" fmla="*/ 0 h 148"/>
                <a:gd name="T29" fmla="*/ 85 w 85"/>
                <a:gd name="T30" fmla="*/ 148 h 1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" h="148">
                  <a:moveTo>
                    <a:pt x="0" y="0"/>
                  </a:moveTo>
                  <a:lnTo>
                    <a:pt x="27" y="20"/>
                  </a:lnTo>
                  <a:lnTo>
                    <a:pt x="55" y="65"/>
                  </a:lnTo>
                  <a:lnTo>
                    <a:pt x="85" y="148"/>
                  </a:lnTo>
                  <a:lnTo>
                    <a:pt x="65" y="57"/>
                  </a:lnTo>
                  <a:lnTo>
                    <a:pt x="3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14" name="Freeform 116"/>
            <p:cNvSpPr>
              <a:spLocks/>
            </p:cNvSpPr>
            <p:nvPr/>
          </p:nvSpPr>
          <p:spPr bwMode="auto">
            <a:xfrm>
              <a:off x="1387" y="2266"/>
              <a:ext cx="46" cy="122"/>
            </a:xfrm>
            <a:custGeom>
              <a:avLst/>
              <a:gdLst>
                <a:gd name="T0" fmla="*/ 0 w 94"/>
                <a:gd name="T1" fmla="*/ 1 h 244"/>
                <a:gd name="T2" fmla="*/ 0 w 94"/>
                <a:gd name="T3" fmla="*/ 1 h 244"/>
                <a:gd name="T4" fmla="*/ 0 w 94"/>
                <a:gd name="T5" fmla="*/ 1 h 244"/>
                <a:gd name="T6" fmla="*/ 0 w 94"/>
                <a:gd name="T7" fmla="*/ 1 h 244"/>
                <a:gd name="T8" fmla="*/ 0 w 94"/>
                <a:gd name="T9" fmla="*/ 1 h 244"/>
                <a:gd name="T10" fmla="*/ 0 w 94"/>
                <a:gd name="T11" fmla="*/ 1 h 244"/>
                <a:gd name="T12" fmla="*/ 0 w 94"/>
                <a:gd name="T13" fmla="*/ 0 h 244"/>
                <a:gd name="T14" fmla="*/ 0 w 94"/>
                <a:gd name="T15" fmla="*/ 1 h 244"/>
                <a:gd name="T16" fmla="*/ 0 w 94"/>
                <a:gd name="T17" fmla="*/ 1 h 244"/>
                <a:gd name="T18" fmla="*/ 0 w 94"/>
                <a:gd name="T19" fmla="*/ 1 h 244"/>
                <a:gd name="T20" fmla="*/ 0 w 94"/>
                <a:gd name="T21" fmla="*/ 1 h 244"/>
                <a:gd name="T22" fmla="*/ 0 w 94"/>
                <a:gd name="T23" fmla="*/ 1 h 244"/>
                <a:gd name="T24" fmla="*/ 0 w 94"/>
                <a:gd name="T25" fmla="*/ 1 h 244"/>
                <a:gd name="T26" fmla="*/ 0 w 94"/>
                <a:gd name="T27" fmla="*/ 1 h 244"/>
                <a:gd name="T28" fmla="*/ 0 w 94"/>
                <a:gd name="T29" fmla="*/ 1 h 244"/>
                <a:gd name="T30" fmla="*/ 0 w 94"/>
                <a:gd name="T31" fmla="*/ 1 h 244"/>
                <a:gd name="T32" fmla="*/ 0 w 94"/>
                <a:gd name="T33" fmla="*/ 1 h 244"/>
                <a:gd name="T34" fmla="*/ 0 w 94"/>
                <a:gd name="T35" fmla="*/ 1 h 244"/>
                <a:gd name="T36" fmla="*/ 0 w 94"/>
                <a:gd name="T37" fmla="*/ 1 h 244"/>
                <a:gd name="T38" fmla="*/ 0 w 94"/>
                <a:gd name="T39" fmla="*/ 1 h 244"/>
                <a:gd name="T40" fmla="*/ 0 w 94"/>
                <a:gd name="T41" fmla="*/ 1 h 244"/>
                <a:gd name="T42" fmla="*/ 0 w 94"/>
                <a:gd name="T43" fmla="*/ 1 h 244"/>
                <a:gd name="T44" fmla="*/ 0 w 94"/>
                <a:gd name="T45" fmla="*/ 1 h 244"/>
                <a:gd name="T46" fmla="*/ 0 w 94"/>
                <a:gd name="T47" fmla="*/ 1 h 244"/>
                <a:gd name="T48" fmla="*/ 0 w 94"/>
                <a:gd name="T49" fmla="*/ 1 h 2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4"/>
                <a:gd name="T76" fmla="*/ 0 h 244"/>
                <a:gd name="T77" fmla="*/ 94 w 94"/>
                <a:gd name="T78" fmla="*/ 244 h 2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4" h="244">
                  <a:moveTo>
                    <a:pt x="17" y="5"/>
                  </a:moveTo>
                  <a:lnTo>
                    <a:pt x="8" y="18"/>
                  </a:lnTo>
                  <a:lnTo>
                    <a:pt x="20" y="41"/>
                  </a:lnTo>
                  <a:lnTo>
                    <a:pt x="41" y="53"/>
                  </a:lnTo>
                  <a:lnTo>
                    <a:pt x="68" y="41"/>
                  </a:lnTo>
                  <a:lnTo>
                    <a:pt x="71" y="23"/>
                  </a:lnTo>
                  <a:lnTo>
                    <a:pt x="64" y="0"/>
                  </a:lnTo>
                  <a:lnTo>
                    <a:pt x="82" y="18"/>
                  </a:lnTo>
                  <a:lnTo>
                    <a:pt x="79" y="48"/>
                  </a:lnTo>
                  <a:lnTo>
                    <a:pt x="58" y="68"/>
                  </a:lnTo>
                  <a:lnTo>
                    <a:pt x="71" y="173"/>
                  </a:lnTo>
                  <a:lnTo>
                    <a:pt x="94" y="244"/>
                  </a:lnTo>
                  <a:lnTo>
                    <a:pt x="91" y="244"/>
                  </a:lnTo>
                  <a:lnTo>
                    <a:pt x="64" y="200"/>
                  </a:lnTo>
                  <a:lnTo>
                    <a:pt x="44" y="71"/>
                  </a:lnTo>
                  <a:lnTo>
                    <a:pt x="30" y="65"/>
                  </a:lnTo>
                  <a:lnTo>
                    <a:pt x="23" y="124"/>
                  </a:lnTo>
                  <a:lnTo>
                    <a:pt x="30" y="229"/>
                  </a:lnTo>
                  <a:lnTo>
                    <a:pt x="11" y="117"/>
                  </a:lnTo>
                  <a:lnTo>
                    <a:pt x="11" y="53"/>
                  </a:lnTo>
                  <a:lnTo>
                    <a:pt x="0" y="30"/>
                  </a:lnTo>
                  <a:lnTo>
                    <a:pt x="5" y="15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15" name="Freeform 117"/>
            <p:cNvSpPr>
              <a:spLocks/>
            </p:cNvSpPr>
            <p:nvPr/>
          </p:nvSpPr>
          <p:spPr bwMode="auto">
            <a:xfrm>
              <a:off x="1433" y="2341"/>
              <a:ext cx="173" cy="58"/>
            </a:xfrm>
            <a:custGeom>
              <a:avLst/>
              <a:gdLst>
                <a:gd name="T0" fmla="*/ 0 w 344"/>
                <a:gd name="T1" fmla="*/ 0 h 116"/>
                <a:gd name="T2" fmla="*/ 1 w 344"/>
                <a:gd name="T3" fmla="*/ 1 h 116"/>
                <a:gd name="T4" fmla="*/ 1 w 344"/>
                <a:gd name="T5" fmla="*/ 1 h 116"/>
                <a:gd name="T6" fmla="*/ 1 w 344"/>
                <a:gd name="T7" fmla="*/ 1 h 116"/>
                <a:gd name="T8" fmla="*/ 1 w 344"/>
                <a:gd name="T9" fmla="*/ 1 h 116"/>
                <a:gd name="T10" fmla="*/ 1 w 344"/>
                <a:gd name="T11" fmla="*/ 1 h 116"/>
                <a:gd name="T12" fmla="*/ 1 w 344"/>
                <a:gd name="T13" fmla="*/ 1 h 116"/>
                <a:gd name="T14" fmla="*/ 1 w 344"/>
                <a:gd name="T15" fmla="*/ 1 h 116"/>
                <a:gd name="T16" fmla="*/ 0 w 344"/>
                <a:gd name="T17" fmla="*/ 0 h 116"/>
                <a:gd name="T18" fmla="*/ 0 w 344"/>
                <a:gd name="T19" fmla="*/ 0 h 116"/>
                <a:gd name="T20" fmla="*/ 0 w 344"/>
                <a:gd name="T21" fmla="*/ 0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4"/>
                <a:gd name="T34" fmla="*/ 0 h 116"/>
                <a:gd name="T35" fmla="*/ 344 w 344"/>
                <a:gd name="T36" fmla="*/ 116 h 1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4" h="116">
                  <a:moveTo>
                    <a:pt x="0" y="0"/>
                  </a:moveTo>
                  <a:lnTo>
                    <a:pt x="45" y="94"/>
                  </a:lnTo>
                  <a:lnTo>
                    <a:pt x="7" y="97"/>
                  </a:lnTo>
                  <a:lnTo>
                    <a:pt x="68" y="104"/>
                  </a:lnTo>
                  <a:lnTo>
                    <a:pt x="199" y="116"/>
                  </a:lnTo>
                  <a:lnTo>
                    <a:pt x="344" y="113"/>
                  </a:lnTo>
                  <a:lnTo>
                    <a:pt x="205" y="109"/>
                  </a:lnTo>
                  <a:lnTo>
                    <a:pt x="68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16" name="Freeform 118"/>
            <p:cNvSpPr>
              <a:spLocks/>
            </p:cNvSpPr>
            <p:nvPr/>
          </p:nvSpPr>
          <p:spPr bwMode="auto">
            <a:xfrm>
              <a:off x="1442" y="2280"/>
              <a:ext cx="150" cy="118"/>
            </a:xfrm>
            <a:custGeom>
              <a:avLst/>
              <a:gdLst>
                <a:gd name="T0" fmla="*/ 0 w 299"/>
                <a:gd name="T1" fmla="*/ 0 h 236"/>
                <a:gd name="T2" fmla="*/ 1 w 299"/>
                <a:gd name="T3" fmla="*/ 1 h 236"/>
                <a:gd name="T4" fmla="*/ 1 w 299"/>
                <a:gd name="T5" fmla="*/ 1 h 236"/>
                <a:gd name="T6" fmla="*/ 1 w 299"/>
                <a:gd name="T7" fmla="*/ 1 h 236"/>
                <a:gd name="T8" fmla="*/ 1 w 299"/>
                <a:gd name="T9" fmla="*/ 1 h 236"/>
                <a:gd name="T10" fmla="*/ 1 w 299"/>
                <a:gd name="T11" fmla="*/ 1 h 236"/>
                <a:gd name="T12" fmla="*/ 1 w 299"/>
                <a:gd name="T13" fmla="*/ 1 h 236"/>
                <a:gd name="T14" fmla="*/ 1 w 299"/>
                <a:gd name="T15" fmla="*/ 1 h 236"/>
                <a:gd name="T16" fmla="*/ 1 w 299"/>
                <a:gd name="T17" fmla="*/ 1 h 236"/>
                <a:gd name="T18" fmla="*/ 1 w 299"/>
                <a:gd name="T19" fmla="*/ 1 h 236"/>
                <a:gd name="T20" fmla="*/ 1 w 299"/>
                <a:gd name="T21" fmla="*/ 1 h 236"/>
                <a:gd name="T22" fmla="*/ 1 w 299"/>
                <a:gd name="T23" fmla="*/ 1 h 236"/>
                <a:gd name="T24" fmla="*/ 1 w 299"/>
                <a:gd name="T25" fmla="*/ 1 h 236"/>
                <a:gd name="T26" fmla="*/ 0 w 299"/>
                <a:gd name="T27" fmla="*/ 0 h 236"/>
                <a:gd name="T28" fmla="*/ 0 w 299"/>
                <a:gd name="T29" fmla="*/ 0 h 236"/>
                <a:gd name="T30" fmla="*/ 0 w 299"/>
                <a:gd name="T31" fmla="*/ 0 h 2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9"/>
                <a:gd name="T49" fmla="*/ 0 h 236"/>
                <a:gd name="T50" fmla="*/ 299 w 299"/>
                <a:gd name="T51" fmla="*/ 236 h 2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9" h="236">
                  <a:moveTo>
                    <a:pt x="0" y="0"/>
                  </a:moveTo>
                  <a:lnTo>
                    <a:pt x="80" y="41"/>
                  </a:lnTo>
                  <a:lnTo>
                    <a:pt x="172" y="74"/>
                  </a:lnTo>
                  <a:lnTo>
                    <a:pt x="214" y="79"/>
                  </a:lnTo>
                  <a:lnTo>
                    <a:pt x="214" y="97"/>
                  </a:lnTo>
                  <a:lnTo>
                    <a:pt x="243" y="153"/>
                  </a:lnTo>
                  <a:lnTo>
                    <a:pt x="175" y="90"/>
                  </a:lnTo>
                  <a:lnTo>
                    <a:pt x="118" y="68"/>
                  </a:lnTo>
                  <a:lnTo>
                    <a:pt x="175" y="135"/>
                  </a:lnTo>
                  <a:lnTo>
                    <a:pt x="260" y="206"/>
                  </a:lnTo>
                  <a:lnTo>
                    <a:pt x="299" y="236"/>
                  </a:lnTo>
                  <a:lnTo>
                    <a:pt x="154" y="146"/>
                  </a:lnTo>
                  <a:lnTo>
                    <a:pt x="24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17" name="Freeform 119"/>
            <p:cNvSpPr>
              <a:spLocks/>
            </p:cNvSpPr>
            <p:nvPr/>
          </p:nvSpPr>
          <p:spPr bwMode="auto">
            <a:xfrm>
              <a:off x="1842" y="2071"/>
              <a:ext cx="350" cy="628"/>
            </a:xfrm>
            <a:custGeom>
              <a:avLst/>
              <a:gdLst>
                <a:gd name="T0" fmla="*/ 1 w 699"/>
                <a:gd name="T1" fmla="*/ 1 h 1255"/>
                <a:gd name="T2" fmla="*/ 1 w 699"/>
                <a:gd name="T3" fmla="*/ 1 h 1255"/>
                <a:gd name="T4" fmla="*/ 1 w 699"/>
                <a:gd name="T5" fmla="*/ 1 h 1255"/>
                <a:gd name="T6" fmla="*/ 1 w 699"/>
                <a:gd name="T7" fmla="*/ 1 h 1255"/>
                <a:gd name="T8" fmla="*/ 1 w 699"/>
                <a:gd name="T9" fmla="*/ 1 h 1255"/>
                <a:gd name="T10" fmla="*/ 0 w 699"/>
                <a:gd name="T11" fmla="*/ 1 h 1255"/>
                <a:gd name="T12" fmla="*/ 1 w 699"/>
                <a:gd name="T13" fmla="*/ 1 h 1255"/>
                <a:gd name="T14" fmla="*/ 1 w 699"/>
                <a:gd name="T15" fmla="*/ 1 h 1255"/>
                <a:gd name="T16" fmla="*/ 1 w 699"/>
                <a:gd name="T17" fmla="*/ 1 h 1255"/>
                <a:gd name="T18" fmla="*/ 1 w 699"/>
                <a:gd name="T19" fmla="*/ 1 h 1255"/>
                <a:gd name="T20" fmla="*/ 1 w 699"/>
                <a:gd name="T21" fmla="*/ 1 h 1255"/>
                <a:gd name="T22" fmla="*/ 1 w 699"/>
                <a:gd name="T23" fmla="*/ 1 h 1255"/>
                <a:gd name="T24" fmla="*/ 1 w 699"/>
                <a:gd name="T25" fmla="*/ 1 h 1255"/>
                <a:gd name="T26" fmla="*/ 1 w 699"/>
                <a:gd name="T27" fmla="*/ 1 h 1255"/>
                <a:gd name="T28" fmla="*/ 1 w 699"/>
                <a:gd name="T29" fmla="*/ 1 h 1255"/>
                <a:gd name="T30" fmla="*/ 1 w 699"/>
                <a:gd name="T31" fmla="*/ 1 h 1255"/>
                <a:gd name="T32" fmla="*/ 1 w 699"/>
                <a:gd name="T33" fmla="*/ 1 h 1255"/>
                <a:gd name="T34" fmla="*/ 1 w 699"/>
                <a:gd name="T35" fmla="*/ 1 h 1255"/>
                <a:gd name="T36" fmla="*/ 1 w 699"/>
                <a:gd name="T37" fmla="*/ 1 h 1255"/>
                <a:gd name="T38" fmla="*/ 1 w 699"/>
                <a:gd name="T39" fmla="*/ 1 h 1255"/>
                <a:gd name="T40" fmla="*/ 1 w 699"/>
                <a:gd name="T41" fmla="*/ 1 h 1255"/>
                <a:gd name="T42" fmla="*/ 1 w 699"/>
                <a:gd name="T43" fmla="*/ 1 h 1255"/>
                <a:gd name="T44" fmla="*/ 1 w 699"/>
                <a:gd name="T45" fmla="*/ 1 h 1255"/>
                <a:gd name="T46" fmla="*/ 1 w 699"/>
                <a:gd name="T47" fmla="*/ 1 h 1255"/>
                <a:gd name="T48" fmla="*/ 1 w 699"/>
                <a:gd name="T49" fmla="*/ 1 h 1255"/>
                <a:gd name="T50" fmla="*/ 1 w 699"/>
                <a:gd name="T51" fmla="*/ 1 h 1255"/>
                <a:gd name="T52" fmla="*/ 1 w 699"/>
                <a:gd name="T53" fmla="*/ 1 h 1255"/>
                <a:gd name="T54" fmla="*/ 1 w 699"/>
                <a:gd name="T55" fmla="*/ 1 h 1255"/>
                <a:gd name="T56" fmla="*/ 1 w 699"/>
                <a:gd name="T57" fmla="*/ 1 h 1255"/>
                <a:gd name="T58" fmla="*/ 1 w 699"/>
                <a:gd name="T59" fmla="*/ 1 h 1255"/>
                <a:gd name="T60" fmla="*/ 1 w 699"/>
                <a:gd name="T61" fmla="*/ 1 h 1255"/>
                <a:gd name="T62" fmla="*/ 1 w 699"/>
                <a:gd name="T63" fmla="*/ 1 h 1255"/>
                <a:gd name="T64" fmla="*/ 1 w 699"/>
                <a:gd name="T65" fmla="*/ 1 h 1255"/>
                <a:gd name="T66" fmla="*/ 1 w 699"/>
                <a:gd name="T67" fmla="*/ 1 h 1255"/>
                <a:gd name="T68" fmla="*/ 1 w 699"/>
                <a:gd name="T69" fmla="*/ 1 h 1255"/>
                <a:gd name="T70" fmla="*/ 1 w 699"/>
                <a:gd name="T71" fmla="*/ 1 h 1255"/>
                <a:gd name="T72" fmla="*/ 1 w 699"/>
                <a:gd name="T73" fmla="*/ 1 h 1255"/>
                <a:gd name="T74" fmla="*/ 1 w 699"/>
                <a:gd name="T75" fmla="*/ 1 h 1255"/>
                <a:gd name="T76" fmla="*/ 1 w 699"/>
                <a:gd name="T77" fmla="*/ 1 h 1255"/>
                <a:gd name="T78" fmla="*/ 1 w 699"/>
                <a:gd name="T79" fmla="*/ 1 h 1255"/>
                <a:gd name="T80" fmla="*/ 1 w 699"/>
                <a:gd name="T81" fmla="*/ 1 h 1255"/>
                <a:gd name="T82" fmla="*/ 1 w 699"/>
                <a:gd name="T83" fmla="*/ 1 h 1255"/>
                <a:gd name="T84" fmla="*/ 1 w 699"/>
                <a:gd name="T85" fmla="*/ 1 h 1255"/>
                <a:gd name="T86" fmla="*/ 1 w 699"/>
                <a:gd name="T87" fmla="*/ 1 h 1255"/>
                <a:gd name="T88" fmla="*/ 1 w 699"/>
                <a:gd name="T89" fmla="*/ 1 h 1255"/>
                <a:gd name="T90" fmla="*/ 1 w 699"/>
                <a:gd name="T91" fmla="*/ 1 h 1255"/>
                <a:gd name="T92" fmla="*/ 1 w 699"/>
                <a:gd name="T93" fmla="*/ 1 h 1255"/>
                <a:gd name="T94" fmla="*/ 1 w 699"/>
                <a:gd name="T95" fmla="*/ 1 h 1255"/>
                <a:gd name="T96" fmla="*/ 1 w 699"/>
                <a:gd name="T97" fmla="*/ 1 h 1255"/>
                <a:gd name="T98" fmla="*/ 1 w 699"/>
                <a:gd name="T99" fmla="*/ 0 h 12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99"/>
                <a:gd name="T151" fmla="*/ 0 h 1255"/>
                <a:gd name="T152" fmla="*/ 699 w 699"/>
                <a:gd name="T153" fmla="*/ 1255 h 12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99" h="1255">
                  <a:moveTo>
                    <a:pt x="87" y="0"/>
                  </a:moveTo>
                  <a:lnTo>
                    <a:pt x="77" y="64"/>
                  </a:lnTo>
                  <a:lnTo>
                    <a:pt x="87" y="114"/>
                  </a:lnTo>
                  <a:lnTo>
                    <a:pt x="77" y="198"/>
                  </a:lnTo>
                  <a:lnTo>
                    <a:pt x="57" y="285"/>
                  </a:lnTo>
                  <a:lnTo>
                    <a:pt x="60" y="394"/>
                  </a:lnTo>
                  <a:lnTo>
                    <a:pt x="65" y="450"/>
                  </a:lnTo>
                  <a:lnTo>
                    <a:pt x="38" y="487"/>
                  </a:lnTo>
                  <a:lnTo>
                    <a:pt x="60" y="524"/>
                  </a:lnTo>
                  <a:lnTo>
                    <a:pt x="60" y="663"/>
                  </a:lnTo>
                  <a:lnTo>
                    <a:pt x="50" y="696"/>
                  </a:lnTo>
                  <a:lnTo>
                    <a:pt x="0" y="648"/>
                  </a:lnTo>
                  <a:lnTo>
                    <a:pt x="60" y="749"/>
                  </a:lnTo>
                  <a:lnTo>
                    <a:pt x="121" y="910"/>
                  </a:lnTo>
                  <a:lnTo>
                    <a:pt x="169" y="1070"/>
                  </a:lnTo>
                  <a:lnTo>
                    <a:pt x="158" y="991"/>
                  </a:lnTo>
                  <a:lnTo>
                    <a:pt x="131" y="899"/>
                  </a:lnTo>
                  <a:lnTo>
                    <a:pt x="177" y="925"/>
                  </a:lnTo>
                  <a:lnTo>
                    <a:pt x="180" y="966"/>
                  </a:lnTo>
                  <a:lnTo>
                    <a:pt x="240" y="979"/>
                  </a:lnTo>
                  <a:lnTo>
                    <a:pt x="267" y="1019"/>
                  </a:lnTo>
                  <a:lnTo>
                    <a:pt x="232" y="1093"/>
                  </a:lnTo>
                  <a:lnTo>
                    <a:pt x="300" y="1182"/>
                  </a:lnTo>
                  <a:lnTo>
                    <a:pt x="377" y="1255"/>
                  </a:lnTo>
                  <a:lnTo>
                    <a:pt x="468" y="1235"/>
                  </a:lnTo>
                  <a:lnTo>
                    <a:pt x="426" y="1161"/>
                  </a:lnTo>
                  <a:lnTo>
                    <a:pt x="473" y="1108"/>
                  </a:lnTo>
                  <a:lnTo>
                    <a:pt x="557" y="1054"/>
                  </a:lnTo>
                  <a:lnTo>
                    <a:pt x="628" y="1037"/>
                  </a:lnTo>
                  <a:lnTo>
                    <a:pt x="681" y="1034"/>
                  </a:lnTo>
                  <a:lnTo>
                    <a:pt x="685" y="988"/>
                  </a:lnTo>
                  <a:lnTo>
                    <a:pt x="699" y="932"/>
                  </a:lnTo>
                  <a:lnTo>
                    <a:pt x="673" y="973"/>
                  </a:lnTo>
                  <a:lnTo>
                    <a:pt x="658" y="1014"/>
                  </a:lnTo>
                  <a:lnTo>
                    <a:pt x="595" y="1023"/>
                  </a:lnTo>
                  <a:lnTo>
                    <a:pt x="498" y="1064"/>
                  </a:lnTo>
                  <a:lnTo>
                    <a:pt x="415" y="1131"/>
                  </a:lnTo>
                  <a:lnTo>
                    <a:pt x="402" y="1108"/>
                  </a:lnTo>
                  <a:lnTo>
                    <a:pt x="377" y="1103"/>
                  </a:lnTo>
                  <a:lnTo>
                    <a:pt x="385" y="1075"/>
                  </a:lnTo>
                  <a:lnTo>
                    <a:pt x="361" y="1081"/>
                  </a:lnTo>
                  <a:lnTo>
                    <a:pt x="382" y="1044"/>
                  </a:lnTo>
                  <a:lnTo>
                    <a:pt x="344" y="1047"/>
                  </a:lnTo>
                  <a:lnTo>
                    <a:pt x="364" y="1023"/>
                  </a:lnTo>
                  <a:lnTo>
                    <a:pt x="328" y="1029"/>
                  </a:lnTo>
                  <a:lnTo>
                    <a:pt x="356" y="988"/>
                  </a:lnTo>
                  <a:lnTo>
                    <a:pt x="308" y="996"/>
                  </a:lnTo>
                  <a:lnTo>
                    <a:pt x="367" y="932"/>
                  </a:lnTo>
                  <a:lnTo>
                    <a:pt x="445" y="861"/>
                  </a:lnTo>
                  <a:lnTo>
                    <a:pt x="347" y="916"/>
                  </a:lnTo>
                  <a:lnTo>
                    <a:pt x="364" y="858"/>
                  </a:lnTo>
                  <a:lnTo>
                    <a:pt x="460" y="811"/>
                  </a:lnTo>
                  <a:lnTo>
                    <a:pt x="513" y="808"/>
                  </a:lnTo>
                  <a:lnTo>
                    <a:pt x="442" y="805"/>
                  </a:lnTo>
                  <a:lnTo>
                    <a:pt x="344" y="828"/>
                  </a:lnTo>
                  <a:lnTo>
                    <a:pt x="385" y="787"/>
                  </a:lnTo>
                  <a:lnTo>
                    <a:pt x="460" y="745"/>
                  </a:lnTo>
                  <a:lnTo>
                    <a:pt x="509" y="733"/>
                  </a:lnTo>
                  <a:lnTo>
                    <a:pt x="439" y="740"/>
                  </a:lnTo>
                  <a:lnTo>
                    <a:pt x="347" y="783"/>
                  </a:lnTo>
                  <a:lnTo>
                    <a:pt x="318" y="820"/>
                  </a:lnTo>
                  <a:lnTo>
                    <a:pt x="270" y="817"/>
                  </a:lnTo>
                  <a:lnTo>
                    <a:pt x="214" y="839"/>
                  </a:lnTo>
                  <a:lnTo>
                    <a:pt x="192" y="872"/>
                  </a:lnTo>
                  <a:lnTo>
                    <a:pt x="169" y="869"/>
                  </a:lnTo>
                  <a:lnTo>
                    <a:pt x="169" y="839"/>
                  </a:lnTo>
                  <a:lnTo>
                    <a:pt x="251" y="787"/>
                  </a:lnTo>
                  <a:lnTo>
                    <a:pt x="297" y="737"/>
                  </a:lnTo>
                  <a:lnTo>
                    <a:pt x="352" y="671"/>
                  </a:lnTo>
                  <a:lnTo>
                    <a:pt x="371" y="628"/>
                  </a:lnTo>
                  <a:lnTo>
                    <a:pt x="377" y="539"/>
                  </a:lnTo>
                  <a:lnTo>
                    <a:pt x="367" y="460"/>
                  </a:lnTo>
                  <a:lnTo>
                    <a:pt x="331" y="342"/>
                  </a:lnTo>
                  <a:lnTo>
                    <a:pt x="323" y="427"/>
                  </a:lnTo>
                  <a:lnTo>
                    <a:pt x="331" y="521"/>
                  </a:lnTo>
                  <a:lnTo>
                    <a:pt x="356" y="592"/>
                  </a:lnTo>
                  <a:lnTo>
                    <a:pt x="356" y="628"/>
                  </a:lnTo>
                  <a:lnTo>
                    <a:pt x="323" y="671"/>
                  </a:lnTo>
                  <a:lnTo>
                    <a:pt x="260" y="701"/>
                  </a:lnTo>
                  <a:lnTo>
                    <a:pt x="210" y="716"/>
                  </a:lnTo>
                  <a:lnTo>
                    <a:pt x="192" y="693"/>
                  </a:lnTo>
                  <a:lnTo>
                    <a:pt x="225" y="640"/>
                  </a:lnTo>
                  <a:lnTo>
                    <a:pt x="260" y="577"/>
                  </a:lnTo>
                  <a:lnTo>
                    <a:pt x="273" y="528"/>
                  </a:lnTo>
                  <a:lnTo>
                    <a:pt x="243" y="572"/>
                  </a:lnTo>
                  <a:lnTo>
                    <a:pt x="196" y="612"/>
                  </a:lnTo>
                  <a:lnTo>
                    <a:pt x="142" y="625"/>
                  </a:lnTo>
                  <a:lnTo>
                    <a:pt x="172" y="539"/>
                  </a:lnTo>
                  <a:lnTo>
                    <a:pt x="189" y="386"/>
                  </a:lnTo>
                  <a:lnTo>
                    <a:pt x="192" y="265"/>
                  </a:lnTo>
                  <a:lnTo>
                    <a:pt x="131" y="363"/>
                  </a:lnTo>
                  <a:lnTo>
                    <a:pt x="98" y="404"/>
                  </a:lnTo>
                  <a:lnTo>
                    <a:pt x="136" y="251"/>
                  </a:lnTo>
                  <a:lnTo>
                    <a:pt x="151" y="59"/>
                  </a:lnTo>
                  <a:lnTo>
                    <a:pt x="125" y="239"/>
                  </a:lnTo>
                  <a:lnTo>
                    <a:pt x="77" y="372"/>
                  </a:lnTo>
                  <a:lnTo>
                    <a:pt x="98" y="213"/>
                  </a:lnTo>
                  <a:lnTo>
                    <a:pt x="98" y="79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18" name="Freeform 120"/>
            <p:cNvSpPr>
              <a:spLocks/>
            </p:cNvSpPr>
            <p:nvPr/>
          </p:nvSpPr>
          <p:spPr bwMode="auto">
            <a:xfrm>
              <a:off x="1984" y="2367"/>
              <a:ext cx="97" cy="105"/>
            </a:xfrm>
            <a:custGeom>
              <a:avLst/>
              <a:gdLst>
                <a:gd name="T0" fmla="*/ 0 w 195"/>
                <a:gd name="T1" fmla="*/ 1 h 209"/>
                <a:gd name="T2" fmla="*/ 0 w 195"/>
                <a:gd name="T3" fmla="*/ 1 h 209"/>
                <a:gd name="T4" fmla="*/ 0 w 195"/>
                <a:gd name="T5" fmla="*/ 1 h 209"/>
                <a:gd name="T6" fmla="*/ 0 w 195"/>
                <a:gd name="T7" fmla="*/ 1 h 209"/>
                <a:gd name="T8" fmla="*/ 0 w 195"/>
                <a:gd name="T9" fmla="*/ 0 h 209"/>
                <a:gd name="T10" fmla="*/ 0 w 195"/>
                <a:gd name="T11" fmla="*/ 1 h 209"/>
                <a:gd name="T12" fmla="*/ 0 w 195"/>
                <a:gd name="T13" fmla="*/ 1 h 209"/>
                <a:gd name="T14" fmla="*/ 0 w 195"/>
                <a:gd name="T15" fmla="*/ 1 h 209"/>
                <a:gd name="T16" fmla="*/ 0 w 195"/>
                <a:gd name="T17" fmla="*/ 1 h 209"/>
                <a:gd name="T18" fmla="*/ 0 w 195"/>
                <a:gd name="T19" fmla="*/ 1 h 2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5"/>
                <a:gd name="T31" fmla="*/ 0 h 209"/>
                <a:gd name="T32" fmla="*/ 195 w 195"/>
                <a:gd name="T33" fmla="*/ 209 h 2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5" h="209">
                  <a:moveTo>
                    <a:pt x="0" y="209"/>
                  </a:moveTo>
                  <a:lnTo>
                    <a:pt x="50" y="148"/>
                  </a:lnTo>
                  <a:lnTo>
                    <a:pt x="113" y="33"/>
                  </a:lnTo>
                  <a:lnTo>
                    <a:pt x="118" y="71"/>
                  </a:lnTo>
                  <a:lnTo>
                    <a:pt x="195" y="0"/>
                  </a:lnTo>
                  <a:lnTo>
                    <a:pt x="136" y="82"/>
                  </a:lnTo>
                  <a:lnTo>
                    <a:pt x="63" y="160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19" name="Freeform 121"/>
            <p:cNvSpPr>
              <a:spLocks/>
            </p:cNvSpPr>
            <p:nvPr/>
          </p:nvSpPr>
          <p:spPr bwMode="auto">
            <a:xfrm>
              <a:off x="1631" y="2356"/>
              <a:ext cx="120" cy="116"/>
            </a:xfrm>
            <a:custGeom>
              <a:avLst/>
              <a:gdLst>
                <a:gd name="T0" fmla="*/ 0 w 241"/>
                <a:gd name="T1" fmla="*/ 1 h 232"/>
                <a:gd name="T2" fmla="*/ 0 w 241"/>
                <a:gd name="T3" fmla="*/ 1 h 232"/>
                <a:gd name="T4" fmla="*/ 0 w 241"/>
                <a:gd name="T5" fmla="*/ 1 h 232"/>
                <a:gd name="T6" fmla="*/ 0 w 241"/>
                <a:gd name="T7" fmla="*/ 0 h 232"/>
                <a:gd name="T8" fmla="*/ 0 w 241"/>
                <a:gd name="T9" fmla="*/ 1 h 232"/>
                <a:gd name="T10" fmla="*/ 0 w 241"/>
                <a:gd name="T11" fmla="*/ 1 h 232"/>
                <a:gd name="T12" fmla="*/ 0 w 241"/>
                <a:gd name="T13" fmla="*/ 1 h 232"/>
                <a:gd name="T14" fmla="*/ 0 w 241"/>
                <a:gd name="T15" fmla="*/ 1 h 232"/>
                <a:gd name="T16" fmla="*/ 0 w 241"/>
                <a:gd name="T17" fmla="*/ 1 h 232"/>
                <a:gd name="T18" fmla="*/ 0 w 241"/>
                <a:gd name="T19" fmla="*/ 1 h 232"/>
                <a:gd name="T20" fmla="*/ 0 w 241"/>
                <a:gd name="T21" fmla="*/ 1 h 2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1"/>
                <a:gd name="T34" fmla="*/ 0 h 232"/>
                <a:gd name="T35" fmla="*/ 241 w 241"/>
                <a:gd name="T36" fmla="*/ 232 h 2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1" h="232">
                  <a:moveTo>
                    <a:pt x="0" y="71"/>
                  </a:moveTo>
                  <a:lnTo>
                    <a:pt x="91" y="53"/>
                  </a:lnTo>
                  <a:lnTo>
                    <a:pt x="176" y="23"/>
                  </a:lnTo>
                  <a:lnTo>
                    <a:pt x="241" y="0"/>
                  </a:lnTo>
                  <a:lnTo>
                    <a:pt x="158" y="53"/>
                  </a:lnTo>
                  <a:lnTo>
                    <a:pt x="200" y="232"/>
                  </a:lnTo>
                  <a:lnTo>
                    <a:pt x="142" y="56"/>
                  </a:lnTo>
                  <a:lnTo>
                    <a:pt x="71" y="67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20" name="Freeform 122"/>
            <p:cNvSpPr>
              <a:spLocks/>
            </p:cNvSpPr>
            <p:nvPr/>
          </p:nvSpPr>
          <p:spPr bwMode="auto">
            <a:xfrm>
              <a:off x="1687" y="1900"/>
              <a:ext cx="521" cy="626"/>
            </a:xfrm>
            <a:custGeom>
              <a:avLst/>
              <a:gdLst>
                <a:gd name="T0" fmla="*/ 0 w 1042"/>
                <a:gd name="T1" fmla="*/ 0 h 1254"/>
                <a:gd name="T2" fmla="*/ 1 w 1042"/>
                <a:gd name="T3" fmla="*/ 0 h 1254"/>
                <a:gd name="T4" fmla="*/ 1 w 1042"/>
                <a:gd name="T5" fmla="*/ 0 h 1254"/>
                <a:gd name="T6" fmla="*/ 1 w 1042"/>
                <a:gd name="T7" fmla="*/ 0 h 1254"/>
                <a:gd name="T8" fmla="*/ 1 w 1042"/>
                <a:gd name="T9" fmla="*/ 0 h 1254"/>
                <a:gd name="T10" fmla="*/ 1 w 1042"/>
                <a:gd name="T11" fmla="*/ 0 h 1254"/>
                <a:gd name="T12" fmla="*/ 1 w 1042"/>
                <a:gd name="T13" fmla="*/ 0 h 1254"/>
                <a:gd name="T14" fmla="*/ 1 w 1042"/>
                <a:gd name="T15" fmla="*/ 0 h 1254"/>
                <a:gd name="T16" fmla="*/ 1 w 1042"/>
                <a:gd name="T17" fmla="*/ 0 h 1254"/>
                <a:gd name="T18" fmla="*/ 1 w 1042"/>
                <a:gd name="T19" fmla="*/ 0 h 1254"/>
                <a:gd name="T20" fmla="*/ 1 w 1042"/>
                <a:gd name="T21" fmla="*/ 0 h 1254"/>
                <a:gd name="T22" fmla="*/ 1 w 1042"/>
                <a:gd name="T23" fmla="*/ 0 h 1254"/>
                <a:gd name="T24" fmla="*/ 1 w 1042"/>
                <a:gd name="T25" fmla="*/ 0 h 1254"/>
                <a:gd name="T26" fmla="*/ 1 w 1042"/>
                <a:gd name="T27" fmla="*/ 0 h 1254"/>
                <a:gd name="T28" fmla="*/ 1 w 1042"/>
                <a:gd name="T29" fmla="*/ 0 h 1254"/>
                <a:gd name="T30" fmla="*/ 1 w 1042"/>
                <a:gd name="T31" fmla="*/ 0 h 1254"/>
                <a:gd name="T32" fmla="*/ 1 w 1042"/>
                <a:gd name="T33" fmla="*/ 0 h 1254"/>
                <a:gd name="T34" fmla="*/ 1 w 1042"/>
                <a:gd name="T35" fmla="*/ 0 h 1254"/>
                <a:gd name="T36" fmla="*/ 1 w 1042"/>
                <a:gd name="T37" fmla="*/ 0 h 1254"/>
                <a:gd name="T38" fmla="*/ 1 w 1042"/>
                <a:gd name="T39" fmla="*/ 0 h 1254"/>
                <a:gd name="T40" fmla="*/ 1 w 1042"/>
                <a:gd name="T41" fmla="*/ 0 h 1254"/>
                <a:gd name="T42" fmla="*/ 1 w 1042"/>
                <a:gd name="T43" fmla="*/ 0 h 1254"/>
                <a:gd name="T44" fmla="*/ 1 w 1042"/>
                <a:gd name="T45" fmla="*/ 0 h 1254"/>
                <a:gd name="T46" fmla="*/ 1 w 1042"/>
                <a:gd name="T47" fmla="*/ 0 h 1254"/>
                <a:gd name="T48" fmla="*/ 1 w 1042"/>
                <a:gd name="T49" fmla="*/ 0 h 1254"/>
                <a:gd name="T50" fmla="*/ 1 w 1042"/>
                <a:gd name="T51" fmla="*/ 0 h 1254"/>
                <a:gd name="T52" fmla="*/ 1 w 1042"/>
                <a:gd name="T53" fmla="*/ 0 h 1254"/>
                <a:gd name="T54" fmla="*/ 1 w 1042"/>
                <a:gd name="T55" fmla="*/ 0 h 1254"/>
                <a:gd name="T56" fmla="*/ 1 w 1042"/>
                <a:gd name="T57" fmla="*/ 0 h 1254"/>
                <a:gd name="T58" fmla="*/ 1 w 1042"/>
                <a:gd name="T59" fmla="*/ 0 h 1254"/>
                <a:gd name="T60" fmla="*/ 1 w 1042"/>
                <a:gd name="T61" fmla="*/ 0 h 1254"/>
                <a:gd name="T62" fmla="*/ 1 w 1042"/>
                <a:gd name="T63" fmla="*/ 0 h 1254"/>
                <a:gd name="T64" fmla="*/ 1 w 1042"/>
                <a:gd name="T65" fmla="*/ 0 h 1254"/>
                <a:gd name="T66" fmla="*/ 1 w 1042"/>
                <a:gd name="T67" fmla="*/ 0 h 1254"/>
                <a:gd name="T68" fmla="*/ 1 w 1042"/>
                <a:gd name="T69" fmla="*/ 0 h 1254"/>
                <a:gd name="T70" fmla="*/ 1 w 1042"/>
                <a:gd name="T71" fmla="*/ 0 h 1254"/>
                <a:gd name="T72" fmla="*/ 1 w 1042"/>
                <a:gd name="T73" fmla="*/ 0 h 1254"/>
                <a:gd name="T74" fmla="*/ 1 w 1042"/>
                <a:gd name="T75" fmla="*/ 0 h 1254"/>
                <a:gd name="T76" fmla="*/ 1 w 1042"/>
                <a:gd name="T77" fmla="*/ 0 h 1254"/>
                <a:gd name="T78" fmla="*/ 1 w 1042"/>
                <a:gd name="T79" fmla="*/ 0 h 1254"/>
                <a:gd name="T80" fmla="*/ 1 w 1042"/>
                <a:gd name="T81" fmla="*/ 0 h 1254"/>
                <a:gd name="T82" fmla="*/ 1 w 1042"/>
                <a:gd name="T83" fmla="*/ 0 h 1254"/>
                <a:gd name="T84" fmla="*/ 1 w 1042"/>
                <a:gd name="T85" fmla="*/ 0 h 1254"/>
                <a:gd name="T86" fmla="*/ 0 w 1042"/>
                <a:gd name="T87" fmla="*/ 0 h 1254"/>
                <a:gd name="T88" fmla="*/ 0 w 1042"/>
                <a:gd name="T89" fmla="*/ 0 h 1254"/>
                <a:gd name="T90" fmla="*/ 0 w 1042"/>
                <a:gd name="T91" fmla="*/ 0 h 12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42"/>
                <a:gd name="T139" fmla="*/ 0 h 1254"/>
                <a:gd name="T140" fmla="*/ 1042 w 1042"/>
                <a:gd name="T141" fmla="*/ 1254 h 12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42" h="1254">
                  <a:moveTo>
                    <a:pt x="0" y="0"/>
                  </a:moveTo>
                  <a:lnTo>
                    <a:pt x="74" y="37"/>
                  </a:lnTo>
                  <a:lnTo>
                    <a:pt x="136" y="70"/>
                  </a:lnTo>
                  <a:lnTo>
                    <a:pt x="228" y="87"/>
                  </a:lnTo>
                  <a:lnTo>
                    <a:pt x="281" y="128"/>
                  </a:lnTo>
                  <a:lnTo>
                    <a:pt x="367" y="158"/>
                  </a:lnTo>
                  <a:lnTo>
                    <a:pt x="431" y="270"/>
                  </a:lnTo>
                  <a:lnTo>
                    <a:pt x="520" y="356"/>
                  </a:lnTo>
                  <a:lnTo>
                    <a:pt x="621" y="518"/>
                  </a:lnTo>
                  <a:lnTo>
                    <a:pt x="707" y="689"/>
                  </a:lnTo>
                  <a:lnTo>
                    <a:pt x="742" y="774"/>
                  </a:lnTo>
                  <a:lnTo>
                    <a:pt x="826" y="895"/>
                  </a:lnTo>
                  <a:lnTo>
                    <a:pt x="837" y="959"/>
                  </a:lnTo>
                  <a:lnTo>
                    <a:pt x="894" y="1060"/>
                  </a:lnTo>
                  <a:lnTo>
                    <a:pt x="884" y="1107"/>
                  </a:lnTo>
                  <a:lnTo>
                    <a:pt x="894" y="1117"/>
                  </a:lnTo>
                  <a:lnTo>
                    <a:pt x="1009" y="1134"/>
                  </a:lnTo>
                  <a:lnTo>
                    <a:pt x="1042" y="1175"/>
                  </a:lnTo>
                  <a:lnTo>
                    <a:pt x="1012" y="1254"/>
                  </a:lnTo>
                  <a:lnTo>
                    <a:pt x="1021" y="1175"/>
                  </a:lnTo>
                  <a:lnTo>
                    <a:pt x="995" y="1145"/>
                  </a:lnTo>
                  <a:lnTo>
                    <a:pt x="897" y="1149"/>
                  </a:lnTo>
                  <a:lnTo>
                    <a:pt x="789" y="1175"/>
                  </a:lnTo>
                  <a:lnTo>
                    <a:pt x="763" y="1190"/>
                  </a:lnTo>
                  <a:lnTo>
                    <a:pt x="799" y="1149"/>
                  </a:lnTo>
                  <a:lnTo>
                    <a:pt x="857" y="1117"/>
                  </a:lnTo>
                  <a:lnTo>
                    <a:pt x="864" y="1101"/>
                  </a:lnTo>
                  <a:lnTo>
                    <a:pt x="829" y="1111"/>
                  </a:lnTo>
                  <a:lnTo>
                    <a:pt x="770" y="1139"/>
                  </a:lnTo>
                  <a:lnTo>
                    <a:pt x="819" y="1077"/>
                  </a:lnTo>
                  <a:lnTo>
                    <a:pt x="864" y="1045"/>
                  </a:lnTo>
                  <a:lnTo>
                    <a:pt x="816" y="928"/>
                  </a:lnTo>
                  <a:lnTo>
                    <a:pt x="793" y="868"/>
                  </a:lnTo>
                  <a:lnTo>
                    <a:pt x="715" y="781"/>
                  </a:lnTo>
                  <a:lnTo>
                    <a:pt x="641" y="576"/>
                  </a:lnTo>
                  <a:lnTo>
                    <a:pt x="542" y="420"/>
                  </a:lnTo>
                  <a:lnTo>
                    <a:pt x="441" y="326"/>
                  </a:lnTo>
                  <a:lnTo>
                    <a:pt x="370" y="206"/>
                  </a:lnTo>
                  <a:lnTo>
                    <a:pt x="329" y="158"/>
                  </a:lnTo>
                  <a:lnTo>
                    <a:pt x="246" y="131"/>
                  </a:lnTo>
                  <a:lnTo>
                    <a:pt x="218" y="114"/>
                  </a:lnTo>
                  <a:lnTo>
                    <a:pt x="136" y="82"/>
                  </a:lnTo>
                  <a:lnTo>
                    <a:pt x="94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21" name="Freeform 123"/>
            <p:cNvSpPr>
              <a:spLocks/>
            </p:cNvSpPr>
            <p:nvPr/>
          </p:nvSpPr>
          <p:spPr bwMode="auto">
            <a:xfrm>
              <a:off x="2050" y="2641"/>
              <a:ext cx="114" cy="262"/>
            </a:xfrm>
            <a:custGeom>
              <a:avLst/>
              <a:gdLst>
                <a:gd name="T0" fmla="*/ 0 w 230"/>
                <a:gd name="T1" fmla="*/ 1 h 522"/>
                <a:gd name="T2" fmla="*/ 0 w 230"/>
                <a:gd name="T3" fmla="*/ 1 h 522"/>
                <a:gd name="T4" fmla="*/ 0 w 230"/>
                <a:gd name="T5" fmla="*/ 1 h 522"/>
                <a:gd name="T6" fmla="*/ 0 w 230"/>
                <a:gd name="T7" fmla="*/ 1 h 522"/>
                <a:gd name="T8" fmla="*/ 0 w 230"/>
                <a:gd name="T9" fmla="*/ 1 h 522"/>
                <a:gd name="T10" fmla="*/ 0 w 230"/>
                <a:gd name="T11" fmla="*/ 1 h 522"/>
                <a:gd name="T12" fmla="*/ 0 w 230"/>
                <a:gd name="T13" fmla="*/ 1 h 522"/>
                <a:gd name="T14" fmla="*/ 0 w 230"/>
                <a:gd name="T15" fmla="*/ 1 h 522"/>
                <a:gd name="T16" fmla="*/ 0 w 230"/>
                <a:gd name="T17" fmla="*/ 1 h 522"/>
                <a:gd name="T18" fmla="*/ 0 w 230"/>
                <a:gd name="T19" fmla="*/ 1 h 522"/>
                <a:gd name="T20" fmla="*/ 0 w 230"/>
                <a:gd name="T21" fmla="*/ 1 h 522"/>
                <a:gd name="T22" fmla="*/ 0 w 230"/>
                <a:gd name="T23" fmla="*/ 1 h 522"/>
                <a:gd name="T24" fmla="*/ 0 w 230"/>
                <a:gd name="T25" fmla="*/ 1 h 522"/>
                <a:gd name="T26" fmla="*/ 0 w 230"/>
                <a:gd name="T27" fmla="*/ 1 h 522"/>
                <a:gd name="T28" fmla="*/ 0 w 230"/>
                <a:gd name="T29" fmla="*/ 1 h 522"/>
                <a:gd name="T30" fmla="*/ 0 w 230"/>
                <a:gd name="T31" fmla="*/ 0 h 522"/>
                <a:gd name="T32" fmla="*/ 0 w 230"/>
                <a:gd name="T33" fmla="*/ 1 h 522"/>
                <a:gd name="T34" fmla="*/ 0 w 230"/>
                <a:gd name="T35" fmla="*/ 1 h 522"/>
                <a:gd name="T36" fmla="*/ 0 w 230"/>
                <a:gd name="T37" fmla="*/ 1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0"/>
                <a:gd name="T58" fmla="*/ 0 h 522"/>
                <a:gd name="T59" fmla="*/ 230 w 230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0" h="522">
                  <a:moveTo>
                    <a:pt x="0" y="39"/>
                  </a:moveTo>
                  <a:lnTo>
                    <a:pt x="47" y="98"/>
                  </a:lnTo>
                  <a:lnTo>
                    <a:pt x="112" y="200"/>
                  </a:lnTo>
                  <a:lnTo>
                    <a:pt x="166" y="293"/>
                  </a:lnTo>
                  <a:lnTo>
                    <a:pt x="180" y="325"/>
                  </a:lnTo>
                  <a:lnTo>
                    <a:pt x="181" y="359"/>
                  </a:lnTo>
                  <a:lnTo>
                    <a:pt x="181" y="434"/>
                  </a:lnTo>
                  <a:lnTo>
                    <a:pt x="198" y="493"/>
                  </a:lnTo>
                  <a:lnTo>
                    <a:pt x="212" y="514"/>
                  </a:lnTo>
                  <a:lnTo>
                    <a:pt x="230" y="522"/>
                  </a:lnTo>
                  <a:lnTo>
                    <a:pt x="206" y="481"/>
                  </a:lnTo>
                  <a:lnTo>
                    <a:pt x="198" y="427"/>
                  </a:lnTo>
                  <a:lnTo>
                    <a:pt x="193" y="334"/>
                  </a:lnTo>
                  <a:lnTo>
                    <a:pt x="181" y="306"/>
                  </a:lnTo>
                  <a:lnTo>
                    <a:pt x="83" y="130"/>
                  </a:lnTo>
                  <a:lnTo>
                    <a:pt x="6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22" name="Freeform 124"/>
            <p:cNvSpPr>
              <a:spLocks/>
            </p:cNvSpPr>
            <p:nvPr/>
          </p:nvSpPr>
          <p:spPr bwMode="auto">
            <a:xfrm>
              <a:off x="2170" y="2579"/>
              <a:ext cx="154" cy="369"/>
            </a:xfrm>
            <a:custGeom>
              <a:avLst/>
              <a:gdLst>
                <a:gd name="T0" fmla="*/ 0 w 306"/>
                <a:gd name="T1" fmla="*/ 0 h 739"/>
                <a:gd name="T2" fmla="*/ 1 w 306"/>
                <a:gd name="T3" fmla="*/ 0 h 739"/>
                <a:gd name="T4" fmla="*/ 1 w 306"/>
                <a:gd name="T5" fmla="*/ 0 h 739"/>
                <a:gd name="T6" fmla="*/ 1 w 306"/>
                <a:gd name="T7" fmla="*/ 0 h 739"/>
                <a:gd name="T8" fmla="*/ 1 w 306"/>
                <a:gd name="T9" fmla="*/ 0 h 739"/>
                <a:gd name="T10" fmla="*/ 1 w 306"/>
                <a:gd name="T11" fmla="*/ 0 h 739"/>
                <a:gd name="T12" fmla="*/ 1 w 306"/>
                <a:gd name="T13" fmla="*/ 0 h 739"/>
                <a:gd name="T14" fmla="*/ 1 w 306"/>
                <a:gd name="T15" fmla="*/ 0 h 739"/>
                <a:gd name="T16" fmla="*/ 1 w 306"/>
                <a:gd name="T17" fmla="*/ 0 h 739"/>
                <a:gd name="T18" fmla="*/ 1 w 306"/>
                <a:gd name="T19" fmla="*/ 0 h 739"/>
                <a:gd name="T20" fmla="*/ 1 w 306"/>
                <a:gd name="T21" fmla="*/ 0 h 739"/>
                <a:gd name="T22" fmla="*/ 1 w 306"/>
                <a:gd name="T23" fmla="*/ 0 h 739"/>
                <a:gd name="T24" fmla="*/ 1 w 306"/>
                <a:gd name="T25" fmla="*/ 0 h 739"/>
                <a:gd name="T26" fmla="*/ 1 w 306"/>
                <a:gd name="T27" fmla="*/ 0 h 739"/>
                <a:gd name="T28" fmla="*/ 1 w 306"/>
                <a:gd name="T29" fmla="*/ 0 h 739"/>
                <a:gd name="T30" fmla="*/ 1 w 306"/>
                <a:gd name="T31" fmla="*/ 0 h 739"/>
                <a:gd name="T32" fmla="*/ 1 w 306"/>
                <a:gd name="T33" fmla="*/ 0 h 739"/>
                <a:gd name="T34" fmla="*/ 1 w 306"/>
                <a:gd name="T35" fmla="*/ 0 h 739"/>
                <a:gd name="T36" fmla="*/ 1 w 306"/>
                <a:gd name="T37" fmla="*/ 0 h 739"/>
                <a:gd name="T38" fmla="*/ 1 w 306"/>
                <a:gd name="T39" fmla="*/ 0 h 739"/>
                <a:gd name="T40" fmla="*/ 1 w 306"/>
                <a:gd name="T41" fmla="*/ 0 h 739"/>
                <a:gd name="T42" fmla="*/ 1 w 306"/>
                <a:gd name="T43" fmla="*/ 0 h 739"/>
                <a:gd name="T44" fmla="*/ 1 w 306"/>
                <a:gd name="T45" fmla="*/ 0 h 739"/>
                <a:gd name="T46" fmla="*/ 0 w 306"/>
                <a:gd name="T47" fmla="*/ 0 h 739"/>
                <a:gd name="T48" fmla="*/ 0 w 306"/>
                <a:gd name="T49" fmla="*/ 0 h 739"/>
                <a:gd name="T50" fmla="*/ 0 w 306"/>
                <a:gd name="T51" fmla="*/ 0 h 73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06"/>
                <a:gd name="T79" fmla="*/ 0 h 739"/>
                <a:gd name="T80" fmla="*/ 306 w 306"/>
                <a:gd name="T81" fmla="*/ 739 h 73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06" h="739">
                  <a:moveTo>
                    <a:pt x="0" y="17"/>
                  </a:moveTo>
                  <a:lnTo>
                    <a:pt x="44" y="105"/>
                  </a:lnTo>
                  <a:lnTo>
                    <a:pt x="96" y="286"/>
                  </a:lnTo>
                  <a:lnTo>
                    <a:pt x="121" y="382"/>
                  </a:lnTo>
                  <a:lnTo>
                    <a:pt x="179" y="451"/>
                  </a:lnTo>
                  <a:lnTo>
                    <a:pt x="250" y="559"/>
                  </a:lnTo>
                  <a:lnTo>
                    <a:pt x="270" y="591"/>
                  </a:lnTo>
                  <a:lnTo>
                    <a:pt x="272" y="625"/>
                  </a:lnTo>
                  <a:lnTo>
                    <a:pt x="270" y="656"/>
                  </a:lnTo>
                  <a:lnTo>
                    <a:pt x="287" y="606"/>
                  </a:lnTo>
                  <a:lnTo>
                    <a:pt x="297" y="636"/>
                  </a:lnTo>
                  <a:lnTo>
                    <a:pt x="281" y="706"/>
                  </a:lnTo>
                  <a:lnTo>
                    <a:pt x="272" y="739"/>
                  </a:lnTo>
                  <a:lnTo>
                    <a:pt x="282" y="739"/>
                  </a:lnTo>
                  <a:lnTo>
                    <a:pt x="306" y="665"/>
                  </a:lnTo>
                  <a:lnTo>
                    <a:pt x="305" y="624"/>
                  </a:lnTo>
                  <a:lnTo>
                    <a:pt x="284" y="583"/>
                  </a:lnTo>
                  <a:lnTo>
                    <a:pt x="270" y="550"/>
                  </a:lnTo>
                  <a:lnTo>
                    <a:pt x="202" y="454"/>
                  </a:lnTo>
                  <a:lnTo>
                    <a:pt x="127" y="370"/>
                  </a:lnTo>
                  <a:lnTo>
                    <a:pt x="84" y="194"/>
                  </a:lnTo>
                  <a:lnTo>
                    <a:pt x="38" y="61"/>
                  </a:lnTo>
                  <a:lnTo>
                    <a:pt x="21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23" name="Freeform 125"/>
            <p:cNvSpPr>
              <a:spLocks/>
            </p:cNvSpPr>
            <p:nvPr/>
          </p:nvSpPr>
          <p:spPr bwMode="auto">
            <a:xfrm>
              <a:off x="2200" y="2853"/>
              <a:ext cx="59" cy="64"/>
            </a:xfrm>
            <a:custGeom>
              <a:avLst/>
              <a:gdLst>
                <a:gd name="T0" fmla="*/ 0 w 119"/>
                <a:gd name="T1" fmla="*/ 0 h 129"/>
                <a:gd name="T2" fmla="*/ 0 w 119"/>
                <a:gd name="T3" fmla="*/ 0 h 129"/>
                <a:gd name="T4" fmla="*/ 0 w 119"/>
                <a:gd name="T5" fmla="*/ 0 h 129"/>
                <a:gd name="T6" fmla="*/ 0 w 119"/>
                <a:gd name="T7" fmla="*/ 0 h 129"/>
                <a:gd name="T8" fmla="*/ 0 w 119"/>
                <a:gd name="T9" fmla="*/ 0 h 129"/>
                <a:gd name="T10" fmla="*/ 0 w 119"/>
                <a:gd name="T11" fmla="*/ 0 h 129"/>
                <a:gd name="T12" fmla="*/ 0 w 119"/>
                <a:gd name="T13" fmla="*/ 0 h 129"/>
                <a:gd name="T14" fmla="*/ 0 w 119"/>
                <a:gd name="T15" fmla="*/ 0 h 129"/>
                <a:gd name="T16" fmla="*/ 0 w 119"/>
                <a:gd name="T17" fmla="*/ 0 h 129"/>
                <a:gd name="T18" fmla="*/ 0 w 119"/>
                <a:gd name="T19" fmla="*/ 0 h 129"/>
                <a:gd name="T20" fmla="*/ 0 w 119"/>
                <a:gd name="T21" fmla="*/ 0 h 129"/>
                <a:gd name="T22" fmla="*/ 0 w 119"/>
                <a:gd name="T23" fmla="*/ 0 h 129"/>
                <a:gd name="T24" fmla="*/ 0 w 119"/>
                <a:gd name="T25" fmla="*/ 0 h 129"/>
                <a:gd name="T26" fmla="*/ 0 w 119"/>
                <a:gd name="T27" fmla="*/ 0 h 129"/>
                <a:gd name="T28" fmla="*/ 0 w 119"/>
                <a:gd name="T29" fmla="*/ 0 h 129"/>
                <a:gd name="T30" fmla="*/ 0 w 119"/>
                <a:gd name="T31" fmla="*/ 0 h 129"/>
                <a:gd name="T32" fmla="*/ 0 w 119"/>
                <a:gd name="T33" fmla="*/ 0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9"/>
                <a:gd name="T52" fmla="*/ 0 h 129"/>
                <a:gd name="T53" fmla="*/ 119 w 119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9" h="129">
                  <a:moveTo>
                    <a:pt x="0" y="0"/>
                  </a:moveTo>
                  <a:lnTo>
                    <a:pt x="0" y="36"/>
                  </a:lnTo>
                  <a:lnTo>
                    <a:pt x="28" y="83"/>
                  </a:lnTo>
                  <a:lnTo>
                    <a:pt x="54" y="129"/>
                  </a:lnTo>
                  <a:lnTo>
                    <a:pt x="42" y="83"/>
                  </a:lnTo>
                  <a:lnTo>
                    <a:pt x="28" y="55"/>
                  </a:lnTo>
                  <a:lnTo>
                    <a:pt x="68" y="76"/>
                  </a:lnTo>
                  <a:lnTo>
                    <a:pt x="84" y="82"/>
                  </a:lnTo>
                  <a:lnTo>
                    <a:pt x="74" y="108"/>
                  </a:lnTo>
                  <a:lnTo>
                    <a:pt x="89" y="86"/>
                  </a:lnTo>
                  <a:lnTo>
                    <a:pt x="119" y="89"/>
                  </a:lnTo>
                  <a:lnTo>
                    <a:pt x="77" y="67"/>
                  </a:lnTo>
                  <a:lnTo>
                    <a:pt x="27" y="39"/>
                  </a:lnTo>
                  <a:lnTo>
                    <a:pt x="16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24" name="Freeform 126"/>
            <p:cNvSpPr>
              <a:spLocks/>
            </p:cNvSpPr>
            <p:nvPr/>
          </p:nvSpPr>
          <p:spPr bwMode="auto">
            <a:xfrm>
              <a:off x="2281" y="2884"/>
              <a:ext cx="27" cy="59"/>
            </a:xfrm>
            <a:custGeom>
              <a:avLst/>
              <a:gdLst>
                <a:gd name="T0" fmla="*/ 1 w 53"/>
                <a:gd name="T1" fmla="*/ 0 h 116"/>
                <a:gd name="T2" fmla="*/ 0 w 53"/>
                <a:gd name="T3" fmla="*/ 1 h 116"/>
                <a:gd name="T4" fmla="*/ 1 w 53"/>
                <a:gd name="T5" fmla="*/ 1 h 116"/>
                <a:gd name="T6" fmla="*/ 1 w 53"/>
                <a:gd name="T7" fmla="*/ 1 h 116"/>
                <a:gd name="T8" fmla="*/ 1 w 53"/>
                <a:gd name="T9" fmla="*/ 0 h 116"/>
                <a:gd name="T10" fmla="*/ 1 w 53"/>
                <a:gd name="T11" fmla="*/ 0 h 116"/>
                <a:gd name="T12" fmla="*/ 1 w 53"/>
                <a:gd name="T13" fmla="*/ 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116"/>
                <a:gd name="T23" fmla="*/ 53 w 53"/>
                <a:gd name="T24" fmla="*/ 116 h 1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116">
                  <a:moveTo>
                    <a:pt x="53" y="0"/>
                  </a:moveTo>
                  <a:lnTo>
                    <a:pt x="0" y="107"/>
                  </a:lnTo>
                  <a:lnTo>
                    <a:pt x="21" y="116"/>
                  </a:lnTo>
                  <a:lnTo>
                    <a:pt x="50" y="3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25" name="Freeform 127"/>
            <p:cNvSpPr>
              <a:spLocks/>
            </p:cNvSpPr>
            <p:nvPr/>
          </p:nvSpPr>
          <p:spPr bwMode="auto">
            <a:xfrm>
              <a:off x="1806" y="2612"/>
              <a:ext cx="127" cy="197"/>
            </a:xfrm>
            <a:custGeom>
              <a:avLst/>
              <a:gdLst>
                <a:gd name="T0" fmla="*/ 1 w 254"/>
                <a:gd name="T1" fmla="*/ 0 h 393"/>
                <a:gd name="T2" fmla="*/ 1 w 254"/>
                <a:gd name="T3" fmla="*/ 1 h 393"/>
                <a:gd name="T4" fmla="*/ 1 w 254"/>
                <a:gd name="T5" fmla="*/ 1 h 393"/>
                <a:gd name="T6" fmla="*/ 1 w 254"/>
                <a:gd name="T7" fmla="*/ 1 h 393"/>
                <a:gd name="T8" fmla="*/ 0 w 254"/>
                <a:gd name="T9" fmla="*/ 1 h 393"/>
                <a:gd name="T10" fmla="*/ 1 w 254"/>
                <a:gd name="T11" fmla="*/ 1 h 393"/>
                <a:gd name="T12" fmla="*/ 1 w 254"/>
                <a:gd name="T13" fmla="*/ 1 h 393"/>
                <a:gd name="T14" fmla="*/ 1 w 254"/>
                <a:gd name="T15" fmla="*/ 1 h 393"/>
                <a:gd name="T16" fmla="*/ 1 w 254"/>
                <a:gd name="T17" fmla="*/ 1 h 393"/>
                <a:gd name="T18" fmla="*/ 1 w 254"/>
                <a:gd name="T19" fmla="*/ 1 h 393"/>
                <a:gd name="T20" fmla="*/ 1 w 254"/>
                <a:gd name="T21" fmla="*/ 1 h 393"/>
                <a:gd name="T22" fmla="*/ 1 w 254"/>
                <a:gd name="T23" fmla="*/ 1 h 393"/>
                <a:gd name="T24" fmla="*/ 1 w 254"/>
                <a:gd name="T25" fmla="*/ 1 h 393"/>
                <a:gd name="T26" fmla="*/ 1 w 254"/>
                <a:gd name="T27" fmla="*/ 1 h 393"/>
                <a:gd name="T28" fmla="*/ 1 w 254"/>
                <a:gd name="T29" fmla="*/ 1 h 393"/>
                <a:gd name="T30" fmla="*/ 1 w 254"/>
                <a:gd name="T31" fmla="*/ 1 h 393"/>
                <a:gd name="T32" fmla="*/ 1 w 254"/>
                <a:gd name="T33" fmla="*/ 1 h 393"/>
                <a:gd name="T34" fmla="*/ 1 w 254"/>
                <a:gd name="T35" fmla="*/ 1 h 393"/>
                <a:gd name="T36" fmla="*/ 1 w 254"/>
                <a:gd name="T37" fmla="*/ 0 h 393"/>
                <a:gd name="T38" fmla="*/ 1 w 254"/>
                <a:gd name="T39" fmla="*/ 0 h 393"/>
                <a:gd name="T40" fmla="*/ 1 w 254"/>
                <a:gd name="T41" fmla="*/ 0 h 3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4"/>
                <a:gd name="T64" fmla="*/ 0 h 393"/>
                <a:gd name="T65" fmla="*/ 254 w 254"/>
                <a:gd name="T66" fmla="*/ 393 h 3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4" h="393">
                  <a:moveTo>
                    <a:pt x="237" y="0"/>
                  </a:moveTo>
                  <a:lnTo>
                    <a:pt x="228" y="13"/>
                  </a:lnTo>
                  <a:lnTo>
                    <a:pt x="188" y="44"/>
                  </a:lnTo>
                  <a:lnTo>
                    <a:pt x="94" y="89"/>
                  </a:lnTo>
                  <a:lnTo>
                    <a:pt x="0" y="131"/>
                  </a:lnTo>
                  <a:lnTo>
                    <a:pt x="31" y="131"/>
                  </a:lnTo>
                  <a:lnTo>
                    <a:pt x="65" y="200"/>
                  </a:lnTo>
                  <a:lnTo>
                    <a:pt x="118" y="256"/>
                  </a:lnTo>
                  <a:lnTo>
                    <a:pt x="82" y="283"/>
                  </a:lnTo>
                  <a:lnTo>
                    <a:pt x="55" y="315"/>
                  </a:lnTo>
                  <a:lnTo>
                    <a:pt x="141" y="318"/>
                  </a:lnTo>
                  <a:lnTo>
                    <a:pt x="212" y="359"/>
                  </a:lnTo>
                  <a:lnTo>
                    <a:pt x="254" y="393"/>
                  </a:lnTo>
                  <a:lnTo>
                    <a:pt x="203" y="334"/>
                  </a:lnTo>
                  <a:lnTo>
                    <a:pt x="153" y="286"/>
                  </a:lnTo>
                  <a:lnTo>
                    <a:pt x="144" y="239"/>
                  </a:lnTo>
                  <a:lnTo>
                    <a:pt x="188" y="142"/>
                  </a:lnTo>
                  <a:lnTo>
                    <a:pt x="228" y="4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26" name="Freeform 128"/>
            <p:cNvSpPr>
              <a:spLocks/>
            </p:cNvSpPr>
            <p:nvPr/>
          </p:nvSpPr>
          <p:spPr bwMode="auto">
            <a:xfrm>
              <a:off x="1381" y="2448"/>
              <a:ext cx="319" cy="270"/>
            </a:xfrm>
            <a:custGeom>
              <a:avLst/>
              <a:gdLst>
                <a:gd name="T0" fmla="*/ 1 w 637"/>
                <a:gd name="T1" fmla="*/ 0 h 541"/>
                <a:gd name="T2" fmla="*/ 0 w 637"/>
                <a:gd name="T3" fmla="*/ 0 h 541"/>
                <a:gd name="T4" fmla="*/ 1 w 637"/>
                <a:gd name="T5" fmla="*/ 0 h 541"/>
                <a:gd name="T6" fmla="*/ 1 w 637"/>
                <a:gd name="T7" fmla="*/ 0 h 541"/>
                <a:gd name="T8" fmla="*/ 1 w 637"/>
                <a:gd name="T9" fmla="*/ 0 h 541"/>
                <a:gd name="T10" fmla="*/ 1 w 637"/>
                <a:gd name="T11" fmla="*/ 0 h 541"/>
                <a:gd name="T12" fmla="*/ 1 w 637"/>
                <a:gd name="T13" fmla="*/ 0 h 541"/>
                <a:gd name="T14" fmla="*/ 1 w 637"/>
                <a:gd name="T15" fmla="*/ 0 h 541"/>
                <a:gd name="T16" fmla="*/ 1 w 637"/>
                <a:gd name="T17" fmla="*/ 0 h 541"/>
                <a:gd name="T18" fmla="*/ 1 w 637"/>
                <a:gd name="T19" fmla="*/ 0 h 541"/>
                <a:gd name="T20" fmla="*/ 1 w 637"/>
                <a:gd name="T21" fmla="*/ 0 h 541"/>
                <a:gd name="T22" fmla="*/ 1 w 637"/>
                <a:gd name="T23" fmla="*/ 0 h 541"/>
                <a:gd name="T24" fmla="*/ 1 w 637"/>
                <a:gd name="T25" fmla="*/ 0 h 541"/>
                <a:gd name="T26" fmla="*/ 1 w 637"/>
                <a:gd name="T27" fmla="*/ 0 h 541"/>
                <a:gd name="T28" fmla="*/ 1 w 637"/>
                <a:gd name="T29" fmla="*/ 0 h 541"/>
                <a:gd name="T30" fmla="*/ 1 w 637"/>
                <a:gd name="T31" fmla="*/ 0 h 541"/>
                <a:gd name="T32" fmla="*/ 1 w 637"/>
                <a:gd name="T33" fmla="*/ 0 h 541"/>
                <a:gd name="T34" fmla="*/ 1 w 637"/>
                <a:gd name="T35" fmla="*/ 0 h 541"/>
                <a:gd name="T36" fmla="*/ 1 w 637"/>
                <a:gd name="T37" fmla="*/ 0 h 541"/>
                <a:gd name="T38" fmla="*/ 1 w 637"/>
                <a:gd name="T39" fmla="*/ 0 h 541"/>
                <a:gd name="T40" fmla="*/ 1 w 637"/>
                <a:gd name="T41" fmla="*/ 0 h 541"/>
                <a:gd name="T42" fmla="*/ 1 w 637"/>
                <a:gd name="T43" fmla="*/ 0 h 541"/>
                <a:gd name="T44" fmla="*/ 1 w 637"/>
                <a:gd name="T45" fmla="*/ 0 h 541"/>
                <a:gd name="T46" fmla="*/ 1 w 637"/>
                <a:gd name="T47" fmla="*/ 0 h 541"/>
                <a:gd name="T48" fmla="*/ 1 w 637"/>
                <a:gd name="T49" fmla="*/ 0 h 5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7"/>
                <a:gd name="T76" fmla="*/ 0 h 541"/>
                <a:gd name="T77" fmla="*/ 637 w 637"/>
                <a:gd name="T78" fmla="*/ 541 h 54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7" h="541">
                  <a:moveTo>
                    <a:pt x="12" y="0"/>
                  </a:moveTo>
                  <a:lnTo>
                    <a:pt x="0" y="209"/>
                  </a:lnTo>
                  <a:lnTo>
                    <a:pt x="6" y="342"/>
                  </a:lnTo>
                  <a:lnTo>
                    <a:pt x="22" y="407"/>
                  </a:lnTo>
                  <a:lnTo>
                    <a:pt x="54" y="454"/>
                  </a:lnTo>
                  <a:lnTo>
                    <a:pt x="102" y="485"/>
                  </a:lnTo>
                  <a:lnTo>
                    <a:pt x="164" y="506"/>
                  </a:lnTo>
                  <a:lnTo>
                    <a:pt x="219" y="524"/>
                  </a:lnTo>
                  <a:lnTo>
                    <a:pt x="284" y="532"/>
                  </a:lnTo>
                  <a:lnTo>
                    <a:pt x="359" y="541"/>
                  </a:lnTo>
                  <a:lnTo>
                    <a:pt x="433" y="541"/>
                  </a:lnTo>
                  <a:lnTo>
                    <a:pt x="516" y="532"/>
                  </a:lnTo>
                  <a:lnTo>
                    <a:pt x="578" y="524"/>
                  </a:lnTo>
                  <a:lnTo>
                    <a:pt x="637" y="513"/>
                  </a:lnTo>
                  <a:lnTo>
                    <a:pt x="453" y="532"/>
                  </a:lnTo>
                  <a:lnTo>
                    <a:pt x="315" y="526"/>
                  </a:lnTo>
                  <a:lnTo>
                    <a:pt x="203" y="506"/>
                  </a:lnTo>
                  <a:lnTo>
                    <a:pt x="123" y="476"/>
                  </a:lnTo>
                  <a:lnTo>
                    <a:pt x="69" y="439"/>
                  </a:lnTo>
                  <a:lnTo>
                    <a:pt x="42" y="392"/>
                  </a:lnTo>
                  <a:lnTo>
                    <a:pt x="28" y="326"/>
                  </a:lnTo>
                  <a:lnTo>
                    <a:pt x="19" y="22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27" name="Freeform 129"/>
            <p:cNvSpPr>
              <a:spLocks/>
            </p:cNvSpPr>
            <p:nvPr/>
          </p:nvSpPr>
          <p:spPr bwMode="auto">
            <a:xfrm>
              <a:off x="1416" y="2395"/>
              <a:ext cx="139" cy="165"/>
            </a:xfrm>
            <a:custGeom>
              <a:avLst/>
              <a:gdLst>
                <a:gd name="T0" fmla="*/ 0 w 278"/>
                <a:gd name="T1" fmla="*/ 0 h 328"/>
                <a:gd name="T2" fmla="*/ 1 w 278"/>
                <a:gd name="T3" fmla="*/ 1 h 328"/>
                <a:gd name="T4" fmla="*/ 1 w 278"/>
                <a:gd name="T5" fmla="*/ 1 h 328"/>
                <a:gd name="T6" fmla="*/ 1 w 278"/>
                <a:gd name="T7" fmla="*/ 1 h 328"/>
                <a:gd name="T8" fmla="*/ 1 w 278"/>
                <a:gd name="T9" fmla="*/ 1 h 328"/>
                <a:gd name="T10" fmla="*/ 1 w 278"/>
                <a:gd name="T11" fmla="*/ 1 h 328"/>
                <a:gd name="T12" fmla="*/ 1 w 278"/>
                <a:gd name="T13" fmla="*/ 1 h 328"/>
                <a:gd name="T14" fmla="*/ 1 w 278"/>
                <a:gd name="T15" fmla="*/ 1 h 328"/>
                <a:gd name="T16" fmla="*/ 1 w 278"/>
                <a:gd name="T17" fmla="*/ 1 h 328"/>
                <a:gd name="T18" fmla="*/ 1 w 278"/>
                <a:gd name="T19" fmla="*/ 1 h 328"/>
                <a:gd name="T20" fmla="*/ 1 w 278"/>
                <a:gd name="T21" fmla="*/ 1 h 328"/>
                <a:gd name="T22" fmla="*/ 1 w 278"/>
                <a:gd name="T23" fmla="*/ 1 h 328"/>
                <a:gd name="T24" fmla="*/ 1 w 278"/>
                <a:gd name="T25" fmla="*/ 1 h 328"/>
                <a:gd name="T26" fmla="*/ 1 w 278"/>
                <a:gd name="T27" fmla="*/ 1 h 328"/>
                <a:gd name="T28" fmla="*/ 0 w 278"/>
                <a:gd name="T29" fmla="*/ 0 h 328"/>
                <a:gd name="T30" fmla="*/ 0 w 278"/>
                <a:gd name="T31" fmla="*/ 0 h 328"/>
                <a:gd name="T32" fmla="*/ 0 w 278"/>
                <a:gd name="T33" fmla="*/ 0 h 3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8"/>
                <a:gd name="T52" fmla="*/ 0 h 328"/>
                <a:gd name="T53" fmla="*/ 278 w 278"/>
                <a:gd name="T54" fmla="*/ 328 h 3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8" h="328">
                  <a:moveTo>
                    <a:pt x="0" y="0"/>
                  </a:moveTo>
                  <a:lnTo>
                    <a:pt x="80" y="9"/>
                  </a:lnTo>
                  <a:lnTo>
                    <a:pt x="178" y="16"/>
                  </a:lnTo>
                  <a:lnTo>
                    <a:pt x="278" y="20"/>
                  </a:lnTo>
                  <a:lnTo>
                    <a:pt x="181" y="23"/>
                  </a:lnTo>
                  <a:lnTo>
                    <a:pt x="63" y="16"/>
                  </a:lnTo>
                  <a:lnTo>
                    <a:pt x="47" y="15"/>
                  </a:lnTo>
                  <a:lnTo>
                    <a:pt x="62" y="68"/>
                  </a:lnTo>
                  <a:lnTo>
                    <a:pt x="107" y="160"/>
                  </a:lnTo>
                  <a:lnTo>
                    <a:pt x="151" y="271"/>
                  </a:lnTo>
                  <a:lnTo>
                    <a:pt x="175" y="328"/>
                  </a:lnTo>
                  <a:lnTo>
                    <a:pt x="118" y="250"/>
                  </a:lnTo>
                  <a:lnTo>
                    <a:pt x="71" y="142"/>
                  </a:lnTo>
                  <a:lnTo>
                    <a:pt x="3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28" name="Freeform 130"/>
            <p:cNvSpPr>
              <a:spLocks/>
            </p:cNvSpPr>
            <p:nvPr/>
          </p:nvSpPr>
          <p:spPr bwMode="auto">
            <a:xfrm>
              <a:off x="1420" y="2422"/>
              <a:ext cx="69" cy="250"/>
            </a:xfrm>
            <a:custGeom>
              <a:avLst/>
              <a:gdLst>
                <a:gd name="T0" fmla="*/ 0 w 139"/>
                <a:gd name="T1" fmla="*/ 0 h 501"/>
                <a:gd name="T2" fmla="*/ 0 w 139"/>
                <a:gd name="T3" fmla="*/ 0 h 501"/>
                <a:gd name="T4" fmla="*/ 0 w 139"/>
                <a:gd name="T5" fmla="*/ 0 h 501"/>
                <a:gd name="T6" fmla="*/ 0 w 139"/>
                <a:gd name="T7" fmla="*/ 0 h 501"/>
                <a:gd name="T8" fmla="*/ 0 w 139"/>
                <a:gd name="T9" fmla="*/ 0 h 501"/>
                <a:gd name="T10" fmla="*/ 0 w 139"/>
                <a:gd name="T11" fmla="*/ 0 h 501"/>
                <a:gd name="T12" fmla="*/ 0 w 139"/>
                <a:gd name="T13" fmla="*/ 0 h 501"/>
                <a:gd name="T14" fmla="*/ 0 w 139"/>
                <a:gd name="T15" fmla="*/ 0 h 501"/>
                <a:gd name="T16" fmla="*/ 0 w 139"/>
                <a:gd name="T17" fmla="*/ 0 h 501"/>
                <a:gd name="T18" fmla="*/ 0 w 139"/>
                <a:gd name="T19" fmla="*/ 0 h 501"/>
                <a:gd name="T20" fmla="*/ 0 w 139"/>
                <a:gd name="T21" fmla="*/ 0 h 501"/>
                <a:gd name="T22" fmla="*/ 0 w 139"/>
                <a:gd name="T23" fmla="*/ 0 h 5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9"/>
                <a:gd name="T37" fmla="*/ 0 h 501"/>
                <a:gd name="T38" fmla="*/ 139 w 139"/>
                <a:gd name="T39" fmla="*/ 501 h 5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9" h="501">
                  <a:moveTo>
                    <a:pt x="0" y="0"/>
                  </a:moveTo>
                  <a:lnTo>
                    <a:pt x="65" y="340"/>
                  </a:lnTo>
                  <a:lnTo>
                    <a:pt x="95" y="460"/>
                  </a:lnTo>
                  <a:lnTo>
                    <a:pt x="126" y="492"/>
                  </a:lnTo>
                  <a:lnTo>
                    <a:pt x="139" y="501"/>
                  </a:lnTo>
                  <a:lnTo>
                    <a:pt x="108" y="463"/>
                  </a:lnTo>
                  <a:lnTo>
                    <a:pt x="90" y="378"/>
                  </a:lnTo>
                  <a:lnTo>
                    <a:pt x="68" y="295"/>
                  </a:lnTo>
                  <a:lnTo>
                    <a:pt x="31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29" name="Freeform 131"/>
            <p:cNvSpPr>
              <a:spLocks/>
            </p:cNvSpPr>
            <p:nvPr/>
          </p:nvSpPr>
          <p:spPr bwMode="auto">
            <a:xfrm>
              <a:off x="1405" y="2439"/>
              <a:ext cx="7" cy="116"/>
            </a:xfrm>
            <a:custGeom>
              <a:avLst/>
              <a:gdLst>
                <a:gd name="T0" fmla="*/ 1 w 14"/>
                <a:gd name="T1" fmla="*/ 0 h 233"/>
                <a:gd name="T2" fmla="*/ 0 w 14"/>
                <a:gd name="T3" fmla="*/ 0 h 233"/>
                <a:gd name="T4" fmla="*/ 1 w 14"/>
                <a:gd name="T5" fmla="*/ 0 h 233"/>
                <a:gd name="T6" fmla="*/ 1 w 14"/>
                <a:gd name="T7" fmla="*/ 0 h 233"/>
                <a:gd name="T8" fmla="*/ 1 w 14"/>
                <a:gd name="T9" fmla="*/ 0 h 233"/>
                <a:gd name="T10" fmla="*/ 1 w 14"/>
                <a:gd name="T11" fmla="*/ 0 h 233"/>
                <a:gd name="T12" fmla="*/ 1 w 14"/>
                <a:gd name="T13" fmla="*/ 0 h 233"/>
                <a:gd name="T14" fmla="*/ 1 w 14"/>
                <a:gd name="T15" fmla="*/ 0 h 2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233"/>
                <a:gd name="T26" fmla="*/ 14 w 14"/>
                <a:gd name="T27" fmla="*/ 233 h 2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233">
                  <a:moveTo>
                    <a:pt x="4" y="0"/>
                  </a:moveTo>
                  <a:lnTo>
                    <a:pt x="0" y="120"/>
                  </a:lnTo>
                  <a:lnTo>
                    <a:pt x="6" y="233"/>
                  </a:lnTo>
                  <a:lnTo>
                    <a:pt x="14" y="133"/>
                  </a:lnTo>
                  <a:lnTo>
                    <a:pt x="12" y="5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30" name="Freeform 132"/>
            <p:cNvSpPr>
              <a:spLocks/>
            </p:cNvSpPr>
            <p:nvPr/>
          </p:nvSpPr>
          <p:spPr bwMode="auto">
            <a:xfrm>
              <a:off x="1505" y="2435"/>
              <a:ext cx="161" cy="178"/>
            </a:xfrm>
            <a:custGeom>
              <a:avLst/>
              <a:gdLst>
                <a:gd name="T0" fmla="*/ 0 w 322"/>
                <a:gd name="T1" fmla="*/ 0 h 357"/>
                <a:gd name="T2" fmla="*/ 1 w 322"/>
                <a:gd name="T3" fmla="*/ 0 h 357"/>
                <a:gd name="T4" fmla="*/ 1 w 322"/>
                <a:gd name="T5" fmla="*/ 0 h 357"/>
                <a:gd name="T6" fmla="*/ 1 w 322"/>
                <a:gd name="T7" fmla="*/ 0 h 357"/>
                <a:gd name="T8" fmla="*/ 1 w 322"/>
                <a:gd name="T9" fmla="*/ 0 h 357"/>
                <a:gd name="T10" fmla="*/ 1 w 322"/>
                <a:gd name="T11" fmla="*/ 0 h 357"/>
                <a:gd name="T12" fmla="*/ 1 w 322"/>
                <a:gd name="T13" fmla="*/ 0 h 357"/>
                <a:gd name="T14" fmla="*/ 1 w 322"/>
                <a:gd name="T15" fmla="*/ 0 h 357"/>
                <a:gd name="T16" fmla="*/ 1 w 322"/>
                <a:gd name="T17" fmla="*/ 0 h 357"/>
                <a:gd name="T18" fmla="*/ 1 w 322"/>
                <a:gd name="T19" fmla="*/ 0 h 357"/>
                <a:gd name="T20" fmla="*/ 1 w 322"/>
                <a:gd name="T21" fmla="*/ 0 h 357"/>
                <a:gd name="T22" fmla="*/ 1 w 322"/>
                <a:gd name="T23" fmla="*/ 0 h 357"/>
                <a:gd name="T24" fmla="*/ 1 w 322"/>
                <a:gd name="T25" fmla="*/ 0 h 357"/>
                <a:gd name="T26" fmla="*/ 0 w 322"/>
                <a:gd name="T27" fmla="*/ 0 h 357"/>
                <a:gd name="T28" fmla="*/ 0 w 322"/>
                <a:gd name="T29" fmla="*/ 0 h 357"/>
                <a:gd name="T30" fmla="*/ 0 w 322"/>
                <a:gd name="T31" fmla="*/ 0 h 3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2"/>
                <a:gd name="T49" fmla="*/ 0 h 357"/>
                <a:gd name="T50" fmla="*/ 322 w 322"/>
                <a:gd name="T51" fmla="*/ 357 h 3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2" h="357">
                  <a:moveTo>
                    <a:pt x="0" y="0"/>
                  </a:moveTo>
                  <a:lnTo>
                    <a:pt x="74" y="104"/>
                  </a:lnTo>
                  <a:lnTo>
                    <a:pt x="141" y="193"/>
                  </a:lnTo>
                  <a:lnTo>
                    <a:pt x="204" y="255"/>
                  </a:lnTo>
                  <a:lnTo>
                    <a:pt x="269" y="308"/>
                  </a:lnTo>
                  <a:lnTo>
                    <a:pt x="322" y="352"/>
                  </a:lnTo>
                  <a:lnTo>
                    <a:pt x="275" y="325"/>
                  </a:lnTo>
                  <a:lnTo>
                    <a:pt x="242" y="311"/>
                  </a:lnTo>
                  <a:lnTo>
                    <a:pt x="219" y="310"/>
                  </a:lnTo>
                  <a:lnTo>
                    <a:pt x="231" y="357"/>
                  </a:lnTo>
                  <a:lnTo>
                    <a:pt x="180" y="264"/>
                  </a:lnTo>
                  <a:lnTo>
                    <a:pt x="114" y="172"/>
                  </a:lnTo>
                  <a:lnTo>
                    <a:pt x="59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31" name="Freeform 133"/>
            <p:cNvSpPr>
              <a:spLocks/>
            </p:cNvSpPr>
            <p:nvPr/>
          </p:nvSpPr>
          <p:spPr bwMode="auto">
            <a:xfrm>
              <a:off x="1199" y="1931"/>
              <a:ext cx="108" cy="128"/>
            </a:xfrm>
            <a:custGeom>
              <a:avLst/>
              <a:gdLst>
                <a:gd name="T0" fmla="*/ 1 w 214"/>
                <a:gd name="T1" fmla="*/ 0 h 256"/>
                <a:gd name="T2" fmla="*/ 1 w 214"/>
                <a:gd name="T3" fmla="*/ 1 h 256"/>
                <a:gd name="T4" fmla="*/ 1 w 214"/>
                <a:gd name="T5" fmla="*/ 1 h 256"/>
                <a:gd name="T6" fmla="*/ 1 w 214"/>
                <a:gd name="T7" fmla="*/ 1 h 256"/>
                <a:gd name="T8" fmla="*/ 0 w 214"/>
                <a:gd name="T9" fmla="*/ 1 h 256"/>
                <a:gd name="T10" fmla="*/ 1 w 214"/>
                <a:gd name="T11" fmla="*/ 1 h 256"/>
                <a:gd name="T12" fmla="*/ 1 w 214"/>
                <a:gd name="T13" fmla="*/ 1 h 256"/>
                <a:gd name="T14" fmla="*/ 1 w 214"/>
                <a:gd name="T15" fmla="*/ 1 h 256"/>
                <a:gd name="T16" fmla="*/ 1 w 214"/>
                <a:gd name="T17" fmla="*/ 1 h 256"/>
                <a:gd name="T18" fmla="*/ 1 w 214"/>
                <a:gd name="T19" fmla="*/ 1 h 256"/>
                <a:gd name="T20" fmla="*/ 1 w 214"/>
                <a:gd name="T21" fmla="*/ 1 h 256"/>
                <a:gd name="T22" fmla="*/ 1 w 214"/>
                <a:gd name="T23" fmla="*/ 1 h 256"/>
                <a:gd name="T24" fmla="*/ 1 w 214"/>
                <a:gd name="T25" fmla="*/ 1 h 256"/>
                <a:gd name="T26" fmla="*/ 1 w 214"/>
                <a:gd name="T27" fmla="*/ 1 h 256"/>
                <a:gd name="T28" fmla="*/ 1 w 214"/>
                <a:gd name="T29" fmla="*/ 1 h 256"/>
                <a:gd name="T30" fmla="*/ 1 w 214"/>
                <a:gd name="T31" fmla="*/ 1 h 256"/>
                <a:gd name="T32" fmla="*/ 1 w 214"/>
                <a:gd name="T33" fmla="*/ 1 h 256"/>
                <a:gd name="T34" fmla="*/ 1 w 214"/>
                <a:gd name="T35" fmla="*/ 1 h 256"/>
                <a:gd name="T36" fmla="*/ 1 w 214"/>
                <a:gd name="T37" fmla="*/ 0 h 256"/>
                <a:gd name="T38" fmla="*/ 1 w 214"/>
                <a:gd name="T39" fmla="*/ 0 h 256"/>
                <a:gd name="T40" fmla="*/ 1 w 214"/>
                <a:gd name="T41" fmla="*/ 0 h 2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4"/>
                <a:gd name="T64" fmla="*/ 0 h 256"/>
                <a:gd name="T65" fmla="*/ 214 w 214"/>
                <a:gd name="T66" fmla="*/ 256 h 2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4" h="256">
                  <a:moveTo>
                    <a:pt x="214" y="0"/>
                  </a:moveTo>
                  <a:lnTo>
                    <a:pt x="182" y="5"/>
                  </a:lnTo>
                  <a:lnTo>
                    <a:pt x="134" y="37"/>
                  </a:lnTo>
                  <a:lnTo>
                    <a:pt x="15" y="70"/>
                  </a:lnTo>
                  <a:lnTo>
                    <a:pt x="0" y="99"/>
                  </a:lnTo>
                  <a:lnTo>
                    <a:pt x="60" y="94"/>
                  </a:lnTo>
                  <a:lnTo>
                    <a:pt x="98" y="122"/>
                  </a:lnTo>
                  <a:lnTo>
                    <a:pt x="149" y="200"/>
                  </a:lnTo>
                  <a:lnTo>
                    <a:pt x="172" y="256"/>
                  </a:lnTo>
                  <a:lnTo>
                    <a:pt x="172" y="223"/>
                  </a:lnTo>
                  <a:lnTo>
                    <a:pt x="125" y="135"/>
                  </a:lnTo>
                  <a:lnTo>
                    <a:pt x="89" y="99"/>
                  </a:lnTo>
                  <a:lnTo>
                    <a:pt x="56" y="85"/>
                  </a:lnTo>
                  <a:lnTo>
                    <a:pt x="39" y="75"/>
                  </a:lnTo>
                  <a:lnTo>
                    <a:pt x="125" y="61"/>
                  </a:lnTo>
                  <a:lnTo>
                    <a:pt x="167" y="34"/>
                  </a:lnTo>
                  <a:lnTo>
                    <a:pt x="185" y="29"/>
                  </a:lnTo>
                  <a:lnTo>
                    <a:pt x="208" y="29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32" name="Freeform 134"/>
            <p:cNvSpPr>
              <a:spLocks/>
            </p:cNvSpPr>
            <p:nvPr/>
          </p:nvSpPr>
          <p:spPr bwMode="auto">
            <a:xfrm>
              <a:off x="1193" y="2049"/>
              <a:ext cx="118" cy="90"/>
            </a:xfrm>
            <a:custGeom>
              <a:avLst/>
              <a:gdLst>
                <a:gd name="T0" fmla="*/ 0 w 237"/>
                <a:gd name="T1" fmla="*/ 1 h 180"/>
                <a:gd name="T2" fmla="*/ 0 w 237"/>
                <a:gd name="T3" fmla="*/ 1 h 180"/>
                <a:gd name="T4" fmla="*/ 0 w 237"/>
                <a:gd name="T5" fmla="*/ 1 h 180"/>
                <a:gd name="T6" fmla="*/ 0 w 237"/>
                <a:gd name="T7" fmla="*/ 0 h 180"/>
                <a:gd name="T8" fmla="*/ 0 w 237"/>
                <a:gd name="T9" fmla="*/ 1 h 180"/>
                <a:gd name="T10" fmla="*/ 0 w 237"/>
                <a:gd name="T11" fmla="*/ 1 h 180"/>
                <a:gd name="T12" fmla="*/ 0 w 237"/>
                <a:gd name="T13" fmla="*/ 1 h 180"/>
                <a:gd name="T14" fmla="*/ 0 w 237"/>
                <a:gd name="T15" fmla="*/ 1 h 180"/>
                <a:gd name="T16" fmla="*/ 0 w 237"/>
                <a:gd name="T17" fmla="*/ 1 h 180"/>
                <a:gd name="T18" fmla="*/ 0 w 237"/>
                <a:gd name="T19" fmla="*/ 1 h 180"/>
                <a:gd name="T20" fmla="*/ 0 w 237"/>
                <a:gd name="T21" fmla="*/ 1 h 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7"/>
                <a:gd name="T34" fmla="*/ 0 h 180"/>
                <a:gd name="T35" fmla="*/ 237 w 237"/>
                <a:gd name="T36" fmla="*/ 180 h 1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7" h="180">
                  <a:moveTo>
                    <a:pt x="228" y="125"/>
                  </a:moveTo>
                  <a:lnTo>
                    <a:pt x="163" y="96"/>
                  </a:lnTo>
                  <a:lnTo>
                    <a:pt x="112" y="69"/>
                  </a:lnTo>
                  <a:lnTo>
                    <a:pt x="0" y="0"/>
                  </a:lnTo>
                  <a:lnTo>
                    <a:pt x="89" y="84"/>
                  </a:lnTo>
                  <a:lnTo>
                    <a:pt x="131" y="96"/>
                  </a:lnTo>
                  <a:lnTo>
                    <a:pt x="186" y="154"/>
                  </a:lnTo>
                  <a:lnTo>
                    <a:pt x="237" y="180"/>
                  </a:lnTo>
                  <a:lnTo>
                    <a:pt x="228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33" name="Freeform 135"/>
            <p:cNvSpPr>
              <a:spLocks/>
            </p:cNvSpPr>
            <p:nvPr/>
          </p:nvSpPr>
          <p:spPr bwMode="auto">
            <a:xfrm>
              <a:off x="1219" y="2139"/>
              <a:ext cx="119" cy="140"/>
            </a:xfrm>
            <a:custGeom>
              <a:avLst/>
              <a:gdLst>
                <a:gd name="T0" fmla="*/ 0 w 239"/>
                <a:gd name="T1" fmla="*/ 1 h 280"/>
                <a:gd name="T2" fmla="*/ 0 w 239"/>
                <a:gd name="T3" fmla="*/ 1 h 280"/>
                <a:gd name="T4" fmla="*/ 0 w 239"/>
                <a:gd name="T5" fmla="*/ 1 h 280"/>
                <a:gd name="T6" fmla="*/ 0 w 239"/>
                <a:gd name="T7" fmla="*/ 0 h 280"/>
                <a:gd name="T8" fmla="*/ 0 w 239"/>
                <a:gd name="T9" fmla="*/ 1 h 280"/>
                <a:gd name="T10" fmla="*/ 0 w 239"/>
                <a:gd name="T11" fmla="*/ 1 h 280"/>
                <a:gd name="T12" fmla="*/ 0 w 239"/>
                <a:gd name="T13" fmla="*/ 1 h 280"/>
                <a:gd name="T14" fmla="*/ 0 w 239"/>
                <a:gd name="T15" fmla="*/ 1 h 280"/>
                <a:gd name="T16" fmla="*/ 0 w 239"/>
                <a:gd name="T17" fmla="*/ 1 h 280"/>
                <a:gd name="T18" fmla="*/ 0 w 239"/>
                <a:gd name="T19" fmla="*/ 1 h 280"/>
                <a:gd name="T20" fmla="*/ 0 w 239"/>
                <a:gd name="T21" fmla="*/ 1 h 2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9"/>
                <a:gd name="T34" fmla="*/ 0 h 280"/>
                <a:gd name="T35" fmla="*/ 239 w 239"/>
                <a:gd name="T36" fmla="*/ 280 h 2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9" h="280">
                  <a:moveTo>
                    <a:pt x="239" y="242"/>
                  </a:moveTo>
                  <a:lnTo>
                    <a:pt x="115" y="121"/>
                  </a:lnTo>
                  <a:lnTo>
                    <a:pt x="91" y="71"/>
                  </a:lnTo>
                  <a:lnTo>
                    <a:pt x="0" y="0"/>
                  </a:lnTo>
                  <a:lnTo>
                    <a:pt x="59" y="60"/>
                  </a:lnTo>
                  <a:lnTo>
                    <a:pt x="95" y="177"/>
                  </a:lnTo>
                  <a:lnTo>
                    <a:pt x="160" y="204"/>
                  </a:lnTo>
                  <a:lnTo>
                    <a:pt x="184" y="280"/>
                  </a:lnTo>
                  <a:lnTo>
                    <a:pt x="239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34" name="Freeform 136"/>
            <p:cNvSpPr>
              <a:spLocks/>
            </p:cNvSpPr>
            <p:nvPr/>
          </p:nvSpPr>
          <p:spPr bwMode="auto">
            <a:xfrm>
              <a:off x="1181" y="2128"/>
              <a:ext cx="88" cy="164"/>
            </a:xfrm>
            <a:custGeom>
              <a:avLst/>
              <a:gdLst>
                <a:gd name="T0" fmla="*/ 0 w 176"/>
                <a:gd name="T1" fmla="*/ 0 h 328"/>
                <a:gd name="T2" fmla="*/ 1 w 176"/>
                <a:gd name="T3" fmla="*/ 1 h 328"/>
                <a:gd name="T4" fmla="*/ 1 w 176"/>
                <a:gd name="T5" fmla="*/ 1 h 328"/>
                <a:gd name="T6" fmla="*/ 1 w 176"/>
                <a:gd name="T7" fmla="*/ 1 h 328"/>
                <a:gd name="T8" fmla="*/ 1 w 176"/>
                <a:gd name="T9" fmla="*/ 1 h 328"/>
                <a:gd name="T10" fmla="*/ 1 w 176"/>
                <a:gd name="T11" fmla="*/ 1 h 328"/>
                <a:gd name="T12" fmla="*/ 1 w 176"/>
                <a:gd name="T13" fmla="*/ 1 h 328"/>
                <a:gd name="T14" fmla="*/ 1 w 176"/>
                <a:gd name="T15" fmla="*/ 1 h 328"/>
                <a:gd name="T16" fmla="*/ 0 w 176"/>
                <a:gd name="T17" fmla="*/ 0 h 328"/>
                <a:gd name="T18" fmla="*/ 0 w 176"/>
                <a:gd name="T19" fmla="*/ 0 h 328"/>
                <a:gd name="T20" fmla="*/ 0 w 176"/>
                <a:gd name="T21" fmla="*/ 0 h 3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6"/>
                <a:gd name="T34" fmla="*/ 0 h 328"/>
                <a:gd name="T35" fmla="*/ 176 w 176"/>
                <a:gd name="T36" fmla="*/ 328 h 3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6" h="328">
                  <a:moveTo>
                    <a:pt x="0" y="0"/>
                  </a:moveTo>
                  <a:lnTo>
                    <a:pt x="56" y="69"/>
                  </a:lnTo>
                  <a:lnTo>
                    <a:pt x="112" y="211"/>
                  </a:lnTo>
                  <a:lnTo>
                    <a:pt x="176" y="286"/>
                  </a:lnTo>
                  <a:lnTo>
                    <a:pt x="61" y="281"/>
                  </a:lnTo>
                  <a:lnTo>
                    <a:pt x="15" y="328"/>
                  </a:lnTo>
                  <a:lnTo>
                    <a:pt x="43" y="263"/>
                  </a:lnTo>
                  <a:lnTo>
                    <a:pt x="23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35" name="Freeform 137"/>
            <p:cNvSpPr>
              <a:spLocks/>
            </p:cNvSpPr>
            <p:nvPr/>
          </p:nvSpPr>
          <p:spPr bwMode="auto">
            <a:xfrm>
              <a:off x="1079" y="2132"/>
              <a:ext cx="285" cy="734"/>
            </a:xfrm>
            <a:custGeom>
              <a:avLst/>
              <a:gdLst>
                <a:gd name="T0" fmla="*/ 1 w 570"/>
                <a:gd name="T1" fmla="*/ 0 h 1468"/>
                <a:gd name="T2" fmla="*/ 1 w 570"/>
                <a:gd name="T3" fmla="*/ 1 h 1468"/>
                <a:gd name="T4" fmla="*/ 1 w 570"/>
                <a:gd name="T5" fmla="*/ 1 h 1468"/>
                <a:gd name="T6" fmla="*/ 1 w 570"/>
                <a:gd name="T7" fmla="*/ 1 h 1468"/>
                <a:gd name="T8" fmla="*/ 1 w 570"/>
                <a:gd name="T9" fmla="*/ 1 h 1468"/>
                <a:gd name="T10" fmla="*/ 1 w 570"/>
                <a:gd name="T11" fmla="*/ 1 h 1468"/>
                <a:gd name="T12" fmla="*/ 1 w 570"/>
                <a:gd name="T13" fmla="*/ 1 h 1468"/>
                <a:gd name="T14" fmla="*/ 1 w 570"/>
                <a:gd name="T15" fmla="*/ 1 h 1468"/>
                <a:gd name="T16" fmla="*/ 1 w 570"/>
                <a:gd name="T17" fmla="*/ 1 h 1468"/>
                <a:gd name="T18" fmla="*/ 1 w 570"/>
                <a:gd name="T19" fmla="*/ 1 h 1468"/>
                <a:gd name="T20" fmla="*/ 1 w 570"/>
                <a:gd name="T21" fmla="*/ 1 h 1468"/>
                <a:gd name="T22" fmla="*/ 1 w 570"/>
                <a:gd name="T23" fmla="*/ 1 h 1468"/>
                <a:gd name="T24" fmla="*/ 1 w 570"/>
                <a:gd name="T25" fmla="*/ 1 h 1468"/>
                <a:gd name="T26" fmla="*/ 1 w 570"/>
                <a:gd name="T27" fmla="*/ 1 h 1468"/>
                <a:gd name="T28" fmla="*/ 1 w 570"/>
                <a:gd name="T29" fmla="*/ 1 h 1468"/>
                <a:gd name="T30" fmla="*/ 1 w 570"/>
                <a:gd name="T31" fmla="*/ 1 h 1468"/>
                <a:gd name="T32" fmla="*/ 1 w 570"/>
                <a:gd name="T33" fmla="*/ 1 h 1468"/>
                <a:gd name="T34" fmla="*/ 1 w 570"/>
                <a:gd name="T35" fmla="*/ 1 h 1468"/>
                <a:gd name="T36" fmla="*/ 1 w 570"/>
                <a:gd name="T37" fmla="*/ 1 h 1468"/>
                <a:gd name="T38" fmla="*/ 1 w 570"/>
                <a:gd name="T39" fmla="*/ 1 h 1468"/>
                <a:gd name="T40" fmla="*/ 1 w 570"/>
                <a:gd name="T41" fmla="*/ 1 h 1468"/>
                <a:gd name="T42" fmla="*/ 1 w 570"/>
                <a:gd name="T43" fmla="*/ 1 h 1468"/>
                <a:gd name="T44" fmla="*/ 1 w 570"/>
                <a:gd name="T45" fmla="*/ 1 h 1468"/>
                <a:gd name="T46" fmla="*/ 1 w 570"/>
                <a:gd name="T47" fmla="*/ 1 h 1468"/>
                <a:gd name="T48" fmla="*/ 1 w 570"/>
                <a:gd name="T49" fmla="*/ 1 h 1468"/>
                <a:gd name="T50" fmla="*/ 1 w 570"/>
                <a:gd name="T51" fmla="*/ 1 h 1468"/>
                <a:gd name="T52" fmla="*/ 1 w 570"/>
                <a:gd name="T53" fmla="*/ 1 h 1468"/>
                <a:gd name="T54" fmla="*/ 1 w 570"/>
                <a:gd name="T55" fmla="*/ 1 h 1468"/>
                <a:gd name="T56" fmla="*/ 1 w 570"/>
                <a:gd name="T57" fmla="*/ 1 h 1468"/>
                <a:gd name="T58" fmla="*/ 1 w 570"/>
                <a:gd name="T59" fmla="*/ 1 h 1468"/>
                <a:gd name="T60" fmla="*/ 1 w 570"/>
                <a:gd name="T61" fmla="*/ 1 h 1468"/>
                <a:gd name="T62" fmla="*/ 1 w 570"/>
                <a:gd name="T63" fmla="*/ 1 h 1468"/>
                <a:gd name="T64" fmla="*/ 1 w 570"/>
                <a:gd name="T65" fmla="*/ 1 h 1468"/>
                <a:gd name="T66" fmla="*/ 1 w 570"/>
                <a:gd name="T67" fmla="*/ 1 h 1468"/>
                <a:gd name="T68" fmla="*/ 1 w 570"/>
                <a:gd name="T69" fmla="*/ 1 h 1468"/>
                <a:gd name="T70" fmla="*/ 1 w 570"/>
                <a:gd name="T71" fmla="*/ 1 h 1468"/>
                <a:gd name="T72" fmla="*/ 1 w 570"/>
                <a:gd name="T73" fmla="*/ 1 h 1468"/>
                <a:gd name="T74" fmla="*/ 1 w 570"/>
                <a:gd name="T75" fmla="*/ 1 h 1468"/>
                <a:gd name="T76" fmla="*/ 1 w 570"/>
                <a:gd name="T77" fmla="*/ 1 h 1468"/>
                <a:gd name="T78" fmla="*/ 1 w 570"/>
                <a:gd name="T79" fmla="*/ 1 h 1468"/>
                <a:gd name="T80" fmla="*/ 1 w 570"/>
                <a:gd name="T81" fmla="*/ 1 h 1468"/>
                <a:gd name="T82" fmla="*/ 1 w 570"/>
                <a:gd name="T83" fmla="*/ 1 h 1468"/>
                <a:gd name="T84" fmla="*/ 1 w 570"/>
                <a:gd name="T85" fmla="*/ 1 h 1468"/>
                <a:gd name="T86" fmla="*/ 1 w 570"/>
                <a:gd name="T87" fmla="*/ 1 h 1468"/>
                <a:gd name="T88" fmla="*/ 1 w 570"/>
                <a:gd name="T89" fmla="*/ 1 h 1468"/>
                <a:gd name="T90" fmla="*/ 1 w 570"/>
                <a:gd name="T91" fmla="*/ 1 h 1468"/>
                <a:gd name="T92" fmla="*/ 1 w 570"/>
                <a:gd name="T93" fmla="*/ 1 h 1468"/>
                <a:gd name="T94" fmla="*/ 1 w 570"/>
                <a:gd name="T95" fmla="*/ 1 h 1468"/>
                <a:gd name="T96" fmla="*/ 1 w 570"/>
                <a:gd name="T97" fmla="*/ 1 h 1468"/>
                <a:gd name="T98" fmla="*/ 1 w 570"/>
                <a:gd name="T99" fmla="*/ 1 h 1468"/>
                <a:gd name="T100" fmla="*/ 1 w 570"/>
                <a:gd name="T101" fmla="*/ 1 h 1468"/>
                <a:gd name="T102" fmla="*/ 1 w 570"/>
                <a:gd name="T103" fmla="*/ 1 h 1468"/>
                <a:gd name="T104" fmla="*/ 1 w 570"/>
                <a:gd name="T105" fmla="*/ 1 h 1468"/>
                <a:gd name="T106" fmla="*/ 1 w 570"/>
                <a:gd name="T107" fmla="*/ 1 h 1468"/>
                <a:gd name="T108" fmla="*/ 0 w 570"/>
                <a:gd name="T109" fmla="*/ 1 h 1468"/>
                <a:gd name="T110" fmla="*/ 1 w 570"/>
                <a:gd name="T111" fmla="*/ 1 h 1468"/>
                <a:gd name="T112" fmla="*/ 1 w 570"/>
                <a:gd name="T113" fmla="*/ 1 h 1468"/>
                <a:gd name="T114" fmla="*/ 1 w 570"/>
                <a:gd name="T115" fmla="*/ 1 h 1468"/>
                <a:gd name="T116" fmla="*/ 1 w 570"/>
                <a:gd name="T117" fmla="*/ 1 h 1468"/>
                <a:gd name="T118" fmla="*/ 1 w 570"/>
                <a:gd name="T119" fmla="*/ 1 h 1468"/>
                <a:gd name="T120" fmla="*/ 1 w 570"/>
                <a:gd name="T121" fmla="*/ 0 h 1468"/>
                <a:gd name="T122" fmla="*/ 1 w 570"/>
                <a:gd name="T123" fmla="*/ 0 h 1468"/>
                <a:gd name="T124" fmla="*/ 1 w 570"/>
                <a:gd name="T125" fmla="*/ 0 h 14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70"/>
                <a:gd name="T190" fmla="*/ 0 h 1468"/>
                <a:gd name="T191" fmla="*/ 570 w 570"/>
                <a:gd name="T192" fmla="*/ 1468 h 146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70" h="1468">
                  <a:moveTo>
                    <a:pt x="158" y="0"/>
                  </a:moveTo>
                  <a:lnTo>
                    <a:pt x="232" y="301"/>
                  </a:lnTo>
                  <a:lnTo>
                    <a:pt x="361" y="301"/>
                  </a:lnTo>
                  <a:lnTo>
                    <a:pt x="469" y="363"/>
                  </a:lnTo>
                  <a:lnTo>
                    <a:pt x="547" y="400"/>
                  </a:lnTo>
                  <a:lnTo>
                    <a:pt x="469" y="385"/>
                  </a:lnTo>
                  <a:lnTo>
                    <a:pt x="416" y="375"/>
                  </a:lnTo>
                  <a:lnTo>
                    <a:pt x="283" y="375"/>
                  </a:lnTo>
                  <a:lnTo>
                    <a:pt x="390" y="409"/>
                  </a:lnTo>
                  <a:lnTo>
                    <a:pt x="493" y="418"/>
                  </a:lnTo>
                  <a:lnTo>
                    <a:pt x="416" y="428"/>
                  </a:lnTo>
                  <a:lnTo>
                    <a:pt x="348" y="456"/>
                  </a:lnTo>
                  <a:lnTo>
                    <a:pt x="280" y="456"/>
                  </a:lnTo>
                  <a:lnTo>
                    <a:pt x="251" y="450"/>
                  </a:lnTo>
                  <a:lnTo>
                    <a:pt x="330" y="492"/>
                  </a:lnTo>
                  <a:lnTo>
                    <a:pt x="445" y="525"/>
                  </a:lnTo>
                  <a:lnTo>
                    <a:pt x="375" y="551"/>
                  </a:lnTo>
                  <a:lnTo>
                    <a:pt x="386" y="625"/>
                  </a:lnTo>
                  <a:lnTo>
                    <a:pt x="431" y="705"/>
                  </a:lnTo>
                  <a:lnTo>
                    <a:pt x="469" y="728"/>
                  </a:lnTo>
                  <a:lnTo>
                    <a:pt x="399" y="701"/>
                  </a:lnTo>
                  <a:lnTo>
                    <a:pt x="330" y="640"/>
                  </a:lnTo>
                  <a:lnTo>
                    <a:pt x="269" y="595"/>
                  </a:lnTo>
                  <a:lnTo>
                    <a:pt x="339" y="681"/>
                  </a:lnTo>
                  <a:lnTo>
                    <a:pt x="413" y="746"/>
                  </a:lnTo>
                  <a:lnTo>
                    <a:pt x="497" y="774"/>
                  </a:lnTo>
                  <a:lnTo>
                    <a:pt x="538" y="631"/>
                  </a:lnTo>
                  <a:lnTo>
                    <a:pt x="570" y="424"/>
                  </a:lnTo>
                  <a:lnTo>
                    <a:pt x="543" y="690"/>
                  </a:lnTo>
                  <a:lnTo>
                    <a:pt x="505" y="969"/>
                  </a:lnTo>
                  <a:lnTo>
                    <a:pt x="460" y="1158"/>
                  </a:lnTo>
                  <a:lnTo>
                    <a:pt x="395" y="1443"/>
                  </a:lnTo>
                  <a:lnTo>
                    <a:pt x="423" y="1468"/>
                  </a:lnTo>
                  <a:lnTo>
                    <a:pt x="330" y="1423"/>
                  </a:lnTo>
                  <a:lnTo>
                    <a:pt x="236" y="1390"/>
                  </a:lnTo>
                  <a:lnTo>
                    <a:pt x="301" y="1399"/>
                  </a:lnTo>
                  <a:lnTo>
                    <a:pt x="292" y="1322"/>
                  </a:lnTo>
                  <a:lnTo>
                    <a:pt x="260" y="1243"/>
                  </a:lnTo>
                  <a:lnTo>
                    <a:pt x="289" y="1275"/>
                  </a:lnTo>
                  <a:lnTo>
                    <a:pt x="348" y="1303"/>
                  </a:lnTo>
                  <a:lnTo>
                    <a:pt x="408" y="1297"/>
                  </a:lnTo>
                  <a:lnTo>
                    <a:pt x="423" y="1232"/>
                  </a:lnTo>
                  <a:lnTo>
                    <a:pt x="460" y="1011"/>
                  </a:lnTo>
                  <a:lnTo>
                    <a:pt x="485" y="825"/>
                  </a:lnTo>
                  <a:lnTo>
                    <a:pt x="366" y="802"/>
                  </a:lnTo>
                  <a:lnTo>
                    <a:pt x="274" y="742"/>
                  </a:lnTo>
                  <a:lnTo>
                    <a:pt x="227" y="690"/>
                  </a:lnTo>
                  <a:lnTo>
                    <a:pt x="260" y="811"/>
                  </a:lnTo>
                  <a:lnTo>
                    <a:pt x="182" y="645"/>
                  </a:lnTo>
                  <a:lnTo>
                    <a:pt x="200" y="571"/>
                  </a:lnTo>
                  <a:lnTo>
                    <a:pt x="186" y="492"/>
                  </a:lnTo>
                  <a:lnTo>
                    <a:pt x="117" y="543"/>
                  </a:lnTo>
                  <a:lnTo>
                    <a:pt x="47" y="616"/>
                  </a:lnTo>
                  <a:lnTo>
                    <a:pt x="28" y="690"/>
                  </a:lnTo>
                  <a:lnTo>
                    <a:pt x="0" y="733"/>
                  </a:lnTo>
                  <a:lnTo>
                    <a:pt x="23" y="668"/>
                  </a:lnTo>
                  <a:lnTo>
                    <a:pt x="43" y="556"/>
                  </a:lnTo>
                  <a:lnTo>
                    <a:pt x="65" y="477"/>
                  </a:lnTo>
                  <a:lnTo>
                    <a:pt x="167" y="301"/>
                  </a:lnTo>
                  <a:lnTo>
                    <a:pt x="200" y="27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36" name="Freeform 138"/>
            <p:cNvSpPr>
              <a:spLocks/>
            </p:cNvSpPr>
            <p:nvPr/>
          </p:nvSpPr>
          <p:spPr bwMode="auto">
            <a:xfrm>
              <a:off x="1181" y="2482"/>
              <a:ext cx="141" cy="280"/>
            </a:xfrm>
            <a:custGeom>
              <a:avLst/>
              <a:gdLst>
                <a:gd name="T0" fmla="*/ 1 w 281"/>
                <a:gd name="T1" fmla="*/ 1 h 560"/>
                <a:gd name="T2" fmla="*/ 0 w 281"/>
                <a:gd name="T3" fmla="*/ 1 h 560"/>
                <a:gd name="T4" fmla="*/ 1 w 281"/>
                <a:gd name="T5" fmla="*/ 1 h 560"/>
                <a:gd name="T6" fmla="*/ 1 w 281"/>
                <a:gd name="T7" fmla="*/ 1 h 560"/>
                <a:gd name="T8" fmla="*/ 1 w 281"/>
                <a:gd name="T9" fmla="*/ 1 h 560"/>
                <a:gd name="T10" fmla="*/ 1 w 281"/>
                <a:gd name="T11" fmla="*/ 1 h 560"/>
                <a:gd name="T12" fmla="*/ 1 w 281"/>
                <a:gd name="T13" fmla="*/ 1 h 560"/>
                <a:gd name="T14" fmla="*/ 1 w 281"/>
                <a:gd name="T15" fmla="*/ 1 h 560"/>
                <a:gd name="T16" fmla="*/ 1 w 281"/>
                <a:gd name="T17" fmla="*/ 1 h 560"/>
                <a:gd name="T18" fmla="*/ 1 w 281"/>
                <a:gd name="T19" fmla="*/ 1 h 560"/>
                <a:gd name="T20" fmla="*/ 1 w 281"/>
                <a:gd name="T21" fmla="*/ 1 h 560"/>
                <a:gd name="T22" fmla="*/ 1 w 281"/>
                <a:gd name="T23" fmla="*/ 1 h 560"/>
                <a:gd name="T24" fmla="*/ 1 w 281"/>
                <a:gd name="T25" fmla="*/ 1 h 560"/>
                <a:gd name="T26" fmla="*/ 1 w 281"/>
                <a:gd name="T27" fmla="*/ 1 h 560"/>
                <a:gd name="T28" fmla="*/ 1 w 281"/>
                <a:gd name="T29" fmla="*/ 1 h 560"/>
                <a:gd name="T30" fmla="*/ 1 w 281"/>
                <a:gd name="T31" fmla="*/ 1 h 560"/>
                <a:gd name="T32" fmla="*/ 1 w 281"/>
                <a:gd name="T33" fmla="*/ 1 h 560"/>
                <a:gd name="T34" fmla="*/ 1 w 281"/>
                <a:gd name="T35" fmla="*/ 1 h 560"/>
                <a:gd name="T36" fmla="*/ 1 w 281"/>
                <a:gd name="T37" fmla="*/ 1 h 560"/>
                <a:gd name="T38" fmla="*/ 1 w 281"/>
                <a:gd name="T39" fmla="*/ 1 h 560"/>
                <a:gd name="T40" fmla="*/ 1 w 281"/>
                <a:gd name="T41" fmla="*/ 1 h 560"/>
                <a:gd name="T42" fmla="*/ 1 w 281"/>
                <a:gd name="T43" fmla="*/ 1 h 560"/>
                <a:gd name="T44" fmla="*/ 1 w 281"/>
                <a:gd name="T45" fmla="*/ 1 h 560"/>
                <a:gd name="T46" fmla="*/ 1 w 281"/>
                <a:gd name="T47" fmla="*/ 1 h 560"/>
                <a:gd name="T48" fmla="*/ 1 w 281"/>
                <a:gd name="T49" fmla="*/ 1 h 560"/>
                <a:gd name="T50" fmla="*/ 1 w 281"/>
                <a:gd name="T51" fmla="*/ 1 h 560"/>
                <a:gd name="T52" fmla="*/ 1 w 281"/>
                <a:gd name="T53" fmla="*/ 1 h 560"/>
                <a:gd name="T54" fmla="*/ 1 w 281"/>
                <a:gd name="T55" fmla="*/ 1 h 560"/>
                <a:gd name="T56" fmla="*/ 1 w 281"/>
                <a:gd name="T57" fmla="*/ 1 h 560"/>
                <a:gd name="T58" fmla="*/ 1 w 281"/>
                <a:gd name="T59" fmla="*/ 1 h 560"/>
                <a:gd name="T60" fmla="*/ 1 w 281"/>
                <a:gd name="T61" fmla="*/ 1 h 560"/>
                <a:gd name="T62" fmla="*/ 1 w 281"/>
                <a:gd name="T63" fmla="*/ 1 h 560"/>
                <a:gd name="T64" fmla="*/ 1 w 281"/>
                <a:gd name="T65" fmla="*/ 1 h 560"/>
                <a:gd name="T66" fmla="*/ 1 w 281"/>
                <a:gd name="T67" fmla="*/ 1 h 560"/>
                <a:gd name="T68" fmla="*/ 1 w 281"/>
                <a:gd name="T69" fmla="*/ 1 h 560"/>
                <a:gd name="T70" fmla="*/ 1 w 281"/>
                <a:gd name="T71" fmla="*/ 0 h 560"/>
                <a:gd name="T72" fmla="*/ 1 w 281"/>
                <a:gd name="T73" fmla="*/ 1 h 560"/>
                <a:gd name="T74" fmla="*/ 1 w 281"/>
                <a:gd name="T75" fmla="*/ 1 h 560"/>
                <a:gd name="T76" fmla="*/ 1 w 281"/>
                <a:gd name="T77" fmla="*/ 1 h 5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81"/>
                <a:gd name="T118" fmla="*/ 0 h 560"/>
                <a:gd name="T119" fmla="*/ 281 w 281"/>
                <a:gd name="T120" fmla="*/ 560 h 5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81" h="560">
                  <a:moveTo>
                    <a:pt x="11" y="14"/>
                  </a:moveTo>
                  <a:lnTo>
                    <a:pt x="0" y="41"/>
                  </a:lnTo>
                  <a:lnTo>
                    <a:pt x="20" y="120"/>
                  </a:lnTo>
                  <a:lnTo>
                    <a:pt x="15" y="272"/>
                  </a:lnTo>
                  <a:lnTo>
                    <a:pt x="32" y="315"/>
                  </a:lnTo>
                  <a:lnTo>
                    <a:pt x="15" y="356"/>
                  </a:lnTo>
                  <a:lnTo>
                    <a:pt x="32" y="400"/>
                  </a:lnTo>
                  <a:lnTo>
                    <a:pt x="43" y="440"/>
                  </a:lnTo>
                  <a:lnTo>
                    <a:pt x="37" y="505"/>
                  </a:lnTo>
                  <a:lnTo>
                    <a:pt x="97" y="542"/>
                  </a:lnTo>
                  <a:lnTo>
                    <a:pt x="157" y="560"/>
                  </a:lnTo>
                  <a:lnTo>
                    <a:pt x="186" y="546"/>
                  </a:lnTo>
                  <a:lnTo>
                    <a:pt x="219" y="555"/>
                  </a:lnTo>
                  <a:lnTo>
                    <a:pt x="222" y="527"/>
                  </a:lnTo>
                  <a:lnTo>
                    <a:pt x="167" y="477"/>
                  </a:lnTo>
                  <a:lnTo>
                    <a:pt x="65" y="416"/>
                  </a:lnTo>
                  <a:lnTo>
                    <a:pt x="28" y="356"/>
                  </a:lnTo>
                  <a:lnTo>
                    <a:pt x="37" y="331"/>
                  </a:lnTo>
                  <a:lnTo>
                    <a:pt x="93" y="360"/>
                  </a:lnTo>
                  <a:lnTo>
                    <a:pt x="182" y="360"/>
                  </a:lnTo>
                  <a:lnTo>
                    <a:pt x="112" y="331"/>
                  </a:lnTo>
                  <a:lnTo>
                    <a:pt x="88" y="306"/>
                  </a:lnTo>
                  <a:lnTo>
                    <a:pt x="148" y="315"/>
                  </a:lnTo>
                  <a:lnTo>
                    <a:pt x="219" y="366"/>
                  </a:lnTo>
                  <a:lnTo>
                    <a:pt x="256" y="380"/>
                  </a:lnTo>
                  <a:lnTo>
                    <a:pt x="251" y="337"/>
                  </a:lnTo>
                  <a:lnTo>
                    <a:pt x="182" y="272"/>
                  </a:lnTo>
                  <a:lnTo>
                    <a:pt x="97" y="171"/>
                  </a:lnTo>
                  <a:lnTo>
                    <a:pt x="85" y="139"/>
                  </a:lnTo>
                  <a:lnTo>
                    <a:pt x="135" y="194"/>
                  </a:lnTo>
                  <a:lnTo>
                    <a:pt x="222" y="259"/>
                  </a:lnTo>
                  <a:lnTo>
                    <a:pt x="274" y="286"/>
                  </a:lnTo>
                  <a:lnTo>
                    <a:pt x="281" y="189"/>
                  </a:lnTo>
                  <a:lnTo>
                    <a:pt x="167" y="139"/>
                  </a:lnTo>
                  <a:lnTo>
                    <a:pt x="79" y="73"/>
                  </a:lnTo>
                  <a:lnTo>
                    <a:pt x="23" y="0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37" name="Freeform 139"/>
            <p:cNvSpPr>
              <a:spLocks/>
            </p:cNvSpPr>
            <p:nvPr/>
          </p:nvSpPr>
          <p:spPr bwMode="auto">
            <a:xfrm>
              <a:off x="1237" y="2682"/>
              <a:ext cx="67" cy="39"/>
            </a:xfrm>
            <a:custGeom>
              <a:avLst/>
              <a:gdLst>
                <a:gd name="T0" fmla="*/ 0 w 133"/>
                <a:gd name="T1" fmla="*/ 0 h 77"/>
                <a:gd name="T2" fmla="*/ 1 w 133"/>
                <a:gd name="T3" fmla="*/ 1 h 77"/>
                <a:gd name="T4" fmla="*/ 1 w 133"/>
                <a:gd name="T5" fmla="*/ 1 h 77"/>
                <a:gd name="T6" fmla="*/ 1 w 133"/>
                <a:gd name="T7" fmla="*/ 1 h 77"/>
                <a:gd name="T8" fmla="*/ 1 w 133"/>
                <a:gd name="T9" fmla="*/ 0 h 77"/>
                <a:gd name="T10" fmla="*/ 0 w 133"/>
                <a:gd name="T11" fmla="*/ 0 h 77"/>
                <a:gd name="T12" fmla="*/ 0 w 133"/>
                <a:gd name="T13" fmla="*/ 0 h 77"/>
                <a:gd name="T14" fmla="*/ 0 w 133"/>
                <a:gd name="T15" fmla="*/ 0 h 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3"/>
                <a:gd name="T25" fmla="*/ 0 h 77"/>
                <a:gd name="T26" fmla="*/ 133 w 133"/>
                <a:gd name="T27" fmla="*/ 77 h 7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3" h="77">
                  <a:moveTo>
                    <a:pt x="0" y="0"/>
                  </a:moveTo>
                  <a:lnTo>
                    <a:pt x="70" y="30"/>
                  </a:lnTo>
                  <a:lnTo>
                    <a:pt x="124" y="77"/>
                  </a:lnTo>
                  <a:lnTo>
                    <a:pt x="133" y="12"/>
                  </a:lnTo>
                  <a:lnTo>
                    <a:pt x="1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38" name="Freeform 140"/>
            <p:cNvSpPr>
              <a:spLocks/>
            </p:cNvSpPr>
            <p:nvPr/>
          </p:nvSpPr>
          <p:spPr bwMode="auto">
            <a:xfrm>
              <a:off x="1609" y="2737"/>
              <a:ext cx="231" cy="62"/>
            </a:xfrm>
            <a:custGeom>
              <a:avLst/>
              <a:gdLst>
                <a:gd name="T0" fmla="*/ 1 w 460"/>
                <a:gd name="T1" fmla="*/ 0 h 124"/>
                <a:gd name="T2" fmla="*/ 1 w 460"/>
                <a:gd name="T3" fmla="*/ 1 h 124"/>
                <a:gd name="T4" fmla="*/ 1 w 460"/>
                <a:gd name="T5" fmla="*/ 1 h 124"/>
                <a:gd name="T6" fmla="*/ 1 w 460"/>
                <a:gd name="T7" fmla="*/ 1 h 124"/>
                <a:gd name="T8" fmla="*/ 0 w 460"/>
                <a:gd name="T9" fmla="*/ 1 h 124"/>
                <a:gd name="T10" fmla="*/ 1 w 460"/>
                <a:gd name="T11" fmla="*/ 1 h 124"/>
                <a:gd name="T12" fmla="*/ 1 w 460"/>
                <a:gd name="T13" fmla="*/ 1 h 124"/>
                <a:gd name="T14" fmla="*/ 1 w 460"/>
                <a:gd name="T15" fmla="*/ 1 h 124"/>
                <a:gd name="T16" fmla="*/ 1 w 460"/>
                <a:gd name="T17" fmla="*/ 0 h 124"/>
                <a:gd name="T18" fmla="*/ 1 w 460"/>
                <a:gd name="T19" fmla="*/ 0 h 124"/>
                <a:gd name="T20" fmla="*/ 1 w 460"/>
                <a:gd name="T21" fmla="*/ 0 h 1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0"/>
                <a:gd name="T34" fmla="*/ 0 h 124"/>
                <a:gd name="T35" fmla="*/ 460 w 460"/>
                <a:gd name="T36" fmla="*/ 124 h 1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0" h="124">
                  <a:moveTo>
                    <a:pt x="460" y="0"/>
                  </a:moveTo>
                  <a:lnTo>
                    <a:pt x="364" y="4"/>
                  </a:lnTo>
                  <a:lnTo>
                    <a:pt x="258" y="46"/>
                  </a:lnTo>
                  <a:lnTo>
                    <a:pt x="101" y="71"/>
                  </a:lnTo>
                  <a:lnTo>
                    <a:pt x="0" y="115"/>
                  </a:lnTo>
                  <a:lnTo>
                    <a:pt x="139" y="124"/>
                  </a:lnTo>
                  <a:lnTo>
                    <a:pt x="285" y="51"/>
                  </a:lnTo>
                  <a:lnTo>
                    <a:pt x="383" y="13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39" name="Freeform 141"/>
            <p:cNvSpPr>
              <a:spLocks/>
            </p:cNvSpPr>
            <p:nvPr/>
          </p:nvSpPr>
          <p:spPr bwMode="auto">
            <a:xfrm>
              <a:off x="792" y="2168"/>
              <a:ext cx="365" cy="388"/>
            </a:xfrm>
            <a:custGeom>
              <a:avLst/>
              <a:gdLst>
                <a:gd name="T0" fmla="*/ 1 w 729"/>
                <a:gd name="T1" fmla="*/ 0 h 777"/>
                <a:gd name="T2" fmla="*/ 1 w 729"/>
                <a:gd name="T3" fmla="*/ 0 h 777"/>
                <a:gd name="T4" fmla="*/ 1 w 729"/>
                <a:gd name="T5" fmla="*/ 0 h 777"/>
                <a:gd name="T6" fmla="*/ 1 w 729"/>
                <a:gd name="T7" fmla="*/ 0 h 777"/>
                <a:gd name="T8" fmla="*/ 1 w 729"/>
                <a:gd name="T9" fmla="*/ 0 h 777"/>
                <a:gd name="T10" fmla="*/ 1 w 729"/>
                <a:gd name="T11" fmla="*/ 0 h 777"/>
                <a:gd name="T12" fmla="*/ 1 w 729"/>
                <a:gd name="T13" fmla="*/ 0 h 777"/>
                <a:gd name="T14" fmla="*/ 1 w 729"/>
                <a:gd name="T15" fmla="*/ 0 h 777"/>
                <a:gd name="T16" fmla="*/ 1 w 729"/>
                <a:gd name="T17" fmla="*/ 0 h 777"/>
                <a:gd name="T18" fmla="*/ 1 w 729"/>
                <a:gd name="T19" fmla="*/ 0 h 777"/>
                <a:gd name="T20" fmla="*/ 1 w 729"/>
                <a:gd name="T21" fmla="*/ 0 h 777"/>
                <a:gd name="T22" fmla="*/ 1 w 729"/>
                <a:gd name="T23" fmla="*/ 0 h 777"/>
                <a:gd name="T24" fmla="*/ 1 w 729"/>
                <a:gd name="T25" fmla="*/ 0 h 777"/>
                <a:gd name="T26" fmla="*/ 1 w 729"/>
                <a:gd name="T27" fmla="*/ 0 h 777"/>
                <a:gd name="T28" fmla="*/ 1 w 729"/>
                <a:gd name="T29" fmla="*/ 0 h 777"/>
                <a:gd name="T30" fmla="*/ 1 w 729"/>
                <a:gd name="T31" fmla="*/ 0 h 777"/>
                <a:gd name="T32" fmla="*/ 1 w 729"/>
                <a:gd name="T33" fmla="*/ 0 h 777"/>
                <a:gd name="T34" fmla="*/ 1 w 729"/>
                <a:gd name="T35" fmla="*/ 0 h 777"/>
                <a:gd name="T36" fmla="*/ 1 w 729"/>
                <a:gd name="T37" fmla="*/ 0 h 777"/>
                <a:gd name="T38" fmla="*/ 1 w 729"/>
                <a:gd name="T39" fmla="*/ 0 h 777"/>
                <a:gd name="T40" fmla="*/ 1 w 729"/>
                <a:gd name="T41" fmla="*/ 0 h 777"/>
                <a:gd name="T42" fmla="*/ 1 w 729"/>
                <a:gd name="T43" fmla="*/ 0 h 777"/>
                <a:gd name="T44" fmla="*/ 1 w 729"/>
                <a:gd name="T45" fmla="*/ 0 h 777"/>
                <a:gd name="T46" fmla="*/ 1 w 729"/>
                <a:gd name="T47" fmla="*/ 0 h 777"/>
                <a:gd name="T48" fmla="*/ 1 w 729"/>
                <a:gd name="T49" fmla="*/ 0 h 777"/>
                <a:gd name="T50" fmla="*/ 1 w 729"/>
                <a:gd name="T51" fmla="*/ 0 h 777"/>
                <a:gd name="T52" fmla="*/ 1 w 729"/>
                <a:gd name="T53" fmla="*/ 0 h 777"/>
                <a:gd name="T54" fmla="*/ 1 w 729"/>
                <a:gd name="T55" fmla="*/ 0 h 777"/>
                <a:gd name="T56" fmla="*/ 1 w 729"/>
                <a:gd name="T57" fmla="*/ 0 h 777"/>
                <a:gd name="T58" fmla="*/ 1 w 729"/>
                <a:gd name="T59" fmla="*/ 0 h 777"/>
                <a:gd name="T60" fmla="*/ 1 w 729"/>
                <a:gd name="T61" fmla="*/ 0 h 777"/>
                <a:gd name="T62" fmla="*/ 1 w 729"/>
                <a:gd name="T63" fmla="*/ 0 h 777"/>
                <a:gd name="T64" fmla="*/ 1 w 729"/>
                <a:gd name="T65" fmla="*/ 0 h 7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9"/>
                <a:gd name="T100" fmla="*/ 0 h 777"/>
                <a:gd name="T101" fmla="*/ 729 w 729"/>
                <a:gd name="T102" fmla="*/ 777 h 7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9" h="777">
                  <a:moveTo>
                    <a:pt x="721" y="0"/>
                  </a:moveTo>
                  <a:lnTo>
                    <a:pt x="729" y="70"/>
                  </a:lnTo>
                  <a:lnTo>
                    <a:pt x="714" y="195"/>
                  </a:lnTo>
                  <a:lnTo>
                    <a:pt x="700" y="259"/>
                  </a:lnTo>
                  <a:lnTo>
                    <a:pt x="658" y="309"/>
                  </a:lnTo>
                  <a:lnTo>
                    <a:pt x="622" y="469"/>
                  </a:lnTo>
                  <a:lnTo>
                    <a:pt x="567" y="547"/>
                  </a:lnTo>
                  <a:lnTo>
                    <a:pt x="552" y="645"/>
                  </a:lnTo>
                  <a:lnTo>
                    <a:pt x="573" y="665"/>
                  </a:lnTo>
                  <a:lnTo>
                    <a:pt x="513" y="677"/>
                  </a:lnTo>
                  <a:lnTo>
                    <a:pt x="478" y="697"/>
                  </a:lnTo>
                  <a:lnTo>
                    <a:pt x="425" y="692"/>
                  </a:lnTo>
                  <a:lnTo>
                    <a:pt x="416" y="731"/>
                  </a:lnTo>
                  <a:lnTo>
                    <a:pt x="439" y="740"/>
                  </a:lnTo>
                  <a:lnTo>
                    <a:pt x="433" y="777"/>
                  </a:lnTo>
                  <a:lnTo>
                    <a:pt x="425" y="751"/>
                  </a:lnTo>
                  <a:lnTo>
                    <a:pt x="364" y="763"/>
                  </a:lnTo>
                  <a:lnTo>
                    <a:pt x="265" y="742"/>
                  </a:lnTo>
                  <a:lnTo>
                    <a:pt x="380" y="736"/>
                  </a:lnTo>
                  <a:lnTo>
                    <a:pt x="371" y="713"/>
                  </a:lnTo>
                  <a:lnTo>
                    <a:pt x="371" y="683"/>
                  </a:lnTo>
                  <a:lnTo>
                    <a:pt x="300" y="666"/>
                  </a:lnTo>
                  <a:lnTo>
                    <a:pt x="213" y="636"/>
                  </a:lnTo>
                  <a:lnTo>
                    <a:pt x="146" y="603"/>
                  </a:lnTo>
                  <a:lnTo>
                    <a:pt x="226" y="631"/>
                  </a:lnTo>
                  <a:lnTo>
                    <a:pt x="267" y="642"/>
                  </a:lnTo>
                  <a:lnTo>
                    <a:pt x="217" y="612"/>
                  </a:lnTo>
                  <a:lnTo>
                    <a:pt x="152" y="536"/>
                  </a:lnTo>
                  <a:lnTo>
                    <a:pt x="89" y="501"/>
                  </a:lnTo>
                  <a:lnTo>
                    <a:pt x="12" y="479"/>
                  </a:lnTo>
                  <a:lnTo>
                    <a:pt x="0" y="450"/>
                  </a:lnTo>
                  <a:lnTo>
                    <a:pt x="69" y="489"/>
                  </a:lnTo>
                  <a:lnTo>
                    <a:pt x="170" y="532"/>
                  </a:lnTo>
                  <a:lnTo>
                    <a:pt x="250" y="581"/>
                  </a:lnTo>
                  <a:lnTo>
                    <a:pt x="238" y="548"/>
                  </a:lnTo>
                  <a:lnTo>
                    <a:pt x="200" y="509"/>
                  </a:lnTo>
                  <a:lnTo>
                    <a:pt x="240" y="513"/>
                  </a:lnTo>
                  <a:lnTo>
                    <a:pt x="232" y="404"/>
                  </a:lnTo>
                  <a:lnTo>
                    <a:pt x="244" y="320"/>
                  </a:lnTo>
                  <a:lnTo>
                    <a:pt x="244" y="432"/>
                  </a:lnTo>
                  <a:lnTo>
                    <a:pt x="279" y="565"/>
                  </a:lnTo>
                  <a:lnTo>
                    <a:pt x="339" y="630"/>
                  </a:lnTo>
                  <a:lnTo>
                    <a:pt x="407" y="659"/>
                  </a:lnTo>
                  <a:lnTo>
                    <a:pt x="419" y="650"/>
                  </a:lnTo>
                  <a:lnTo>
                    <a:pt x="345" y="601"/>
                  </a:lnTo>
                  <a:lnTo>
                    <a:pt x="287" y="472"/>
                  </a:lnTo>
                  <a:lnTo>
                    <a:pt x="279" y="273"/>
                  </a:lnTo>
                  <a:lnTo>
                    <a:pt x="386" y="46"/>
                  </a:lnTo>
                  <a:lnTo>
                    <a:pt x="419" y="27"/>
                  </a:lnTo>
                  <a:lnTo>
                    <a:pt x="327" y="385"/>
                  </a:lnTo>
                  <a:lnTo>
                    <a:pt x="358" y="527"/>
                  </a:lnTo>
                  <a:lnTo>
                    <a:pt x="364" y="426"/>
                  </a:lnTo>
                  <a:lnTo>
                    <a:pt x="416" y="188"/>
                  </a:lnTo>
                  <a:lnTo>
                    <a:pt x="480" y="161"/>
                  </a:lnTo>
                  <a:lnTo>
                    <a:pt x="527" y="224"/>
                  </a:lnTo>
                  <a:lnTo>
                    <a:pt x="549" y="97"/>
                  </a:lnTo>
                  <a:lnTo>
                    <a:pt x="552" y="560"/>
                  </a:lnTo>
                  <a:lnTo>
                    <a:pt x="569" y="507"/>
                  </a:lnTo>
                  <a:lnTo>
                    <a:pt x="593" y="274"/>
                  </a:lnTo>
                  <a:lnTo>
                    <a:pt x="622" y="209"/>
                  </a:lnTo>
                  <a:lnTo>
                    <a:pt x="635" y="215"/>
                  </a:lnTo>
                  <a:lnTo>
                    <a:pt x="672" y="62"/>
                  </a:lnTo>
                  <a:lnTo>
                    <a:pt x="705" y="6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40" name="Freeform 142"/>
            <p:cNvSpPr>
              <a:spLocks/>
            </p:cNvSpPr>
            <p:nvPr/>
          </p:nvSpPr>
          <p:spPr bwMode="auto">
            <a:xfrm>
              <a:off x="747" y="1975"/>
              <a:ext cx="478" cy="700"/>
            </a:xfrm>
            <a:custGeom>
              <a:avLst/>
              <a:gdLst>
                <a:gd name="T0" fmla="*/ 1 w 956"/>
                <a:gd name="T1" fmla="*/ 1 h 1398"/>
                <a:gd name="T2" fmla="*/ 1 w 956"/>
                <a:gd name="T3" fmla="*/ 1 h 1398"/>
                <a:gd name="T4" fmla="*/ 1 w 956"/>
                <a:gd name="T5" fmla="*/ 1 h 1398"/>
                <a:gd name="T6" fmla="*/ 1 w 956"/>
                <a:gd name="T7" fmla="*/ 1 h 1398"/>
                <a:gd name="T8" fmla="*/ 1 w 956"/>
                <a:gd name="T9" fmla="*/ 1 h 1398"/>
                <a:gd name="T10" fmla="*/ 1 w 956"/>
                <a:gd name="T11" fmla="*/ 1 h 1398"/>
                <a:gd name="T12" fmla="*/ 1 w 956"/>
                <a:gd name="T13" fmla="*/ 1 h 1398"/>
                <a:gd name="T14" fmla="*/ 1 w 956"/>
                <a:gd name="T15" fmla="*/ 1 h 1398"/>
                <a:gd name="T16" fmla="*/ 1 w 956"/>
                <a:gd name="T17" fmla="*/ 1 h 1398"/>
                <a:gd name="T18" fmla="*/ 1 w 956"/>
                <a:gd name="T19" fmla="*/ 1 h 1398"/>
                <a:gd name="T20" fmla="*/ 1 w 956"/>
                <a:gd name="T21" fmla="*/ 1 h 1398"/>
                <a:gd name="T22" fmla="*/ 1 w 956"/>
                <a:gd name="T23" fmla="*/ 1 h 1398"/>
                <a:gd name="T24" fmla="*/ 1 w 956"/>
                <a:gd name="T25" fmla="*/ 1 h 1398"/>
                <a:gd name="T26" fmla="*/ 1 w 956"/>
                <a:gd name="T27" fmla="*/ 1 h 1398"/>
                <a:gd name="T28" fmla="*/ 1 w 956"/>
                <a:gd name="T29" fmla="*/ 1 h 1398"/>
                <a:gd name="T30" fmla="*/ 1 w 956"/>
                <a:gd name="T31" fmla="*/ 1 h 1398"/>
                <a:gd name="T32" fmla="*/ 1 w 956"/>
                <a:gd name="T33" fmla="*/ 1 h 1398"/>
                <a:gd name="T34" fmla="*/ 1 w 956"/>
                <a:gd name="T35" fmla="*/ 1 h 1398"/>
                <a:gd name="T36" fmla="*/ 1 w 956"/>
                <a:gd name="T37" fmla="*/ 1 h 1398"/>
                <a:gd name="T38" fmla="*/ 1 w 956"/>
                <a:gd name="T39" fmla="*/ 1 h 1398"/>
                <a:gd name="T40" fmla="*/ 1 w 956"/>
                <a:gd name="T41" fmla="*/ 1 h 1398"/>
                <a:gd name="T42" fmla="*/ 1 w 956"/>
                <a:gd name="T43" fmla="*/ 1 h 1398"/>
                <a:gd name="T44" fmla="*/ 1 w 956"/>
                <a:gd name="T45" fmla="*/ 1 h 1398"/>
                <a:gd name="T46" fmla="*/ 1 w 956"/>
                <a:gd name="T47" fmla="*/ 1 h 1398"/>
                <a:gd name="T48" fmla="*/ 1 w 956"/>
                <a:gd name="T49" fmla="*/ 1 h 1398"/>
                <a:gd name="T50" fmla="*/ 1 w 956"/>
                <a:gd name="T51" fmla="*/ 1 h 1398"/>
                <a:gd name="T52" fmla="*/ 1 w 956"/>
                <a:gd name="T53" fmla="*/ 1 h 1398"/>
                <a:gd name="T54" fmla="*/ 1 w 956"/>
                <a:gd name="T55" fmla="*/ 1 h 1398"/>
                <a:gd name="T56" fmla="*/ 1 w 956"/>
                <a:gd name="T57" fmla="*/ 1 h 1398"/>
                <a:gd name="T58" fmla="*/ 1 w 956"/>
                <a:gd name="T59" fmla="*/ 1 h 1398"/>
                <a:gd name="T60" fmla="*/ 1 w 956"/>
                <a:gd name="T61" fmla="*/ 1 h 1398"/>
                <a:gd name="T62" fmla="*/ 1 w 956"/>
                <a:gd name="T63" fmla="*/ 1 h 1398"/>
                <a:gd name="T64" fmla="*/ 1 w 956"/>
                <a:gd name="T65" fmla="*/ 1 h 1398"/>
                <a:gd name="T66" fmla="*/ 1 w 956"/>
                <a:gd name="T67" fmla="*/ 1 h 1398"/>
                <a:gd name="T68" fmla="*/ 1 w 956"/>
                <a:gd name="T69" fmla="*/ 1 h 1398"/>
                <a:gd name="T70" fmla="*/ 1 w 956"/>
                <a:gd name="T71" fmla="*/ 1 h 1398"/>
                <a:gd name="T72" fmla="*/ 1 w 956"/>
                <a:gd name="T73" fmla="*/ 1 h 1398"/>
                <a:gd name="T74" fmla="*/ 1 w 956"/>
                <a:gd name="T75" fmla="*/ 1 h 1398"/>
                <a:gd name="T76" fmla="*/ 1 w 956"/>
                <a:gd name="T77" fmla="*/ 1 h 1398"/>
                <a:gd name="T78" fmla="*/ 1 w 956"/>
                <a:gd name="T79" fmla="*/ 1 h 1398"/>
                <a:gd name="T80" fmla="*/ 1 w 956"/>
                <a:gd name="T81" fmla="*/ 1 h 13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56"/>
                <a:gd name="T124" fmla="*/ 0 h 1398"/>
                <a:gd name="T125" fmla="*/ 956 w 956"/>
                <a:gd name="T126" fmla="*/ 1398 h 13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56" h="1398">
                  <a:moveTo>
                    <a:pt x="920" y="3"/>
                  </a:moveTo>
                  <a:lnTo>
                    <a:pt x="803" y="42"/>
                  </a:lnTo>
                  <a:lnTo>
                    <a:pt x="661" y="122"/>
                  </a:lnTo>
                  <a:lnTo>
                    <a:pt x="618" y="139"/>
                  </a:lnTo>
                  <a:lnTo>
                    <a:pt x="598" y="186"/>
                  </a:lnTo>
                  <a:lnTo>
                    <a:pt x="548" y="219"/>
                  </a:lnTo>
                  <a:lnTo>
                    <a:pt x="507" y="274"/>
                  </a:lnTo>
                  <a:lnTo>
                    <a:pt x="465" y="283"/>
                  </a:lnTo>
                  <a:lnTo>
                    <a:pt x="411" y="354"/>
                  </a:lnTo>
                  <a:lnTo>
                    <a:pt x="350" y="427"/>
                  </a:lnTo>
                  <a:lnTo>
                    <a:pt x="267" y="542"/>
                  </a:lnTo>
                  <a:lnTo>
                    <a:pt x="202" y="642"/>
                  </a:lnTo>
                  <a:lnTo>
                    <a:pt x="136" y="695"/>
                  </a:lnTo>
                  <a:lnTo>
                    <a:pt x="121" y="755"/>
                  </a:lnTo>
                  <a:lnTo>
                    <a:pt x="41" y="860"/>
                  </a:lnTo>
                  <a:lnTo>
                    <a:pt x="36" y="893"/>
                  </a:lnTo>
                  <a:lnTo>
                    <a:pt x="8" y="944"/>
                  </a:lnTo>
                  <a:lnTo>
                    <a:pt x="23" y="1041"/>
                  </a:lnTo>
                  <a:lnTo>
                    <a:pt x="0" y="1087"/>
                  </a:lnTo>
                  <a:lnTo>
                    <a:pt x="47" y="1141"/>
                  </a:lnTo>
                  <a:lnTo>
                    <a:pt x="103" y="1264"/>
                  </a:lnTo>
                  <a:lnTo>
                    <a:pt x="178" y="1330"/>
                  </a:lnTo>
                  <a:lnTo>
                    <a:pt x="304" y="1388"/>
                  </a:lnTo>
                  <a:lnTo>
                    <a:pt x="447" y="1398"/>
                  </a:lnTo>
                  <a:lnTo>
                    <a:pt x="574" y="1385"/>
                  </a:lnTo>
                  <a:lnTo>
                    <a:pt x="595" y="1374"/>
                  </a:lnTo>
                  <a:lnTo>
                    <a:pt x="606" y="1324"/>
                  </a:lnTo>
                  <a:lnTo>
                    <a:pt x="548" y="1255"/>
                  </a:lnTo>
                  <a:lnTo>
                    <a:pt x="529" y="1183"/>
                  </a:lnTo>
                  <a:lnTo>
                    <a:pt x="542" y="1249"/>
                  </a:lnTo>
                  <a:lnTo>
                    <a:pt x="510" y="1221"/>
                  </a:lnTo>
                  <a:lnTo>
                    <a:pt x="574" y="1333"/>
                  </a:lnTo>
                  <a:lnTo>
                    <a:pt x="568" y="1368"/>
                  </a:lnTo>
                  <a:lnTo>
                    <a:pt x="474" y="1374"/>
                  </a:lnTo>
                  <a:lnTo>
                    <a:pt x="370" y="1368"/>
                  </a:lnTo>
                  <a:lnTo>
                    <a:pt x="291" y="1338"/>
                  </a:lnTo>
                  <a:lnTo>
                    <a:pt x="251" y="1315"/>
                  </a:lnTo>
                  <a:lnTo>
                    <a:pt x="257" y="1294"/>
                  </a:lnTo>
                  <a:lnTo>
                    <a:pt x="313" y="1294"/>
                  </a:lnTo>
                  <a:lnTo>
                    <a:pt x="378" y="1318"/>
                  </a:lnTo>
                  <a:lnTo>
                    <a:pt x="397" y="1303"/>
                  </a:lnTo>
                  <a:lnTo>
                    <a:pt x="337" y="1294"/>
                  </a:lnTo>
                  <a:lnTo>
                    <a:pt x="264" y="1271"/>
                  </a:lnTo>
                  <a:lnTo>
                    <a:pt x="257" y="1255"/>
                  </a:lnTo>
                  <a:lnTo>
                    <a:pt x="304" y="1224"/>
                  </a:lnTo>
                  <a:lnTo>
                    <a:pt x="394" y="1206"/>
                  </a:lnTo>
                  <a:lnTo>
                    <a:pt x="367" y="1200"/>
                  </a:lnTo>
                  <a:lnTo>
                    <a:pt x="291" y="1197"/>
                  </a:lnTo>
                  <a:lnTo>
                    <a:pt x="237" y="1206"/>
                  </a:lnTo>
                  <a:lnTo>
                    <a:pt x="196" y="1183"/>
                  </a:lnTo>
                  <a:lnTo>
                    <a:pt x="160" y="1233"/>
                  </a:lnTo>
                  <a:lnTo>
                    <a:pt x="130" y="1246"/>
                  </a:lnTo>
                  <a:lnTo>
                    <a:pt x="100" y="1218"/>
                  </a:lnTo>
                  <a:lnTo>
                    <a:pt x="72" y="1161"/>
                  </a:lnTo>
                  <a:lnTo>
                    <a:pt x="33" y="1099"/>
                  </a:lnTo>
                  <a:lnTo>
                    <a:pt x="106" y="1126"/>
                  </a:lnTo>
                  <a:lnTo>
                    <a:pt x="234" y="1141"/>
                  </a:lnTo>
                  <a:lnTo>
                    <a:pt x="160" y="1106"/>
                  </a:lnTo>
                  <a:lnTo>
                    <a:pt x="217" y="1114"/>
                  </a:lnTo>
                  <a:lnTo>
                    <a:pt x="118" y="1059"/>
                  </a:lnTo>
                  <a:lnTo>
                    <a:pt x="33" y="944"/>
                  </a:lnTo>
                  <a:lnTo>
                    <a:pt x="59" y="896"/>
                  </a:lnTo>
                  <a:lnTo>
                    <a:pt x="63" y="849"/>
                  </a:lnTo>
                  <a:lnTo>
                    <a:pt x="136" y="755"/>
                  </a:lnTo>
                  <a:lnTo>
                    <a:pt x="151" y="708"/>
                  </a:lnTo>
                  <a:lnTo>
                    <a:pt x="210" y="651"/>
                  </a:lnTo>
                  <a:lnTo>
                    <a:pt x="291" y="527"/>
                  </a:lnTo>
                  <a:lnTo>
                    <a:pt x="384" y="411"/>
                  </a:lnTo>
                  <a:lnTo>
                    <a:pt x="474" y="313"/>
                  </a:lnTo>
                  <a:lnTo>
                    <a:pt x="535" y="277"/>
                  </a:lnTo>
                  <a:lnTo>
                    <a:pt x="568" y="222"/>
                  </a:lnTo>
                  <a:lnTo>
                    <a:pt x="612" y="197"/>
                  </a:lnTo>
                  <a:lnTo>
                    <a:pt x="636" y="157"/>
                  </a:lnTo>
                  <a:lnTo>
                    <a:pt x="702" y="163"/>
                  </a:lnTo>
                  <a:lnTo>
                    <a:pt x="743" y="180"/>
                  </a:lnTo>
                  <a:lnTo>
                    <a:pt x="705" y="145"/>
                  </a:lnTo>
                  <a:lnTo>
                    <a:pt x="678" y="127"/>
                  </a:lnTo>
                  <a:lnTo>
                    <a:pt x="812" y="51"/>
                  </a:lnTo>
                  <a:lnTo>
                    <a:pt x="956" y="0"/>
                  </a:lnTo>
                  <a:lnTo>
                    <a:pt x="92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41" name="Freeform 143"/>
            <p:cNvSpPr>
              <a:spLocks/>
            </p:cNvSpPr>
            <p:nvPr/>
          </p:nvSpPr>
          <p:spPr bwMode="auto">
            <a:xfrm>
              <a:off x="806" y="2444"/>
              <a:ext cx="115" cy="58"/>
            </a:xfrm>
            <a:custGeom>
              <a:avLst/>
              <a:gdLst>
                <a:gd name="T0" fmla="*/ 1 w 229"/>
                <a:gd name="T1" fmla="*/ 0 h 116"/>
                <a:gd name="T2" fmla="*/ 0 w 229"/>
                <a:gd name="T3" fmla="*/ 1 h 116"/>
                <a:gd name="T4" fmla="*/ 1 w 229"/>
                <a:gd name="T5" fmla="*/ 1 h 116"/>
                <a:gd name="T6" fmla="*/ 1 w 229"/>
                <a:gd name="T7" fmla="*/ 1 h 116"/>
                <a:gd name="T8" fmla="*/ 1 w 229"/>
                <a:gd name="T9" fmla="*/ 1 h 116"/>
                <a:gd name="T10" fmla="*/ 1 w 229"/>
                <a:gd name="T11" fmla="*/ 1 h 116"/>
                <a:gd name="T12" fmla="*/ 1 w 229"/>
                <a:gd name="T13" fmla="*/ 1 h 116"/>
                <a:gd name="T14" fmla="*/ 1 w 229"/>
                <a:gd name="T15" fmla="*/ 1 h 116"/>
                <a:gd name="T16" fmla="*/ 1 w 229"/>
                <a:gd name="T17" fmla="*/ 0 h 116"/>
                <a:gd name="T18" fmla="*/ 1 w 229"/>
                <a:gd name="T19" fmla="*/ 0 h 116"/>
                <a:gd name="T20" fmla="*/ 1 w 229"/>
                <a:gd name="T21" fmla="*/ 0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9"/>
                <a:gd name="T34" fmla="*/ 0 h 116"/>
                <a:gd name="T35" fmla="*/ 229 w 229"/>
                <a:gd name="T36" fmla="*/ 116 h 1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9" h="116">
                  <a:moveTo>
                    <a:pt x="18" y="0"/>
                  </a:moveTo>
                  <a:lnTo>
                    <a:pt x="0" y="16"/>
                  </a:lnTo>
                  <a:lnTo>
                    <a:pt x="15" y="47"/>
                  </a:lnTo>
                  <a:lnTo>
                    <a:pt x="119" y="89"/>
                  </a:lnTo>
                  <a:lnTo>
                    <a:pt x="229" y="116"/>
                  </a:lnTo>
                  <a:lnTo>
                    <a:pt x="122" y="83"/>
                  </a:lnTo>
                  <a:lnTo>
                    <a:pt x="36" y="36"/>
                  </a:lnTo>
                  <a:lnTo>
                    <a:pt x="24" y="1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42" name="Freeform 144"/>
            <p:cNvSpPr>
              <a:spLocks/>
            </p:cNvSpPr>
            <p:nvPr/>
          </p:nvSpPr>
          <p:spPr bwMode="auto">
            <a:xfrm>
              <a:off x="841" y="2637"/>
              <a:ext cx="539" cy="470"/>
            </a:xfrm>
            <a:custGeom>
              <a:avLst/>
              <a:gdLst>
                <a:gd name="T0" fmla="*/ 0 w 1079"/>
                <a:gd name="T1" fmla="*/ 0 h 940"/>
                <a:gd name="T2" fmla="*/ 0 w 1079"/>
                <a:gd name="T3" fmla="*/ 1 h 940"/>
                <a:gd name="T4" fmla="*/ 0 w 1079"/>
                <a:gd name="T5" fmla="*/ 1 h 940"/>
                <a:gd name="T6" fmla="*/ 0 w 1079"/>
                <a:gd name="T7" fmla="*/ 1 h 940"/>
                <a:gd name="T8" fmla="*/ 0 w 1079"/>
                <a:gd name="T9" fmla="*/ 1 h 940"/>
                <a:gd name="T10" fmla="*/ 0 w 1079"/>
                <a:gd name="T11" fmla="*/ 1 h 940"/>
                <a:gd name="T12" fmla="*/ 0 w 1079"/>
                <a:gd name="T13" fmla="*/ 1 h 940"/>
                <a:gd name="T14" fmla="*/ 0 w 1079"/>
                <a:gd name="T15" fmla="*/ 1 h 940"/>
                <a:gd name="T16" fmla="*/ 0 w 1079"/>
                <a:gd name="T17" fmla="*/ 1 h 940"/>
                <a:gd name="T18" fmla="*/ 0 w 1079"/>
                <a:gd name="T19" fmla="*/ 1 h 940"/>
                <a:gd name="T20" fmla="*/ 0 w 1079"/>
                <a:gd name="T21" fmla="*/ 1 h 940"/>
                <a:gd name="T22" fmla="*/ 0 w 1079"/>
                <a:gd name="T23" fmla="*/ 1 h 940"/>
                <a:gd name="T24" fmla="*/ 0 w 1079"/>
                <a:gd name="T25" fmla="*/ 1 h 940"/>
                <a:gd name="T26" fmla="*/ 0 w 1079"/>
                <a:gd name="T27" fmla="*/ 1 h 940"/>
                <a:gd name="T28" fmla="*/ 0 w 1079"/>
                <a:gd name="T29" fmla="*/ 1 h 940"/>
                <a:gd name="T30" fmla="*/ 0 w 1079"/>
                <a:gd name="T31" fmla="*/ 1 h 940"/>
                <a:gd name="T32" fmla="*/ 0 w 1079"/>
                <a:gd name="T33" fmla="*/ 1 h 940"/>
                <a:gd name="T34" fmla="*/ 0 w 1079"/>
                <a:gd name="T35" fmla="*/ 1 h 940"/>
                <a:gd name="T36" fmla="*/ 0 w 1079"/>
                <a:gd name="T37" fmla="*/ 1 h 940"/>
                <a:gd name="T38" fmla="*/ 0 w 1079"/>
                <a:gd name="T39" fmla="*/ 1 h 940"/>
                <a:gd name="T40" fmla="*/ 0 w 1079"/>
                <a:gd name="T41" fmla="*/ 1 h 940"/>
                <a:gd name="T42" fmla="*/ 0 w 1079"/>
                <a:gd name="T43" fmla="*/ 1 h 940"/>
                <a:gd name="T44" fmla="*/ 0 w 1079"/>
                <a:gd name="T45" fmla="*/ 1 h 940"/>
                <a:gd name="T46" fmla="*/ 0 w 1079"/>
                <a:gd name="T47" fmla="*/ 1 h 940"/>
                <a:gd name="T48" fmla="*/ 0 w 1079"/>
                <a:gd name="T49" fmla="*/ 1 h 940"/>
                <a:gd name="T50" fmla="*/ 0 w 1079"/>
                <a:gd name="T51" fmla="*/ 1 h 940"/>
                <a:gd name="T52" fmla="*/ 0 w 1079"/>
                <a:gd name="T53" fmla="*/ 1 h 940"/>
                <a:gd name="T54" fmla="*/ 0 w 1079"/>
                <a:gd name="T55" fmla="*/ 1 h 940"/>
                <a:gd name="T56" fmla="*/ 0 w 1079"/>
                <a:gd name="T57" fmla="*/ 1 h 940"/>
                <a:gd name="T58" fmla="*/ 0 w 1079"/>
                <a:gd name="T59" fmla="*/ 1 h 940"/>
                <a:gd name="T60" fmla="*/ 0 w 1079"/>
                <a:gd name="T61" fmla="*/ 1 h 940"/>
                <a:gd name="T62" fmla="*/ 0 w 1079"/>
                <a:gd name="T63" fmla="*/ 1 h 940"/>
                <a:gd name="T64" fmla="*/ 0 w 1079"/>
                <a:gd name="T65" fmla="*/ 1 h 940"/>
                <a:gd name="T66" fmla="*/ 0 w 1079"/>
                <a:gd name="T67" fmla="*/ 1 h 940"/>
                <a:gd name="T68" fmla="*/ 0 w 1079"/>
                <a:gd name="T69" fmla="*/ 1 h 940"/>
                <a:gd name="T70" fmla="*/ 0 w 1079"/>
                <a:gd name="T71" fmla="*/ 1 h 940"/>
                <a:gd name="T72" fmla="*/ 0 w 1079"/>
                <a:gd name="T73" fmla="*/ 1 h 940"/>
                <a:gd name="T74" fmla="*/ 0 w 1079"/>
                <a:gd name="T75" fmla="*/ 1 h 940"/>
                <a:gd name="T76" fmla="*/ 0 w 1079"/>
                <a:gd name="T77" fmla="*/ 1 h 940"/>
                <a:gd name="T78" fmla="*/ 0 w 1079"/>
                <a:gd name="T79" fmla="*/ 1 h 940"/>
                <a:gd name="T80" fmla="*/ 0 w 1079"/>
                <a:gd name="T81" fmla="*/ 1 h 940"/>
                <a:gd name="T82" fmla="*/ 0 w 1079"/>
                <a:gd name="T83" fmla="*/ 1 h 940"/>
                <a:gd name="T84" fmla="*/ 0 w 1079"/>
                <a:gd name="T85" fmla="*/ 1 h 940"/>
                <a:gd name="T86" fmla="*/ 0 w 1079"/>
                <a:gd name="T87" fmla="*/ 1 h 940"/>
                <a:gd name="T88" fmla="*/ 0 w 1079"/>
                <a:gd name="T89" fmla="*/ 1 h 940"/>
                <a:gd name="T90" fmla="*/ 0 w 1079"/>
                <a:gd name="T91" fmla="*/ 1 h 940"/>
                <a:gd name="T92" fmla="*/ 0 w 1079"/>
                <a:gd name="T93" fmla="*/ 1 h 940"/>
                <a:gd name="T94" fmla="*/ 0 w 1079"/>
                <a:gd name="T95" fmla="*/ 1 h 940"/>
                <a:gd name="T96" fmla="*/ 0 w 1079"/>
                <a:gd name="T97" fmla="*/ 1 h 940"/>
                <a:gd name="T98" fmla="*/ 0 w 1079"/>
                <a:gd name="T99" fmla="*/ 1 h 940"/>
                <a:gd name="T100" fmla="*/ 0 w 1079"/>
                <a:gd name="T101" fmla="*/ 1 h 940"/>
                <a:gd name="T102" fmla="*/ 0 w 1079"/>
                <a:gd name="T103" fmla="*/ 1 h 940"/>
                <a:gd name="T104" fmla="*/ 0 w 1079"/>
                <a:gd name="T105" fmla="*/ 1 h 940"/>
                <a:gd name="T106" fmla="*/ 0 w 1079"/>
                <a:gd name="T107" fmla="*/ 1 h 940"/>
                <a:gd name="T108" fmla="*/ 0 w 1079"/>
                <a:gd name="T109" fmla="*/ 1 h 940"/>
                <a:gd name="T110" fmla="*/ 0 w 1079"/>
                <a:gd name="T111" fmla="*/ 0 h 940"/>
                <a:gd name="T112" fmla="*/ 0 w 1079"/>
                <a:gd name="T113" fmla="*/ 0 h 940"/>
                <a:gd name="T114" fmla="*/ 0 w 1079"/>
                <a:gd name="T115" fmla="*/ 0 h 94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79"/>
                <a:gd name="T175" fmla="*/ 0 h 940"/>
                <a:gd name="T176" fmla="*/ 1079 w 1079"/>
                <a:gd name="T177" fmla="*/ 940 h 94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79" h="940">
                  <a:moveTo>
                    <a:pt x="0" y="0"/>
                  </a:moveTo>
                  <a:lnTo>
                    <a:pt x="88" y="130"/>
                  </a:lnTo>
                  <a:lnTo>
                    <a:pt x="278" y="333"/>
                  </a:lnTo>
                  <a:lnTo>
                    <a:pt x="328" y="392"/>
                  </a:lnTo>
                  <a:lnTo>
                    <a:pt x="361" y="445"/>
                  </a:lnTo>
                  <a:lnTo>
                    <a:pt x="413" y="486"/>
                  </a:lnTo>
                  <a:lnTo>
                    <a:pt x="444" y="551"/>
                  </a:lnTo>
                  <a:lnTo>
                    <a:pt x="514" y="616"/>
                  </a:lnTo>
                  <a:lnTo>
                    <a:pt x="624" y="681"/>
                  </a:lnTo>
                  <a:lnTo>
                    <a:pt x="662" y="731"/>
                  </a:lnTo>
                  <a:lnTo>
                    <a:pt x="716" y="773"/>
                  </a:lnTo>
                  <a:lnTo>
                    <a:pt x="752" y="810"/>
                  </a:lnTo>
                  <a:lnTo>
                    <a:pt x="777" y="810"/>
                  </a:lnTo>
                  <a:lnTo>
                    <a:pt x="777" y="884"/>
                  </a:lnTo>
                  <a:lnTo>
                    <a:pt x="786" y="940"/>
                  </a:lnTo>
                  <a:lnTo>
                    <a:pt x="855" y="940"/>
                  </a:lnTo>
                  <a:lnTo>
                    <a:pt x="823" y="897"/>
                  </a:lnTo>
                  <a:lnTo>
                    <a:pt x="915" y="922"/>
                  </a:lnTo>
                  <a:lnTo>
                    <a:pt x="846" y="864"/>
                  </a:lnTo>
                  <a:lnTo>
                    <a:pt x="834" y="832"/>
                  </a:lnTo>
                  <a:lnTo>
                    <a:pt x="925" y="875"/>
                  </a:lnTo>
                  <a:lnTo>
                    <a:pt x="1079" y="888"/>
                  </a:lnTo>
                  <a:lnTo>
                    <a:pt x="887" y="843"/>
                  </a:lnTo>
                  <a:lnTo>
                    <a:pt x="891" y="787"/>
                  </a:lnTo>
                  <a:lnTo>
                    <a:pt x="1009" y="741"/>
                  </a:lnTo>
                  <a:lnTo>
                    <a:pt x="980" y="717"/>
                  </a:lnTo>
                  <a:lnTo>
                    <a:pt x="980" y="688"/>
                  </a:lnTo>
                  <a:lnTo>
                    <a:pt x="971" y="681"/>
                  </a:lnTo>
                  <a:lnTo>
                    <a:pt x="949" y="688"/>
                  </a:lnTo>
                  <a:lnTo>
                    <a:pt x="906" y="672"/>
                  </a:lnTo>
                  <a:lnTo>
                    <a:pt x="866" y="640"/>
                  </a:lnTo>
                  <a:lnTo>
                    <a:pt x="796" y="598"/>
                  </a:lnTo>
                  <a:lnTo>
                    <a:pt x="837" y="661"/>
                  </a:lnTo>
                  <a:lnTo>
                    <a:pt x="878" y="722"/>
                  </a:lnTo>
                  <a:lnTo>
                    <a:pt x="875" y="741"/>
                  </a:lnTo>
                  <a:lnTo>
                    <a:pt x="860" y="749"/>
                  </a:lnTo>
                  <a:lnTo>
                    <a:pt x="834" y="746"/>
                  </a:lnTo>
                  <a:lnTo>
                    <a:pt x="781" y="704"/>
                  </a:lnTo>
                  <a:lnTo>
                    <a:pt x="727" y="648"/>
                  </a:lnTo>
                  <a:lnTo>
                    <a:pt x="736" y="693"/>
                  </a:lnTo>
                  <a:lnTo>
                    <a:pt x="772" y="746"/>
                  </a:lnTo>
                  <a:lnTo>
                    <a:pt x="786" y="773"/>
                  </a:lnTo>
                  <a:lnTo>
                    <a:pt x="777" y="791"/>
                  </a:lnTo>
                  <a:lnTo>
                    <a:pt x="758" y="796"/>
                  </a:lnTo>
                  <a:lnTo>
                    <a:pt x="712" y="758"/>
                  </a:lnTo>
                  <a:lnTo>
                    <a:pt x="662" y="708"/>
                  </a:lnTo>
                  <a:lnTo>
                    <a:pt x="633" y="667"/>
                  </a:lnTo>
                  <a:lnTo>
                    <a:pt x="518" y="602"/>
                  </a:lnTo>
                  <a:lnTo>
                    <a:pt x="444" y="528"/>
                  </a:lnTo>
                  <a:lnTo>
                    <a:pt x="408" y="463"/>
                  </a:lnTo>
                  <a:lnTo>
                    <a:pt x="361" y="416"/>
                  </a:lnTo>
                  <a:lnTo>
                    <a:pt x="319" y="346"/>
                  </a:lnTo>
                  <a:lnTo>
                    <a:pt x="222" y="236"/>
                  </a:lnTo>
                  <a:lnTo>
                    <a:pt x="130" y="106"/>
                  </a:lnTo>
                  <a:lnTo>
                    <a:pt x="98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43" name="Freeform 145"/>
            <p:cNvSpPr>
              <a:spLocks/>
            </p:cNvSpPr>
            <p:nvPr/>
          </p:nvSpPr>
          <p:spPr bwMode="auto">
            <a:xfrm>
              <a:off x="1023" y="2662"/>
              <a:ext cx="197" cy="130"/>
            </a:xfrm>
            <a:custGeom>
              <a:avLst/>
              <a:gdLst>
                <a:gd name="T0" fmla="*/ 1 w 392"/>
                <a:gd name="T1" fmla="*/ 0 h 260"/>
                <a:gd name="T2" fmla="*/ 1 w 392"/>
                <a:gd name="T3" fmla="*/ 1 h 260"/>
                <a:gd name="T4" fmla="*/ 1 w 392"/>
                <a:gd name="T5" fmla="*/ 1 h 260"/>
                <a:gd name="T6" fmla="*/ 1 w 392"/>
                <a:gd name="T7" fmla="*/ 1 h 260"/>
                <a:gd name="T8" fmla="*/ 1 w 392"/>
                <a:gd name="T9" fmla="*/ 1 h 260"/>
                <a:gd name="T10" fmla="*/ 1 w 392"/>
                <a:gd name="T11" fmla="*/ 1 h 260"/>
                <a:gd name="T12" fmla="*/ 1 w 392"/>
                <a:gd name="T13" fmla="*/ 1 h 260"/>
                <a:gd name="T14" fmla="*/ 1 w 392"/>
                <a:gd name="T15" fmla="*/ 1 h 260"/>
                <a:gd name="T16" fmla="*/ 1 w 392"/>
                <a:gd name="T17" fmla="*/ 1 h 260"/>
                <a:gd name="T18" fmla="*/ 1 w 392"/>
                <a:gd name="T19" fmla="*/ 1 h 260"/>
                <a:gd name="T20" fmla="*/ 0 w 392"/>
                <a:gd name="T21" fmla="*/ 1 h 260"/>
                <a:gd name="T22" fmla="*/ 1 w 392"/>
                <a:gd name="T23" fmla="*/ 0 h 260"/>
                <a:gd name="T24" fmla="*/ 1 w 392"/>
                <a:gd name="T25" fmla="*/ 0 h 260"/>
                <a:gd name="T26" fmla="*/ 1 w 392"/>
                <a:gd name="T27" fmla="*/ 0 h 2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2"/>
                <a:gd name="T43" fmla="*/ 0 h 260"/>
                <a:gd name="T44" fmla="*/ 392 w 392"/>
                <a:gd name="T45" fmla="*/ 260 h 2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2" h="260">
                  <a:moveTo>
                    <a:pt x="27" y="0"/>
                  </a:moveTo>
                  <a:lnTo>
                    <a:pt x="130" y="171"/>
                  </a:lnTo>
                  <a:lnTo>
                    <a:pt x="202" y="251"/>
                  </a:lnTo>
                  <a:lnTo>
                    <a:pt x="291" y="246"/>
                  </a:lnTo>
                  <a:lnTo>
                    <a:pt x="383" y="227"/>
                  </a:lnTo>
                  <a:lnTo>
                    <a:pt x="392" y="231"/>
                  </a:lnTo>
                  <a:lnTo>
                    <a:pt x="327" y="251"/>
                  </a:lnTo>
                  <a:lnTo>
                    <a:pt x="207" y="260"/>
                  </a:lnTo>
                  <a:lnTo>
                    <a:pt x="190" y="255"/>
                  </a:lnTo>
                  <a:lnTo>
                    <a:pt x="116" y="171"/>
                  </a:lnTo>
                  <a:lnTo>
                    <a:pt x="0" y="1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44" name="Freeform 146"/>
            <p:cNvSpPr>
              <a:spLocks/>
            </p:cNvSpPr>
            <p:nvPr/>
          </p:nvSpPr>
          <p:spPr bwMode="auto">
            <a:xfrm>
              <a:off x="1259" y="2747"/>
              <a:ext cx="624" cy="291"/>
            </a:xfrm>
            <a:custGeom>
              <a:avLst/>
              <a:gdLst>
                <a:gd name="T0" fmla="*/ 0 w 1249"/>
                <a:gd name="T1" fmla="*/ 1 h 581"/>
                <a:gd name="T2" fmla="*/ 0 w 1249"/>
                <a:gd name="T3" fmla="*/ 1 h 581"/>
                <a:gd name="T4" fmla="*/ 0 w 1249"/>
                <a:gd name="T5" fmla="*/ 1 h 581"/>
                <a:gd name="T6" fmla="*/ 0 w 1249"/>
                <a:gd name="T7" fmla="*/ 1 h 581"/>
                <a:gd name="T8" fmla="*/ 0 w 1249"/>
                <a:gd name="T9" fmla="*/ 1 h 581"/>
                <a:gd name="T10" fmla="*/ 0 w 1249"/>
                <a:gd name="T11" fmla="*/ 1 h 581"/>
                <a:gd name="T12" fmla="*/ 0 w 1249"/>
                <a:gd name="T13" fmla="*/ 1 h 581"/>
                <a:gd name="T14" fmla="*/ 0 w 1249"/>
                <a:gd name="T15" fmla="*/ 1 h 581"/>
                <a:gd name="T16" fmla="*/ 0 w 1249"/>
                <a:gd name="T17" fmla="*/ 1 h 581"/>
                <a:gd name="T18" fmla="*/ 0 w 1249"/>
                <a:gd name="T19" fmla="*/ 1 h 581"/>
                <a:gd name="T20" fmla="*/ 0 w 1249"/>
                <a:gd name="T21" fmla="*/ 1 h 581"/>
                <a:gd name="T22" fmla="*/ 0 w 1249"/>
                <a:gd name="T23" fmla="*/ 1 h 581"/>
                <a:gd name="T24" fmla="*/ 0 w 1249"/>
                <a:gd name="T25" fmla="*/ 1 h 581"/>
                <a:gd name="T26" fmla="*/ 0 w 1249"/>
                <a:gd name="T27" fmla="*/ 1 h 581"/>
                <a:gd name="T28" fmla="*/ 0 w 1249"/>
                <a:gd name="T29" fmla="*/ 1 h 581"/>
                <a:gd name="T30" fmla="*/ 0 w 1249"/>
                <a:gd name="T31" fmla="*/ 1 h 581"/>
                <a:gd name="T32" fmla="*/ 0 w 1249"/>
                <a:gd name="T33" fmla="*/ 1 h 581"/>
                <a:gd name="T34" fmla="*/ 0 w 1249"/>
                <a:gd name="T35" fmla="*/ 1 h 581"/>
                <a:gd name="T36" fmla="*/ 0 w 1249"/>
                <a:gd name="T37" fmla="*/ 1 h 581"/>
                <a:gd name="T38" fmla="*/ 0 w 1249"/>
                <a:gd name="T39" fmla="*/ 1 h 581"/>
                <a:gd name="T40" fmla="*/ 0 w 1249"/>
                <a:gd name="T41" fmla="*/ 1 h 581"/>
                <a:gd name="T42" fmla="*/ 0 w 1249"/>
                <a:gd name="T43" fmla="*/ 1 h 581"/>
                <a:gd name="T44" fmla="*/ 0 w 1249"/>
                <a:gd name="T45" fmla="*/ 1 h 581"/>
                <a:gd name="T46" fmla="*/ 0 w 1249"/>
                <a:gd name="T47" fmla="*/ 1 h 581"/>
                <a:gd name="T48" fmla="*/ 0 w 1249"/>
                <a:gd name="T49" fmla="*/ 1 h 581"/>
                <a:gd name="T50" fmla="*/ 0 w 1249"/>
                <a:gd name="T51" fmla="*/ 1 h 581"/>
                <a:gd name="T52" fmla="*/ 0 w 1249"/>
                <a:gd name="T53" fmla="*/ 1 h 581"/>
                <a:gd name="T54" fmla="*/ 0 w 1249"/>
                <a:gd name="T55" fmla="*/ 1 h 581"/>
                <a:gd name="T56" fmla="*/ 0 w 1249"/>
                <a:gd name="T57" fmla="*/ 1 h 581"/>
                <a:gd name="T58" fmla="*/ 0 w 1249"/>
                <a:gd name="T59" fmla="*/ 1 h 581"/>
                <a:gd name="T60" fmla="*/ 0 w 1249"/>
                <a:gd name="T61" fmla="*/ 1 h 581"/>
                <a:gd name="T62" fmla="*/ 0 w 1249"/>
                <a:gd name="T63" fmla="*/ 1 h 581"/>
                <a:gd name="T64" fmla="*/ 0 w 1249"/>
                <a:gd name="T65" fmla="*/ 1 h 5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9"/>
                <a:gd name="T100" fmla="*/ 0 h 581"/>
                <a:gd name="T101" fmla="*/ 1249 w 1249"/>
                <a:gd name="T102" fmla="*/ 581 h 5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9" h="581">
                  <a:moveTo>
                    <a:pt x="33" y="206"/>
                  </a:moveTo>
                  <a:lnTo>
                    <a:pt x="116" y="231"/>
                  </a:lnTo>
                  <a:lnTo>
                    <a:pt x="251" y="231"/>
                  </a:lnTo>
                  <a:lnTo>
                    <a:pt x="157" y="171"/>
                  </a:lnTo>
                  <a:lnTo>
                    <a:pt x="310" y="224"/>
                  </a:lnTo>
                  <a:lnTo>
                    <a:pt x="462" y="231"/>
                  </a:lnTo>
                  <a:lnTo>
                    <a:pt x="296" y="236"/>
                  </a:lnTo>
                  <a:lnTo>
                    <a:pt x="296" y="312"/>
                  </a:lnTo>
                  <a:lnTo>
                    <a:pt x="467" y="357"/>
                  </a:lnTo>
                  <a:lnTo>
                    <a:pt x="639" y="352"/>
                  </a:lnTo>
                  <a:lnTo>
                    <a:pt x="800" y="301"/>
                  </a:lnTo>
                  <a:lnTo>
                    <a:pt x="874" y="251"/>
                  </a:lnTo>
                  <a:lnTo>
                    <a:pt x="744" y="283"/>
                  </a:lnTo>
                  <a:lnTo>
                    <a:pt x="580" y="307"/>
                  </a:lnTo>
                  <a:lnTo>
                    <a:pt x="462" y="283"/>
                  </a:lnTo>
                  <a:lnTo>
                    <a:pt x="610" y="265"/>
                  </a:lnTo>
                  <a:lnTo>
                    <a:pt x="769" y="265"/>
                  </a:lnTo>
                  <a:lnTo>
                    <a:pt x="906" y="224"/>
                  </a:lnTo>
                  <a:lnTo>
                    <a:pt x="1036" y="210"/>
                  </a:lnTo>
                  <a:lnTo>
                    <a:pt x="1068" y="145"/>
                  </a:lnTo>
                  <a:lnTo>
                    <a:pt x="994" y="177"/>
                  </a:lnTo>
                  <a:lnTo>
                    <a:pt x="944" y="166"/>
                  </a:lnTo>
                  <a:lnTo>
                    <a:pt x="879" y="206"/>
                  </a:lnTo>
                  <a:lnTo>
                    <a:pt x="731" y="227"/>
                  </a:lnTo>
                  <a:lnTo>
                    <a:pt x="536" y="236"/>
                  </a:lnTo>
                  <a:lnTo>
                    <a:pt x="769" y="195"/>
                  </a:lnTo>
                  <a:lnTo>
                    <a:pt x="929" y="134"/>
                  </a:lnTo>
                  <a:lnTo>
                    <a:pt x="1107" y="56"/>
                  </a:lnTo>
                  <a:lnTo>
                    <a:pt x="1198" y="0"/>
                  </a:lnTo>
                  <a:lnTo>
                    <a:pt x="1157" y="56"/>
                  </a:lnTo>
                  <a:lnTo>
                    <a:pt x="1222" y="94"/>
                  </a:lnTo>
                  <a:lnTo>
                    <a:pt x="1249" y="121"/>
                  </a:lnTo>
                  <a:lnTo>
                    <a:pt x="1157" y="140"/>
                  </a:lnTo>
                  <a:lnTo>
                    <a:pt x="1083" y="231"/>
                  </a:lnTo>
                  <a:lnTo>
                    <a:pt x="1022" y="361"/>
                  </a:lnTo>
                  <a:lnTo>
                    <a:pt x="973" y="510"/>
                  </a:lnTo>
                  <a:lnTo>
                    <a:pt x="1036" y="256"/>
                  </a:lnTo>
                  <a:lnTo>
                    <a:pt x="1004" y="283"/>
                  </a:lnTo>
                  <a:lnTo>
                    <a:pt x="962" y="361"/>
                  </a:lnTo>
                  <a:lnTo>
                    <a:pt x="888" y="357"/>
                  </a:lnTo>
                  <a:lnTo>
                    <a:pt x="790" y="390"/>
                  </a:lnTo>
                  <a:lnTo>
                    <a:pt x="708" y="422"/>
                  </a:lnTo>
                  <a:lnTo>
                    <a:pt x="592" y="492"/>
                  </a:lnTo>
                  <a:lnTo>
                    <a:pt x="515" y="525"/>
                  </a:lnTo>
                  <a:lnTo>
                    <a:pt x="397" y="525"/>
                  </a:lnTo>
                  <a:lnTo>
                    <a:pt x="307" y="533"/>
                  </a:lnTo>
                  <a:lnTo>
                    <a:pt x="222" y="557"/>
                  </a:lnTo>
                  <a:lnTo>
                    <a:pt x="152" y="581"/>
                  </a:lnTo>
                  <a:lnTo>
                    <a:pt x="278" y="520"/>
                  </a:lnTo>
                  <a:lnTo>
                    <a:pt x="504" y="483"/>
                  </a:lnTo>
                  <a:lnTo>
                    <a:pt x="371" y="472"/>
                  </a:lnTo>
                  <a:lnTo>
                    <a:pt x="263" y="427"/>
                  </a:lnTo>
                  <a:lnTo>
                    <a:pt x="148" y="436"/>
                  </a:lnTo>
                  <a:lnTo>
                    <a:pt x="134" y="460"/>
                  </a:lnTo>
                  <a:lnTo>
                    <a:pt x="134" y="427"/>
                  </a:lnTo>
                  <a:lnTo>
                    <a:pt x="94" y="381"/>
                  </a:lnTo>
                  <a:lnTo>
                    <a:pt x="0" y="301"/>
                  </a:lnTo>
                  <a:lnTo>
                    <a:pt x="4" y="292"/>
                  </a:lnTo>
                  <a:lnTo>
                    <a:pt x="168" y="357"/>
                  </a:lnTo>
                  <a:lnTo>
                    <a:pt x="246" y="395"/>
                  </a:lnTo>
                  <a:lnTo>
                    <a:pt x="267" y="390"/>
                  </a:lnTo>
                  <a:lnTo>
                    <a:pt x="267" y="377"/>
                  </a:lnTo>
                  <a:lnTo>
                    <a:pt x="263" y="348"/>
                  </a:lnTo>
                  <a:lnTo>
                    <a:pt x="47" y="227"/>
                  </a:lnTo>
                  <a:lnTo>
                    <a:pt x="33" y="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45" name="Freeform 147"/>
            <p:cNvSpPr>
              <a:spLocks/>
            </p:cNvSpPr>
            <p:nvPr/>
          </p:nvSpPr>
          <p:spPr bwMode="auto">
            <a:xfrm>
              <a:off x="1176" y="2853"/>
              <a:ext cx="69" cy="43"/>
            </a:xfrm>
            <a:custGeom>
              <a:avLst/>
              <a:gdLst>
                <a:gd name="T0" fmla="*/ 0 w 139"/>
                <a:gd name="T1" fmla="*/ 0 h 86"/>
                <a:gd name="T2" fmla="*/ 0 w 139"/>
                <a:gd name="T3" fmla="*/ 1 h 86"/>
                <a:gd name="T4" fmla="*/ 0 w 139"/>
                <a:gd name="T5" fmla="*/ 1 h 86"/>
                <a:gd name="T6" fmla="*/ 0 w 139"/>
                <a:gd name="T7" fmla="*/ 1 h 86"/>
                <a:gd name="T8" fmla="*/ 0 w 139"/>
                <a:gd name="T9" fmla="*/ 1 h 86"/>
                <a:gd name="T10" fmla="*/ 0 w 139"/>
                <a:gd name="T11" fmla="*/ 1 h 86"/>
                <a:gd name="T12" fmla="*/ 0 w 139"/>
                <a:gd name="T13" fmla="*/ 1 h 86"/>
                <a:gd name="T14" fmla="*/ 0 w 139"/>
                <a:gd name="T15" fmla="*/ 1 h 86"/>
                <a:gd name="T16" fmla="*/ 0 w 139"/>
                <a:gd name="T17" fmla="*/ 0 h 86"/>
                <a:gd name="T18" fmla="*/ 0 w 139"/>
                <a:gd name="T19" fmla="*/ 0 h 86"/>
                <a:gd name="T20" fmla="*/ 0 w 1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9"/>
                <a:gd name="T34" fmla="*/ 0 h 86"/>
                <a:gd name="T35" fmla="*/ 139 w 139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9" h="86">
                  <a:moveTo>
                    <a:pt x="0" y="0"/>
                  </a:moveTo>
                  <a:lnTo>
                    <a:pt x="65" y="36"/>
                  </a:lnTo>
                  <a:lnTo>
                    <a:pt x="110" y="41"/>
                  </a:lnTo>
                  <a:lnTo>
                    <a:pt x="134" y="59"/>
                  </a:lnTo>
                  <a:lnTo>
                    <a:pt x="139" y="86"/>
                  </a:lnTo>
                  <a:lnTo>
                    <a:pt x="121" y="64"/>
                  </a:lnTo>
                  <a:lnTo>
                    <a:pt x="96" y="50"/>
                  </a:lnTo>
                  <a:lnTo>
                    <a:pt x="6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46" name="Freeform 148"/>
            <p:cNvSpPr>
              <a:spLocks/>
            </p:cNvSpPr>
            <p:nvPr/>
          </p:nvSpPr>
          <p:spPr bwMode="auto">
            <a:xfrm>
              <a:off x="1196" y="2898"/>
              <a:ext cx="30" cy="26"/>
            </a:xfrm>
            <a:custGeom>
              <a:avLst/>
              <a:gdLst>
                <a:gd name="T0" fmla="*/ 0 w 60"/>
                <a:gd name="T1" fmla="*/ 0 h 51"/>
                <a:gd name="T2" fmla="*/ 1 w 60"/>
                <a:gd name="T3" fmla="*/ 1 h 51"/>
                <a:gd name="T4" fmla="*/ 1 w 60"/>
                <a:gd name="T5" fmla="*/ 1 h 51"/>
                <a:gd name="T6" fmla="*/ 1 w 60"/>
                <a:gd name="T7" fmla="*/ 1 h 51"/>
                <a:gd name="T8" fmla="*/ 1 w 60"/>
                <a:gd name="T9" fmla="*/ 1 h 51"/>
                <a:gd name="T10" fmla="*/ 1 w 60"/>
                <a:gd name="T11" fmla="*/ 1 h 51"/>
                <a:gd name="T12" fmla="*/ 0 w 60"/>
                <a:gd name="T13" fmla="*/ 0 h 51"/>
                <a:gd name="T14" fmla="*/ 0 w 60"/>
                <a:gd name="T15" fmla="*/ 0 h 51"/>
                <a:gd name="T16" fmla="*/ 0 w 60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1"/>
                <a:gd name="T29" fmla="*/ 60 w 6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1">
                  <a:moveTo>
                    <a:pt x="0" y="0"/>
                  </a:moveTo>
                  <a:lnTo>
                    <a:pt x="24" y="24"/>
                  </a:lnTo>
                  <a:lnTo>
                    <a:pt x="51" y="44"/>
                  </a:lnTo>
                  <a:lnTo>
                    <a:pt x="55" y="51"/>
                  </a:lnTo>
                  <a:lnTo>
                    <a:pt x="60" y="38"/>
                  </a:lnTo>
                  <a:lnTo>
                    <a:pt x="4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47" name="Freeform 149"/>
            <p:cNvSpPr>
              <a:spLocks/>
            </p:cNvSpPr>
            <p:nvPr/>
          </p:nvSpPr>
          <p:spPr bwMode="auto">
            <a:xfrm>
              <a:off x="1361" y="2937"/>
              <a:ext cx="473" cy="168"/>
            </a:xfrm>
            <a:custGeom>
              <a:avLst/>
              <a:gdLst>
                <a:gd name="T0" fmla="*/ 0 w 947"/>
                <a:gd name="T1" fmla="*/ 0 h 338"/>
                <a:gd name="T2" fmla="*/ 0 w 947"/>
                <a:gd name="T3" fmla="*/ 0 h 338"/>
                <a:gd name="T4" fmla="*/ 0 w 947"/>
                <a:gd name="T5" fmla="*/ 0 h 338"/>
                <a:gd name="T6" fmla="*/ 0 w 947"/>
                <a:gd name="T7" fmla="*/ 0 h 338"/>
                <a:gd name="T8" fmla="*/ 0 w 947"/>
                <a:gd name="T9" fmla="*/ 0 h 338"/>
                <a:gd name="T10" fmla="*/ 0 w 947"/>
                <a:gd name="T11" fmla="*/ 0 h 338"/>
                <a:gd name="T12" fmla="*/ 0 w 947"/>
                <a:gd name="T13" fmla="*/ 0 h 338"/>
                <a:gd name="T14" fmla="*/ 0 w 947"/>
                <a:gd name="T15" fmla="*/ 0 h 338"/>
                <a:gd name="T16" fmla="*/ 0 w 947"/>
                <a:gd name="T17" fmla="*/ 0 h 338"/>
                <a:gd name="T18" fmla="*/ 0 w 947"/>
                <a:gd name="T19" fmla="*/ 0 h 338"/>
                <a:gd name="T20" fmla="*/ 0 w 947"/>
                <a:gd name="T21" fmla="*/ 0 h 338"/>
                <a:gd name="T22" fmla="*/ 0 w 947"/>
                <a:gd name="T23" fmla="*/ 0 h 338"/>
                <a:gd name="T24" fmla="*/ 0 w 947"/>
                <a:gd name="T25" fmla="*/ 0 h 338"/>
                <a:gd name="T26" fmla="*/ 0 w 947"/>
                <a:gd name="T27" fmla="*/ 0 h 338"/>
                <a:gd name="T28" fmla="*/ 0 w 947"/>
                <a:gd name="T29" fmla="*/ 0 h 338"/>
                <a:gd name="T30" fmla="*/ 0 w 947"/>
                <a:gd name="T31" fmla="*/ 0 h 338"/>
                <a:gd name="T32" fmla="*/ 0 w 947"/>
                <a:gd name="T33" fmla="*/ 0 h 338"/>
                <a:gd name="T34" fmla="*/ 0 w 947"/>
                <a:gd name="T35" fmla="*/ 0 h 338"/>
                <a:gd name="T36" fmla="*/ 0 w 947"/>
                <a:gd name="T37" fmla="*/ 0 h 338"/>
                <a:gd name="T38" fmla="*/ 0 w 947"/>
                <a:gd name="T39" fmla="*/ 0 h 338"/>
                <a:gd name="T40" fmla="*/ 0 w 947"/>
                <a:gd name="T41" fmla="*/ 0 h 338"/>
                <a:gd name="T42" fmla="*/ 0 w 947"/>
                <a:gd name="T43" fmla="*/ 0 h 338"/>
                <a:gd name="T44" fmla="*/ 0 w 947"/>
                <a:gd name="T45" fmla="*/ 0 h 338"/>
                <a:gd name="T46" fmla="*/ 0 w 947"/>
                <a:gd name="T47" fmla="*/ 0 h 338"/>
                <a:gd name="T48" fmla="*/ 0 w 947"/>
                <a:gd name="T49" fmla="*/ 0 h 338"/>
                <a:gd name="T50" fmla="*/ 0 w 947"/>
                <a:gd name="T51" fmla="*/ 0 h 338"/>
                <a:gd name="T52" fmla="*/ 0 w 947"/>
                <a:gd name="T53" fmla="*/ 0 h 338"/>
                <a:gd name="T54" fmla="*/ 0 w 947"/>
                <a:gd name="T55" fmla="*/ 0 h 338"/>
                <a:gd name="T56" fmla="*/ 0 w 947"/>
                <a:gd name="T57" fmla="*/ 0 h 338"/>
                <a:gd name="T58" fmla="*/ 0 w 947"/>
                <a:gd name="T59" fmla="*/ 0 h 338"/>
                <a:gd name="T60" fmla="*/ 0 w 947"/>
                <a:gd name="T61" fmla="*/ 0 h 338"/>
                <a:gd name="T62" fmla="*/ 0 w 947"/>
                <a:gd name="T63" fmla="*/ 0 h 338"/>
                <a:gd name="T64" fmla="*/ 0 w 947"/>
                <a:gd name="T65" fmla="*/ 0 h 338"/>
                <a:gd name="T66" fmla="*/ 0 w 947"/>
                <a:gd name="T67" fmla="*/ 0 h 338"/>
                <a:gd name="T68" fmla="*/ 0 w 947"/>
                <a:gd name="T69" fmla="*/ 0 h 338"/>
                <a:gd name="T70" fmla="*/ 0 w 947"/>
                <a:gd name="T71" fmla="*/ 0 h 338"/>
                <a:gd name="T72" fmla="*/ 0 w 947"/>
                <a:gd name="T73" fmla="*/ 0 h 338"/>
                <a:gd name="T74" fmla="*/ 0 w 947"/>
                <a:gd name="T75" fmla="*/ 0 h 33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47"/>
                <a:gd name="T115" fmla="*/ 0 h 338"/>
                <a:gd name="T116" fmla="*/ 947 w 947"/>
                <a:gd name="T117" fmla="*/ 338 h 33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47" h="338">
                  <a:moveTo>
                    <a:pt x="534" y="29"/>
                  </a:moveTo>
                  <a:lnTo>
                    <a:pt x="608" y="44"/>
                  </a:lnTo>
                  <a:lnTo>
                    <a:pt x="608" y="99"/>
                  </a:lnTo>
                  <a:lnTo>
                    <a:pt x="543" y="148"/>
                  </a:lnTo>
                  <a:lnTo>
                    <a:pt x="469" y="153"/>
                  </a:lnTo>
                  <a:lnTo>
                    <a:pt x="341" y="214"/>
                  </a:lnTo>
                  <a:lnTo>
                    <a:pt x="213" y="262"/>
                  </a:lnTo>
                  <a:lnTo>
                    <a:pt x="109" y="297"/>
                  </a:lnTo>
                  <a:lnTo>
                    <a:pt x="0" y="309"/>
                  </a:lnTo>
                  <a:lnTo>
                    <a:pt x="74" y="318"/>
                  </a:lnTo>
                  <a:lnTo>
                    <a:pt x="201" y="297"/>
                  </a:lnTo>
                  <a:lnTo>
                    <a:pt x="441" y="198"/>
                  </a:lnTo>
                  <a:lnTo>
                    <a:pt x="539" y="198"/>
                  </a:lnTo>
                  <a:lnTo>
                    <a:pt x="625" y="170"/>
                  </a:lnTo>
                  <a:lnTo>
                    <a:pt x="654" y="194"/>
                  </a:lnTo>
                  <a:lnTo>
                    <a:pt x="634" y="244"/>
                  </a:lnTo>
                  <a:lnTo>
                    <a:pt x="590" y="257"/>
                  </a:lnTo>
                  <a:lnTo>
                    <a:pt x="400" y="327"/>
                  </a:lnTo>
                  <a:lnTo>
                    <a:pt x="282" y="338"/>
                  </a:lnTo>
                  <a:lnTo>
                    <a:pt x="808" y="338"/>
                  </a:lnTo>
                  <a:lnTo>
                    <a:pt x="856" y="227"/>
                  </a:lnTo>
                  <a:lnTo>
                    <a:pt x="923" y="139"/>
                  </a:lnTo>
                  <a:lnTo>
                    <a:pt x="847" y="227"/>
                  </a:lnTo>
                  <a:lnTo>
                    <a:pt x="793" y="292"/>
                  </a:lnTo>
                  <a:lnTo>
                    <a:pt x="861" y="114"/>
                  </a:lnTo>
                  <a:lnTo>
                    <a:pt x="947" y="0"/>
                  </a:lnTo>
                  <a:lnTo>
                    <a:pt x="852" y="99"/>
                  </a:lnTo>
                  <a:lnTo>
                    <a:pt x="747" y="244"/>
                  </a:lnTo>
                  <a:lnTo>
                    <a:pt x="729" y="283"/>
                  </a:lnTo>
                  <a:lnTo>
                    <a:pt x="758" y="158"/>
                  </a:lnTo>
                  <a:lnTo>
                    <a:pt x="723" y="198"/>
                  </a:lnTo>
                  <a:lnTo>
                    <a:pt x="673" y="183"/>
                  </a:lnTo>
                  <a:lnTo>
                    <a:pt x="639" y="114"/>
                  </a:lnTo>
                  <a:lnTo>
                    <a:pt x="625" y="29"/>
                  </a:lnTo>
                  <a:lnTo>
                    <a:pt x="599" y="0"/>
                  </a:lnTo>
                  <a:lnTo>
                    <a:pt x="53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48" name="Freeform 150"/>
            <p:cNvSpPr>
              <a:spLocks/>
            </p:cNvSpPr>
            <p:nvPr/>
          </p:nvSpPr>
          <p:spPr bwMode="auto">
            <a:xfrm>
              <a:off x="1787" y="2983"/>
              <a:ext cx="117" cy="122"/>
            </a:xfrm>
            <a:custGeom>
              <a:avLst/>
              <a:gdLst>
                <a:gd name="T0" fmla="*/ 0 w 234"/>
                <a:gd name="T1" fmla="*/ 1 h 244"/>
                <a:gd name="T2" fmla="*/ 1 w 234"/>
                <a:gd name="T3" fmla="*/ 1 h 244"/>
                <a:gd name="T4" fmla="*/ 1 w 234"/>
                <a:gd name="T5" fmla="*/ 0 h 244"/>
                <a:gd name="T6" fmla="*/ 1 w 234"/>
                <a:gd name="T7" fmla="*/ 1 h 244"/>
                <a:gd name="T8" fmla="*/ 1 w 234"/>
                <a:gd name="T9" fmla="*/ 1 h 244"/>
                <a:gd name="T10" fmla="*/ 0 w 234"/>
                <a:gd name="T11" fmla="*/ 1 h 244"/>
                <a:gd name="T12" fmla="*/ 0 w 234"/>
                <a:gd name="T13" fmla="*/ 1 h 244"/>
                <a:gd name="T14" fmla="*/ 0 w 234"/>
                <a:gd name="T15" fmla="*/ 1 h 2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4"/>
                <a:gd name="T25" fmla="*/ 0 h 244"/>
                <a:gd name="T26" fmla="*/ 234 w 234"/>
                <a:gd name="T27" fmla="*/ 244 h 2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4" h="244">
                  <a:moveTo>
                    <a:pt x="0" y="244"/>
                  </a:moveTo>
                  <a:lnTo>
                    <a:pt x="75" y="144"/>
                  </a:lnTo>
                  <a:lnTo>
                    <a:pt x="234" y="0"/>
                  </a:lnTo>
                  <a:lnTo>
                    <a:pt x="99" y="154"/>
                  </a:lnTo>
                  <a:lnTo>
                    <a:pt x="4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49" name="Freeform 151"/>
            <p:cNvSpPr>
              <a:spLocks/>
            </p:cNvSpPr>
            <p:nvPr/>
          </p:nvSpPr>
          <p:spPr bwMode="auto">
            <a:xfrm>
              <a:off x="1822" y="3030"/>
              <a:ext cx="151" cy="75"/>
            </a:xfrm>
            <a:custGeom>
              <a:avLst/>
              <a:gdLst>
                <a:gd name="T0" fmla="*/ 0 w 302"/>
                <a:gd name="T1" fmla="*/ 1 h 150"/>
                <a:gd name="T2" fmla="*/ 1 w 302"/>
                <a:gd name="T3" fmla="*/ 1 h 150"/>
                <a:gd name="T4" fmla="*/ 1 w 302"/>
                <a:gd name="T5" fmla="*/ 0 h 150"/>
                <a:gd name="T6" fmla="*/ 1 w 302"/>
                <a:gd name="T7" fmla="*/ 1 h 150"/>
                <a:gd name="T8" fmla="*/ 1 w 302"/>
                <a:gd name="T9" fmla="*/ 1 h 150"/>
                <a:gd name="T10" fmla="*/ 1 w 302"/>
                <a:gd name="T11" fmla="*/ 1 h 150"/>
                <a:gd name="T12" fmla="*/ 1 w 302"/>
                <a:gd name="T13" fmla="*/ 1 h 150"/>
                <a:gd name="T14" fmla="*/ 1 w 302"/>
                <a:gd name="T15" fmla="*/ 1 h 150"/>
                <a:gd name="T16" fmla="*/ 0 w 302"/>
                <a:gd name="T17" fmla="*/ 1 h 150"/>
                <a:gd name="T18" fmla="*/ 0 w 302"/>
                <a:gd name="T19" fmla="*/ 1 h 150"/>
                <a:gd name="T20" fmla="*/ 0 w 302"/>
                <a:gd name="T21" fmla="*/ 1 h 1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2"/>
                <a:gd name="T34" fmla="*/ 0 h 150"/>
                <a:gd name="T35" fmla="*/ 302 w 302"/>
                <a:gd name="T36" fmla="*/ 150 h 1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2" h="150">
                  <a:moveTo>
                    <a:pt x="0" y="150"/>
                  </a:moveTo>
                  <a:lnTo>
                    <a:pt x="113" y="35"/>
                  </a:lnTo>
                  <a:lnTo>
                    <a:pt x="158" y="0"/>
                  </a:lnTo>
                  <a:lnTo>
                    <a:pt x="78" y="121"/>
                  </a:lnTo>
                  <a:lnTo>
                    <a:pt x="132" y="100"/>
                  </a:lnTo>
                  <a:lnTo>
                    <a:pt x="182" y="121"/>
                  </a:lnTo>
                  <a:lnTo>
                    <a:pt x="256" y="121"/>
                  </a:lnTo>
                  <a:lnTo>
                    <a:pt x="302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5450" name="Freeform 152"/>
            <p:cNvSpPr>
              <a:spLocks/>
            </p:cNvSpPr>
            <p:nvPr/>
          </p:nvSpPr>
          <p:spPr bwMode="auto">
            <a:xfrm>
              <a:off x="1899" y="2807"/>
              <a:ext cx="643" cy="298"/>
            </a:xfrm>
            <a:custGeom>
              <a:avLst/>
              <a:gdLst>
                <a:gd name="T0" fmla="*/ 0 w 1285"/>
                <a:gd name="T1" fmla="*/ 0 h 597"/>
                <a:gd name="T2" fmla="*/ 1 w 1285"/>
                <a:gd name="T3" fmla="*/ 0 h 597"/>
                <a:gd name="T4" fmla="*/ 1 w 1285"/>
                <a:gd name="T5" fmla="*/ 0 h 597"/>
                <a:gd name="T6" fmla="*/ 1 w 1285"/>
                <a:gd name="T7" fmla="*/ 0 h 597"/>
                <a:gd name="T8" fmla="*/ 1 w 1285"/>
                <a:gd name="T9" fmla="*/ 0 h 597"/>
                <a:gd name="T10" fmla="*/ 1 w 1285"/>
                <a:gd name="T11" fmla="*/ 0 h 597"/>
                <a:gd name="T12" fmla="*/ 1 w 1285"/>
                <a:gd name="T13" fmla="*/ 0 h 597"/>
                <a:gd name="T14" fmla="*/ 1 w 1285"/>
                <a:gd name="T15" fmla="*/ 0 h 597"/>
                <a:gd name="T16" fmla="*/ 1 w 1285"/>
                <a:gd name="T17" fmla="*/ 0 h 597"/>
                <a:gd name="T18" fmla="*/ 1 w 1285"/>
                <a:gd name="T19" fmla="*/ 0 h 597"/>
                <a:gd name="T20" fmla="*/ 1 w 1285"/>
                <a:gd name="T21" fmla="*/ 0 h 597"/>
                <a:gd name="T22" fmla="*/ 1 w 1285"/>
                <a:gd name="T23" fmla="*/ 0 h 597"/>
                <a:gd name="T24" fmla="*/ 1 w 1285"/>
                <a:gd name="T25" fmla="*/ 0 h 597"/>
                <a:gd name="T26" fmla="*/ 1 w 1285"/>
                <a:gd name="T27" fmla="*/ 0 h 597"/>
                <a:gd name="T28" fmla="*/ 1 w 1285"/>
                <a:gd name="T29" fmla="*/ 0 h 597"/>
                <a:gd name="T30" fmla="*/ 1 w 1285"/>
                <a:gd name="T31" fmla="*/ 0 h 597"/>
                <a:gd name="T32" fmla="*/ 0 w 1285"/>
                <a:gd name="T33" fmla="*/ 0 h 597"/>
                <a:gd name="T34" fmla="*/ 0 w 1285"/>
                <a:gd name="T35" fmla="*/ 0 h 597"/>
                <a:gd name="T36" fmla="*/ 0 w 1285"/>
                <a:gd name="T37" fmla="*/ 0 h 5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85"/>
                <a:gd name="T58" fmla="*/ 0 h 597"/>
                <a:gd name="T59" fmla="*/ 1285 w 1285"/>
                <a:gd name="T60" fmla="*/ 597 h 59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85" h="597">
                  <a:moveTo>
                    <a:pt x="0" y="0"/>
                  </a:moveTo>
                  <a:lnTo>
                    <a:pt x="152" y="18"/>
                  </a:lnTo>
                  <a:lnTo>
                    <a:pt x="361" y="96"/>
                  </a:lnTo>
                  <a:lnTo>
                    <a:pt x="564" y="190"/>
                  </a:lnTo>
                  <a:lnTo>
                    <a:pt x="842" y="283"/>
                  </a:lnTo>
                  <a:lnTo>
                    <a:pt x="1085" y="373"/>
                  </a:lnTo>
                  <a:lnTo>
                    <a:pt x="1249" y="512"/>
                  </a:lnTo>
                  <a:lnTo>
                    <a:pt x="1285" y="597"/>
                  </a:lnTo>
                  <a:lnTo>
                    <a:pt x="1129" y="597"/>
                  </a:lnTo>
                  <a:lnTo>
                    <a:pt x="1185" y="542"/>
                  </a:lnTo>
                  <a:lnTo>
                    <a:pt x="1194" y="507"/>
                  </a:lnTo>
                  <a:lnTo>
                    <a:pt x="1081" y="398"/>
                  </a:lnTo>
                  <a:lnTo>
                    <a:pt x="773" y="283"/>
                  </a:lnTo>
                  <a:lnTo>
                    <a:pt x="465" y="170"/>
                  </a:lnTo>
                  <a:lnTo>
                    <a:pt x="217" y="61"/>
                  </a:lnTo>
                  <a:lnTo>
                    <a:pt x="78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</p:grpSp>
      <p:sp>
        <p:nvSpPr>
          <p:cNvPr id="415898" name="WordArt 154"/>
          <p:cNvSpPr>
            <a:spLocks noChangeArrowheads="1" noChangeShapeType="1" noTextEdit="1"/>
          </p:cNvSpPr>
          <p:nvPr/>
        </p:nvSpPr>
        <p:spPr bwMode="auto">
          <a:xfrm>
            <a:off x="4503738" y="381000"/>
            <a:ext cx="436245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Pengawasan K3</a:t>
            </a:r>
          </a:p>
        </p:txBody>
      </p:sp>
      <p:sp>
        <p:nvSpPr>
          <p:cNvPr id="415746" name="Text Box 2"/>
          <p:cNvSpPr txBox="1">
            <a:spLocks noChangeArrowheads="1"/>
          </p:cNvSpPr>
          <p:nvPr/>
        </p:nvSpPr>
        <p:spPr bwMode="auto">
          <a:xfrm>
            <a:off x="2667000" y="1905000"/>
            <a:ext cx="5715000" cy="1560513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lIns="89630" tIns="44816" rIns="89630" bIns="44816">
            <a:spAutoFit/>
          </a:bodyPr>
          <a:lstStyle>
            <a:lvl1pPr marL="449263" indent="-449263" defTabSz="895350"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8953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89535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89535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89535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FFCC"/>
                </a:solidFill>
                <a:cs typeface="Arial" charset="0"/>
              </a:rPr>
              <a:t>Tugas dan Fungsi  Pengawas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>
                <a:solidFill>
                  <a:srgbClr val="FFFFCC"/>
                </a:solidFill>
                <a:cs typeface="Arial" charset="0"/>
              </a:rPr>
              <a:t>Polisional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>
                <a:solidFill>
                  <a:srgbClr val="FFFFCC"/>
                </a:solidFill>
                <a:cs typeface="Arial" charset="0"/>
              </a:rPr>
              <a:t>Advise teknis</a:t>
            </a:r>
          </a:p>
        </p:txBody>
      </p:sp>
      <p:sp>
        <p:nvSpPr>
          <p:cNvPr id="415899" name="Rectangle 155"/>
          <p:cNvSpPr>
            <a:spLocks noChangeArrowheads="1"/>
          </p:cNvSpPr>
          <p:nvPr/>
        </p:nvSpPr>
        <p:spPr bwMode="auto">
          <a:xfrm>
            <a:off x="1600200" y="4394200"/>
            <a:ext cx="5867400" cy="19272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Dimaksudkan</a:t>
            </a:r>
            <a:r>
              <a:rPr lang="en-GB" sz="2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untuk</a:t>
            </a:r>
            <a:r>
              <a:rPr lang="en-GB" sz="2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mencegah</a:t>
            </a:r>
            <a:r>
              <a:rPr lang="en-GB" sz="2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atau</a:t>
            </a:r>
            <a:r>
              <a:rPr lang="en-GB" sz="2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memperbaiki</a:t>
            </a:r>
            <a:r>
              <a:rPr lang="en-GB" sz="2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kesalahan</a:t>
            </a:r>
            <a:r>
              <a:rPr lang="en-GB" sz="2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, </a:t>
            </a:r>
            <a:r>
              <a:rPr lang="en-GB" sz="24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penyimpangan</a:t>
            </a:r>
            <a:r>
              <a:rPr lang="en-GB" sz="2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, </a:t>
            </a:r>
            <a:r>
              <a:rPr lang="en-GB" sz="24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ketidaksesuaian</a:t>
            </a:r>
            <a:r>
              <a:rPr lang="en-GB" sz="2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, </a:t>
            </a:r>
            <a:r>
              <a:rPr lang="en-GB" sz="24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pelanggaran</a:t>
            </a:r>
            <a:r>
              <a:rPr lang="en-GB" sz="2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dan</a:t>
            </a:r>
            <a:r>
              <a:rPr lang="en-GB" sz="2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lainnya</a:t>
            </a:r>
            <a:r>
              <a:rPr lang="en-GB" sz="2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 yang </a:t>
            </a:r>
            <a:r>
              <a:rPr lang="en-GB" sz="24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tidak</a:t>
            </a:r>
            <a:r>
              <a:rPr lang="en-GB" sz="2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sesuai</a:t>
            </a:r>
            <a:r>
              <a:rPr lang="en-GB" sz="2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dengan</a:t>
            </a:r>
            <a:r>
              <a:rPr lang="en-GB" sz="2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 yang </a:t>
            </a:r>
            <a:r>
              <a:rPr lang="en-GB" sz="24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telah</a:t>
            </a:r>
            <a:r>
              <a:rPr lang="en-GB" sz="2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ditentukan</a:t>
            </a:r>
            <a:endParaRPr lang="en-GB" sz="2400" b="1" dirty="0"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304016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1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4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4158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7" grpId="0" animBg="1" autoUpdateAnimBg="0"/>
      <p:bldP spid="415898" grpId="0" animBg="1"/>
      <p:bldP spid="415746" grpId="0" animBg="1" autoUpdateAnimBg="0"/>
      <p:bldP spid="415899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457200" y="990600"/>
            <a:ext cx="8458200" cy="5410200"/>
          </a:xfrm>
          <a:prstGeom prst="rect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CC"/>
              </a:solidFill>
              <a:latin typeface="Comic Sans MS" pitchFamily="66" charset="0"/>
            </a:endParaRPr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>
            <a:off x="0" y="890588"/>
            <a:ext cx="9144000" cy="0"/>
          </a:xfrm>
          <a:prstGeom prst="line">
            <a:avLst/>
          </a:prstGeom>
          <a:noFill/>
          <a:ln w="5715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EAEAEA"/>
              </a:solidFill>
              <a:latin typeface="Comic Sans MS" pitchFamily="66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90600" y="136525"/>
            <a:ext cx="7086600" cy="701675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u="sng">
                <a:solidFill>
                  <a:srgbClr val="A50021"/>
                </a:solidFill>
                <a:latin typeface="Tahoma" pitchFamily="34" charset="0"/>
              </a:rPr>
              <a:t>SISTEM KELEMBAGAAN  PENGAWASAN K3</a:t>
            </a:r>
            <a:endParaRPr lang="en-US" sz="2400" u="sng">
              <a:solidFill>
                <a:srgbClr val="A50021"/>
              </a:solidFill>
              <a:latin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A50021"/>
                </a:solidFill>
                <a:latin typeface="Tahoma" pitchFamily="34" charset="0"/>
              </a:rPr>
              <a:t>UU No. 1 TAHUN 1970 </a:t>
            </a:r>
            <a:endParaRPr lang="en-GB">
              <a:solidFill>
                <a:srgbClr val="A50021"/>
              </a:solidFill>
              <a:latin typeface="Tahoma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76600" y="1143000"/>
            <a:ext cx="2133600" cy="533400"/>
            <a:chOff x="2064" y="1152"/>
            <a:chExt cx="1344" cy="336"/>
          </a:xfrm>
        </p:grpSpPr>
        <p:sp>
          <p:nvSpPr>
            <p:cNvPr id="56381" name="Oval 6"/>
            <p:cNvSpPr>
              <a:spLocks noChangeArrowheads="1"/>
            </p:cNvSpPr>
            <p:nvPr/>
          </p:nvSpPr>
          <p:spPr bwMode="auto">
            <a:xfrm>
              <a:off x="2064" y="1152"/>
              <a:ext cx="134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6382" name="Text Box 7"/>
            <p:cNvSpPr txBox="1">
              <a:spLocks noChangeArrowheads="1"/>
            </p:cNvSpPr>
            <p:nvPr/>
          </p:nvSpPr>
          <p:spPr bwMode="auto">
            <a:xfrm>
              <a:off x="2208" y="1200"/>
              <a:ext cx="11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A50021"/>
                  </a:solidFill>
                  <a:latin typeface="Tahoma" pitchFamily="34" charset="0"/>
                </a:rPr>
                <a:t>MENAKER</a:t>
              </a:r>
              <a:r>
                <a:rPr lang="en-US">
                  <a:solidFill>
                    <a:srgbClr val="A50021"/>
                  </a:solidFill>
                  <a:latin typeface="Tahoma" pitchFamily="34" charset="0"/>
                </a:rPr>
                <a:t> </a:t>
              </a:r>
              <a:endParaRPr lang="en-GB">
                <a:solidFill>
                  <a:srgbClr val="A50021"/>
                </a:solidFill>
                <a:latin typeface="Tahoma" pitchFamily="34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352800" y="1676400"/>
            <a:ext cx="1981200" cy="609600"/>
            <a:chOff x="2112" y="1488"/>
            <a:chExt cx="1248" cy="384"/>
          </a:xfrm>
        </p:grpSpPr>
        <p:sp>
          <p:nvSpPr>
            <p:cNvPr id="56379" name="Oval 9"/>
            <p:cNvSpPr>
              <a:spLocks noChangeArrowheads="1"/>
            </p:cNvSpPr>
            <p:nvPr/>
          </p:nvSpPr>
          <p:spPr bwMode="auto">
            <a:xfrm>
              <a:off x="2112" y="1488"/>
              <a:ext cx="1248" cy="384"/>
            </a:xfrm>
            <a:prstGeom prst="ellipse">
              <a:avLst/>
            </a:prstGeom>
            <a:solidFill>
              <a:srgbClr val="2D895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2D895B"/>
                </a:solidFill>
                <a:latin typeface="Arial Narrow" pitchFamily="34" charset="0"/>
              </a:endParaRPr>
            </a:p>
          </p:txBody>
        </p:sp>
        <p:sp>
          <p:nvSpPr>
            <p:cNvPr id="56380" name="Text Box 10"/>
            <p:cNvSpPr txBox="1">
              <a:spLocks noChangeArrowheads="1"/>
            </p:cNvSpPr>
            <p:nvPr/>
          </p:nvSpPr>
          <p:spPr bwMode="auto">
            <a:xfrm>
              <a:off x="2208" y="1536"/>
              <a:ext cx="11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FFCC"/>
                  </a:solidFill>
                  <a:latin typeface="Tahoma" pitchFamily="34" charset="0"/>
                </a:rPr>
                <a:t>DIREKTUR </a:t>
              </a:r>
              <a:endParaRPr lang="en-GB">
                <a:solidFill>
                  <a:srgbClr val="FFFFCC"/>
                </a:solidFill>
                <a:latin typeface="Tahoma" pitchFamily="34" charset="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600200" y="2819400"/>
            <a:ext cx="1752600" cy="990600"/>
            <a:chOff x="1008" y="2208"/>
            <a:chExt cx="1104" cy="624"/>
          </a:xfrm>
        </p:grpSpPr>
        <p:sp>
          <p:nvSpPr>
            <p:cNvPr id="56377" name="Oval 12" descr="Parchment"/>
            <p:cNvSpPr>
              <a:spLocks noChangeArrowheads="1"/>
            </p:cNvSpPr>
            <p:nvPr/>
          </p:nvSpPr>
          <p:spPr bwMode="auto">
            <a:xfrm>
              <a:off x="1200" y="2208"/>
              <a:ext cx="672" cy="624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6378" name="Text Box 13"/>
            <p:cNvSpPr txBox="1">
              <a:spLocks noChangeArrowheads="1"/>
            </p:cNvSpPr>
            <p:nvPr/>
          </p:nvSpPr>
          <p:spPr bwMode="auto">
            <a:xfrm>
              <a:off x="1008" y="2246"/>
              <a:ext cx="110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Tahoma" pitchFamily="34" charset="0"/>
                </a:rPr>
                <a:t>PEG.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Tahoma" pitchFamily="34" charset="0"/>
                </a:rPr>
                <a:t>PENGA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Tahoma" pitchFamily="34" charset="0"/>
                </a:rPr>
                <a:t>WAS</a:t>
              </a:r>
              <a:r>
                <a:rPr lang="en-US" sz="1600">
                  <a:solidFill>
                    <a:srgbClr val="000099"/>
                  </a:solidFill>
                  <a:latin typeface="Tahoma" pitchFamily="34" charset="0"/>
                </a:rPr>
                <a:t> </a:t>
              </a:r>
              <a:endParaRPr lang="en-GB" sz="1600">
                <a:solidFill>
                  <a:srgbClr val="000099"/>
                </a:solidFill>
                <a:latin typeface="Tahoma" pitchFamily="34" charset="0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124200" y="2819400"/>
            <a:ext cx="1752600" cy="990600"/>
            <a:chOff x="1968" y="2208"/>
            <a:chExt cx="1104" cy="624"/>
          </a:xfrm>
        </p:grpSpPr>
        <p:sp>
          <p:nvSpPr>
            <p:cNvPr id="56375" name="Oval 15" descr="Parchment"/>
            <p:cNvSpPr>
              <a:spLocks noChangeArrowheads="1"/>
            </p:cNvSpPr>
            <p:nvPr/>
          </p:nvSpPr>
          <p:spPr bwMode="auto">
            <a:xfrm>
              <a:off x="2160" y="2208"/>
              <a:ext cx="672" cy="624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6376" name="Text Box 16"/>
            <p:cNvSpPr txBox="1">
              <a:spLocks noChangeArrowheads="1"/>
            </p:cNvSpPr>
            <p:nvPr/>
          </p:nvSpPr>
          <p:spPr bwMode="auto">
            <a:xfrm>
              <a:off x="1968" y="2294"/>
              <a:ext cx="11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Tahoma" pitchFamily="34" charset="0"/>
                </a:rPr>
                <a:t>AHLI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Tahoma" pitchFamily="34" charset="0"/>
                </a:rPr>
                <a:t>K3</a:t>
              </a:r>
              <a:r>
                <a:rPr lang="en-US" sz="1600">
                  <a:solidFill>
                    <a:srgbClr val="000099"/>
                  </a:solidFill>
                  <a:latin typeface="Tahoma" pitchFamily="34" charset="0"/>
                </a:rPr>
                <a:t> </a:t>
              </a:r>
              <a:endParaRPr lang="en-GB" sz="1600">
                <a:solidFill>
                  <a:srgbClr val="000099"/>
                </a:solidFill>
                <a:latin typeface="Tahoma" pitchFamily="34" charset="0"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724400" y="2819400"/>
            <a:ext cx="1752600" cy="990600"/>
            <a:chOff x="2976" y="2208"/>
            <a:chExt cx="1104" cy="624"/>
          </a:xfrm>
        </p:grpSpPr>
        <p:sp>
          <p:nvSpPr>
            <p:cNvPr id="56373" name="Oval 18" descr="Parchment"/>
            <p:cNvSpPr>
              <a:spLocks noChangeArrowheads="1"/>
            </p:cNvSpPr>
            <p:nvPr/>
          </p:nvSpPr>
          <p:spPr bwMode="auto">
            <a:xfrm>
              <a:off x="3168" y="2208"/>
              <a:ext cx="672" cy="624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6374" name="Text Box 19"/>
            <p:cNvSpPr txBox="1">
              <a:spLocks noChangeArrowheads="1"/>
            </p:cNvSpPr>
            <p:nvPr/>
          </p:nvSpPr>
          <p:spPr bwMode="auto">
            <a:xfrm>
              <a:off x="2976" y="2352"/>
              <a:ext cx="11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Tahoma" pitchFamily="34" charset="0"/>
                </a:rPr>
                <a:t>DOKTER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Tahoma" pitchFamily="34" charset="0"/>
                </a:rPr>
                <a:t>PRSH</a:t>
              </a:r>
              <a:r>
                <a:rPr lang="en-US" sz="1600">
                  <a:solidFill>
                    <a:srgbClr val="000099"/>
                  </a:solidFill>
                  <a:latin typeface="Tahoma" pitchFamily="34" charset="0"/>
                </a:rPr>
                <a:t> </a:t>
              </a:r>
              <a:endParaRPr lang="en-GB" sz="1600">
                <a:solidFill>
                  <a:srgbClr val="000099"/>
                </a:solidFill>
                <a:latin typeface="Tahoma" pitchFamily="34" charset="0"/>
              </a:endParaRP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6629400" y="2819400"/>
            <a:ext cx="1066800" cy="990600"/>
            <a:chOff x="4176" y="2208"/>
            <a:chExt cx="672" cy="624"/>
          </a:xfrm>
        </p:grpSpPr>
        <p:sp>
          <p:nvSpPr>
            <p:cNvPr id="56371" name="Oval 21" descr="Parchment"/>
            <p:cNvSpPr>
              <a:spLocks noChangeArrowheads="1"/>
            </p:cNvSpPr>
            <p:nvPr/>
          </p:nvSpPr>
          <p:spPr bwMode="auto">
            <a:xfrm>
              <a:off x="4176" y="2208"/>
              <a:ext cx="672" cy="624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6372" name="Text Box 22"/>
            <p:cNvSpPr txBox="1">
              <a:spLocks noChangeArrowheads="1"/>
            </p:cNvSpPr>
            <p:nvPr/>
          </p:nvSpPr>
          <p:spPr bwMode="auto">
            <a:xfrm>
              <a:off x="4224" y="2400"/>
              <a:ext cx="6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Tahoma" pitchFamily="34" charset="0"/>
                </a:rPr>
                <a:t>P2K3</a:t>
              </a:r>
              <a:endParaRPr lang="en-GB" sz="1600">
                <a:solidFill>
                  <a:srgbClr val="000099"/>
                </a:solidFill>
                <a:latin typeface="Tahoma" pitchFamily="34" charset="0"/>
              </a:endParaRP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2438400" y="2286000"/>
            <a:ext cx="4724400" cy="533400"/>
            <a:chOff x="1536" y="1872"/>
            <a:chExt cx="2976" cy="336"/>
          </a:xfrm>
        </p:grpSpPr>
        <p:sp>
          <p:nvSpPr>
            <p:cNvPr id="56367" name="Line 24"/>
            <p:cNvSpPr>
              <a:spLocks noChangeShapeType="1"/>
            </p:cNvSpPr>
            <p:nvPr/>
          </p:nvSpPr>
          <p:spPr bwMode="auto">
            <a:xfrm>
              <a:off x="2496" y="2016"/>
              <a:ext cx="0" cy="19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6368" name="Freeform 25"/>
            <p:cNvSpPr>
              <a:spLocks/>
            </p:cNvSpPr>
            <p:nvPr/>
          </p:nvSpPr>
          <p:spPr bwMode="auto">
            <a:xfrm>
              <a:off x="1536" y="2016"/>
              <a:ext cx="2976" cy="144"/>
            </a:xfrm>
            <a:custGeom>
              <a:avLst/>
              <a:gdLst>
                <a:gd name="T0" fmla="*/ 0 w 2976"/>
                <a:gd name="T1" fmla="*/ 144 h 144"/>
                <a:gd name="T2" fmla="*/ 0 w 2976"/>
                <a:gd name="T3" fmla="*/ 0 h 144"/>
                <a:gd name="T4" fmla="*/ 2976 w 2976"/>
                <a:gd name="T5" fmla="*/ 0 h 144"/>
                <a:gd name="T6" fmla="*/ 2976 w 2976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76"/>
                <a:gd name="T13" fmla="*/ 0 h 144"/>
                <a:gd name="T14" fmla="*/ 2976 w 2976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76" h="144">
                  <a:moveTo>
                    <a:pt x="0" y="144"/>
                  </a:moveTo>
                  <a:lnTo>
                    <a:pt x="0" y="0"/>
                  </a:lnTo>
                  <a:lnTo>
                    <a:pt x="2976" y="0"/>
                  </a:lnTo>
                  <a:lnTo>
                    <a:pt x="2976" y="144"/>
                  </a:lnTo>
                </a:path>
              </a:pathLst>
            </a:custGeom>
            <a:noFill/>
            <a:ln w="38100">
              <a:solidFill>
                <a:schemeClr val="bg2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6369" name="Line 26"/>
            <p:cNvSpPr>
              <a:spLocks noChangeShapeType="1"/>
            </p:cNvSpPr>
            <p:nvPr/>
          </p:nvSpPr>
          <p:spPr bwMode="auto">
            <a:xfrm>
              <a:off x="3504" y="2016"/>
              <a:ext cx="0" cy="19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6370" name="Line 27"/>
            <p:cNvSpPr>
              <a:spLocks noChangeShapeType="1"/>
            </p:cNvSpPr>
            <p:nvPr/>
          </p:nvSpPr>
          <p:spPr bwMode="auto">
            <a:xfrm>
              <a:off x="2736" y="1872"/>
              <a:ext cx="0" cy="14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1676400" y="3886200"/>
            <a:ext cx="1600200" cy="838200"/>
            <a:chOff x="1056" y="2880"/>
            <a:chExt cx="1008" cy="528"/>
          </a:xfrm>
        </p:grpSpPr>
        <p:sp>
          <p:nvSpPr>
            <p:cNvPr id="56363" name="Text Box 29"/>
            <p:cNvSpPr txBox="1">
              <a:spLocks noChangeArrowheads="1"/>
            </p:cNvSpPr>
            <p:nvPr/>
          </p:nvSpPr>
          <p:spPr bwMode="auto">
            <a:xfrm>
              <a:off x="1056" y="3090"/>
              <a:ext cx="10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EAEAEA"/>
                  </a:solidFill>
                  <a:latin typeface="Tahoma" pitchFamily="34" charset="0"/>
                </a:rPr>
                <a:t>disnaker</a:t>
              </a:r>
              <a:endParaRPr lang="en-GB" sz="1400">
                <a:solidFill>
                  <a:srgbClr val="EAEAEA"/>
                </a:solidFill>
                <a:latin typeface="Tahoma" pitchFamily="34" charset="0"/>
              </a:endParaRPr>
            </a:p>
          </p:txBody>
        </p:sp>
        <p:sp>
          <p:nvSpPr>
            <p:cNvPr id="56364" name="AutoShape 30"/>
            <p:cNvSpPr>
              <a:spLocks noChangeArrowheads="1"/>
            </p:cNvSpPr>
            <p:nvPr/>
          </p:nvSpPr>
          <p:spPr bwMode="auto">
            <a:xfrm>
              <a:off x="1392" y="2880"/>
              <a:ext cx="288" cy="144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FFD1FF"/>
                </a:gs>
                <a:gs pos="100000">
                  <a:srgbClr val="FF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6365" name="Line 31"/>
            <p:cNvSpPr>
              <a:spLocks noChangeShapeType="1"/>
            </p:cNvSpPr>
            <p:nvPr/>
          </p:nvSpPr>
          <p:spPr bwMode="auto">
            <a:xfrm>
              <a:off x="1248" y="3072"/>
              <a:ext cx="576" cy="0"/>
            </a:xfrm>
            <a:prstGeom prst="line">
              <a:avLst/>
            </a:prstGeom>
            <a:noFill/>
            <a:ln w="57150" cmpd="thickThin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6366" name="Line 32"/>
            <p:cNvSpPr>
              <a:spLocks noChangeShapeType="1"/>
            </p:cNvSpPr>
            <p:nvPr/>
          </p:nvSpPr>
          <p:spPr bwMode="auto">
            <a:xfrm>
              <a:off x="1248" y="3408"/>
              <a:ext cx="576" cy="0"/>
            </a:xfrm>
            <a:prstGeom prst="line">
              <a:avLst/>
            </a:prstGeom>
            <a:noFill/>
            <a:ln w="57150" cmpd="thickThin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3200400" y="3886200"/>
            <a:ext cx="1600200" cy="914400"/>
            <a:chOff x="2016" y="2880"/>
            <a:chExt cx="1008" cy="576"/>
          </a:xfrm>
        </p:grpSpPr>
        <p:sp>
          <p:nvSpPr>
            <p:cNvPr id="56359" name="Text Box 34"/>
            <p:cNvSpPr txBox="1">
              <a:spLocks noChangeArrowheads="1"/>
            </p:cNvSpPr>
            <p:nvPr/>
          </p:nvSpPr>
          <p:spPr bwMode="auto">
            <a:xfrm>
              <a:off x="2016" y="3090"/>
              <a:ext cx="100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EAEAEA"/>
                  </a:solidFill>
                  <a:latin typeface="Tahoma" pitchFamily="34" charset="0"/>
                </a:rPr>
                <a:t>LUAR</a:t>
              </a:r>
              <a:endParaRPr lang="en-US" sz="1600">
                <a:solidFill>
                  <a:srgbClr val="996633"/>
                </a:solidFill>
                <a:latin typeface="Tahoma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EAEAEA"/>
                  </a:solidFill>
                  <a:latin typeface="Tahoma" pitchFamily="34" charset="0"/>
                </a:rPr>
                <a:t>DEPNAKER</a:t>
              </a:r>
              <a:endParaRPr lang="en-GB" sz="1400">
                <a:solidFill>
                  <a:srgbClr val="EAEAEA"/>
                </a:solidFill>
                <a:latin typeface="Tahoma" pitchFamily="34" charset="0"/>
              </a:endParaRPr>
            </a:p>
          </p:txBody>
        </p:sp>
        <p:sp>
          <p:nvSpPr>
            <p:cNvPr id="56360" name="AutoShape 35"/>
            <p:cNvSpPr>
              <a:spLocks noChangeArrowheads="1"/>
            </p:cNvSpPr>
            <p:nvPr/>
          </p:nvSpPr>
          <p:spPr bwMode="auto">
            <a:xfrm>
              <a:off x="2352" y="2880"/>
              <a:ext cx="288" cy="144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FFD1FF"/>
                </a:gs>
                <a:gs pos="100000">
                  <a:srgbClr val="FF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6361" name="Line 36"/>
            <p:cNvSpPr>
              <a:spLocks noChangeShapeType="1"/>
            </p:cNvSpPr>
            <p:nvPr/>
          </p:nvSpPr>
          <p:spPr bwMode="auto">
            <a:xfrm>
              <a:off x="2160" y="3072"/>
              <a:ext cx="720" cy="0"/>
            </a:xfrm>
            <a:prstGeom prst="line">
              <a:avLst/>
            </a:prstGeom>
            <a:noFill/>
            <a:ln w="57150" cmpd="thickThin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6362" name="Line 37"/>
            <p:cNvSpPr>
              <a:spLocks noChangeShapeType="1"/>
            </p:cNvSpPr>
            <p:nvPr/>
          </p:nvSpPr>
          <p:spPr bwMode="auto">
            <a:xfrm>
              <a:off x="2160" y="3408"/>
              <a:ext cx="720" cy="0"/>
            </a:xfrm>
            <a:prstGeom prst="line">
              <a:avLst/>
            </a:prstGeom>
            <a:noFill/>
            <a:ln w="57150" cmpd="thickThin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4572000" y="3886200"/>
            <a:ext cx="1905000" cy="914400"/>
            <a:chOff x="2880" y="2880"/>
            <a:chExt cx="1200" cy="576"/>
          </a:xfrm>
        </p:grpSpPr>
        <p:sp>
          <p:nvSpPr>
            <p:cNvPr id="56355" name="Text Box 39"/>
            <p:cNvSpPr txBox="1">
              <a:spLocks noChangeArrowheads="1"/>
            </p:cNvSpPr>
            <p:nvPr/>
          </p:nvSpPr>
          <p:spPr bwMode="auto">
            <a:xfrm>
              <a:off x="2880" y="3090"/>
              <a:ext cx="120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996633"/>
                  </a:solidFill>
                  <a:latin typeface="Tahoma" pitchFamily="34" charset="0"/>
                </a:rPr>
                <a:t>- </a:t>
              </a:r>
              <a:r>
                <a:rPr lang="en-US" sz="1600">
                  <a:solidFill>
                    <a:srgbClr val="EAEAEA"/>
                  </a:solidFill>
                  <a:latin typeface="Tahoma" pitchFamily="34" charset="0"/>
                </a:rPr>
                <a:t>POLI</a:t>
              </a:r>
              <a:r>
                <a:rPr lang="en-US" sz="1600">
                  <a:solidFill>
                    <a:srgbClr val="996633"/>
                  </a:solidFill>
                  <a:latin typeface="Tahoma" pitchFamily="34" charset="0"/>
                </a:rPr>
                <a:t> </a:t>
              </a:r>
              <a:r>
                <a:rPr lang="en-US" sz="1600">
                  <a:solidFill>
                    <a:srgbClr val="EAEAEA"/>
                  </a:solidFill>
                  <a:latin typeface="Tahoma" pitchFamily="34" charset="0"/>
                </a:rPr>
                <a:t>PRSH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EAEAEA"/>
                  </a:solidFill>
                  <a:latin typeface="Tahoma" pitchFamily="34" charset="0"/>
                </a:rPr>
                <a:t>- JASA KESEH</a:t>
              </a:r>
              <a:endParaRPr lang="en-GB" sz="1400">
                <a:solidFill>
                  <a:srgbClr val="EAEAEA"/>
                </a:solidFill>
                <a:latin typeface="Tahoma" pitchFamily="34" charset="0"/>
              </a:endParaRPr>
            </a:p>
          </p:txBody>
        </p:sp>
        <p:sp>
          <p:nvSpPr>
            <p:cNvPr id="56356" name="AutoShape 40"/>
            <p:cNvSpPr>
              <a:spLocks noChangeArrowheads="1"/>
            </p:cNvSpPr>
            <p:nvPr/>
          </p:nvSpPr>
          <p:spPr bwMode="auto">
            <a:xfrm>
              <a:off x="3360" y="2880"/>
              <a:ext cx="288" cy="144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FFD1FF"/>
                </a:gs>
                <a:gs pos="100000">
                  <a:srgbClr val="FF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6357" name="Line 41"/>
            <p:cNvSpPr>
              <a:spLocks noChangeShapeType="1"/>
            </p:cNvSpPr>
            <p:nvPr/>
          </p:nvSpPr>
          <p:spPr bwMode="auto">
            <a:xfrm>
              <a:off x="3024" y="3072"/>
              <a:ext cx="864" cy="0"/>
            </a:xfrm>
            <a:prstGeom prst="line">
              <a:avLst/>
            </a:prstGeom>
            <a:noFill/>
            <a:ln w="57150" cmpd="thickThin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6358" name="Line 42"/>
            <p:cNvSpPr>
              <a:spLocks noChangeShapeType="1"/>
            </p:cNvSpPr>
            <p:nvPr/>
          </p:nvSpPr>
          <p:spPr bwMode="auto">
            <a:xfrm>
              <a:off x="3024" y="3408"/>
              <a:ext cx="912" cy="0"/>
            </a:xfrm>
            <a:prstGeom prst="line">
              <a:avLst/>
            </a:prstGeom>
            <a:noFill/>
            <a:ln w="57150" cmpd="thickThin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6781800" y="3886200"/>
            <a:ext cx="1600200" cy="755650"/>
            <a:chOff x="4272" y="2880"/>
            <a:chExt cx="624" cy="528"/>
          </a:xfrm>
        </p:grpSpPr>
        <p:sp>
          <p:nvSpPr>
            <p:cNvPr id="56351" name="Text Box 44"/>
            <p:cNvSpPr txBox="1">
              <a:spLocks noChangeArrowheads="1"/>
            </p:cNvSpPr>
            <p:nvPr/>
          </p:nvSpPr>
          <p:spPr bwMode="auto">
            <a:xfrm>
              <a:off x="4272" y="3099"/>
              <a:ext cx="624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EAEAEA"/>
                  </a:solidFill>
                  <a:latin typeface="Tahoma" pitchFamily="34" charset="0"/>
                </a:rPr>
                <a:t>Perusahaan</a:t>
              </a:r>
              <a:endParaRPr lang="en-GB" sz="1400">
                <a:solidFill>
                  <a:srgbClr val="EAEAEA"/>
                </a:solidFill>
                <a:latin typeface="Tahoma" pitchFamily="34" charset="0"/>
              </a:endParaRPr>
            </a:p>
          </p:txBody>
        </p:sp>
        <p:sp>
          <p:nvSpPr>
            <p:cNvPr id="56352" name="AutoShape 45"/>
            <p:cNvSpPr>
              <a:spLocks noChangeArrowheads="1"/>
            </p:cNvSpPr>
            <p:nvPr/>
          </p:nvSpPr>
          <p:spPr bwMode="auto">
            <a:xfrm>
              <a:off x="4368" y="2880"/>
              <a:ext cx="288" cy="144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FFD1FF"/>
                </a:gs>
                <a:gs pos="100000">
                  <a:srgbClr val="FF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6353" name="Line 46"/>
            <p:cNvSpPr>
              <a:spLocks noChangeShapeType="1"/>
            </p:cNvSpPr>
            <p:nvPr/>
          </p:nvSpPr>
          <p:spPr bwMode="auto">
            <a:xfrm>
              <a:off x="4272" y="3072"/>
              <a:ext cx="576" cy="0"/>
            </a:xfrm>
            <a:prstGeom prst="line">
              <a:avLst/>
            </a:prstGeom>
            <a:noFill/>
            <a:ln w="57150" cmpd="thickThin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6354" name="Line 47"/>
            <p:cNvSpPr>
              <a:spLocks noChangeShapeType="1"/>
            </p:cNvSpPr>
            <p:nvPr/>
          </p:nvSpPr>
          <p:spPr bwMode="auto">
            <a:xfrm>
              <a:off x="4272" y="3408"/>
              <a:ext cx="576" cy="0"/>
            </a:xfrm>
            <a:prstGeom prst="line">
              <a:avLst/>
            </a:prstGeom>
            <a:noFill/>
            <a:ln w="57150" cmpd="thickThin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2362200" y="5257800"/>
            <a:ext cx="1600200" cy="381000"/>
            <a:chOff x="1488" y="3744"/>
            <a:chExt cx="1008" cy="240"/>
          </a:xfrm>
        </p:grpSpPr>
        <p:sp>
          <p:nvSpPr>
            <p:cNvPr id="56348" name="Text Box 49"/>
            <p:cNvSpPr txBox="1">
              <a:spLocks noChangeArrowheads="1"/>
            </p:cNvSpPr>
            <p:nvPr/>
          </p:nvSpPr>
          <p:spPr bwMode="auto">
            <a:xfrm>
              <a:off x="1488" y="3762"/>
              <a:ext cx="10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EAEAEA"/>
                  </a:solidFill>
                  <a:latin typeface="Tahoma" pitchFamily="34" charset="0"/>
                </a:rPr>
                <a:t>PEMERINTAH</a:t>
              </a:r>
              <a:endParaRPr lang="en-GB" sz="1400">
                <a:solidFill>
                  <a:srgbClr val="996633"/>
                </a:solidFill>
                <a:latin typeface="Tahoma" pitchFamily="34" charset="0"/>
              </a:endParaRPr>
            </a:p>
          </p:txBody>
        </p:sp>
        <p:sp>
          <p:nvSpPr>
            <p:cNvPr id="56349" name="Line 50"/>
            <p:cNvSpPr>
              <a:spLocks noChangeShapeType="1"/>
            </p:cNvSpPr>
            <p:nvPr/>
          </p:nvSpPr>
          <p:spPr bwMode="auto">
            <a:xfrm>
              <a:off x="1536" y="3744"/>
              <a:ext cx="912" cy="0"/>
            </a:xfrm>
            <a:prstGeom prst="line">
              <a:avLst/>
            </a:prstGeom>
            <a:noFill/>
            <a:ln w="57150" cmpd="thickThin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6350" name="Line 51"/>
            <p:cNvSpPr>
              <a:spLocks noChangeShapeType="1"/>
            </p:cNvSpPr>
            <p:nvPr/>
          </p:nvSpPr>
          <p:spPr bwMode="auto">
            <a:xfrm>
              <a:off x="1536" y="3984"/>
              <a:ext cx="912" cy="0"/>
            </a:xfrm>
            <a:prstGeom prst="line">
              <a:avLst/>
            </a:prstGeom>
            <a:noFill/>
            <a:ln w="57150" cmpd="thickThin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4" name="Group 52"/>
          <p:cNvGrpSpPr>
            <a:grpSpLocks/>
          </p:cNvGrpSpPr>
          <p:nvPr/>
        </p:nvGrpSpPr>
        <p:grpSpPr bwMode="auto">
          <a:xfrm>
            <a:off x="3962400" y="5257800"/>
            <a:ext cx="1600200" cy="381000"/>
            <a:chOff x="2496" y="3744"/>
            <a:chExt cx="1008" cy="240"/>
          </a:xfrm>
        </p:grpSpPr>
        <p:sp>
          <p:nvSpPr>
            <p:cNvPr id="56345" name="Text Box 53"/>
            <p:cNvSpPr txBox="1">
              <a:spLocks noChangeArrowheads="1"/>
            </p:cNvSpPr>
            <p:nvPr/>
          </p:nvSpPr>
          <p:spPr bwMode="auto">
            <a:xfrm>
              <a:off x="2496" y="3762"/>
              <a:ext cx="10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EAEAEA"/>
                  </a:solidFill>
                  <a:latin typeface="Tahoma" pitchFamily="34" charset="0"/>
                </a:rPr>
                <a:t>SWASTA</a:t>
              </a:r>
              <a:endParaRPr lang="en-GB" sz="1400">
                <a:solidFill>
                  <a:srgbClr val="996633"/>
                </a:solidFill>
                <a:latin typeface="Tahoma" pitchFamily="34" charset="0"/>
              </a:endParaRPr>
            </a:p>
          </p:txBody>
        </p:sp>
        <p:sp>
          <p:nvSpPr>
            <p:cNvPr id="56346" name="Line 54"/>
            <p:cNvSpPr>
              <a:spLocks noChangeShapeType="1"/>
            </p:cNvSpPr>
            <p:nvPr/>
          </p:nvSpPr>
          <p:spPr bwMode="auto">
            <a:xfrm>
              <a:off x="2688" y="3744"/>
              <a:ext cx="576" cy="0"/>
            </a:xfrm>
            <a:prstGeom prst="line">
              <a:avLst/>
            </a:prstGeom>
            <a:noFill/>
            <a:ln w="57150" cmpd="thickThin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6347" name="Line 55"/>
            <p:cNvSpPr>
              <a:spLocks noChangeShapeType="1"/>
            </p:cNvSpPr>
            <p:nvPr/>
          </p:nvSpPr>
          <p:spPr bwMode="auto">
            <a:xfrm>
              <a:off x="2688" y="3984"/>
              <a:ext cx="576" cy="0"/>
            </a:xfrm>
            <a:prstGeom prst="line">
              <a:avLst/>
            </a:prstGeom>
            <a:noFill/>
            <a:ln w="57150" cmpd="thickThin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5" name="Group 56"/>
          <p:cNvGrpSpPr>
            <a:grpSpLocks/>
          </p:cNvGrpSpPr>
          <p:nvPr/>
        </p:nvGrpSpPr>
        <p:grpSpPr bwMode="auto">
          <a:xfrm>
            <a:off x="5410200" y="5181600"/>
            <a:ext cx="1981200" cy="609600"/>
            <a:chOff x="3408" y="3696"/>
            <a:chExt cx="1248" cy="384"/>
          </a:xfrm>
        </p:grpSpPr>
        <p:sp>
          <p:nvSpPr>
            <p:cNvPr id="56343" name="Text Box 57"/>
            <p:cNvSpPr txBox="1">
              <a:spLocks noChangeArrowheads="1"/>
            </p:cNvSpPr>
            <p:nvPr/>
          </p:nvSpPr>
          <p:spPr bwMode="auto">
            <a:xfrm>
              <a:off x="3504" y="3696"/>
              <a:ext cx="115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996633"/>
                  </a:solidFill>
                  <a:latin typeface="Tahoma" pitchFamily="34" charset="0"/>
                </a:rPr>
                <a:t>- </a:t>
              </a:r>
              <a:r>
                <a:rPr lang="en-US" sz="1600">
                  <a:solidFill>
                    <a:srgbClr val="EAEAEA"/>
                  </a:solidFill>
                  <a:latin typeface="Tahoma" pitchFamily="34" charset="0"/>
                </a:rPr>
                <a:t>INDUSTRI</a:t>
              </a:r>
              <a:endParaRPr lang="en-US" sz="1600">
                <a:solidFill>
                  <a:srgbClr val="996633"/>
                </a:solidFill>
                <a:latin typeface="Tahoma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996633"/>
                  </a:solidFill>
                  <a:latin typeface="Tahoma" pitchFamily="34" charset="0"/>
                </a:rPr>
                <a:t>- </a:t>
              </a:r>
              <a:r>
                <a:rPr lang="en-US" sz="1600">
                  <a:solidFill>
                    <a:srgbClr val="EAEAEA"/>
                  </a:solidFill>
                  <a:latin typeface="Tahoma" pitchFamily="34" charset="0"/>
                </a:rPr>
                <a:t>JASA ----PJIT</a:t>
              </a:r>
              <a:endParaRPr lang="en-GB" sz="1400">
                <a:solidFill>
                  <a:srgbClr val="EAEAEA"/>
                </a:solidFill>
                <a:latin typeface="Tahoma" pitchFamily="34" charset="0"/>
              </a:endParaRPr>
            </a:p>
          </p:txBody>
        </p:sp>
        <p:sp>
          <p:nvSpPr>
            <p:cNvPr id="56344" name="AutoShape 58"/>
            <p:cNvSpPr>
              <a:spLocks/>
            </p:cNvSpPr>
            <p:nvPr/>
          </p:nvSpPr>
          <p:spPr bwMode="auto">
            <a:xfrm>
              <a:off x="3408" y="3696"/>
              <a:ext cx="144" cy="384"/>
            </a:xfrm>
            <a:prstGeom prst="leftBrace">
              <a:avLst>
                <a:gd name="adj1" fmla="val 22222"/>
                <a:gd name="adj2" fmla="val 50000"/>
              </a:avLst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" name="Group 59"/>
          <p:cNvGrpSpPr>
            <a:grpSpLocks/>
          </p:cNvGrpSpPr>
          <p:nvPr/>
        </p:nvGrpSpPr>
        <p:grpSpPr bwMode="auto">
          <a:xfrm>
            <a:off x="3124200" y="4724400"/>
            <a:ext cx="1600200" cy="457200"/>
            <a:chOff x="1968" y="3408"/>
            <a:chExt cx="1008" cy="288"/>
          </a:xfrm>
        </p:grpSpPr>
        <p:sp>
          <p:nvSpPr>
            <p:cNvPr id="56341" name="Line 60"/>
            <p:cNvSpPr>
              <a:spLocks noChangeShapeType="1"/>
            </p:cNvSpPr>
            <p:nvPr/>
          </p:nvSpPr>
          <p:spPr bwMode="auto">
            <a:xfrm>
              <a:off x="2496" y="3408"/>
              <a:ext cx="0" cy="14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  <p:sp>
          <p:nvSpPr>
            <p:cNvPr id="56342" name="Freeform 61"/>
            <p:cNvSpPr>
              <a:spLocks/>
            </p:cNvSpPr>
            <p:nvPr/>
          </p:nvSpPr>
          <p:spPr bwMode="auto">
            <a:xfrm>
              <a:off x="1968" y="3552"/>
              <a:ext cx="1008" cy="144"/>
            </a:xfrm>
            <a:custGeom>
              <a:avLst/>
              <a:gdLst>
                <a:gd name="T0" fmla="*/ 0 w 1008"/>
                <a:gd name="T1" fmla="*/ 144 h 144"/>
                <a:gd name="T2" fmla="*/ 0 w 1008"/>
                <a:gd name="T3" fmla="*/ 0 h 144"/>
                <a:gd name="T4" fmla="*/ 1008 w 1008"/>
                <a:gd name="T5" fmla="*/ 0 h 144"/>
                <a:gd name="T6" fmla="*/ 1008 w 1008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8"/>
                <a:gd name="T13" fmla="*/ 0 h 144"/>
                <a:gd name="T14" fmla="*/ 1008 w 1008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8" h="144">
                  <a:moveTo>
                    <a:pt x="0" y="144"/>
                  </a:moveTo>
                  <a:lnTo>
                    <a:pt x="0" y="0"/>
                  </a:lnTo>
                  <a:lnTo>
                    <a:pt x="1008" y="0"/>
                  </a:lnTo>
                  <a:lnTo>
                    <a:pt x="1008" y="144"/>
                  </a:lnTo>
                </a:path>
              </a:pathLst>
            </a:custGeom>
            <a:noFill/>
            <a:ln w="28575">
              <a:solidFill>
                <a:schemeClr val="bg2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EAEAEA"/>
                </a:solidFill>
                <a:latin typeface="Comic Sans MS" pitchFamily="66" charset="0"/>
              </a:endParaRPr>
            </a:p>
          </p:txBody>
        </p:sp>
      </p:grpSp>
      <p:sp>
        <p:nvSpPr>
          <p:cNvPr id="56340" name="Text Box 62"/>
          <p:cNvSpPr txBox="1">
            <a:spLocks noChangeArrowheads="1"/>
          </p:cNvSpPr>
          <p:nvPr/>
        </p:nvSpPr>
        <p:spPr bwMode="auto">
          <a:xfrm>
            <a:off x="539750" y="1050925"/>
            <a:ext cx="1060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EAEAEA"/>
                </a:solidFill>
              </a:rPr>
              <a:t>Pasal 5</a:t>
            </a:r>
          </a:p>
        </p:txBody>
      </p:sp>
    </p:spTree>
    <p:extLst>
      <p:ext uri="{BB962C8B-B14F-4D97-AF65-F5344CB8AC3E}">
        <p14:creationId xmlns:p14="http://schemas.microsoft.com/office/powerpoint/2010/main" val="60266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1981200" y="2057400"/>
            <a:ext cx="5638800" cy="4038600"/>
          </a:xfrm>
          <a:prstGeom prst="rightArrow">
            <a:avLst>
              <a:gd name="adj1" fmla="val 100000"/>
              <a:gd name="adj2" fmla="val 0"/>
            </a:avLst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463550" indent="-4635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1.	</a:t>
            </a:r>
            <a:r>
              <a:rPr lang="en-US" sz="31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Mengidentifikasi</a:t>
            </a:r>
            <a:r>
              <a:rPr lang="en-US" sz="31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bahaya</a:t>
            </a:r>
            <a:endParaRPr lang="en-US" sz="3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38138" indent="-3381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38138" indent="-3381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38138" indent="-3381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38138" indent="-3381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38138" indent="-3381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38138" indent="-3381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38138" indent="-3381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63550" indent="-4635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2.	</a:t>
            </a:r>
            <a:r>
              <a:rPr lang="en-US" sz="28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Menilai</a:t>
            </a:r>
            <a:r>
              <a:rPr lang="en-US" sz="28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Risiko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1981200" y="2057400"/>
            <a:ext cx="5638800" cy="4038600"/>
          </a:xfrm>
          <a:prstGeom prst="rightArrow">
            <a:avLst>
              <a:gd name="adj1" fmla="val 100000"/>
              <a:gd name="adj2" fmla="val 0"/>
            </a:avLst>
          </a:prstGeom>
          <a:noFill/>
          <a:ln w="57150">
            <a:solidFill>
              <a:srgbClr val="00B050"/>
            </a:solidFill>
            <a:prstDash val="solid"/>
            <a:miter lim="800000"/>
            <a:headEnd/>
            <a:tailEnd/>
          </a:ln>
          <a:effectLst/>
        </p:spPr>
        <p:txBody>
          <a:bodyPr anchor="ctr"/>
          <a:lstStyle/>
          <a:p>
            <a:pPr marL="338138" indent="-3381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31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38138" indent="-3381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38138" indent="-3381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38138" indent="-3381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38138" indent="-3381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38138" indent="-3381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38138" indent="-3381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38138" indent="-3381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38138" indent="-3381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76198" name="AutoShape 6"/>
          <p:cNvSpPr>
            <a:spLocks noChangeArrowheads="1"/>
          </p:cNvSpPr>
          <p:nvPr/>
        </p:nvSpPr>
        <p:spPr bwMode="auto">
          <a:xfrm>
            <a:off x="304800" y="3352800"/>
            <a:ext cx="1981200" cy="1295400"/>
          </a:xfrm>
          <a:prstGeom prst="rightArrow">
            <a:avLst>
              <a:gd name="adj1" fmla="val 65685"/>
              <a:gd name="adj2" fmla="val 3208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Pengawas</a:t>
            </a:r>
            <a:r>
              <a:rPr lang="en-US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/</a:t>
            </a:r>
            <a:r>
              <a:rPr lang="en-US" sz="2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Ahli</a:t>
            </a:r>
            <a:r>
              <a:rPr lang="en-US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K3</a:t>
            </a:r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4419600" y="2971800"/>
            <a:ext cx="2819400" cy="2286000"/>
          </a:xfrm>
          <a:prstGeom prst="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38138" indent="-3381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Memeriksa</a:t>
            </a:r>
            <a:r>
              <a:rPr lang="en-US" sz="20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</a:p>
          <a:p>
            <a:pPr marL="338138" indent="-3381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Meneliti</a:t>
            </a:r>
            <a:r>
              <a:rPr lang="en-US" sz="20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</a:t>
            </a:r>
          </a:p>
          <a:p>
            <a:pPr marL="338138" indent="-3381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Menghitung</a:t>
            </a:r>
            <a:r>
              <a:rPr lang="en-US" sz="20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</a:t>
            </a:r>
          </a:p>
          <a:p>
            <a:pPr marL="338138" indent="-3381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Mengukur</a:t>
            </a:r>
            <a:endParaRPr lang="en-US" sz="2000" b="1" dirty="0"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38138" indent="-3381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Menguji</a:t>
            </a:r>
            <a:endParaRPr lang="en-US" sz="2000" b="1" dirty="0"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38138" indent="-3381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Menganalisis</a:t>
            </a:r>
            <a:r>
              <a:rPr lang="en-US" sz="20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</a:t>
            </a: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7010400" y="3429000"/>
            <a:ext cx="1828800" cy="12954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SAFE</a:t>
            </a:r>
            <a:endParaRPr lang="en-US" sz="5100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6858000" y="4343400"/>
            <a:ext cx="2209800" cy="1295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DANGER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4" name="Bent-Up Arrow 23"/>
          <p:cNvSpPr/>
          <p:nvPr/>
        </p:nvSpPr>
        <p:spPr>
          <a:xfrm>
            <a:off x="5181600" y="5249863"/>
            <a:ext cx="3276600" cy="1074737"/>
          </a:xfrm>
          <a:prstGeom prst="bentUpArrow">
            <a:avLst>
              <a:gd name="adj1" fmla="val 48297"/>
              <a:gd name="adj2" fmla="val 50000"/>
              <a:gd name="adj3" fmla="val 39133"/>
            </a:avLst>
          </a:prstGeom>
          <a:solidFill>
            <a:srgbClr val="92D050"/>
          </a:solidFill>
          <a:ln w="57150"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3. </a:t>
            </a:r>
            <a:r>
              <a:rPr lang="en-US" sz="28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Kendalikan</a:t>
            </a:r>
            <a:endParaRPr lang="en-US" sz="2000" b="1" dirty="0">
              <a:solidFill>
                <a:srgbClr val="EAEAEA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609600" y="685800"/>
            <a:ext cx="3886200" cy="10668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38138" indent="-338138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PENERAPAN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" name="WordArt 11"/>
          <p:cNvSpPr>
            <a:spLocks noChangeArrowheads="1" noChangeShapeType="1" noTextEdit="1"/>
          </p:cNvSpPr>
          <p:nvPr/>
        </p:nvSpPr>
        <p:spPr bwMode="auto">
          <a:xfrm>
            <a:off x="4800600" y="838200"/>
            <a:ext cx="1752600" cy="914400"/>
          </a:xfrm>
          <a:prstGeom prst="rect">
            <a:avLst/>
          </a:prstGeom>
          <a:noFill/>
          <a:ln>
            <a:noFill/>
          </a:ln>
          <a:effectLst>
            <a:innerShdw blurRad="63500" dist="7620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1800000" rev="0"/>
            </a:camera>
            <a:lightRig rig="twoPt" dir="t">
              <a:rot lat="0" lon="0" rev="6600000"/>
            </a:lightRig>
          </a:scene3d>
          <a:sp3d extrusionH="76200" prstMaterial="dkEdge">
            <a:bevelT w="107950" prst="artDeco"/>
            <a:bevelB w="13335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12700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prstShdw prst="shdw17" dist="28398" dir="9206097">
                    <a:srgbClr val="99CC00">
                      <a:gamma/>
                      <a:shade val="60000"/>
                      <a:invGamma/>
                    </a:srgbClr>
                  </a:prstShdw>
                </a:effectLst>
                <a:latin typeface="Imprint MT Shadow"/>
              </a:rPr>
              <a:t>K3</a:t>
            </a:r>
          </a:p>
        </p:txBody>
      </p:sp>
      <p:pic>
        <p:nvPicPr>
          <p:cNvPr id="5735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2205038"/>
            <a:ext cx="121920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2286000" y="2971800"/>
            <a:ext cx="2514600" cy="2133600"/>
          </a:xfrm>
          <a:prstGeom prst="sun">
            <a:avLst>
              <a:gd name="adj" fmla="val 125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ZAT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ENERGI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PROSES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7162800" y="1676400"/>
            <a:ext cx="1981200" cy="1447800"/>
          </a:xfrm>
          <a:prstGeom prst="flowChartMultidocumen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/>
            </a:pPr>
            <a:r>
              <a:rPr lang="en-US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NORMA &amp;STANDAR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705600" y="914400"/>
            <a:ext cx="914400" cy="762000"/>
            <a:chOff x="152400" y="76200"/>
            <a:chExt cx="1861032" cy="1676400"/>
          </a:xfrm>
          <a:solidFill>
            <a:srgbClr val="006600"/>
          </a:solidFill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152402" y="76210"/>
              <a:ext cx="1861035" cy="1676409"/>
              <a:chOff x="3713009" y="1600203"/>
              <a:chExt cx="3613629" cy="3359058"/>
            </a:xfrm>
            <a:grpFill/>
          </p:grpSpPr>
          <p:grpSp>
            <p:nvGrpSpPr>
              <p:cNvPr id="4" name="Group 38"/>
              <p:cNvGrpSpPr/>
              <p:nvPr/>
            </p:nvGrpSpPr>
            <p:grpSpPr>
              <a:xfrm>
                <a:off x="3713009" y="1600203"/>
                <a:ext cx="3613629" cy="3359058"/>
                <a:chOff x="4968714" y="2624281"/>
                <a:chExt cx="1823660" cy="1883163"/>
              </a:xfrm>
              <a:grpFill/>
            </p:grpSpPr>
            <p:sp>
              <p:nvSpPr>
                <p:cNvPr id="13" name="Trapezoid 12"/>
                <p:cNvSpPr/>
                <p:nvPr/>
              </p:nvSpPr>
              <p:spPr bwMode="auto">
                <a:xfrm>
                  <a:off x="5709852" y="2624281"/>
                  <a:ext cx="381000" cy="457200"/>
                </a:xfrm>
                <a:prstGeom prst="trapezoid">
                  <a:avLst/>
                </a:prstGeom>
                <a:grpFill/>
                <a:ln w="95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4" name="Trapezoid 13"/>
                <p:cNvSpPr/>
                <p:nvPr/>
              </p:nvSpPr>
              <p:spPr bwMode="auto">
                <a:xfrm rot="1845523">
                  <a:off x="6057482" y="2743073"/>
                  <a:ext cx="381000" cy="457200"/>
                </a:xfrm>
                <a:prstGeom prst="trapezoid">
                  <a:avLst/>
                </a:prstGeom>
                <a:grpFill/>
                <a:ln w="95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5" name="Trapezoid 14"/>
                <p:cNvSpPr/>
                <p:nvPr/>
              </p:nvSpPr>
              <p:spPr bwMode="auto">
                <a:xfrm rot="3690592">
                  <a:off x="6304768" y="3038045"/>
                  <a:ext cx="381000" cy="457200"/>
                </a:xfrm>
                <a:prstGeom prst="trapezoid">
                  <a:avLst/>
                </a:prstGeom>
                <a:grpFill/>
                <a:ln w="95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6" name="Trapezoid 15"/>
                <p:cNvSpPr/>
                <p:nvPr/>
              </p:nvSpPr>
              <p:spPr bwMode="auto">
                <a:xfrm rot="5609948">
                  <a:off x="6373274" y="3455713"/>
                  <a:ext cx="381000" cy="457200"/>
                </a:xfrm>
                <a:prstGeom prst="trapezoid">
                  <a:avLst/>
                </a:prstGeom>
                <a:grpFill/>
                <a:ln w="95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7" name="Trapezoid 16"/>
                <p:cNvSpPr/>
                <p:nvPr/>
              </p:nvSpPr>
              <p:spPr bwMode="auto">
                <a:xfrm rot="7784144">
                  <a:off x="6233771" y="3838344"/>
                  <a:ext cx="381000" cy="457200"/>
                </a:xfrm>
                <a:prstGeom prst="trapezoid">
                  <a:avLst/>
                </a:prstGeom>
                <a:grpFill/>
                <a:ln w="95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8" name="Trapezoid 17"/>
                <p:cNvSpPr/>
                <p:nvPr/>
              </p:nvSpPr>
              <p:spPr bwMode="auto">
                <a:xfrm rot="9859509">
                  <a:off x="5912184" y="4040779"/>
                  <a:ext cx="381000" cy="457200"/>
                </a:xfrm>
                <a:prstGeom prst="trapezoid">
                  <a:avLst/>
                </a:prstGeom>
                <a:grpFill/>
                <a:ln w="95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9" name="Trapezoid 18"/>
                <p:cNvSpPr/>
                <p:nvPr/>
              </p:nvSpPr>
              <p:spPr bwMode="auto">
                <a:xfrm rot="12009940">
                  <a:off x="5499927" y="4050244"/>
                  <a:ext cx="381000" cy="457200"/>
                </a:xfrm>
                <a:prstGeom prst="trapezoid">
                  <a:avLst/>
                </a:prstGeom>
                <a:grpFill/>
                <a:ln w="95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0" name="Trapezoid 19"/>
                <p:cNvSpPr/>
                <p:nvPr/>
              </p:nvSpPr>
              <p:spPr bwMode="auto">
                <a:xfrm rot="13727845">
                  <a:off x="5195939" y="3816999"/>
                  <a:ext cx="381000" cy="457200"/>
                </a:xfrm>
                <a:prstGeom prst="trapezoid">
                  <a:avLst/>
                </a:prstGeom>
                <a:grpFill/>
                <a:ln w="95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1" name="Trapezoid 20"/>
                <p:cNvSpPr/>
                <p:nvPr/>
              </p:nvSpPr>
              <p:spPr bwMode="auto">
                <a:xfrm rot="15629715">
                  <a:off x="5006814" y="3464298"/>
                  <a:ext cx="381000" cy="457200"/>
                </a:xfrm>
                <a:prstGeom prst="trapezoid">
                  <a:avLst/>
                </a:prstGeom>
                <a:grpFill/>
                <a:ln w="95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2" name="Trapezoid 21"/>
                <p:cNvSpPr/>
                <p:nvPr/>
              </p:nvSpPr>
              <p:spPr bwMode="auto">
                <a:xfrm rot="17701654">
                  <a:off x="5043229" y="3072588"/>
                  <a:ext cx="381000" cy="457200"/>
                </a:xfrm>
                <a:prstGeom prst="trapezoid">
                  <a:avLst/>
                </a:prstGeom>
                <a:grpFill/>
                <a:ln w="95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3" name="Trapezoid 22"/>
                <p:cNvSpPr/>
                <p:nvPr/>
              </p:nvSpPr>
              <p:spPr bwMode="auto">
                <a:xfrm rot="19874757">
                  <a:off x="5323890" y="2734259"/>
                  <a:ext cx="381000" cy="457200"/>
                </a:xfrm>
                <a:prstGeom prst="trapezoid">
                  <a:avLst/>
                </a:prstGeom>
                <a:grpFill/>
                <a:ln w="95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2" name="Donut 11"/>
              <p:cNvSpPr/>
              <p:nvPr/>
            </p:nvSpPr>
            <p:spPr bwMode="auto">
              <a:xfrm>
                <a:off x="4266578" y="2057132"/>
                <a:ext cx="2515371" cy="2515179"/>
              </a:xfrm>
              <a:prstGeom prst="donut">
                <a:avLst>
                  <a:gd name="adj" fmla="val 18478"/>
                </a:avLst>
              </a:prstGeom>
              <a:grpFill/>
              <a:ln w="952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EAEAEA"/>
                  </a:solidFill>
                  <a:latin typeface="Arial" charset="0"/>
                </a:endParaRPr>
              </a:p>
            </p:txBody>
          </p:sp>
        </p:grpSp>
        <p:sp>
          <p:nvSpPr>
            <p:cNvPr id="10" name="Cross 36"/>
            <p:cNvSpPr>
              <a:spLocks noChangeArrowheads="1"/>
            </p:cNvSpPr>
            <p:nvPr/>
          </p:nvSpPr>
          <p:spPr bwMode="auto">
            <a:xfrm>
              <a:off x="757648" y="608606"/>
              <a:ext cx="667135" cy="646493"/>
            </a:xfrm>
            <a:prstGeom prst="plus">
              <a:avLst>
                <a:gd name="adj" fmla="val 28134"/>
              </a:avLst>
            </a:prstGeom>
            <a:grpFill/>
            <a:ln w="9525" algn="ctr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>
                <a:solidFill>
                  <a:srgbClr val="EAEAEA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40118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7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7" presetClass="emph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 animBg="1"/>
      <p:bldP spid="31" grpId="1" animBg="1"/>
      <p:bldP spid="776198" grpId="0" animBg="1"/>
      <p:bldP spid="27" grpId="0" animBg="1"/>
      <p:bldP spid="28" grpId="0" animBg="1"/>
      <p:bldP spid="28" grpId="1" animBg="1"/>
      <p:bldP spid="24" grpId="0" animBg="1"/>
      <p:bldP spid="29" grpId="0" animBg="1"/>
      <p:bldP spid="3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54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209800" y="762000"/>
            <a:ext cx="6553200" cy="5486400"/>
          </a:xfrm>
        </p:spPr>
        <p:txBody>
          <a:bodyPr/>
          <a:lstStyle/>
          <a:p>
            <a:pPr marL="388938" indent="-388938">
              <a:buFontTx/>
              <a:buAutoNum type="arabicParenBoth"/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Direktur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sebagai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pelaksana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umum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marL="388938" indent="-388938">
              <a:buFontTx/>
              <a:buAutoNum type="arabicParenBoth"/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Wewenang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dan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kewajiban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:</a:t>
            </a:r>
          </a:p>
          <a:p>
            <a:pPr marL="1049338" lvl="1" indent="-469900">
              <a:defRPr/>
            </a:pP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direktur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(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Kepmen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No. 79/Men/1977)</a:t>
            </a:r>
          </a:p>
          <a:p>
            <a:pPr marL="1049338" lvl="1" indent="-469900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marL="1049338" lvl="1" indent="-469900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Peg.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Pengawas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Permen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No. 03/Men/1978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dan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Permen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No. 03/Men/1984)</a:t>
            </a:r>
          </a:p>
          <a:p>
            <a:pPr marL="1049338" lvl="1" indent="-469900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marL="1049338" lvl="1" indent="-469900">
              <a:defRPr/>
            </a:pP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Ahli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K3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Permen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No. 03/Men/1978,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Permen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No. 04/Men/1987,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dan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Permen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No. 02/Men/1992)</a:t>
            </a:r>
          </a:p>
        </p:txBody>
      </p:sp>
      <p:sp>
        <p:nvSpPr>
          <p:cNvPr id="1516548" name="Rectangle 4"/>
          <p:cNvSpPr>
            <a:spLocks noChangeArrowheads="1"/>
          </p:cNvSpPr>
          <p:nvPr/>
        </p:nvSpPr>
        <p:spPr bwMode="auto">
          <a:xfrm>
            <a:off x="1981200" y="304800"/>
            <a:ext cx="109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244600" algn="l"/>
              </a:tabLst>
              <a:defRPr/>
            </a:pPr>
            <a:r>
              <a:rPr lang="en-US" sz="20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Pasal</a:t>
            </a:r>
            <a:r>
              <a:rPr lang="en-US" sz="20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5</a:t>
            </a:r>
          </a:p>
        </p:txBody>
      </p:sp>
      <p:sp>
        <p:nvSpPr>
          <p:cNvPr id="58372" name="Rectangle 9"/>
          <p:cNvSpPr>
            <a:spLocks noChangeArrowheads="1"/>
          </p:cNvSpPr>
          <p:nvPr/>
        </p:nvSpPr>
        <p:spPr bwMode="auto">
          <a:xfrm rot="-5400000">
            <a:off x="-1089819" y="3299619"/>
            <a:ext cx="4418013" cy="714375"/>
          </a:xfrm>
          <a:prstGeom prst="rect">
            <a:avLst/>
          </a:prstGeom>
          <a:solidFill>
            <a:srgbClr val="006600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1801800" prstMaterial="legacyMatte">
            <a:bevelT w="13500" h="13500" prst="angle"/>
            <a:bevelB w="13500" h="13500" prst="angle"/>
            <a:extrusionClr>
              <a:srgbClr val="67DD67"/>
            </a:extrusionClr>
          </a:sp3d>
        </p:spPr>
        <p:txBody>
          <a:bodyPr wrap="none" lIns="91429" tIns="45715" rIns="91429" bIns="45715">
            <a:spAutoFit/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00"/>
                </a:solidFill>
                <a:latin typeface="Tahoma" pitchFamily="34" charset="0"/>
                <a:cs typeface="Arial" charset="0"/>
              </a:rPr>
              <a:t>Undang undang No 1 tahun 1970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00"/>
                </a:solidFill>
                <a:latin typeface="Tahoma" pitchFamily="34" charset="0"/>
                <a:cs typeface="Arial" charset="0"/>
              </a:rPr>
              <a:t>Keselamatan Kerja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04800" y="228600"/>
            <a:ext cx="1295400" cy="1143000"/>
            <a:chOff x="152400" y="76200"/>
            <a:chExt cx="1861032" cy="1676400"/>
          </a:xfrm>
        </p:grpSpPr>
        <p:grpSp>
          <p:nvGrpSpPr>
            <p:cNvPr id="58374" name="Group 22"/>
            <p:cNvGrpSpPr>
              <a:grpSpLocks/>
            </p:cNvGrpSpPr>
            <p:nvPr/>
          </p:nvGrpSpPr>
          <p:grpSpPr bwMode="auto">
            <a:xfrm>
              <a:off x="152400" y="76210"/>
              <a:ext cx="1861033" cy="1676409"/>
              <a:chOff x="3713009" y="1600203"/>
              <a:chExt cx="3613629" cy="3359058"/>
            </a:xfrm>
          </p:grpSpPr>
          <p:grpSp>
            <p:nvGrpSpPr>
              <p:cNvPr id="4" name="Group 38"/>
              <p:cNvGrpSpPr/>
              <p:nvPr/>
            </p:nvGrpSpPr>
            <p:grpSpPr>
              <a:xfrm>
                <a:off x="3713009" y="1600203"/>
                <a:ext cx="3613629" cy="3359058"/>
                <a:chOff x="4968714" y="2624281"/>
                <a:chExt cx="1823660" cy="1883163"/>
              </a:xfrm>
              <a:solidFill>
                <a:srgbClr val="006600"/>
              </a:solidFill>
            </p:grpSpPr>
            <p:sp>
              <p:nvSpPr>
                <p:cNvPr id="18" name="Trapezoid 17"/>
                <p:cNvSpPr/>
                <p:nvPr/>
              </p:nvSpPr>
              <p:spPr bwMode="auto">
                <a:xfrm>
                  <a:off x="5709852" y="2624281"/>
                  <a:ext cx="381000" cy="457200"/>
                </a:xfrm>
                <a:prstGeom prst="trapezoid">
                  <a:avLst/>
                </a:prstGeom>
                <a:grpFill/>
                <a:ln w="95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9" name="Trapezoid 18"/>
                <p:cNvSpPr/>
                <p:nvPr/>
              </p:nvSpPr>
              <p:spPr bwMode="auto">
                <a:xfrm rot="1845523">
                  <a:off x="6057482" y="2743073"/>
                  <a:ext cx="381000" cy="457200"/>
                </a:xfrm>
                <a:prstGeom prst="trapezoid">
                  <a:avLst/>
                </a:prstGeom>
                <a:grpFill/>
                <a:ln w="95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0" name="Trapezoid 19"/>
                <p:cNvSpPr/>
                <p:nvPr/>
              </p:nvSpPr>
              <p:spPr bwMode="auto">
                <a:xfrm rot="3690592">
                  <a:off x="6304768" y="3038045"/>
                  <a:ext cx="381000" cy="457200"/>
                </a:xfrm>
                <a:prstGeom prst="trapezoid">
                  <a:avLst/>
                </a:prstGeom>
                <a:grpFill/>
                <a:ln w="95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1" name="Trapezoid 20"/>
                <p:cNvSpPr/>
                <p:nvPr/>
              </p:nvSpPr>
              <p:spPr bwMode="auto">
                <a:xfrm rot="5609948">
                  <a:off x="6373274" y="3455713"/>
                  <a:ext cx="381000" cy="457200"/>
                </a:xfrm>
                <a:prstGeom prst="trapezoid">
                  <a:avLst/>
                </a:prstGeom>
                <a:grpFill/>
                <a:ln w="95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2" name="Trapezoid 21"/>
                <p:cNvSpPr/>
                <p:nvPr/>
              </p:nvSpPr>
              <p:spPr bwMode="auto">
                <a:xfrm rot="7784144">
                  <a:off x="6233771" y="3838344"/>
                  <a:ext cx="381000" cy="457200"/>
                </a:xfrm>
                <a:prstGeom prst="trapezoid">
                  <a:avLst/>
                </a:prstGeom>
                <a:grpFill/>
                <a:ln w="95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3" name="Trapezoid 22"/>
                <p:cNvSpPr/>
                <p:nvPr/>
              </p:nvSpPr>
              <p:spPr bwMode="auto">
                <a:xfrm rot="9859509">
                  <a:off x="5912184" y="4040779"/>
                  <a:ext cx="381000" cy="457200"/>
                </a:xfrm>
                <a:prstGeom prst="trapezoid">
                  <a:avLst/>
                </a:prstGeom>
                <a:grpFill/>
                <a:ln w="95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4" name="Trapezoid 23"/>
                <p:cNvSpPr/>
                <p:nvPr/>
              </p:nvSpPr>
              <p:spPr bwMode="auto">
                <a:xfrm rot="12009940">
                  <a:off x="5499927" y="4050244"/>
                  <a:ext cx="381000" cy="457200"/>
                </a:xfrm>
                <a:prstGeom prst="trapezoid">
                  <a:avLst/>
                </a:prstGeom>
                <a:grpFill/>
                <a:ln w="95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5" name="Trapezoid 24"/>
                <p:cNvSpPr/>
                <p:nvPr/>
              </p:nvSpPr>
              <p:spPr bwMode="auto">
                <a:xfrm rot="13727845">
                  <a:off x="5195939" y="3816999"/>
                  <a:ext cx="381000" cy="457200"/>
                </a:xfrm>
                <a:prstGeom prst="trapezoid">
                  <a:avLst/>
                </a:prstGeom>
                <a:grpFill/>
                <a:ln w="95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6" name="Trapezoid 25"/>
                <p:cNvSpPr/>
                <p:nvPr/>
              </p:nvSpPr>
              <p:spPr bwMode="auto">
                <a:xfrm rot="15629715">
                  <a:off x="5006814" y="3464298"/>
                  <a:ext cx="381000" cy="457200"/>
                </a:xfrm>
                <a:prstGeom prst="trapezoid">
                  <a:avLst/>
                </a:prstGeom>
                <a:grpFill/>
                <a:ln w="95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7" name="Trapezoid 26"/>
                <p:cNvSpPr/>
                <p:nvPr/>
              </p:nvSpPr>
              <p:spPr bwMode="auto">
                <a:xfrm rot="17701654">
                  <a:off x="5043229" y="3072588"/>
                  <a:ext cx="381000" cy="457200"/>
                </a:xfrm>
                <a:prstGeom prst="trapezoid">
                  <a:avLst/>
                </a:prstGeom>
                <a:grpFill/>
                <a:ln w="95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8" name="Trapezoid 27"/>
                <p:cNvSpPr/>
                <p:nvPr/>
              </p:nvSpPr>
              <p:spPr bwMode="auto">
                <a:xfrm rot="19874757">
                  <a:off x="5323890" y="2734259"/>
                  <a:ext cx="381000" cy="457200"/>
                </a:xfrm>
                <a:prstGeom prst="trapezoid">
                  <a:avLst/>
                </a:prstGeom>
                <a:grpFill/>
                <a:ln w="95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7" name="Donut 24"/>
              <p:cNvSpPr>
                <a:spLocks noChangeArrowheads="1"/>
              </p:cNvSpPr>
              <p:nvPr/>
            </p:nvSpPr>
            <p:spPr bwMode="auto">
              <a:xfrm>
                <a:off x="4267742" y="2057132"/>
                <a:ext cx="2512108" cy="2515179"/>
              </a:xfrm>
              <a:custGeom>
                <a:avLst/>
                <a:gdLst>
                  <a:gd name="T0" fmla="*/ 1256054 w 2512108"/>
                  <a:gd name="T1" fmla="*/ 0 h 2515179"/>
                  <a:gd name="T2" fmla="*/ 367890 w 2512108"/>
                  <a:gd name="T3" fmla="*/ 368339 h 2515179"/>
                  <a:gd name="T4" fmla="*/ 0 w 2512108"/>
                  <a:gd name="T5" fmla="*/ 1257591 h 2515179"/>
                  <a:gd name="T6" fmla="*/ 367890 w 2512108"/>
                  <a:gd name="T7" fmla="*/ 2146841 h 2515179"/>
                  <a:gd name="T8" fmla="*/ 1256054 w 2512108"/>
                  <a:gd name="T9" fmla="*/ 2515179 h 2515179"/>
                  <a:gd name="T10" fmla="*/ 2144218 w 2512108"/>
                  <a:gd name="T11" fmla="*/ 2146841 h 2515179"/>
                  <a:gd name="T12" fmla="*/ 2512108 w 2512108"/>
                  <a:gd name="T13" fmla="*/ 1257591 h 2515179"/>
                  <a:gd name="T14" fmla="*/ 2144218 w 2512108"/>
                  <a:gd name="T15" fmla="*/ 368339 h 2515179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367890 w 2512108"/>
                  <a:gd name="T25" fmla="*/ 368339 h 2515179"/>
                  <a:gd name="T26" fmla="*/ 2144218 w 2512108"/>
                  <a:gd name="T27" fmla="*/ 2146841 h 25151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12108" h="2515179">
                    <a:moveTo>
                      <a:pt x="0" y="1257590"/>
                    </a:moveTo>
                    <a:lnTo>
                      <a:pt x="0" y="1257590"/>
                    </a:lnTo>
                    <a:cubicBezTo>
                      <a:pt x="0" y="563042"/>
                      <a:pt x="562354" y="0"/>
                      <a:pt x="1256054" y="1"/>
                    </a:cubicBezTo>
                    <a:cubicBezTo>
                      <a:pt x="1256054" y="1"/>
                      <a:pt x="1256055" y="1"/>
                      <a:pt x="1256055" y="1"/>
                    </a:cubicBezTo>
                    <a:cubicBezTo>
                      <a:pt x="1949755" y="1"/>
                      <a:pt x="2512109" y="563043"/>
                      <a:pt x="2512109" y="1257591"/>
                    </a:cubicBezTo>
                    <a:cubicBezTo>
                      <a:pt x="2512109" y="1257591"/>
                      <a:pt x="2512108" y="1257592"/>
                      <a:pt x="2512108" y="1257592"/>
                    </a:cubicBezTo>
                    <a:lnTo>
                      <a:pt x="2512109" y="1257593"/>
                    </a:lnTo>
                    <a:cubicBezTo>
                      <a:pt x="2512109" y="1952140"/>
                      <a:pt x="1949754" y="2515183"/>
                      <a:pt x="1256055" y="2515183"/>
                    </a:cubicBezTo>
                    <a:cubicBezTo>
                      <a:pt x="1256054" y="2515183"/>
                      <a:pt x="1256054" y="2515182"/>
                      <a:pt x="1256054" y="2515182"/>
                    </a:cubicBezTo>
                    <a:cubicBezTo>
                      <a:pt x="562354" y="2515182"/>
                      <a:pt x="1" y="1952140"/>
                      <a:pt x="1" y="1257593"/>
                    </a:cubicBezTo>
                    <a:cubicBezTo>
                      <a:pt x="0" y="1257592"/>
                      <a:pt x="1" y="1257592"/>
                      <a:pt x="1" y="1257592"/>
                    </a:cubicBezTo>
                    <a:close/>
                    <a:moveTo>
                      <a:pt x="464187" y="1257590"/>
                    </a:moveTo>
                    <a:lnTo>
                      <a:pt x="464187" y="1257590"/>
                    </a:lnTo>
                    <a:cubicBezTo>
                      <a:pt x="464187" y="1257590"/>
                      <a:pt x="464187" y="1257590"/>
                      <a:pt x="464187" y="1257590"/>
                    </a:cubicBezTo>
                    <a:cubicBezTo>
                      <a:pt x="464186" y="1695774"/>
                      <a:pt x="818717" y="2050992"/>
                      <a:pt x="1256053" y="2050992"/>
                    </a:cubicBezTo>
                    <a:lnTo>
                      <a:pt x="1256053" y="2050993"/>
                    </a:lnTo>
                    <a:cubicBezTo>
                      <a:pt x="1693389" y="2050992"/>
                      <a:pt x="2047920" y="1695774"/>
                      <a:pt x="2047920" y="1257591"/>
                    </a:cubicBezTo>
                    <a:cubicBezTo>
                      <a:pt x="2047920" y="819407"/>
                      <a:pt x="1693389" y="464189"/>
                      <a:pt x="1256053" y="464189"/>
                    </a:cubicBezTo>
                    <a:lnTo>
                      <a:pt x="1256052" y="464189"/>
                    </a:lnTo>
                    <a:cubicBezTo>
                      <a:pt x="1256052" y="464189"/>
                      <a:pt x="1256052" y="464189"/>
                      <a:pt x="1256052" y="464189"/>
                    </a:cubicBezTo>
                    <a:cubicBezTo>
                      <a:pt x="818716" y="464188"/>
                      <a:pt x="464185" y="819406"/>
                      <a:pt x="464185" y="1257590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 algn="ctr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EAEAEA"/>
                  </a:solidFill>
                  <a:latin typeface="Arial" charset="0"/>
                </a:endParaRPr>
              </a:p>
            </p:txBody>
          </p:sp>
        </p:grpSp>
        <p:sp>
          <p:nvSpPr>
            <p:cNvPr id="15" name="Cross 36"/>
            <p:cNvSpPr>
              <a:spLocks noChangeArrowheads="1"/>
            </p:cNvSpPr>
            <p:nvPr/>
          </p:nvSpPr>
          <p:spPr bwMode="auto">
            <a:xfrm>
              <a:off x="757648" y="608606"/>
              <a:ext cx="667135" cy="646493"/>
            </a:xfrm>
            <a:prstGeom prst="plus">
              <a:avLst>
                <a:gd name="adj" fmla="val 28134"/>
              </a:avLst>
            </a:prstGeom>
            <a:solidFill>
              <a:srgbClr val="006600"/>
            </a:solidFill>
            <a:ln w="9525" algn="ctr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>
                <a:solidFill>
                  <a:srgbClr val="EAEAEA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34038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162800" cy="41148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Pasal 6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i="1"/>
              <a:t>Ketentuan banding bagi yang tidak menerima keputusan direktur</a:t>
            </a:r>
            <a:endParaRPr lang="en-US"/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Pasal 7</a:t>
            </a:r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en-US" i="1"/>
              <a:t>Pengusaha membayar retribusi yang diatur oleh peraturan perundangan</a:t>
            </a:r>
            <a:endParaRPr lang="en-US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086600" cy="9144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200" b="1">
                <a:solidFill>
                  <a:schemeClr val="accent2"/>
                </a:solidFill>
                <a:latin typeface="Arial Narrow" pitchFamily="34" charset="0"/>
              </a:rPr>
              <a:t>UU No. 1 Tahun 1970  Keselamatan Kerja</a:t>
            </a:r>
          </a:p>
        </p:txBody>
      </p:sp>
    </p:spTree>
    <p:extLst>
      <p:ext uri="{BB962C8B-B14F-4D97-AF65-F5344CB8AC3E}">
        <p14:creationId xmlns:p14="http://schemas.microsoft.com/office/powerpoint/2010/main" val="84745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 autoUpdateAnimBg="0"/>
      <p:bldP spid="4099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600200"/>
            <a:ext cx="8229600" cy="4953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85750" indent="-285750">
              <a:tabLst>
                <a:tab pos="1428750" algn="l"/>
                <a:tab pos="1803400" algn="l"/>
              </a:tabLst>
            </a:pPr>
            <a:r>
              <a:rPr lang="en-US">
                <a:solidFill>
                  <a:schemeClr val="tx2"/>
                </a:solidFill>
                <a:latin typeface="Albertus Medium" pitchFamily="34" charset="0"/>
              </a:rPr>
              <a:t>Pasal 8 </a:t>
            </a:r>
          </a:p>
          <a:p>
            <a:pPr marL="285750" indent="-285750" algn="just">
              <a:buFont typeface="Wingdings" pitchFamily="2" charset="2"/>
              <a:buChar char="u"/>
              <a:tabLst>
                <a:tab pos="1428750" algn="l"/>
                <a:tab pos="1803400" algn="l"/>
              </a:tabLst>
            </a:pPr>
            <a:r>
              <a:rPr lang="en-US" i="1">
                <a:solidFill>
                  <a:schemeClr val="tx2"/>
                </a:solidFill>
                <a:latin typeface="Albertus Medium" pitchFamily="34" charset="0"/>
              </a:rPr>
              <a:t>Pemeriksaan kesehatan badan, kondisi mental dan kemampuan tenaga kerja :</a:t>
            </a:r>
            <a:endParaRPr lang="en-US">
              <a:solidFill>
                <a:schemeClr val="tx2"/>
              </a:solidFill>
              <a:latin typeface="Albertus Medium" pitchFamily="34" charset="0"/>
            </a:endParaRPr>
          </a:p>
          <a:p>
            <a:pPr marL="914400" lvl="2" indent="0" algn="just">
              <a:tabLst>
                <a:tab pos="1428750" algn="l"/>
                <a:tab pos="1803400" algn="l"/>
              </a:tabLst>
            </a:pPr>
            <a:r>
              <a:rPr lang="en-US" sz="2000">
                <a:solidFill>
                  <a:schemeClr val="tx2"/>
                </a:solidFill>
                <a:latin typeface="Albertus Medium" pitchFamily="34" charset="0"/>
              </a:rPr>
              <a:t>    </a:t>
            </a:r>
            <a:r>
              <a:rPr lang="en-US" i="1">
                <a:solidFill>
                  <a:schemeClr val="tx2"/>
                </a:solidFill>
                <a:latin typeface="Albertus Medium" pitchFamily="34" charset="0"/>
              </a:rPr>
              <a:t>Baru</a:t>
            </a:r>
          </a:p>
          <a:p>
            <a:pPr marL="914400" lvl="2" indent="0" algn="just">
              <a:tabLst>
                <a:tab pos="1428750" algn="l"/>
                <a:tab pos="1803400" algn="l"/>
              </a:tabLst>
            </a:pPr>
            <a:r>
              <a:rPr lang="en-US" i="1">
                <a:solidFill>
                  <a:schemeClr val="tx2"/>
                </a:solidFill>
                <a:latin typeface="Albertus Medium" pitchFamily="34" charset="0"/>
              </a:rPr>
              <a:t>  Yang hendak dipindah ke tugas lain </a:t>
            </a:r>
          </a:p>
          <a:p>
            <a:pPr marL="914400" lvl="2" indent="0" algn="just">
              <a:buFont typeface="Wingdings" pitchFamily="2" charset="2"/>
              <a:buNone/>
              <a:tabLst>
                <a:tab pos="1428750" algn="l"/>
                <a:tab pos="1803400" algn="l"/>
              </a:tabLst>
            </a:pPr>
            <a:r>
              <a:rPr lang="en-US" i="1">
                <a:solidFill>
                  <a:schemeClr val="tx2"/>
                </a:solidFill>
                <a:latin typeface="Albertus Medium" pitchFamily="34" charset="0"/>
              </a:rPr>
              <a:t>    (yang berpotensi    bahaya)</a:t>
            </a:r>
          </a:p>
          <a:p>
            <a:pPr marL="914400" lvl="2" indent="0" algn="just">
              <a:tabLst>
                <a:tab pos="1428750" algn="l"/>
                <a:tab pos="1803400" algn="l"/>
              </a:tabLst>
            </a:pPr>
            <a:r>
              <a:rPr lang="en-US" i="1">
                <a:solidFill>
                  <a:schemeClr val="tx2"/>
                </a:solidFill>
                <a:latin typeface="Albertus Medium" pitchFamily="34" charset="0"/>
              </a:rPr>
              <a:t>   Berkala min satu tahun sekali </a:t>
            </a:r>
          </a:p>
          <a:p>
            <a:pPr marL="285750" indent="-285750" algn="just">
              <a:buFont typeface="Wingdings" pitchFamily="2" charset="2"/>
              <a:buChar char="u"/>
              <a:tabLst>
                <a:tab pos="1428750" algn="l"/>
                <a:tab pos="1803400" algn="l"/>
              </a:tabLst>
            </a:pPr>
            <a:r>
              <a:rPr lang="en-US">
                <a:solidFill>
                  <a:schemeClr val="tx2"/>
                </a:solidFill>
                <a:latin typeface="Albertus Medium" pitchFamily="34" charset="0"/>
              </a:rPr>
              <a:t>Oleh  Dokter perusahaan (yang dibenarkan oleh Menteri)  </a:t>
            </a:r>
          </a:p>
          <a:p>
            <a:pPr marL="285750" indent="-285750" algn="just">
              <a:tabLst>
                <a:tab pos="1428750" algn="l"/>
                <a:tab pos="1803400" algn="l"/>
              </a:tabLst>
            </a:pPr>
            <a:endParaRPr lang="en-US">
              <a:solidFill>
                <a:schemeClr val="tx2"/>
              </a:solidFill>
              <a:latin typeface="Albertus Medium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52400"/>
            <a:ext cx="7772400" cy="838200"/>
          </a:xfrm>
          <a:solidFill>
            <a:schemeClr val="hlink"/>
          </a:solidFill>
        </p:spPr>
        <p:txBody>
          <a:bodyPr/>
          <a:lstStyle/>
          <a:p>
            <a:r>
              <a:rPr lang="en-US" sz="2800" b="1">
                <a:solidFill>
                  <a:schemeClr val="accent2"/>
                </a:solidFill>
                <a:latin typeface="Arial Narrow" pitchFamily="34" charset="0"/>
              </a:rPr>
              <a:t>UU No. 1 Tahun 1970  Keselamatan Kerja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3581400" cy="3968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>
                <a:solidFill>
                  <a:srgbClr val="CA9561"/>
                </a:solidFill>
              </a:rPr>
              <a:t>KEWAJIBAN PENGURUS</a:t>
            </a:r>
          </a:p>
        </p:txBody>
      </p:sp>
    </p:spTree>
    <p:extLst>
      <p:ext uri="{BB962C8B-B14F-4D97-AF65-F5344CB8AC3E}">
        <p14:creationId xmlns:p14="http://schemas.microsoft.com/office/powerpoint/2010/main" val="255174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/>
      <p:bldP spid="512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86" y="1844824"/>
            <a:ext cx="8912792" cy="1431032"/>
          </a:xfrm>
        </p:spPr>
        <p:txBody>
          <a:bodyPr>
            <a:no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Kasus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Kecelakaan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Kerja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4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05800" cy="5181600"/>
          </a:xfrm>
          <a:solidFill>
            <a:srgbClr val="663300"/>
          </a:solidFill>
        </p:spPr>
        <p:txBody>
          <a:bodyPr/>
          <a:lstStyle/>
          <a:p>
            <a:r>
              <a:rPr lang="en-US" sz="2400">
                <a:latin typeface="Albertus Medium" pitchFamily="34" charset="0"/>
              </a:rPr>
              <a:t>Menjelaskan dan menunjukkan pada tenaga kerja baru:</a:t>
            </a:r>
          </a:p>
          <a:p>
            <a:pPr lvl="1">
              <a:buFont typeface="Monotype Sorts" pitchFamily="2" charset="2"/>
              <a:buChar char="4"/>
            </a:pPr>
            <a:r>
              <a:rPr lang="en-US" sz="2000">
                <a:latin typeface="Albertus Medium" pitchFamily="34" charset="0"/>
              </a:rPr>
              <a:t>Kondisi dan  bahaya di tempat kerja</a:t>
            </a:r>
          </a:p>
          <a:p>
            <a:pPr lvl="1">
              <a:buFont typeface="Monotype Sorts" pitchFamily="2" charset="2"/>
              <a:buChar char="4"/>
            </a:pPr>
            <a:r>
              <a:rPr lang="en-US" sz="2000">
                <a:latin typeface="Albertus Medium" pitchFamily="34" charset="0"/>
              </a:rPr>
              <a:t>Semua pengaman dan alat perlindungan 	yang diharuskan</a:t>
            </a:r>
          </a:p>
          <a:p>
            <a:pPr lvl="1">
              <a:buFont typeface="Monotype Sorts" pitchFamily="2" charset="2"/>
              <a:buChar char="4"/>
            </a:pPr>
            <a:r>
              <a:rPr lang="en-US" sz="2000">
                <a:latin typeface="Albertus Medium" pitchFamily="34" charset="0"/>
              </a:rPr>
              <a:t>Menyediakan APD</a:t>
            </a:r>
          </a:p>
          <a:p>
            <a:pPr lvl="1">
              <a:buFont typeface="Monotype Sorts" pitchFamily="2" charset="2"/>
              <a:buChar char="4"/>
            </a:pPr>
            <a:r>
              <a:rPr lang="en-US" sz="2000">
                <a:latin typeface="Albertus Medium" pitchFamily="34" charset="0"/>
              </a:rPr>
              <a:t>Menjelaskan cara dan sikap bekerja aman</a:t>
            </a:r>
          </a:p>
          <a:p>
            <a:r>
              <a:rPr lang="en-US" sz="2400">
                <a:latin typeface="Albertus Medium" pitchFamily="34" charset="0"/>
              </a:rPr>
              <a:t>Mempekerjakan setelah yakin memahami K3</a:t>
            </a:r>
          </a:p>
          <a:p>
            <a:r>
              <a:rPr lang="en-US" sz="2400">
                <a:latin typeface="Albertus Medium" pitchFamily="34" charset="0"/>
              </a:rPr>
              <a:t>Melakukan pembinaan  </a:t>
            </a:r>
          </a:p>
          <a:p>
            <a:pPr lvl="1">
              <a:buFont typeface="Monotype Sorts" pitchFamily="2" charset="2"/>
              <a:buChar char="4"/>
            </a:pPr>
            <a:r>
              <a:rPr lang="en-US" sz="2000">
                <a:latin typeface="Albertus Medium" pitchFamily="34" charset="0"/>
              </a:rPr>
              <a:t>pencegahan kecelakaan</a:t>
            </a:r>
          </a:p>
          <a:p>
            <a:pPr lvl="1">
              <a:buFont typeface="Monotype Sorts" pitchFamily="2" charset="2"/>
              <a:buChar char="4"/>
            </a:pPr>
            <a:r>
              <a:rPr lang="en-US" sz="2000">
                <a:latin typeface="Albertus Medium" pitchFamily="34" charset="0"/>
              </a:rPr>
              <a:t>pemberantasan kebakaran</a:t>
            </a:r>
          </a:p>
          <a:p>
            <a:pPr lvl="1">
              <a:buFont typeface="Monotype Sorts" pitchFamily="2" charset="2"/>
              <a:buChar char="4"/>
            </a:pPr>
            <a:r>
              <a:rPr lang="en-US" sz="2000">
                <a:latin typeface="Albertus Medium" pitchFamily="34" charset="0"/>
              </a:rPr>
              <a:t>peningkatan K3</a:t>
            </a:r>
          </a:p>
          <a:p>
            <a:pPr lvl="1">
              <a:buFont typeface="Monotype Sorts" pitchFamily="2" charset="2"/>
              <a:buChar char="4"/>
            </a:pPr>
            <a:r>
              <a:rPr lang="en-US" sz="2000">
                <a:latin typeface="Albertus Medium" pitchFamily="34" charset="0"/>
              </a:rPr>
              <a:t>pemberian P3K</a:t>
            </a:r>
          </a:p>
          <a:p>
            <a:r>
              <a:rPr lang="en-US" sz="2400">
                <a:latin typeface="Albertus Medium" pitchFamily="34" charset="0"/>
              </a:rPr>
              <a:t>Wajib memenuhi dan mentaati syarat K3 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733800" y="838200"/>
            <a:ext cx="281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EAEAEA"/>
                </a:solidFill>
              </a:rPr>
              <a:t>Pasal 9  Pembinaan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086600" cy="533400"/>
          </a:xfrm>
          <a:solidFill>
            <a:srgbClr val="FFCC66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b="1">
                <a:solidFill>
                  <a:schemeClr val="bg2"/>
                </a:solidFill>
                <a:latin typeface="Arial Narrow" pitchFamily="34" charset="0"/>
              </a:rPr>
              <a:t>UU No. 1 Tahun 1970  Keselamatan Kerja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228600" y="838200"/>
            <a:ext cx="330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b="1">
                <a:solidFill>
                  <a:srgbClr val="FFFFCC"/>
                </a:solidFill>
                <a:latin typeface="Comic Sans MS" pitchFamily="66" charset="0"/>
              </a:rPr>
              <a:t>KEWAJIBAN PENGURUS</a:t>
            </a:r>
          </a:p>
        </p:txBody>
      </p:sp>
    </p:spTree>
    <p:extLst>
      <p:ext uri="{BB962C8B-B14F-4D97-AF65-F5344CB8AC3E}">
        <p14:creationId xmlns:p14="http://schemas.microsoft.com/office/powerpoint/2010/main" val="3320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 autoUpdateAnimBg="0"/>
      <p:bldP spid="6147" grpId="0" build="p" autoUpdateAnimBg="0"/>
      <p:bldP spid="6148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823913"/>
          </a:xfrm>
        </p:spPr>
        <p:txBody>
          <a:bodyPr/>
          <a:lstStyle/>
          <a:p>
            <a:r>
              <a:rPr lang="en-US" b="1"/>
              <a:t>Pasal 10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650" y="1557338"/>
            <a:ext cx="7772400" cy="4114800"/>
          </a:xfrm>
        </p:spPr>
        <p:txBody>
          <a:bodyPr/>
          <a:lstStyle/>
          <a:p>
            <a:pPr marL="623888" indent="-623888">
              <a:buFont typeface="Monotype Sorts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(1) 	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Menteri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Tenaga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Kerja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berwenang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membertuk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Panitia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Pembina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Keselamatan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Kesehatan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Kerja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guna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memperkembangkan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kerja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saling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pengertian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partisipasi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efektif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dari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pengusaha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atau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pengurus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tenaga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kerja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dalam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tempat-tempat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kerja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melaksanakan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tugas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kewajiban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bersama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dibidang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keselamatan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dankesehatan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kerja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dalam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rangka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melancarkan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usaha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berproduksi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623888" indent="-623888">
              <a:buFont typeface="Monotype Sorts"/>
              <a:buNone/>
              <a:defRPr/>
            </a:pPr>
            <a:r>
              <a:rPr lang="fi-F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(2) 	Susunan Panitia Pembina Keselamatan dan Kesehatan Kerja, tugas dan lain-lainnya ditetapkan oleh Menteri Tenaga Kerja.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3443669-77F7-45FD-8F53-21458DFBDFD3}" type="datetime1">
              <a:rPr lang="en-US" smtClean="0">
                <a:solidFill>
                  <a:srgbClr val="EAEAEA"/>
                </a:solidFill>
              </a:rPr>
              <a:pPr>
                <a:defRPr/>
              </a:pPr>
              <a:t>10/7/2025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EAEAEA"/>
                </a:solidFill>
              </a:rPr>
              <a:t>Undang - Undang No. 1 tahun 1970 </a:t>
            </a:r>
          </a:p>
        </p:txBody>
      </p:sp>
    </p:spTree>
    <p:extLst>
      <p:ext uri="{BB962C8B-B14F-4D97-AF65-F5344CB8AC3E}">
        <p14:creationId xmlns:p14="http://schemas.microsoft.com/office/powerpoint/2010/main" val="29074676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2514600"/>
            <a:ext cx="5791200" cy="3810000"/>
          </a:xfrm>
          <a:gradFill rotWithShape="0">
            <a:gsLst>
              <a:gs pos="0">
                <a:srgbClr val="FFE4AD"/>
              </a:gs>
              <a:gs pos="100000">
                <a:srgbClr val="FFCC66"/>
              </a:gs>
            </a:gsLst>
            <a:lin ang="5400000" scaled="1"/>
          </a:gradFill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marL="285750" indent="-285750" algn="l">
              <a:buClr>
                <a:srgbClr val="006600"/>
              </a:buClr>
              <a:buFont typeface="Monotype Sorts" pitchFamily="2" charset="2"/>
              <a:buChar char="M"/>
            </a:pPr>
            <a:r>
              <a:rPr lang="en-US" sz="2800">
                <a:solidFill>
                  <a:schemeClr val="bg2"/>
                </a:solidFill>
                <a:latin typeface="Albertus Medium" pitchFamily="34" charset="0"/>
              </a:rPr>
              <a:t>Fungsi</a:t>
            </a:r>
          </a:p>
          <a:p>
            <a:pPr marL="850900" lvl="1" indent="-374650">
              <a:buFont typeface="Monotype Sorts" pitchFamily="2" charset="2"/>
              <a:buChar char="M"/>
            </a:pPr>
            <a:r>
              <a:rPr lang="en-US" sz="2000">
                <a:solidFill>
                  <a:schemeClr val="bg2"/>
                </a:solidFill>
                <a:latin typeface="Albertus Medium" pitchFamily="34" charset="0"/>
              </a:rPr>
              <a:t>Wadah kerjasama peningkatan bidang K3 antara :</a:t>
            </a:r>
          </a:p>
          <a:p>
            <a:pPr marL="850900" lvl="1" indent="-374650">
              <a:buFont typeface="Monotype Sorts" pitchFamily="2" charset="2"/>
              <a:buNone/>
            </a:pPr>
            <a:r>
              <a:rPr lang="en-US" sz="2000">
                <a:solidFill>
                  <a:schemeClr val="bg2"/>
                </a:solidFill>
                <a:latin typeface="Albertus Medium" pitchFamily="34" charset="0"/>
              </a:rPr>
              <a:t>      -   Pihak perusahaan (manajemen)</a:t>
            </a:r>
          </a:p>
          <a:p>
            <a:pPr marL="850900" lvl="1" indent="-374650">
              <a:buFont typeface="Monotype Sorts" pitchFamily="2" charset="2"/>
              <a:buNone/>
            </a:pPr>
            <a:r>
              <a:rPr lang="en-US" sz="2000">
                <a:solidFill>
                  <a:schemeClr val="bg2"/>
                </a:solidFill>
                <a:latin typeface="Albertus Medium" pitchFamily="34" charset="0"/>
              </a:rPr>
              <a:t>	-   Pihak pekerja</a:t>
            </a:r>
          </a:p>
          <a:p>
            <a:pPr marL="285750" indent="-285750" algn="l">
              <a:buClr>
                <a:srgbClr val="006600"/>
              </a:buClr>
              <a:buFont typeface="Monotype Sorts" pitchFamily="2" charset="2"/>
              <a:buChar char="M"/>
            </a:pPr>
            <a:r>
              <a:rPr lang="en-US" sz="2800">
                <a:solidFill>
                  <a:schemeClr val="bg2"/>
                </a:solidFill>
                <a:latin typeface="Albertus Medium" pitchFamily="34" charset="0"/>
              </a:rPr>
              <a:t>Susunan</a:t>
            </a:r>
          </a:p>
          <a:p>
            <a:pPr marL="850900" lvl="1" indent="-374650">
              <a:buFont typeface="Monotype Sorts" pitchFamily="2" charset="2"/>
              <a:buChar char="M"/>
            </a:pPr>
            <a:r>
              <a:rPr lang="en-US" sz="2000">
                <a:solidFill>
                  <a:schemeClr val="bg2"/>
                </a:solidFill>
                <a:latin typeface="Albertus Medium" pitchFamily="34" charset="0"/>
              </a:rPr>
              <a:t>Diatur dan tetapkan oleh Menteri</a:t>
            </a:r>
          </a:p>
          <a:p>
            <a:pPr marL="850900" lvl="1" indent="-374650">
              <a:buFont typeface="Monotype Sorts" pitchFamily="2" charset="2"/>
              <a:buChar char="M"/>
            </a:pPr>
            <a:r>
              <a:rPr lang="en-US" sz="2000">
                <a:solidFill>
                  <a:schemeClr val="bg2"/>
                </a:solidFill>
                <a:latin typeface="Albertus Medium" pitchFamily="34" charset="0"/>
              </a:rPr>
              <a:t>Peraturan pelaksana Permen No. 04/Men/1987   </a:t>
            </a:r>
          </a:p>
          <a:p>
            <a:pPr marL="285750" indent="-285750" algn="l">
              <a:buFont typeface="Monotype Sorts" pitchFamily="2" charset="2"/>
              <a:buChar char="M"/>
            </a:pPr>
            <a:endParaRPr lang="en-US" sz="2800" b="1">
              <a:solidFill>
                <a:schemeClr val="bg2"/>
              </a:solidFill>
              <a:latin typeface="Albertus Medium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685800"/>
          </a:xfrm>
          <a:solidFill>
            <a:srgbClr val="FFCC66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b="1">
                <a:solidFill>
                  <a:schemeClr val="bg2"/>
                </a:solidFill>
                <a:latin typeface="Arial Narrow" pitchFamily="34" charset="0"/>
              </a:rPr>
              <a:t>UU No. 1 Tahun 1970  Keselamatan Kerja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4800" y="1066800"/>
            <a:ext cx="8610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EAEAEA"/>
                </a:solidFill>
              </a:rPr>
              <a:t>Pasal 10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EAEAEA"/>
                </a:solidFill>
              </a:rPr>
              <a:t>P2K3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EAEAEA"/>
                </a:solidFill>
              </a:rPr>
              <a:t>( PANTIA PEMBINA KESELAMATAN DAN KESEHATAN KERJA)  </a:t>
            </a:r>
          </a:p>
        </p:txBody>
      </p:sp>
      <p:graphicFrame>
        <p:nvGraphicFramePr>
          <p:cNvPr id="7173" name="Object 2"/>
          <p:cNvGraphicFramePr>
            <a:graphicFrameLocks noChangeAspect="1"/>
          </p:cNvGraphicFramePr>
          <p:nvPr/>
        </p:nvGraphicFramePr>
        <p:xfrm>
          <a:off x="0" y="2667000"/>
          <a:ext cx="2743200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519613" imgH="3467100" progId="MS_ClipArt_Gallery.2">
                  <p:embed/>
                </p:oleObj>
              </mc:Choice>
              <mc:Fallback>
                <p:oleObj name="Clip" r:id="rId5" imgW="4519613" imgH="34671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67000"/>
                        <a:ext cx="2743200" cy="346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317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autoUpdateAnimBg="0"/>
      <p:bldP spid="7171" grpId="0" build="p" autoUpdateAnimBg="0"/>
      <p:bldP spid="7172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Penjelasan Pasal 10</a:t>
            </a:r>
            <a:br>
              <a:rPr lang="en-US" b="1"/>
            </a:br>
            <a:endParaRPr lang="en-US"/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1192213" y="1484313"/>
            <a:ext cx="7772400" cy="4824412"/>
          </a:xfrm>
        </p:spPr>
        <p:txBody>
          <a:bodyPr/>
          <a:lstStyle/>
          <a:p>
            <a:pPr marL="682625" indent="-682625">
              <a:buClrTx/>
              <a:buFont typeface="Monotype Sorts"/>
              <a:buNone/>
              <a:tabLst>
                <a:tab pos="682625" algn="l"/>
              </a:tabLst>
              <a:defRPr/>
            </a:pP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Ayat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(1)</a:t>
            </a:r>
          </a:p>
          <a:p>
            <a:pPr marL="682625" indent="-682625">
              <a:buClrTx/>
              <a:buFont typeface="Monotype Sorts"/>
              <a:buNone/>
              <a:tabLst>
                <a:tab pos="682625" algn="l"/>
              </a:tabLst>
              <a:defRPr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Panitia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Pembina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Keselamatan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Kesehatan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Kerja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bertugas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memberi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pertimbangan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dapat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membantu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pelaksanaan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usaha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pencegahan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kecelakaan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dalam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perusahaan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bersangkutan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dapat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memberikan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penerangan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efektif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pada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pekerja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bersangkutan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682625" indent="-682625">
              <a:buClrTx/>
              <a:buFont typeface="Monotype Sorts"/>
              <a:buNone/>
              <a:tabLst>
                <a:tab pos="682625" algn="l"/>
              </a:tabLst>
              <a:defRPr/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Ayat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(2)</a:t>
            </a:r>
          </a:p>
          <a:p>
            <a:pPr marL="682625" indent="-682625">
              <a:buClrTx/>
              <a:buFont typeface="Monotype Sorts"/>
              <a:buNone/>
              <a:tabLst>
                <a:tab pos="682625" algn="l"/>
              </a:tabLst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Panitia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Pembina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Keselamatan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Kesehatan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Kerja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merupakan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suatu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terdiri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dari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unsur-unsur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penerima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kerja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pemberi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kerja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Pemerintah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(tripartite).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3443669-77F7-45FD-8F53-21458DFBDFD3}" type="datetime1">
              <a:rPr lang="en-US" smtClean="0">
                <a:solidFill>
                  <a:srgbClr val="EAEAEA"/>
                </a:solidFill>
              </a:rPr>
              <a:pPr>
                <a:defRPr/>
              </a:pPr>
              <a:t>10/7/2025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EAEAEA"/>
                </a:solidFill>
              </a:rPr>
              <a:t>Undang - Undang No. 1 tahun 1970 </a:t>
            </a:r>
          </a:p>
        </p:txBody>
      </p:sp>
    </p:spTree>
    <p:extLst>
      <p:ext uri="{BB962C8B-B14F-4D97-AF65-F5344CB8AC3E}">
        <p14:creationId xmlns:p14="http://schemas.microsoft.com/office/powerpoint/2010/main" val="143914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1196975"/>
            <a:ext cx="5791200" cy="5040313"/>
          </a:xfrm>
          <a:gradFill rotWithShape="0">
            <a:gsLst>
              <a:gs pos="0">
                <a:srgbClr val="FFE4AD"/>
              </a:gs>
              <a:gs pos="100000">
                <a:srgbClr val="FFCC66"/>
              </a:gs>
            </a:gsLst>
            <a:lin ang="5400000" scaled="1"/>
          </a:gradFill>
          <a:ln>
            <a:solidFill>
              <a:schemeClr val="bg2"/>
            </a:solidFill>
          </a:ln>
        </p:spPr>
        <p:txBody>
          <a:bodyPr/>
          <a:lstStyle/>
          <a:p>
            <a:pPr marL="285750" indent="-285750" algn="l">
              <a:buClr>
                <a:srgbClr val="006600"/>
              </a:buClr>
              <a:defRPr/>
            </a:pPr>
            <a:r>
              <a:rPr lang="en-US" sz="2400" dirty="0" err="1">
                <a:solidFill>
                  <a:schemeClr val="bg2"/>
                </a:solidFill>
                <a:latin typeface="Albertus Medium" pitchFamily="34" charset="0"/>
              </a:rPr>
              <a:t>Susunan</a:t>
            </a:r>
            <a:r>
              <a:rPr lang="en-US" sz="2400" dirty="0">
                <a:solidFill>
                  <a:schemeClr val="bg2"/>
                </a:solidFill>
                <a:latin typeface="Albertus Medium" pitchFamily="34" charset="0"/>
              </a:rPr>
              <a:t> P2K3</a:t>
            </a:r>
          </a:p>
          <a:p>
            <a:pPr marL="508000" lvl="1" indent="-31750">
              <a:buFontTx/>
              <a:buNone/>
              <a:defRPr/>
            </a:pPr>
            <a:r>
              <a:rPr lang="en-US" sz="2000" dirty="0" err="1">
                <a:solidFill>
                  <a:schemeClr val="bg2"/>
                </a:solidFill>
                <a:latin typeface="Albertus Medium" pitchFamily="34" charset="0"/>
              </a:rPr>
              <a:t>Diatur</a:t>
            </a:r>
            <a:r>
              <a:rPr lang="en-US" sz="2000" dirty="0">
                <a:solidFill>
                  <a:schemeClr val="bg2"/>
                </a:solidFill>
                <a:latin typeface="Albertus Medium" pitchFamily="34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lbertus Medium" pitchFamily="34" charset="0"/>
              </a:rPr>
              <a:t>dan</a:t>
            </a:r>
            <a:r>
              <a:rPr lang="en-US" sz="2000" dirty="0">
                <a:solidFill>
                  <a:schemeClr val="bg2"/>
                </a:solidFill>
                <a:latin typeface="Albertus Medium" pitchFamily="34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lbertus Medium" pitchFamily="34" charset="0"/>
              </a:rPr>
              <a:t>tetapkan</a:t>
            </a:r>
            <a:r>
              <a:rPr lang="en-US" sz="2000" dirty="0">
                <a:solidFill>
                  <a:schemeClr val="bg2"/>
                </a:solidFill>
                <a:latin typeface="Albertus Medium" pitchFamily="34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lbertus Medium" pitchFamily="34" charset="0"/>
              </a:rPr>
              <a:t>oleh</a:t>
            </a:r>
            <a:r>
              <a:rPr lang="en-US" sz="2000" dirty="0">
                <a:solidFill>
                  <a:schemeClr val="bg2"/>
                </a:solidFill>
                <a:latin typeface="Albertus Medium" pitchFamily="34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lbertus Medium" pitchFamily="34" charset="0"/>
              </a:rPr>
              <a:t>Menteri</a:t>
            </a:r>
            <a:endParaRPr lang="en-US" sz="2000" dirty="0">
              <a:solidFill>
                <a:schemeClr val="bg2"/>
              </a:solidFill>
              <a:latin typeface="Albertus Medium" pitchFamily="34" charset="0"/>
            </a:endParaRPr>
          </a:p>
          <a:p>
            <a:pPr marL="508000" lvl="1" indent="-31750">
              <a:buFontTx/>
              <a:buNone/>
              <a:defRPr/>
            </a:pPr>
            <a:r>
              <a:rPr lang="en-US" sz="2000" dirty="0" err="1">
                <a:solidFill>
                  <a:schemeClr val="bg2"/>
                </a:solidFill>
                <a:latin typeface="Albertus Medium" pitchFamily="34" charset="0"/>
              </a:rPr>
              <a:t>Peraturan</a:t>
            </a:r>
            <a:r>
              <a:rPr lang="en-US" sz="2000" dirty="0">
                <a:solidFill>
                  <a:schemeClr val="bg2"/>
                </a:solidFill>
                <a:latin typeface="Albertus Medium" pitchFamily="34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lbertus Medium" pitchFamily="34" charset="0"/>
              </a:rPr>
              <a:t>pelaksana</a:t>
            </a:r>
            <a:r>
              <a:rPr lang="en-US" sz="2000" dirty="0">
                <a:solidFill>
                  <a:schemeClr val="bg2"/>
                </a:solidFill>
                <a:latin typeface="Albertus Medium" pitchFamily="34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lbertus Medium" pitchFamily="34" charset="0"/>
              </a:rPr>
              <a:t>Permen</a:t>
            </a:r>
            <a:r>
              <a:rPr lang="en-US" sz="2000" dirty="0">
                <a:solidFill>
                  <a:schemeClr val="bg2"/>
                </a:solidFill>
                <a:latin typeface="Albertus Medium" pitchFamily="34" charset="0"/>
              </a:rPr>
              <a:t> No. 04/Men/1987</a:t>
            </a:r>
          </a:p>
          <a:p>
            <a:pPr marL="1141413" lvl="1" indent="-374650">
              <a:buFontTx/>
              <a:buNone/>
              <a:tabLst>
                <a:tab pos="2235200" algn="l"/>
              </a:tabLst>
              <a:defRPr/>
            </a:pPr>
            <a:r>
              <a:rPr lang="en-US" sz="2000" dirty="0" err="1">
                <a:solidFill>
                  <a:schemeClr val="bg2"/>
                </a:solidFill>
                <a:latin typeface="Albertus Medium" pitchFamily="34" charset="0"/>
              </a:rPr>
              <a:t>Ketua</a:t>
            </a:r>
            <a:r>
              <a:rPr lang="en-US" sz="2000" dirty="0">
                <a:solidFill>
                  <a:schemeClr val="bg2"/>
                </a:solidFill>
                <a:latin typeface="Albertus Medium" pitchFamily="34" charset="0"/>
              </a:rPr>
              <a:t> 	:	</a:t>
            </a:r>
            <a:r>
              <a:rPr lang="en-US" sz="2000" dirty="0" err="1">
                <a:solidFill>
                  <a:schemeClr val="bg2"/>
                </a:solidFill>
                <a:latin typeface="Albertus Medium" pitchFamily="34" charset="0"/>
              </a:rPr>
              <a:t>Manajemen</a:t>
            </a:r>
            <a:endParaRPr lang="en-US" sz="2000" dirty="0">
              <a:solidFill>
                <a:schemeClr val="bg2"/>
              </a:solidFill>
              <a:latin typeface="Albertus Medium" pitchFamily="34" charset="0"/>
            </a:endParaRPr>
          </a:p>
          <a:p>
            <a:pPr marL="1141413" lvl="1" indent="-374650">
              <a:buFontTx/>
              <a:buNone/>
              <a:tabLst>
                <a:tab pos="2235200" algn="l"/>
              </a:tabLst>
              <a:defRPr/>
            </a:pPr>
            <a:r>
              <a:rPr lang="en-US" sz="2000" dirty="0" err="1">
                <a:solidFill>
                  <a:schemeClr val="bg2"/>
                </a:solidFill>
                <a:latin typeface="Albertus Medium" pitchFamily="34" charset="0"/>
              </a:rPr>
              <a:t>Sekretaris</a:t>
            </a:r>
            <a:r>
              <a:rPr lang="en-US" sz="2000" dirty="0">
                <a:solidFill>
                  <a:schemeClr val="bg2"/>
                </a:solidFill>
                <a:latin typeface="Albertus Medium" pitchFamily="34" charset="0"/>
              </a:rPr>
              <a:t>	:	AK3</a:t>
            </a:r>
          </a:p>
          <a:p>
            <a:pPr marL="1141413" lvl="1" indent="-374650">
              <a:buFontTx/>
              <a:buNone/>
              <a:tabLst>
                <a:tab pos="2235200" algn="l"/>
              </a:tabLst>
              <a:defRPr/>
            </a:pPr>
            <a:r>
              <a:rPr lang="en-US" sz="2000" dirty="0" err="1">
                <a:solidFill>
                  <a:schemeClr val="bg2"/>
                </a:solidFill>
                <a:latin typeface="Albertus Medium" pitchFamily="34" charset="0"/>
              </a:rPr>
              <a:t>Anggota</a:t>
            </a:r>
            <a:r>
              <a:rPr lang="en-US" sz="2000" dirty="0">
                <a:solidFill>
                  <a:schemeClr val="bg2"/>
                </a:solidFill>
                <a:latin typeface="Albertus Medium" pitchFamily="34" charset="0"/>
              </a:rPr>
              <a:t>	:	(Bipartite)</a:t>
            </a:r>
          </a:p>
          <a:p>
            <a:pPr marL="1141413" lvl="1" indent="-374650">
              <a:buFontTx/>
              <a:buNone/>
              <a:tabLst>
                <a:tab pos="2235200" algn="l"/>
              </a:tabLst>
              <a:defRPr/>
            </a:pPr>
            <a:r>
              <a:rPr lang="en-US" sz="2000" dirty="0" err="1">
                <a:solidFill>
                  <a:schemeClr val="bg2"/>
                </a:solidFill>
                <a:latin typeface="Albertus Medium" pitchFamily="34" charset="0"/>
              </a:rPr>
              <a:t>Dilantik</a:t>
            </a:r>
            <a:r>
              <a:rPr lang="en-US" sz="2000" dirty="0">
                <a:solidFill>
                  <a:schemeClr val="bg2"/>
                </a:solidFill>
                <a:latin typeface="Albertus Medium" pitchFamily="34" charset="0"/>
              </a:rPr>
              <a:t>	:	</a:t>
            </a:r>
            <a:r>
              <a:rPr lang="en-US" sz="2000" dirty="0" err="1">
                <a:solidFill>
                  <a:schemeClr val="bg2"/>
                </a:solidFill>
                <a:latin typeface="Albertus Medium" pitchFamily="34" charset="0"/>
              </a:rPr>
              <a:t>Disnaker</a:t>
            </a:r>
            <a:r>
              <a:rPr lang="en-US" sz="2000" dirty="0">
                <a:solidFill>
                  <a:schemeClr val="bg2"/>
                </a:solidFill>
                <a:latin typeface="Albertus Medium" pitchFamily="34" charset="0"/>
              </a:rPr>
              <a:t>   </a:t>
            </a:r>
          </a:p>
          <a:p>
            <a:pPr marL="285750" indent="-285750" algn="l">
              <a:buClr>
                <a:srgbClr val="006600"/>
              </a:buClr>
              <a:buFont typeface="Monotype Sorts"/>
              <a:buNone/>
              <a:defRPr/>
            </a:pPr>
            <a:endParaRPr lang="en-US" sz="2400" dirty="0">
              <a:solidFill>
                <a:schemeClr val="bg2"/>
              </a:solidFill>
              <a:latin typeface="Albertus Medium" pitchFamily="34" charset="0"/>
            </a:endParaRPr>
          </a:p>
          <a:p>
            <a:pPr marL="285750" indent="-285750" algn="l">
              <a:buClr>
                <a:srgbClr val="006600"/>
              </a:buClr>
              <a:buFont typeface="Monotype Sorts"/>
              <a:buNone/>
              <a:defRPr/>
            </a:pPr>
            <a:r>
              <a:rPr lang="en-US" sz="2400" dirty="0" err="1">
                <a:solidFill>
                  <a:schemeClr val="bg2"/>
                </a:solidFill>
                <a:latin typeface="Albertus Medium" pitchFamily="34" charset="0"/>
              </a:rPr>
              <a:t>Fungsi</a:t>
            </a:r>
            <a:endParaRPr lang="en-US" sz="2400" dirty="0">
              <a:solidFill>
                <a:schemeClr val="bg2"/>
              </a:solidFill>
              <a:latin typeface="Albertus Medium" pitchFamily="34" charset="0"/>
            </a:endParaRPr>
          </a:p>
          <a:p>
            <a:pPr marL="850900" lvl="1" indent="-374650">
              <a:buFontTx/>
              <a:buNone/>
              <a:defRPr/>
            </a:pPr>
            <a:r>
              <a:rPr lang="en-US" sz="2000" dirty="0" err="1">
                <a:solidFill>
                  <a:schemeClr val="bg2"/>
                </a:solidFill>
                <a:latin typeface="Albertus Medium" pitchFamily="34" charset="0"/>
              </a:rPr>
              <a:t>Wadah</a:t>
            </a:r>
            <a:r>
              <a:rPr lang="en-US" sz="2000" dirty="0">
                <a:solidFill>
                  <a:schemeClr val="bg2"/>
                </a:solidFill>
                <a:latin typeface="Albertus Medium" pitchFamily="34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lbertus Medium" pitchFamily="34" charset="0"/>
              </a:rPr>
              <a:t>kerjasama</a:t>
            </a:r>
            <a:r>
              <a:rPr lang="en-US" sz="2000" dirty="0">
                <a:solidFill>
                  <a:schemeClr val="bg2"/>
                </a:solidFill>
                <a:latin typeface="Albertus Medium" pitchFamily="34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lbertus Medium" pitchFamily="34" charset="0"/>
              </a:rPr>
              <a:t>peningkatan</a:t>
            </a:r>
            <a:r>
              <a:rPr lang="en-US" sz="2000" dirty="0">
                <a:solidFill>
                  <a:schemeClr val="bg2"/>
                </a:solidFill>
                <a:latin typeface="Albertus Medium" pitchFamily="34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lbertus Medium" pitchFamily="34" charset="0"/>
              </a:rPr>
              <a:t>bidang</a:t>
            </a:r>
            <a:r>
              <a:rPr lang="en-US" sz="2000" dirty="0">
                <a:solidFill>
                  <a:schemeClr val="bg2"/>
                </a:solidFill>
                <a:latin typeface="Albertus Medium" pitchFamily="34" charset="0"/>
              </a:rPr>
              <a:t> K3 TRIPARTITE</a:t>
            </a:r>
            <a:endParaRPr lang="en-US" sz="2400" b="1" dirty="0">
              <a:solidFill>
                <a:schemeClr val="bg2"/>
              </a:solidFill>
              <a:latin typeface="Albertus Medium" pitchFamily="34" charset="0"/>
            </a:endParaRPr>
          </a:p>
        </p:txBody>
      </p:sp>
      <p:sp>
        <p:nvSpPr>
          <p:cNvPr id="4352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685800"/>
          </a:xfrm>
          <a:gradFill rotWithShape="0">
            <a:gsLst>
              <a:gs pos="0">
                <a:srgbClr val="FF99FF"/>
              </a:gs>
              <a:gs pos="100000">
                <a:srgbClr val="FFDDFF"/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200" b="1">
                <a:solidFill>
                  <a:schemeClr val="bg2"/>
                </a:solidFill>
                <a:latin typeface="Arial Narrow" pitchFamily="34" charset="0"/>
              </a:rPr>
              <a:t>UU No. 1 Tahun 1970  Keselamatan Kerja</a:t>
            </a:r>
          </a:p>
        </p:txBody>
      </p:sp>
      <p:graphicFrame>
        <p:nvGraphicFramePr>
          <p:cNvPr id="518144" name="Object 2048"/>
          <p:cNvGraphicFramePr>
            <a:graphicFrameLocks noChangeAspect="1"/>
          </p:cNvGraphicFramePr>
          <p:nvPr/>
        </p:nvGraphicFramePr>
        <p:xfrm>
          <a:off x="0" y="2667000"/>
          <a:ext cx="2743200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519613" imgH="3467100" progId="MS_ClipArt_Gallery.2">
                  <p:embed/>
                </p:oleObj>
              </mc:Choice>
              <mc:Fallback>
                <p:oleObj name="Clip" r:id="rId5" imgW="4519613" imgH="34671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67000"/>
                        <a:ext cx="2743200" cy="346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128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5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8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8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" fill="hold"/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" fill="hold"/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" fill="hold"/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" fill="hold"/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" fill="hold"/>
                                        <p:tgtEl>
                                          <p:spTgt spid="43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" fill="hold"/>
                                        <p:tgtEl>
                                          <p:spTgt spid="43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" fill="hold"/>
                                        <p:tgtEl>
                                          <p:spTgt spid="435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" fill="hold"/>
                                        <p:tgtEl>
                                          <p:spTgt spid="435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" fill="hold"/>
                                        <p:tgtEl>
                                          <p:spTgt spid="435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" fill="hold"/>
                                        <p:tgtEl>
                                          <p:spTgt spid="435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" fill="hold"/>
                                        <p:tgtEl>
                                          <p:spTgt spid="435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" fill="hold"/>
                                        <p:tgtEl>
                                          <p:spTgt spid="435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" fill="hold"/>
                                        <p:tgtEl>
                                          <p:spTgt spid="435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" fill="hold"/>
                                        <p:tgtEl>
                                          <p:spTgt spid="435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" fill="hold"/>
                                        <p:tgtEl>
                                          <p:spTgt spid="435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" fill="hold"/>
                                        <p:tgtEl>
                                          <p:spTgt spid="435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3" grpId="0" build="p" autoUpdateAnimBg="0"/>
      <p:bldP spid="435206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4175"/>
            <a:ext cx="7086600" cy="835025"/>
          </a:xfrm>
          <a:solidFill>
            <a:srgbClr val="FFCC66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200" b="1">
                <a:solidFill>
                  <a:schemeClr val="bg2"/>
                </a:solidFill>
                <a:latin typeface="Arial Narrow" pitchFamily="34" charset="0"/>
              </a:rPr>
              <a:t>UU No. 1 Tahun 1970  Keselamatan Kerja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371600" y="1524000"/>
            <a:ext cx="6172200" cy="8540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EAEAEA"/>
                </a:solidFill>
              </a:rPr>
              <a:t>Pasal 11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EAEAEA"/>
                </a:solidFill>
              </a:rPr>
              <a:t>Kewajiban melaporkan kecelakaan kerja      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609600" y="2743200"/>
            <a:ext cx="7696200" cy="2441575"/>
          </a:xfrm>
          <a:prstGeom prst="rect">
            <a:avLst/>
          </a:prstGeom>
          <a:solidFill>
            <a:srgbClr val="6633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800">
                <a:solidFill>
                  <a:srgbClr val="EAEAEA"/>
                </a:solidFill>
              </a:rPr>
              <a:t>Pengurus wajib melaporkan kecelakaan yang terjadi di tempat kerja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800">
                <a:solidFill>
                  <a:srgbClr val="EAEAEA"/>
                </a:solidFill>
              </a:rPr>
              <a:t>Tata cara Pelaporan diatur oleh Peraturan Perundangan Permen No. 03/Men/1998</a:t>
            </a:r>
          </a:p>
        </p:txBody>
      </p:sp>
    </p:spTree>
    <p:extLst>
      <p:ext uri="{BB962C8B-B14F-4D97-AF65-F5344CB8AC3E}">
        <p14:creationId xmlns:p14="http://schemas.microsoft.com/office/powerpoint/2010/main" val="15330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itle 1"/>
          <p:cNvSpPr>
            <a:spLocks noGrp="1"/>
          </p:cNvSpPr>
          <p:nvPr>
            <p:ph type="title" idx="4294967295"/>
          </p:nvPr>
        </p:nvSpPr>
        <p:spPr>
          <a:xfrm>
            <a:off x="420688" y="431800"/>
            <a:ext cx="8183562" cy="10525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nl-NL" sz="28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KEWAJIBAN DAN HAK TENAGA KERJA</a:t>
            </a:r>
            <a:br>
              <a:rPr lang="nl-NL" sz="2800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en-US" sz="2800" dirty="0" err="1">
                <a:solidFill>
                  <a:schemeClr val="accent1">
                    <a:tint val="88000"/>
                    <a:satMod val="150000"/>
                  </a:schemeClr>
                </a:solidFill>
              </a:rPr>
              <a:t>Pasal</a:t>
            </a:r>
            <a:r>
              <a:rPr lang="en-US" sz="28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 12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67587" name="Text Placeholder 4"/>
          <p:cNvSpPr>
            <a:spLocks noGrp="1"/>
          </p:cNvSpPr>
          <p:nvPr>
            <p:ph type="body" idx="4294967295"/>
          </p:nvPr>
        </p:nvSpPr>
        <p:spPr>
          <a:xfrm>
            <a:off x="387350" y="1535113"/>
            <a:ext cx="4040188" cy="639762"/>
          </a:xfrm>
          <a:solidFill>
            <a:schemeClr val="accent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>
                <a:solidFill>
                  <a:srgbClr val="FF0000"/>
                </a:solidFill>
              </a:rPr>
              <a:t>Kewajiban pekerja</a:t>
            </a:r>
          </a:p>
        </p:txBody>
      </p:sp>
      <p:sp>
        <p:nvSpPr>
          <p:cNvPr id="6758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7350" y="2362200"/>
            <a:ext cx="4040188" cy="39417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93700" indent="-393700" eaLnBrk="1" hangingPunct="1">
              <a:buFont typeface="Wingdings 2" pitchFamily="18" charset="2"/>
              <a:buNone/>
            </a:pPr>
            <a:r>
              <a:rPr lang="en-US" sz="2000">
                <a:latin typeface="Arial" charset="0"/>
                <a:cs typeface="Arial" charset="0"/>
              </a:rPr>
              <a:t>a. 	Memberikan keterangan yang benar bila diminta oleh pegawai pengawas dan atau ahli keselamatan kerja;</a:t>
            </a:r>
          </a:p>
          <a:p>
            <a:pPr marL="393700" indent="-393700" eaLnBrk="1" hangingPunct="1">
              <a:buFont typeface="Wingdings 2" pitchFamily="18" charset="2"/>
              <a:buNone/>
            </a:pPr>
            <a:r>
              <a:rPr lang="en-US" sz="2000">
                <a:latin typeface="Arial" charset="0"/>
                <a:cs typeface="Arial" charset="0"/>
              </a:rPr>
              <a:t>b. 	Memakai alat perlindungan diri yang diwajibkan;</a:t>
            </a:r>
          </a:p>
          <a:p>
            <a:pPr marL="393700" indent="-393700" eaLnBrk="1" hangingPunct="1">
              <a:buFont typeface="Wingdings 2" pitchFamily="18" charset="2"/>
              <a:buNone/>
            </a:pPr>
            <a:r>
              <a:rPr lang="en-US" sz="2000">
                <a:latin typeface="Arial" charset="0"/>
                <a:cs typeface="Arial" charset="0"/>
              </a:rPr>
              <a:t>c. 	Memenuhi dan mentaati semua syarat-syarat keselamatan dan kesehatan kerja yang diwajibkan;</a:t>
            </a:r>
          </a:p>
        </p:txBody>
      </p:sp>
      <p:sp>
        <p:nvSpPr>
          <p:cNvPr id="67589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4557713" y="1535113"/>
            <a:ext cx="4191000" cy="639762"/>
          </a:xfrm>
          <a:solidFill>
            <a:srgbClr val="339933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>
                <a:solidFill>
                  <a:srgbClr val="FF0000"/>
                </a:solidFill>
              </a:rPr>
              <a:t>Hak pekerja</a:t>
            </a:r>
          </a:p>
        </p:txBody>
      </p:sp>
      <p:sp>
        <p:nvSpPr>
          <p:cNvPr id="164870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57713" y="2362200"/>
            <a:ext cx="4191000" cy="3941763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marL="338138" indent="-338138" eaLnBrk="1" fontAlgn="auto" hangingPunct="1">
              <a:spcAft>
                <a:spcPts val="0"/>
              </a:spcAft>
              <a:buFont typeface="Wingdings 2" pitchFamily="18" charset="2"/>
              <a:buNone/>
              <a:tabLst>
                <a:tab pos="338138" algn="l"/>
              </a:tabLst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d.	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Meminta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Pengurus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agar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dilaksanakan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semua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syarat-syarat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K3yang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diwajibkan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38138" indent="-338138" eaLnBrk="1" fontAlgn="auto" hangingPunct="1">
              <a:spcAft>
                <a:spcPts val="0"/>
              </a:spcAft>
              <a:buFont typeface="Wingdings 2" pitchFamily="18" charset="2"/>
              <a:buNone/>
              <a:tabLst>
                <a:tab pos="338138" algn="l"/>
              </a:tabLst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e. 	Menyatakan keberatan kerja pada pekerjaan dimana syarat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K3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alat-alat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perlindungan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diwajibkan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diragukan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olehnya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kecuali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hal-hal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khusus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ditentukan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lain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pegawai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pengawas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batas-batas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masih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dipertanggung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jawabkan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8909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066800" y="381000"/>
            <a:ext cx="7086600" cy="8382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271A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UU No. 1 Tahun 1970  Keselamatan Kerja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371600" y="1524000"/>
            <a:ext cx="6248400" cy="8540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EAEAEA"/>
                </a:solidFill>
              </a:rPr>
              <a:t>Pasal 13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EAEAEA"/>
                </a:solidFill>
              </a:rPr>
              <a:t>Perlindungan terhadap </a:t>
            </a:r>
            <a:r>
              <a:rPr lang="en-US" i="1">
                <a:solidFill>
                  <a:srgbClr val="EAEAEA"/>
                </a:solidFill>
              </a:rPr>
              <a:t>orang lain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38200" y="3200400"/>
            <a:ext cx="7620000" cy="1076325"/>
          </a:xfrm>
          <a:prstGeom prst="rect">
            <a:avLst/>
          </a:prstGeom>
          <a:solidFill>
            <a:srgbClr val="000099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EAEAEA"/>
                </a:solidFill>
              </a:rPr>
              <a:t>Kewajiban menggunakan APD yang ditetapkan</a:t>
            </a:r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6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 autoUpdateAnimBg="0"/>
      <p:bldP spid="12291" grpId="0" build="p" autoUpdateAnimBg="0"/>
      <p:bldP spid="12292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66800" y="381000"/>
            <a:ext cx="7086600" cy="8382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271A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UU No. 1 Tahun 1970  Keselamatan Kerja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86000" y="1447800"/>
            <a:ext cx="4267200" cy="8540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EAEAEA"/>
                </a:solidFill>
              </a:rPr>
              <a:t>Pasal 14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EAEAEA"/>
                </a:solidFill>
              </a:rPr>
              <a:t>Kewajiban Pengurus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990600" y="2665413"/>
            <a:ext cx="6905625" cy="3279775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374650" indent="-3746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663300"/>
              </a:buClr>
              <a:buFont typeface="Monotype Sorts" pitchFamily="2" charset="2"/>
              <a:buChar char="&lt;"/>
            </a:pPr>
            <a:r>
              <a:rPr lang="en-US" sz="2000" b="1">
                <a:solidFill>
                  <a:srgbClr val="663300"/>
                </a:solidFill>
                <a:latin typeface="Comic Sans MS" pitchFamily="66" charset="0"/>
              </a:rPr>
              <a:t>Menempelkan UU No. 1 Tahun 1970</a:t>
            </a:r>
          </a:p>
          <a:p>
            <a:pPr marL="374650" indent="-3746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663300"/>
              </a:buClr>
              <a:buFont typeface="Monotype Sorts" pitchFamily="2" charset="2"/>
              <a:buChar char="&lt;"/>
            </a:pPr>
            <a:r>
              <a:rPr lang="en-US" sz="2000" b="1">
                <a:solidFill>
                  <a:srgbClr val="663300"/>
                </a:solidFill>
                <a:latin typeface="Comic Sans MS" pitchFamily="66" charset="0"/>
              </a:rPr>
              <a:t>Memasang gambar dan bahan pembinaan K3</a:t>
            </a:r>
          </a:p>
          <a:p>
            <a:pPr marL="374650" indent="-3746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663300"/>
              </a:buClr>
              <a:buFont typeface="Monotype Sorts" pitchFamily="2" charset="2"/>
              <a:buChar char="&lt;"/>
            </a:pPr>
            <a:r>
              <a:rPr lang="en-US" sz="2000" b="1">
                <a:solidFill>
                  <a:srgbClr val="663300"/>
                </a:solidFill>
                <a:latin typeface="Comic Sans MS" pitchFamily="66" charset="0"/>
              </a:rPr>
              <a:t>Menyediakan secara cuma-cuma APD dan petunujuk K3 untuk tenaga kerja dan </a:t>
            </a:r>
            <a:r>
              <a:rPr lang="en-US" sz="2000" b="1" i="1">
                <a:solidFill>
                  <a:srgbClr val="663300"/>
                </a:solidFill>
                <a:latin typeface="Comic Sans MS" pitchFamily="66" charset="0"/>
              </a:rPr>
              <a:t>orang lain</a:t>
            </a:r>
            <a:endParaRPr lang="en-US" sz="2000" b="1">
              <a:solidFill>
                <a:srgbClr val="663300"/>
              </a:solidFill>
              <a:latin typeface="Comic Sans MS" pitchFamily="66" charset="0"/>
            </a:endParaRPr>
          </a:p>
          <a:p>
            <a:pPr marL="374650" indent="-3746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6633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55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utoUpdateAnimBg="0"/>
      <p:bldP spid="13315" grpId="0" build="p" autoUpdateAnimBg="0"/>
      <p:bldP spid="13316" grpId="0" animBg="1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066800" y="381000"/>
            <a:ext cx="7086600" cy="8382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271A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UU No. 1 Tahun 1970  Keselamatan Kerja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581400" y="1447800"/>
            <a:ext cx="2362200" cy="8540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EAEAEA"/>
                </a:solidFill>
              </a:rPr>
              <a:t>Pasal 15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EAEAEA"/>
                </a:solidFill>
              </a:rPr>
              <a:t>SANKSI</a:t>
            </a:r>
          </a:p>
        </p:txBody>
      </p:sp>
      <p:graphicFrame>
        <p:nvGraphicFramePr>
          <p:cNvPr id="14340" name="Object 2"/>
          <p:cNvGraphicFramePr>
            <a:graphicFrameLocks noChangeAspect="1"/>
          </p:cNvGraphicFramePr>
          <p:nvPr/>
        </p:nvGraphicFramePr>
        <p:xfrm>
          <a:off x="304800" y="2514600"/>
          <a:ext cx="47625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62500" imgH="3505200" progId="MS_ClipArt_Gallery.2">
                  <p:embed/>
                </p:oleObj>
              </mc:Choice>
              <mc:Fallback>
                <p:oleObj name="Clip" r:id="rId4" imgW="4762500" imgH="35052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514600"/>
                        <a:ext cx="47625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038600" y="3124200"/>
            <a:ext cx="4953000" cy="13112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EAEAEA"/>
                </a:solidFill>
              </a:rPr>
              <a:t>1.</a:t>
            </a:r>
            <a:r>
              <a:rPr lang="en-US">
                <a:solidFill>
                  <a:srgbClr val="EAEAEA"/>
                </a:solidFill>
              </a:rPr>
              <a:t> </a:t>
            </a:r>
            <a:r>
              <a:rPr lang="en-US" sz="3200">
                <a:solidFill>
                  <a:srgbClr val="EAEAEA"/>
                </a:solidFill>
              </a:rPr>
              <a:t>Denda Rp. 100.000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EAEAEA"/>
                </a:solidFill>
              </a:rPr>
              <a:t>2. Kurungan 3 bulan</a:t>
            </a:r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8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/>
      <p:bldP spid="14339" grpId="0" build="p" autoUpdateAnimBg="0"/>
      <p:bldP spid="1434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F818E-DCCC-B743-B6E6-A82DE2919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endParaRPr lang="en-US" sz="24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E11318-D3B1-7ED6-4590-59E4B4E63F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685741-FA4B-F328-62E9-1487DD0E8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3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983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10" name="Rectangle 6"/>
          <p:cNvSpPr>
            <a:spLocks noChangeArrowheads="1"/>
          </p:cNvSpPr>
          <p:nvPr/>
        </p:nvSpPr>
        <p:spPr bwMode="auto">
          <a:xfrm>
            <a:off x="228600" y="609600"/>
            <a:ext cx="2971800" cy="4114800"/>
          </a:xfrm>
          <a:prstGeom prst="rect">
            <a:avLst/>
          </a:prstGeom>
          <a:solidFill>
            <a:srgbClr val="00B0F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rtDeco"/>
            <a:bevelB w="13500" h="13500" prst="angle"/>
            <a:extrusionClr>
              <a:schemeClr val="tx1"/>
            </a:extrusionClr>
          </a:sp3d>
        </p:spPr>
        <p:txBody>
          <a:bodyPr>
            <a:flatTx/>
          </a:bodyPr>
          <a:lstStyle/>
          <a:p>
            <a:pPr marL="342900" indent="-3429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FFCC"/>
                </a:solidFill>
                <a:latin typeface="Arial" charset="0"/>
                <a:cs typeface="Arial" charset="0"/>
              </a:rPr>
              <a:t>UU 13/2003</a:t>
            </a: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marL="342900" indent="-3429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itchFamily="2" charset="2"/>
              <a:buNone/>
              <a:defRPr/>
            </a:pPr>
            <a:r>
              <a:rPr lang="en-US" sz="24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Tentang</a:t>
            </a:r>
            <a:endParaRPr lang="en-US" sz="24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0000"/>
              <a:buFont typeface="Wingdings" pitchFamily="2" charset="2"/>
              <a:buNone/>
              <a:defRPr/>
            </a:pPr>
            <a:r>
              <a:rPr lang="en-US" sz="24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Ketenagakerjaan</a:t>
            </a:r>
            <a:endParaRPr lang="en-US" sz="24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63913" name="Rectangle 9"/>
          <p:cNvSpPr>
            <a:spLocks noGrp="1" noChangeArrowheads="1"/>
          </p:cNvSpPr>
          <p:nvPr>
            <p:ph idx="4294967295"/>
          </p:nvPr>
        </p:nvSpPr>
        <p:spPr>
          <a:xfrm>
            <a:off x="320824" y="1905000"/>
            <a:ext cx="2667000" cy="9144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lnSpcReduction="10000"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b="1" dirty="0" err="1"/>
              <a:t>Pasal</a:t>
            </a:r>
            <a:r>
              <a:rPr lang="en-US" sz="1600" b="1" dirty="0"/>
              <a:t> 35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b="1" dirty="0" err="1"/>
              <a:t>Pemberi</a:t>
            </a:r>
            <a:r>
              <a:rPr lang="en-US" sz="1600" b="1" dirty="0"/>
              <a:t> </a:t>
            </a:r>
            <a:r>
              <a:rPr lang="en-US" sz="1600" b="1" dirty="0" err="1"/>
              <a:t>kerja</a:t>
            </a:r>
            <a:r>
              <a:rPr lang="en-US" sz="1600" b="1" dirty="0"/>
              <a:t> </a:t>
            </a:r>
            <a:r>
              <a:rPr lang="en-US" sz="1600" b="1" dirty="0" err="1"/>
              <a:t>wajib</a:t>
            </a:r>
            <a:r>
              <a:rPr lang="en-US" sz="1600" b="1" dirty="0"/>
              <a:t> </a:t>
            </a:r>
            <a:r>
              <a:rPr lang="en-US" sz="1600" b="1" dirty="0" err="1"/>
              <a:t>memberikan</a:t>
            </a:r>
            <a:r>
              <a:rPr lang="en-US" sz="1600" b="1" dirty="0"/>
              <a:t> </a:t>
            </a:r>
            <a:r>
              <a:rPr lang="en-US" sz="1600" b="1" dirty="0" err="1"/>
              <a:t>perlindungan</a:t>
            </a:r>
            <a:r>
              <a:rPr lang="en-US" sz="1600" b="1" dirty="0"/>
              <a:t> K3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600" b="1" dirty="0">
              <a:hlinkClick r:id="rId2" action="ppaction://hlinkpres?slideindex=1&amp;slidetitle="/>
            </a:endParaRPr>
          </a:p>
        </p:txBody>
      </p:sp>
      <p:cxnSp>
        <p:nvCxnSpPr>
          <p:cNvPr id="763922" name="AutoShape 18"/>
          <p:cNvCxnSpPr>
            <a:cxnSpLocks noChangeShapeType="1"/>
            <a:endCxn id="137228" idx="1"/>
          </p:cNvCxnSpPr>
          <p:nvPr/>
        </p:nvCxnSpPr>
        <p:spPr bwMode="auto">
          <a:xfrm flipV="1">
            <a:off x="2971800" y="1687513"/>
            <a:ext cx="1447800" cy="6746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9"/>
          <p:cNvSpPr txBox="1">
            <a:spLocks noChangeArrowheads="1"/>
          </p:cNvSpPr>
          <p:nvPr/>
        </p:nvSpPr>
        <p:spPr bwMode="auto">
          <a:xfrm>
            <a:off x="381000" y="2971800"/>
            <a:ext cx="2590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2880" tIns="91440">
            <a:normAutofit/>
          </a:bodyPr>
          <a:lstStyle/>
          <a:p>
            <a:pPr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Wingdings" pitchFamily="2" charset="2"/>
              <a:buNone/>
              <a:defRPr/>
            </a:pPr>
            <a:r>
              <a:rPr lang="en-US" sz="1600" b="1" dirty="0" err="1">
                <a:solidFill>
                  <a:srgbClr val="FFFFCC"/>
                </a:solidFill>
              </a:rPr>
              <a:t>Pasal</a:t>
            </a:r>
            <a:r>
              <a:rPr lang="en-US" sz="1600" b="1" dirty="0">
                <a:solidFill>
                  <a:srgbClr val="FFFFCC"/>
                </a:solidFill>
              </a:rPr>
              <a:t> 86</a:t>
            </a:r>
          </a:p>
          <a:p>
            <a:pPr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Wingdings" pitchFamily="2" charset="2"/>
              <a:buNone/>
              <a:defRPr/>
            </a:pPr>
            <a:r>
              <a:rPr lang="en-US" sz="1600" b="1" dirty="0" err="1">
                <a:solidFill>
                  <a:srgbClr val="FFFFCC"/>
                </a:solidFill>
              </a:rPr>
              <a:t>Tenaga</a:t>
            </a:r>
            <a:r>
              <a:rPr lang="en-US" sz="1600" b="1" dirty="0">
                <a:solidFill>
                  <a:srgbClr val="FFFFCC"/>
                </a:solidFill>
              </a:rPr>
              <a:t> </a:t>
            </a:r>
            <a:r>
              <a:rPr lang="en-US" sz="1600" b="1" dirty="0" err="1">
                <a:solidFill>
                  <a:srgbClr val="FFFFCC"/>
                </a:solidFill>
              </a:rPr>
              <a:t>Kerja</a:t>
            </a:r>
            <a:r>
              <a:rPr lang="en-US" sz="1600" b="1" dirty="0">
                <a:solidFill>
                  <a:srgbClr val="FFFFCC"/>
                </a:solidFill>
              </a:rPr>
              <a:t> </a:t>
            </a:r>
            <a:r>
              <a:rPr lang="en-US" sz="1600" b="1" dirty="0" err="1">
                <a:solidFill>
                  <a:srgbClr val="FFFFCC"/>
                </a:solidFill>
              </a:rPr>
              <a:t>berhak</a:t>
            </a:r>
            <a:r>
              <a:rPr lang="en-US" sz="1600" b="1" dirty="0">
                <a:solidFill>
                  <a:srgbClr val="FFFFCC"/>
                </a:solidFill>
              </a:rPr>
              <a:t> </a:t>
            </a:r>
            <a:r>
              <a:rPr lang="en-US" sz="1600" b="1" dirty="0" err="1">
                <a:solidFill>
                  <a:srgbClr val="FFFFCC"/>
                </a:solidFill>
              </a:rPr>
              <a:t>atas</a:t>
            </a:r>
            <a:r>
              <a:rPr lang="en-US" sz="1600" b="1" dirty="0">
                <a:solidFill>
                  <a:srgbClr val="FFFFCC"/>
                </a:solidFill>
              </a:rPr>
              <a:t> </a:t>
            </a:r>
            <a:r>
              <a:rPr lang="en-US" sz="1600" b="1" dirty="0" err="1">
                <a:solidFill>
                  <a:srgbClr val="FFFFCC"/>
                </a:solidFill>
              </a:rPr>
              <a:t>jaminan</a:t>
            </a:r>
            <a:r>
              <a:rPr lang="en-US" sz="1600" b="1" dirty="0">
                <a:solidFill>
                  <a:srgbClr val="FFFFCC"/>
                </a:solidFill>
              </a:rPr>
              <a:t> K3</a:t>
            </a:r>
          </a:p>
          <a:p>
            <a:pPr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Wingdings" pitchFamily="2" charset="2"/>
              <a:buNone/>
              <a:defRPr/>
            </a:pPr>
            <a:endParaRPr lang="en-US" sz="1600" b="1" dirty="0">
              <a:solidFill>
                <a:srgbClr val="FFFFCC"/>
              </a:solidFill>
            </a:endParaRPr>
          </a:p>
          <a:p>
            <a:pPr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Wingdings" pitchFamily="2" charset="2"/>
              <a:buNone/>
              <a:defRPr/>
            </a:pPr>
            <a:r>
              <a:rPr lang="en-US" sz="1600" b="1" dirty="0" err="1">
                <a:solidFill>
                  <a:srgbClr val="FFFFCC"/>
                </a:solidFill>
              </a:rPr>
              <a:t>Pasal</a:t>
            </a:r>
            <a:r>
              <a:rPr lang="en-US" sz="1600" b="1" dirty="0">
                <a:solidFill>
                  <a:srgbClr val="FFFFCC"/>
                </a:solidFill>
              </a:rPr>
              <a:t> 87 </a:t>
            </a:r>
          </a:p>
          <a:p>
            <a:pPr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FFCC"/>
                </a:solidFill>
              </a:rPr>
              <a:t>Perusahaan </a:t>
            </a:r>
            <a:r>
              <a:rPr lang="en-US" sz="1600" b="1" dirty="0" err="1">
                <a:solidFill>
                  <a:srgbClr val="FFFFCC"/>
                </a:solidFill>
              </a:rPr>
              <a:t>wajib</a:t>
            </a:r>
            <a:r>
              <a:rPr lang="en-US" sz="1600" b="1" dirty="0">
                <a:solidFill>
                  <a:srgbClr val="FFFFCC"/>
                </a:solidFill>
              </a:rPr>
              <a:t> </a:t>
            </a:r>
            <a:r>
              <a:rPr lang="en-US" sz="1600" b="1" dirty="0" err="1">
                <a:solidFill>
                  <a:srgbClr val="FFFFCC"/>
                </a:solidFill>
              </a:rPr>
              <a:t>menerapkan</a:t>
            </a:r>
            <a:r>
              <a:rPr lang="en-US" sz="1600" b="1" dirty="0">
                <a:solidFill>
                  <a:srgbClr val="FFFFCC"/>
                </a:solidFill>
              </a:rPr>
              <a:t> SMK3</a:t>
            </a:r>
          </a:p>
          <a:p>
            <a:pPr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Wingdings" pitchFamily="2" charset="2"/>
              <a:buNone/>
              <a:defRPr/>
            </a:pPr>
            <a:endParaRPr lang="en-US" sz="1600" b="1" dirty="0">
              <a:solidFill>
                <a:srgbClr val="FFFFCC"/>
              </a:solidFill>
              <a:hlinkClick r:id="rId2" action="ppaction://hlinkpres?slideindex=1&amp;slidetitle="/>
            </a:endParaRPr>
          </a:p>
        </p:txBody>
      </p:sp>
      <p:sp>
        <p:nvSpPr>
          <p:cNvPr id="137228" name="Rectangle 23"/>
          <p:cNvSpPr>
            <a:spLocks noChangeArrowheads="1"/>
          </p:cNvSpPr>
          <p:nvPr/>
        </p:nvSpPr>
        <p:spPr bwMode="auto">
          <a:xfrm>
            <a:off x="4419600" y="533400"/>
            <a:ext cx="4191000" cy="2308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Pasal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186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(1) 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Barang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siapa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melanggar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ketentuan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Pasal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35 , 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dikenakan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sanksi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sv-SE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pidana penjara paling singkat 1 (satu) bulan dan paling lama 4 (empat) tahun dan/atau 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denda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paling 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sedikit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Rp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10.000.000,00 (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sepuluh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juta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rupiah) 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dan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paling 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banyak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Rp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fi-FI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400.000.000,00 (empat ratus juta rupiah).</a:t>
            </a:r>
            <a:endParaRPr lang="en-US" sz="1600" b="1" dirty="0"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7229" name="Rectangle 10"/>
          <p:cNvSpPr>
            <a:spLocks noChangeArrowheads="1"/>
          </p:cNvSpPr>
          <p:nvPr/>
        </p:nvSpPr>
        <p:spPr bwMode="auto">
          <a:xfrm>
            <a:off x="4419600" y="2971800"/>
            <a:ext cx="4191000" cy="3292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Pasal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190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Menteri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atau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pejabat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yang 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ditunjuk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mengenakan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sanksi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administratif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atas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pelanggaran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Pasal</a:t>
            </a:r>
            <a:r>
              <a:rPr lang="es-E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87,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berupa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:</a:t>
            </a:r>
          </a:p>
          <a:p>
            <a:pPr marL="338138" indent="-3381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a. 	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teguran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;</a:t>
            </a:r>
          </a:p>
          <a:p>
            <a:pPr marL="338138" indent="-3381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b. 	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peringatan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tertulis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;</a:t>
            </a:r>
          </a:p>
          <a:p>
            <a:pPr marL="338138" indent="-3381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c. 	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pembatasan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kegiatan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usaha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;</a:t>
            </a:r>
          </a:p>
          <a:p>
            <a:pPr marL="338138" indent="-3381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d. 	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pembekuan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kegiatan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usaha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;</a:t>
            </a:r>
          </a:p>
          <a:p>
            <a:pPr marL="338138" indent="-3381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e. 	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pembatalan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persetujuan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;</a:t>
            </a:r>
          </a:p>
          <a:p>
            <a:pPr marL="338138" indent="-3381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f. 	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pembatalan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pendaftaran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;</a:t>
            </a:r>
          </a:p>
          <a:p>
            <a:pPr marL="338138" indent="-3381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g. 	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penghentian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sementara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sebagian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atau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seluruh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alat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produksi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;</a:t>
            </a:r>
          </a:p>
          <a:p>
            <a:pPr marL="338138" indent="-3381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h. 	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pencabutan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ijin</a:t>
            </a:r>
            <a:r>
              <a:rPr lang="en-US" sz="1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</p:txBody>
      </p:sp>
      <p:cxnSp>
        <p:nvCxnSpPr>
          <p:cNvPr id="12" name="AutoShape 18"/>
          <p:cNvCxnSpPr>
            <a:cxnSpLocks noChangeShapeType="1"/>
            <a:endCxn id="137229" idx="1"/>
          </p:cNvCxnSpPr>
          <p:nvPr/>
        </p:nvCxnSpPr>
        <p:spPr bwMode="auto">
          <a:xfrm>
            <a:off x="2971800" y="3810000"/>
            <a:ext cx="1447800" cy="8080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86200" y="2133600"/>
            <a:ext cx="4349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</a:rPr>
              <a:t>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</a:rPr>
              <a:t>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</a:rPr>
              <a:t>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</a:rPr>
              <a:t>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</a:rPr>
              <a:t>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49631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6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8" grpId="0" animBg="1"/>
      <p:bldP spid="137229" grpId="0" animBg="1"/>
      <p:bldP spid="1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143000" y="381000"/>
            <a:ext cx="7086600" cy="8382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271A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UU No. 1 Tahun 1970  Keselamatan Kerja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371600" y="1431925"/>
            <a:ext cx="6477000" cy="13112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EAEAEA"/>
                </a:solidFill>
              </a:rPr>
              <a:t>Pasal 16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EAEAEA"/>
                </a:solidFill>
              </a:rPr>
              <a:t>Kewajiban Pengusaha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EAEAEA"/>
                </a:solidFill>
              </a:rPr>
              <a:t>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295400" y="3505200"/>
            <a:ext cx="6553200" cy="137318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solidFill>
                  <a:srgbClr val="EAEAEA"/>
                </a:solidFill>
              </a:rPr>
              <a:t>Pengusaha menyesuaikan dalam waktu satu tahun setelah diundangkan </a:t>
            </a:r>
          </a:p>
        </p:txBody>
      </p:sp>
    </p:spTree>
    <p:extLst>
      <p:ext uri="{BB962C8B-B14F-4D97-AF65-F5344CB8AC3E}">
        <p14:creationId xmlns:p14="http://schemas.microsoft.com/office/powerpoint/2010/main" val="314030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utoUpdateAnimBg="0"/>
      <p:bldP spid="15363" grpId="0" build="p" autoUpdateAnimBg="0"/>
      <p:bldP spid="15364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219200" y="381000"/>
            <a:ext cx="7086600" cy="8382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271A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UU No. 1 Tahun 1970  Keselamatan Kerja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066800" y="1752600"/>
            <a:ext cx="7224713" cy="13112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EAEAEA"/>
                </a:solidFill>
              </a:rPr>
              <a:t>Pasal 17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EAEAEA"/>
                </a:solidFill>
              </a:rPr>
              <a:t>Pemberlakuan peraturan lama sepanjang tidak bertentangan</a:t>
            </a:r>
            <a:endParaRPr lang="en-US">
              <a:solidFill>
                <a:srgbClr val="EAEAEA"/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3400" y="3641725"/>
            <a:ext cx="8382000" cy="13112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EAEAEA"/>
                </a:solidFill>
              </a:rPr>
              <a:t>Pasal 18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EAEAEA"/>
                </a:solidFill>
              </a:rPr>
              <a:t>Nama Undang-Undang ini adalah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EAEAEA"/>
                </a:solidFill>
              </a:rPr>
              <a:t>Undang-Udang Keselamatan kerja</a:t>
            </a:r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6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autoUpdateAnimBg="0"/>
      <p:bldP spid="16387" grpId="0" build="p" autoUpdateAnimBg="0"/>
      <p:bldP spid="16388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8077200" cy="1066800"/>
          </a:xfrm>
          <a:solidFill>
            <a:srgbClr val="008A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b="1">
                <a:latin typeface="Arial Narrow" pitchFamily="34" charset="0"/>
              </a:rPr>
              <a:t>PERATURAN PELAKSANAAN</a:t>
            </a:r>
            <a:br>
              <a:rPr lang="en-US" sz="2800" b="1">
                <a:latin typeface="Arial Narrow" pitchFamily="34" charset="0"/>
              </a:rPr>
            </a:br>
            <a:r>
              <a:rPr lang="en-US" sz="2800" b="1">
                <a:latin typeface="Arial Narrow" pitchFamily="34" charset="0"/>
              </a:rPr>
              <a:t>UU  No. 1 Tahun 1970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438400"/>
            <a:ext cx="6553200" cy="2819400"/>
          </a:xfrm>
        </p:spPr>
        <p:txBody>
          <a:bodyPr/>
          <a:lstStyle/>
          <a:p>
            <a:pPr marL="285750" indent="-285750"/>
            <a:r>
              <a:rPr lang="en-US" b="1">
                <a:solidFill>
                  <a:srgbClr val="FF3300"/>
                </a:solidFill>
                <a:latin typeface="Albertus Medium" pitchFamily="34" charset="0"/>
              </a:rPr>
              <a:t>PERATURAN ORGANIK</a:t>
            </a:r>
          </a:p>
          <a:p>
            <a:pPr marL="285750" indent="-285750"/>
            <a:endParaRPr lang="en-US" b="1">
              <a:latin typeface="Albertus Medium" pitchFamily="34" charset="0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en-US" sz="4000" b="1">
                <a:latin typeface="Albertus Medium" pitchFamily="34" charset="0"/>
              </a:rPr>
              <a:t>Secara Sektoral</a:t>
            </a:r>
          </a:p>
          <a:p>
            <a:pPr marL="285750" indent="-285750">
              <a:buFont typeface="Wingdings" pitchFamily="2" charset="2"/>
              <a:buChar char="u"/>
            </a:pPr>
            <a:r>
              <a:rPr lang="en-US" sz="4000" b="1">
                <a:latin typeface="Albertus Medium" pitchFamily="34" charset="0"/>
              </a:rPr>
              <a:t>Pendekatan Objek </a:t>
            </a:r>
            <a:endParaRPr lang="en-US" b="1"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10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228600" y="1373606"/>
            <a:ext cx="5410200" cy="47524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3600" b="1" kern="10" cap="small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6600">
                    <a:lumMod val="60000"/>
                    <a:lumOff val="40000"/>
                  </a:srgbClr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Berdasarkan</a:t>
            </a:r>
            <a:endParaRPr lang="id-ID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CC6600">
                  <a:lumMod val="60000"/>
                  <a:lumOff val="40000"/>
                </a:srgbClr>
              </a:solidFill>
              <a:effectLst>
                <a:outerShdw dist="53882" dir="2700000" algn="ctr" rotWithShape="0">
                  <a:srgbClr val="9999FF"/>
                </a:outerShdw>
              </a:effectLst>
              <a:latin typeface="Impact"/>
            </a:endParaRPr>
          </a:p>
        </p:txBody>
      </p:sp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228600" y="1886953"/>
            <a:ext cx="5410200" cy="47524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3600" b="1" kern="10" cap="small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6600">
                    <a:lumMod val="60000"/>
                    <a:lumOff val="40000"/>
                  </a:srgbClr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Pendekatan Objek</a:t>
            </a:r>
            <a:endParaRPr lang="id-ID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CC6600">
                  <a:lumMod val="60000"/>
                  <a:lumOff val="40000"/>
                </a:srgbClr>
              </a:solidFill>
              <a:effectLst>
                <a:outerShdw dist="53882" dir="2700000" algn="ctr" rotWithShape="0">
                  <a:srgbClr val="9999FF"/>
                </a:outerShdw>
              </a:effectLst>
              <a:latin typeface="Impact"/>
            </a:endParaRPr>
          </a:p>
        </p:txBody>
      </p:sp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228600" y="820153"/>
            <a:ext cx="5410200" cy="47524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3600" b="1" kern="10" cap="small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UUKK No.1 Th.1970</a:t>
            </a:r>
            <a:endParaRPr lang="id-ID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/>
                </a:outerShdw>
              </a:effectLst>
              <a:latin typeface="Impact"/>
            </a:endParaRP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228600" y="134353"/>
            <a:ext cx="5410200" cy="62764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3600" b="1" kern="10" cap="small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Peraturan Organik</a:t>
            </a:r>
            <a:endParaRPr lang="id-ID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286214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786" name="Group 2"/>
          <p:cNvGraphicFramePr>
            <a:graphicFrameLocks noGrp="1"/>
          </p:cNvGraphicFramePr>
          <p:nvPr>
            <p:ph/>
          </p:nvPr>
        </p:nvGraphicFramePr>
        <p:xfrm>
          <a:off x="152400" y="76200"/>
          <a:ext cx="8839200" cy="67818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Lucida Sans" pitchFamily="34" charset="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Lucida Sans" pitchFamily="34" charset="0"/>
                        </a:rPr>
                        <a:t>OBYEK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Lucida Sans" pitchFamily="34" charset="0"/>
                        </a:rPr>
                        <a:t>PASAL &amp; AYAT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Lucida Sans" pitchFamily="34" charset="0"/>
                        </a:rPr>
                        <a:t>PER. PELAKSANAAN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Ahli KK (K3)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BAB I, Pasal 1 ayat (6)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indent="-268288">
                        <a:buFont typeface="Wingdings" pitchFamily="2" charset="2"/>
                        <a:buChar char="§"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Permenaker  No. 02/MEN/1992</a:t>
                      </a:r>
                    </a:p>
                    <a:p>
                      <a:pPr marL="268288" indent="-268288">
                        <a:buFont typeface="Wingdings" pitchFamily="2" charset="2"/>
                        <a:buChar char="§"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Permenaker No.04/MEN/1995</a:t>
                      </a:r>
                    </a:p>
                    <a:p>
                      <a:pPr marL="268288" indent="-268288">
                        <a:buFont typeface="Wingdings" pitchFamily="2" charset="2"/>
                        <a:buChar char="§"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Permenaker No.04/MEN/1987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2.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Mencegah dan mengurangi kecelakaan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BAB III,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Pasal 3 ayat (1) a</a:t>
                      </a:r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buFont typeface="Wingdings" pitchFamily="2" charset="2"/>
                        <a:buChar char="§"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Seluruh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peraturan pelaksanaan UU K3 mengatur tentang mencegah kecelakaan</a:t>
                      </a:r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3.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Mencegah, mengurangi dan memadamkan kebakaran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BAB III, Pasal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3 ayat (1) b</a:t>
                      </a:r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buFont typeface="Wingdings" pitchFamily="2" charset="2"/>
                        <a:buChar char="§"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Permenaker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No. 04/MEN/1980 ttg APAR</a:t>
                      </a:r>
                    </a:p>
                    <a:p>
                      <a:pPr marL="266700" indent="-266700">
                        <a:buFont typeface="Wingdings" pitchFamily="2" charset="2"/>
                        <a:buChar char="§"/>
                      </a:pP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Permenaker No. 02/MEN/1983 ttg Instalasi Alarm Kebakaran Otomatis</a:t>
                      </a:r>
                    </a:p>
                    <a:p>
                      <a:pPr marL="266700" indent="-266700">
                        <a:buFont typeface="Wingdings" pitchFamily="2" charset="2"/>
                        <a:buChar char="§"/>
                      </a:pP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Permenaker No.02/MEN/1989 ttg Inst. Penyalur Petir</a:t>
                      </a:r>
                    </a:p>
                    <a:p>
                      <a:pPr marL="266700" indent="-266700">
                        <a:buFont typeface="Wingdings" pitchFamily="2" charset="2"/>
                        <a:buChar char="§"/>
                      </a:pP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Kepmenaker No. 186/MEN/1999 ttg Penanggulangan Kebakaran</a:t>
                      </a: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4.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Mencegah dan mengurangi bahaya peledakan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BAB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III, Pasal 3 ayat (1) c</a:t>
                      </a:r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buFont typeface="Wingdings" pitchFamily="2" charset="2"/>
                        <a:buChar char="§"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UU dan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Per. Uap</a:t>
                      </a:r>
                    </a:p>
                    <a:p>
                      <a:pPr marL="266700" indent="-266700">
                        <a:buFont typeface="Wingdings" pitchFamily="2" charset="2"/>
                        <a:buChar char="§"/>
                      </a:pP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Permenaker No. 01/MEN/1982 ttg Bejana Tekanan </a:t>
                      </a:r>
                    </a:p>
                    <a:p>
                      <a:pPr marL="266700" indent="-266700">
                        <a:buFont typeface="Wingdings" pitchFamily="2" charset="2"/>
                        <a:buChar char="§"/>
                      </a:pP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Permenaker No.01/MEN/1988</a:t>
                      </a:r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Memberi kesempatan atau jalan menyelamatkan diri 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BAB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III, Pasal 3 ayat (1) d</a:t>
                      </a:r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Tidak diatur secara spesifik, ada dalam elemen SMK3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6.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Memberi pertolongan pada kecelakaan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BAB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III, Pasal 3 ayat (1) e</a:t>
                      </a:r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Permenakertran No. 15/MEN/VII/ 2008 ttg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P3K</a:t>
                      </a:r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161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786" name="Group 2"/>
          <p:cNvGraphicFramePr>
            <a:graphicFrameLocks noGrp="1"/>
          </p:cNvGraphicFramePr>
          <p:nvPr>
            <p:ph/>
          </p:nvPr>
        </p:nvGraphicFramePr>
        <p:xfrm>
          <a:off x="0" y="0"/>
          <a:ext cx="8991600" cy="68580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07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OBYEK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PASAL &amp; AYAT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PER. PELAKSANAAN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6.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Memberi APD  pada para pekerja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BAB III, Pasal 3 ayat (1) f dan BAB X Pasal 14 ayat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indent="-268288">
                        <a:buFont typeface="Wingdings" pitchFamily="2" charset="2"/>
                        <a:buChar char="§"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Ins. Menaker No. 02/BW/1984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ttg Pengesahan APD</a:t>
                      </a:r>
                    </a:p>
                    <a:p>
                      <a:pPr marL="268288" indent="-268288">
                        <a:buFont typeface="Wingdings" pitchFamily="2" charset="2"/>
                        <a:buChar char="§"/>
                      </a:pP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SE Dirjen BINAWAS No.05/BW/1997 ttg Pendaftaran APD</a:t>
                      </a:r>
                      <a:endParaRPr lang="en-US" sz="1600" baseline="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  <a:p>
                      <a:pPr marL="268288" indent="-268288">
                        <a:buFont typeface="Wingdings" pitchFamily="2" charset="2"/>
                        <a:buChar char="§"/>
                      </a:pPr>
                      <a:r>
                        <a:rPr lang="en-US" sz="1600" baseline="0" dirty="0" err="1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Permenakertrans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No.08/Men/2010 </a:t>
                      </a:r>
                      <a:r>
                        <a:rPr lang="en-US" sz="1600" baseline="0" dirty="0" err="1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ttg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APD</a:t>
                      </a:r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7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Mencegah dan mengendali kan timbul atau menyebabarluasnya suhu, kelembaban, debu, kotoran, asap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BAB III,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Pasal 3 ayat (1) g </a:t>
                      </a:r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PMP No. 7/1964 ttg Syarat Kesehatan, Kebersihan, Penerangan.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Permenakertrans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No.13/MEN/X/2011 ttg NAB Faktor Fisika dan Kimia di Temp. Kerja </a:t>
                      </a:r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8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Mencegah, mengendalikan timbulnya PAK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BAB III, Pasal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3 ayat (1) h</a:t>
                      </a:r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Permenaker No.02/1980 ttg Pem. Kesehatan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Permenakertrans No.13/MEN/X/2011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Permanaker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No. 01/1976 ttg Dokter Hiperkes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Permenaker No. 01/1979 ttg Paramedis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PMP No.7/1964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Permenaker No.03/MEN/1985 ttg K3 Pemakaian Asbes</a:t>
                      </a:r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9.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  <a:defRPr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Memperoleh penerangan yang cukup dan sesuai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BAB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III, Pasal 3 ayat (1) i</a:t>
                      </a:r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PMP No.7/1964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1795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786" name="Group 2"/>
          <p:cNvGraphicFramePr>
            <a:graphicFrameLocks noGrp="1"/>
          </p:cNvGraphicFramePr>
          <p:nvPr>
            <p:ph/>
          </p:nvPr>
        </p:nvGraphicFramePr>
        <p:xfrm>
          <a:off x="152400" y="76200"/>
          <a:ext cx="8839200" cy="6675437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9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7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NO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OBYEK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PASAL &amp; AYAT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PER. PELAKSANAAN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Menyelenggarakan suhu dan lembab udara yang baik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BAB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III, Pasal 3 ayat (1) j</a:t>
                      </a:r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Permenakertrans No.13/MEN/X/2011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11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Menyelenggarakan pnyegaran udara yang cukup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BAB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III, Pasal 3 ayat (1) k</a:t>
                      </a:r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  <a:p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Permenakertrans No.13/MEN/X/2011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12.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  <a:defRPr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Memelihara kebersihan, kesehatan dan ketertiban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BAB III, Pasal 3 ayat (1) l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PMP No.7/1964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13.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  <a:defRPr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Memperoleh keserasian antara tenaga kerja, alat kerja, lingkungan, cara dan proses kerjanya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BAB III,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Pasal 3 ayat (1) m</a:t>
                      </a:r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  <a:p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Pengatura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n</a:t>
                      </a: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ergonomi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dalam bentuk Pedomaan (Manual) dari ILO guidelines</a:t>
                      </a:r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3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14.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Mengamankan dan memperlancar pengangkutan orang, binatang, tanaman atau barang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BAB III, Pasal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3 ayat (1) n</a:t>
                      </a:r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marR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Permenaker No.05/1985 ttg Pesawat Angkat dan Angkut</a:t>
                      </a:r>
                    </a:p>
                    <a:p>
                      <a:pPr marL="268288" marR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Permenaker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No.03/1999 ttg Lift Orang dan Barang</a:t>
                      </a:r>
                    </a:p>
                    <a:p>
                      <a:pPr marL="268288" marR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Kep. Dirjen No. 407/BW/1999 ttg Teknisi Lifft</a:t>
                      </a:r>
                    </a:p>
                    <a:p>
                      <a:pPr marL="268288" marR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Permenaker No.09/VII/2010 ttg Operator dan Petugas PAA</a:t>
                      </a:r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781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786" name="Group 2"/>
          <p:cNvGraphicFramePr>
            <a:graphicFrameLocks noGrp="1"/>
          </p:cNvGraphicFramePr>
          <p:nvPr>
            <p:ph/>
          </p:nvPr>
        </p:nvGraphicFramePr>
        <p:xfrm>
          <a:off x="152400" y="228600"/>
          <a:ext cx="8839200" cy="5821656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NO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OBYEK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PASAL &amp; AYAT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PER. PELAKSANAAN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56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15.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  <a:defRPr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Mengamankan dan memelihara segala jenis bangunan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BAB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III, Pasal 3 ayat (1) o</a:t>
                      </a:r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3038" indent="-173038">
                        <a:buFont typeface="Wingdings" pitchFamily="2" charset="2"/>
                        <a:buChar char="§"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Permenaker No.01/MEN/1980 ttg K3 Pada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</a:t>
                      </a: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Konstruksi Bangunan</a:t>
                      </a:r>
                    </a:p>
                    <a:p>
                      <a:pPr marL="173038" indent="-173038">
                        <a:buFont typeface="Wingdings" pitchFamily="2" charset="2"/>
                        <a:buChar char="§"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Permenaker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No. 04/MEN/1980 ttg APAR</a:t>
                      </a:r>
                    </a:p>
                    <a:p>
                      <a:pPr marL="173038" indent="-173038">
                        <a:buFont typeface="Wingdings" pitchFamily="2" charset="2"/>
                        <a:buChar char="§"/>
                      </a:pP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Permenaker No. 02/MEN/1983 ttg Instalasi Alarm Kebakaran Otomatis</a:t>
                      </a:r>
                    </a:p>
                    <a:p>
                      <a:pPr marL="173038" indent="-173038">
                        <a:buFont typeface="Wingdings" pitchFamily="2" charset="2"/>
                        <a:buChar char="§"/>
                      </a:pP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Permenaker No.02/MEN/1989 ttg Inst. Penyalur Petir</a:t>
                      </a:r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Permenaker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No.03/1999 ttg Lift Orang dan Barang</a:t>
                      </a:r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Kep. Dirjen No. 407/BW/1999 ttg Teknisi Lifft</a:t>
                      </a:r>
                    </a:p>
                    <a:p>
                      <a:pPr marL="173038" indent="-173038">
                        <a:buFont typeface="Wingdings" pitchFamily="2" charset="2"/>
                        <a:buChar char="§"/>
                      </a:pP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Kepmenaker No. 186/MEN/1999 ttg Penanggulangan Kebakaran</a:t>
                      </a: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</a:t>
                      </a:r>
                    </a:p>
                    <a:p>
                      <a:pPr marL="173038" indent="-173038" algn="l">
                        <a:buFont typeface="Wingdings" pitchFamily="2" charset="2"/>
                        <a:buChar char="§"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</a:t>
                      </a: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menaker No.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12</a:t>
                      </a: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/20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15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ttg 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K3 </a:t>
                      </a:r>
                      <a:r>
                        <a:rPr lang="en-US" sz="1600" baseline="0" dirty="0" err="1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Listrik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di Tempat Kerja</a:t>
                      </a:r>
                    </a:p>
                    <a:p>
                      <a:pPr marL="173038" indent="-173038" algn="l">
                        <a:buFont typeface="Wingdings" pitchFamily="2" charset="2"/>
                        <a:buChar char="§"/>
                      </a:pP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Kep. Dirjen BINAWAS No. 311/BW/2002 ttg Te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k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nisi Listrik</a:t>
                      </a:r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3702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786" name="Group 2"/>
          <p:cNvGraphicFramePr>
            <a:graphicFrameLocks noGrp="1"/>
          </p:cNvGraphicFramePr>
          <p:nvPr>
            <p:ph/>
          </p:nvPr>
        </p:nvGraphicFramePr>
        <p:xfrm>
          <a:off x="152400" y="228600"/>
          <a:ext cx="8839200" cy="4297608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7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7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NO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OBYEK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PASAL &amp; AYAT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PER. PELAKSANAAN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16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Mengamankan dan mempelancar pekerjaan bongkar muat, perlakukan dan penyimpanan barang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BAB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III, Pasal 3 ayat (1) p</a:t>
                      </a:r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Tidak diatur secara spesifik, ada dalam elemen SMK3</a:t>
                      </a:r>
                    </a:p>
                    <a:p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4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17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Mencegah terkena aliran listrik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BAB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III, Pasal 3 ayat (1) q</a:t>
                      </a:r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  <a:p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3038" indent="-173038" algn="l">
                        <a:buFont typeface="Wingdings" pitchFamily="2" charset="2"/>
                        <a:buChar char="§"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</a:t>
                      </a: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menaker No.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12</a:t>
                      </a: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/20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15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ttg 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K3 </a:t>
                      </a:r>
                      <a:r>
                        <a:rPr lang="en-US" sz="1600" baseline="0" dirty="0" err="1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Listrik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di Tempat Kerja</a:t>
                      </a:r>
                      <a:endParaRPr lang="en-US" sz="1600" baseline="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  <a:p>
                      <a:pPr marL="173038" indent="-173038" algn="l">
                        <a:buFont typeface="Wingdings" pitchFamily="2" charset="2"/>
                        <a:buChar char="§"/>
                      </a:pP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Kep. Dirjen BINAWAS No. 311/BW/2002 ttg Te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k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nisi Listrik</a:t>
                      </a:r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5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18.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Menyesuaikan dan menyempurnakan pengamanan pada pekerjaan yang bahaya kecelakaannya menjadi bertambah tinggi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BAB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III, Pasal 3 ayat (1) r</a:t>
                      </a:r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  <a:p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Tidak diatur secara spesifik, ada dalam elemen SMK3</a:t>
                      </a:r>
                    </a:p>
                    <a:p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1010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388C1-5DE6-491D-1966-EB8905E36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E7D3921-88A6-DBC8-ED67-5727FDABDC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1830" y="188575"/>
            <a:ext cx="8417024" cy="57099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1F19C9-472C-58D6-6654-059C21B99DBA}"/>
              </a:ext>
            </a:extLst>
          </p:cNvPr>
          <p:cNvSpPr txBox="1"/>
          <p:nvPr/>
        </p:nvSpPr>
        <p:spPr>
          <a:xfrm>
            <a:off x="1403648" y="6214030"/>
            <a:ext cx="8118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https://youtu.be/QyJVjich-98?si=ZbmaGE8g8URMV7Nn</a:t>
            </a:r>
          </a:p>
        </p:txBody>
      </p:sp>
    </p:spTree>
    <p:extLst>
      <p:ext uri="{BB962C8B-B14F-4D97-AF65-F5344CB8AC3E}">
        <p14:creationId xmlns:p14="http://schemas.microsoft.com/office/powerpoint/2010/main" val="72999179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786" name="Group 2"/>
          <p:cNvGraphicFramePr>
            <a:graphicFrameLocks noGrp="1"/>
          </p:cNvGraphicFramePr>
          <p:nvPr>
            <p:ph/>
          </p:nvPr>
        </p:nvGraphicFramePr>
        <p:xfrm>
          <a:off x="152400" y="104775"/>
          <a:ext cx="8839200" cy="6145213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1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NO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OBYEK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PASAL &amp; AYAT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PER. PELAKSANAAN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5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19.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Syarat KK dalam perencanaan, pembuatan, pengangkutan, peredaran, perdagangan, pemasangan, pemakaian, penggunaan, pemeli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ha</a:t>
                      </a: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raan dan penyimpanan bahan, barang, produk tehnis dan aparat produksi yang mengandung dan dapat menimbulka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n</a:t>
                      </a: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 bahaya kecelakaan.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Mencakup bidang konstruksi, bahan, pengolahan dan pembuatan, perlengkapan alat-alat perlindungan, pengujian dan pengesahan, pengepakan atau pembungkusan, pemberian tanda-tanda pengenal atas bahan, barang, produk tehnis dan aparat produksi guna menjamin keselamatan barang-barang itu sendiri, keselamatan tenaga kerja yang melakukannya dan keselamatan umum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BAB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III, Pasal 4 ayat (1) (2)</a:t>
                      </a:r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Permenaker No. 05/MEN/1996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ttg SMK3 (diganti dengan PP No.50 Tahun 2012)</a:t>
                      </a:r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2904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786" name="Group 2"/>
          <p:cNvGraphicFramePr>
            <a:graphicFrameLocks noGrp="1"/>
          </p:cNvGraphicFramePr>
          <p:nvPr>
            <p:ph/>
          </p:nvPr>
        </p:nvGraphicFramePr>
        <p:xfrm>
          <a:off x="152400" y="228600"/>
          <a:ext cx="8839200" cy="60960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07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OBYEK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PASAL &amp; AYAT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PER. PELAKSANAAN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20.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Direktur melakukan pelaksanaan umum thd dan pegawai pengawas dan ahli K3 ditugaskan menjalankan pengawasan langsung dan membantu pelaksanaannya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BAB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IV, Pasal 5 ayat (1) (2)</a:t>
                      </a:r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buFont typeface="Wingdings" pitchFamily="2" charset="2"/>
                        <a:buChar char="§"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Permenaker No. 02/MEN/1992 ttg Ahli K3</a:t>
                      </a:r>
                    </a:p>
                    <a:p>
                      <a:pPr marL="266700" indent="-266700">
                        <a:buFont typeface="Wingdings" pitchFamily="2" charset="2"/>
                        <a:buChar char="§"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Permenaker No.04/MEN/1995 ttg PJK3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21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Pengajuan banding kepada Menteri TK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BAB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IV, Pasal 6 </a:t>
                      </a:r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  <a:p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------------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22.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Pembayaran restribusi thd pelaksanaan pengawasan K3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BAB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IV, Pasal 7</a:t>
                      </a:r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  <a:p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Diatur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dengan PERDA masing-masing daerah</a:t>
                      </a:r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23.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Pemeriksaan kesehatan badan, kondisi mental dan kemampuan fisik tenaga kerja yang akan diterima maupun akan dipindahkan sesuai  dg sifat pekerjaannya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BAB IV Pasal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Permenaker No. 02/MEN/1980 ttg Pem. Kesehatan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Permanaker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No. 01/1976 ttg Dokter Hiperkes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Permenaker No. 01/1979 ttg Paramedis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Permenaker No.03/MEN/1982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ttg Pelayanan Kesehatan</a:t>
                      </a:r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152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786" name="Group 2"/>
          <p:cNvGraphicFramePr>
            <a:graphicFrameLocks noGrp="1"/>
          </p:cNvGraphicFramePr>
          <p:nvPr>
            <p:ph/>
          </p:nvPr>
        </p:nvGraphicFramePr>
        <p:xfrm>
          <a:off x="152400" y="228600"/>
          <a:ext cx="8839200" cy="6063127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NO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OBYEK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PASAL &amp; AYAT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PER. PELAKSANAAN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7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24.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Menunjukan dan menjelaskan kepada tenaga kerja yang baru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Baru memperkerjakan ybs bila sudah yakin telah memahami syarat-syarat K3 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Menyelenggarakan pembinaan bagi tenaga kerjanya dalam K3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BAB V, Pasal 9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Ada dalam elemen SMK3</a:t>
                      </a:r>
                    </a:p>
                    <a:p>
                      <a:pPr marL="266700" indent="-266700">
                        <a:buFont typeface="Wingdings" pitchFamily="2" charset="2"/>
                        <a:buChar char="§"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Permenaker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No. 04/MEN/1995 PJK3 yang terkait dengan pembinaan dan pelatihan K3</a:t>
                      </a:r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25.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P2K3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BAB VI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, Pasal 10</a:t>
                      </a:r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Permenaker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No. 04/MEN/1987</a:t>
                      </a:r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43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26.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Laporan kecekaan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BAB VII, Pasal 11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Permenaker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No.03/MEN/1998 jo. Kep. Dirjen Pembinaan Pengawasan Ketenagakerjaan No. Kep.84/BW/1998.</a:t>
                      </a:r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27.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Hak dan kewajiban TK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BAB VIII</a:t>
                      </a:r>
                      <a:r>
                        <a:rPr lang="id-ID" sz="16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Pasal 18</a:t>
                      </a:r>
                      <a:endParaRPr lang="id-ID" sz="1600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Diatur dalam SMK3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28.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Kewajiban bila memasuki tempat kerja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BAB IX Pasal 13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Diatur dalam SMK3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7930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786" name="Group 2"/>
          <p:cNvGraphicFramePr>
            <a:graphicFrameLocks noGrp="1"/>
          </p:cNvGraphicFramePr>
          <p:nvPr>
            <p:ph/>
          </p:nvPr>
        </p:nvGraphicFramePr>
        <p:xfrm>
          <a:off x="152400" y="228600"/>
          <a:ext cx="8839200" cy="59436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07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OBYEK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PASAL &amp; AYAT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PER. PELAKSANAAN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  <a:defRPr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29.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Kewajiban Pengurus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  <a:p>
                      <a:endParaRPr lang="id-ID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BAB X Pasal 14</a:t>
                      </a:r>
                    </a:p>
                    <a:p>
                      <a:endParaRPr lang="id-ID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Sebagian besar peraturan pelaksanaan K3 mengatur kewajiban Pengurus tempat</a:t>
                      </a:r>
                      <a:r>
                        <a:rPr lang="id-ID" sz="1800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kerja dan d</a:t>
                      </a:r>
                      <a:r>
                        <a:rPr lang="id-ID" sz="180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iatur dalam SMK3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30.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Perusahaan Jasa K3 (PJK3)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Permenaker No.04/MEN/1995 ttg PJK3 yang berlaku untuk beberapa kegiatan jasa di bidang K3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31.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Dewan</a:t>
                      </a:r>
                      <a:r>
                        <a:rPr lang="id-ID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Keselamatan dan Kesehatan Kerja (DK3N)</a:t>
                      </a:r>
                      <a:endParaRPr lang="id-ID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dirty="0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Kep.Menaker No.Kep.155/M/1984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</a:rPr>
                        <a:t>32.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SMK3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>
                        <a:solidFill>
                          <a:schemeClr val="tx2"/>
                        </a:solidFill>
                        <a:latin typeface="Lucida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Permenaker No.05/MEN/1996 diganti dengan PP No.50 Th.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912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F0901806-E31A-4965-9B2E-2F04FF7C6F7B}"/>
              </a:ext>
            </a:extLst>
          </p:cNvPr>
          <p:cNvGrpSpPr>
            <a:grpSpLocks noChangeAspect="1"/>
          </p:cNvGrpSpPr>
          <p:nvPr/>
        </p:nvGrpSpPr>
        <p:grpSpPr>
          <a:xfrm>
            <a:off x="3959435" y="4619667"/>
            <a:ext cx="4929372" cy="1816011"/>
            <a:chOff x="3099502" y="2587008"/>
            <a:chExt cx="6154356" cy="2069578"/>
          </a:xfrm>
        </p:grpSpPr>
        <p:sp>
          <p:nvSpPr>
            <p:cNvPr id="44" name="Rounded Rectangle 21">
              <a:extLst>
                <a:ext uri="{FF2B5EF4-FFF2-40B4-BE49-F238E27FC236}">
                  <a16:creationId xmlns:a16="http://schemas.microsoft.com/office/drawing/2014/main" id="{4D757E18-52A0-4D9C-9F74-D4AD470183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09823" y="2587008"/>
              <a:ext cx="6044035" cy="2069578"/>
            </a:xfrm>
            <a:prstGeom prst="roundRect">
              <a:avLst>
                <a:gd name="adj" fmla="val 4263"/>
              </a:avLst>
            </a:prstGeom>
            <a:solidFill>
              <a:srgbClr val="34738D">
                <a:alpha val="60000"/>
              </a:srgbClr>
            </a:solidFill>
            <a:ln w="6350">
              <a:solidFill>
                <a:schemeClr val="bg1">
                  <a:alpha val="2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C1241F7-E37F-4FD0-92D8-5E5263E3ECCF}"/>
                </a:ext>
              </a:extLst>
            </p:cNvPr>
            <p:cNvGrpSpPr/>
            <p:nvPr/>
          </p:nvGrpSpPr>
          <p:grpSpPr>
            <a:xfrm>
              <a:off x="4757371" y="4266394"/>
              <a:ext cx="3933674" cy="94929"/>
              <a:chOff x="5959208" y="4279685"/>
              <a:chExt cx="2622449" cy="94929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16C174F-4B21-4249-AC0C-C633DC7BA1E2}"/>
                  </a:ext>
                </a:extLst>
              </p:cNvPr>
              <p:cNvSpPr/>
              <p:nvPr/>
            </p:nvSpPr>
            <p:spPr>
              <a:xfrm>
                <a:off x="5959208" y="4279685"/>
                <a:ext cx="655320" cy="91440"/>
              </a:xfrm>
              <a:prstGeom prst="rect">
                <a:avLst/>
              </a:prstGeom>
              <a:solidFill>
                <a:srgbClr val="34738D"/>
              </a:solidFill>
              <a:ln w="6350"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C849538-7DE5-4711-8E29-B72A5EA5D599}"/>
                  </a:ext>
                </a:extLst>
              </p:cNvPr>
              <p:cNvSpPr/>
              <p:nvPr/>
            </p:nvSpPr>
            <p:spPr>
              <a:xfrm>
                <a:off x="6614528" y="4283174"/>
                <a:ext cx="655320" cy="91440"/>
              </a:xfrm>
              <a:prstGeom prst="rect">
                <a:avLst/>
              </a:prstGeom>
              <a:solidFill>
                <a:srgbClr val="189A80"/>
              </a:solidFill>
              <a:ln w="6350"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5E28154-34DB-479F-89A3-3E190C97F1DF}"/>
                  </a:ext>
                </a:extLst>
              </p:cNvPr>
              <p:cNvSpPr/>
              <p:nvPr/>
            </p:nvSpPr>
            <p:spPr>
              <a:xfrm>
                <a:off x="7276848" y="4283174"/>
                <a:ext cx="655320" cy="91440"/>
              </a:xfrm>
              <a:prstGeom prst="rect">
                <a:avLst/>
              </a:prstGeom>
              <a:solidFill>
                <a:srgbClr val="EF9D27"/>
              </a:solidFill>
              <a:ln w="6350"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7841AD3-1FC3-4FF6-9C25-705E15750090}"/>
                  </a:ext>
                </a:extLst>
              </p:cNvPr>
              <p:cNvSpPr/>
              <p:nvPr/>
            </p:nvSpPr>
            <p:spPr>
              <a:xfrm>
                <a:off x="7926337" y="4283174"/>
                <a:ext cx="655320" cy="91440"/>
              </a:xfrm>
              <a:prstGeom prst="rect">
                <a:avLst/>
              </a:prstGeom>
              <a:solidFill>
                <a:srgbClr val="D34132"/>
              </a:solidFill>
              <a:ln w="6350"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54D6C31-DC8E-439C-ADD3-3B14A1BD79CA}"/>
                </a:ext>
              </a:extLst>
            </p:cNvPr>
            <p:cNvSpPr txBox="1"/>
            <p:nvPr/>
          </p:nvSpPr>
          <p:spPr>
            <a:xfrm>
              <a:off x="3099502" y="3165820"/>
              <a:ext cx="6044035" cy="1262704"/>
            </a:xfrm>
            <a:prstGeom prst="rect">
              <a:avLst/>
            </a:prstGeom>
            <a:noFill/>
          </p:spPr>
          <p:txBody>
            <a:bodyPr wrap="square" rtlCol="0" anchor="t" anchorCtr="1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prstClr val="white"/>
                  </a:solidFill>
                  <a:latin typeface="Candara" panose="020E0502030303020204" pitchFamily="34" charset="0"/>
                  <a:cs typeface="Estrangelo Edessa" panose="03080600000000000000" pitchFamily="66" charset="0"/>
                </a:rPr>
                <a:t>Terima</a:t>
              </a:r>
              <a:r>
                <a:rPr lang="en-US" sz="4800" b="1" dirty="0">
                  <a:solidFill>
                    <a:prstClr val="white"/>
                  </a:solidFill>
                  <a:latin typeface="Candara" panose="020E0502030303020204" pitchFamily="34" charset="0"/>
                  <a:cs typeface="Estrangelo Edessa" panose="03080600000000000000" pitchFamily="66" charset="0"/>
                </a:rPr>
                <a:t> </a:t>
              </a:r>
              <a:r>
                <a:rPr lang="en-US" sz="4800" b="1" dirty="0" err="1">
                  <a:solidFill>
                    <a:prstClr val="white"/>
                  </a:solidFill>
                  <a:latin typeface="Candara" panose="020E0502030303020204" pitchFamily="34" charset="0"/>
                  <a:cs typeface="Estrangelo Edessa" panose="03080600000000000000" pitchFamily="66" charset="0"/>
                </a:rPr>
                <a:t>kasih</a:t>
              </a:r>
              <a:endParaRPr lang="en-US" sz="4800" dirty="0">
                <a:solidFill>
                  <a:prstClr val="white"/>
                </a:solidFill>
                <a:latin typeface="Candara" panose="020E0502030303020204" pitchFamily="34" charset="0"/>
                <a:cs typeface="Estrangelo Edessa" panose="03080600000000000000" pitchFamily="66" charset="0"/>
              </a:endParaRPr>
            </a:p>
            <a:p>
              <a:pPr algn="ctr"/>
              <a:endParaRPr lang="en-US" i="1" dirty="0">
                <a:solidFill>
                  <a:prstClr val="white"/>
                </a:solidFill>
                <a:latin typeface="Candara" panose="020E0502030303020204" pitchFamily="34" charset="0"/>
                <a:cs typeface="Estrangelo Edessa" panose="03080600000000000000" pitchFamily="66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3333750"/>
            <a:ext cx="896937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6C174F-4B21-4249-AC0C-C633DC7BA1E2}"/>
              </a:ext>
            </a:extLst>
          </p:cNvPr>
          <p:cNvSpPr/>
          <p:nvPr/>
        </p:nvSpPr>
        <p:spPr>
          <a:xfrm>
            <a:off x="4499992" y="6093296"/>
            <a:ext cx="787324" cy="80237"/>
          </a:xfrm>
          <a:prstGeom prst="rect">
            <a:avLst/>
          </a:prstGeom>
          <a:solidFill>
            <a:srgbClr val="B7E9FB"/>
          </a:solidFill>
          <a:ln w="6350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ABA336-4D2D-2D98-E1D9-63217D0C9DBE}"/>
              </a:ext>
            </a:extLst>
          </p:cNvPr>
          <p:cNvSpPr txBox="1"/>
          <p:nvPr/>
        </p:nvSpPr>
        <p:spPr>
          <a:xfrm>
            <a:off x="1331640" y="1268760"/>
            <a:ext cx="8334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https://youtu.be/-eMNY-Aj2LI?si=cjiFIdl_tltF4mLk</a:t>
            </a:r>
          </a:p>
        </p:txBody>
      </p:sp>
    </p:spTree>
    <p:extLst>
      <p:ext uri="{BB962C8B-B14F-4D97-AF65-F5344CB8AC3E}">
        <p14:creationId xmlns:p14="http://schemas.microsoft.com/office/powerpoint/2010/main" val="228831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45187A-26D4-C956-BD13-C9DD5E93B7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15109"/>
          <a:stretch>
            <a:fillRect/>
          </a:stretch>
        </p:blipFill>
        <p:spPr>
          <a:xfrm>
            <a:off x="1115616" y="497609"/>
            <a:ext cx="7427168" cy="47601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828EC2-4AA9-7CBD-F72B-A63EDC651C1E}"/>
              </a:ext>
            </a:extLst>
          </p:cNvPr>
          <p:cNvSpPr txBox="1"/>
          <p:nvPr/>
        </p:nvSpPr>
        <p:spPr>
          <a:xfrm>
            <a:off x="683568" y="5934670"/>
            <a:ext cx="7859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https://mongabay.co.id/2025/05/19/pekerja-tewas-di-kawasan-industri-nikel-pt-imip-terus-terjadi/</a:t>
            </a:r>
          </a:p>
        </p:txBody>
      </p:sp>
    </p:spTree>
    <p:extLst>
      <p:ext uri="{BB962C8B-B14F-4D97-AF65-F5344CB8AC3E}">
        <p14:creationId xmlns:p14="http://schemas.microsoft.com/office/powerpoint/2010/main" val="1603079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3 KONSTRUKSI">
  <a:themeElements>
    <a:clrScheme name="K3 KONSTRUKSI 4">
      <a:dk1>
        <a:srgbClr val="271A0D"/>
      </a:dk1>
      <a:lt1>
        <a:srgbClr val="EAEAEA"/>
      </a:lt1>
      <a:dk2>
        <a:srgbClr val="996633"/>
      </a:dk2>
      <a:lt2>
        <a:srgbClr val="FFFFCC"/>
      </a:lt2>
      <a:accent1>
        <a:srgbClr val="CC6600"/>
      </a:accent1>
      <a:accent2>
        <a:srgbClr val="FF9900"/>
      </a:accent2>
      <a:accent3>
        <a:srgbClr val="CAB8AD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CA9561"/>
      </a:folHlink>
    </a:clrScheme>
    <a:fontScheme name="K3 KONSTRUKSI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K3 KONSTRUKSI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3 KONSTRUKSI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3 KONSTRUKSI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3 KONSTRUKSI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3 KONSTRUKSI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5443</Words>
  <Application>Microsoft Office PowerPoint</Application>
  <PresentationFormat>On-screen Show (4:3)</PresentationFormat>
  <Paragraphs>772</Paragraphs>
  <Slides>84</Slides>
  <Notes>12</Notes>
  <HiddenSlides>1</HiddenSlides>
  <MMClips>0</MMClips>
  <ScaleCrop>false</ScaleCrop>
  <HeadingPairs>
    <vt:vector size="8" baseType="variant">
      <vt:variant>
        <vt:lpstr>Fonts Used</vt:lpstr>
      </vt:variant>
      <vt:variant>
        <vt:i4>23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111" baseType="lpstr">
      <vt:lpstr>Albertus Medium</vt:lpstr>
      <vt:lpstr>Arial</vt:lpstr>
      <vt:lpstr>Arial Narrow</vt:lpstr>
      <vt:lpstr>Arial Rounded MT Bold</vt:lpstr>
      <vt:lpstr>Arial Unicode MS</vt:lpstr>
      <vt:lpstr>Bookman Old Style</vt:lpstr>
      <vt:lpstr>Broadway</vt:lpstr>
      <vt:lpstr>Calibri</vt:lpstr>
      <vt:lpstr>Calibri Light</vt:lpstr>
      <vt:lpstr>Cambria</vt:lpstr>
      <vt:lpstr>Candara</vt:lpstr>
      <vt:lpstr>CG Times</vt:lpstr>
      <vt:lpstr>Comic Sans MS</vt:lpstr>
      <vt:lpstr>Impact</vt:lpstr>
      <vt:lpstr>Imprint MT Shadow</vt:lpstr>
      <vt:lpstr>Lucida Sans</vt:lpstr>
      <vt:lpstr>Monotype Sorts</vt:lpstr>
      <vt:lpstr>Tahoma</vt:lpstr>
      <vt:lpstr>Tempus Sans ITC</vt:lpstr>
      <vt:lpstr>Times New Roman</vt:lpstr>
      <vt:lpstr>Trebuchet MS</vt:lpstr>
      <vt:lpstr>Wingdings</vt:lpstr>
      <vt:lpstr>Wingdings 2</vt:lpstr>
      <vt:lpstr>Office Theme</vt:lpstr>
      <vt:lpstr>1_Office Theme</vt:lpstr>
      <vt:lpstr>K3 KONSTRUKSI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Kasus Kecelakaan Kerja</vt:lpstr>
      <vt:lpstr>PowerPoint Presentation</vt:lpstr>
      <vt:lpstr>PowerPoint Presentation</vt:lpstr>
      <vt:lpstr>PowerPoint Presentation</vt:lpstr>
      <vt:lpstr>PowerPoint Presentation</vt:lpstr>
      <vt:lpstr>Rekomendasi dalam menurunkan angka kecelakaan kerja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SANTUNAN KEMATIAN</vt:lpstr>
      <vt:lpstr>Rincian Kenaikan Pertanggungan Jaminan Kematian</vt:lpstr>
      <vt:lpstr>SANTUNAN BEASISWA</vt:lpstr>
      <vt:lpstr>SANTUNAN KECACATAN</vt:lpstr>
      <vt:lpstr>Santunan Sementara Tidak Mampu Bekerja (STMB)</vt:lpstr>
      <vt:lpstr>PowerPoint Presentation</vt:lpstr>
      <vt:lpstr>UUD RI 1945</vt:lpstr>
      <vt:lpstr>PowerPoint Presentation</vt:lpstr>
      <vt:lpstr>PowerPoint Presentation</vt:lpstr>
      <vt:lpstr>PowerPoint Presentation</vt:lpstr>
      <vt:lpstr>UU NO. 13 TAHUN 2003  Pasal 35 ayat (3)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RUANG LINGKUP Pasal 2</vt:lpstr>
      <vt:lpstr>Kegiatan Usaha</vt:lpstr>
      <vt:lpstr>BAB I  TENTANG ISTILAH-ISTILAH Pasal 1.</vt:lpstr>
      <vt:lpstr>UU No. 1 Tahun 1970  Keselamatan Kerja</vt:lpstr>
      <vt:lpstr>Pasal 2 (2)</vt:lpstr>
      <vt:lpstr>Pasal 2 (2)</vt:lpstr>
      <vt:lpstr>Pasal 2 (2)</vt:lpstr>
      <vt:lpstr>Pasal 2 (2)</vt:lpstr>
      <vt:lpstr>UU No. 1 Tahun 1970  Keselamatan Kerja</vt:lpstr>
      <vt:lpstr>BAB III SYARAT-SYARAT KESELAMATAN KERJA </vt:lpstr>
      <vt:lpstr>BAB III SYARAT-SYARAT KESELAMATAN KERJA Pasal 3</vt:lpstr>
      <vt:lpstr>PowerPoint Presentation</vt:lpstr>
      <vt:lpstr>PowerPoint Presentation</vt:lpstr>
      <vt:lpstr>Pasal 4 UU No 1 1970</vt:lpstr>
      <vt:lpstr>Pasal 4 UU No 1 1970</vt:lpstr>
      <vt:lpstr>UU No. 1 Tahun 1970  Keselamatan Kerja</vt:lpstr>
      <vt:lpstr>PowerPoint Presentation</vt:lpstr>
      <vt:lpstr>PENGAWASAN K3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UU No. 1 Tahun 1970  Keselamatan Kerja</vt:lpstr>
      <vt:lpstr>UU No. 1 Tahun 1970  Keselamatan Kerja</vt:lpstr>
      <vt:lpstr>UU No. 1 Tahun 1970  Keselamatan Kerja</vt:lpstr>
      <vt:lpstr>Pasal 10</vt:lpstr>
      <vt:lpstr>UU No. 1 Tahun 1970  Keselamatan Kerja</vt:lpstr>
      <vt:lpstr>Penjelasan Pasal 10 </vt:lpstr>
      <vt:lpstr>UU No. 1 Tahun 1970  Keselamatan Kerja</vt:lpstr>
      <vt:lpstr>UU No. 1 Tahun 1970  Keselamatan Kerja</vt:lpstr>
      <vt:lpstr>KEWAJIBAN DAN HAK TENAGA KERJA Pasal 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PERATURAN PELAKSANAAN UU  No. 1 Tahun 1970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Rinette Visca</dc:creator>
  <cp:lastModifiedBy>Rinette Visca</cp:lastModifiedBy>
  <cp:revision>34</cp:revision>
  <dcterms:created xsi:type="dcterms:W3CDTF">2020-09-07T03:23:55Z</dcterms:created>
  <dcterms:modified xsi:type="dcterms:W3CDTF">2025-10-07T02:29:13Z</dcterms:modified>
</cp:coreProperties>
</file>