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23"/>
  </p:notesMasterIdLst>
  <p:sldIdLst>
    <p:sldId id="261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59" r:id="rId16"/>
    <p:sldId id="279" r:id="rId17"/>
    <p:sldId id="275" r:id="rId18"/>
    <p:sldId id="277" r:id="rId19"/>
    <p:sldId id="280" r:id="rId20"/>
    <p:sldId id="281" r:id="rId21"/>
    <p:sldId id="282" r:id="rId2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E6F2"/>
    <a:srgbClr val="E50D79"/>
    <a:srgbClr val="CC0099"/>
    <a:srgbClr val="E2109C"/>
    <a:srgbClr val="990099"/>
    <a:srgbClr val="FE9202"/>
    <a:srgbClr val="007033"/>
    <a:srgbClr val="6C1A00"/>
    <a:srgbClr val="00AACC"/>
    <a:srgbClr val="5EEC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556" y="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D18E60-4300-4729-A0D7-6AB984C3922D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33E96-F078-4B3D-A8F4-F1AF21EBC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300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670" y="281175"/>
            <a:ext cx="8229600" cy="1652642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55770" y="1197405"/>
            <a:ext cx="5175500" cy="654741"/>
          </a:xfrm>
        </p:spPr>
        <p:txBody>
          <a:bodyPr>
            <a:normAutofit/>
          </a:bodyPr>
          <a:lstStyle>
            <a:lvl1pPr marL="0" indent="0" algn="r">
              <a:buNone/>
              <a:defRPr sz="2800" b="0" i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:a16="http://schemas.microsoft.com/office/drawing/2014/main" id="{08B89D22-1D6E-450B-881F-4D2A4C527F7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08475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6619"/>
            <a:ext cx="8246070" cy="966195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350110"/>
            <a:ext cx="8246070" cy="3417152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81175"/>
            <a:ext cx="6389896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343"/>
            <a:ext cx="6389896" cy="3576168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6879" y="586585"/>
            <a:ext cx="8076896" cy="916230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79" y="1655520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79" y="2127917"/>
            <a:ext cx="4040188" cy="2276294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655520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127917"/>
            <a:ext cx="4041775" cy="2276294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1E867DF-3DCA-4725-94F0-F2B6BD747A82}"/>
              </a:ext>
            </a:extLst>
          </p:cNvPr>
          <p:cNvSpPr txBox="1"/>
          <p:nvPr userDrawn="1"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zotero.org/download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vurV3Sseyhk&amp;t=84s" TargetMode="External"/><Relationship Id="rId2" Type="http://schemas.openxmlformats.org/officeDocument/2006/relationships/hyperlink" Target="https://youtu.be/i7llgJLc5LE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endeley.com/download-reference-manager/window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fQjiHrQ2R04" TargetMode="External"/><Relationship Id="rId2" Type="http://schemas.openxmlformats.org/officeDocument/2006/relationships/hyperlink" Target="https://youtu.be/ylEioZDc7Qs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586585"/>
            <a:ext cx="8246071" cy="1374345"/>
          </a:xfrm>
        </p:spPr>
        <p:txBody>
          <a:bodyPr>
            <a:normAutofit/>
          </a:bodyPr>
          <a:lstStyle/>
          <a:p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Penyusunan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 Referensi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3455748" y="-24235"/>
            <a:ext cx="7722338" cy="305410"/>
          </a:xfrm>
        </p:spPr>
        <p:txBody>
          <a:bodyPr>
            <a:normAutofit fontScale="92500" lnSpcReduction="20000"/>
          </a:bodyPr>
          <a:lstStyle/>
          <a:p>
            <a:r>
              <a:rPr lang="en-US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Pertemuan</a:t>
            </a:r>
            <a:r>
              <a:rPr 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ke-12 Metodologi </a:t>
            </a:r>
            <a:r>
              <a:rPr lang="en-US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Penelitian</a:t>
            </a:r>
            <a:endParaRPr lang="en-US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7A96769-F2AF-F72B-E2B0-F721E369D2CA}"/>
              </a:ext>
            </a:extLst>
          </p:cNvPr>
          <p:cNvSpPr txBox="1"/>
          <p:nvPr/>
        </p:nvSpPr>
        <p:spPr>
          <a:xfrm>
            <a:off x="7299397" y="1776264"/>
            <a:ext cx="1428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</a:rPr>
              <a:t>Rinette Visca</a:t>
            </a:r>
          </a:p>
        </p:txBody>
      </p:sp>
    </p:spTree>
    <p:extLst>
      <p:ext uri="{BB962C8B-B14F-4D97-AF65-F5344CB8AC3E}">
        <p14:creationId xmlns:p14="http://schemas.microsoft.com/office/powerpoint/2010/main" val="40219952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1B0AA7-1853-E0E7-D4FF-3FCA8B23C0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4E41B1-8D33-CF09-5DD8-8EC0F6776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55" y="739290"/>
            <a:ext cx="8246070" cy="966195"/>
          </a:xfrm>
        </p:spPr>
        <p:txBody>
          <a:bodyPr>
            <a:normAutofit fontScale="90000"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Ragam Gaya </a:t>
            </a:r>
            <a:r>
              <a:rPr lang="en-US" sz="2400" b="1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Selingkung</a:t>
            </a:r>
            <a:r>
              <a:rPr lang="en-US" sz="24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(Citation Styles)</a:t>
            </a:r>
            <a:br>
              <a:rPr lang="en-US" sz="24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br>
              <a:rPr lang="en-US" sz="24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en-US" sz="2400" dirty="0">
              <a:solidFill>
                <a:srgbClr val="0070C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DDC6DF-3EE6-7A57-9A3D-EA2DBA0109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65" y="1350110"/>
            <a:ext cx="8246070" cy="3512215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b="1" dirty="0"/>
              <a:t>III. APA Style (American Psychological Association) - </a:t>
            </a:r>
            <a:r>
              <a:rPr lang="en-US" b="1" dirty="0" err="1"/>
              <a:t>Edisi</a:t>
            </a:r>
            <a:r>
              <a:rPr lang="en-US" b="1" dirty="0"/>
              <a:t> 7</a:t>
            </a:r>
          </a:p>
          <a:p>
            <a:pPr>
              <a:buNone/>
            </a:pPr>
            <a:r>
              <a:rPr lang="en-US" dirty="0" err="1"/>
              <a:t>Meskipun</a:t>
            </a:r>
            <a:r>
              <a:rPr lang="en-US" dirty="0"/>
              <a:t> </a:t>
            </a:r>
            <a:r>
              <a:rPr lang="en-US" dirty="0" err="1"/>
              <a:t>namanya</a:t>
            </a:r>
            <a:r>
              <a:rPr lang="en-US" dirty="0"/>
              <a:t> "</a:t>
            </a:r>
            <a:r>
              <a:rPr lang="en-US" dirty="0" err="1"/>
              <a:t>Psikologi</a:t>
            </a:r>
            <a:r>
              <a:rPr lang="en-US" dirty="0"/>
              <a:t>", </a:t>
            </a:r>
            <a:r>
              <a:rPr lang="en-US" dirty="0" err="1"/>
              <a:t>gaya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sangat </a:t>
            </a:r>
            <a:r>
              <a:rPr lang="en-US" dirty="0" err="1"/>
              <a:t>populer</a:t>
            </a:r>
            <a:r>
              <a:rPr lang="en-US" dirty="0"/>
              <a:t> di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,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, dan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rekayasa</a:t>
            </a:r>
            <a:r>
              <a:rPr lang="en-US" dirty="0"/>
              <a:t>.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i="1" dirty="0"/>
              <a:t>Author-Date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err="1"/>
              <a:t>Fokus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Penekanan</a:t>
            </a:r>
            <a:r>
              <a:rPr lang="en-US" dirty="0"/>
              <a:t> pada </a:t>
            </a:r>
            <a:r>
              <a:rPr lang="en-US" i="1" dirty="0" err="1"/>
              <a:t>kapan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(</a:t>
            </a:r>
            <a:r>
              <a:rPr lang="en-US" dirty="0" err="1"/>
              <a:t>kebaruan</a:t>
            </a:r>
            <a:r>
              <a:rPr lang="en-US" dirty="0"/>
              <a:t>).</a:t>
            </a:r>
          </a:p>
          <a:p>
            <a:pPr>
              <a:buNone/>
            </a:pPr>
            <a:r>
              <a:rPr lang="en-US" b="1" dirty="0" err="1"/>
              <a:t>Contoh</a:t>
            </a:r>
            <a:r>
              <a:rPr lang="en-US" b="1" dirty="0"/>
              <a:t> </a:t>
            </a:r>
            <a:r>
              <a:rPr lang="en-US" b="1" dirty="0" err="1"/>
              <a:t>Topik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Bioplastik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Pati </a:t>
            </a:r>
            <a:r>
              <a:rPr lang="en-US" dirty="0" err="1"/>
              <a:t>Singkong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b="1" dirty="0"/>
              <a:t>1. </a:t>
            </a:r>
            <a:r>
              <a:rPr lang="en-US" b="1" dirty="0" err="1"/>
              <a:t>Kutipan</a:t>
            </a:r>
            <a:r>
              <a:rPr lang="en-US" b="1" dirty="0"/>
              <a:t> </a:t>
            </a:r>
            <a:r>
              <a:rPr lang="en-US" b="1" dirty="0" err="1"/>
              <a:t>Langsung</a:t>
            </a:r>
            <a:r>
              <a:rPr lang="en-US" b="1" dirty="0"/>
              <a:t>:</a:t>
            </a:r>
            <a:r>
              <a:rPr lang="en-US" dirty="0"/>
              <a:t> Smith (2022) </a:t>
            </a:r>
            <a:r>
              <a:rPr lang="en-US" dirty="0" err="1"/>
              <a:t>menegaskan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"</a:t>
            </a:r>
            <a:r>
              <a:rPr lang="en-US" dirty="0" err="1"/>
              <a:t>penambahan</a:t>
            </a:r>
            <a:r>
              <a:rPr lang="en-US" dirty="0"/>
              <a:t> </a:t>
            </a:r>
            <a:r>
              <a:rPr lang="en-US" dirty="0" err="1"/>
              <a:t>gliserol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pemlastis</a:t>
            </a:r>
            <a:r>
              <a:rPr lang="en-US" dirty="0"/>
              <a:t> </a:t>
            </a:r>
            <a:r>
              <a:rPr lang="en-US" dirty="0" err="1"/>
              <a:t>menurunkan</a:t>
            </a:r>
            <a:r>
              <a:rPr lang="en-US" dirty="0"/>
              <a:t> </a:t>
            </a:r>
            <a:r>
              <a:rPr lang="en-US" dirty="0" err="1"/>
              <a:t>kekuatan</a:t>
            </a:r>
            <a:r>
              <a:rPr lang="en-US" dirty="0"/>
              <a:t> </a:t>
            </a:r>
            <a:r>
              <a:rPr lang="en-US" dirty="0" err="1"/>
              <a:t>tarik</a:t>
            </a:r>
            <a:r>
              <a:rPr lang="en-US" dirty="0"/>
              <a:t> </a:t>
            </a:r>
            <a:r>
              <a:rPr lang="en-US" dirty="0" err="1"/>
              <a:t>bioplastik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signifikan</a:t>
            </a:r>
            <a:r>
              <a:rPr lang="en-US" dirty="0"/>
              <a:t>" (</a:t>
            </a:r>
            <a:r>
              <a:rPr lang="en-US" dirty="0" err="1"/>
              <a:t>hal</a:t>
            </a:r>
            <a:r>
              <a:rPr lang="en-US" dirty="0"/>
              <a:t>. 45).</a:t>
            </a:r>
          </a:p>
          <a:p>
            <a:pPr>
              <a:buNone/>
            </a:pPr>
            <a:r>
              <a:rPr lang="en-US" b="1" dirty="0"/>
              <a:t>2. </a:t>
            </a:r>
            <a:r>
              <a:rPr lang="en-US" b="1" dirty="0" err="1"/>
              <a:t>Kutipan</a:t>
            </a:r>
            <a:r>
              <a:rPr lang="en-US" b="1" dirty="0"/>
              <a:t> Tidak </a:t>
            </a:r>
            <a:r>
              <a:rPr lang="en-US" b="1" dirty="0" err="1"/>
              <a:t>Langsung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terbaru</a:t>
            </a:r>
            <a:r>
              <a:rPr lang="en-US" dirty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konsentrasi</a:t>
            </a:r>
            <a:r>
              <a:rPr lang="en-US" dirty="0"/>
              <a:t> </a:t>
            </a:r>
            <a:r>
              <a:rPr lang="en-US" dirty="0" err="1"/>
              <a:t>gliserol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korelasi</a:t>
            </a:r>
            <a:r>
              <a:rPr lang="en-US" dirty="0"/>
              <a:t> </a:t>
            </a:r>
            <a:r>
              <a:rPr lang="en-US" dirty="0" err="1"/>
              <a:t>negatif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kekuatan</a:t>
            </a:r>
            <a:r>
              <a:rPr lang="en-US" dirty="0"/>
              <a:t> </a:t>
            </a:r>
            <a:r>
              <a:rPr lang="en-US" dirty="0" err="1"/>
              <a:t>tarik</a:t>
            </a:r>
            <a:r>
              <a:rPr lang="en-US" dirty="0"/>
              <a:t> material </a:t>
            </a:r>
            <a:r>
              <a:rPr lang="en-US" dirty="0" err="1"/>
              <a:t>bioplastik</a:t>
            </a:r>
            <a:r>
              <a:rPr lang="en-US" dirty="0"/>
              <a:t>,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elongasi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putus</a:t>
            </a:r>
            <a:r>
              <a:rPr lang="en-US" dirty="0"/>
              <a:t> (Smith, 2022).</a:t>
            </a:r>
          </a:p>
          <a:p>
            <a:pPr>
              <a:buNone/>
            </a:pPr>
            <a:r>
              <a:rPr lang="en-US" b="1" dirty="0"/>
              <a:t>3. Daftar Pustaka:</a:t>
            </a:r>
            <a:r>
              <a:rPr lang="en-US" dirty="0"/>
              <a:t> Smith, J. A. (2022). </a:t>
            </a:r>
            <a:r>
              <a:rPr lang="en-US" i="1" dirty="0"/>
              <a:t>Biodegradable Polymers: Processing and Characterization</a:t>
            </a:r>
            <a:r>
              <a:rPr lang="en-US" dirty="0"/>
              <a:t>. Academic Press.</a:t>
            </a:r>
          </a:p>
          <a:p>
            <a:pPr algn="just">
              <a:buNone/>
            </a:pP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38321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58D447-A86E-AD63-2AAA-0B18BD78B8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CF4AAA-5F9B-AD27-D860-F7DCF6AF9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55" y="739290"/>
            <a:ext cx="8246070" cy="966195"/>
          </a:xfrm>
        </p:spPr>
        <p:txBody>
          <a:bodyPr>
            <a:normAutofit fontScale="90000"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Ragam Gaya </a:t>
            </a:r>
            <a:r>
              <a:rPr lang="en-US" sz="2400" b="1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Selingkung</a:t>
            </a:r>
            <a:r>
              <a:rPr lang="en-US" sz="24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(Citation Styles)</a:t>
            </a:r>
            <a:br>
              <a:rPr lang="en-US" sz="24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br>
              <a:rPr lang="en-US" sz="24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en-US" sz="2400" dirty="0">
              <a:solidFill>
                <a:srgbClr val="0070C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0ABE4B-1693-440C-0D53-A484C0F821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65" y="1350110"/>
            <a:ext cx="8246070" cy="3512215"/>
          </a:xfrm>
        </p:spPr>
        <p:txBody>
          <a:bodyPr>
            <a:normAutofit fontScale="62500" lnSpcReduction="20000"/>
          </a:bodyPr>
          <a:lstStyle/>
          <a:p>
            <a:pPr algn="just">
              <a:buNone/>
            </a:pPr>
            <a:r>
              <a:rPr lang="en-US" b="1" dirty="0"/>
              <a:t>IV. Harvard Style</a:t>
            </a:r>
          </a:p>
          <a:p>
            <a:pPr algn="just">
              <a:buNone/>
            </a:pPr>
            <a:r>
              <a:rPr lang="en-US" dirty="0"/>
              <a:t>Sering </a:t>
            </a:r>
            <a:r>
              <a:rPr lang="en-US" dirty="0" err="1"/>
              <a:t>disebut</a:t>
            </a:r>
            <a:r>
              <a:rPr lang="en-US" dirty="0"/>
              <a:t> "Author-Date" </a:t>
            </a:r>
            <a:r>
              <a:rPr lang="en-US" dirty="0" err="1"/>
              <a:t>generik</a:t>
            </a:r>
            <a:r>
              <a:rPr lang="en-US" dirty="0"/>
              <a:t>. Sangat </a:t>
            </a:r>
            <a:r>
              <a:rPr lang="en-US" dirty="0" err="1"/>
              <a:t>mirip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APA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sedikit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pada t </a:t>
            </a:r>
            <a:r>
              <a:rPr lang="en-US" dirty="0" err="1"/>
              <a:t>baca</a:t>
            </a:r>
            <a:r>
              <a:rPr lang="en-US" dirty="0"/>
              <a:t> dan format daftar </a:t>
            </a:r>
            <a:r>
              <a:rPr lang="en-US" dirty="0" err="1"/>
              <a:t>pustaka</a:t>
            </a:r>
            <a:r>
              <a:rPr lang="en-US" dirty="0"/>
              <a:t>. Banyak </a:t>
            </a:r>
            <a:r>
              <a:rPr lang="en-US" dirty="0" err="1"/>
              <a:t>digunakan</a:t>
            </a:r>
            <a:r>
              <a:rPr lang="en-US" dirty="0"/>
              <a:t> di universitas-universitas di </a:t>
            </a:r>
            <a:r>
              <a:rPr lang="en-US" dirty="0" err="1"/>
              <a:t>Inggris</a:t>
            </a:r>
            <a:r>
              <a:rPr lang="en-US" dirty="0"/>
              <a:t> dan Australia,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kampus</a:t>
            </a:r>
            <a:r>
              <a:rPr lang="en-US" dirty="0"/>
              <a:t> di Indonesia.</a:t>
            </a:r>
          </a:p>
          <a:p>
            <a:pPr algn="just">
              <a:buNone/>
            </a:pPr>
            <a:r>
              <a:rPr lang="en-US" b="1" dirty="0" err="1"/>
              <a:t>Contoh</a:t>
            </a:r>
            <a:r>
              <a:rPr lang="en-US" b="1" dirty="0"/>
              <a:t> </a:t>
            </a:r>
            <a:r>
              <a:rPr lang="en-US" b="1" dirty="0" err="1"/>
              <a:t>Topik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Termodinamika</a:t>
            </a:r>
            <a:r>
              <a:rPr lang="en-US" dirty="0"/>
              <a:t> (</a:t>
            </a:r>
            <a:r>
              <a:rPr lang="en-US" dirty="0" err="1"/>
              <a:t>Persamaan</a:t>
            </a:r>
            <a:r>
              <a:rPr lang="en-US" dirty="0"/>
              <a:t> Keadaan).</a:t>
            </a:r>
          </a:p>
          <a:p>
            <a:pPr algn="just">
              <a:buNone/>
            </a:pPr>
            <a:r>
              <a:rPr lang="en-US" b="1" dirty="0"/>
              <a:t>1. </a:t>
            </a:r>
            <a:r>
              <a:rPr lang="en-US" b="1" dirty="0" err="1"/>
              <a:t>Kutipan</a:t>
            </a:r>
            <a:r>
              <a:rPr lang="en-US" b="1" dirty="0"/>
              <a:t> </a:t>
            </a:r>
            <a:r>
              <a:rPr lang="en-US" b="1" dirty="0" err="1"/>
              <a:t>Langsung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Prausnitz</a:t>
            </a:r>
            <a:r>
              <a:rPr lang="en-US" dirty="0"/>
              <a:t> (2019, p. 112) </a:t>
            </a:r>
            <a:r>
              <a:rPr lang="en-US" dirty="0" err="1"/>
              <a:t>menyatakan</a:t>
            </a:r>
            <a:r>
              <a:rPr lang="en-US" dirty="0"/>
              <a:t>, "</a:t>
            </a:r>
            <a:r>
              <a:rPr lang="en-US" dirty="0" err="1"/>
              <a:t>penyimpangan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gas ideal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signifikan</a:t>
            </a:r>
            <a:r>
              <a:rPr lang="en-US" dirty="0"/>
              <a:t> pada </a:t>
            </a:r>
            <a:r>
              <a:rPr lang="en-US" dirty="0" err="1"/>
              <a:t>tekanan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".</a:t>
            </a:r>
          </a:p>
          <a:p>
            <a:pPr algn="just">
              <a:buNone/>
            </a:pPr>
            <a:r>
              <a:rPr lang="en-US" b="1" dirty="0"/>
              <a:t>2. </a:t>
            </a:r>
            <a:r>
              <a:rPr lang="en-US" b="1" dirty="0" err="1"/>
              <a:t>Kutipan</a:t>
            </a:r>
            <a:r>
              <a:rPr lang="en-US" b="1" dirty="0"/>
              <a:t> Tidak </a:t>
            </a:r>
            <a:r>
              <a:rPr lang="en-US" b="1" dirty="0" err="1"/>
              <a:t>Langsung</a:t>
            </a:r>
            <a:r>
              <a:rPr lang="en-US" b="1" dirty="0"/>
              <a:t>:</a:t>
            </a:r>
            <a:r>
              <a:rPr lang="en-US" dirty="0"/>
              <a:t> Pada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tekanan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, </a:t>
            </a:r>
            <a:r>
              <a:rPr lang="en-US" dirty="0" err="1"/>
              <a:t>asumsi</a:t>
            </a:r>
            <a:r>
              <a:rPr lang="en-US" dirty="0"/>
              <a:t> gas ideal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berlaku</a:t>
            </a:r>
            <a:r>
              <a:rPr lang="en-US" dirty="0"/>
              <a:t> dan </a:t>
            </a:r>
            <a:r>
              <a:rPr lang="en-US" dirty="0" err="1"/>
              <a:t>memerlukan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Peng-Robinson </a:t>
            </a:r>
            <a:r>
              <a:rPr lang="en-US" dirty="0" err="1"/>
              <a:t>atau</a:t>
            </a:r>
            <a:r>
              <a:rPr lang="en-US" dirty="0"/>
              <a:t> Soave-Redlich-Kwong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akurasi</a:t>
            </a:r>
            <a:r>
              <a:rPr lang="en-US" dirty="0"/>
              <a:t> </a:t>
            </a:r>
            <a:r>
              <a:rPr lang="en-US" dirty="0" err="1"/>
              <a:t>desain</a:t>
            </a:r>
            <a:r>
              <a:rPr lang="en-US" dirty="0"/>
              <a:t> (</a:t>
            </a:r>
            <a:r>
              <a:rPr lang="en-US" dirty="0" err="1"/>
              <a:t>Prausnitz</a:t>
            </a:r>
            <a:r>
              <a:rPr lang="en-US" dirty="0"/>
              <a:t>, 2019).</a:t>
            </a:r>
          </a:p>
          <a:p>
            <a:pPr algn="just">
              <a:buNone/>
            </a:pPr>
            <a:r>
              <a:rPr lang="en-US" b="1" dirty="0"/>
              <a:t>3. Daftar Pustaka:</a:t>
            </a:r>
            <a:r>
              <a:rPr lang="en-US" dirty="0"/>
              <a:t> </a:t>
            </a:r>
            <a:r>
              <a:rPr lang="en-US" dirty="0" err="1"/>
              <a:t>Prausnitz</a:t>
            </a:r>
            <a:r>
              <a:rPr lang="en-US" dirty="0"/>
              <a:t>, J. M., 2019. </a:t>
            </a:r>
            <a:r>
              <a:rPr lang="en-US" i="1" dirty="0"/>
              <a:t>Molecular Thermodynamics of Fluid-Phase Equilibria</a:t>
            </a:r>
            <a:r>
              <a:rPr lang="en-US" dirty="0"/>
              <a:t>. 3rd ed. New Jersey: Prentice Hall.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9993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B54B45-830E-56B1-D04F-830E172C37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90D5F-25D2-194F-584E-0EBF2A420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55" y="739290"/>
            <a:ext cx="8246070" cy="966195"/>
          </a:xfrm>
        </p:spPr>
        <p:txBody>
          <a:bodyPr>
            <a:normAutofit fontScale="90000"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Ragam Gaya </a:t>
            </a:r>
            <a:r>
              <a:rPr lang="en-US" sz="2400" b="1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Selingkung</a:t>
            </a:r>
            <a:r>
              <a:rPr lang="en-US" sz="24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(Citation Styles)</a:t>
            </a:r>
            <a:br>
              <a:rPr lang="en-US" sz="24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br>
              <a:rPr lang="en-US" sz="24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en-US" sz="2400" dirty="0">
              <a:solidFill>
                <a:srgbClr val="0070C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AECA9C-4425-7DD0-D81F-37E4D8BBB6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65" y="1350110"/>
            <a:ext cx="8246070" cy="4123035"/>
          </a:xfrm>
        </p:spPr>
        <p:txBody>
          <a:bodyPr>
            <a:normAutofit fontScale="55000" lnSpcReduction="20000"/>
          </a:bodyPr>
          <a:lstStyle/>
          <a:p>
            <a:pPr algn="just">
              <a:buNone/>
            </a:pPr>
            <a:r>
              <a:rPr lang="en-US" b="1" dirty="0"/>
              <a:t>V. Vancouver Style</a:t>
            </a:r>
          </a:p>
          <a:p>
            <a:pPr algn="just">
              <a:buNone/>
            </a:pPr>
            <a:r>
              <a:rPr lang="en-US" dirty="0"/>
              <a:t>Gaya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di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biomedis</a:t>
            </a:r>
            <a:r>
              <a:rPr lang="en-US" dirty="0"/>
              <a:t>, </a:t>
            </a:r>
            <a:r>
              <a:rPr lang="en-US" dirty="0" err="1"/>
              <a:t>kedokteran</a:t>
            </a:r>
            <a:r>
              <a:rPr lang="en-US" dirty="0"/>
              <a:t>, dan </a:t>
            </a:r>
            <a:r>
              <a:rPr lang="en-US" dirty="0" err="1"/>
              <a:t>kadang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biokimia</a:t>
            </a:r>
            <a:r>
              <a:rPr lang="en-US" dirty="0"/>
              <a:t> (</a:t>
            </a:r>
            <a:r>
              <a:rPr lang="en-US" i="1" dirty="0"/>
              <a:t>biochemical engineering</a:t>
            </a:r>
            <a:r>
              <a:rPr lang="en-US" dirty="0"/>
              <a:t>).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angka</a:t>
            </a:r>
            <a:r>
              <a:rPr lang="en-US" dirty="0"/>
              <a:t> (</a:t>
            </a:r>
            <a:r>
              <a:rPr lang="en-US" dirty="0" err="1"/>
              <a:t>biasanya</a:t>
            </a:r>
            <a:r>
              <a:rPr lang="en-US" dirty="0"/>
              <a:t> superscript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kurung</a:t>
            </a:r>
            <a:r>
              <a:rPr lang="en-US" dirty="0"/>
              <a:t>) yang </a:t>
            </a:r>
            <a:r>
              <a:rPr lang="en-US" dirty="0" err="1"/>
              <a:t>berurutan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kemunculan</a:t>
            </a:r>
            <a:r>
              <a:rPr lang="en-US" dirty="0"/>
              <a:t> di </a:t>
            </a:r>
            <a:r>
              <a:rPr lang="en-US" dirty="0" err="1"/>
              <a:t>teks</a:t>
            </a:r>
            <a:r>
              <a:rPr lang="en-US" dirty="0"/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b="1" dirty="0" err="1"/>
              <a:t>Fokus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Kepadatan</a:t>
            </a:r>
            <a:r>
              <a:rPr lang="en-US" dirty="0"/>
              <a:t> </a:t>
            </a:r>
            <a:r>
              <a:rPr lang="en-US" dirty="0" err="1"/>
              <a:t>teks</a:t>
            </a:r>
            <a:r>
              <a:rPr lang="en-US" dirty="0"/>
              <a:t>, </a:t>
            </a:r>
            <a:r>
              <a:rPr lang="en-US" dirty="0" err="1"/>
              <a:t>meminimalkan</a:t>
            </a:r>
            <a:r>
              <a:rPr lang="en-US" dirty="0"/>
              <a:t> </a:t>
            </a:r>
            <a:r>
              <a:rPr lang="en-US" dirty="0" err="1"/>
              <a:t>gangguan</a:t>
            </a:r>
            <a:r>
              <a:rPr lang="en-US" dirty="0"/>
              <a:t> nama </a:t>
            </a:r>
            <a:r>
              <a:rPr lang="en-US" dirty="0" err="1"/>
              <a:t>penulis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paragraf</a:t>
            </a:r>
            <a:r>
              <a:rPr lang="en-US" dirty="0"/>
              <a:t>.</a:t>
            </a:r>
          </a:p>
          <a:p>
            <a:pPr algn="just">
              <a:buNone/>
            </a:pPr>
            <a:r>
              <a:rPr lang="en-US" b="1" dirty="0" err="1"/>
              <a:t>Contoh</a:t>
            </a:r>
            <a:r>
              <a:rPr lang="en-US" b="1" dirty="0"/>
              <a:t> </a:t>
            </a:r>
            <a:r>
              <a:rPr lang="en-US" b="1" dirty="0" err="1"/>
              <a:t>Topik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Fermentasi</a:t>
            </a:r>
            <a:r>
              <a:rPr lang="en-US" dirty="0"/>
              <a:t> </a:t>
            </a:r>
            <a:r>
              <a:rPr lang="en-US" dirty="0" err="1"/>
              <a:t>Bioetanol</a:t>
            </a:r>
            <a:r>
              <a:rPr lang="en-US" dirty="0"/>
              <a:t>.</a:t>
            </a:r>
          </a:p>
          <a:p>
            <a:pPr algn="just">
              <a:buNone/>
            </a:pPr>
            <a:r>
              <a:rPr lang="en-US" b="1" dirty="0"/>
              <a:t>1. </a:t>
            </a:r>
            <a:r>
              <a:rPr lang="en-US" b="1" dirty="0" err="1"/>
              <a:t>Kutipan</a:t>
            </a:r>
            <a:r>
              <a:rPr lang="en-US" b="1" dirty="0"/>
              <a:t> </a:t>
            </a:r>
            <a:r>
              <a:rPr lang="en-US" b="1" dirty="0" err="1"/>
              <a:t>Langsung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menyimpulkan</a:t>
            </a:r>
            <a:r>
              <a:rPr lang="en-US" dirty="0"/>
              <a:t>, "Ragi </a:t>
            </a:r>
            <a:r>
              <a:rPr lang="en-US" i="1" dirty="0"/>
              <a:t>Saccharomyces cerevisiae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memfermentasi</a:t>
            </a:r>
            <a:r>
              <a:rPr lang="en-US" dirty="0"/>
              <a:t> gula </a:t>
            </a:r>
            <a:r>
              <a:rPr lang="en-US" dirty="0" err="1"/>
              <a:t>pentosa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alami</a:t>
            </a:r>
            <a:r>
              <a:rPr lang="en-US" dirty="0"/>
              <a:t>" (1).</a:t>
            </a:r>
          </a:p>
          <a:p>
            <a:pPr algn="just">
              <a:buNone/>
            </a:pPr>
            <a:r>
              <a:rPr lang="en-US" b="1" dirty="0"/>
              <a:t>2. </a:t>
            </a:r>
            <a:r>
              <a:rPr lang="en-US" b="1" dirty="0" err="1"/>
              <a:t>Kutipan</a:t>
            </a:r>
            <a:r>
              <a:rPr lang="en-US" b="1" dirty="0"/>
              <a:t> Tidak </a:t>
            </a:r>
            <a:r>
              <a:rPr lang="en-US" b="1" dirty="0" err="1"/>
              <a:t>Langsung</a:t>
            </a:r>
            <a:r>
              <a:rPr lang="en-US" b="1" dirty="0"/>
              <a:t>:</a:t>
            </a:r>
            <a:r>
              <a:rPr lang="en-US" dirty="0"/>
              <a:t> Salah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tantangan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bioetanol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biomassa</a:t>
            </a:r>
            <a:r>
              <a:rPr lang="en-US" dirty="0"/>
              <a:t> </a:t>
            </a:r>
            <a:r>
              <a:rPr lang="en-US" dirty="0" err="1"/>
              <a:t>lignoselulosa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ketidakmampuan</a:t>
            </a:r>
            <a:r>
              <a:rPr lang="en-US" dirty="0"/>
              <a:t> </a:t>
            </a:r>
            <a:r>
              <a:rPr lang="en-US" i="1" dirty="0"/>
              <a:t>S. cerevisiae</a:t>
            </a:r>
            <a:r>
              <a:rPr lang="en-US" dirty="0"/>
              <a:t> </a:t>
            </a:r>
            <a:r>
              <a:rPr lang="en-US" i="1" dirty="0"/>
              <a:t>wild-type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memetabolisme</a:t>
            </a:r>
            <a:r>
              <a:rPr lang="en-US" dirty="0"/>
              <a:t> </a:t>
            </a:r>
            <a:r>
              <a:rPr lang="en-US" dirty="0" err="1"/>
              <a:t>fraksi</a:t>
            </a:r>
            <a:r>
              <a:rPr lang="en-US" dirty="0"/>
              <a:t> </a:t>
            </a:r>
            <a:r>
              <a:rPr lang="en-US" dirty="0" err="1"/>
              <a:t>xilosa</a:t>
            </a:r>
            <a:r>
              <a:rPr lang="en-US" dirty="0"/>
              <a:t> (1,2).</a:t>
            </a:r>
          </a:p>
          <a:p>
            <a:pPr algn="just">
              <a:buNone/>
            </a:pPr>
            <a:r>
              <a:rPr lang="en-US" b="1" dirty="0"/>
              <a:t>3. Daftar Pustaka:</a:t>
            </a:r>
            <a:endParaRPr lang="en-US" dirty="0"/>
          </a:p>
          <a:p>
            <a:pPr algn="just">
              <a:buFont typeface="+mj-lt"/>
              <a:buAutoNum type="arabicPeriod"/>
            </a:pPr>
            <a:r>
              <a:rPr lang="en-US" dirty="0"/>
              <a:t>Bai FW, Anderson WA, Moo-Young M. Ethanol fermentation technologies from sugar and starch feedstocks. </a:t>
            </a:r>
            <a:r>
              <a:rPr lang="en-US" dirty="0" err="1"/>
              <a:t>Biotechnol</a:t>
            </a:r>
            <a:r>
              <a:rPr lang="en-US" dirty="0"/>
              <a:t> Adv. 2008;26(1):89-105.</a:t>
            </a:r>
          </a:p>
          <a:p>
            <a:pPr algn="just">
              <a:buFont typeface="+mj-lt"/>
              <a:buAutoNum type="arabicPeriod"/>
            </a:pPr>
            <a:r>
              <a:rPr lang="en-US" dirty="0"/>
              <a:t>Hahn-</a:t>
            </a:r>
            <a:r>
              <a:rPr lang="en-US" dirty="0" err="1"/>
              <a:t>Hägerdal</a:t>
            </a:r>
            <a:r>
              <a:rPr lang="en-US" dirty="0"/>
              <a:t> B, </a:t>
            </a:r>
            <a:r>
              <a:rPr lang="en-US" dirty="0" err="1"/>
              <a:t>Galbe</a:t>
            </a:r>
            <a:r>
              <a:rPr lang="en-US" dirty="0"/>
              <a:t> M, </a:t>
            </a:r>
            <a:r>
              <a:rPr lang="en-US" dirty="0" err="1"/>
              <a:t>Gorwa</a:t>
            </a:r>
            <a:r>
              <a:rPr lang="en-US" dirty="0"/>
              <a:t>-Grauslund MF, Lidén G, Zacchi G. Bio-ethanol – the fuel of tomorrow from the residues of today. Trends </a:t>
            </a:r>
            <a:r>
              <a:rPr lang="en-US" dirty="0" err="1"/>
              <a:t>Biotechnol</a:t>
            </a:r>
            <a:r>
              <a:rPr lang="en-US" dirty="0"/>
              <a:t>. 2006;24(12):549-56.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46186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FAEC7E-55C5-3C55-38E2-B319E9C91B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F4F3F4-2534-BA91-17F0-46FDD9149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55" y="739290"/>
            <a:ext cx="8246070" cy="966195"/>
          </a:xfrm>
        </p:spPr>
        <p:txBody>
          <a:bodyPr>
            <a:normAutofit fontScale="90000"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Ragam Gaya </a:t>
            </a:r>
            <a:r>
              <a:rPr lang="en-US" sz="2400" b="1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Selingkung</a:t>
            </a:r>
            <a:r>
              <a:rPr lang="en-US" sz="24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(Citation Styles)</a:t>
            </a:r>
            <a:br>
              <a:rPr lang="en-US" sz="24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br>
              <a:rPr lang="en-US" sz="24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en-US" sz="2400" dirty="0">
              <a:solidFill>
                <a:srgbClr val="0070C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E2EEA8-90DE-FCBC-5104-089E822E8D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65" y="1350110"/>
            <a:ext cx="8246070" cy="3512215"/>
          </a:xfrm>
        </p:spPr>
        <p:txBody>
          <a:bodyPr>
            <a:normAutofit fontScale="62500" lnSpcReduction="20000"/>
          </a:bodyPr>
          <a:lstStyle/>
          <a:p>
            <a:pPr algn="just">
              <a:buNone/>
            </a:pPr>
            <a:r>
              <a:rPr lang="en-US" b="1" dirty="0"/>
              <a:t>VI. Chicago Style (Notes and Bibliography)</a:t>
            </a:r>
          </a:p>
          <a:p>
            <a:pPr algn="just">
              <a:buNone/>
            </a:pPr>
            <a:r>
              <a:rPr lang="en-US" dirty="0" err="1"/>
              <a:t>Jarang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di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murni</a:t>
            </a:r>
            <a:r>
              <a:rPr lang="en-US" dirty="0"/>
              <a:t>,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sejarah</a:t>
            </a:r>
            <a:r>
              <a:rPr lang="en-US" dirty="0"/>
              <a:t> </a:t>
            </a:r>
            <a:r>
              <a:rPr lang="en-US" dirty="0" err="1"/>
              <a:t>sains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energi</a:t>
            </a:r>
            <a:r>
              <a:rPr lang="en-US" dirty="0"/>
              <a:t>. Ciri </a:t>
            </a:r>
            <a:r>
              <a:rPr lang="en-US" dirty="0" err="1"/>
              <a:t>khasnya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catatan</a:t>
            </a:r>
            <a:r>
              <a:rPr lang="en-US" dirty="0"/>
              <a:t> kaki (</a:t>
            </a:r>
            <a:r>
              <a:rPr lang="en-US" i="1" dirty="0"/>
              <a:t>footnotes</a:t>
            </a:r>
            <a:r>
              <a:rPr lang="en-US" dirty="0"/>
              <a:t>)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catatan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(</a:t>
            </a:r>
            <a:r>
              <a:rPr lang="en-US" i="1" dirty="0"/>
              <a:t>endnotes</a:t>
            </a:r>
            <a:r>
              <a:rPr lang="en-US" dirty="0"/>
              <a:t>).</a:t>
            </a:r>
          </a:p>
          <a:p>
            <a:pPr algn="just">
              <a:buNone/>
            </a:pPr>
            <a:r>
              <a:rPr lang="en-US" b="1" dirty="0" err="1"/>
              <a:t>Contoh</a:t>
            </a:r>
            <a:r>
              <a:rPr lang="en-US" b="1" dirty="0"/>
              <a:t> </a:t>
            </a:r>
            <a:r>
              <a:rPr lang="en-US" b="1" dirty="0" err="1"/>
              <a:t>Topik</a:t>
            </a:r>
            <a:r>
              <a:rPr lang="en-US" b="1" dirty="0"/>
              <a:t>:</a:t>
            </a:r>
            <a:r>
              <a:rPr lang="en-US" dirty="0"/>
              <a:t> Sejarah Industri Kimia.</a:t>
            </a:r>
          </a:p>
          <a:p>
            <a:pPr algn="just">
              <a:buNone/>
            </a:pPr>
            <a:r>
              <a:rPr lang="en-US" b="1" dirty="0"/>
              <a:t>1. </a:t>
            </a:r>
            <a:r>
              <a:rPr lang="en-US" b="1" dirty="0" err="1"/>
              <a:t>Kutipan</a:t>
            </a:r>
            <a:r>
              <a:rPr lang="en-US" b="1" dirty="0"/>
              <a:t> </a:t>
            </a:r>
            <a:r>
              <a:rPr lang="en-US" b="1" dirty="0" err="1"/>
              <a:t>Langsung</a:t>
            </a:r>
            <a:r>
              <a:rPr lang="en-US" b="1" dirty="0"/>
              <a:t>:</a:t>
            </a:r>
            <a:r>
              <a:rPr lang="en-US" dirty="0"/>
              <a:t> Haber </a:t>
            </a:r>
            <a:r>
              <a:rPr lang="en-US" dirty="0" err="1"/>
              <a:t>mencatat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pidato</a:t>
            </a:r>
            <a:r>
              <a:rPr lang="en-US" dirty="0"/>
              <a:t> </a:t>
            </a:r>
            <a:r>
              <a:rPr lang="en-US" dirty="0" err="1"/>
              <a:t>Nobelnya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"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membuka</a:t>
            </a:r>
            <a:r>
              <a:rPr lang="en-US" dirty="0"/>
              <a:t> </a:t>
            </a:r>
            <a:r>
              <a:rPr lang="en-US" dirty="0" err="1"/>
              <a:t>pintu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pertanian</a:t>
            </a:r>
            <a:r>
              <a:rPr lang="en-US" dirty="0"/>
              <a:t> intensif."^1</a:t>
            </a:r>
          </a:p>
          <a:p>
            <a:pPr algn="just">
              <a:buNone/>
            </a:pPr>
            <a:r>
              <a:rPr lang="en-US" b="1" dirty="0"/>
              <a:t>2. </a:t>
            </a:r>
            <a:r>
              <a:rPr lang="en-US" b="1" dirty="0" err="1"/>
              <a:t>Kutipan</a:t>
            </a:r>
            <a:r>
              <a:rPr lang="en-US" b="1" dirty="0"/>
              <a:t> Tidak </a:t>
            </a:r>
            <a:r>
              <a:rPr lang="en-US" b="1" dirty="0" err="1"/>
              <a:t>Langsung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Penemuan</a:t>
            </a:r>
            <a:r>
              <a:rPr lang="en-US" dirty="0"/>
              <a:t> </a:t>
            </a:r>
            <a:r>
              <a:rPr lang="en-US" dirty="0" err="1"/>
              <a:t>sintesis</a:t>
            </a:r>
            <a:r>
              <a:rPr lang="en-US" dirty="0"/>
              <a:t> </a:t>
            </a:r>
            <a:r>
              <a:rPr lang="en-US" dirty="0" err="1"/>
              <a:t>amonia</a:t>
            </a:r>
            <a:r>
              <a:rPr lang="en-US" dirty="0"/>
              <a:t>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balik</a:t>
            </a:r>
            <a:r>
              <a:rPr lang="en-US" dirty="0"/>
              <a:t> yang 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pupuk</a:t>
            </a:r>
            <a:r>
              <a:rPr lang="en-US" dirty="0"/>
              <a:t> </a:t>
            </a:r>
            <a:r>
              <a:rPr lang="en-US" dirty="0" err="1"/>
              <a:t>massal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populasi</a:t>
            </a:r>
            <a:r>
              <a:rPr lang="en-US" dirty="0"/>
              <a:t> global.^1</a:t>
            </a:r>
          </a:p>
          <a:p>
            <a:pPr algn="just">
              <a:buNone/>
            </a:pPr>
            <a:r>
              <a:rPr lang="en-US" b="1" dirty="0"/>
              <a:t>3. Daftar Pustaka:</a:t>
            </a:r>
            <a:endParaRPr lang="en-US" dirty="0"/>
          </a:p>
          <a:p>
            <a:pPr algn="just">
              <a:buFont typeface="+mj-lt"/>
              <a:buAutoNum type="arabicPeriod"/>
            </a:pPr>
            <a:r>
              <a:rPr lang="en-US" dirty="0"/>
              <a:t>Fritz Haber, </a:t>
            </a:r>
            <a:r>
              <a:rPr lang="en-US" i="1" dirty="0"/>
              <a:t>The Synthesis of Ammonia from Its Elements</a:t>
            </a:r>
            <a:r>
              <a:rPr lang="en-US" dirty="0"/>
              <a:t> (Nobel Lecture, June 2, 1920).</a:t>
            </a:r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8379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D1A9E7-DFF6-203A-F8C5-0B7E296236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6B448F-3B5B-1A1A-2F51-D42DFE2BA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55" y="739290"/>
            <a:ext cx="8246070" cy="966195"/>
          </a:xfrm>
        </p:spPr>
        <p:txBody>
          <a:bodyPr>
            <a:normAutofit fontScale="90000"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Ragam Gaya </a:t>
            </a:r>
            <a:r>
              <a:rPr lang="en-US" sz="2400" b="1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Selingkung</a:t>
            </a:r>
            <a:r>
              <a:rPr lang="en-US" sz="24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(Citation Styles)</a:t>
            </a:r>
            <a:br>
              <a:rPr lang="en-US" sz="24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br>
              <a:rPr lang="en-US" sz="24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en-US" sz="2400" dirty="0">
              <a:solidFill>
                <a:srgbClr val="0070C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A5DF5016-FCAC-C98D-F20D-3F409CC4029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0871976"/>
              </p:ext>
            </p:extLst>
          </p:nvPr>
        </p:nvGraphicFramePr>
        <p:xfrm>
          <a:off x="143555" y="1502815"/>
          <a:ext cx="8856890" cy="3417888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1265270">
                  <a:extLst>
                    <a:ext uri="{9D8B030D-6E8A-4147-A177-3AD203B41FA5}">
                      <a16:colId xmlns:a16="http://schemas.microsoft.com/office/drawing/2014/main" val="2323463197"/>
                    </a:ext>
                  </a:extLst>
                </a:gridCol>
                <a:gridCol w="1265270">
                  <a:extLst>
                    <a:ext uri="{9D8B030D-6E8A-4147-A177-3AD203B41FA5}">
                      <a16:colId xmlns:a16="http://schemas.microsoft.com/office/drawing/2014/main" val="3944281441"/>
                    </a:ext>
                  </a:extLst>
                </a:gridCol>
                <a:gridCol w="1265270">
                  <a:extLst>
                    <a:ext uri="{9D8B030D-6E8A-4147-A177-3AD203B41FA5}">
                      <a16:colId xmlns:a16="http://schemas.microsoft.com/office/drawing/2014/main" val="3393245674"/>
                    </a:ext>
                  </a:extLst>
                </a:gridCol>
                <a:gridCol w="1265270">
                  <a:extLst>
                    <a:ext uri="{9D8B030D-6E8A-4147-A177-3AD203B41FA5}">
                      <a16:colId xmlns:a16="http://schemas.microsoft.com/office/drawing/2014/main" val="570983874"/>
                    </a:ext>
                  </a:extLst>
                </a:gridCol>
                <a:gridCol w="1265270">
                  <a:extLst>
                    <a:ext uri="{9D8B030D-6E8A-4147-A177-3AD203B41FA5}">
                      <a16:colId xmlns:a16="http://schemas.microsoft.com/office/drawing/2014/main" val="2045831580"/>
                    </a:ext>
                  </a:extLst>
                </a:gridCol>
                <a:gridCol w="1265270">
                  <a:extLst>
                    <a:ext uri="{9D8B030D-6E8A-4147-A177-3AD203B41FA5}">
                      <a16:colId xmlns:a16="http://schemas.microsoft.com/office/drawing/2014/main" val="1020415603"/>
                    </a:ext>
                  </a:extLst>
                </a:gridCol>
                <a:gridCol w="1265270">
                  <a:extLst>
                    <a:ext uri="{9D8B030D-6E8A-4147-A177-3AD203B41FA5}">
                      <a16:colId xmlns:a16="http://schemas.microsoft.com/office/drawing/2014/main" val="1134242152"/>
                    </a:ext>
                  </a:extLst>
                </a:gridCol>
              </a:tblGrid>
              <a:tr h="354530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sz="1100" b="1" dirty="0">
                          <a:solidFill>
                            <a:srgbClr val="1F1F1F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Fitur</a:t>
                      </a:r>
                      <a:endParaRPr lang="en-US" sz="1100" dirty="0">
                        <a:solidFill>
                          <a:srgbClr val="1F1F1F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41546" marR="41546" marT="27698" marB="27698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sz="1100" b="1">
                          <a:solidFill>
                            <a:srgbClr val="1F1F1F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IEEE</a:t>
                      </a:r>
                      <a:endParaRPr lang="en-US" sz="1100">
                        <a:solidFill>
                          <a:srgbClr val="1F1F1F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41546" marR="41546" marT="27698" marB="27698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sz="1100" b="1">
                          <a:solidFill>
                            <a:srgbClr val="1F1F1F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ACS (Tipe Angka)</a:t>
                      </a:r>
                      <a:endParaRPr lang="en-US" sz="1100">
                        <a:solidFill>
                          <a:srgbClr val="1F1F1F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41546" marR="41546" marT="27698" marB="27698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sz="1100" b="1">
                          <a:solidFill>
                            <a:srgbClr val="1F1F1F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APA (Edisi 7)</a:t>
                      </a:r>
                      <a:endParaRPr lang="en-US" sz="1100">
                        <a:solidFill>
                          <a:srgbClr val="1F1F1F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41546" marR="41546" marT="27698" marB="27698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sz="1100" b="1">
                          <a:solidFill>
                            <a:srgbClr val="1F1F1F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Harvard</a:t>
                      </a:r>
                      <a:endParaRPr lang="en-US" sz="1100">
                        <a:solidFill>
                          <a:srgbClr val="1F1F1F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41546" marR="41546" marT="27698" marB="27698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sz="1100" b="1">
                          <a:solidFill>
                            <a:srgbClr val="1F1F1F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Vancouver</a:t>
                      </a:r>
                      <a:endParaRPr lang="en-US" sz="1100">
                        <a:solidFill>
                          <a:srgbClr val="1F1F1F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41546" marR="41546" marT="27698" marB="27698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sz="1100" b="1">
                          <a:solidFill>
                            <a:srgbClr val="1F1F1F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Chicago (Notes)</a:t>
                      </a:r>
                      <a:endParaRPr lang="en-US" sz="1100">
                        <a:solidFill>
                          <a:srgbClr val="1F1F1F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41546" marR="41546" marT="27698" marB="27698" anchor="ctr"/>
                </a:tc>
                <a:extLst>
                  <a:ext uri="{0D108BD9-81ED-4DB2-BD59-A6C34878D82A}">
                    <a16:rowId xmlns:a16="http://schemas.microsoft.com/office/drawing/2014/main" val="45683563"/>
                  </a:ext>
                </a:extLst>
              </a:tr>
              <a:tr h="653664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sz="1100" b="1">
                          <a:solidFill>
                            <a:srgbClr val="1F1F1F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Disiplin Ilmu</a:t>
                      </a:r>
                      <a:endParaRPr lang="en-US" sz="1100">
                        <a:solidFill>
                          <a:srgbClr val="1F1F1F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41546" marR="41546" marT="27698" marB="27698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sz="1100">
                          <a:solidFill>
                            <a:srgbClr val="1F1F1F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Teknik, Ilmu Komputer</a:t>
                      </a:r>
                    </a:p>
                  </a:txBody>
                  <a:tcPr marL="41546" marR="41546" marT="27698" marB="27698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sz="1100">
                          <a:solidFill>
                            <a:srgbClr val="1F1F1F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Kimia, Teknik Kimia</a:t>
                      </a:r>
                    </a:p>
                  </a:txBody>
                  <a:tcPr marL="41546" marR="41546" marT="27698" marB="27698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sz="1100">
                          <a:solidFill>
                            <a:srgbClr val="1F1F1F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Sosial, Pendidikan, Bisnis</a:t>
                      </a:r>
                    </a:p>
                  </a:txBody>
                  <a:tcPr marL="41546" marR="41546" marT="27698" marB="27698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sz="1100">
                          <a:solidFill>
                            <a:srgbClr val="1F1F1F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Umum, Ekonomi, Humaniora</a:t>
                      </a:r>
                    </a:p>
                  </a:txBody>
                  <a:tcPr marL="41546" marR="41546" marT="27698" marB="27698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sz="1100">
                          <a:solidFill>
                            <a:srgbClr val="1F1F1F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Kedokteran, Biologi</a:t>
                      </a:r>
                    </a:p>
                  </a:txBody>
                  <a:tcPr marL="41546" marR="41546" marT="27698" marB="27698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sz="1100">
                          <a:solidFill>
                            <a:srgbClr val="1F1F1F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Sejarah, Seni, Sastra</a:t>
                      </a:r>
                    </a:p>
                  </a:txBody>
                  <a:tcPr marL="41546" marR="41546" marT="27698" marB="27698" anchor="ctr"/>
                </a:tc>
                <a:extLst>
                  <a:ext uri="{0D108BD9-81ED-4DB2-BD59-A6C34878D82A}">
                    <a16:rowId xmlns:a16="http://schemas.microsoft.com/office/drawing/2014/main" val="2904256977"/>
                  </a:ext>
                </a:extLst>
              </a:tr>
              <a:tr h="803231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sz="1100" b="1">
                          <a:solidFill>
                            <a:srgbClr val="1F1F1F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Kutipan di Teks</a:t>
                      </a:r>
                      <a:endParaRPr lang="en-US" sz="1100">
                        <a:solidFill>
                          <a:srgbClr val="1F1F1F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41546" marR="41546" marT="27698" marB="27698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sv-SE" sz="1100">
                          <a:solidFill>
                            <a:srgbClr val="1F1F1F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Angka dalam kurung siku </a:t>
                      </a:r>
                      <a:r>
                        <a:rPr lang="sv-SE" sz="1100" b="1">
                          <a:solidFill>
                            <a:srgbClr val="1F1F1F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[1]</a:t>
                      </a:r>
                      <a:endParaRPr lang="sv-SE" sz="1100">
                        <a:solidFill>
                          <a:srgbClr val="1F1F1F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41546" marR="41546" marT="27698" marB="27698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sz="1100" dirty="0">
                          <a:solidFill>
                            <a:srgbClr val="1F1F1F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Angka superscript </a:t>
                      </a:r>
                      <a:r>
                        <a:rPr lang="en-US" sz="1100" b="1" dirty="0">
                          <a:solidFill>
                            <a:srgbClr val="1F1F1F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^1</a:t>
                      </a:r>
                      <a:endParaRPr lang="en-US" sz="1100" dirty="0">
                        <a:solidFill>
                          <a:srgbClr val="1F1F1F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41546" marR="41546" marT="27698" marB="27698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sz="1100">
                          <a:solidFill>
                            <a:srgbClr val="1F1F1F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(Penulis, Tahun)</a:t>
                      </a:r>
                    </a:p>
                  </a:txBody>
                  <a:tcPr marL="41546" marR="41546" marT="27698" marB="27698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fi-FI" sz="1100">
                          <a:solidFill>
                            <a:srgbClr val="1F1F1F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(Penulis Tahun) atau (Penulis, Tahun)</a:t>
                      </a:r>
                    </a:p>
                  </a:txBody>
                  <a:tcPr marL="41546" marR="41546" marT="27698" marB="27698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sz="1100">
                          <a:solidFill>
                            <a:srgbClr val="1F1F1F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Angka dalam kurung </a:t>
                      </a:r>
                      <a:r>
                        <a:rPr lang="en-US" sz="1100" b="1">
                          <a:solidFill>
                            <a:srgbClr val="1F1F1F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(1)</a:t>
                      </a:r>
                      <a:endParaRPr lang="en-US" sz="1100">
                        <a:solidFill>
                          <a:srgbClr val="1F1F1F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41546" marR="41546" marT="27698" marB="27698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sz="1100" dirty="0">
                          <a:solidFill>
                            <a:srgbClr val="1F1F1F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Angka superscript </a:t>
                      </a:r>
                      <a:r>
                        <a:rPr lang="en-US" sz="1100" b="1" dirty="0">
                          <a:solidFill>
                            <a:srgbClr val="1F1F1F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^1</a:t>
                      </a:r>
                      <a:r>
                        <a:rPr lang="en-US" sz="1100" dirty="0">
                          <a:solidFill>
                            <a:srgbClr val="1F1F1F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(</a:t>
                      </a:r>
                      <a:r>
                        <a:rPr lang="en-US" sz="1100" dirty="0" err="1">
                          <a:solidFill>
                            <a:srgbClr val="1F1F1F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Catatan</a:t>
                      </a:r>
                      <a:r>
                        <a:rPr lang="en-US" sz="1100" dirty="0">
                          <a:solidFill>
                            <a:srgbClr val="1F1F1F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Kaki)</a:t>
                      </a:r>
                    </a:p>
                  </a:txBody>
                  <a:tcPr marL="41546" marR="41546" marT="27698" marB="27698" anchor="ctr"/>
                </a:tc>
                <a:extLst>
                  <a:ext uri="{0D108BD9-81ED-4DB2-BD59-A6C34878D82A}">
                    <a16:rowId xmlns:a16="http://schemas.microsoft.com/office/drawing/2014/main" val="2495636609"/>
                  </a:ext>
                </a:extLst>
              </a:tr>
              <a:tr h="653664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sz="1100" b="1">
                          <a:solidFill>
                            <a:srgbClr val="1F1F1F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Urutan Daftar Pustaka</a:t>
                      </a:r>
                      <a:endParaRPr lang="en-US" sz="1100">
                        <a:solidFill>
                          <a:srgbClr val="1F1F1F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41546" marR="41546" marT="27698" marB="27698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it-IT" sz="1100">
                          <a:solidFill>
                            <a:srgbClr val="1F1F1F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Sesuai urutan muncul di teks</a:t>
                      </a:r>
                    </a:p>
                  </a:txBody>
                  <a:tcPr marL="41546" marR="41546" marT="27698" marB="27698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it-IT" sz="1100">
                          <a:solidFill>
                            <a:srgbClr val="1F1F1F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Sesuai urutan muncul di teks</a:t>
                      </a:r>
                    </a:p>
                  </a:txBody>
                  <a:tcPr marL="41546" marR="41546" marT="27698" marB="27698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sz="1100">
                          <a:solidFill>
                            <a:srgbClr val="1F1F1F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Abjad (A-Z) Nama Penulis</a:t>
                      </a:r>
                    </a:p>
                  </a:txBody>
                  <a:tcPr marL="41546" marR="41546" marT="27698" marB="27698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sz="1100" dirty="0">
                          <a:solidFill>
                            <a:srgbClr val="1F1F1F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Abjad (A-Z) Nama </a:t>
                      </a:r>
                      <a:r>
                        <a:rPr lang="en-US" sz="1100" dirty="0" err="1">
                          <a:solidFill>
                            <a:srgbClr val="1F1F1F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Penulis</a:t>
                      </a:r>
                      <a:endParaRPr lang="en-US" sz="1100" dirty="0">
                        <a:solidFill>
                          <a:srgbClr val="1F1F1F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41546" marR="41546" marT="27698" marB="27698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it-IT" sz="1100">
                          <a:solidFill>
                            <a:srgbClr val="1F1F1F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Sesuai urutan muncul di teks</a:t>
                      </a:r>
                    </a:p>
                  </a:txBody>
                  <a:tcPr marL="41546" marR="41546" marT="27698" marB="27698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sz="1100" dirty="0">
                          <a:solidFill>
                            <a:srgbClr val="1F1F1F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Abjad (A-Z) Nama </a:t>
                      </a:r>
                      <a:r>
                        <a:rPr lang="en-US" sz="1100" dirty="0" err="1">
                          <a:solidFill>
                            <a:srgbClr val="1F1F1F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Penulis</a:t>
                      </a:r>
                      <a:endParaRPr lang="en-US" sz="1100" dirty="0">
                        <a:solidFill>
                          <a:srgbClr val="1F1F1F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41546" marR="41546" marT="27698" marB="27698" anchor="ctr"/>
                </a:tc>
                <a:extLst>
                  <a:ext uri="{0D108BD9-81ED-4DB2-BD59-A6C34878D82A}">
                    <a16:rowId xmlns:a16="http://schemas.microsoft.com/office/drawing/2014/main" val="1243730462"/>
                  </a:ext>
                </a:extLst>
              </a:tr>
              <a:tr h="952799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sz="1100" b="1">
                          <a:solidFill>
                            <a:srgbClr val="1F1F1F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Ciri Khas Pustaka</a:t>
                      </a:r>
                      <a:endParaRPr lang="en-US" sz="1100">
                        <a:solidFill>
                          <a:srgbClr val="1F1F1F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41546" marR="41546" marT="27698" marB="27698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sv-SE" sz="1100" dirty="0">
                          <a:solidFill>
                            <a:srgbClr val="1F1F1F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Judul artikel dalam t kutip "..."</a:t>
                      </a:r>
                    </a:p>
                  </a:txBody>
                  <a:tcPr marL="41546" marR="41546" marT="27698" marB="27698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sz="1100">
                          <a:solidFill>
                            <a:srgbClr val="1F1F1F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Judul jurnal disingkat, </a:t>
                      </a:r>
                      <a:r>
                        <a:rPr lang="en-US" sz="1100" b="1">
                          <a:solidFill>
                            <a:srgbClr val="1F1F1F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Tahun</a:t>
                      </a:r>
                      <a:r>
                        <a:rPr lang="en-US" sz="1100">
                          <a:solidFill>
                            <a:srgbClr val="1F1F1F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dicetak tebal</a:t>
                      </a:r>
                    </a:p>
                  </a:txBody>
                  <a:tcPr marL="41546" marR="41546" marT="27698" marB="27698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sz="1100">
                          <a:solidFill>
                            <a:srgbClr val="1F1F1F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Judul jurnal ditulis lengkap &amp; miring</a:t>
                      </a:r>
                    </a:p>
                  </a:txBody>
                  <a:tcPr marL="41546" marR="41546" marT="27698" marB="27698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sz="1100" dirty="0" err="1">
                          <a:solidFill>
                            <a:srgbClr val="1F1F1F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Mirip</a:t>
                      </a:r>
                      <a:r>
                        <a:rPr lang="en-US" sz="1100" dirty="0">
                          <a:solidFill>
                            <a:srgbClr val="1F1F1F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APA, </a:t>
                      </a:r>
                      <a:r>
                        <a:rPr lang="en-US" sz="1100" dirty="0" err="1">
                          <a:solidFill>
                            <a:srgbClr val="1F1F1F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tapi</a:t>
                      </a:r>
                      <a:r>
                        <a:rPr lang="en-US" sz="1100" dirty="0">
                          <a:solidFill>
                            <a:srgbClr val="1F1F1F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1F1F1F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aturan</a:t>
                      </a:r>
                      <a:r>
                        <a:rPr lang="en-US" sz="1100" dirty="0">
                          <a:solidFill>
                            <a:srgbClr val="1F1F1F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t </a:t>
                      </a:r>
                      <a:r>
                        <a:rPr lang="en-US" sz="1100" dirty="0" err="1">
                          <a:solidFill>
                            <a:srgbClr val="1F1F1F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baca</a:t>
                      </a:r>
                      <a:r>
                        <a:rPr lang="en-US" sz="1100" dirty="0">
                          <a:solidFill>
                            <a:srgbClr val="1F1F1F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1F1F1F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lebih</a:t>
                      </a:r>
                      <a:r>
                        <a:rPr lang="en-US" sz="1100" dirty="0">
                          <a:solidFill>
                            <a:srgbClr val="1F1F1F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1F1F1F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longgar</a:t>
                      </a:r>
                      <a:endParaRPr lang="en-US" sz="1100" dirty="0">
                        <a:solidFill>
                          <a:srgbClr val="1F1F1F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41546" marR="41546" marT="27698" marB="27698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sz="1100">
                          <a:solidFill>
                            <a:srgbClr val="1F1F1F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Sangat ringkas, tanggal setelah nama jurnal</a:t>
                      </a:r>
                    </a:p>
                  </a:txBody>
                  <a:tcPr marL="41546" marR="41546" marT="27698" marB="27698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sz="1100" dirty="0" err="1">
                          <a:solidFill>
                            <a:srgbClr val="1F1F1F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Penulisan</a:t>
                      </a:r>
                      <a:r>
                        <a:rPr lang="en-US" sz="1100" dirty="0">
                          <a:solidFill>
                            <a:srgbClr val="1F1F1F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sangat detail &amp; </a:t>
                      </a:r>
                      <a:r>
                        <a:rPr lang="en-US" sz="1100" dirty="0" err="1">
                          <a:solidFill>
                            <a:srgbClr val="1F1F1F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panjang</a:t>
                      </a:r>
                      <a:endParaRPr lang="en-US" sz="1100" dirty="0">
                        <a:solidFill>
                          <a:srgbClr val="1F1F1F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41546" marR="41546" marT="27698" marB="27698" anchor="ctr"/>
                </a:tc>
                <a:extLst>
                  <a:ext uri="{0D108BD9-81ED-4DB2-BD59-A6C34878D82A}">
                    <a16:rowId xmlns:a16="http://schemas.microsoft.com/office/drawing/2014/main" val="39559450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02439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96260" y="1676754"/>
            <a:ext cx="7306126" cy="915716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br>
              <a:rPr lang="en-US" sz="2400" b="1" dirty="0">
                <a:solidFill>
                  <a:srgbClr val="0070C0"/>
                </a:solidFill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sz="2400" b="1" dirty="0" err="1">
                <a:solidFill>
                  <a:srgbClr val="FFC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Penggunaan</a:t>
            </a:r>
            <a:r>
              <a:rPr lang="en-US" sz="2400" b="1" dirty="0">
                <a:solidFill>
                  <a:srgbClr val="FFC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Software </a:t>
            </a:r>
            <a:r>
              <a:rPr lang="en-US" sz="2400" b="1" dirty="0" err="1">
                <a:solidFill>
                  <a:srgbClr val="FFC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Manajemen</a:t>
            </a:r>
            <a:r>
              <a:rPr lang="en-US" sz="2400" b="1" dirty="0">
                <a:solidFill>
                  <a:srgbClr val="FFC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Referensi: </a:t>
            </a:r>
            <a:br>
              <a:rPr lang="en-US" sz="2400" b="1" dirty="0">
                <a:solidFill>
                  <a:srgbClr val="FFC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sz="54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Zotero</a:t>
            </a:r>
            <a:endParaRPr lang="en-US" sz="2400" b="1" dirty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0A72DF-EAB4-DA60-CF27-5335F60B6A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1CA2B7-A488-F3C8-8A79-3DCBB40753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965" y="586585"/>
            <a:ext cx="8246070" cy="966195"/>
          </a:xfrm>
        </p:spPr>
        <p:txBody>
          <a:bodyPr/>
          <a:lstStyle/>
          <a:p>
            <a:r>
              <a:rPr lang="en-US" dirty="0"/>
              <a:t>Link free download Zotero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7CED8-A420-6545-C48A-B032C082F8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260" y="1552780"/>
            <a:ext cx="8246070" cy="3417152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en-US" b="0" i="0" dirty="0">
                <a:effectLst/>
                <a:latin typeface="fkGroteskNeue"/>
              </a:rPr>
              <a:t>Zotero </a:t>
            </a:r>
            <a:r>
              <a:rPr lang="en-US" b="0" i="0" dirty="0" err="1">
                <a:effectLst/>
                <a:latin typeface="fkGroteskNeue"/>
              </a:rPr>
              <a:t>adalah</a:t>
            </a:r>
            <a:r>
              <a:rPr lang="en-US" b="0" i="0" dirty="0">
                <a:effectLst/>
                <a:latin typeface="fkGroteskNeue"/>
              </a:rPr>
              <a:t> </a:t>
            </a:r>
            <a:r>
              <a:rPr lang="en-US" b="0" i="0" dirty="0" err="1">
                <a:effectLst/>
                <a:latin typeface="fkGroteskNeue"/>
              </a:rPr>
              <a:t>perangkat</a:t>
            </a:r>
            <a:r>
              <a:rPr lang="en-US" b="0" i="0" dirty="0">
                <a:effectLst/>
                <a:latin typeface="fkGroteskNeue"/>
              </a:rPr>
              <a:t> </a:t>
            </a:r>
            <a:r>
              <a:rPr lang="en-US" b="0" i="0" dirty="0" err="1">
                <a:effectLst/>
                <a:latin typeface="fkGroteskNeue"/>
              </a:rPr>
              <a:t>lunak</a:t>
            </a:r>
            <a:r>
              <a:rPr lang="en-US" b="0" i="0" dirty="0">
                <a:effectLst/>
                <a:latin typeface="fkGroteskNeue"/>
              </a:rPr>
              <a:t> </a:t>
            </a:r>
            <a:r>
              <a:rPr lang="en-US" b="0" i="1" dirty="0">
                <a:effectLst/>
                <a:latin typeface="fkGroteskNeue"/>
              </a:rPr>
              <a:t>open-source</a:t>
            </a:r>
            <a:r>
              <a:rPr lang="en-US" b="0" i="0" dirty="0">
                <a:effectLst/>
                <a:latin typeface="fkGroteskNeue"/>
              </a:rPr>
              <a:t> yang </a:t>
            </a:r>
            <a:r>
              <a:rPr lang="en-US" b="0" i="0" dirty="0" err="1">
                <a:effectLst/>
                <a:latin typeface="fkGroteskNeue"/>
              </a:rPr>
              <a:t>dikembangkan</a:t>
            </a:r>
            <a:r>
              <a:rPr lang="en-US" b="0" i="0" dirty="0">
                <a:effectLst/>
                <a:latin typeface="fkGroteskNeue"/>
              </a:rPr>
              <a:t> oleh </a:t>
            </a:r>
            <a:r>
              <a:rPr lang="en-US" b="0" i="0" dirty="0" err="1">
                <a:effectLst/>
                <a:latin typeface="fkGroteskNeue"/>
              </a:rPr>
              <a:t>organisasi</a:t>
            </a:r>
            <a:r>
              <a:rPr lang="en-US" b="0" i="0" dirty="0">
                <a:effectLst/>
                <a:latin typeface="fkGroteskNeue"/>
              </a:rPr>
              <a:t> </a:t>
            </a:r>
            <a:r>
              <a:rPr lang="en-US" b="0" i="0" dirty="0" err="1">
                <a:effectLst/>
                <a:latin typeface="fkGroteskNeue"/>
              </a:rPr>
              <a:t>nirlaba</a:t>
            </a:r>
            <a:r>
              <a:rPr lang="en-US" b="0" i="0" dirty="0">
                <a:effectLst/>
                <a:latin typeface="fkGroteskNeue"/>
              </a:rPr>
              <a:t>, </a:t>
            </a:r>
            <a:r>
              <a:rPr lang="en-US" b="0" i="0" dirty="0" err="1">
                <a:effectLst/>
                <a:latin typeface="fkGroteskNeue"/>
              </a:rPr>
              <a:t>sehingga</a:t>
            </a:r>
            <a:r>
              <a:rPr lang="en-US" b="0" i="0" dirty="0">
                <a:effectLst/>
                <a:latin typeface="fkGroteskNeue"/>
              </a:rPr>
              <a:t> </a:t>
            </a:r>
            <a:r>
              <a:rPr lang="en-US" b="0" i="0" dirty="0" err="1">
                <a:effectLst/>
                <a:latin typeface="fkGroteskNeue"/>
              </a:rPr>
              <a:t>sepenuhnya</a:t>
            </a:r>
            <a:r>
              <a:rPr lang="en-US" b="0" i="0" dirty="0">
                <a:effectLst/>
                <a:latin typeface="fkGroteskNeue"/>
              </a:rPr>
              <a:t> gratis </a:t>
            </a:r>
            <a:r>
              <a:rPr lang="en-US" b="0" i="0" dirty="0" err="1">
                <a:effectLst/>
                <a:latin typeface="fkGroteskNeue"/>
              </a:rPr>
              <a:t>tanpa</a:t>
            </a:r>
            <a:r>
              <a:rPr lang="en-US" b="0" i="0" dirty="0">
                <a:effectLst/>
                <a:latin typeface="fkGroteskNeue"/>
              </a:rPr>
              <a:t> </a:t>
            </a:r>
            <a:r>
              <a:rPr lang="en-US" b="0" i="0" dirty="0" err="1">
                <a:effectLst/>
                <a:latin typeface="fkGroteskNeue"/>
              </a:rPr>
              <a:t>batasan</a:t>
            </a:r>
            <a:r>
              <a:rPr lang="en-US" b="0" i="0" dirty="0">
                <a:effectLst/>
                <a:latin typeface="fkGroteskNeue"/>
              </a:rPr>
              <a:t> </a:t>
            </a:r>
            <a:r>
              <a:rPr lang="en-US" b="0" i="0" dirty="0" err="1">
                <a:effectLst/>
                <a:latin typeface="fkGroteskNeue"/>
              </a:rPr>
              <a:t>fitur</a:t>
            </a:r>
            <a:r>
              <a:rPr lang="en-US" b="0" i="0" dirty="0">
                <a:effectLst/>
                <a:latin typeface="fkGroteskNeue"/>
              </a:rPr>
              <a:t> premium </a:t>
            </a:r>
            <a:r>
              <a:rPr lang="en-US" b="0" i="0" dirty="0" err="1">
                <a:effectLst/>
                <a:latin typeface="fkGroteskNeue"/>
              </a:rPr>
              <a:t>untuk</a:t>
            </a:r>
            <a:r>
              <a:rPr lang="en-US" b="0" i="0" dirty="0">
                <a:effectLst/>
                <a:latin typeface="fkGroteskNeue"/>
              </a:rPr>
              <a:t> </a:t>
            </a:r>
            <a:r>
              <a:rPr lang="en-US" b="0" i="0" dirty="0" err="1">
                <a:effectLst/>
                <a:latin typeface="fkGroteskNeue"/>
              </a:rPr>
              <a:t>fungsi</a:t>
            </a:r>
            <a:r>
              <a:rPr lang="en-US" b="0" i="0" dirty="0">
                <a:effectLst/>
                <a:latin typeface="fkGroteskNeue"/>
              </a:rPr>
              <a:t> </a:t>
            </a:r>
            <a:r>
              <a:rPr lang="en-US" b="0" i="0" dirty="0" err="1">
                <a:effectLst/>
                <a:latin typeface="fkGroteskNeue"/>
              </a:rPr>
              <a:t>dasarnya</a:t>
            </a:r>
            <a:r>
              <a:rPr lang="en-US" b="0" i="0" dirty="0">
                <a:effectLst/>
                <a:latin typeface="fkGroteskNeue"/>
              </a:rPr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Link Download: </a:t>
            </a:r>
            <a:r>
              <a:rPr lang="en-US" b="0" i="0" dirty="0">
                <a:effectLst/>
                <a:latin typeface="unset"/>
                <a:hlinkClick r:id="rId2"/>
              </a:rPr>
              <a:t>www.zotero.org/download</a:t>
            </a:r>
            <a:r>
              <a:rPr lang="en-US" b="0" i="0" dirty="0">
                <a:effectLst/>
                <a:latin typeface="fkGroteskNeue"/>
              </a:rPr>
              <a:t>​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Fitur Gratis: </a:t>
            </a:r>
            <a:r>
              <a:rPr lang="en-US" b="0" i="0" dirty="0" err="1">
                <a:effectLst/>
                <a:latin typeface="fkGroteskNeue"/>
              </a:rPr>
              <a:t>Penyimpanan</a:t>
            </a:r>
            <a:r>
              <a:rPr lang="en-US" b="0" i="0" dirty="0">
                <a:effectLst/>
                <a:latin typeface="fkGroteskNeue"/>
              </a:rPr>
              <a:t> cloud 300MB (</a:t>
            </a:r>
            <a:r>
              <a:rPr lang="en-US" b="0" i="0" dirty="0" err="1">
                <a:effectLst/>
                <a:latin typeface="fkGroteskNeue"/>
              </a:rPr>
              <a:t>untuk</a:t>
            </a:r>
            <a:r>
              <a:rPr lang="en-US" b="0" i="0" dirty="0">
                <a:effectLst/>
                <a:latin typeface="fkGroteskNeue"/>
              </a:rPr>
              <a:t> file PDF), </a:t>
            </a:r>
            <a:r>
              <a:rPr lang="en-US" b="0" i="0" dirty="0" err="1">
                <a:effectLst/>
                <a:latin typeface="fkGroteskNeue"/>
              </a:rPr>
              <a:t>tetapi</a:t>
            </a:r>
            <a:r>
              <a:rPr lang="en-US" b="0" i="0" dirty="0">
                <a:effectLst/>
                <a:latin typeface="fkGroteskNeue"/>
              </a:rPr>
              <a:t> unlimited </a:t>
            </a:r>
            <a:r>
              <a:rPr lang="en-US" b="0" i="0" dirty="0" err="1">
                <a:effectLst/>
                <a:latin typeface="fkGroteskNeue"/>
              </a:rPr>
              <a:t>untuk</a:t>
            </a:r>
            <a:r>
              <a:rPr lang="en-US" b="0" i="0" dirty="0">
                <a:effectLst/>
                <a:latin typeface="fkGroteskNeue"/>
              </a:rPr>
              <a:t> data </a:t>
            </a:r>
            <a:r>
              <a:rPr lang="en-US" b="0" i="0" dirty="0" err="1">
                <a:effectLst/>
                <a:latin typeface="fkGroteskNeue"/>
              </a:rPr>
              <a:t>bibliografi</a:t>
            </a:r>
            <a:r>
              <a:rPr lang="en-US" b="0" i="0" dirty="0">
                <a:effectLst/>
                <a:latin typeface="fkGroteskNeue"/>
              </a:rPr>
              <a:t> (</a:t>
            </a:r>
            <a:r>
              <a:rPr lang="en-US" b="0" i="0" dirty="0" err="1">
                <a:effectLst/>
                <a:latin typeface="fkGroteskNeue"/>
              </a:rPr>
              <a:t>judul</a:t>
            </a:r>
            <a:r>
              <a:rPr lang="en-US" b="0" i="0" dirty="0">
                <a:effectLst/>
                <a:latin typeface="fkGroteskNeue"/>
              </a:rPr>
              <a:t>, </a:t>
            </a:r>
            <a:r>
              <a:rPr lang="en-US" b="0" i="0" dirty="0" err="1">
                <a:effectLst/>
                <a:latin typeface="fkGroteskNeue"/>
              </a:rPr>
              <a:t>pengarang</a:t>
            </a:r>
            <a:r>
              <a:rPr lang="en-US" b="0" i="0" dirty="0">
                <a:effectLst/>
                <a:latin typeface="fkGroteskNeue"/>
              </a:rPr>
              <a:t>, </a:t>
            </a:r>
            <a:r>
              <a:rPr lang="en-US" b="0" i="0" dirty="0" err="1">
                <a:effectLst/>
                <a:latin typeface="fkGroteskNeue"/>
              </a:rPr>
              <a:t>tahun</a:t>
            </a:r>
            <a:r>
              <a:rPr lang="en-US" b="0" i="0" dirty="0">
                <a:effectLst/>
                <a:latin typeface="fkGroteskNeue"/>
              </a:rPr>
              <a:t>).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Wajib </a:t>
            </a:r>
            <a:r>
              <a:rPr lang="en-US" b="0" i="0" dirty="0" err="1">
                <a:effectLst/>
                <a:latin typeface="fkGroteskNeue"/>
              </a:rPr>
              <a:t>Diinstal</a:t>
            </a:r>
            <a:r>
              <a:rPr lang="en-US" b="0" i="0" dirty="0">
                <a:effectLst/>
                <a:latin typeface="fkGroteskNeue"/>
              </a:rPr>
              <a:t> </a:t>
            </a:r>
            <a:r>
              <a:rPr lang="en-US" b="0" i="0" dirty="0" err="1">
                <a:effectLst/>
                <a:latin typeface="fkGroteskNeue"/>
              </a:rPr>
              <a:t>Tambahan</a:t>
            </a:r>
            <a:r>
              <a:rPr lang="en-US" b="0" i="0" dirty="0">
                <a:effectLst/>
                <a:latin typeface="fkGroteskNeue"/>
              </a:rPr>
              <a:t>: Di </a:t>
            </a:r>
            <a:r>
              <a:rPr lang="en-US" b="0" i="0" dirty="0" err="1">
                <a:effectLst/>
                <a:latin typeface="fkGroteskNeue"/>
              </a:rPr>
              <a:t>halaman</a:t>
            </a:r>
            <a:r>
              <a:rPr lang="en-US" b="0" i="0" dirty="0">
                <a:effectLst/>
                <a:latin typeface="fkGroteskNeue"/>
              </a:rPr>
              <a:t> download </a:t>
            </a:r>
            <a:r>
              <a:rPr lang="en-US" b="0" i="0" dirty="0" err="1">
                <a:effectLst/>
                <a:latin typeface="fkGroteskNeue"/>
              </a:rPr>
              <a:t>tersebut</a:t>
            </a:r>
            <a:r>
              <a:rPr lang="en-US" b="0" i="0" dirty="0">
                <a:effectLst/>
                <a:latin typeface="fkGroteskNeue"/>
              </a:rPr>
              <a:t>, </a:t>
            </a:r>
            <a:r>
              <a:rPr lang="en-US" b="0" i="0" dirty="0" err="1">
                <a:effectLst/>
                <a:latin typeface="fkGroteskNeue"/>
              </a:rPr>
              <a:t>harus</a:t>
            </a:r>
            <a:r>
              <a:rPr lang="en-US" b="0" i="0" dirty="0">
                <a:effectLst/>
                <a:latin typeface="fkGroteskNeue"/>
              </a:rPr>
              <a:t> </a:t>
            </a:r>
            <a:r>
              <a:rPr lang="en-US" b="0" i="0" dirty="0" err="1">
                <a:effectLst/>
                <a:latin typeface="fkGroteskNeue"/>
              </a:rPr>
              <a:t>mengunduh</a:t>
            </a:r>
            <a:r>
              <a:rPr lang="en-US" b="0" i="0" dirty="0">
                <a:effectLst/>
                <a:latin typeface="fkGroteskNeue"/>
              </a:rPr>
              <a:t> dua </a:t>
            </a:r>
            <a:r>
              <a:rPr lang="en-US" b="0" i="0" dirty="0" err="1">
                <a:effectLst/>
                <a:latin typeface="fkGroteskNeue"/>
              </a:rPr>
              <a:t>hal</a:t>
            </a:r>
            <a:r>
              <a:rPr lang="en-US" b="0" i="0" dirty="0">
                <a:effectLst/>
                <a:latin typeface="fkGroteskNeue"/>
              </a:rPr>
              <a:t>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Zotero 7 for Windows/macOS (</a:t>
            </a:r>
            <a:r>
              <a:rPr lang="en-US" b="0" i="0" dirty="0" err="1">
                <a:effectLst/>
                <a:latin typeface="fkGroteskNeue"/>
              </a:rPr>
              <a:t>Aplikasi</a:t>
            </a:r>
            <a:r>
              <a:rPr lang="en-US" b="0" i="0" dirty="0">
                <a:effectLst/>
                <a:latin typeface="fkGroteskNeue"/>
              </a:rPr>
              <a:t> </a:t>
            </a:r>
            <a:r>
              <a:rPr lang="en-US" b="0" i="0" dirty="0" err="1">
                <a:effectLst/>
                <a:latin typeface="fkGroteskNeue"/>
              </a:rPr>
              <a:t>utamanya</a:t>
            </a:r>
            <a:r>
              <a:rPr lang="en-US" b="0" i="0" dirty="0">
                <a:effectLst/>
                <a:latin typeface="fkGroteskNeue"/>
              </a:rPr>
              <a:t>).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Zotero Connector (</a:t>
            </a:r>
            <a:r>
              <a:rPr lang="en-US" b="0" i="0" dirty="0" err="1">
                <a:effectLst/>
                <a:latin typeface="fkGroteskNeue"/>
              </a:rPr>
              <a:t>Ekstensi</a:t>
            </a:r>
            <a:r>
              <a:rPr lang="en-US" b="0" i="0" dirty="0">
                <a:effectLst/>
                <a:latin typeface="fkGroteskNeue"/>
              </a:rPr>
              <a:t> </a:t>
            </a:r>
            <a:r>
              <a:rPr lang="en-US" b="0" i="0" dirty="0" err="1">
                <a:effectLst/>
                <a:latin typeface="fkGroteskNeue"/>
              </a:rPr>
              <a:t>untuk</a:t>
            </a:r>
            <a:r>
              <a:rPr lang="en-US" b="0" i="0" dirty="0">
                <a:effectLst/>
                <a:latin typeface="fkGroteskNeue"/>
              </a:rPr>
              <a:t> browser Chrome/Edge/Firefox ) – </a:t>
            </a:r>
            <a:r>
              <a:rPr lang="en-US" b="0" i="0" dirty="0" err="1">
                <a:effectLst/>
                <a:latin typeface="fkGroteskNeue"/>
              </a:rPr>
              <a:t>ini</a:t>
            </a:r>
            <a:r>
              <a:rPr lang="en-US" b="0" i="0" dirty="0">
                <a:effectLst/>
                <a:latin typeface="fkGroteskNeue"/>
              </a:rPr>
              <a:t> sangat </a:t>
            </a:r>
            <a:r>
              <a:rPr lang="en-US" b="0" i="0" dirty="0" err="1">
                <a:effectLst/>
                <a:latin typeface="fkGroteskNeue"/>
              </a:rPr>
              <a:t>penting</a:t>
            </a:r>
            <a:r>
              <a:rPr lang="en-US" b="0" i="0" dirty="0">
                <a:effectLst/>
                <a:latin typeface="fkGroteskNeue"/>
              </a:rPr>
              <a:t> agar  </a:t>
            </a:r>
            <a:r>
              <a:rPr lang="en-US" b="0" i="0" dirty="0" err="1">
                <a:effectLst/>
                <a:latin typeface="fkGroteskNeue"/>
              </a:rPr>
              <a:t>bisa</a:t>
            </a:r>
            <a:r>
              <a:rPr lang="en-US" b="0" i="0" dirty="0">
                <a:effectLst/>
                <a:latin typeface="fkGroteskNeue"/>
              </a:rPr>
              <a:t> </a:t>
            </a:r>
            <a:r>
              <a:rPr lang="en-US" b="0" i="0" dirty="0" err="1">
                <a:effectLst/>
                <a:latin typeface="fkGroteskNeue"/>
              </a:rPr>
              <a:t>menyimpan</a:t>
            </a:r>
            <a:r>
              <a:rPr lang="en-US" b="0" i="0" dirty="0">
                <a:effectLst/>
                <a:latin typeface="fkGroteskNeue"/>
              </a:rPr>
              <a:t> </a:t>
            </a:r>
            <a:r>
              <a:rPr lang="en-US" b="0" i="0" dirty="0" err="1">
                <a:effectLst/>
                <a:latin typeface="fkGroteskNeue"/>
              </a:rPr>
              <a:t>referensi</a:t>
            </a:r>
            <a:r>
              <a:rPr lang="en-US" b="0" i="0" dirty="0">
                <a:effectLst/>
                <a:latin typeface="fkGroteskNeue"/>
              </a:rPr>
              <a:t> </a:t>
            </a:r>
            <a:r>
              <a:rPr lang="en-US" b="0" i="0" dirty="0" err="1">
                <a:effectLst/>
                <a:latin typeface="fkGroteskNeue"/>
              </a:rPr>
              <a:t>dari</a:t>
            </a:r>
            <a:r>
              <a:rPr lang="en-US" b="0" i="0" dirty="0">
                <a:effectLst/>
                <a:latin typeface="fkGroteskNeue"/>
              </a:rPr>
              <a:t> internet </a:t>
            </a:r>
            <a:r>
              <a:rPr lang="en-US" b="0" i="0" dirty="0" err="1">
                <a:effectLst/>
                <a:latin typeface="fkGroteskNeue"/>
              </a:rPr>
              <a:t>hanya</a:t>
            </a:r>
            <a:r>
              <a:rPr lang="en-US" b="0" i="0" dirty="0">
                <a:effectLst/>
                <a:latin typeface="fkGroteskNeue"/>
              </a:rPr>
              <a:t> </a:t>
            </a:r>
            <a:r>
              <a:rPr lang="en-US" b="0" i="0" dirty="0" err="1">
                <a:effectLst/>
                <a:latin typeface="fkGroteskNeue"/>
              </a:rPr>
              <a:t>dengan</a:t>
            </a:r>
            <a:r>
              <a:rPr lang="en-US" b="0" i="0" dirty="0">
                <a:effectLst/>
                <a:latin typeface="fkGroteskNeue"/>
              </a:rPr>
              <a:t> </a:t>
            </a:r>
            <a:r>
              <a:rPr lang="en-US" b="0" i="0" dirty="0" err="1">
                <a:effectLst/>
                <a:latin typeface="fkGroteskNeue"/>
              </a:rPr>
              <a:t>satu</a:t>
            </a:r>
            <a:r>
              <a:rPr lang="en-US" b="0" i="0" dirty="0">
                <a:effectLst/>
                <a:latin typeface="fkGroteskNeue"/>
              </a:rPr>
              <a:t> </a:t>
            </a:r>
            <a:r>
              <a:rPr lang="en-US" b="0" i="0" dirty="0" err="1">
                <a:effectLst/>
                <a:latin typeface="fkGroteskNeue"/>
              </a:rPr>
              <a:t>klik</a:t>
            </a:r>
            <a:endParaRPr lang="en-US" b="0" i="0" dirty="0">
              <a:effectLst/>
              <a:latin typeface="fkGroteskNeue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29769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BA0E78-C8BA-7DC6-1861-41CF97D21B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86585"/>
            <a:ext cx="8246070" cy="966195"/>
          </a:xfrm>
        </p:spPr>
        <p:txBody>
          <a:bodyPr>
            <a:normAutofit fontScale="90000"/>
          </a:bodyPr>
          <a:lstStyle/>
          <a:p>
            <a:r>
              <a:rPr lang="en-US" dirty="0"/>
              <a:t>Link video  download dan TUTORIAL ZOTERO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D77BA-DA92-FFF6-554C-CEB75786A6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260" y="1589637"/>
            <a:ext cx="8246070" cy="3417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video download ZOTERO, link :</a:t>
            </a:r>
            <a:endParaRPr lang="en-US" dirty="0">
              <a:solidFill>
                <a:srgbClr val="0000FF"/>
              </a:solidFill>
              <a:latin typeface="Cambria" panose="02040503050406030204" pitchFamily="18" charset="0"/>
              <a:ea typeface="Cambria" panose="02040503050406030204" pitchFamily="18" charset="0"/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https://youtu.be/i7llgJLc5LE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video TUTORIAL ZOTERO, link :</a:t>
            </a:r>
          </a:p>
          <a:p>
            <a:pPr marL="0" indent="0">
              <a:buNone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hlinkClick r:id="rId3"/>
              </a:rPr>
              <a:t>https://www.youtube.com/watch?v=vurV3Sseyhk&amp;t=84s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82498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DE211D-A3D4-DBC3-80B3-2EFB62650A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71F295F-3275-6973-1776-7360A90A9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260" y="1676754"/>
            <a:ext cx="7306126" cy="915716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br>
              <a:rPr lang="en-US" sz="2400" b="1" dirty="0">
                <a:solidFill>
                  <a:srgbClr val="0070C0"/>
                </a:solidFill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sz="2400" b="1" dirty="0" err="1">
                <a:solidFill>
                  <a:srgbClr val="FFC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Penggunaan</a:t>
            </a:r>
            <a:r>
              <a:rPr lang="en-US" sz="2400" b="1" dirty="0">
                <a:solidFill>
                  <a:srgbClr val="FFC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Software </a:t>
            </a:r>
            <a:r>
              <a:rPr lang="en-US" sz="2400" b="1" dirty="0" err="1">
                <a:solidFill>
                  <a:srgbClr val="FFC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Manajemen</a:t>
            </a:r>
            <a:r>
              <a:rPr lang="en-US" sz="2400" b="1" dirty="0">
                <a:solidFill>
                  <a:srgbClr val="FFC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Referensi: </a:t>
            </a:r>
            <a:br>
              <a:rPr lang="en-US" sz="2400" b="1" dirty="0">
                <a:solidFill>
                  <a:srgbClr val="FFC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sz="54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Mendeley</a:t>
            </a:r>
            <a:endParaRPr lang="en-US" sz="2400" b="1" dirty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55905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A79541-A3D8-4129-EE26-010524014C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F58F3E-67F9-E043-1E46-0DF33E8AD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670" y="739290"/>
            <a:ext cx="8246070" cy="966195"/>
          </a:xfrm>
        </p:spPr>
        <p:txBody>
          <a:bodyPr>
            <a:normAutofit fontScale="90000"/>
          </a:bodyPr>
          <a:lstStyle/>
          <a:p>
            <a:r>
              <a:rPr lang="en-US" sz="2200" dirty="0"/>
              <a:t>Link free download Mendeley Reference Manager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F1F3B7-08BF-8583-88F4-D04F755327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260" y="1552780"/>
            <a:ext cx="8246070" cy="3417152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Link Download: </a:t>
            </a:r>
          </a:p>
          <a:p>
            <a:pPr marL="0" indent="0" algn="just">
              <a:buNone/>
            </a:pPr>
            <a:r>
              <a:rPr lang="en-US" b="0" i="0" dirty="0">
                <a:effectLst/>
                <a:latin typeface="Cambria" panose="02040503050406030204" pitchFamily="18" charset="0"/>
                <a:ea typeface="Cambria" panose="02040503050406030204" pitchFamily="18" charset="0"/>
                <a:hlinkClick r:id="rId2"/>
              </a:rPr>
              <a:t>www.mendeley.com/download-reference-manager</a:t>
            </a:r>
            <a:r>
              <a:rPr lang="en-US" b="0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​</a:t>
            </a:r>
          </a:p>
          <a:p>
            <a:pPr marL="0" indent="0" algn="just">
              <a:buNone/>
            </a:pPr>
            <a:endParaRPr lang="en-US" b="0" i="0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Fitur Gratis: </a:t>
            </a:r>
            <a:r>
              <a:rPr lang="en-US" b="0" i="0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Penyimpanan</a:t>
            </a:r>
            <a:r>
              <a:rPr lang="en-US" b="0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0" i="0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awan</a:t>
            </a:r>
            <a:r>
              <a:rPr lang="en-US" b="0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(cloud) </a:t>
            </a:r>
            <a:r>
              <a:rPr lang="en-US" b="0" i="0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sebesar</a:t>
            </a:r>
            <a:r>
              <a:rPr lang="en-US" b="0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2GB.​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Wajib </a:t>
            </a:r>
            <a:r>
              <a:rPr lang="en-US" b="0" i="0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Diinstal</a:t>
            </a:r>
            <a:r>
              <a:rPr lang="en-US" b="0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0" i="0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Tambahan</a:t>
            </a:r>
            <a:r>
              <a:rPr lang="en-US" b="0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: </a:t>
            </a:r>
            <a:r>
              <a:rPr lang="en-US" b="0" i="0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Setelah</a:t>
            </a:r>
            <a:r>
              <a:rPr lang="en-US" b="0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0" i="0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menginstal</a:t>
            </a:r>
            <a:r>
              <a:rPr lang="en-US" b="0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0" i="0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aplikasinya</a:t>
            </a:r>
            <a:r>
              <a:rPr lang="en-US" b="0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b="0" i="0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pastikan</a:t>
            </a:r>
            <a:r>
              <a:rPr lang="en-US" b="0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 juga </a:t>
            </a:r>
            <a:r>
              <a:rPr lang="en-US" b="0" i="0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menginstal</a:t>
            </a:r>
            <a:r>
              <a:rPr lang="en-US" b="0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Mendeley Cite (</a:t>
            </a:r>
            <a:r>
              <a:rPr lang="en-US" b="0" i="0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biasanya</a:t>
            </a:r>
            <a:r>
              <a:rPr lang="en-US" b="0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via menu </a:t>
            </a:r>
            <a:r>
              <a:rPr lang="en-US" b="0" i="1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Tools</a:t>
            </a:r>
            <a:r>
              <a:rPr lang="en-US" b="0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di </a:t>
            </a:r>
            <a:r>
              <a:rPr lang="en-US" b="0" i="0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aplikasi</a:t>
            </a:r>
            <a:r>
              <a:rPr lang="en-US" b="0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0" i="0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atau</a:t>
            </a:r>
            <a:r>
              <a:rPr lang="en-US" b="0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via Microsoft Store) agar </a:t>
            </a:r>
            <a:r>
              <a:rPr lang="en-US" b="0" i="0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bisa</a:t>
            </a:r>
            <a:r>
              <a:rPr lang="en-US" b="0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0" i="0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terhubung</a:t>
            </a:r>
            <a:r>
              <a:rPr lang="en-US" b="0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0" i="0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ke</a:t>
            </a:r>
            <a:r>
              <a:rPr lang="en-US" b="0" i="0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Microsoft Word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978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4E3273-A21E-C689-6121-B284FBC8AA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Definisi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Referensi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971F0E-6CF9-578C-6855-F98DFD7F6A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n-US" b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Referensi </a:t>
            </a:r>
            <a:r>
              <a:rPr lang="en-US" b="1" dirty="0" err="1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adalah</a:t>
            </a:r>
            <a:r>
              <a:rPr lang="en-US" b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"</a:t>
            </a:r>
            <a:r>
              <a:rPr lang="en-US" b="1" dirty="0" err="1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bukti</a:t>
            </a:r>
            <a:r>
              <a:rPr lang="en-US" b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" </a:t>
            </a:r>
            <a:r>
              <a:rPr lang="en-US" b="1" dirty="0" err="1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atau</a:t>
            </a:r>
            <a:r>
              <a:rPr lang="en-US" b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"</a:t>
            </a:r>
            <a:r>
              <a:rPr lang="en-US" b="1" dirty="0" err="1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jejak</a:t>
            </a:r>
            <a:r>
              <a:rPr lang="en-US" b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" </a:t>
            </a:r>
            <a:r>
              <a:rPr lang="en-US" b="1" dirty="0" err="1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dari</a:t>
            </a:r>
            <a:r>
              <a:rPr lang="en-US" b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mana </a:t>
            </a:r>
            <a:r>
              <a:rPr lang="en-US" b="1" dirty="0" err="1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informasi</a:t>
            </a:r>
            <a:r>
              <a:rPr lang="en-US" b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ide, data, </a:t>
            </a:r>
            <a:r>
              <a:rPr lang="en-US" b="1" dirty="0" err="1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atau</a:t>
            </a:r>
            <a:r>
              <a:rPr lang="en-US" b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argumen</a:t>
            </a:r>
            <a:r>
              <a:rPr lang="en-US" b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b="1" dirty="0" err="1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ditulis</a:t>
            </a:r>
            <a:r>
              <a:rPr lang="en-US" b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itu</a:t>
            </a:r>
            <a:r>
              <a:rPr lang="en-US" b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berasal</a:t>
            </a:r>
            <a:r>
              <a:rPr lang="en-US" b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Dalam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konteks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akademik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dan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penelitian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teknik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kimia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referensi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bukan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sekadar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daftar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buku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di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halaman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belakang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US" dirty="0"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Referensi </a:t>
            </a:r>
            <a:r>
              <a:rPr lang="en-US" dirty="0" err="1"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adalah</a:t>
            </a:r>
            <a:r>
              <a:rPr lang="en-US" dirty="0"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pengakuan</a:t>
            </a:r>
            <a:r>
              <a:rPr lang="en-US" b="1" dirty="0"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 formal</a:t>
            </a:r>
            <a:r>
              <a:rPr lang="en-US" dirty="0"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bahwa</a:t>
            </a:r>
            <a:r>
              <a:rPr lang="en-US" dirty="0"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 ide </a:t>
            </a:r>
            <a:r>
              <a:rPr lang="en-US" dirty="0" err="1"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tertentu</a:t>
            </a:r>
            <a:r>
              <a:rPr lang="en-US" dirty="0"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bukanlah</a:t>
            </a:r>
            <a:r>
              <a:rPr lang="en-US" dirty="0"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milik</a:t>
            </a:r>
            <a:r>
              <a:rPr lang="en-US" dirty="0"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kita</a:t>
            </a:r>
            <a:r>
              <a:rPr lang="en-US" dirty="0"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 , </a:t>
            </a:r>
            <a:r>
              <a:rPr lang="en-US" dirty="0" err="1"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melainkan</a:t>
            </a:r>
            <a:r>
              <a:rPr lang="en-US" dirty="0"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milik</a:t>
            </a:r>
            <a:r>
              <a:rPr lang="en-US" dirty="0"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peneliti</a:t>
            </a:r>
            <a:r>
              <a:rPr lang="en-US" dirty="0"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 lain yang  </a:t>
            </a:r>
            <a:r>
              <a:rPr lang="en-US" dirty="0" err="1"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pinjam</a:t>
            </a:r>
            <a:r>
              <a:rPr lang="en-US" dirty="0"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untuk</a:t>
            </a:r>
            <a:r>
              <a:rPr lang="en-US" dirty="0"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mendukung</a:t>
            </a:r>
            <a:r>
              <a:rPr lang="en-US" dirty="0"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argumen</a:t>
            </a:r>
            <a:r>
              <a:rPr lang="en-US" dirty="0"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 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Misal , Ketika 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menentukan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suhu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reaktor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harus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300°C, 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tidak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boleh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hanya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berkata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"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menurut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perasaan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saya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". 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harus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menyertakan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referensi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</a:rPr>
              <a:t>"</a:t>
            </a:r>
            <a:r>
              <a:rPr lang="en-US" i="1" dirty="0" err="1">
                <a:latin typeface="Cambria" panose="02040503050406030204" pitchFamily="18" charset="0"/>
                <a:ea typeface="Cambria" panose="02040503050406030204" pitchFamily="18" charset="0"/>
              </a:rPr>
              <a:t>Menurut</a:t>
            </a:r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</a:rPr>
              <a:t> data </a:t>
            </a:r>
            <a:r>
              <a:rPr lang="en-US" i="1" dirty="0" err="1">
                <a:latin typeface="Cambria" panose="02040503050406030204" pitchFamily="18" charset="0"/>
                <a:ea typeface="Cambria" panose="02040503050406030204" pitchFamily="18" charset="0"/>
              </a:rPr>
              <a:t>termodinamika</a:t>
            </a:r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i="1" dirty="0" err="1">
                <a:latin typeface="Cambria" panose="02040503050406030204" pitchFamily="18" charset="0"/>
                <a:ea typeface="Cambria" panose="02040503050406030204" pitchFamily="18" charset="0"/>
              </a:rPr>
              <a:t>dari</a:t>
            </a:r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</a:rPr>
              <a:t> Smith &amp; Van Ness (2005), </a:t>
            </a:r>
            <a:r>
              <a:rPr lang="en-US" i="1" dirty="0" err="1">
                <a:latin typeface="Cambria" panose="02040503050406030204" pitchFamily="18" charset="0"/>
                <a:ea typeface="Cambria" panose="02040503050406030204" pitchFamily="18" charset="0"/>
              </a:rPr>
              <a:t>reaksi</a:t>
            </a:r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i="1" dirty="0" err="1">
                <a:latin typeface="Cambria" panose="02040503050406030204" pitchFamily="18" charset="0"/>
                <a:ea typeface="Cambria" panose="02040503050406030204" pitchFamily="18" charset="0"/>
              </a:rPr>
              <a:t>ini</a:t>
            </a:r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</a:rPr>
              <a:t> optimal pada 300°C."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Itulah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referensi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20959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E9AD9D-03BF-4FBB-4E58-1EE2D90BA9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61A6CF-5443-7A1B-640D-CCE48FE50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55" y="586585"/>
            <a:ext cx="8246070" cy="966195"/>
          </a:xfrm>
        </p:spPr>
        <p:txBody>
          <a:bodyPr>
            <a:normAutofit/>
          </a:bodyPr>
          <a:lstStyle/>
          <a:p>
            <a:r>
              <a:rPr lang="en-US" sz="2400" dirty="0"/>
              <a:t>Link video cara download dan tutorial Mendeley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FDE1C8-E416-E728-FC70-D0E3610CB6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260" y="2113635"/>
            <a:ext cx="8246070" cy="3417152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>
                <a:solidFill>
                  <a:srgbClr val="0000FF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https://youtu.be/ylEioZDc7Qs</a:t>
            </a:r>
            <a:endParaRPr lang="en-US" dirty="0"/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r>
              <a:rPr lang="en-US" dirty="0"/>
              <a:t>Video Cara Membuat Daftar Pustaka </a:t>
            </a:r>
            <a:r>
              <a:rPr lang="en-US" dirty="0" err="1"/>
              <a:t>Otomatis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Mendeley di </a:t>
            </a:r>
            <a:r>
              <a:rPr lang="en-US" dirty="0" err="1"/>
              <a:t>Ms</a:t>
            </a:r>
            <a:r>
              <a:rPr lang="en-US" dirty="0"/>
              <a:t> Word, link :</a:t>
            </a:r>
          </a:p>
          <a:p>
            <a:pPr marL="0" indent="0" algn="just">
              <a:buNone/>
            </a:pPr>
            <a:r>
              <a:rPr lang="en-US" dirty="0">
                <a:hlinkClick r:id="rId3"/>
              </a:rPr>
              <a:t>https://youtu.be/fQjiHrQ2R04</a:t>
            </a: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D2079E-7C34-E8F9-C717-99A1D3E6CCF7}"/>
              </a:ext>
            </a:extLst>
          </p:cNvPr>
          <p:cNvSpPr txBox="1"/>
          <p:nvPr/>
        </p:nvSpPr>
        <p:spPr>
          <a:xfrm>
            <a:off x="237062" y="1552780"/>
            <a:ext cx="595549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Video cara download Mendeley , link :  </a:t>
            </a:r>
          </a:p>
        </p:txBody>
      </p:sp>
    </p:spTree>
    <p:extLst>
      <p:ext uri="{BB962C8B-B14F-4D97-AF65-F5344CB8AC3E}">
        <p14:creationId xmlns:p14="http://schemas.microsoft.com/office/powerpoint/2010/main" val="927605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F3443E-52AB-E34F-D686-0C07BD1F77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8849167-4860-6AA5-4F4E-2E0BAFA76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260" y="1676754"/>
            <a:ext cx="7306126" cy="915716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br>
              <a:rPr lang="en-US" sz="2400" b="1" dirty="0">
                <a:solidFill>
                  <a:srgbClr val="0070C0"/>
                </a:solidFill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</a:br>
            <a:br>
              <a:rPr lang="en-US" sz="2400" b="1" dirty="0">
                <a:solidFill>
                  <a:srgbClr val="FFC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sz="54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TERIMA  KASIH</a:t>
            </a:r>
            <a:endParaRPr lang="en-US" sz="2400" b="1" dirty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66745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74240F-05F4-13E9-2892-CF45B47C2C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9D29E7-F9F2-7E79-FD34-90414266B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260" y="586585"/>
            <a:ext cx="8246070" cy="763525"/>
          </a:xfrm>
        </p:spPr>
        <p:txBody>
          <a:bodyPr>
            <a:normAutofit/>
          </a:bodyPr>
          <a:lstStyle/>
          <a:p>
            <a:r>
              <a:rPr lang="en-US" sz="4000" b="1" dirty="0" err="1">
                <a:latin typeface="Cambria" panose="02040503050406030204" pitchFamily="18" charset="0"/>
                <a:ea typeface="Cambria" panose="02040503050406030204" pitchFamily="18" charset="0"/>
              </a:rPr>
              <a:t>Fungsi</a:t>
            </a:r>
            <a:r>
              <a:rPr lang="en-US" sz="4000" b="1" dirty="0">
                <a:latin typeface="Cambria" panose="02040503050406030204" pitchFamily="18" charset="0"/>
                <a:ea typeface="Cambria" panose="02040503050406030204" pitchFamily="18" charset="0"/>
              </a:rPr>
              <a:t>  Sitasi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664F36-425C-19DB-C4E2-AA60C506D7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Sitasi 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adalah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cara :</a:t>
            </a:r>
          </a:p>
          <a:p>
            <a:pPr algn="just">
              <a:buFont typeface="+mj-lt"/>
              <a:buAutoNum type="arabicPeriod"/>
            </a:pP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Memberikan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Kredit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Menghormati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kekayaan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intelektual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penemu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sebelumnya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algn="just">
              <a:buFont typeface="+mj-lt"/>
              <a:buAutoNum type="arabicPeriod"/>
            </a:pP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Validasi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Argumen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Menunjukkan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bahwa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desain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pabrik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atau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sintesis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material 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didasarkan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pada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literatur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teruji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bukan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tebakan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algn="just">
              <a:buFont typeface="+mj-lt"/>
              <a:buAutoNum type="arabicPeriod"/>
            </a:pP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Jejak Audit (Traceability):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Memungkinkan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pembaca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(dan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penguji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)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untuk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melacak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kembali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sumber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asli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guna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memverifikasi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data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2311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F52DE4-6C71-7CC0-AB71-18B1D2B094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8B1CE-83AF-E56C-C177-F4C38D4A73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260" y="586585"/>
            <a:ext cx="8246070" cy="916230"/>
          </a:xfrm>
        </p:spPr>
        <p:txBody>
          <a:bodyPr>
            <a:normAutofit/>
          </a:bodyPr>
          <a:lstStyle/>
          <a:p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Gaya </a:t>
            </a:r>
            <a:r>
              <a:rPr 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Selingkung</a:t>
            </a:r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(Citation Style)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88BC0A-8243-5319-531F-5B11068006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555" y="1197406"/>
            <a:ext cx="8551481" cy="4123032"/>
          </a:xfrm>
        </p:spPr>
        <p:txBody>
          <a:bodyPr>
            <a:normAutofit fontScale="47500" lnSpcReduction="20000"/>
          </a:bodyPr>
          <a:lstStyle/>
          <a:p>
            <a:pPr algn="just">
              <a:lnSpc>
                <a:spcPct val="170000"/>
              </a:lnSpc>
              <a:buFont typeface="Wingdings" panose="05000000000000000000" pitchFamily="2" charset="2"/>
              <a:buChar char="v"/>
            </a:pPr>
            <a:r>
              <a:rPr lang="en-US" sz="4200" b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Gaya </a:t>
            </a:r>
            <a:r>
              <a:rPr lang="en-US" sz="4200" b="1" dirty="0" err="1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selingkung</a:t>
            </a:r>
            <a:r>
              <a:rPr lang="en-US" sz="4200" b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200" b="1" dirty="0" err="1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adalah</a:t>
            </a:r>
            <a:r>
              <a:rPr lang="en-US" sz="4200" b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200" b="1" dirty="0" err="1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aturan</a:t>
            </a:r>
            <a:r>
              <a:rPr lang="en-US" sz="4200" b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200" b="1" dirty="0" err="1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baku</a:t>
            </a:r>
            <a:r>
              <a:rPr lang="en-US" sz="4200" b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200" b="1" dirty="0" err="1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tentang</a:t>
            </a:r>
            <a:r>
              <a:rPr lang="en-US" sz="4200" b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200" b="1" dirty="0" err="1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bagaimana</a:t>
            </a:r>
            <a:r>
              <a:rPr lang="en-US" sz="4200" b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cara </a:t>
            </a:r>
            <a:r>
              <a:rPr lang="en-US" sz="4200" b="1" dirty="0" err="1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menuliskan</a:t>
            </a:r>
            <a:r>
              <a:rPr lang="en-US" sz="4200" b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200" b="1" dirty="0" err="1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referensi</a:t>
            </a:r>
            <a:r>
              <a:rPr lang="en-US" sz="4200" b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200" b="1" dirty="0" err="1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tersebut</a:t>
            </a:r>
            <a:r>
              <a:rPr lang="en-US" sz="4200" b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v"/>
            </a:pPr>
            <a:endParaRPr lang="en-US" sz="4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4200" dirty="0" err="1">
                <a:latin typeface="Cambria" panose="02040503050406030204" pitchFamily="18" charset="0"/>
                <a:ea typeface="Cambria" panose="02040503050406030204" pitchFamily="18" charset="0"/>
              </a:rPr>
              <a:t>Setiap</a:t>
            </a:r>
            <a:r>
              <a:rPr lang="en-US" sz="4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200" dirty="0" err="1">
                <a:latin typeface="Cambria" panose="02040503050406030204" pitchFamily="18" charset="0"/>
                <a:ea typeface="Cambria" panose="02040503050406030204" pitchFamily="18" charset="0"/>
              </a:rPr>
              <a:t>organisasi</a:t>
            </a:r>
            <a:r>
              <a:rPr lang="en-US" sz="42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4200" dirty="0" err="1">
                <a:latin typeface="Cambria" panose="02040503050406030204" pitchFamily="18" charset="0"/>
                <a:ea typeface="Cambria" panose="02040503050406030204" pitchFamily="18" charset="0"/>
              </a:rPr>
              <a:t>jurnal</a:t>
            </a:r>
            <a:r>
              <a:rPr lang="en-US" sz="42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4200" dirty="0" err="1">
                <a:latin typeface="Cambria" panose="02040503050406030204" pitchFamily="18" charset="0"/>
                <a:ea typeface="Cambria" panose="02040503050406030204" pitchFamily="18" charset="0"/>
              </a:rPr>
              <a:t>atau</a:t>
            </a:r>
            <a:r>
              <a:rPr lang="en-US" sz="4200" dirty="0">
                <a:latin typeface="Cambria" panose="02040503050406030204" pitchFamily="18" charset="0"/>
                <a:ea typeface="Cambria" panose="02040503050406030204" pitchFamily="18" charset="0"/>
              </a:rPr>
              <a:t> universitas </a:t>
            </a:r>
            <a:r>
              <a:rPr lang="en-US" sz="4200" dirty="0" err="1">
                <a:latin typeface="Cambria" panose="02040503050406030204" pitchFamily="18" charset="0"/>
                <a:ea typeface="Cambria" panose="02040503050406030204" pitchFamily="18" charset="0"/>
              </a:rPr>
              <a:t>memiliki</a:t>
            </a:r>
            <a:r>
              <a:rPr lang="en-US" sz="4200" dirty="0">
                <a:latin typeface="Cambria" panose="02040503050406030204" pitchFamily="18" charset="0"/>
                <a:ea typeface="Cambria" panose="02040503050406030204" pitchFamily="18" charset="0"/>
              </a:rPr>
              <a:t> "</a:t>
            </a:r>
            <a:r>
              <a:rPr lang="en-US" sz="4200" dirty="0" err="1">
                <a:latin typeface="Cambria" panose="02040503050406030204" pitchFamily="18" charset="0"/>
                <a:ea typeface="Cambria" panose="02040503050406030204" pitchFamily="18" charset="0"/>
              </a:rPr>
              <a:t>selera</a:t>
            </a:r>
            <a:r>
              <a:rPr lang="en-US" sz="4200" dirty="0">
                <a:latin typeface="Cambria" panose="02040503050406030204" pitchFamily="18" charset="0"/>
                <a:ea typeface="Cambria" panose="02040503050406030204" pitchFamily="18" charset="0"/>
              </a:rPr>
              <a:t>" </a:t>
            </a:r>
            <a:r>
              <a:rPr lang="en-US" sz="4200" dirty="0" err="1">
                <a:latin typeface="Cambria" panose="02040503050406030204" pitchFamily="18" charset="0"/>
                <a:ea typeface="Cambria" panose="02040503050406030204" pitchFamily="18" charset="0"/>
              </a:rPr>
              <a:t>atau</a:t>
            </a:r>
            <a:r>
              <a:rPr lang="en-US" sz="4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200" dirty="0" err="1">
                <a:latin typeface="Cambria" panose="02040503050406030204" pitchFamily="18" charset="0"/>
                <a:ea typeface="Cambria" panose="02040503050406030204" pitchFamily="18" charset="0"/>
              </a:rPr>
              <a:t>aturan</a:t>
            </a:r>
            <a:r>
              <a:rPr lang="en-US" sz="4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200" dirty="0" err="1">
                <a:latin typeface="Cambria" panose="02040503050406030204" pitchFamily="18" charset="0"/>
                <a:ea typeface="Cambria" panose="02040503050406030204" pitchFamily="18" charset="0"/>
              </a:rPr>
              <a:t>tersendiri</a:t>
            </a:r>
            <a:r>
              <a:rPr lang="en-US" sz="4200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en-US" sz="4200" b="1" dirty="0">
                <a:latin typeface="Cambria" panose="02040503050406030204" pitchFamily="18" charset="0"/>
                <a:ea typeface="Cambria" panose="02040503050406030204" pitchFamily="18" charset="0"/>
              </a:rPr>
              <a:t>- </a:t>
            </a:r>
            <a:r>
              <a:rPr lang="en-US" sz="4200" b="1" dirty="0" err="1">
                <a:latin typeface="Cambria" panose="02040503050406030204" pitchFamily="18" charset="0"/>
                <a:ea typeface="Cambria" panose="02040503050406030204" pitchFamily="18" charset="0"/>
              </a:rPr>
              <a:t>Peneliti</a:t>
            </a:r>
            <a:r>
              <a:rPr lang="en-US" sz="4200" b="1" dirty="0">
                <a:latin typeface="Cambria" panose="02040503050406030204" pitchFamily="18" charset="0"/>
                <a:ea typeface="Cambria" panose="02040503050406030204" pitchFamily="18" charset="0"/>
              </a:rPr>
              <a:t> Kimia (ACS):</a:t>
            </a:r>
            <a:r>
              <a:rPr lang="en-US" sz="4200" dirty="0">
                <a:latin typeface="Cambria" panose="02040503050406030204" pitchFamily="18" charset="0"/>
                <a:ea typeface="Cambria" panose="02040503050406030204" pitchFamily="18" charset="0"/>
              </a:rPr>
              <a:t> Suka yang </a:t>
            </a:r>
            <a:r>
              <a:rPr lang="en-US" sz="4200" dirty="0" err="1">
                <a:latin typeface="Cambria" panose="02040503050406030204" pitchFamily="18" charset="0"/>
                <a:ea typeface="Cambria" panose="02040503050406030204" pitchFamily="18" charset="0"/>
              </a:rPr>
              <a:t>ringkas</a:t>
            </a:r>
            <a:r>
              <a:rPr lang="en-US" sz="4200" dirty="0">
                <a:latin typeface="Cambria" panose="02040503050406030204" pitchFamily="18" charset="0"/>
                <a:ea typeface="Cambria" panose="02040503050406030204" pitchFamily="18" charset="0"/>
              </a:rPr>
              <a:t> dan </a:t>
            </a:r>
            <a:r>
              <a:rPr lang="en-US" sz="4200" dirty="0" err="1">
                <a:latin typeface="Cambria" panose="02040503050406030204" pitchFamily="18" charset="0"/>
                <a:ea typeface="Cambria" panose="02040503050406030204" pitchFamily="18" charset="0"/>
              </a:rPr>
              <a:t>padat</a:t>
            </a:r>
            <a:r>
              <a:rPr lang="en-US" sz="4200" dirty="0">
                <a:latin typeface="Cambria" panose="02040503050406030204" pitchFamily="18" charset="0"/>
                <a:ea typeface="Cambria" panose="02040503050406030204" pitchFamily="18" charset="0"/>
              </a:rPr>
              <a:t>. Maka </a:t>
            </a:r>
            <a:r>
              <a:rPr lang="en-US" sz="4200" dirty="0" err="1">
                <a:latin typeface="Cambria" panose="02040503050406030204" pitchFamily="18" charset="0"/>
                <a:ea typeface="Cambria" panose="02040503050406030204" pitchFamily="18" charset="0"/>
              </a:rPr>
              <a:t>gayanya</a:t>
            </a:r>
            <a:r>
              <a:rPr lang="en-US" sz="4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200" dirty="0" err="1">
                <a:latin typeface="Cambria" panose="02040503050406030204" pitchFamily="18" charset="0"/>
                <a:ea typeface="Cambria" panose="02040503050406030204" pitchFamily="18" charset="0"/>
              </a:rPr>
              <a:t>sering</a:t>
            </a:r>
            <a:r>
              <a:rPr lang="en-US" sz="4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200" dirty="0" err="1">
                <a:latin typeface="Cambria" panose="02040503050406030204" pitchFamily="18" charset="0"/>
                <a:ea typeface="Cambria" panose="02040503050406030204" pitchFamily="18" charset="0"/>
              </a:rPr>
              <a:t>menyingkat</a:t>
            </a:r>
            <a:r>
              <a:rPr lang="en-US" sz="4200" dirty="0">
                <a:latin typeface="Cambria" panose="02040503050406030204" pitchFamily="18" charset="0"/>
                <a:ea typeface="Cambria" panose="02040503050406030204" pitchFamily="18" charset="0"/>
              </a:rPr>
              <a:t> nama </a:t>
            </a:r>
            <a:r>
              <a:rPr lang="en-US" sz="4200" dirty="0" err="1">
                <a:latin typeface="Cambria" panose="02040503050406030204" pitchFamily="18" charset="0"/>
                <a:ea typeface="Cambria" panose="02040503050406030204" pitchFamily="18" charset="0"/>
              </a:rPr>
              <a:t>jurnal</a:t>
            </a:r>
            <a:r>
              <a:rPr lang="en-US" sz="4200" dirty="0">
                <a:latin typeface="Cambria" panose="02040503050406030204" pitchFamily="18" charset="0"/>
                <a:ea typeface="Cambria" panose="02040503050406030204" pitchFamily="18" charset="0"/>
              </a:rPr>
              <a:t> dan </a:t>
            </a:r>
            <a:r>
              <a:rPr lang="en-US" sz="4200" dirty="0" err="1">
                <a:latin typeface="Cambria" panose="02040503050406030204" pitchFamily="18" charset="0"/>
                <a:ea typeface="Cambria" panose="02040503050406030204" pitchFamily="18" charset="0"/>
              </a:rPr>
              <a:t>memakai</a:t>
            </a:r>
            <a:r>
              <a:rPr lang="en-US" sz="4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200" dirty="0" err="1">
                <a:latin typeface="Cambria" panose="02040503050406030204" pitchFamily="18" charset="0"/>
                <a:ea typeface="Cambria" panose="02040503050406030204" pitchFamily="18" charset="0"/>
              </a:rPr>
              <a:t>angka</a:t>
            </a:r>
            <a:r>
              <a:rPr lang="en-US" sz="4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200" i="1" dirty="0">
                <a:latin typeface="Cambria" panose="02040503050406030204" pitchFamily="18" charset="0"/>
                <a:ea typeface="Cambria" panose="02040503050406030204" pitchFamily="18" charset="0"/>
              </a:rPr>
              <a:t>superscript </a:t>
            </a:r>
            <a:r>
              <a:rPr lang="en-US" sz="42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4200" b="1" dirty="0">
                <a:latin typeface="Cambria" panose="02040503050406030204" pitchFamily="18" charset="0"/>
                <a:ea typeface="Cambria" panose="02040503050406030204" pitchFamily="18" charset="0"/>
              </a:rPr>
              <a:t>- </a:t>
            </a:r>
            <a:r>
              <a:rPr lang="en-US" sz="4200" b="1" dirty="0" err="1">
                <a:latin typeface="Cambria" panose="02040503050406030204" pitchFamily="18" charset="0"/>
                <a:ea typeface="Cambria" panose="02040503050406030204" pitchFamily="18" charset="0"/>
              </a:rPr>
              <a:t>Peneliti</a:t>
            </a:r>
            <a:r>
              <a:rPr lang="en-US" sz="4200" b="1" dirty="0">
                <a:latin typeface="Cambria" panose="02040503050406030204" pitchFamily="18" charset="0"/>
                <a:ea typeface="Cambria" panose="02040503050406030204" pitchFamily="18" charset="0"/>
              </a:rPr>
              <a:t> Teknik Elektro/</a:t>
            </a:r>
            <a:r>
              <a:rPr lang="en-US" sz="4200" b="1" dirty="0" err="1">
                <a:latin typeface="Cambria" panose="02040503050406030204" pitchFamily="18" charset="0"/>
                <a:ea typeface="Cambria" panose="02040503050406030204" pitchFamily="18" charset="0"/>
              </a:rPr>
              <a:t>Komputer</a:t>
            </a:r>
            <a:r>
              <a:rPr lang="en-US" sz="4200" b="1" dirty="0">
                <a:latin typeface="Cambria" panose="02040503050406030204" pitchFamily="18" charset="0"/>
                <a:ea typeface="Cambria" panose="02040503050406030204" pitchFamily="18" charset="0"/>
              </a:rPr>
              <a:t> (IEEE):</a:t>
            </a:r>
            <a:r>
              <a:rPr lang="en-US" sz="4200" dirty="0">
                <a:latin typeface="Cambria" panose="02040503050406030204" pitchFamily="18" charset="0"/>
                <a:ea typeface="Cambria" panose="02040503050406030204" pitchFamily="18" charset="0"/>
              </a:rPr>
              <a:t> Suka </a:t>
            </a:r>
            <a:r>
              <a:rPr lang="en-US" sz="4200" dirty="0" err="1">
                <a:latin typeface="Cambria" panose="02040503050406030204" pitchFamily="18" charset="0"/>
                <a:ea typeface="Cambria" panose="02040503050406030204" pitchFamily="18" charset="0"/>
              </a:rPr>
              <a:t>efisiensi</a:t>
            </a:r>
            <a:r>
              <a:rPr lang="en-US" sz="4200" dirty="0">
                <a:latin typeface="Cambria" panose="02040503050406030204" pitchFamily="18" charset="0"/>
                <a:ea typeface="Cambria" panose="02040503050406030204" pitchFamily="18" charset="0"/>
              </a:rPr>
              <a:t>. Maka </a:t>
            </a:r>
            <a:r>
              <a:rPr lang="en-US" sz="4200" dirty="0" err="1">
                <a:latin typeface="Cambria" panose="02040503050406030204" pitchFamily="18" charset="0"/>
                <a:ea typeface="Cambria" panose="02040503050406030204" pitchFamily="18" charset="0"/>
              </a:rPr>
              <a:t>gayanya</a:t>
            </a:r>
            <a:r>
              <a:rPr lang="en-US" sz="4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200" dirty="0" err="1">
                <a:latin typeface="Cambria" panose="02040503050406030204" pitchFamily="18" charset="0"/>
                <a:ea typeface="Cambria" panose="02040503050406030204" pitchFamily="18" charset="0"/>
              </a:rPr>
              <a:t>pakai</a:t>
            </a:r>
            <a:r>
              <a:rPr lang="en-US" sz="4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200" dirty="0" err="1">
                <a:latin typeface="Cambria" panose="02040503050406030204" pitchFamily="18" charset="0"/>
                <a:ea typeface="Cambria" panose="02040503050406030204" pitchFamily="18" charset="0"/>
              </a:rPr>
              <a:t>angka</a:t>
            </a:r>
            <a:r>
              <a:rPr lang="en-US" sz="4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200" dirty="0" err="1">
                <a:latin typeface="Cambria" panose="02040503050406030204" pitchFamily="18" charset="0"/>
                <a:ea typeface="Cambria" panose="02040503050406030204" pitchFamily="18" charset="0"/>
              </a:rPr>
              <a:t>kurung</a:t>
            </a:r>
            <a:r>
              <a:rPr lang="en-US" sz="4200" dirty="0">
                <a:latin typeface="Cambria" panose="02040503050406030204" pitchFamily="18" charset="0"/>
                <a:ea typeface="Cambria" panose="02040503050406030204" pitchFamily="18" charset="0"/>
              </a:rPr>
              <a:t> siku [1] agar </a:t>
            </a:r>
            <a:r>
              <a:rPr lang="en-US" sz="4200" dirty="0" err="1">
                <a:latin typeface="Cambria" panose="02040503050406030204" pitchFamily="18" charset="0"/>
                <a:ea typeface="Cambria" panose="02040503050406030204" pitchFamily="18" charset="0"/>
              </a:rPr>
              <a:t>teks</a:t>
            </a:r>
            <a:r>
              <a:rPr lang="en-US" sz="4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200" dirty="0" err="1">
                <a:latin typeface="Cambria" panose="02040503050406030204" pitchFamily="18" charset="0"/>
                <a:ea typeface="Cambria" panose="02040503050406030204" pitchFamily="18" charset="0"/>
              </a:rPr>
              <a:t>tidak</a:t>
            </a:r>
            <a:r>
              <a:rPr lang="en-US" sz="4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200" dirty="0" err="1">
                <a:latin typeface="Cambria" panose="02040503050406030204" pitchFamily="18" charset="0"/>
                <a:ea typeface="Cambria" panose="02040503050406030204" pitchFamily="18" charset="0"/>
              </a:rPr>
              <a:t>penuh</a:t>
            </a:r>
            <a:r>
              <a:rPr lang="en-US" sz="4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200" dirty="0" err="1">
                <a:latin typeface="Cambria" panose="02040503050406030204" pitchFamily="18" charset="0"/>
                <a:ea typeface="Cambria" panose="02040503050406030204" pitchFamily="18" charset="0"/>
              </a:rPr>
              <a:t>dengan</a:t>
            </a:r>
            <a:r>
              <a:rPr lang="en-US" sz="4200" dirty="0">
                <a:latin typeface="Cambria" panose="02040503050406030204" pitchFamily="18" charset="0"/>
                <a:ea typeface="Cambria" panose="02040503050406030204" pitchFamily="18" charset="0"/>
              </a:rPr>
              <a:t> nama orang.</a:t>
            </a:r>
          </a:p>
          <a:p>
            <a:pPr marL="0" indent="0" algn="just">
              <a:buNone/>
            </a:pPr>
            <a:r>
              <a:rPr lang="en-US" sz="4200" b="1" dirty="0">
                <a:latin typeface="Cambria" panose="02040503050406030204" pitchFamily="18" charset="0"/>
                <a:ea typeface="Cambria" panose="02040503050406030204" pitchFamily="18" charset="0"/>
              </a:rPr>
              <a:t>- </a:t>
            </a:r>
            <a:r>
              <a:rPr lang="en-US" sz="4200" b="1" dirty="0" err="1">
                <a:latin typeface="Cambria" panose="02040503050406030204" pitchFamily="18" charset="0"/>
                <a:ea typeface="Cambria" panose="02040503050406030204" pitchFamily="18" charset="0"/>
              </a:rPr>
              <a:t>Peneliti</a:t>
            </a:r>
            <a:r>
              <a:rPr lang="en-US" sz="4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200" b="1" dirty="0" err="1">
                <a:latin typeface="Cambria" panose="02040503050406030204" pitchFamily="18" charset="0"/>
                <a:ea typeface="Cambria" panose="02040503050406030204" pitchFamily="18" charset="0"/>
              </a:rPr>
              <a:t>Sosial</a:t>
            </a:r>
            <a:r>
              <a:rPr lang="en-US" sz="4200" b="1" dirty="0">
                <a:latin typeface="Cambria" panose="02040503050406030204" pitchFamily="18" charset="0"/>
                <a:ea typeface="Cambria" panose="02040503050406030204" pitchFamily="18" charset="0"/>
              </a:rPr>
              <a:t>/</a:t>
            </a:r>
            <a:r>
              <a:rPr lang="en-US" sz="4200" b="1" dirty="0" err="1">
                <a:latin typeface="Cambria" panose="02040503050406030204" pitchFamily="18" charset="0"/>
                <a:ea typeface="Cambria" panose="02040503050406030204" pitchFamily="18" charset="0"/>
              </a:rPr>
              <a:t>Psikologi</a:t>
            </a:r>
            <a:r>
              <a:rPr lang="en-US" sz="4200" b="1" dirty="0">
                <a:latin typeface="Cambria" panose="02040503050406030204" pitchFamily="18" charset="0"/>
                <a:ea typeface="Cambria" panose="02040503050406030204" pitchFamily="18" charset="0"/>
              </a:rPr>
              <a:t> (APA):</a:t>
            </a:r>
            <a:r>
              <a:rPr lang="en-US" sz="4200" dirty="0">
                <a:latin typeface="Cambria" panose="02040503050406030204" pitchFamily="18" charset="0"/>
                <a:ea typeface="Cambria" panose="02040503050406030204" pitchFamily="18" charset="0"/>
              </a:rPr>
              <a:t> Sangat </a:t>
            </a:r>
            <a:r>
              <a:rPr lang="en-US" sz="4200" dirty="0" err="1">
                <a:latin typeface="Cambria" panose="02040503050406030204" pitchFamily="18" charset="0"/>
                <a:ea typeface="Cambria" panose="02040503050406030204" pitchFamily="18" charset="0"/>
              </a:rPr>
              <a:t>peduli</a:t>
            </a:r>
            <a:r>
              <a:rPr lang="en-US" sz="4200" dirty="0">
                <a:latin typeface="Cambria" panose="02040503050406030204" pitchFamily="18" charset="0"/>
                <a:ea typeface="Cambria" panose="02040503050406030204" pitchFamily="18" charset="0"/>
              </a:rPr>
              <a:t> "</a:t>
            </a:r>
            <a:r>
              <a:rPr lang="en-US" sz="4200" dirty="0" err="1">
                <a:latin typeface="Cambria" panose="02040503050406030204" pitchFamily="18" charset="0"/>
                <a:ea typeface="Cambria" panose="02040503050406030204" pitchFamily="18" charset="0"/>
              </a:rPr>
              <a:t>kapan</a:t>
            </a:r>
            <a:r>
              <a:rPr lang="en-US" sz="4200" dirty="0">
                <a:latin typeface="Cambria" panose="02040503050406030204" pitchFamily="18" charset="0"/>
                <a:ea typeface="Cambria" panose="02040503050406030204" pitchFamily="18" charset="0"/>
              </a:rPr>
              <a:t>" </a:t>
            </a:r>
            <a:r>
              <a:rPr lang="en-US" sz="4200" dirty="0" err="1">
                <a:latin typeface="Cambria" panose="02040503050406030204" pitchFamily="18" charset="0"/>
                <a:ea typeface="Cambria" panose="02040503050406030204" pitchFamily="18" charset="0"/>
              </a:rPr>
              <a:t>penelitian</a:t>
            </a:r>
            <a:r>
              <a:rPr lang="en-US" sz="4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200" dirty="0" err="1">
                <a:latin typeface="Cambria" panose="02040503050406030204" pitchFamily="18" charset="0"/>
                <a:ea typeface="Cambria" panose="02040503050406030204" pitchFamily="18" charset="0"/>
              </a:rPr>
              <a:t>itu</a:t>
            </a:r>
            <a:r>
              <a:rPr lang="en-US" sz="4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200" dirty="0" err="1">
                <a:latin typeface="Cambria" panose="02040503050406030204" pitchFamily="18" charset="0"/>
                <a:ea typeface="Cambria" panose="02040503050406030204" pitchFamily="18" charset="0"/>
              </a:rPr>
              <a:t>dibuat</a:t>
            </a:r>
            <a:r>
              <a:rPr lang="en-US" sz="4200" dirty="0">
                <a:latin typeface="Cambria" panose="02040503050406030204" pitchFamily="18" charset="0"/>
                <a:ea typeface="Cambria" panose="02040503050406030204" pitchFamily="18" charset="0"/>
              </a:rPr>
              <a:t> (</a:t>
            </a:r>
            <a:r>
              <a:rPr lang="en-US" sz="4200" dirty="0" err="1">
                <a:latin typeface="Cambria" panose="02040503050406030204" pitchFamily="18" charset="0"/>
                <a:ea typeface="Cambria" panose="02040503050406030204" pitchFamily="18" charset="0"/>
              </a:rPr>
              <a:t>kebaruan</a:t>
            </a:r>
            <a:r>
              <a:rPr lang="en-US" sz="4200" dirty="0">
                <a:latin typeface="Cambria" panose="02040503050406030204" pitchFamily="18" charset="0"/>
                <a:ea typeface="Cambria" panose="02040503050406030204" pitchFamily="18" charset="0"/>
              </a:rPr>
              <a:t>). Maka </a:t>
            </a:r>
            <a:r>
              <a:rPr lang="en-US" sz="4200" dirty="0" err="1">
                <a:latin typeface="Cambria" panose="02040503050406030204" pitchFamily="18" charset="0"/>
                <a:ea typeface="Cambria" panose="02040503050406030204" pitchFamily="18" charset="0"/>
              </a:rPr>
              <a:t>tahun</a:t>
            </a:r>
            <a:r>
              <a:rPr lang="en-US" sz="4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200" dirty="0" err="1">
                <a:latin typeface="Cambria" panose="02040503050406030204" pitchFamily="18" charset="0"/>
                <a:ea typeface="Cambria" panose="02040503050406030204" pitchFamily="18" charset="0"/>
              </a:rPr>
              <a:t>terbit</a:t>
            </a:r>
            <a:r>
              <a:rPr lang="en-US" sz="4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200" dirty="0" err="1">
                <a:latin typeface="Cambria" panose="02040503050406030204" pitchFamily="18" charset="0"/>
                <a:ea typeface="Cambria" panose="02040503050406030204" pitchFamily="18" charset="0"/>
              </a:rPr>
              <a:t>ditaruh</a:t>
            </a:r>
            <a:r>
              <a:rPr lang="en-US" sz="4200" dirty="0">
                <a:latin typeface="Cambria" panose="02040503050406030204" pitchFamily="18" charset="0"/>
                <a:ea typeface="Cambria" panose="02040503050406030204" pitchFamily="18" charset="0"/>
              </a:rPr>
              <a:t> paling </a:t>
            </a:r>
            <a:r>
              <a:rPr lang="en-US" sz="4200" dirty="0" err="1">
                <a:latin typeface="Cambria" panose="02040503050406030204" pitchFamily="18" charset="0"/>
                <a:ea typeface="Cambria" panose="02040503050406030204" pitchFamily="18" charset="0"/>
              </a:rPr>
              <a:t>belakang</a:t>
            </a:r>
            <a:r>
              <a:rPr lang="en-US" sz="4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200" dirty="0" err="1">
                <a:latin typeface="Cambria" panose="02040503050406030204" pitchFamily="18" charset="0"/>
                <a:ea typeface="Cambria" panose="02040503050406030204" pitchFamily="18" charset="0"/>
              </a:rPr>
              <a:t>setelah</a:t>
            </a:r>
            <a:r>
              <a:rPr lang="en-US" sz="4200" dirty="0">
                <a:latin typeface="Cambria" panose="02040503050406030204" pitchFamily="18" charset="0"/>
                <a:ea typeface="Cambria" panose="02040503050406030204" pitchFamily="18" charset="0"/>
              </a:rPr>
              <a:t> nama: (Santoso, 2021).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9271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A1671-663B-454A-0AB3-A6DA4E8D5E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855" y="739290"/>
            <a:ext cx="8246070" cy="966195"/>
          </a:xfrm>
        </p:spPr>
        <p:txBody>
          <a:bodyPr>
            <a:normAutofit fontScale="90000"/>
          </a:bodyPr>
          <a:lstStyle/>
          <a:p>
            <a:r>
              <a:rPr lang="en-US" sz="2700" b="1" dirty="0">
                <a:latin typeface="Cambria" panose="02040503050406030204" pitchFamily="18" charset="0"/>
                <a:ea typeface="Cambria" panose="02040503050406030204" pitchFamily="18" charset="0"/>
              </a:rPr>
              <a:t>Tren Utama </a:t>
            </a:r>
            <a:r>
              <a:rPr lang="en-US" sz="2700" b="1" dirty="0" err="1">
                <a:latin typeface="Cambria" panose="02040503050406030204" pitchFamily="18" charset="0"/>
                <a:ea typeface="Cambria" panose="02040503050406030204" pitchFamily="18" charset="0"/>
              </a:rPr>
              <a:t>dalam</a:t>
            </a:r>
            <a:r>
              <a:rPr lang="en-US" sz="27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700" b="1" dirty="0" err="1">
                <a:latin typeface="Cambria" panose="02040503050406030204" pitchFamily="18" charset="0"/>
                <a:ea typeface="Cambria" panose="02040503050406030204" pitchFamily="18" charset="0"/>
              </a:rPr>
              <a:t>Penyusunan</a:t>
            </a:r>
            <a:r>
              <a:rPr lang="en-US" sz="2700" b="1" dirty="0">
                <a:latin typeface="Cambria" panose="02040503050406030204" pitchFamily="18" charset="0"/>
                <a:ea typeface="Cambria" panose="02040503050406030204" pitchFamily="18" charset="0"/>
              </a:rPr>
              <a:t> Referensi</a:t>
            </a:r>
            <a:b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en-US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B2BE74-1D1E-DF48-42BD-16A6EE2E96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50110"/>
            <a:ext cx="8695036" cy="3512212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/>
              <a:t>Tren Utama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Penyusunan</a:t>
            </a:r>
            <a:r>
              <a:rPr lang="en-US" dirty="0"/>
              <a:t> Referensi </a:t>
            </a:r>
            <a:r>
              <a:rPr lang="en-US" dirty="0" err="1"/>
              <a:t>yaitu</a:t>
            </a:r>
            <a:r>
              <a:rPr lang="en-US" dirty="0"/>
              <a:t> :</a:t>
            </a:r>
            <a:br>
              <a:rPr lang="en-US" dirty="0"/>
            </a:br>
            <a:endParaRPr lang="en-US" dirty="0"/>
          </a:p>
          <a:p>
            <a:pPr marL="514350" indent="-514350" algn="just">
              <a:buFont typeface="+mj-lt"/>
              <a:buAutoNum type="alphaLcParenR"/>
            </a:pPr>
            <a:r>
              <a:rPr lang="en-US" sz="3300" b="1" dirty="0">
                <a:solidFill>
                  <a:srgbClr val="00B0F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Digitalisasi dan </a:t>
            </a:r>
            <a:r>
              <a:rPr lang="en-US" sz="3300" b="1" dirty="0" err="1">
                <a:solidFill>
                  <a:srgbClr val="00B0F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Aksesibilitas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en-US" sz="3300" dirty="0" err="1">
                <a:latin typeface="Cambria" panose="02040503050406030204" pitchFamily="18" charset="0"/>
                <a:ea typeface="Cambria" panose="02040503050406030204" pitchFamily="18" charset="0"/>
              </a:rPr>
              <a:t>Dengan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300" dirty="0" err="1">
                <a:latin typeface="Cambria" panose="02040503050406030204" pitchFamily="18" charset="0"/>
                <a:ea typeface="Cambria" panose="02040503050406030204" pitchFamily="18" charset="0"/>
              </a:rPr>
              <a:t>meningkatnya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300" dirty="0" err="1">
                <a:latin typeface="Cambria" panose="02040503050406030204" pitchFamily="18" charset="0"/>
                <a:ea typeface="Cambria" panose="02040503050406030204" pitchFamily="18" charset="0"/>
              </a:rPr>
              <a:t>penggunaan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300" dirty="0" err="1">
                <a:latin typeface="Cambria" panose="02040503050406030204" pitchFamily="18" charset="0"/>
                <a:ea typeface="Cambria" panose="02040503050406030204" pitchFamily="18" charset="0"/>
              </a:rPr>
              <a:t>sumber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300" dirty="0" err="1">
                <a:latin typeface="Cambria" panose="02040503050406030204" pitchFamily="18" charset="0"/>
                <a:ea typeface="Cambria" panose="02040503050406030204" pitchFamily="18" charset="0"/>
              </a:rPr>
              <a:t>daya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 digital, </a:t>
            </a:r>
            <a:r>
              <a:rPr lang="en-US" sz="3300" dirty="0" err="1">
                <a:latin typeface="Cambria" panose="02040503050406030204" pitchFamily="18" charset="0"/>
                <a:ea typeface="Cambria" panose="02040503050406030204" pitchFamily="18" charset="0"/>
              </a:rPr>
              <a:t>banyak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300" dirty="0" err="1">
                <a:latin typeface="Cambria" panose="02040503050406030204" pitchFamily="18" charset="0"/>
                <a:ea typeface="Cambria" panose="02040503050406030204" pitchFamily="18" charset="0"/>
              </a:rPr>
              <a:t>peneliti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300" dirty="0" err="1">
                <a:latin typeface="Cambria" panose="02040503050406030204" pitchFamily="18" charset="0"/>
                <a:ea typeface="Cambria" panose="02040503050406030204" pitchFamily="18" charset="0"/>
              </a:rPr>
              <a:t>beralih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300" dirty="0" err="1">
                <a:latin typeface="Cambria" panose="02040503050406030204" pitchFamily="18" charset="0"/>
                <a:ea typeface="Cambria" panose="02040503050406030204" pitchFamily="18" charset="0"/>
              </a:rPr>
              <a:t>ke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300" dirty="0" err="1">
                <a:latin typeface="Cambria" panose="02040503050406030204" pitchFamily="18" charset="0"/>
                <a:ea typeface="Cambria" panose="02040503050406030204" pitchFamily="18" charset="0"/>
              </a:rPr>
              <a:t>referensi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 online. Ini </a:t>
            </a:r>
            <a:r>
              <a:rPr lang="en-US" sz="3300" dirty="0" err="1">
                <a:latin typeface="Cambria" panose="02040503050406030204" pitchFamily="18" charset="0"/>
                <a:ea typeface="Cambria" panose="02040503050406030204" pitchFamily="18" charset="0"/>
              </a:rPr>
              <a:t>mencakup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300" dirty="0" err="1">
                <a:latin typeface="Cambria" panose="02040503050406030204" pitchFamily="18" charset="0"/>
                <a:ea typeface="Cambria" panose="02040503050406030204" pitchFamily="18" charset="0"/>
              </a:rPr>
              <a:t>jurnal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300" dirty="0" err="1">
                <a:latin typeface="Cambria" panose="02040503050406030204" pitchFamily="18" charset="0"/>
                <a:ea typeface="Cambria" panose="02040503050406030204" pitchFamily="18" charset="0"/>
              </a:rPr>
              <a:t>elektronik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3300" dirty="0" err="1">
                <a:latin typeface="Cambria" panose="02040503050406030204" pitchFamily="18" charset="0"/>
                <a:ea typeface="Cambria" panose="02040503050406030204" pitchFamily="18" charset="0"/>
              </a:rPr>
              <a:t>buku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 digital, dan </a:t>
            </a:r>
            <a:r>
              <a:rPr lang="en-US" sz="3300" dirty="0" err="1">
                <a:latin typeface="Cambria" panose="02040503050406030204" pitchFamily="18" charset="0"/>
                <a:ea typeface="Cambria" panose="02040503050406030204" pitchFamily="18" charset="0"/>
              </a:rPr>
              <a:t>repositori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300" dirty="0" err="1">
                <a:latin typeface="Cambria" panose="02040503050406030204" pitchFamily="18" charset="0"/>
                <a:ea typeface="Cambria" panose="02040503050406030204" pitchFamily="18" charset="0"/>
              </a:rPr>
              <a:t>institusi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. Tren </a:t>
            </a:r>
            <a:r>
              <a:rPr lang="en-US" sz="3300" dirty="0" err="1">
                <a:latin typeface="Cambria" panose="02040503050406030204" pitchFamily="18" charset="0"/>
                <a:ea typeface="Cambria" panose="02040503050406030204" pitchFamily="18" charset="0"/>
              </a:rPr>
              <a:t>ini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300" dirty="0" err="1">
                <a:latin typeface="Cambria" panose="02040503050406030204" pitchFamily="18" charset="0"/>
                <a:ea typeface="Cambria" panose="02040503050406030204" pitchFamily="18" charset="0"/>
              </a:rPr>
              <a:t>menunjukkan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300" dirty="0" err="1">
                <a:latin typeface="Cambria" panose="02040503050406030204" pitchFamily="18" charset="0"/>
                <a:ea typeface="Cambria" panose="02040503050406030204" pitchFamily="18" charset="0"/>
              </a:rPr>
              <a:t>pentingnya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300" dirty="0" err="1">
                <a:latin typeface="Cambria" panose="02040503050406030204" pitchFamily="18" charset="0"/>
                <a:ea typeface="Cambria" panose="02040503050406030204" pitchFamily="18" charset="0"/>
              </a:rPr>
              <a:t>mencantumkan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 DOI (Digital Object Identifier) </a:t>
            </a:r>
            <a:r>
              <a:rPr lang="en-US" sz="3300" dirty="0" err="1">
                <a:latin typeface="Cambria" panose="02040503050406030204" pitchFamily="18" charset="0"/>
                <a:ea typeface="Cambria" panose="02040503050406030204" pitchFamily="18" charset="0"/>
              </a:rPr>
              <a:t>dalam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300" dirty="0" err="1">
                <a:latin typeface="Cambria" panose="02040503050406030204" pitchFamily="18" charset="0"/>
                <a:ea typeface="Cambria" panose="02040503050406030204" pitchFamily="18" charset="0"/>
              </a:rPr>
              <a:t>sitasi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300" dirty="0" err="1">
                <a:latin typeface="Cambria" panose="02040503050406030204" pitchFamily="18" charset="0"/>
                <a:ea typeface="Cambria" panose="02040503050406030204" pitchFamily="18" charset="0"/>
              </a:rPr>
              <a:t>untuk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300" dirty="0" err="1">
                <a:latin typeface="Cambria" panose="02040503050406030204" pitchFamily="18" charset="0"/>
                <a:ea typeface="Cambria" panose="02040503050406030204" pitchFamily="18" charset="0"/>
              </a:rPr>
              <a:t>memudahkan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300" dirty="0" err="1">
                <a:latin typeface="Cambria" panose="02040503050406030204" pitchFamily="18" charset="0"/>
                <a:ea typeface="Cambria" panose="02040503050406030204" pitchFamily="18" charset="0"/>
              </a:rPr>
              <a:t>akses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en-US" sz="3300" b="1" dirty="0" err="1">
                <a:solidFill>
                  <a:srgbClr val="00B0F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Penggunaan</a:t>
            </a:r>
            <a:r>
              <a:rPr lang="en-US" sz="3300" b="1" dirty="0">
                <a:solidFill>
                  <a:srgbClr val="00B0F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Software </a:t>
            </a:r>
            <a:r>
              <a:rPr lang="en-US" sz="3300" b="1" dirty="0" err="1">
                <a:solidFill>
                  <a:srgbClr val="00B0F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Manajemen</a:t>
            </a:r>
            <a:r>
              <a:rPr lang="en-US" sz="3300" b="1" dirty="0">
                <a:solidFill>
                  <a:srgbClr val="00B0F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Referensi: </a:t>
            </a:r>
            <a:r>
              <a:rPr lang="en-US" sz="3300" dirty="0">
                <a:solidFill>
                  <a:srgbClr val="00B0F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Alat </a:t>
            </a:r>
            <a:r>
              <a:rPr lang="en-US" sz="3300" dirty="0" err="1">
                <a:solidFill>
                  <a:srgbClr val="00B0F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seperti</a:t>
            </a:r>
            <a:r>
              <a:rPr lang="en-US" sz="3300" dirty="0">
                <a:solidFill>
                  <a:srgbClr val="00B0F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Zotero, Mendeley, dan EndNote </a:t>
            </a:r>
            <a:r>
              <a:rPr lang="en-US" sz="3300" dirty="0" err="1">
                <a:latin typeface="Cambria" panose="02040503050406030204" pitchFamily="18" charset="0"/>
                <a:ea typeface="Cambria" panose="02040503050406030204" pitchFamily="18" charset="0"/>
              </a:rPr>
              <a:t>semakin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300" dirty="0" err="1">
                <a:latin typeface="Cambria" panose="02040503050406030204" pitchFamily="18" charset="0"/>
                <a:ea typeface="Cambria" panose="02040503050406030204" pitchFamily="18" charset="0"/>
              </a:rPr>
              <a:t>populer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 di </a:t>
            </a:r>
            <a:r>
              <a:rPr lang="en-US" sz="3300" dirty="0" err="1">
                <a:latin typeface="Cambria" panose="02040503050406030204" pitchFamily="18" charset="0"/>
                <a:ea typeface="Cambria" panose="02040503050406030204" pitchFamily="18" charset="0"/>
              </a:rPr>
              <a:t>kalangan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300" dirty="0" err="1">
                <a:latin typeface="Cambria" panose="02040503050406030204" pitchFamily="18" charset="0"/>
                <a:ea typeface="Cambria" panose="02040503050406030204" pitchFamily="18" charset="0"/>
              </a:rPr>
              <a:t>peneliti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. Software </a:t>
            </a:r>
            <a:r>
              <a:rPr lang="en-US" sz="3300" dirty="0" err="1">
                <a:latin typeface="Cambria" panose="02040503050406030204" pitchFamily="18" charset="0"/>
                <a:ea typeface="Cambria" panose="02040503050406030204" pitchFamily="18" charset="0"/>
              </a:rPr>
              <a:t>ini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300" dirty="0" err="1">
                <a:latin typeface="Cambria" panose="02040503050406030204" pitchFamily="18" charset="0"/>
                <a:ea typeface="Cambria" panose="02040503050406030204" pitchFamily="18" charset="0"/>
              </a:rPr>
              <a:t>membantu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300" dirty="0" err="1">
                <a:latin typeface="Cambria" panose="02040503050406030204" pitchFamily="18" charset="0"/>
                <a:ea typeface="Cambria" panose="02040503050406030204" pitchFamily="18" charset="0"/>
              </a:rPr>
              <a:t>dalam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300" dirty="0" err="1">
                <a:latin typeface="Cambria" panose="02040503050406030204" pitchFamily="18" charset="0"/>
                <a:ea typeface="Cambria" panose="02040503050406030204" pitchFamily="18" charset="0"/>
              </a:rPr>
              <a:t>mengorganisir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300" dirty="0" err="1">
                <a:latin typeface="Cambria" panose="02040503050406030204" pitchFamily="18" charset="0"/>
                <a:ea typeface="Cambria" panose="02040503050406030204" pitchFamily="18" charset="0"/>
              </a:rPr>
              <a:t>referensi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3300" dirty="0" err="1">
                <a:latin typeface="Cambria" panose="02040503050406030204" pitchFamily="18" charset="0"/>
                <a:ea typeface="Cambria" panose="02040503050406030204" pitchFamily="18" charset="0"/>
              </a:rPr>
              <a:t>menghasilkan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300" dirty="0" err="1">
                <a:latin typeface="Cambria" panose="02040503050406030204" pitchFamily="18" charset="0"/>
                <a:ea typeface="Cambria" panose="02040503050406030204" pitchFamily="18" charset="0"/>
              </a:rPr>
              <a:t>sitasi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300" dirty="0" err="1">
                <a:latin typeface="Cambria" panose="02040503050406030204" pitchFamily="18" charset="0"/>
                <a:ea typeface="Cambria" panose="02040503050406030204" pitchFamily="18" charset="0"/>
              </a:rPr>
              <a:t>secara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300" dirty="0" err="1">
                <a:latin typeface="Cambria" panose="02040503050406030204" pitchFamily="18" charset="0"/>
                <a:ea typeface="Cambria" panose="02040503050406030204" pitchFamily="18" charset="0"/>
              </a:rPr>
              <a:t>otomatis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, dan </a:t>
            </a:r>
            <a:r>
              <a:rPr lang="en-US" sz="3300" dirty="0" err="1">
                <a:latin typeface="Cambria" panose="02040503050406030204" pitchFamily="18" charset="0"/>
                <a:ea typeface="Cambria" panose="02040503050406030204" pitchFamily="18" charset="0"/>
              </a:rPr>
              <a:t>mematuhi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300" dirty="0" err="1">
                <a:latin typeface="Cambria" panose="02040503050406030204" pitchFamily="18" charset="0"/>
                <a:ea typeface="Cambria" panose="02040503050406030204" pitchFamily="18" charset="0"/>
              </a:rPr>
              <a:t>gaya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300" dirty="0" err="1">
                <a:latin typeface="Cambria" panose="02040503050406030204" pitchFamily="18" charset="0"/>
                <a:ea typeface="Cambria" panose="02040503050406030204" pitchFamily="18" charset="0"/>
              </a:rPr>
              <a:t>selingkung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sz="3300" dirty="0" err="1">
                <a:latin typeface="Cambria" panose="02040503050406030204" pitchFamily="18" charset="0"/>
                <a:ea typeface="Cambria" panose="02040503050406030204" pitchFamily="18" charset="0"/>
              </a:rPr>
              <a:t>diinginkan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en-US" sz="3300" b="1" dirty="0" err="1">
                <a:solidFill>
                  <a:srgbClr val="00B0F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Peningkatan</a:t>
            </a:r>
            <a:r>
              <a:rPr lang="en-US" sz="3300" b="1" dirty="0">
                <a:solidFill>
                  <a:srgbClr val="00B0F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300" b="1" dirty="0" err="1">
                <a:solidFill>
                  <a:srgbClr val="00B0F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Kesadaran</a:t>
            </a:r>
            <a:r>
              <a:rPr lang="en-US" sz="3300" b="1" dirty="0">
                <a:solidFill>
                  <a:srgbClr val="00B0F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300" b="1" dirty="0" err="1">
                <a:solidFill>
                  <a:srgbClr val="00B0F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tentang</a:t>
            </a:r>
            <a:r>
              <a:rPr lang="en-US" sz="3300" b="1" dirty="0">
                <a:solidFill>
                  <a:srgbClr val="00B0F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300" b="1" dirty="0" err="1">
                <a:solidFill>
                  <a:srgbClr val="00B0F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Plagiarisme</a:t>
            </a:r>
            <a:r>
              <a:rPr lang="en-US" sz="3300" b="1" dirty="0">
                <a:solidFill>
                  <a:srgbClr val="00B0F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en-US" sz="3300" dirty="0" err="1">
                <a:latin typeface="Cambria" panose="02040503050406030204" pitchFamily="18" charset="0"/>
                <a:ea typeface="Cambria" panose="02040503050406030204" pitchFamily="18" charset="0"/>
              </a:rPr>
              <a:t>Dengan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300" dirty="0" err="1">
                <a:latin typeface="Cambria" panose="02040503050406030204" pitchFamily="18" charset="0"/>
                <a:ea typeface="Cambria" panose="02040503050406030204" pitchFamily="18" charset="0"/>
              </a:rPr>
              <a:t>meningkatnya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300" dirty="0" err="1">
                <a:latin typeface="Cambria" panose="02040503050406030204" pitchFamily="18" charset="0"/>
                <a:ea typeface="Cambria" panose="02040503050406030204" pitchFamily="18" charset="0"/>
              </a:rPr>
              <a:t>perhatian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300" dirty="0" err="1">
                <a:latin typeface="Cambria" panose="02040503050406030204" pitchFamily="18" charset="0"/>
                <a:ea typeface="Cambria" panose="02040503050406030204" pitchFamily="18" charset="0"/>
              </a:rPr>
              <a:t>terhadap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300" dirty="0" err="1">
                <a:latin typeface="Cambria" panose="02040503050406030204" pitchFamily="18" charset="0"/>
                <a:ea typeface="Cambria" panose="02040503050406030204" pitchFamily="18" charset="0"/>
              </a:rPr>
              <a:t>plagiarisme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3300" dirty="0" err="1">
                <a:latin typeface="Cambria" panose="02040503050406030204" pitchFamily="18" charset="0"/>
                <a:ea typeface="Cambria" panose="02040503050406030204" pitchFamily="18" charset="0"/>
              </a:rPr>
              <a:t>peneliti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300" dirty="0" err="1">
                <a:latin typeface="Cambria" panose="02040503050406030204" pitchFamily="18" charset="0"/>
                <a:ea typeface="Cambria" panose="02040503050406030204" pitchFamily="18" charset="0"/>
              </a:rPr>
              <a:t>lebih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300" dirty="0" err="1">
                <a:latin typeface="Cambria" panose="02040503050406030204" pitchFamily="18" charset="0"/>
                <a:ea typeface="Cambria" panose="02040503050406030204" pitchFamily="18" charset="0"/>
              </a:rPr>
              <a:t>berhati-hati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300" dirty="0" err="1">
                <a:latin typeface="Cambria" panose="02040503050406030204" pitchFamily="18" charset="0"/>
                <a:ea typeface="Cambria" panose="02040503050406030204" pitchFamily="18" charset="0"/>
              </a:rPr>
              <a:t>dalam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300" dirty="0" err="1">
                <a:latin typeface="Cambria" panose="02040503050406030204" pitchFamily="18" charset="0"/>
                <a:ea typeface="Cambria" panose="02040503050406030204" pitchFamily="18" charset="0"/>
              </a:rPr>
              <a:t>menyusun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300" dirty="0" err="1">
                <a:latin typeface="Cambria" panose="02040503050406030204" pitchFamily="18" charset="0"/>
                <a:ea typeface="Cambria" panose="02040503050406030204" pitchFamily="18" charset="0"/>
              </a:rPr>
              <a:t>referensi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. Banyak </a:t>
            </a:r>
            <a:r>
              <a:rPr lang="en-US" sz="3300" dirty="0" err="1">
                <a:latin typeface="Cambria" panose="02040503050406030204" pitchFamily="18" charset="0"/>
                <a:ea typeface="Cambria" panose="02040503050406030204" pitchFamily="18" charset="0"/>
              </a:rPr>
              <a:t>institusi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300" dirty="0" err="1">
                <a:latin typeface="Cambria" panose="02040503050406030204" pitchFamily="18" charset="0"/>
                <a:ea typeface="Cambria" panose="02040503050406030204" pitchFamily="18" charset="0"/>
              </a:rPr>
              <a:t>kini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300" dirty="0" err="1">
                <a:latin typeface="Cambria" panose="02040503050406030204" pitchFamily="18" charset="0"/>
                <a:ea typeface="Cambria" panose="02040503050406030204" pitchFamily="18" charset="0"/>
              </a:rPr>
              <a:t>menggunakan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300" dirty="0" err="1">
                <a:latin typeface="Cambria" panose="02040503050406030204" pitchFamily="18" charset="0"/>
                <a:ea typeface="Cambria" panose="02040503050406030204" pitchFamily="18" charset="0"/>
              </a:rPr>
              <a:t>perangkat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300" dirty="0" err="1">
                <a:latin typeface="Cambria" panose="02040503050406030204" pitchFamily="18" charset="0"/>
                <a:ea typeface="Cambria" panose="02040503050406030204" pitchFamily="18" charset="0"/>
              </a:rPr>
              <a:t>lunak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300" dirty="0" err="1">
                <a:latin typeface="Cambria" panose="02040503050406030204" pitchFamily="18" charset="0"/>
                <a:ea typeface="Cambria" panose="02040503050406030204" pitchFamily="18" charset="0"/>
              </a:rPr>
              <a:t>deteksi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300" dirty="0" err="1">
                <a:latin typeface="Cambria" panose="02040503050406030204" pitchFamily="18" charset="0"/>
                <a:ea typeface="Cambria" panose="02040503050406030204" pitchFamily="18" charset="0"/>
              </a:rPr>
              <a:t>plagiarisme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300" dirty="0" err="1">
                <a:latin typeface="Cambria" panose="02040503050406030204" pitchFamily="18" charset="0"/>
                <a:ea typeface="Cambria" panose="02040503050406030204" pitchFamily="18" charset="0"/>
              </a:rPr>
              <a:t>untuk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300" dirty="0" err="1">
                <a:latin typeface="Cambria" panose="02040503050406030204" pitchFamily="18" charset="0"/>
                <a:ea typeface="Cambria" panose="02040503050406030204" pitchFamily="18" charset="0"/>
              </a:rPr>
              <a:t>memastikan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300" dirty="0" err="1">
                <a:latin typeface="Cambria" panose="02040503050406030204" pitchFamily="18" charset="0"/>
                <a:ea typeface="Cambria" panose="02040503050406030204" pitchFamily="18" charset="0"/>
              </a:rPr>
              <a:t>keaslian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300" dirty="0" err="1">
                <a:latin typeface="Cambria" panose="02040503050406030204" pitchFamily="18" charset="0"/>
                <a:ea typeface="Cambria" panose="02040503050406030204" pitchFamily="18" charset="0"/>
              </a:rPr>
              <a:t>karya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300" dirty="0" err="1">
                <a:latin typeface="Cambria" panose="02040503050406030204" pitchFamily="18" charset="0"/>
                <a:ea typeface="Cambria" panose="02040503050406030204" pitchFamily="18" charset="0"/>
              </a:rPr>
              <a:t>ilmiah</a:t>
            </a:r>
            <a:r>
              <a:rPr lang="en-US" sz="33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23184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60F3B-F405-717D-A44A-371C39230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55" y="739290"/>
            <a:ext cx="8246070" cy="966195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Anatomi </a:t>
            </a:r>
            <a:r>
              <a:rPr lang="en-US" sz="2400" b="1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Kutipan</a:t>
            </a:r>
            <a:r>
              <a:rPr lang="en-US" sz="24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en-US" sz="2400" b="1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Langsung</a:t>
            </a:r>
            <a:r>
              <a:rPr lang="en-US" sz="24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vs. Tidak </a:t>
            </a:r>
            <a:r>
              <a:rPr lang="en-US" sz="2400" b="1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Langsung</a:t>
            </a:r>
            <a:br>
              <a:rPr lang="en-US" sz="24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en-US" sz="2400" dirty="0">
              <a:solidFill>
                <a:srgbClr val="0070C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3E3724-AC28-4DE6-C911-13D04B9341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en-US" dirty="0"/>
              <a:t>Sebelum </a:t>
            </a:r>
            <a:r>
              <a:rPr lang="en-US" dirty="0" err="1"/>
              <a:t>masuk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gaya</a:t>
            </a:r>
            <a:r>
              <a:rPr lang="en-US" dirty="0"/>
              <a:t> (style), 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paham</a:t>
            </a:r>
            <a:r>
              <a:rPr lang="en-US" dirty="0"/>
              <a:t> dua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memasukkan</a:t>
            </a:r>
            <a:r>
              <a:rPr lang="en-US" dirty="0"/>
              <a:t> </a:t>
            </a:r>
            <a:r>
              <a:rPr lang="en-US" dirty="0" err="1"/>
              <a:t>kalimat</a:t>
            </a:r>
            <a:r>
              <a:rPr lang="en-US" dirty="0"/>
              <a:t> orang lain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tulisan </a:t>
            </a:r>
          </a:p>
          <a:p>
            <a:pPr algn="just">
              <a:buNone/>
            </a:pPr>
            <a:r>
              <a:rPr lang="en-US" dirty="0"/>
              <a:t>.</a:t>
            </a:r>
          </a:p>
          <a:p>
            <a:pPr algn="just">
              <a:buNone/>
            </a:pPr>
            <a:r>
              <a:rPr lang="en-US" b="1" dirty="0"/>
              <a:t>A. </a:t>
            </a:r>
            <a:r>
              <a:rPr lang="en-US" b="1" dirty="0" err="1"/>
              <a:t>Kutipan</a:t>
            </a:r>
            <a:r>
              <a:rPr lang="en-US" b="1" dirty="0"/>
              <a:t> </a:t>
            </a:r>
            <a:r>
              <a:rPr lang="en-US" b="1" dirty="0" err="1"/>
              <a:t>Langsung</a:t>
            </a:r>
            <a:r>
              <a:rPr lang="en-US" b="1" dirty="0"/>
              <a:t> (</a:t>
            </a:r>
            <a:r>
              <a:rPr lang="en-US" b="1" i="1" dirty="0"/>
              <a:t>Direct Quotation</a:t>
            </a:r>
            <a:r>
              <a:rPr lang="en-US" b="1" dirty="0"/>
              <a:t>)</a:t>
            </a:r>
          </a:p>
          <a:p>
            <a:pPr algn="just">
              <a:buNone/>
            </a:pPr>
            <a:r>
              <a:rPr lang="en-US" dirty="0"/>
              <a:t>Ini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memindahkan</a:t>
            </a:r>
            <a:r>
              <a:rPr lang="en-US" dirty="0"/>
              <a:t> </a:t>
            </a:r>
            <a:r>
              <a:rPr lang="en-US" dirty="0" err="1"/>
              <a:t>teks</a:t>
            </a:r>
            <a:r>
              <a:rPr lang="en-US" dirty="0"/>
              <a:t> </a:t>
            </a:r>
            <a:r>
              <a:rPr lang="en-US" dirty="0" err="1"/>
              <a:t>asli</a:t>
            </a:r>
            <a:r>
              <a:rPr lang="en-US" dirty="0"/>
              <a:t> kata-demi-kata. Dalam </a:t>
            </a:r>
            <a:r>
              <a:rPr lang="en-US" dirty="0" err="1"/>
              <a:t>penulisan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(engineering),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b="1" dirty="0"/>
              <a:t>sangat </a:t>
            </a:r>
            <a:r>
              <a:rPr lang="en-US" b="1" dirty="0" err="1"/>
              <a:t>jarang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kecuali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definisi</a:t>
            </a:r>
            <a:r>
              <a:rPr lang="en-US" dirty="0"/>
              <a:t> </a:t>
            </a:r>
            <a:r>
              <a:rPr lang="en-US" dirty="0" err="1"/>
              <a:t>mutlak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str (</a:t>
            </a:r>
            <a:r>
              <a:rPr lang="en-US" dirty="0" err="1"/>
              <a:t>seperti</a:t>
            </a:r>
            <a:r>
              <a:rPr lang="en-US" dirty="0"/>
              <a:t> ASTM </a:t>
            </a:r>
            <a:r>
              <a:rPr lang="en-US" dirty="0" err="1"/>
              <a:t>atau</a:t>
            </a:r>
            <a:r>
              <a:rPr lang="en-US" dirty="0"/>
              <a:t> SNI).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b="1" dirty="0" err="1"/>
              <a:t>Karakteristik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tanda</a:t>
            </a:r>
            <a:r>
              <a:rPr lang="en-US" dirty="0"/>
              <a:t> </a:t>
            </a:r>
            <a:r>
              <a:rPr lang="en-US" dirty="0" err="1"/>
              <a:t>kutip</a:t>
            </a:r>
            <a:r>
              <a:rPr lang="en-US" dirty="0"/>
              <a:t> ("..."), dan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presisi</a:t>
            </a:r>
            <a:r>
              <a:rPr lang="en-US" dirty="0"/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b="1" dirty="0"/>
              <a:t>Kapan </a:t>
            </a:r>
            <a:r>
              <a:rPr lang="en-US" b="1" dirty="0" err="1"/>
              <a:t>dipakai</a:t>
            </a:r>
            <a:r>
              <a:rPr lang="en-US" b="1" dirty="0"/>
              <a:t>:</a:t>
            </a:r>
            <a:r>
              <a:rPr lang="en-US" dirty="0"/>
              <a:t> Jika </a:t>
            </a:r>
            <a:r>
              <a:rPr lang="en-US" dirty="0" err="1"/>
              <a:t>mengubah</a:t>
            </a:r>
            <a:r>
              <a:rPr lang="en-US" dirty="0"/>
              <a:t> kata-</a:t>
            </a:r>
            <a:r>
              <a:rPr lang="en-US" dirty="0" err="1"/>
              <a:t>katanya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mengubah</a:t>
            </a:r>
            <a:r>
              <a:rPr lang="en-US" dirty="0"/>
              <a:t> </a:t>
            </a:r>
            <a:r>
              <a:rPr lang="en-US" dirty="0" err="1"/>
              <a:t>makna</a:t>
            </a:r>
            <a:r>
              <a:rPr lang="en-US" dirty="0"/>
              <a:t> </a:t>
            </a:r>
            <a:r>
              <a:rPr lang="en-US" dirty="0" err="1"/>
              <a:t>teknis</a:t>
            </a:r>
            <a:r>
              <a:rPr lang="en-US" dirty="0"/>
              <a:t> yang </a:t>
            </a:r>
            <a:r>
              <a:rPr lang="en-US" dirty="0" err="1"/>
              <a:t>krusial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716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BE3F38-E114-1673-FFFD-6A578E3880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970A8-F9FE-56D2-0888-AB0E65B5A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55" y="739290"/>
            <a:ext cx="8246070" cy="966195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Anatomi </a:t>
            </a:r>
            <a:r>
              <a:rPr lang="en-US" sz="2400" b="1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Kutipan</a:t>
            </a:r>
            <a:r>
              <a:rPr lang="en-US" sz="24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en-US" sz="2400" b="1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Langsung</a:t>
            </a:r>
            <a:r>
              <a:rPr lang="en-US" sz="24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vs. Tidak </a:t>
            </a:r>
            <a:r>
              <a:rPr lang="en-US" sz="2400" b="1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Langsung</a:t>
            </a:r>
            <a:br>
              <a:rPr lang="en-US" sz="24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en-US" sz="2400" dirty="0">
              <a:solidFill>
                <a:srgbClr val="0070C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AE6B3-E820-B11B-13B8-A752364D69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en-US" b="1" dirty="0"/>
              <a:t>B. </a:t>
            </a:r>
            <a:r>
              <a:rPr lang="en-US" b="1" dirty="0" err="1"/>
              <a:t>Kutipan</a:t>
            </a:r>
            <a:r>
              <a:rPr lang="en-US" b="1" dirty="0"/>
              <a:t> Tidak </a:t>
            </a:r>
            <a:r>
              <a:rPr lang="en-US" b="1" dirty="0" err="1"/>
              <a:t>Langsung</a:t>
            </a:r>
            <a:r>
              <a:rPr lang="en-US" b="1" dirty="0"/>
              <a:t> (</a:t>
            </a:r>
            <a:r>
              <a:rPr lang="en-US" b="1" i="1" dirty="0"/>
              <a:t>Indirect Quotation / Paraphrasing</a:t>
            </a:r>
            <a:r>
              <a:rPr lang="en-US" b="1" dirty="0"/>
              <a:t>)</a:t>
            </a:r>
          </a:p>
          <a:p>
            <a:pPr algn="just">
              <a:buNone/>
            </a:pPr>
            <a:endParaRPr lang="en-US" b="1" dirty="0"/>
          </a:p>
          <a:p>
            <a:pPr algn="just">
              <a:buNone/>
            </a:pPr>
            <a:r>
              <a:rPr lang="en-US" dirty="0"/>
              <a:t>Ini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penulisan</a:t>
            </a:r>
            <a:r>
              <a:rPr lang="en-US" dirty="0"/>
              <a:t> </a:t>
            </a:r>
            <a:r>
              <a:rPr lang="en-US" dirty="0" err="1"/>
              <a:t>ilmiah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 </a:t>
            </a:r>
            <a:r>
              <a:rPr lang="en-US" dirty="0" err="1"/>
              <a:t>membaca</a:t>
            </a:r>
            <a:r>
              <a:rPr lang="en-US" dirty="0"/>
              <a:t>, </a:t>
            </a:r>
            <a:r>
              <a:rPr lang="en-US" dirty="0" err="1"/>
              <a:t>memahami</a:t>
            </a:r>
            <a:r>
              <a:rPr lang="en-US" dirty="0"/>
              <a:t>, </a:t>
            </a:r>
            <a:r>
              <a:rPr lang="en-US" dirty="0" err="1"/>
              <a:t>lalu</a:t>
            </a:r>
            <a:r>
              <a:rPr lang="en-US" dirty="0"/>
              <a:t> </a:t>
            </a:r>
            <a:r>
              <a:rPr lang="en-US" dirty="0" err="1"/>
              <a:t>menuliskan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intinya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b="1" dirty="0" err="1"/>
              <a:t>Karakteristik</a:t>
            </a:r>
            <a:r>
              <a:rPr lang="en-US" b="1" dirty="0"/>
              <a:t>:</a:t>
            </a:r>
            <a:r>
              <a:rPr lang="en-US" dirty="0"/>
              <a:t> Tidak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tanda</a:t>
            </a:r>
            <a:r>
              <a:rPr lang="en-US" dirty="0"/>
              <a:t> </a:t>
            </a:r>
            <a:r>
              <a:rPr lang="en-US" dirty="0" err="1"/>
              <a:t>kutip</a:t>
            </a:r>
            <a:r>
              <a:rPr lang="en-US" dirty="0"/>
              <a:t>, </a:t>
            </a:r>
            <a:r>
              <a:rPr lang="en-US" dirty="0" err="1"/>
              <a:t>aliran</a:t>
            </a:r>
            <a:r>
              <a:rPr lang="en-US" dirty="0"/>
              <a:t> </a:t>
            </a:r>
            <a:r>
              <a:rPr lang="en-US" dirty="0" err="1"/>
              <a:t>kalimat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natural </a:t>
            </a:r>
            <a:r>
              <a:rPr lang="en-US" dirty="0" err="1"/>
              <a:t>menyatu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tulisan 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b="1" dirty="0"/>
              <a:t>Kapan </a:t>
            </a:r>
            <a:r>
              <a:rPr lang="en-US" b="1" dirty="0" err="1"/>
              <a:t>dipakai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Hampir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Tinjauan</a:t>
            </a:r>
            <a:r>
              <a:rPr lang="en-US" dirty="0"/>
              <a:t> Pustaka (</a:t>
            </a:r>
            <a:r>
              <a:rPr lang="en-US" i="1" dirty="0"/>
              <a:t>Literature Review</a:t>
            </a:r>
            <a:r>
              <a:rPr lang="en-US" dirty="0"/>
              <a:t>) dan </a:t>
            </a:r>
            <a:r>
              <a:rPr lang="en-US" dirty="0" err="1"/>
              <a:t>Pembahasan</a:t>
            </a:r>
            <a:r>
              <a:rPr lang="en-US" dirty="0"/>
              <a:t>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1894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951330-5AE0-64BD-3E39-65569AEC12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708D9-97E3-217F-FA44-89628B0F3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55" y="739290"/>
            <a:ext cx="8246070" cy="966195"/>
          </a:xfrm>
        </p:spPr>
        <p:txBody>
          <a:bodyPr>
            <a:normAutofit fontScale="90000"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Ragam Gaya </a:t>
            </a:r>
            <a:r>
              <a:rPr lang="en-US" sz="2400" b="1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Selingkung</a:t>
            </a:r>
            <a:r>
              <a:rPr lang="en-US" sz="24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(Citation Styles)</a:t>
            </a:r>
            <a:br>
              <a:rPr lang="en-US" sz="24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br>
              <a:rPr lang="en-US" sz="24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en-US" sz="2400" dirty="0">
              <a:solidFill>
                <a:srgbClr val="0070C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CC0388-2D4B-9E0C-EEA8-46BDD7BB5F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/>
              <a:t>Di dunia </a:t>
            </a:r>
            <a:r>
              <a:rPr lang="en-US" dirty="0" err="1"/>
              <a:t>akademik</a:t>
            </a:r>
            <a:r>
              <a:rPr lang="en-US" dirty="0"/>
              <a:t>,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ratusan</a:t>
            </a:r>
            <a:r>
              <a:rPr lang="en-US" dirty="0"/>
              <a:t> </a:t>
            </a:r>
            <a:r>
              <a:rPr lang="en-US" dirty="0" err="1"/>
              <a:t>gaya</a:t>
            </a:r>
            <a:r>
              <a:rPr lang="en-US" dirty="0"/>
              <a:t> </a:t>
            </a:r>
            <a:r>
              <a:rPr lang="en-US" dirty="0" err="1"/>
              <a:t>sitasi</a:t>
            </a:r>
            <a:r>
              <a:rPr lang="en-US" dirty="0"/>
              <a:t>. </a:t>
            </a:r>
            <a:r>
              <a:rPr lang="en-US" dirty="0" err="1"/>
              <a:t>Namun</a:t>
            </a:r>
            <a:r>
              <a:rPr lang="en-US" dirty="0"/>
              <a:t>,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insinyur</a:t>
            </a:r>
            <a:r>
              <a:rPr lang="en-US" dirty="0"/>
              <a:t> dan </a:t>
            </a:r>
            <a:r>
              <a:rPr lang="en-US" dirty="0" err="1"/>
              <a:t>ilmuwan</a:t>
            </a:r>
            <a:r>
              <a:rPr lang="en-US" dirty="0"/>
              <a:t>,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berkutat</a:t>
            </a:r>
            <a:r>
              <a:rPr lang="en-US" dirty="0"/>
              <a:t> pada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gaya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.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panduan</a:t>
            </a:r>
            <a:r>
              <a:rPr lang="en-US" dirty="0"/>
              <a:t> </a:t>
            </a:r>
            <a:r>
              <a:rPr lang="en-US" dirty="0" err="1"/>
              <a:t>mendalam</a:t>
            </a:r>
            <a:r>
              <a:rPr lang="en-US" dirty="0"/>
              <a:t> </a:t>
            </a:r>
            <a:r>
              <a:rPr lang="en-US" dirty="0" err="1"/>
              <a:t>beserta</a:t>
            </a:r>
            <a:r>
              <a:rPr lang="en-US" dirty="0"/>
              <a:t> </a:t>
            </a: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spesifik</a:t>
            </a:r>
            <a:r>
              <a:rPr lang="en-US" dirty="0"/>
              <a:t> </a:t>
            </a:r>
            <a:r>
              <a:rPr lang="en-US" dirty="0" err="1"/>
              <a:t>bertema</a:t>
            </a:r>
            <a:r>
              <a:rPr lang="en-US" dirty="0"/>
              <a:t> Teknik Kimia/Sains.</a:t>
            </a:r>
          </a:p>
          <a:p>
            <a:pPr>
              <a:buNone/>
            </a:pPr>
            <a:r>
              <a:rPr lang="en-US" b="1" dirty="0"/>
              <a:t>I. ACS Style (American Chemical Society)</a:t>
            </a:r>
          </a:p>
          <a:p>
            <a:pPr>
              <a:buNone/>
            </a:pPr>
            <a:r>
              <a:rPr lang="en-US" dirty="0"/>
              <a:t>Ini </a:t>
            </a:r>
            <a:r>
              <a:rPr lang="en-US" dirty="0" err="1"/>
              <a:t>adalah</a:t>
            </a:r>
            <a:r>
              <a:rPr lang="en-US" dirty="0"/>
              <a:t> "kitab </a:t>
            </a:r>
            <a:r>
              <a:rPr lang="en-US" dirty="0" err="1"/>
              <a:t>suci</a:t>
            </a:r>
            <a:r>
              <a:rPr lang="en-US" dirty="0"/>
              <a:t>"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di Teknik Kimia. Jika  </a:t>
            </a:r>
            <a:r>
              <a:rPr lang="en-US" dirty="0" err="1"/>
              <a:t>mengirim</a:t>
            </a:r>
            <a:r>
              <a:rPr lang="en-US" dirty="0"/>
              <a:t> </a:t>
            </a:r>
            <a:r>
              <a:rPr lang="en-US" dirty="0" err="1"/>
              <a:t>artikel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jurnal</a:t>
            </a:r>
            <a:r>
              <a:rPr lang="en-US" dirty="0"/>
              <a:t> </a:t>
            </a:r>
            <a:r>
              <a:rPr lang="en-US" i="1" dirty="0"/>
              <a:t>Ind. Eng. Chem. Res.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i="1" dirty="0"/>
              <a:t>JACS</a:t>
            </a:r>
            <a:r>
              <a:rPr lang="en-US" dirty="0"/>
              <a:t>, 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menguasai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. ACS </a:t>
            </a:r>
            <a:r>
              <a:rPr lang="en-US" dirty="0" err="1"/>
              <a:t>memiliki</a:t>
            </a:r>
            <a:r>
              <a:rPr lang="en-US" dirty="0"/>
              <a:t> dua </a:t>
            </a:r>
            <a:r>
              <a:rPr lang="en-US" dirty="0" err="1"/>
              <a:t>variasi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: </a:t>
            </a:r>
            <a:r>
              <a:rPr lang="en-US" i="1" dirty="0"/>
              <a:t>Superscript</a:t>
            </a:r>
            <a:r>
              <a:rPr lang="en-US" dirty="0"/>
              <a:t> (</a:t>
            </a:r>
            <a:r>
              <a:rPr lang="en-US" dirty="0" err="1"/>
              <a:t>angka</a:t>
            </a:r>
            <a:r>
              <a:rPr lang="en-US" dirty="0"/>
              <a:t>) dan </a:t>
            </a:r>
            <a:r>
              <a:rPr lang="en-US" i="1" dirty="0"/>
              <a:t>Author-Date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err="1"/>
              <a:t>Fokus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Keringkasan</a:t>
            </a:r>
            <a:r>
              <a:rPr lang="en-US" dirty="0"/>
              <a:t> dan </a:t>
            </a:r>
            <a:r>
              <a:rPr lang="en-US" dirty="0" err="1"/>
              <a:t>kejelasan</a:t>
            </a:r>
            <a:r>
              <a:rPr lang="en-US" dirty="0"/>
              <a:t> data </a:t>
            </a:r>
            <a:r>
              <a:rPr lang="en-US" dirty="0" err="1"/>
              <a:t>kimia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b="1" dirty="0" err="1"/>
              <a:t>Contoh</a:t>
            </a:r>
            <a:r>
              <a:rPr lang="en-US" b="1" dirty="0"/>
              <a:t> </a:t>
            </a:r>
            <a:r>
              <a:rPr lang="en-US" b="1" dirty="0" err="1"/>
              <a:t>Topik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Katalisis</a:t>
            </a:r>
            <a:r>
              <a:rPr lang="en-US" dirty="0"/>
              <a:t> </a:t>
            </a:r>
            <a:r>
              <a:rPr lang="en-US" dirty="0" err="1"/>
              <a:t>Heterogen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b="1" dirty="0"/>
              <a:t>1. </a:t>
            </a:r>
            <a:r>
              <a:rPr lang="en-US" b="1" dirty="0" err="1"/>
              <a:t>Kutipan</a:t>
            </a:r>
            <a:r>
              <a:rPr lang="en-US" b="1" dirty="0"/>
              <a:t> </a:t>
            </a:r>
            <a:r>
              <a:rPr lang="en-US" b="1" dirty="0" err="1"/>
              <a:t>Langsung</a:t>
            </a:r>
            <a:r>
              <a:rPr lang="en-US" b="1" dirty="0"/>
              <a:t> (</a:t>
            </a:r>
            <a:r>
              <a:rPr lang="en-US" b="1" dirty="0" err="1"/>
              <a:t>Jarang</a:t>
            </a:r>
            <a:r>
              <a:rPr lang="en-US" b="1" dirty="0"/>
              <a:t>):</a:t>
            </a:r>
            <a:r>
              <a:rPr lang="en-US" dirty="0"/>
              <a:t> "</a:t>
            </a:r>
            <a:r>
              <a:rPr lang="en-US" dirty="0" err="1"/>
              <a:t>Katalis</a:t>
            </a:r>
            <a:r>
              <a:rPr lang="en-US" dirty="0"/>
              <a:t> </a:t>
            </a:r>
            <a:r>
              <a:rPr lang="en-US" dirty="0" err="1"/>
              <a:t>zeolit</a:t>
            </a:r>
            <a:r>
              <a:rPr lang="en-US" dirty="0"/>
              <a:t> ZSM-5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selektivitas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yang </a:t>
            </a:r>
            <a:r>
              <a:rPr lang="en-US" dirty="0" err="1"/>
              <a:t>unggul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pori-porinya</a:t>
            </a:r>
            <a:r>
              <a:rPr lang="en-US" dirty="0"/>
              <a:t> yang </a:t>
            </a:r>
            <a:r>
              <a:rPr lang="en-US" dirty="0" err="1"/>
              <a:t>unik</a:t>
            </a:r>
            <a:r>
              <a:rPr lang="en-US" dirty="0"/>
              <a:t>," </a:t>
            </a:r>
            <a:r>
              <a:rPr lang="en-US" dirty="0" err="1"/>
              <a:t>tulis</a:t>
            </a:r>
            <a:r>
              <a:rPr lang="en-US" dirty="0"/>
              <a:t> Davis et al.</a:t>
            </a:r>
          </a:p>
          <a:p>
            <a:pPr>
              <a:buNone/>
            </a:pPr>
            <a:r>
              <a:rPr lang="en-US" b="1" dirty="0"/>
              <a:t>2. </a:t>
            </a:r>
            <a:r>
              <a:rPr lang="en-US" b="1" dirty="0" err="1"/>
              <a:t>Kutipan</a:t>
            </a:r>
            <a:r>
              <a:rPr lang="en-US" b="1" dirty="0"/>
              <a:t> Tidak </a:t>
            </a:r>
            <a:r>
              <a:rPr lang="en-US" b="1" dirty="0" err="1"/>
              <a:t>Langsung</a:t>
            </a:r>
            <a:r>
              <a:rPr lang="en-US" b="1" dirty="0"/>
              <a:t> (Paraphrasing):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pori</a:t>
            </a:r>
            <a:r>
              <a:rPr lang="en-US" dirty="0"/>
              <a:t> </a:t>
            </a:r>
            <a:r>
              <a:rPr lang="en-US" dirty="0" err="1"/>
              <a:t>unik</a:t>
            </a:r>
            <a:r>
              <a:rPr lang="en-US" dirty="0"/>
              <a:t> pada </a:t>
            </a:r>
            <a:r>
              <a:rPr lang="en-US" dirty="0" err="1"/>
              <a:t>zeolit</a:t>
            </a:r>
            <a:r>
              <a:rPr lang="en-US" dirty="0"/>
              <a:t> ZSM-5 </a:t>
            </a:r>
            <a:r>
              <a:rPr lang="en-US" dirty="0" err="1"/>
              <a:t>bertanggung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selektivitas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yang superior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reaksi</a:t>
            </a:r>
            <a:r>
              <a:rPr lang="en-US" dirty="0"/>
              <a:t> </a:t>
            </a:r>
            <a:r>
              <a:rPr lang="en-US" dirty="0" err="1"/>
              <a:t>perengkahan</a:t>
            </a:r>
            <a:r>
              <a:rPr lang="en-US" dirty="0"/>
              <a:t> </a:t>
            </a:r>
            <a:r>
              <a:rPr lang="en-US" dirty="0" err="1"/>
              <a:t>hidrokarbon</a:t>
            </a:r>
            <a:r>
              <a:rPr lang="en-US" dirty="0"/>
              <a:t> </a:t>
            </a:r>
            <a:r>
              <a:rPr lang="en-US" baseline="30000" dirty="0"/>
              <a:t>(1)</a:t>
            </a:r>
            <a:r>
              <a:rPr lang="en-US" dirty="0"/>
              <a:t>. </a:t>
            </a:r>
            <a:r>
              <a:rPr lang="en-US" i="1" dirty="0"/>
              <a:t>Atau:</a:t>
            </a:r>
            <a:r>
              <a:rPr lang="en-US" dirty="0"/>
              <a:t> Davis et al. </a:t>
            </a:r>
            <a:r>
              <a:rPr lang="en-US" baseline="30000" dirty="0"/>
              <a:t>(1) </a:t>
            </a:r>
            <a:r>
              <a:rPr lang="en-US" dirty="0" err="1"/>
              <a:t>melaporkan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pori</a:t>
            </a:r>
            <a:r>
              <a:rPr lang="en-US" dirty="0"/>
              <a:t> </a:t>
            </a:r>
            <a:r>
              <a:rPr lang="en-US" dirty="0" err="1"/>
              <a:t>unik</a:t>
            </a:r>
            <a:r>
              <a:rPr lang="en-US" dirty="0"/>
              <a:t> ZSM-5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selektivitas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b="1" dirty="0"/>
              <a:t>3. Daftar Pustaka (Bibliography):</a:t>
            </a:r>
            <a:r>
              <a:rPr lang="en-US" dirty="0"/>
              <a:t> (1) Davis, M. E.; Lobo, R. F. Zeolite and Molecular Sieve Synthesis. </a:t>
            </a:r>
            <a:r>
              <a:rPr lang="en-US" i="1" dirty="0"/>
              <a:t>Chem. Mater.</a:t>
            </a:r>
            <a:r>
              <a:rPr lang="en-US" dirty="0"/>
              <a:t> </a:t>
            </a:r>
            <a:r>
              <a:rPr lang="en-US" b="1" dirty="0"/>
              <a:t>2016</a:t>
            </a:r>
            <a:r>
              <a:rPr lang="en-US" dirty="0"/>
              <a:t>, </a:t>
            </a:r>
            <a:r>
              <a:rPr lang="en-US" i="1" dirty="0"/>
              <a:t>28</a:t>
            </a:r>
            <a:r>
              <a:rPr lang="en-US" dirty="0"/>
              <a:t> (1), 41–56.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252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59A16E-DEFA-1F19-C605-6313F3B375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D2775-AEB8-A03D-7179-9104AF451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55" y="739290"/>
            <a:ext cx="8246070" cy="966195"/>
          </a:xfrm>
        </p:spPr>
        <p:txBody>
          <a:bodyPr>
            <a:normAutofit fontScale="90000"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Ragam Gaya </a:t>
            </a:r>
            <a:r>
              <a:rPr lang="en-US" sz="2400" b="1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Selingkung</a:t>
            </a:r>
            <a:r>
              <a:rPr lang="en-US" sz="24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(Citation Styles)</a:t>
            </a:r>
            <a:br>
              <a:rPr lang="en-US" sz="24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br>
              <a:rPr lang="en-US" sz="24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en-US" sz="2400" dirty="0">
              <a:solidFill>
                <a:srgbClr val="0070C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F467E0-B964-EAB3-9B40-730C0EC12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65" y="1350110"/>
            <a:ext cx="8246070" cy="3512215"/>
          </a:xfrm>
        </p:spPr>
        <p:txBody>
          <a:bodyPr>
            <a:normAutofit fontScale="55000" lnSpcReduction="20000"/>
          </a:bodyPr>
          <a:lstStyle/>
          <a:p>
            <a:pPr algn="just">
              <a:buNone/>
            </a:pPr>
            <a:r>
              <a:rPr lang="en-US" b="1" dirty="0"/>
              <a:t>II. IEEE Style (Institute of Electrical and Electronics Engineers)</a:t>
            </a:r>
          </a:p>
          <a:p>
            <a:pPr algn="just">
              <a:buNone/>
            </a:pPr>
            <a:r>
              <a:rPr lang="en-US" dirty="0"/>
              <a:t>Sangat </a:t>
            </a:r>
            <a:r>
              <a:rPr lang="en-US" dirty="0" err="1"/>
              <a:t>umum</a:t>
            </a:r>
            <a:r>
              <a:rPr lang="en-US" dirty="0"/>
              <a:t> di </a:t>
            </a:r>
            <a:r>
              <a:rPr lang="en-US" dirty="0" err="1"/>
              <a:t>bidang</a:t>
            </a:r>
            <a:r>
              <a:rPr lang="en-US" dirty="0"/>
              <a:t> Teknik Kimia yang </a:t>
            </a:r>
            <a:r>
              <a:rPr lang="en-US" dirty="0" err="1"/>
              <a:t>beririsan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kontrol</a:t>
            </a:r>
            <a:r>
              <a:rPr lang="en-US" dirty="0"/>
              <a:t> proses (</a:t>
            </a:r>
            <a:r>
              <a:rPr lang="en-US" i="1" dirty="0"/>
              <a:t>process control</a:t>
            </a:r>
            <a:r>
              <a:rPr lang="en-US" dirty="0"/>
              <a:t>), </a:t>
            </a:r>
            <a:r>
              <a:rPr lang="en-US" dirty="0" err="1"/>
              <a:t>instrumentasi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material. IEEE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numerik</a:t>
            </a:r>
            <a:r>
              <a:rPr lang="en-US" dirty="0"/>
              <a:t> </a:t>
            </a:r>
            <a:r>
              <a:rPr lang="en-US" dirty="0" err="1"/>
              <a:t>berurutan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kurung</a:t>
            </a:r>
            <a:r>
              <a:rPr lang="en-US" dirty="0"/>
              <a:t> siku.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b="1" dirty="0" err="1"/>
              <a:t>Fokus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Efisiensi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, sangat </a:t>
            </a:r>
            <a:r>
              <a:rPr lang="en-US" dirty="0" err="1"/>
              <a:t>teknis</a:t>
            </a:r>
            <a:r>
              <a:rPr lang="en-US" dirty="0"/>
              <a:t>.</a:t>
            </a:r>
          </a:p>
          <a:p>
            <a:pPr algn="just">
              <a:buNone/>
            </a:pPr>
            <a:endParaRPr lang="en-US" b="1" dirty="0"/>
          </a:p>
          <a:p>
            <a:pPr algn="just">
              <a:buNone/>
            </a:pPr>
            <a:r>
              <a:rPr lang="en-US" b="1" dirty="0" err="1"/>
              <a:t>Contoh</a:t>
            </a:r>
            <a:r>
              <a:rPr lang="en-US" b="1" dirty="0"/>
              <a:t> </a:t>
            </a:r>
            <a:r>
              <a:rPr lang="en-US" b="1" dirty="0" err="1"/>
              <a:t>Topik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Kontrol</a:t>
            </a:r>
            <a:r>
              <a:rPr lang="en-US" dirty="0"/>
              <a:t> Proses PID.</a:t>
            </a:r>
          </a:p>
          <a:p>
            <a:pPr algn="just">
              <a:buNone/>
            </a:pPr>
            <a:r>
              <a:rPr lang="en-US" b="1" dirty="0"/>
              <a:t>1. </a:t>
            </a:r>
            <a:r>
              <a:rPr lang="en-US" b="1" dirty="0" err="1"/>
              <a:t>Kutipan</a:t>
            </a:r>
            <a:r>
              <a:rPr lang="en-US" b="1" dirty="0"/>
              <a:t> </a:t>
            </a:r>
            <a:r>
              <a:rPr lang="en-US" b="1" dirty="0" err="1"/>
              <a:t>Langsung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str, "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kontrol</a:t>
            </a:r>
            <a:r>
              <a:rPr lang="en-US" dirty="0"/>
              <a:t> loop </a:t>
            </a:r>
            <a:r>
              <a:rPr lang="en-US" dirty="0" err="1"/>
              <a:t>terbuka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mekanisme</a:t>
            </a:r>
            <a:r>
              <a:rPr lang="en-US" dirty="0"/>
              <a:t> </a:t>
            </a:r>
            <a:r>
              <a:rPr lang="en-US" dirty="0" err="1"/>
              <a:t>umpan</a:t>
            </a:r>
            <a:r>
              <a:rPr lang="en-US" dirty="0"/>
              <a:t> </a:t>
            </a:r>
            <a:r>
              <a:rPr lang="en-US" dirty="0" err="1"/>
              <a:t>balik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mengoreksi</a:t>
            </a:r>
            <a:r>
              <a:rPr lang="en-US" dirty="0"/>
              <a:t> </a:t>
            </a:r>
            <a:r>
              <a:rPr lang="en-US" dirty="0" err="1"/>
              <a:t>kesalahan</a:t>
            </a:r>
            <a:r>
              <a:rPr lang="en-US" dirty="0"/>
              <a:t> output" [1].</a:t>
            </a:r>
          </a:p>
          <a:p>
            <a:pPr algn="just">
              <a:buNone/>
            </a:pPr>
            <a:r>
              <a:rPr lang="en-US" b="1" dirty="0"/>
              <a:t>2. </a:t>
            </a:r>
            <a:r>
              <a:rPr lang="en-US" b="1" dirty="0" err="1"/>
              <a:t>Kutipan</a:t>
            </a:r>
            <a:r>
              <a:rPr lang="en-US" b="1" dirty="0"/>
              <a:t> Tidak </a:t>
            </a:r>
            <a:r>
              <a:rPr lang="en-US" b="1" dirty="0" err="1"/>
              <a:t>Langsung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Kelemahan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kontrol</a:t>
            </a:r>
            <a:r>
              <a:rPr lang="en-US" dirty="0"/>
              <a:t> loop </a:t>
            </a:r>
            <a:r>
              <a:rPr lang="en-US" dirty="0" err="1"/>
              <a:t>terbuka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ketidakmampuannya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koreksi</a:t>
            </a:r>
            <a:r>
              <a:rPr lang="en-US" dirty="0"/>
              <a:t> </a:t>
            </a:r>
            <a:r>
              <a:rPr lang="en-US" dirty="0" err="1"/>
              <a:t>otomatis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gangguan</a:t>
            </a:r>
            <a:r>
              <a:rPr lang="en-US" dirty="0"/>
              <a:t> </a:t>
            </a:r>
            <a:r>
              <a:rPr lang="en-US" dirty="0" err="1"/>
              <a:t>eksternal</a:t>
            </a:r>
            <a:r>
              <a:rPr lang="en-US" dirty="0"/>
              <a:t> yang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proses [1].</a:t>
            </a:r>
          </a:p>
          <a:p>
            <a:pPr algn="just">
              <a:buNone/>
            </a:pPr>
            <a:r>
              <a:rPr lang="en-US" b="1" dirty="0"/>
              <a:t>3. Daftar Pustaka:</a:t>
            </a:r>
            <a:r>
              <a:rPr lang="en-US" dirty="0"/>
              <a:t> [1] D. E. Seborg, T. F. Edgar, D. A. Mellichamp, and F. J. Doyle, </a:t>
            </a:r>
            <a:r>
              <a:rPr lang="en-US" i="1" dirty="0"/>
              <a:t>Process Dynamics and Control</a:t>
            </a:r>
            <a:r>
              <a:rPr lang="en-US" dirty="0"/>
              <a:t>, 4th ed. Hoboken, NJ: Wiley, 2016.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06578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2035</Words>
  <Application>Microsoft Office PowerPoint</Application>
  <PresentationFormat>On-screen Show (16:9)</PresentationFormat>
  <Paragraphs>155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Cambria</vt:lpstr>
      <vt:lpstr>fkGroteskNeue</vt:lpstr>
      <vt:lpstr>unset</vt:lpstr>
      <vt:lpstr>Wingdings</vt:lpstr>
      <vt:lpstr>Office Theme</vt:lpstr>
      <vt:lpstr>Penyusunan  Referensi </vt:lpstr>
      <vt:lpstr>Definisi Referensi</vt:lpstr>
      <vt:lpstr>Fungsi  Sitasi</vt:lpstr>
      <vt:lpstr>Gaya Selingkung (Citation Style)  </vt:lpstr>
      <vt:lpstr>Tren Utama dalam Penyusunan Referensi </vt:lpstr>
      <vt:lpstr>Anatomi Kutipan: Langsung vs. Tidak Langsung </vt:lpstr>
      <vt:lpstr>Anatomi Kutipan: Langsung vs. Tidak Langsung </vt:lpstr>
      <vt:lpstr>Ragam Gaya Selingkung (Citation Styles)  </vt:lpstr>
      <vt:lpstr>Ragam Gaya Selingkung (Citation Styles)  </vt:lpstr>
      <vt:lpstr>Ragam Gaya Selingkung (Citation Styles)  </vt:lpstr>
      <vt:lpstr>Ragam Gaya Selingkung (Citation Styles)  </vt:lpstr>
      <vt:lpstr>Ragam Gaya Selingkung (Citation Styles)  </vt:lpstr>
      <vt:lpstr>Ragam Gaya Selingkung (Citation Styles)  </vt:lpstr>
      <vt:lpstr>Ragam Gaya Selingkung (Citation Styles)  </vt:lpstr>
      <vt:lpstr> Penggunaan Software Manajemen Referensi:  Zotero</vt:lpstr>
      <vt:lpstr>Link free download Zotero</vt:lpstr>
      <vt:lpstr>Link video  download dan TUTORIAL ZOTERO</vt:lpstr>
      <vt:lpstr> Penggunaan Software Manajemen Referensi:  Mendeley</vt:lpstr>
      <vt:lpstr>Link free download Mendeley Reference Manager </vt:lpstr>
      <vt:lpstr>Link video cara download dan tutorial Mendeley</vt:lpstr>
      <vt:lpstr>  TERIMA  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2017-08-01T15:40:51Z</dcterms:created>
  <dcterms:modified xsi:type="dcterms:W3CDTF">2026-01-07T09:09:23Z</dcterms:modified>
</cp:coreProperties>
</file>