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2"/>
  </p:notesMasterIdLst>
  <p:sldIdLst>
    <p:sldId id="257" r:id="rId3"/>
    <p:sldId id="258" r:id="rId4"/>
    <p:sldId id="259" r:id="rId5"/>
    <p:sldId id="263" r:id="rId6"/>
    <p:sldId id="331" r:id="rId7"/>
    <p:sldId id="261" r:id="rId8"/>
    <p:sldId id="262" r:id="rId9"/>
    <p:sldId id="332" r:id="rId10"/>
    <p:sldId id="334" r:id="rId11"/>
    <p:sldId id="335" r:id="rId12"/>
    <p:sldId id="336" r:id="rId13"/>
    <p:sldId id="337" r:id="rId14"/>
    <p:sldId id="339" r:id="rId15"/>
    <p:sldId id="340" r:id="rId16"/>
    <p:sldId id="341" r:id="rId17"/>
    <p:sldId id="342" r:id="rId18"/>
    <p:sldId id="338" r:id="rId19"/>
    <p:sldId id="256" r:id="rId20"/>
    <p:sldId id="333" r:id="rId21"/>
    <p:sldId id="344" r:id="rId22"/>
    <p:sldId id="345" r:id="rId23"/>
    <p:sldId id="346" r:id="rId24"/>
    <p:sldId id="347" r:id="rId25"/>
    <p:sldId id="348" r:id="rId26"/>
    <p:sldId id="343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9" r:id="rId37"/>
    <p:sldId id="358" r:id="rId38"/>
    <p:sldId id="360" r:id="rId39"/>
    <p:sldId id="370" r:id="rId40"/>
    <p:sldId id="362" r:id="rId41"/>
    <p:sldId id="361" r:id="rId42"/>
    <p:sldId id="364" r:id="rId43"/>
    <p:sldId id="363" r:id="rId44"/>
    <p:sldId id="367" r:id="rId45"/>
    <p:sldId id="366" r:id="rId46"/>
    <p:sldId id="368" r:id="rId47"/>
    <p:sldId id="369" r:id="rId48"/>
    <p:sldId id="372" r:id="rId49"/>
    <p:sldId id="373" r:id="rId50"/>
    <p:sldId id="374" r:id="rId51"/>
    <p:sldId id="375" r:id="rId52"/>
    <p:sldId id="377" r:id="rId53"/>
    <p:sldId id="371" r:id="rId54"/>
    <p:sldId id="376" r:id="rId55"/>
    <p:sldId id="378" r:id="rId56"/>
    <p:sldId id="380" r:id="rId57"/>
    <p:sldId id="381" r:id="rId58"/>
    <p:sldId id="382" r:id="rId59"/>
    <p:sldId id="384" r:id="rId60"/>
    <p:sldId id="383" r:id="rId6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8B8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5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2646-F8C0-4D4E-A95C-883EB5D18CE0}" type="datetimeFigureOut">
              <a:rPr lang="en-US" smtClean="0"/>
              <a:t>1/6/2026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9385F-0A2F-4E5A-855B-EE0F4EC83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6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9385F-0A2F-4E5A-855B-EE0F4EC8397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927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F21449-5782-B45B-F313-B7B16D560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31309F-2900-EEE6-56EC-CD560E9B50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40BE91-9B89-60DA-E02C-28D33F923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B451E-B091-01D0-337F-21AFE248F5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9385F-0A2F-4E5A-855B-EE0F4EC8397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511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08D00-FE17-2B5A-D0A6-108B960A4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130E36-9CA1-A6FE-6588-1FABC51549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36D131-4693-77CB-FDFD-8FCEF70A12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14B4B4-7B90-8F9E-A55A-AC146C1ED8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9385F-0A2F-4E5A-855B-EE0F4EC8397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7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E942CA-D126-4220-2C80-9726E093D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28F4EA-E8AD-4DAC-C139-B9CD06EACD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2DD9EF-FD9E-5ECF-9687-75D348451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25683-52F7-E26C-03E9-152A7528E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9385F-0A2F-4E5A-855B-EE0F4EC8397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23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C2C0E-06EC-3B47-16A7-49C4D4D6A2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5B1CDD8-C8DC-05DD-B857-7EBEF3C216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D87F66-76F9-F946-CA6F-CFB409FF3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9177D-2299-F811-F4B3-2222E565C0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9385F-0A2F-4E5A-855B-EE0F4EC8397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69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8AB0FA-249B-5A4F-3E21-3B646E458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108D4A-9260-B270-C870-681014A21A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4BE43D-2F3C-D25A-65FA-344851C022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EDCB0D-EA23-EAB6-A256-AB8A59BEC1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9385F-0A2F-4E5A-855B-EE0F4EC8397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5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B98E5-9639-A790-63D2-4B62D796A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36393C-7DD8-B552-2630-2C07D6614E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4EDA65-A14F-DBC1-9273-6091E130CC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45539-7EC7-6A26-895D-20186066A3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09385F-0A2F-4E5A-855B-EE0F4EC8397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156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E1E07-27CF-7F86-3FB3-4D173C288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F97CC0-5F05-7CEA-A1D6-110152C1AA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CCE7BB-6B5C-CC56-4E0A-B79E67DC3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E5301-0420-4024-BF57-46772C576C2B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7AA0E2-66B9-E3DB-12DB-2FFA2CB2A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B98CD-92E8-D394-752C-55A42BBA7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99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53B45-41E7-91BD-3D35-79FF84D6D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E264B-5F85-AE9D-C1D8-420871ED1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DD8163-6565-0A87-8BBF-068C3E32B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F08D-3A0D-4DAE-893F-4F21C8D2E8AB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D5ED2-45A1-2646-8096-329509DB6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2742B-56C6-6C37-BAD6-A346E7301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127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1BA5B-63C6-303E-47DA-AA81008E6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4C411E-45F9-62FE-B5C1-5B8FEA8A0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09569-48DF-5A75-D739-494D6E71A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B1856-7C19-4D41-801F-97F3440EFA41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F5AEB0-596F-F110-1AE9-53920EA80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505FE1-97A3-30D5-970B-C7278F53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4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35094-07CB-3B39-BE4D-511ED056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A2DD8-836D-FD0F-206B-B5E0ACFFCB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D1C1C-A357-7CF6-664B-5A549D594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11399-FB13-73EB-E5CE-3040BADA7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46862-A57A-46AE-8431-29904D643079}" type="datetime1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A8A47-49B6-EEB5-A8B4-18D2589B1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E499B-AAC3-F5F6-0E76-FD94E045F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46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9410F-E214-67BF-3DF9-7E7B9AD0B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A5EA4C-2E7F-4600-BA3E-00EDAABCA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C3B493-804C-2B7A-87A5-E76189F45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FC66E6-6A58-5755-0C37-41C0B47AF8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3D69B-113D-7CD3-BF76-0027D15944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9E76D6-E074-CA7F-C4E2-8F717299D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02C4D-92C3-435B-A14B-4DE9DBC796C2}" type="datetime1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C93026-D258-87E0-0B66-6CEE7354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B4BA94-4942-E4FC-2378-5D31F1CA6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9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E332F-7D85-405A-6494-22462DFC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F046C-73C7-D522-A33F-6906FF62E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A39AE-FD56-4B8D-86F5-5F7DB573B61D}" type="datetime1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7A9307-2080-99A3-358A-785C548DB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57D34-6272-9A21-02E6-817A04373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814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3FFD3-3E0F-EB41-2D59-41D3C4801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11E1E-D895-4F13-949C-5E5AC788CBFD}" type="datetime1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2CFF1F-A67F-B513-ED2B-C9AB33D6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E02D30-FB23-05AE-A839-5291F7E33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075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BFA02-1CC0-25EB-F7F4-595223C36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28D27-D852-2CCF-C92B-A1CEC1AB9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C817D-5489-C288-0B56-B77F53751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5EB5C-EFD3-8639-D681-DF1547531B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B02E1-5846-4198-97EB-FCE9DD07F372}" type="datetime1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2960E-25AC-C5B4-81A9-CE48B155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34EE3-1351-0736-FEA7-FCD817456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78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7E151-09BF-71B8-2165-BEF001EAD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2D1B0E-3E9C-1763-E346-EC09E3A9A1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74AD72-1F0F-D05E-C36B-511171CE7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0D055F-4472-C052-6368-452C92098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6051-3395-48E6-A7D4-DF586C2D4B0B}" type="datetime1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005474-8639-37F1-D089-4641F8FEF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650ED-065D-B750-8159-3EFF27530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46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2FA2B-7C03-6C2A-2328-4E27E94FA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44780-45C5-F2FC-9EF7-8003576CE0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A4F24-A955-D582-F919-0256B8CA3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9D9C-6574-4A2F-ACE2-7AB4EDED54A2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4FA1E-E035-B3BC-2BC8-7A8619A2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B5E46-C746-F352-066C-ACE68B259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47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3DB1B0-4A93-DE4F-9602-3A8A14BA56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FAD40-708F-52F8-239F-7F1BDB9EF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A97C6-BD48-5580-EB02-FD33846A1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6D9FE-F6BA-4D14-B5B5-965BF0F5B117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66DF9-73E5-782F-9F96-E9A1C7A9C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A3D8D-994F-8B5F-23D1-A04D4C4EA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76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2026-01-06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5166F-33DE-96E3-0E8A-6E26280B9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F63D9-2C71-2C94-04EB-B69571FC0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5E1CA-E308-1F2F-9A16-FA8C335F95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B1B91-4431-4582-8A5C-E231E7381EC6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0DCFC-4B57-518E-B367-65D675846F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864CF-4579-A784-6C09-7A42AC82DB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AAE59-8219-47CC-86DC-2A8B715E68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53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ko-KR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Enter Your Tittle 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31590"/>
            <a:ext cx="8229600" cy="3394472"/>
          </a:xfrm>
        </p:spPr>
        <p:txBody>
          <a:bodyPr>
            <a:normAutofit lnSpcReduction="10000"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D41133-E103-C58B-1DBC-69E8E2276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105" y="-92546"/>
            <a:ext cx="9349601" cy="5256584"/>
          </a:xfrm>
          <a:prstGeom prst="rect">
            <a:avLst/>
          </a:prstGeom>
        </p:spPr>
      </p:pic>
      <p:sp>
        <p:nvSpPr>
          <p:cNvPr id="6" name="Rectangle 18">
            <a:extLst>
              <a:ext uri="{FF2B5EF4-FFF2-40B4-BE49-F238E27FC236}">
                <a16:creationId xmlns:a16="http://schemas.microsoft.com/office/drawing/2014/main" id="{6B1BEA71-BAB9-2395-32AB-16FBD002EA27}"/>
              </a:ext>
            </a:extLst>
          </p:cNvPr>
          <p:cNvSpPr/>
          <p:nvPr/>
        </p:nvSpPr>
        <p:spPr>
          <a:xfrm>
            <a:off x="2267744" y="730498"/>
            <a:ext cx="4608512" cy="3641452"/>
          </a:xfrm>
          <a:prstGeom prst="rect">
            <a:avLst/>
          </a:prstGeom>
          <a:solidFill>
            <a:schemeClr val="bg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latinLnBrk="0">
              <a:defRPr/>
            </a:pPr>
            <a:r>
              <a:rPr lang="en-US" sz="1400" b="1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Mata </a:t>
            </a:r>
            <a:r>
              <a:rPr lang="en-US" sz="1400" b="1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Kuliah</a:t>
            </a:r>
            <a:r>
              <a:rPr lang="en-US" sz="1400" b="1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1400" b="1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Teknologi</a:t>
            </a:r>
            <a:r>
              <a:rPr lang="en-US" sz="1400" b="1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400" b="1" kern="0" dirty="0" err="1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sz="1400" b="1" kern="0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dan Material Maju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Pertemuan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ke-13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noProof="0" dirty="0">
              <a:solidFill>
                <a:prstClr val="white"/>
              </a:solidFill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noProof="0" dirty="0">
              <a:solidFill>
                <a:prstClr val="white"/>
              </a:solidFill>
              <a:latin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Struktur </a:t>
            </a:r>
            <a:r>
              <a:rPr lang="en-US" sz="2400" b="1" kern="0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olimer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Bahan </a:t>
            </a:r>
            <a:r>
              <a:rPr lang="en-US" sz="2400" b="1" kern="0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enyusun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66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Karakteristik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, Proses dan </a:t>
            </a:r>
            <a:r>
              <a:rPr lang="en-US" sz="2400" b="1" kern="0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plikasi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kern="0" dirty="0"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66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olimer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66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1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Rinette Visca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90EE3-C9F9-EFB2-7F75-946F14124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681ECB-AAAE-B064-CF6A-42D12D03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Taktisitas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151006-6C7D-83EE-337A-D8F322B6B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43558"/>
            <a:ext cx="8127550" cy="419754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Tiga Jenis Taktisitas:</a:t>
            </a:r>
          </a:p>
          <a:p>
            <a:pPr algn="just"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1. ISOTAKTIK</a:t>
            </a:r>
          </a:p>
          <a:p>
            <a:pPr algn="just"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Semua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gugus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samping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berada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sisi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sama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rantai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polimer (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semua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semua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bawah</a:t>
            </a:r>
            <a:r>
              <a:rPr lang="en-US" dirty="0"/>
              <a:t>)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B66FC-3403-F82B-87C1-CE2792537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F63237-7755-BD0C-C829-AAFB77DB9A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5861"/>
          <a:stretch>
            <a:fillRect/>
          </a:stretch>
        </p:blipFill>
        <p:spPr>
          <a:xfrm>
            <a:off x="1475656" y="2787774"/>
            <a:ext cx="642777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510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129E4-020F-5679-6C13-FB9596379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29B3E-61C4-785E-260F-63E868950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Taktisitas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E1944-07E0-AF0A-FDCB-890AEEA6E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43558"/>
            <a:ext cx="8127550" cy="419754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/>
              <a:t>2. SINDIOTAKTIK</a:t>
            </a:r>
          </a:p>
          <a:p>
            <a:pPr algn="just">
              <a:buNone/>
            </a:pPr>
            <a:r>
              <a:rPr lang="en-US" dirty="0"/>
              <a:t>Gugus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tersusun</a:t>
            </a:r>
            <a:r>
              <a:rPr lang="en-US" dirty="0"/>
              <a:t> </a:t>
            </a:r>
            <a:r>
              <a:rPr lang="en-US" b="1" dirty="0" err="1"/>
              <a:t>bergantian</a:t>
            </a:r>
            <a:r>
              <a:rPr lang="en-US" b="1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teratur</a:t>
            </a:r>
            <a:r>
              <a:rPr lang="en-US" dirty="0"/>
              <a:t> (</a:t>
            </a:r>
            <a:r>
              <a:rPr lang="en-US" dirty="0" err="1"/>
              <a:t>atas-bawah-atas-bawah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)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B3674C-9C19-4966-1501-5829B47F5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804EC21-136D-341A-6EF9-F8675E9F3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96" y="2405272"/>
            <a:ext cx="2878460" cy="211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FA6420-B970-A27C-ED53-CDFF76602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44" y="2079165"/>
            <a:ext cx="5440589" cy="270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6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B14CC-9E7F-0B41-9A56-224BAEE15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30035-BC84-BF8A-B0E5-3D38C14C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Taktisitas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537100-6272-F6C5-D65E-F1F8AEEDF9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43559"/>
            <a:ext cx="8127550" cy="12961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/>
              <a:t>3. ATAKTIK</a:t>
            </a:r>
          </a:p>
          <a:p>
            <a:pPr algn="just">
              <a:buNone/>
            </a:pPr>
            <a:r>
              <a:rPr lang="en-US" dirty="0"/>
              <a:t>Gugus </a:t>
            </a:r>
            <a:r>
              <a:rPr lang="en-US" dirty="0" err="1"/>
              <a:t>samping</a:t>
            </a:r>
            <a:r>
              <a:rPr lang="en-US" dirty="0"/>
              <a:t> </a:t>
            </a:r>
            <a:r>
              <a:rPr lang="en-US" dirty="0" err="1"/>
              <a:t>tersusun</a:t>
            </a:r>
            <a:r>
              <a:rPr lang="en-US" dirty="0"/>
              <a:t> </a:t>
            </a:r>
            <a:r>
              <a:rPr lang="en-US" b="1" dirty="0" err="1"/>
              <a:t>secara</a:t>
            </a:r>
            <a:r>
              <a:rPr lang="en-US" b="1" dirty="0"/>
              <a:t> </a:t>
            </a:r>
            <a:r>
              <a:rPr lang="en-US" b="1" dirty="0" err="1"/>
              <a:t>acak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pola</a:t>
            </a:r>
            <a:r>
              <a:rPr lang="en-US" dirty="0"/>
              <a:t> yang </a:t>
            </a:r>
            <a:r>
              <a:rPr lang="en-US" dirty="0" err="1"/>
              <a:t>teratur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B70AA9-DFDC-9978-2030-2CAED7DEF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877706-956D-0C34-9B8C-ADDF72AA9D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6516"/>
          <a:stretch>
            <a:fillRect/>
          </a:stretch>
        </p:blipFill>
        <p:spPr>
          <a:xfrm>
            <a:off x="1691680" y="2211710"/>
            <a:ext cx="6142336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707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14500" y="113347"/>
            <a:ext cx="5829300" cy="595313"/>
          </a:xfrm>
          <a:custGeom>
            <a:avLst/>
            <a:gdLst/>
            <a:ahLst/>
            <a:cxnLst/>
            <a:rect l="l" t="t" r="r" b="b"/>
            <a:pathLst>
              <a:path w="7772400" h="793750">
                <a:moveTo>
                  <a:pt x="7772400" y="0"/>
                </a:moveTo>
                <a:lnTo>
                  <a:pt x="0" y="0"/>
                </a:lnTo>
                <a:lnTo>
                  <a:pt x="0" y="793750"/>
                </a:lnTo>
                <a:lnTo>
                  <a:pt x="3886200" y="793750"/>
                </a:lnTo>
                <a:lnTo>
                  <a:pt x="7772400" y="793750"/>
                </a:lnTo>
                <a:lnTo>
                  <a:pt x="777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04976" y="428192"/>
            <a:ext cx="5446871" cy="286617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Tacticity-</a:t>
            </a:r>
            <a:r>
              <a:rPr sz="1800" b="1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Plane</a:t>
            </a:r>
            <a:r>
              <a:rPr sz="1800" b="1" spc="-53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representation</a:t>
            </a:r>
            <a:r>
              <a:rPr sz="1800" b="1" spc="-64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of</a:t>
            </a:r>
            <a:r>
              <a:rPr sz="1800" b="1" spc="-60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99"/>
                </a:solidFill>
                <a:latin typeface="Calibri"/>
                <a:cs typeface="Calibri"/>
              </a:rPr>
              <a:t>polypropylene</a:t>
            </a:r>
            <a:r>
              <a:rPr sz="1800" b="1" spc="-56" dirty="0">
                <a:solidFill>
                  <a:srgbClr val="000099"/>
                </a:solidFill>
                <a:latin typeface="Calibri"/>
                <a:cs typeface="Calibri"/>
              </a:rPr>
              <a:t> </a:t>
            </a:r>
            <a:r>
              <a:rPr sz="1800" b="1" spc="-8" dirty="0">
                <a:solidFill>
                  <a:srgbClr val="000099"/>
                </a:solidFill>
                <a:latin typeface="Calibri"/>
                <a:cs typeface="Calibri"/>
              </a:rPr>
              <a:t>polymer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75461" y="1077087"/>
            <a:ext cx="2059781" cy="56970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 marR="41910" indent="424815">
              <a:lnSpc>
                <a:spcPct val="138700"/>
              </a:lnSpc>
              <a:spcBef>
                <a:spcPts val="75"/>
              </a:spcBef>
              <a:tabLst>
                <a:tab pos="748189" algn="l"/>
                <a:tab pos="1173004" algn="l"/>
                <a:tab pos="1460659" algn="l"/>
                <a:tab pos="1884521" algn="l"/>
              </a:tabLst>
            </a:pPr>
            <a:r>
              <a:rPr sz="1388" b="1" spc="-38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388" b="1" dirty="0">
                <a:solidFill>
                  <a:srgbClr val="0000FF"/>
                </a:solidFill>
                <a:latin typeface="Arial"/>
                <a:cs typeface="Arial"/>
              </a:rPr>
              <a:t>		</a:t>
            </a:r>
            <a:r>
              <a:rPr sz="1388" b="1" spc="-38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388" b="1" dirty="0">
                <a:solidFill>
                  <a:srgbClr val="0000FF"/>
                </a:solidFill>
                <a:latin typeface="Arial"/>
                <a:cs typeface="Arial"/>
              </a:rPr>
              <a:t>		</a:t>
            </a:r>
            <a:r>
              <a:rPr sz="1388" b="1" spc="-38" dirty="0">
                <a:solidFill>
                  <a:srgbClr val="0000FF"/>
                </a:solidFill>
                <a:latin typeface="Arial"/>
                <a:cs typeface="Arial"/>
              </a:rPr>
              <a:t>H </a:t>
            </a:r>
            <a:r>
              <a:rPr sz="1388" b="1" dirty="0">
                <a:latin typeface="Arial"/>
                <a:cs typeface="Arial"/>
              </a:rPr>
              <a:t>CH</a:t>
            </a:r>
            <a:r>
              <a:rPr sz="1519" b="1" baseline="-14403" dirty="0">
                <a:latin typeface="Arial"/>
                <a:cs typeface="Arial"/>
              </a:rPr>
              <a:t>2</a:t>
            </a:r>
            <a:r>
              <a:rPr sz="1519" b="1" spc="107" baseline="-14403" dirty="0">
                <a:latin typeface="Arial"/>
                <a:cs typeface="Arial"/>
              </a:rPr>
              <a:t>  </a:t>
            </a:r>
            <a:r>
              <a:rPr sz="1388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1388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388" b="1" dirty="0">
                <a:latin typeface="Arial"/>
                <a:cs typeface="Arial"/>
              </a:rPr>
              <a:t>CH</a:t>
            </a:r>
            <a:r>
              <a:rPr sz="1519" b="1" baseline="-14403" dirty="0">
                <a:latin typeface="Arial"/>
                <a:cs typeface="Arial"/>
              </a:rPr>
              <a:t>2</a:t>
            </a:r>
            <a:r>
              <a:rPr sz="1519" b="1" spc="113" baseline="-14403" dirty="0">
                <a:latin typeface="Arial"/>
                <a:cs typeface="Arial"/>
              </a:rPr>
              <a:t>  </a:t>
            </a:r>
            <a:r>
              <a:rPr sz="1388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1388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388" b="1" dirty="0">
                <a:latin typeface="Arial"/>
                <a:cs typeface="Arial"/>
              </a:rPr>
              <a:t>CH</a:t>
            </a:r>
            <a:r>
              <a:rPr sz="1519" b="1" baseline="-14403" dirty="0">
                <a:latin typeface="Arial"/>
                <a:cs typeface="Arial"/>
              </a:rPr>
              <a:t>2</a:t>
            </a:r>
            <a:r>
              <a:rPr sz="1519" b="1" spc="101" baseline="-14403" dirty="0">
                <a:latin typeface="Arial"/>
                <a:cs typeface="Arial"/>
              </a:rPr>
              <a:t>  </a:t>
            </a:r>
            <a:r>
              <a:rPr sz="1388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endParaRPr sz="1388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55508" y="1577340"/>
            <a:ext cx="5715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2377440" y="1577340"/>
            <a:ext cx="127635" cy="0"/>
          </a:xfrm>
          <a:custGeom>
            <a:avLst/>
            <a:gdLst/>
            <a:ahLst/>
            <a:cxnLst/>
            <a:rect l="l" t="t" r="r" b="b"/>
            <a:pathLst>
              <a:path w="170180">
                <a:moveTo>
                  <a:pt x="0" y="0"/>
                </a:moveTo>
                <a:lnTo>
                  <a:pt x="17018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/>
          <p:nvPr/>
        </p:nvSpPr>
        <p:spPr>
          <a:xfrm>
            <a:off x="2867025" y="1577340"/>
            <a:ext cx="5715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3088958" y="1577340"/>
            <a:ext cx="127635" cy="0"/>
          </a:xfrm>
          <a:custGeom>
            <a:avLst/>
            <a:gdLst/>
            <a:ahLst/>
            <a:cxnLst/>
            <a:rect l="l" t="t" r="r" b="b"/>
            <a:pathLst>
              <a:path w="170180">
                <a:moveTo>
                  <a:pt x="0" y="0"/>
                </a:moveTo>
                <a:lnTo>
                  <a:pt x="170179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3579495" y="1577340"/>
            <a:ext cx="55245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66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3799522" y="1577340"/>
            <a:ext cx="128588" cy="0"/>
          </a:xfrm>
          <a:custGeom>
            <a:avLst/>
            <a:gdLst/>
            <a:ahLst/>
            <a:cxnLst/>
            <a:rect l="l" t="t" r="r" b="b"/>
            <a:pathLst>
              <a:path w="171450">
                <a:moveTo>
                  <a:pt x="0" y="0"/>
                </a:moveTo>
                <a:lnTo>
                  <a:pt x="17145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/>
          <p:nvPr/>
        </p:nvSpPr>
        <p:spPr>
          <a:xfrm>
            <a:off x="1583055" y="1577340"/>
            <a:ext cx="210503" cy="0"/>
          </a:xfrm>
          <a:custGeom>
            <a:avLst/>
            <a:gdLst/>
            <a:ahLst/>
            <a:cxnLst/>
            <a:rect l="l" t="t" r="r" b="b"/>
            <a:pathLst>
              <a:path w="280669">
                <a:moveTo>
                  <a:pt x="280669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/>
          <p:nvPr/>
        </p:nvSpPr>
        <p:spPr>
          <a:xfrm>
            <a:off x="2295525" y="1366837"/>
            <a:ext cx="0" cy="117158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15621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/>
          <p:nvPr/>
        </p:nvSpPr>
        <p:spPr>
          <a:xfrm>
            <a:off x="3717607" y="1366837"/>
            <a:ext cx="0" cy="117158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15621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/>
          <p:nvPr/>
        </p:nvSpPr>
        <p:spPr>
          <a:xfrm>
            <a:off x="3006090" y="1366837"/>
            <a:ext cx="0" cy="117158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15621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 txBox="1"/>
          <p:nvPr/>
        </p:nvSpPr>
        <p:spPr>
          <a:xfrm>
            <a:off x="3910013" y="1077088"/>
            <a:ext cx="1529239" cy="59644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R="99536" algn="ctr">
              <a:spcBef>
                <a:spcPts val="720"/>
              </a:spcBef>
            </a:pPr>
            <a:r>
              <a:rPr sz="1388" b="1" spc="-38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endParaRPr sz="1388">
              <a:latin typeface="Arial"/>
              <a:cs typeface="Arial"/>
            </a:endParaRPr>
          </a:p>
          <a:p>
            <a:pPr marR="3810" algn="ctr">
              <a:spcBef>
                <a:spcPts val="645"/>
              </a:spcBef>
              <a:tabLst>
                <a:tab pos="604361" algn="l"/>
                <a:tab pos="896779" algn="l"/>
              </a:tabLst>
            </a:pPr>
            <a:r>
              <a:rPr sz="1388" b="1" spc="-19" dirty="0">
                <a:latin typeface="Arial"/>
                <a:cs typeface="Arial"/>
              </a:rPr>
              <a:t>CH</a:t>
            </a:r>
            <a:r>
              <a:rPr sz="1519" b="1" spc="-28" baseline="-14403" dirty="0">
                <a:latin typeface="Arial"/>
                <a:cs typeface="Arial"/>
              </a:rPr>
              <a:t>2</a:t>
            </a:r>
            <a:r>
              <a:rPr sz="1519" b="1" baseline="-14403" dirty="0">
                <a:latin typeface="Arial"/>
                <a:cs typeface="Arial"/>
              </a:rPr>
              <a:t>	</a:t>
            </a:r>
            <a:r>
              <a:rPr sz="1388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1388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388" b="1" dirty="0">
                <a:latin typeface="Arial"/>
                <a:cs typeface="Arial"/>
              </a:rPr>
              <a:t>CH</a:t>
            </a:r>
            <a:r>
              <a:rPr sz="1519" b="1" baseline="-14403" dirty="0">
                <a:latin typeface="Arial"/>
                <a:cs typeface="Arial"/>
              </a:rPr>
              <a:t>2</a:t>
            </a:r>
            <a:r>
              <a:rPr sz="1519" b="1" spc="107" baseline="-14403" dirty="0">
                <a:latin typeface="Arial"/>
                <a:cs typeface="Arial"/>
              </a:rPr>
              <a:t>  </a:t>
            </a:r>
            <a:r>
              <a:rPr sz="1388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endParaRPr sz="1388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60657" y="1160145"/>
            <a:ext cx="146209" cy="222241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>
              <a:spcBef>
                <a:spcPts val="68"/>
              </a:spcBef>
            </a:pPr>
            <a:r>
              <a:rPr sz="1388" b="1" spc="-38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endParaRPr sz="1388"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943406" y="1656703"/>
          <a:ext cx="3771899" cy="3681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6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3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3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00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481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5431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14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3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 gridSpan="2">
                  <a:txBody>
                    <a:bodyPr/>
                    <a:lstStyle/>
                    <a:p>
                      <a:pPr marL="38100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1500" b="1" spc="-37" baseline="-14403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500" baseline="-14403">
                        <a:latin typeface="Arial"/>
                        <a:cs typeface="Arial"/>
                      </a:endParaRPr>
                    </a:p>
                  </a:txBody>
                  <a:tcPr marL="0" marR="0" marT="12383" marB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590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1500" b="1" spc="-37" baseline="-14403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500" baseline="-14403">
                        <a:latin typeface="Arial"/>
                        <a:cs typeface="Arial"/>
                      </a:endParaRPr>
                    </a:p>
                  </a:txBody>
                  <a:tcPr marL="0" marR="0" marT="12383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1500" b="1" spc="-37" baseline="-14403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500" baseline="-14403">
                        <a:latin typeface="Arial"/>
                        <a:cs typeface="Arial"/>
                      </a:endParaRPr>
                    </a:p>
                  </a:txBody>
                  <a:tcPr marL="0" marR="0" marT="12383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036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1500" b="1" spc="-37" baseline="-14403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500" baseline="-14403">
                        <a:latin typeface="Arial"/>
                        <a:cs typeface="Arial"/>
                      </a:endParaRPr>
                    </a:p>
                  </a:txBody>
                  <a:tcPr marL="0" marR="0" marT="12383" marB="0"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400" b="1" spc="-2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CH</a:t>
                      </a:r>
                      <a:r>
                        <a:rPr sz="1500" b="1" spc="-37" baseline="-14403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500" baseline="-14403">
                        <a:latin typeface="Arial"/>
                        <a:cs typeface="Arial"/>
                      </a:endParaRPr>
                    </a:p>
                  </a:txBody>
                  <a:tcPr marL="0" marR="0" marT="12383" marB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4323397" y="1577340"/>
            <a:ext cx="210503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67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4698682" y="1577340"/>
            <a:ext cx="126683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91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5187315" y="1577340"/>
            <a:ext cx="5715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5409247" y="1577340"/>
            <a:ext cx="210503" cy="0"/>
          </a:xfrm>
          <a:custGeom>
            <a:avLst/>
            <a:gdLst/>
            <a:ahLst/>
            <a:cxnLst/>
            <a:rect l="l" t="t" r="r" b="b"/>
            <a:pathLst>
              <a:path w="280670">
                <a:moveTo>
                  <a:pt x="0" y="0"/>
                </a:moveTo>
                <a:lnTo>
                  <a:pt x="28067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4615815" y="1366837"/>
            <a:ext cx="0" cy="117158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15621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5327332" y="1366837"/>
            <a:ext cx="0" cy="117158"/>
          </a:xfrm>
          <a:custGeom>
            <a:avLst/>
            <a:gdLst/>
            <a:ahLst/>
            <a:cxnLst/>
            <a:rect l="l" t="t" r="r" b="b"/>
            <a:pathLst>
              <a:path h="156210">
                <a:moveTo>
                  <a:pt x="0" y="15621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 txBox="1"/>
          <p:nvPr/>
        </p:nvSpPr>
        <p:spPr>
          <a:xfrm>
            <a:off x="2165985" y="3106103"/>
            <a:ext cx="371475" cy="213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">
              <a:spcBef>
                <a:spcPts val="90"/>
              </a:spcBef>
            </a:pPr>
            <a:r>
              <a:rPr sz="1313" b="1" spc="-19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463" b="1" spc="-28" baseline="-14957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463" baseline="-14957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530917" y="3106103"/>
            <a:ext cx="371475" cy="213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">
              <a:spcBef>
                <a:spcPts val="90"/>
              </a:spcBef>
            </a:pPr>
            <a:r>
              <a:rPr sz="1313" b="1" spc="-19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463" b="1" spc="-28" baseline="-14957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463" baseline="-14957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847975" y="2553653"/>
            <a:ext cx="372428" cy="213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">
              <a:spcBef>
                <a:spcPts val="90"/>
              </a:spcBef>
            </a:pPr>
            <a:r>
              <a:rPr sz="1313" b="1" spc="-19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463" b="1" spc="-28" baseline="-14957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463" baseline="-14957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570672" y="2944178"/>
            <a:ext cx="202883" cy="0"/>
          </a:xfrm>
          <a:custGeom>
            <a:avLst/>
            <a:gdLst/>
            <a:ahLst/>
            <a:cxnLst/>
            <a:rect l="l" t="t" r="r" b="b"/>
            <a:pathLst>
              <a:path w="270509">
                <a:moveTo>
                  <a:pt x="270510" y="0"/>
                </a:moveTo>
                <a:lnTo>
                  <a:pt x="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0" name="object 30"/>
          <p:cNvSpPr/>
          <p:nvPr/>
        </p:nvSpPr>
        <p:spPr>
          <a:xfrm>
            <a:off x="2120264" y="2742247"/>
            <a:ext cx="1701165" cy="404813"/>
          </a:xfrm>
          <a:custGeom>
            <a:avLst/>
            <a:gdLst/>
            <a:ahLst/>
            <a:cxnLst/>
            <a:rect l="l" t="t" r="r" b="b"/>
            <a:pathLst>
              <a:path w="2268220" h="539750">
                <a:moveTo>
                  <a:pt x="0" y="269240"/>
                </a:moveTo>
                <a:lnTo>
                  <a:pt x="73660" y="269240"/>
                </a:lnTo>
              </a:path>
              <a:path w="2268220" h="539750">
                <a:moveTo>
                  <a:pt x="284480" y="269240"/>
                </a:moveTo>
                <a:lnTo>
                  <a:pt x="447040" y="269240"/>
                </a:lnTo>
              </a:path>
              <a:path w="2268220" h="539750">
                <a:moveTo>
                  <a:pt x="910590" y="269240"/>
                </a:moveTo>
                <a:lnTo>
                  <a:pt x="982980" y="269240"/>
                </a:lnTo>
              </a:path>
              <a:path w="2268220" h="539750">
                <a:moveTo>
                  <a:pt x="1193800" y="269240"/>
                </a:moveTo>
                <a:lnTo>
                  <a:pt x="1358900" y="269240"/>
                </a:lnTo>
              </a:path>
              <a:path w="2268220" h="539750">
                <a:moveTo>
                  <a:pt x="1822450" y="269240"/>
                </a:moveTo>
                <a:lnTo>
                  <a:pt x="1893570" y="269240"/>
                </a:lnTo>
              </a:path>
              <a:path w="2268220" h="539750">
                <a:moveTo>
                  <a:pt x="2104390" y="269240"/>
                </a:moveTo>
                <a:lnTo>
                  <a:pt x="2268220" y="269240"/>
                </a:lnTo>
              </a:path>
              <a:path w="2268220" h="539750">
                <a:moveTo>
                  <a:pt x="179070" y="149860"/>
                </a:moveTo>
                <a:lnTo>
                  <a:pt x="179070" y="0"/>
                </a:lnTo>
              </a:path>
              <a:path w="2268220" h="539750">
                <a:moveTo>
                  <a:pt x="179070" y="374650"/>
                </a:moveTo>
                <a:lnTo>
                  <a:pt x="179070" y="525780"/>
                </a:lnTo>
              </a:path>
              <a:path w="2268220" h="539750">
                <a:moveTo>
                  <a:pt x="1998980" y="149860"/>
                </a:moveTo>
                <a:lnTo>
                  <a:pt x="1998980" y="0"/>
                </a:lnTo>
              </a:path>
              <a:path w="2268220" h="539750">
                <a:moveTo>
                  <a:pt x="1998980" y="374650"/>
                </a:moveTo>
                <a:lnTo>
                  <a:pt x="1998980" y="525780"/>
                </a:lnTo>
              </a:path>
              <a:path w="2268220" h="539750">
                <a:moveTo>
                  <a:pt x="1088390" y="163830"/>
                </a:moveTo>
                <a:lnTo>
                  <a:pt x="1088390" y="13970"/>
                </a:lnTo>
              </a:path>
              <a:path w="2268220" h="539750">
                <a:moveTo>
                  <a:pt x="1088390" y="388620"/>
                </a:moveTo>
                <a:lnTo>
                  <a:pt x="1088390" y="53975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 txBox="1"/>
          <p:nvPr/>
        </p:nvSpPr>
        <p:spPr>
          <a:xfrm>
            <a:off x="5075872" y="3106103"/>
            <a:ext cx="371475" cy="213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">
              <a:spcBef>
                <a:spcPts val="90"/>
              </a:spcBef>
            </a:pPr>
            <a:r>
              <a:rPr sz="1313" b="1" spc="-19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463" b="1" spc="-28" baseline="-14957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463" baseline="-14957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54504" y="2464498"/>
            <a:ext cx="3571875" cy="8707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38100" marR="89535" indent="406718">
              <a:lnSpc>
                <a:spcPct val="140500"/>
              </a:lnSpc>
              <a:spcBef>
                <a:spcPts val="71"/>
              </a:spcBef>
              <a:tabLst>
                <a:tab pos="719614" algn="l"/>
                <a:tab pos="1403509" algn="l"/>
                <a:tab pos="1809274" algn="l"/>
                <a:tab pos="2085499" algn="l"/>
                <a:tab pos="2666524" algn="l"/>
                <a:tab pos="2947511" algn="l"/>
                <a:tab pos="3354229" algn="l"/>
              </a:tabLst>
            </a:pPr>
            <a:r>
              <a:rPr sz="1313" b="1" spc="-38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313" b="1" dirty="0">
                <a:solidFill>
                  <a:srgbClr val="0000FF"/>
                </a:solidFill>
                <a:latin typeface="Arial"/>
                <a:cs typeface="Arial"/>
              </a:rPr>
              <a:t>			</a:t>
            </a:r>
            <a:r>
              <a:rPr sz="1313" b="1" spc="-38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313" b="1" dirty="0">
                <a:solidFill>
                  <a:srgbClr val="0000FF"/>
                </a:solidFill>
                <a:latin typeface="Arial"/>
                <a:cs typeface="Arial"/>
              </a:rPr>
              <a:t>				</a:t>
            </a:r>
            <a:r>
              <a:rPr sz="1313" b="1" spc="-38" dirty="0">
                <a:solidFill>
                  <a:srgbClr val="0000FF"/>
                </a:solidFill>
                <a:latin typeface="Arial"/>
                <a:cs typeface="Arial"/>
              </a:rPr>
              <a:t>H </a:t>
            </a:r>
            <a:r>
              <a:rPr sz="1313" b="1" dirty="0">
                <a:latin typeface="Arial"/>
                <a:cs typeface="Arial"/>
              </a:rPr>
              <a:t>CH</a:t>
            </a:r>
            <a:r>
              <a:rPr sz="1463" b="1" baseline="-14957" dirty="0">
                <a:latin typeface="Arial"/>
                <a:cs typeface="Arial"/>
              </a:rPr>
              <a:t>2</a:t>
            </a:r>
            <a:r>
              <a:rPr sz="1463" b="1" spc="129" baseline="-14957" dirty="0">
                <a:latin typeface="Arial"/>
                <a:cs typeface="Arial"/>
              </a:rPr>
              <a:t>  </a:t>
            </a:r>
            <a:r>
              <a:rPr sz="1313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1313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313" b="1" dirty="0">
                <a:latin typeface="Arial"/>
                <a:cs typeface="Arial"/>
              </a:rPr>
              <a:t>CH</a:t>
            </a:r>
            <a:r>
              <a:rPr sz="1463" b="1" baseline="-14957" dirty="0">
                <a:latin typeface="Arial"/>
                <a:cs typeface="Arial"/>
              </a:rPr>
              <a:t>2</a:t>
            </a:r>
            <a:r>
              <a:rPr sz="1463" b="1" spc="129" baseline="-14957" dirty="0">
                <a:latin typeface="Arial"/>
                <a:cs typeface="Arial"/>
              </a:rPr>
              <a:t>  </a:t>
            </a:r>
            <a:r>
              <a:rPr sz="1313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1313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313" b="1" dirty="0">
                <a:latin typeface="Arial"/>
                <a:cs typeface="Arial"/>
              </a:rPr>
              <a:t>CH</a:t>
            </a:r>
            <a:r>
              <a:rPr sz="1463" b="1" baseline="-14957" dirty="0">
                <a:latin typeface="Arial"/>
                <a:cs typeface="Arial"/>
              </a:rPr>
              <a:t>2</a:t>
            </a:r>
            <a:r>
              <a:rPr sz="1463" b="1" spc="113" baseline="-14957" dirty="0">
                <a:latin typeface="Arial"/>
                <a:cs typeface="Arial"/>
              </a:rPr>
              <a:t>  </a:t>
            </a:r>
            <a:r>
              <a:rPr sz="1313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1313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313" b="1" spc="-19" dirty="0">
                <a:latin typeface="Arial"/>
                <a:cs typeface="Arial"/>
              </a:rPr>
              <a:t>CH</a:t>
            </a:r>
            <a:r>
              <a:rPr sz="1463" b="1" spc="-28" baseline="-14957" dirty="0">
                <a:latin typeface="Arial"/>
                <a:cs typeface="Arial"/>
              </a:rPr>
              <a:t>2</a:t>
            </a:r>
            <a:r>
              <a:rPr sz="1463" b="1" baseline="-14957" dirty="0">
                <a:latin typeface="Arial"/>
                <a:cs typeface="Arial"/>
              </a:rPr>
              <a:t>	</a:t>
            </a:r>
            <a:r>
              <a:rPr sz="1313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1313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313" b="1" dirty="0">
                <a:latin typeface="Arial"/>
                <a:cs typeface="Arial"/>
              </a:rPr>
              <a:t>CH</a:t>
            </a:r>
            <a:r>
              <a:rPr sz="1463" b="1" baseline="-14957" dirty="0">
                <a:latin typeface="Arial"/>
                <a:cs typeface="Arial"/>
              </a:rPr>
              <a:t>2</a:t>
            </a:r>
            <a:r>
              <a:rPr sz="1463" b="1" spc="129" baseline="-14957" dirty="0">
                <a:latin typeface="Arial"/>
                <a:cs typeface="Arial"/>
              </a:rPr>
              <a:t>  </a:t>
            </a:r>
            <a:r>
              <a:rPr sz="1313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endParaRPr sz="1313" dirty="0">
              <a:latin typeface="Arial"/>
              <a:cs typeface="Arial"/>
            </a:endParaRPr>
          </a:p>
          <a:p>
            <a:pPr marL="1127284">
              <a:spcBef>
                <a:spcPts val="727"/>
              </a:spcBef>
              <a:tabLst>
                <a:tab pos="2672239" algn="l"/>
              </a:tabLst>
            </a:pPr>
            <a:r>
              <a:rPr sz="1313" b="1" spc="-38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313" b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313" b="1" spc="-38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endParaRPr sz="1313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92930" y="2553653"/>
            <a:ext cx="372428" cy="2135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">
              <a:spcBef>
                <a:spcPts val="90"/>
              </a:spcBef>
            </a:pPr>
            <a:r>
              <a:rPr sz="1313" b="1" spc="-19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463" b="1" spc="-28" baseline="-14957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463" baseline="-14957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2104980" y="2580279"/>
            <a:ext cx="3340894" cy="648176"/>
            <a:chOff x="1282640" y="3440371"/>
            <a:chExt cx="4454525" cy="864235"/>
          </a:xfrm>
        </p:grpSpPr>
        <p:sp>
          <p:nvSpPr>
            <p:cNvPr id="35" name="object 35"/>
            <p:cNvSpPr/>
            <p:nvPr/>
          </p:nvSpPr>
          <p:spPr>
            <a:xfrm>
              <a:off x="4076700" y="3656330"/>
              <a:ext cx="1659889" cy="539750"/>
            </a:xfrm>
            <a:custGeom>
              <a:avLst/>
              <a:gdLst/>
              <a:ahLst/>
              <a:cxnLst/>
              <a:rect l="l" t="t" r="r" b="b"/>
              <a:pathLst>
                <a:path w="1659889" h="539750">
                  <a:moveTo>
                    <a:pt x="0" y="269240"/>
                  </a:moveTo>
                  <a:lnTo>
                    <a:pt x="270510" y="269240"/>
                  </a:lnTo>
                </a:path>
                <a:path w="1659889" h="539750">
                  <a:moveTo>
                    <a:pt x="480060" y="269240"/>
                  </a:moveTo>
                  <a:lnTo>
                    <a:pt x="643889" y="269240"/>
                  </a:lnTo>
                </a:path>
                <a:path w="1659889" h="539750">
                  <a:moveTo>
                    <a:pt x="1106170" y="269240"/>
                  </a:moveTo>
                  <a:lnTo>
                    <a:pt x="1179829" y="269240"/>
                  </a:lnTo>
                </a:path>
                <a:path w="1659889" h="539750">
                  <a:moveTo>
                    <a:pt x="1390650" y="269240"/>
                  </a:moveTo>
                  <a:lnTo>
                    <a:pt x="1659889" y="269240"/>
                  </a:lnTo>
                </a:path>
                <a:path w="1659889" h="539750">
                  <a:moveTo>
                    <a:pt x="1285239" y="149860"/>
                  </a:moveTo>
                  <a:lnTo>
                    <a:pt x="1285239" y="0"/>
                  </a:lnTo>
                </a:path>
                <a:path w="1659889" h="539750">
                  <a:moveTo>
                    <a:pt x="1285239" y="374650"/>
                  </a:moveTo>
                  <a:lnTo>
                    <a:pt x="1285239" y="525780"/>
                  </a:lnTo>
                </a:path>
                <a:path w="1659889" h="539750">
                  <a:moveTo>
                    <a:pt x="374650" y="388620"/>
                  </a:moveTo>
                  <a:lnTo>
                    <a:pt x="374650" y="539750"/>
                  </a:lnTo>
                </a:path>
                <a:path w="1659889" h="539750">
                  <a:moveTo>
                    <a:pt x="374650" y="163830"/>
                  </a:moveTo>
                  <a:lnTo>
                    <a:pt x="374650" y="13970"/>
                  </a:lnTo>
                </a:path>
              </a:pathLst>
            </a:custGeom>
            <a:ln w="13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295400" y="3453130"/>
              <a:ext cx="4114800" cy="838200"/>
            </a:xfrm>
            <a:custGeom>
              <a:avLst/>
              <a:gdLst/>
              <a:ahLst/>
              <a:cxnLst/>
              <a:rect l="l" t="t" r="r" b="b"/>
              <a:pathLst>
                <a:path w="4114800" h="838200">
                  <a:moveTo>
                    <a:pt x="0" y="838200"/>
                  </a:moveTo>
                  <a:lnTo>
                    <a:pt x="1066800" y="0"/>
                  </a:lnTo>
                  <a:lnTo>
                    <a:pt x="2057400" y="838200"/>
                  </a:lnTo>
                  <a:lnTo>
                    <a:pt x="3124200" y="0"/>
                  </a:lnTo>
                  <a:lnTo>
                    <a:pt x="4114800" y="838200"/>
                  </a:lnTo>
                </a:path>
              </a:pathLst>
            </a:custGeom>
            <a:ln w="255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282636" y="3440379"/>
              <a:ext cx="4140835" cy="864235"/>
            </a:xfrm>
            <a:custGeom>
              <a:avLst/>
              <a:gdLst/>
              <a:ahLst/>
              <a:cxnLst/>
              <a:rect l="l" t="t" r="r" b="b"/>
              <a:pathLst>
                <a:path w="4140835" h="864235">
                  <a:moveTo>
                    <a:pt x="25514" y="12750"/>
                  </a:moveTo>
                  <a:lnTo>
                    <a:pt x="21780" y="3733"/>
                  </a:lnTo>
                  <a:lnTo>
                    <a:pt x="12763" y="0"/>
                  </a:lnTo>
                  <a:lnTo>
                    <a:pt x="3733" y="3733"/>
                  </a:lnTo>
                  <a:lnTo>
                    <a:pt x="0" y="12750"/>
                  </a:lnTo>
                  <a:lnTo>
                    <a:pt x="3733" y="21780"/>
                  </a:lnTo>
                  <a:lnTo>
                    <a:pt x="12763" y="25514"/>
                  </a:lnTo>
                  <a:lnTo>
                    <a:pt x="21780" y="21780"/>
                  </a:lnTo>
                  <a:lnTo>
                    <a:pt x="25514" y="12750"/>
                  </a:lnTo>
                  <a:close/>
                </a:path>
                <a:path w="4140835" h="864235">
                  <a:moveTo>
                    <a:pt x="4140314" y="850950"/>
                  </a:moveTo>
                  <a:lnTo>
                    <a:pt x="4136580" y="841933"/>
                  </a:lnTo>
                  <a:lnTo>
                    <a:pt x="4127563" y="838200"/>
                  </a:lnTo>
                  <a:lnTo>
                    <a:pt x="4118533" y="841933"/>
                  </a:lnTo>
                  <a:lnTo>
                    <a:pt x="4114800" y="850950"/>
                  </a:lnTo>
                  <a:lnTo>
                    <a:pt x="4118533" y="859980"/>
                  </a:lnTo>
                  <a:lnTo>
                    <a:pt x="4127563" y="863714"/>
                  </a:lnTo>
                  <a:lnTo>
                    <a:pt x="4136580" y="859980"/>
                  </a:lnTo>
                  <a:lnTo>
                    <a:pt x="4140314" y="8509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447925" y="4439603"/>
            <a:ext cx="91440" cy="1674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013" b="1" spc="-38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013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80359" y="3795712"/>
            <a:ext cx="381000" cy="2192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">
              <a:spcBef>
                <a:spcPts val="90"/>
              </a:spcBef>
            </a:pPr>
            <a:r>
              <a:rPr sz="1350" b="1" spc="-19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519" b="1" spc="-28" baseline="-14403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519" baseline="-14403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82353" y="3795712"/>
            <a:ext cx="381000" cy="2192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8575">
              <a:spcBef>
                <a:spcPts val="90"/>
              </a:spcBef>
            </a:pPr>
            <a:r>
              <a:rPr sz="1350" b="1" spc="-19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1519" b="1" spc="-28" baseline="-14403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519" baseline="-14403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130742" y="4197668"/>
            <a:ext cx="56198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929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2" name="object 42"/>
          <p:cNvSpPr/>
          <p:nvPr/>
        </p:nvSpPr>
        <p:spPr>
          <a:xfrm>
            <a:off x="2348864" y="4197668"/>
            <a:ext cx="126683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91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/>
          <p:nvPr/>
        </p:nvSpPr>
        <p:spPr>
          <a:xfrm>
            <a:off x="2832734" y="4197668"/>
            <a:ext cx="56198" cy="0"/>
          </a:xfrm>
          <a:custGeom>
            <a:avLst/>
            <a:gdLst/>
            <a:ahLst/>
            <a:cxnLst/>
            <a:rect l="l" t="t" r="r" b="b"/>
            <a:pathLst>
              <a:path w="74930">
                <a:moveTo>
                  <a:pt x="0" y="0"/>
                </a:moveTo>
                <a:lnTo>
                  <a:pt x="7493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4" name="object 44"/>
          <p:cNvSpPr/>
          <p:nvPr/>
        </p:nvSpPr>
        <p:spPr>
          <a:xfrm>
            <a:off x="3051809" y="4197668"/>
            <a:ext cx="126683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909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45"/>
          <p:cNvSpPr/>
          <p:nvPr/>
        </p:nvSpPr>
        <p:spPr>
          <a:xfrm>
            <a:off x="3536633" y="4197668"/>
            <a:ext cx="55245" cy="0"/>
          </a:xfrm>
          <a:custGeom>
            <a:avLst/>
            <a:gdLst/>
            <a:ahLst/>
            <a:cxnLst/>
            <a:rect l="l" t="t" r="r" b="b"/>
            <a:pathLst>
              <a:path w="73660">
                <a:moveTo>
                  <a:pt x="0" y="0"/>
                </a:moveTo>
                <a:lnTo>
                  <a:pt x="7366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/>
          <p:nvPr/>
        </p:nvSpPr>
        <p:spPr>
          <a:xfrm>
            <a:off x="3754755" y="4197668"/>
            <a:ext cx="126683" cy="0"/>
          </a:xfrm>
          <a:custGeom>
            <a:avLst/>
            <a:gdLst/>
            <a:ahLst/>
            <a:cxnLst/>
            <a:rect l="l" t="t" r="r" b="b"/>
            <a:pathLst>
              <a:path w="168910">
                <a:moveTo>
                  <a:pt x="0" y="0"/>
                </a:moveTo>
                <a:lnTo>
                  <a:pt x="16891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7"/>
          <p:cNvSpPr/>
          <p:nvPr/>
        </p:nvSpPr>
        <p:spPr>
          <a:xfrm>
            <a:off x="1564005" y="4197668"/>
            <a:ext cx="208598" cy="0"/>
          </a:xfrm>
          <a:custGeom>
            <a:avLst/>
            <a:gdLst/>
            <a:ahLst/>
            <a:cxnLst/>
            <a:rect l="l" t="t" r="r" b="b"/>
            <a:pathLst>
              <a:path w="278130">
                <a:moveTo>
                  <a:pt x="278129" y="0"/>
                </a:moveTo>
                <a:lnTo>
                  <a:pt x="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8" name="object 48"/>
          <p:cNvSpPr/>
          <p:nvPr/>
        </p:nvSpPr>
        <p:spPr>
          <a:xfrm>
            <a:off x="2267902" y="3990022"/>
            <a:ext cx="0" cy="115253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153670"/>
                </a:moveTo>
                <a:lnTo>
                  <a:pt x="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49"/>
          <p:cNvSpPr/>
          <p:nvPr/>
        </p:nvSpPr>
        <p:spPr>
          <a:xfrm>
            <a:off x="2267902" y="4279582"/>
            <a:ext cx="0" cy="115253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669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0" name="object 50"/>
          <p:cNvSpPr/>
          <p:nvPr/>
        </p:nvSpPr>
        <p:spPr>
          <a:xfrm>
            <a:off x="2970847" y="4000500"/>
            <a:ext cx="0" cy="116205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154940"/>
                </a:moveTo>
                <a:lnTo>
                  <a:pt x="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1" name="object 51"/>
          <p:cNvSpPr/>
          <p:nvPr/>
        </p:nvSpPr>
        <p:spPr>
          <a:xfrm>
            <a:off x="2970847" y="4290059"/>
            <a:ext cx="0" cy="116205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0"/>
                </a:moveTo>
                <a:lnTo>
                  <a:pt x="0" y="15494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2" name="object 52"/>
          <p:cNvSpPr/>
          <p:nvPr/>
        </p:nvSpPr>
        <p:spPr>
          <a:xfrm>
            <a:off x="3672840" y="4000500"/>
            <a:ext cx="0" cy="116205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154940"/>
                </a:moveTo>
                <a:lnTo>
                  <a:pt x="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3" name="object 53"/>
          <p:cNvSpPr/>
          <p:nvPr/>
        </p:nvSpPr>
        <p:spPr>
          <a:xfrm>
            <a:off x="3672840" y="4290059"/>
            <a:ext cx="0" cy="116205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0"/>
                </a:moveTo>
                <a:lnTo>
                  <a:pt x="0" y="15494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4" name="object 54"/>
          <p:cNvSpPr txBox="1"/>
          <p:nvPr/>
        </p:nvSpPr>
        <p:spPr>
          <a:xfrm>
            <a:off x="5192078" y="4364355"/>
            <a:ext cx="270034" cy="21929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350" b="1" spc="-19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endParaRPr sz="135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443538" y="4439603"/>
            <a:ext cx="91440" cy="1674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013" b="1" spc="-38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013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753552" y="3703700"/>
            <a:ext cx="3674269" cy="879504"/>
          </a:xfrm>
          <a:prstGeom prst="rect">
            <a:avLst/>
          </a:prstGeom>
        </p:spPr>
        <p:txBody>
          <a:bodyPr vert="horz" wrap="square" lIns="0" tIns="92869" rIns="0" bIns="0" rtlCol="0">
            <a:spAutoFit/>
          </a:bodyPr>
          <a:lstStyle/>
          <a:p>
            <a:pPr marL="458153">
              <a:spcBef>
                <a:spcPts val="731"/>
              </a:spcBef>
              <a:tabLst>
                <a:tab pos="2750344" algn="l"/>
                <a:tab pos="3453289" algn="l"/>
              </a:tabLst>
            </a:pPr>
            <a:r>
              <a:rPr sz="1350" b="1" spc="-38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350" b="1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2025" b="1" spc="-56" baseline="-3086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2025" b="1" baseline="-3086" dirty="0">
                <a:solidFill>
                  <a:srgbClr val="0000FF"/>
                </a:solidFill>
                <a:latin typeface="Arial"/>
                <a:cs typeface="Arial"/>
              </a:rPr>
              <a:t>	</a:t>
            </a:r>
            <a:r>
              <a:rPr sz="1350" b="1" spc="-45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endParaRPr sz="1350">
              <a:latin typeface="Arial"/>
              <a:cs typeface="Arial"/>
            </a:endParaRPr>
          </a:p>
          <a:p>
            <a:pPr marL="452438" marR="95726" indent="-414338">
              <a:lnSpc>
                <a:spcPts val="2363"/>
              </a:lnSpc>
              <a:tabLst>
                <a:tab pos="740569" algn="l"/>
                <a:tab pos="1159669" algn="l"/>
                <a:tab pos="1444466" algn="l"/>
                <a:tab pos="1862614" algn="l"/>
                <a:tab pos="2146459" algn="l"/>
                <a:tab pos="2745581" algn="l"/>
                <a:tab pos="3033236" algn="l"/>
              </a:tabLst>
            </a:pPr>
            <a:r>
              <a:rPr sz="1350" b="1" dirty="0">
                <a:latin typeface="Arial"/>
                <a:cs typeface="Arial"/>
              </a:rPr>
              <a:t>CH</a:t>
            </a:r>
            <a:r>
              <a:rPr sz="1519" b="1" baseline="-14403" dirty="0">
                <a:latin typeface="Arial"/>
                <a:cs typeface="Arial"/>
              </a:rPr>
              <a:t>2</a:t>
            </a:r>
            <a:r>
              <a:rPr sz="1519" b="1" spc="134" baseline="-14403" dirty="0">
                <a:latin typeface="Arial"/>
                <a:cs typeface="Arial"/>
              </a:rPr>
              <a:t>  </a:t>
            </a:r>
            <a:r>
              <a:rPr sz="1350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135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350" b="1" dirty="0">
                <a:latin typeface="Arial"/>
                <a:cs typeface="Arial"/>
              </a:rPr>
              <a:t>CH</a:t>
            </a:r>
            <a:r>
              <a:rPr sz="1519" b="1" baseline="-14403" dirty="0">
                <a:latin typeface="Arial"/>
                <a:cs typeface="Arial"/>
              </a:rPr>
              <a:t>2</a:t>
            </a:r>
            <a:r>
              <a:rPr sz="1519" b="1" spc="134" baseline="-14403" dirty="0">
                <a:latin typeface="Arial"/>
                <a:cs typeface="Arial"/>
              </a:rPr>
              <a:t>  </a:t>
            </a:r>
            <a:r>
              <a:rPr sz="1350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135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350" b="1" dirty="0">
                <a:latin typeface="Arial"/>
                <a:cs typeface="Arial"/>
              </a:rPr>
              <a:t>CH</a:t>
            </a:r>
            <a:r>
              <a:rPr sz="1519" b="1" baseline="-14403" dirty="0">
                <a:latin typeface="Arial"/>
                <a:cs typeface="Arial"/>
              </a:rPr>
              <a:t>2</a:t>
            </a:r>
            <a:r>
              <a:rPr sz="1519" b="1" spc="124" baseline="-14403" dirty="0">
                <a:latin typeface="Arial"/>
                <a:cs typeface="Arial"/>
              </a:rPr>
              <a:t>  </a:t>
            </a:r>
            <a:r>
              <a:rPr sz="1350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135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350" b="1" spc="-19" dirty="0">
                <a:latin typeface="Arial"/>
                <a:cs typeface="Arial"/>
              </a:rPr>
              <a:t>CH</a:t>
            </a:r>
            <a:r>
              <a:rPr sz="1519" b="1" spc="-28" baseline="-14403" dirty="0">
                <a:latin typeface="Arial"/>
                <a:cs typeface="Arial"/>
              </a:rPr>
              <a:t>2</a:t>
            </a:r>
            <a:r>
              <a:rPr sz="1519" b="1" baseline="-14403" dirty="0">
                <a:latin typeface="Arial"/>
                <a:cs typeface="Arial"/>
              </a:rPr>
              <a:t>	</a:t>
            </a:r>
            <a:r>
              <a:rPr sz="1350" b="1" spc="-38" dirty="0">
                <a:solidFill>
                  <a:srgbClr val="FF00FF"/>
                </a:solidFill>
                <a:latin typeface="Arial"/>
                <a:cs typeface="Arial"/>
              </a:rPr>
              <a:t>C</a:t>
            </a:r>
            <a:r>
              <a:rPr sz="1350" b="1" dirty="0">
                <a:solidFill>
                  <a:srgbClr val="FF00FF"/>
                </a:solidFill>
                <a:latin typeface="Arial"/>
                <a:cs typeface="Arial"/>
              </a:rPr>
              <a:t>	</a:t>
            </a:r>
            <a:r>
              <a:rPr sz="1350" b="1" dirty="0">
                <a:latin typeface="Arial"/>
                <a:cs typeface="Arial"/>
              </a:rPr>
              <a:t>CH</a:t>
            </a:r>
            <a:r>
              <a:rPr sz="1519" b="1" baseline="-14403" dirty="0">
                <a:latin typeface="Arial"/>
                <a:cs typeface="Arial"/>
              </a:rPr>
              <a:t>2</a:t>
            </a:r>
            <a:r>
              <a:rPr sz="1519" b="1" spc="134" baseline="-14403" dirty="0">
                <a:latin typeface="Arial"/>
                <a:cs typeface="Arial"/>
              </a:rPr>
              <a:t>  </a:t>
            </a:r>
            <a:r>
              <a:rPr sz="1350" b="1" spc="-38" dirty="0">
                <a:solidFill>
                  <a:srgbClr val="FF00FF"/>
                </a:solidFill>
                <a:latin typeface="Arial"/>
                <a:cs typeface="Arial"/>
              </a:rPr>
              <a:t>C </a:t>
            </a:r>
            <a:r>
              <a:rPr sz="2025" b="1" spc="-28" baseline="3086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r>
              <a:rPr sz="2025" b="1" baseline="3086" dirty="0">
                <a:solidFill>
                  <a:srgbClr val="FF0000"/>
                </a:solidFill>
                <a:latin typeface="Arial"/>
                <a:cs typeface="Arial"/>
              </a:rPr>
              <a:t>		</a:t>
            </a:r>
            <a:r>
              <a:rPr sz="1350" b="1" spc="-38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350" b="1" dirty="0">
                <a:solidFill>
                  <a:srgbClr val="0000FF"/>
                </a:solidFill>
                <a:latin typeface="Arial"/>
                <a:cs typeface="Arial"/>
              </a:rPr>
              <a:t>		</a:t>
            </a:r>
            <a:r>
              <a:rPr sz="1350" b="1" spc="-38" dirty="0">
                <a:solidFill>
                  <a:srgbClr val="0000FF"/>
                </a:solidFill>
                <a:latin typeface="Arial"/>
                <a:cs typeface="Arial"/>
              </a:rPr>
              <a:t>H</a:t>
            </a:r>
            <a:r>
              <a:rPr sz="1350" b="1" dirty="0">
                <a:solidFill>
                  <a:srgbClr val="0000FF"/>
                </a:solidFill>
                <a:latin typeface="Arial"/>
                <a:cs typeface="Arial"/>
              </a:rPr>
              <a:t>		</a:t>
            </a:r>
            <a:r>
              <a:rPr sz="1350" b="1" spc="-19" dirty="0">
                <a:solidFill>
                  <a:srgbClr val="FF0000"/>
                </a:solidFill>
                <a:latin typeface="Arial"/>
                <a:cs typeface="Arial"/>
              </a:rPr>
              <a:t>CH</a:t>
            </a:r>
            <a:endParaRPr sz="135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741544" y="4450080"/>
            <a:ext cx="91440" cy="1674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>
              <a:spcBef>
                <a:spcPts val="90"/>
              </a:spcBef>
            </a:pPr>
            <a:r>
              <a:rPr sz="1013" b="1" spc="-38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1013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271963" y="4197668"/>
            <a:ext cx="207645" cy="0"/>
          </a:xfrm>
          <a:custGeom>
            <a:avLst/>
            <a:gdLst/>
            <a:ahLst/>
            <a:cxnLst/>
            <a:rect l="l" t="t" r="r" b="b"/>
            <a:pathLst>
              <a:path w="276860">
                <a:moveTo>
                  <a:pt x="0" y="0"/>
                </a:moveTo>
                <a:lnTo>
                  <a:pt x="27686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9" name="object 59"/>
          <p:cNvSpPr/>
          <p:nvPr/>
        </p:nvSpPr>
        <p:spPr>
          <a:xfrm>
            <a:off x="4642484" y="4197668"/>
            <a:ext cx="125730" cy="0"/>
          </a:xfrm>
          <a:custGeom>
            <a:avLst/>
            <a:gdLst/>
            <a:ahLst/>
            <a:cxnLst/>
            <a:rect l="l" t="t" r="r" b="b"/>
            <a:pathLst>
              <a:path w="167639">
                <a:moveTo>
                  <a:pt x="0" y="0"/>
                </a:moveTo>
                <a:lnTo>
                  <a:pt x="16764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0" name="object 60"/>
          <p:cNvSpPr/>
          <p:nvPr/>
        </p:nvSpPr>
        <p:spPr>
          <a:xfrm>
            <a:off x="5125403" y="4197668"/>
            <a:ext cx="57150" cy="0"/>
          </a:xfrm>
          <a:custGeom>
            <a:avLst/>
            <a:gdLst/>
            <a:ahLst/>
            <a:cxnLst/>
            <a:rect l="l" t="t" r="r" b="b"/>
            <a:pathLst>
              <a:path w="76200">
                <a:moveTo>
                  <a:pt x="0" y="0"/>
                </a:moveTo>
                <a:lnTo>
                  <a:pt x="7620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1" name="object 61"/>
          <p:cNvSpPr/>
          <p:nvPr/>
        </p:nvSpPr>
        <p:spPr>
          <a:xfrm>
            <a:off x="5344477" y="4197668"/>
            <a:ext cx="208598" cy="0"/>
          </a:xfrm>
          <a:custGeom>
            <a:avLst/>
            <a:gdLst/>
            <a:ahLst/>
            <a:cxnLst/>
            <a:rect l="l" t="t" r="r" b="b"/>
            <a:pathLst>
              <a:path w="278129">
                <a:moveTo>
                  <a:pt x="0" y="0"/>
                </a:moveTo>
                <a:lnTo>
                  <a:pt x="278129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2" name="object 62"/>
          <p:cNvSpPr/>
          <p:nvPr/>
        </p:nvSpPr>
        <p:spPr>
          <a:xfrm>
            <a:off x="5263515" y="3990022"/>
            <a:ext cx="0" cy="115253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153670"/>
                </a:moveTo>
                <a:lnTo>
                  <a:pt x="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3" name="object 63"/>
          <p:cNvSpPr/>
          <p:nvPr/>
        </p:nvSpPr>
        <p:spPr>
          <a:xfrm>
            <a:off x="5263515" y="4279582"/>
            <a:ext cx="0" cy="115253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3669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4" name="object 64"/>
          <p:cNvSpPr/>
          <p:nvPr/>
        </p:nvSpPr>
        <p:spPr>
          <a:xfrm>
            <a:off x="4560569" y="4000500"/>
            <a:ext cx="0" cy="116205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154940"/>
                </a:moveTo>
                <a:lnTo>
                  <a:pt x="0" y="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5" name="object 65"/>
          <p:cNvSpPr/>
          <p:nvPr/>
        </p:nvSpPr>
        <p:spPr>
          <a:xfrm>
            <a:off x="4560569" y="4290059"/>
            <a:ext cx="0" cy="116205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0"/>
                </a:moveTo>
                <a:lnTo>
                  <a:pt x="0" y="154940"/>
                </a:lnTo>
              </a:path>
            </a:pathLst>
          </a:custGeom>
          <a:ln w="139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6" name="object 66"/>
          <p:cNvSpPr txBox="1"/>
          <p:nvPr/>
        </p:nvSpPr>
        <p:spPr>
          <a:xfrm>
            <a:off x="1601152" y="940118"/>
            <a:ext cx="171211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dirty="0">
                <a:solidFill>
                  <a:srgbClr val="000099"/>
                </a:solidFill>
                <a:latin typeface="Arial"/>
                <a:cs typeface="Arial"/>
              </a:rPr>
              <a:t>1.</a:t>
            </a:r>
            <a:r>
              <a:rPr sz="1350" b="1" spc="-26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000099"/>
                </a:solidFill>
                <a:latin typeface="Arial"/>
                <a:cs typeface="Arial"/>
              </a:rPr>
              <a:t>Isotactic</a:t>
            </a:r>
            <a:r>
              <a:rPr sz="1350" b="1" spc="-3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350" b="1" spc="-8" dirty="0">
                <a:solidFill>
                  <a:srgbClr val="000099"/>
                </a:solidFill>
                <a:latin typeface="Arial"/>
                <a:cs typeface="Arial"/>
              </a:rPr>
              <a:t>polymers</a:t>
            </a:r>
            <a:endParaRPr sz="1350" dirty="0">
              <a:latin typeface="Arial"/>
              <a:cs typeface="Arial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5839778" y="1936433"/>
            <a:ext cx="661035" cy="13335"/>
            <a:chOff x="6262370" y="2581910"/>
            <a:chExt cx="881380" cy="17780"/>
          </a:xfrm>
        </p:grpSpPr>
        <p:sp>
          <p:nvSpPr>
            <p:cNvPr id="68" name="object 68"/>
            <p:cNvSpPr/>
            <p:nvPr/>
          </p:nvSpPr>
          <p:spPr>
            <a:xfrm>
              <a:off x="6269990" y="2594610"/>
              <a:ext cx="873760" cy="0"/>
            </a:xfrm>
            <a:custGeom>
              <a:avLst/>
              <a:gdLst/>
              <a:ahLst/>
              <a:cxnLst/>
              <a:rect l="l" t="t" r="r" b="b"/>
              <a:pathLst>
                <a:path w="873759">
                  <a:moveTo>
                    <a:pt x="0" y="0"/>
                  </a:moveTo>
                  <a:lnTo>
                    <a:pt x="87376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9" name="object 69"/>
            <p:cNvSpPr/>
            <p:nvPr/>
          </p:nvSpPr>
          <p:spPr>
            <a:xfrm>
              <a:off x="6262370" y="2586990"/>
              <a:ext cx="873760" cy="0"/>
            </a:xfrm>
            <a:custGeom>
              <a:avLst/>
              <a:gdLst/>
              <a:ahLst/>
              <a:cxnLst/>
              <a:rect l="l" t="t" r="r" b="b"/>
              <a:pathLst>
                <a:path w="873759">
                  <a:moveTo>
                    <a:pt x="0" y="0"/>
                  </a:moveTo>
                  <a:lnTo>
                    <a:pt x="873760" y="0"/>
                  </a:lnTo>
                </a:path>
              </a:pathLst>
            </a:custGeom>
            <a:ln w="1016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5830252" y="1625918"/>
            <a:ext cx="1940243" cy="4943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just">
              <a:spcBef>
                <a:spcPts val="75"/>
              </a:spcBef>
            </a:pP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Functional</a:t>
            </a:r>
            <a:r>
              <a:rPr sz="1050" b="1" spc="266" dirty="0">
                <a:solidFill>
                  <a:srgbClr val="000099"/>
                </a:solidFill>
                <a:latin typeface="Arial"/>
                <a:cs typeface="Arial"/>
              </a:rPr>
              <a:t> 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groups</a:t>
            </a:r>
            <a:r>
              <a:rPr sz="1050" b="1" spc="263" dirty="0">
                <a:solidFill>
                  <a:srgbClr val="000099"/>
                </a:solidFill>
                <a:latin typeface="Arial"/>
                <a:cs typeface="Arial"/>
              </a:rPr>
              <a:t> 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on</a:t>
            </a:r>
            <a:r>
              <a:rPr sz="1050" b="1" spc="263" dirty="0">
                <a:solidFill>
                  <a:srgbClr val="000099"/>
                </a:solidFill>
                <a:latin typeface="Arial"/>
                <a:cs typeface="Arial"/>
              </a:rPr>
              <a:t>  </a:t>
            </a:r>
            <a:r>
              <a:rPr sz="1050" b="1" spc="-19" dirty="0">
                <a:solidFill>
                  <a:srgbClr val="000099"/>
                </a:solidFill>
                <a:latin typeface="Arial"/>
                <a:cs typeface="Arial"/>
              </a:rPr>
              <a:t>the </a:t>
            </a:r>
            <a:r>
              <a:rPr sz="1050" b="1" dirty="0">
                <a:solidFill>
                  <a:srgbClr val="CC3300"/>
                </a:solidFill>
                <a:latin typeface="Arial"/>
                <a:cs typeface="Arial"/>
              </a:rPr>
              <a:t>same</a:t>
            </a:r>
            <a:r>
              <a:rPr sz="1050" b="1" spc="53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CC3300"/>
                </a:solidFill>
                <a:latin typeface="Arial"/>
                <a:cs typeface="Arial"/>
              </a:rPr>
              <a:t>side</a:t>
            </a:r>
            <a:r>
              <a:rPr sz="1050" b="1" spc="7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1050" b="1" spc="56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1050" b="1" spc="6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main</a:t>
            </a:r>
            <a:r>
              <a:rPr sz="1050" b="1" spc="6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spc="-8" dirty="0">
                <a:solidFill>
                  <a:srgbClr val="000099"/>
                </a:solidFill>
                <a:latin typeface="Arial"/>
                <a:cs typeface="Arial"/>
              </a:rPr>
              <a:t>carbon skeleton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544002" y="2214563"/>
            <a:ext cx="203454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dirty="0">
                <a:solidFill>
                  <a:srgbClr val="000099"/>
                </a:solidFill>
                <a:latin typeface="Arial"/>
                <a:cs typeface="Arial"/>
              </a:rPr>
              <a:t>2.</a:t>
            </a:r>
            <a:r>
              <a:rPr sz="1350" b="1" spc="-4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350" b="1" dirty="0">
                <a:solidFill>
                  <a:srgbClr val="000099"/>
                </a:solidFill>
                <a:latin typeface="Arial"/>
                <a:cs typeface="Arial"/>
              </a:rPr>
              <a:t>Syndiotactic</a:t>
            </a:r>
            <a:r>
              <a:rPr sz="1350" b="1" spc="-4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350" b="1" spc="-8" dirty="0">
                <a:solidFill>
                  <a:srgbClr val="000099"/>
                </a:solidFill>
                <a:latin typeface="Arial"/>
                <a:cs typeface="Arial"/>
              </a:rPr>
              <a:t>polymers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6085522" y="2982278"/>
            <a:ext cx="1086803" cy="13335"/>
            <a:chOff x="6590030" y="3976370"/>
            <a:chExt cx="1449070" cy="17780"/>
          </a:xfrm>
        </p:grpSpPr>
        <p:sp>
          <p:nvSpPr>
            <p:cNvPr id="73" name="object 73"/>
            <p:cNvSpPr/>
            <p:nvPr/>
          </p:nvSpPr>
          <p:spPr>
            <a:xfrm>
              <a:off x="6597650" y="3989070"/>
              <a:ext cx="1441450" cy="0"/>
            </a:xfrm>
            <a:custGeom>
              <a:avLst/>
              <a:gdLst/>
              <a:ahLst/>
              <a:cxnLst/>
              <a:rect l="l" t="t" r="r" b="b"/>
              <a:pathLst>
                <a:path w="1441450">
                  <a:moveTo>
                    <a:pt x="0" y="0"/>
                  </a:moveTo>
                  <a:lnTo>
                    <a:pt x="144145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4" name="object 74"/>
            <p:cNvSpPr/>
            <p:nvPr/>
          </p:nvSpPr>
          <p:spPr>
            <a:xfrm>
              <a:off x="6590030" y="3981450"/>
              <a:ext cx="1441450" cy="0"/>
            </a:xfrm>
            <a:custGeom>
              <a:avLst/>
              <a:gdLst/>
              <a:ahLst/>
              <a:cxnLst/>
              <a:rect l="l" t="t" r="r" b="b"/>
              <a:pathLst>
                <a:path w="1441450">
                  <a:moveTo>
                    <a:pt x="0" y="0"/>
                  </a:moveTo>
                  <a:lnTo>
                    <a:pt x="1441450" y="0"/>
                  </a:lnTo>
                </a:path>
              </a:pathLst>
            </a:custGeom>
            <a:ln w="1016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5658803" y="2671763"/>
            <a:ext cx="1940719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  <a:tabLst>
                <a:tab pos="795338" algn="l"/>
                <a:tab pos="1358741" algn="l"/>
              </a:tabLst>
            </a:pPr>
            <a:r>
              <a:rPr sz="1050" b="1" spc="-8" dirty="0">
                <a:solidFill>
                  <a:srgbClr val="000099"/>
                </a:solidFill>
                <a:latin typeface="Arial"/>
                <a:cs typeface="Arial"/>
              </a:rPr>
              <a:t>Functional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	</a:t>
            </a:r>
            <a:r>
              <a:rPr sz="1050" b="1" spc="-8" dirty="0">
                <a:solidFill>
                  <a:srgbClr val="000099"/>
                </a:solidFill>
                <a:latin typeface="Arial"/>
                <a:cs typeface="Arial"/>
              </a:rPr>
              <a:t>groups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	</a:t>
            </a:r>
            <a:r>
              <a:rPr sz="1050" b="1" spc="-8" dirty="0">
                <a:solidFill>
                  <a:srgbClr val="000099"/>
                </a:solidFill>
                <a:latin typeface="Arial"/>
                <a:cs typeface="Arial"/>
              </a:rPr>
              <a:t>arranged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in</a:t>
            </a:r>
            <a:r>
              <a:rPr sz="1050" b="1" spc="7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1050" b="1" spc="86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CC3300"/>
                </a:solidFill>
                <a:latin typeface="Arial"/>
                <a:cs typeface="Arial"/>
              </a:rPr>
              <a:t>alternate</a:t>
            </a:r>
            <a:r>
              <a:rPr sz="1050" b="1" spc="86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CC3300"/>
                </a:solidFill>
                <a:latin typeface="Arial"/>
                <a:cs typeface="Arial"/>
              </a:rPr>
              <a:t>fashion</a:t>
            </a:r>
            <a:r>
              <a:rPr sz="1050" b="1" spc="98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of</a:t>
            </a:r>
            <a:r>
              <a:rPr sz="1050" b="1" spc="83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spc="-19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endParaRPr sz="10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658803" y="2991803"/>
            <a:ext cx="1391126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main</a:t>
            </a:r>
            <a:r>
              <a:rPr sz="1050" b="1" spc="-19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carbon</a:t>
            </a:r>
            <a:r>
              <a:rPr sz="1050" b="1" spc="-1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spc="-8" dirty="0">
                <a:solidFill>
                  <a:srgbClr val="000099"/>
                </a:solidFill>
                <a:latin typeface="Arial"/>
                <a:cs typeface="Arial"/>
              </a:rPr>
              <a:t>skeleton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601152" y="3497580"/>
            <a:ext cx="153495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dirty="0">
                <a:solidFill>
                  <a:srgbClr val="000099"/>
                </a:solidFill>
                <a:latin typeface="Arial"/>
                <a:cs typeface="Arial"/>
              </a:rPr>
              <a:t>3.Atactic</a:t>
            </a:r>
            <a:r>
              <a:rPr sz="1350" b="1" spc="-9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350" b="1" spc="-8" dirty="0">
                <a:solidFill>
                  <a:srgbClr val="000099"/>
                </a:solidFill>
                <a:latin typeface="Arial"/>
                <a:cs typeface="Arial"/>
              </a:rPr>
              <a:t>polymers</a:t>
            </a:r>
            <a:endParaRPr sz="1350">
              <a:latin typeface="Arial"/>
              <a:cs typeface="Arial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6128385" y="4278630"/>
            <a:ext cx="1054418" cy="13335"/>
            <a:chOff x="6647180" y="5704840"/>
            <a:chExt cx="1405890" cy="17780"/>
          </a:xfrm>
        </p:grpSpPr>
        <p:sp>
          <p:nvSpPr>
            <p:cNvPr id="79" name="object 79"/>
            <p:cNvSpPr/>
            <p:nvPr/>
          </p:nvSpPr>
          <p:spPr>
            <a:xfrm>
              <a:off x="6654800" y="5717540"/>
              <a:ext cx="1398270" cy="0"/>
            </a:xfrm>
            <a:custGeom>
              <a:avLst/>
              <a:gdLst/>
              <a:ahLst/>
              <a:cxnLst/>
              <a:rect l="l" t="t" r="r" b="b"/>
              <a:pathLst>
                <a:path w="1398270">
                  <a:moveTo>
                    <a:pt x="0" y="0"/>
                  </a:moveTo>
                  <a:lnTo>
                    <a:pt x="1398270" y="0"/>
                  </a:lnTo>
                </a:path>
              </a:pathLst>
            </a:custGeom>
            <a:ln w="10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0" name="object 80"/>
            <p:cNvSpPr/>
            <p:nvPr/>
          </p:nvSpPr>
          <p:spPr>
            <a:xfrm>
              <a:off x="6647180" y="5709920"/>
              <a:ext cx="1398270" cy="0"/>
            </a:xfrm>
            <a:custGeom>
              <a:avLst/>
              <a:gdLst/>
              <a:ahLst/>
              <a:cxnLst/>
              <a:rect l="l" t="t" r="r" b="b"/>
              <a:pathLst>
                <a:path w="1398270">
                  <a:moveTo>
                    <a:pt x="0" y="0"/>
                  </a:moveTo>
                  <a:lnTo>
                    <a:pt x="1398270" y="0"/>
                  </a:lnTo>
                </a:path>
              </a:pathLst>
            </a:custGeom>
            <a:ln w="10160">
              <a:solidFill>
                <a:srgbClr val="CC33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5773103" y="3969068"/>
            <a:ext cx="1941195" cy="3327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  <a:tabLst>
                <a:tab pos="795338" algn="l"/>
                <a:tab pos="1358741" algn="l"/>
              </a:tabLst>
            </a:pPr>
            <a:r>
              <a:rPr sz="1050" b="1" spc="-8" dirty="0">
                <a:solidFill>
                  <a:srgbClr val="000099"/>
                </a:solidFill>
                <a:latin typeface="Arial"/>
                <a:cs typeface="Arial"/>
              </a:rPr>
              <a:t>Functional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	</a:t>
            </a:r>
            <a:r>
              <a:rPr sz="1050" b="1" spc="-8" dirty="0">
                <a:solidFill>
                  <a:srgbClr val="000099"/>
                </a:solidFill>
                <a:latin typeface="Arial"/>
                <a:cs typeface="Arial"/>
              </a:rPr>
              <a:t>groups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	</a:t>
            </a:r>
            <a:r>
              <a:rPr sz="1050" b="1" spc="-8" dirty="0">
                <a:solidFill>
                  <a:srgbClr val="000099"/>
                </a:solidFill>
                <a:latin typeface="Arial"/>
                <a:cs typeface="Arial"/>
              </a:rPr>
              <a:t>arranged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in</a:t>
            </a:r>
            <a:r>
              <a:rPr sz="1050" b="1" spc="289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050" b="1" spc="293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CC3300"/>
                </a:solidFill>
                <a:latin typeface="Arial"/>
                <a:cs typeface="Arial"/>
              </a:rPr>
              <a:t>random</a:t>
            </a:r>
            <a:r>
              <a:rPr sz="1050" b="1" spc="30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CC3300"/>
                </a:solidFill>
                <a:latin typeface="Arial"/>
                <a:cs typeface="Arial"/>
              </a:rPr>
              <a:t>manner</a:t>
            </a:r>
            <a:r>
              <a:rPr sz="1050" b="1" spc="296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050" b="1" spc="-8" dirty="0">
                <a:solidFill>
                  <a:srgbClr val="000099"/>
                </a:solidFill>
                <a:latin typeface="Arial"/>
                <a:cs typeface="Arial"/>
              </a:rPr>
              <a:t>around</a:t>
            </a:r>
            <a:endParaRPr sz="105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773102" y="4288156"/>
            <a:ext cx="1665923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the</a:t>
            </a:r>
            <a:r>
              <a:rPr sz="1050" b="1" spc="274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main</a:t>
            </a:r>
            <a:r>
              <a:rPr sz="1050" b="1" spc="-8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dirty="0">
                <a:solidFill>
                  <a:srgbClr val="000099"/>
                </a:solidFill>
                <a:latin typeface="Arial"/>
                <a:cs typeface="Arial"/>
              </a:rPr>
              <a:t>carbon</a:t>
            </a:r>
            <a:r>
              <a:rPr sz="1050" b="1" spc="-1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050" b="1" spc="-8" dirty="0">
                <a:solidFill>
                  <a:srgbClr val="000099"/>
                </a:solidFill>
                <a:latin typeface="Arial"/>
                <a:cs typeface="Arial"/>
              </a:rPr>
              <a:t>skeleton</a:t>
            </a:r>
            <a:endParaRPr sz="1050">
              <a:latin typeface="Arial"/>
              <a:cs typeface="Arial"/>
            </a:endParaRP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8CF4-4D12-B029-2F67-E3031B98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E2D13-2DB6-C940-F1AA-54D4001A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14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4AE2927-31F3-FA58-91F9-F4DD6D0E4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98E65D0-7905-0917-DBE4-826C0B3FC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094"/>
            <a:ext cx="8964488" cy="470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66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22598-71EC-0CB3-8CAD-63CEB41F0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5F51C6C-5F5D-2BA6-13B0-85AC22100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95" y="372832"/>
            <a:ext cx="9073009" cy="45313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6AA4BF-D2B0-C19A-1394-DD842EB3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D9B4DB1-64D7-8B6C-6988-F55FD7809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99" y="18621"/>
            <a:ext cx="9144000" cy="43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607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06F76D-172B-941B-A0F3-0132979D3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CD610-4B6D-71CC-5BED-E24CD9ED4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F791B-5682-6EC0-41D4-3C4F929C3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EDF4C6-B41A-8A0B-BF3E-AEF8723A7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9" y="18621"/>
            <a:ext cx="9144000" cy="43457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1E54D09-791B-9A31-C7D5-CE7845280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07" y="453199"/>
            <a:ext cx="9127094" cy="427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3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71F3A-DDEE-7AD4-B832-5ED133B37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Kristalinitas</a:t>
            </a:r>
            <a:r>
              <a:rPr lang="en-US" b="1" dirty="0">
                <a:solidFill>
                  <a:schemeClr val="accent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Polimer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6EF03-5B29-58AF-B610-842689EDC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51049"/>
            <a:ext cx="7886700" cy="393318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Polimer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daerah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kristal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teratur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daerah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amorf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acak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  <a:p>
            <a:pPr algn="just"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kristalinitas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polimer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mempengaruhi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sifat-sifat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mekanik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transparansi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permeabilitas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kristalinitas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dihitung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persamaan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buNone/>
            </a:pP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(</a:t>
            </a:r>
            <a:r>
              <a:rPr lang="el-G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Hf / </a:t>
            </a:r>
            <a:r>
              <a:rPr lang="el-G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Hf°) × 100%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kristalinitas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Hf =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entalpi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fusi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sampel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(J/g)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Hf° =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entalpi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fusi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polimer 100%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kristal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(J/g)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E11893-C83A-395F-2E9D-B258F8C2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967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55576" y="1635646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Bahan </a:t>
            </a:r>
            <a:r>
              <a:rPr lang="en-US" altLang="ko-K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Penyusun</a:t>
            </a:r>
            <a:endParaRPr lang="en-US" altLang="ko-KR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98A662-21F1-4DAF-8C87-793DC1846E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123A0F-B2B0-BD81-6A8B-CAA6FEAD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BAHAN PENYUSUN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2D17D0-58FB-0CEC-B211-BC0F99D22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9975"/>
            <a:ext cx="7966444" cy="401113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2400" b="1" dirty="0" err="1"/>
              <a:t>Klasifikasi</a:t>
            </a:r>
            <a:r>
              <a:rPr lang="en-US" sz="2400" b="1" dirty="0"/>
              <a:t> </a:t>
            </a:r>
            <a:r>
              <a:rPr lang="en-US" sz="2400" b="1" dirty="0" err="1"/>
              <a:t>Berdasarkan</a:t>
            </a:r>
            <a:r>
              <a:rPr lang="en-US" sz="2400" b="1" dirty="0"/>
              <a:t> </a:t>
            </a:r>
            <a:r>
              <a:rPr lang="en-US" sz="2400" b="1" dirty="0" err="1"/>
              <a:t>Sumber</a:t>
            </a:r>
            <a:endParaRPr lang="en-US" sz="2400" b="1" dirty="0"/>
          </a:p>
          <a:p>
            <a:pPr>
              <a:lnSpc>
                <a:spcPct val="200000"/>
              </a:lnSpc>
              <a:buNone/>
            </a:pPr>
            <a:r>
              <a:rPr lang="en-US" sz="2400" b="1" dirty="0"/>
              <a:t>1. Polimer Alam</a:t>
            </a:r>
          </a:p>
          <a:p>
            <a:pPr>
              <a:lnSpc>
                <a:spcPct val="200000"/>
              </a:lnSpc>
              <a:buNone/>
            </a:pPr>
            <a:r>
              <a:rPr lang="en-US" sz="2400" b="1" dirty="0"/>
              <a:t>2. Polimer </a:t>
            </a:r>
            <a:r>
              <a:rPr lang="en-US" sz="2400" b="1" dirty="0" err="1"/>
              <a:t>Sintetis</a:t>
            </a:r>
            <a:endParaRPr lang="en-US" sz="2400" b="1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5F9178-1E98-B7DB-CBAE-5381FB2F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613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12A03-4083-5E89-8F89-B5912C27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216"/>
            <a:ext cx="9144000" cy="600318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Pengertian</a:t>
            </a:r>
            <a:r>
              <a:rPr lang="en-US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Polimer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494FF-2C78-7602-E6D1-B568F3499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627534"/>
            <a:ext cx="8496944" cy="4515966"/>
          </a:xfrm>
        </p:spPr>
        <p:txBody>
          <a:bodyPr>
            <a:normAutofit fontScale="40000" lnSpcReduction="2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Asal Bahasa:</a:t>
            </a:r>
            <a:b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Kata 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"polymer"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berasal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bahasa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Yunani Kuno (Ancient Greek)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Arti Kata:</a:t>
            </a:r>
            <a:b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Kata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ini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gabungan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dua kata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bahasa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Yunani: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"Poly-" (</a:t>
            </a:r>
            <a:r>
              <a:rPr lang="el-GR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πολύς / 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polys)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yang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berarti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banyak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"-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mer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 (</a:t>
            </a:r>
            <a:r>
              <a:rPr lang="el-GR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μέρος /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meros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yang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berarti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satuan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“ </a:t>
            </a:r>
            <a:r>
              <a:rPr lang="en-US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ikatan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’’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3. Arti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Keseluruhan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b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harfiah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polymer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berarti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banyak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terdiri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banyak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unit yang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berulang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Konteks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Ilmiah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b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Polimer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suatu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b="0" i="1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makromolekul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) yang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dibangun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pengulangan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banyak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unit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terikat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bersama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secara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kovalen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Unit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berulang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itu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disebut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1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"monomer"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(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0" i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mono-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 </a:t>
            </a:r>
            <a:r>
              <a:rPr lang="en-US" b="0" i="1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b="0" i="1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mer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=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bagian</a:t>
            </a:r>
            <a:r>
              <a:rPr lang="en-US" b="0" i="0" dirty="0">
                <a:solidFill>
                  <a:srgbClr val="0F111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</a:p>
          <a:p>
            <a:pPr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Proses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penyambungan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banyak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monomer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polimer </a:t>
            </a:r>
            <a:r>
              <a:rPr lang="en-US" b="0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disebut</a:t>
            </a:r>
            <a:r>
              <a:rPr lang="en-US" b="0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b="1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r>
              <a:rPr lang="en-US" b="1" i="0" dirty="0" err="1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r>
              <a:rPr lang="en-US" b="1" i="0" dirty="0">
                <a:solidFill>
                  <a:srgbClr val="0F1115"/>
                </a:solidFill>
                <a:effectLst/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"</a:t>
            </a:r>
            <a:endParaRPr lang="en-US" b="0" i="0" dirty="0">
              <a:solidFill>
                <a:srgbClr val="0F1115"/>
              </a:solidFill>
              <a:effectLst/>
              <a:highlight>
                <a:srgbClr val="FFFF0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97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781985-1B64-BC67-765B-E43FE7C22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5D991-7102-DC2D-B80B-DFDA1F6DC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BAHAN PENYUSUN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A9FCAA-E2A3-85E3-E7C2-9E25FFD70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45513"/>
            <a:ext cx="7966444" cy="401113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Klasifikasi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Berdasarkan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Sumber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>
              <a:lnSpc>
                <a:spcPct val="110000"/>
              </a:lnSpc>
              <a:buNone/>
            </a:pPr>
            <a:r>
              <a:rPr lang="en-US" sz="2000" b="1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1 Polimer Alam</a:t>
            </a:r>
          </a:p>
          <a:p>
            <a:pPr>
              <a:lnSpc>
                <a:spcPct val="110000"/>
              </a:lnSpc>
              <a:buNone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Polimer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alam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polimer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terdapat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alam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dihasilkan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oleh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organisme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hidup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Contohnya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ct val="110000"/>
              </a:lnSpc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Selulosa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Polimer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glukosa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merupakan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komponen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dinding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tumbuhan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Selulosa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linear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ikatan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sz="2000" dirty="0">
                <a:latin typeface="Cambria" panose="02040503050406030204" pitchFamily="18" charset="0"/>
                <a:ea typeface="Cambria" panose="02040503050406030204" pitchFamily="18" charset="0"/>
              </a:rPr>
              <a:t>β-1,4-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glikosidik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membuatnya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sangat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kuat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larut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air.</a:t>
            </a:r>
          </a:p>
          <a:p>
            <a:pPr>
              <a:lnSpc>
                <a:spcPct val="110000"/>
              </a:lnSpc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b. Protein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Polimer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asam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amino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berbagai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biologis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Kolagen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keratin, dan silk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contoh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protein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material.</a:t>
            </a:r>
          </a:p>
          <a:p>
            <a:pPr>
              <a:lnSpc>
                <a:spcPct val="110000"/>
              </a:lnSpc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c. Karet Alam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Poli(cis-1,4-isoprena)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diperoleh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getah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pohon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Hevea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brasiliensis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 Karet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alam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elastisitas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ketahanan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aus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10000"/>
              </a:lnSpc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d. DNA dan RNA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 Polimer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nukleotida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membawa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informasi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genetik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CCC1FC5-75E3-7FA2-89BD-C4E28F5C2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4007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FCD6A-029F-94F8-91FE-CDC3997C3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0EF2E-618E-77F8-C5AF-A230A8EC7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BAHAN PENYUSUN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36B021-F5ED-178C-61CF-F7C31DE58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45513"/>
            <a:ext cx="7966444" cy="4011132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3400" b="1" dirty="0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2 Polimer </a:t>
            </a:r>
            <a:r>
              <a:rPr lang="en-US" sz="3400" b="1" dirty="0" err="1"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Sintetis</a:t>
            </a:r>
            <a:endParaRPr lang="en-US" sz="3400" b="1" dirty="0">
              <a:highlight>
                <a:srgbClr val="00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Polimer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sintetis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diproduksi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kimia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monomer-monomer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sederhana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Klasifikasi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utama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meliputi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buNone/>
            </a:pP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Poliolefin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Polietilena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(PE): Dari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etilena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Polipropilena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(PP): Dari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propilena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Polistirena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(PS): Dari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stirena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b. Polimer Vinil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Polivinilklorida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(PVC): Dari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vinil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klorida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Polivinilasetat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PVAc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): Dari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vinil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asetat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Politetrafluoroetilena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(PTFE/Teflon): Dari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tetrafluoroetilena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c. Polimer </a:t>
            </a:r>
            <a:r>
              <a:rPr lang="en-US" sz="34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Kondensasi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Nilon (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Poliamida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): Dari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diamin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asam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dikarboksilat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Poliester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: Dari diol dan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asam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dikarboksilat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Polikarbonat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: Dari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bisfenol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A dan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fosgen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3400" b="1" dirty="0">
                <a:latin typeface="Cambria" panose="02040503050406030204" pitchFamily="18" charset="0"/>
                <a:ea typeface="Cambria" panose="02040503050406030204" pitchFamily="18" charset="0"/>
              </a:rPr>
              <a:t>d. Polimer Teknik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Resin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epoksi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: Dari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epiklorohidrin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bisfenol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Poliimida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: Polimer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tahan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Polietereterketon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(PEEK): Polimer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termoplastik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performa</a:t>
            </a:r>
            <a:r>
              <a:rPr lang="en-US" sz="3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4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endParaRPr lang="en-US" sz="3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7821B-22A0-6127-3228-F622141F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3217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A88B58-ABA8-11C5-8F17-5654EC151F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429D6-2ABC-FE68-4101-44AD43EF5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Aditif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1D6A3E-F87E-EA29-96FA-2AB39DD6C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14104"/>
            <a:ext cx="7966444" cy="4195594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Untuk meningkatkan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performa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memperluas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, polimer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sering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dikombinasikan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berbagai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aditif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Pengisi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(Fillers)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2 Plasticizer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3 Stabilizer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Pewarna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dan Pigmen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5 Flame Retardant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F5D6FB-993D-796B-FC8E-D2766E82E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351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2E9AB-6783-393B-CFB4-A8DB80F0F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CD8EA-A7A1-7FAA-2816-F34FBE959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Aditif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FB51FC-8765-C5DF-E66B-433C104B3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08591"/>
            <a:ext cx="7966444" cy="4195594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Untuk meningkatkan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performa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memperluas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, polimer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sering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dikombinasikan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berbagai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aditif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Pengisi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(Fillers)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Pengisi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ditambahkan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meningkatkan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mekanik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, mengurangi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biaya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memodifikasi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sifat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termal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Contohnya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Serat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kaca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: Meningkatkan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kekakuan</a:t>
            </a:r>
            <a:endParaRPr lang="en-US" sz="5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Carbon black: Meningkatkan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ketahanan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UV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Kalsium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karbonat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: filler yang murah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mengurangi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biaya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produksi</a:t>
            </a:r>
            <a:endParaRPr lang="en-US" sz="5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Nanopartikel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: Silika,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tanah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liat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, carbon nanotube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sifat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khusus</a:t>
            </a:r>
            <a:endParaRPr lang="en-US" sz="5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sz="5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2 Plasticizer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Plasticizer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zat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ditambahkan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meningkatkan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fleksibilitas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polimer.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Contohnya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dietil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ftalat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(DEP) dan dioctyl phthalate (DOP) yang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sering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PVC.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FD4D67-C566-82F7-8B94-297A74B2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3287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FB3D1-645F-7F75-8BD2-0F916DD98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DB0C7-DEC1-D690-51BF-B2F6569DC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Aditif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5822A-EB44-6AB0-FD18-04C1295FD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08591"/>
            <a:ext cx="7966444" cy="419559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3 Stabilizer</a:t>
            </a:r>
          </a:p>
          <a:p>
            <a:pPr>
              <a:lnSpc>
                <a:spcPct val="120000"/>
              </a:lnSpc>
              <a:buNone/>
            </a:pP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Stabilizer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melindungi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polimer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degradasi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akibat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oksidasi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radiasi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UV.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Contohnya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Antioksidan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Fenol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, amin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aromatik</a:t>
            </a:r>
            <a:endParaRPr lang="en-US" sz="5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UV stabilizer: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Benzofenon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benzotriazol</a:t>
            </a:r>
            <a:endParaRPr lang="en-US" sz="5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Heat stabilizer: Garam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logam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PVC</a:t>
            </a:r>
          </a:p>
          <a:p>
            <a:pPr marL="0" indent="0">
              <a:lnSpc>
                <a:spcPct val="120000"/>
              </a:lnSpc>
              <a:buNone/>
            </a:pPr>
            <a:endParaRPr lang="en-US" sz="5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56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Pewarna</a:t>
            </a: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 dan Pigmen</a:t>
            </a:r>
          </a:p>
          <a:p>
            <a:pPr>
              <a:lnSpc>
                <a:spcPct val="120000"/>
              </a:lnSpc>
              <a:buNone/>
            </a:pP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Ditambahkan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memberikan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warna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polimer,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pewarna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organik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maupun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pigmen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anorganik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>
              <a:lnSpc>
                <a:spcPct val="120000"/>
              </a:lnSpc>
              <a:buNone/>
            </a:pPr>
            <a:endParaRPr lang="en-US" sz="5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buNone/>
            </a:pPr>
            <a:r>
              <a:rPr lang="en-US" sz="5600" b="1" dirty="0">
                <a:latin typeface="Cambria" panose="02040503050406030204" pitchFamily="18" charset="0"/>
                <a:ea typeface="Cambria" panose="02040503050406030204" pitchFamily="18" charset="0"/>
              </a:rPr>
              <a:t>5 Flame Retardant</a:t>
            </a:r>
          </a:p>
          <a:p>
            <a:pPr>
              <a:lnSpc>
                <a:spcPct val="120000"/>
              </a:lnSpc>
              <a:buNone/>
            </a:pP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Zat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penghambat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api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senyawa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bromin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fosfor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aluminium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hidroksida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meningkatkan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ketahanan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600" dirty="0" err="1">
                <a:latin typeface="Cambria" panose="02040503050406030204" pitchFamily="18" charset="0"/>
                <a:ea typeface="Cambria" panose="02040503050406030204" pitchFamily="18" charset="0"/>
              </a:rPr>
              <a:t>api</a:t>
            </a:r>
            <a:r>
              <a:rPr lang="en-US" sz="5600" dirty="0">
                <a:latin typeface="Cambria" panose="02040503050406030204" pitchFamily="18" charset="0"/>
                <a:ea typeface="Cambria" panose="02040503050406030204" pitchFamily="18" charset="0"/>
              </a:rPr>
              <a:t> polimer.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6B85E9B-D3BA-8EB8-D2C4-24C82A7EC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81760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0C3F9D-6D42-D726-5A4A-A1CB4E94B2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447972BB-F6BB-096A-A764-3922F81514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576" y="1635646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Karakteristik</a:t>
            </a:r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, Proses dan </a:t>
            </a:r>
            <a:r>
              <a:rPr lang="en-US" altLang="ko-KR" sz="3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Aplikasi</a:t>
            </a:r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Polimer</a:t>
            </a:r>
          </a:p>
        </p:txBody>
      </p:sp>
    </p:spTree>
    <p:extLst>
      <p:ext uri="{BB962C8B-B14F-4D97-AF65-F5344CB8AC3E}">
        <p14:creationId xmlns:p14="http://schemas.microsoft.com/office/powerpoint/2010/main" val="21854115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12A5DE-1023-1E31-C10A-DCEF44E86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3BA17-A757-0612-AB33-C19E742D3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KARAKTERISTIK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CF94E0-5BA9-48C2-A1FD-2A0BB24F1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08591"/>
            <a:ext cx="8280920" cy="4195594"/>
          </a:xfrm>
        </p:spPr>
        <p:txBody>
          <a:bodyPr>
            <a:normAutofit fontScale="32500" lnSpcReduction="20000"/>
          </a:bodyPr>
          <a:lstStyle/>
          <a:p>
            <a:pPr marL="914400" indent="-914400" algn="just">
              <a:lnSpc>
                <a:spcPct val="120000"/>
              </a:lnSpc>
              <a:buAutoNum type="alphaUcPeriod"/>
            </a:pPr>
            <a:r>
              <a:rPr lang="en-US" sz="5500" b="1" dirty="0">
                <a:latin typeface="Cambria" panose="02040503050406030204" pitchFamily="18" charset="0"/>
                <a:ea typeface="Cambria" panose="02040503050406030204" pitchFamily="18" charset="0"/>
              </a:rPr>
              <a:t>Sifat </a:t>
            </a:r>
            <a:r>
              <a:rPr lang="en-US" sz="55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Termal</a:t>
            </a:r>
            <a:endParaRPr lang="en-US" sz="55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1. 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Transisi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Gelas (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Tg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transisi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gelas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polimer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amorf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berubah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kondisi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keras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dan getas (glassy)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menjadi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lunak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elastis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(rubbery). Pada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mobilitas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segmen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rantai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polimer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meningkat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signifikan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Faktor-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faktor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mempengaruhi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Kekakuan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rantai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Rantai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kaku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Ikatan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hidrogen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: Meningkatkan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Tg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Gugus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samping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besar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: Meningkatkan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Tg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Plasticizer: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Menurunkan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Tg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Berat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Tg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meningkat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berat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hingga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nilai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asimtotik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790718-72AF-1627-F2B7-D59648EC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686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C52F29-7E5D-3E83-518A-12D1E6913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D08B5-AF9C-B76C-88DC-34E489A99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KARAKTERISTIK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B4899-B7DC-05E7-8955-D6A25811C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08590"/>
            <a:ext cx="8280920" cy="4527455"/>
          </a:xfrm>
        </p:spPr>
        <p:txBody>
          <a:bodyPr>
            <a:normAutofit fontScale="3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2. 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Leleh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(Tm)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leleh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daerah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kristal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polimer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meleleh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Hanya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polimer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daerah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kristal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Tm yang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jelas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Hubungan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Tm dan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polimer: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Tm/</a:t>
            </a:r>
            <a:r>
              <a:rPr lang="en-US" sz="4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Tg</a:t>
            </a:r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≈ 1.5 - 2.0</a:t>
            </a:r>
            <a:r>
              <a:rPr lang="en-US" sz="4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banyak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polimer)</a:t>
            </a:r>
          </a:p>
          <a:p>
            <a:pPr algn="just">
              <a:lnSpc>
                <a:spcPct val="120000"/>
              </a:lnSpc>
              <a:buNone/>
            </a:pP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3. 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Stabilitas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Termal</a:t>
            </a:r>
            <a:endParaRPr lang="en-US" sz="4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Stabilitas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termal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menunjukkan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kemampuan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polimer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mempertahankan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sifatnya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4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Diukur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Thermogravimetric Analysis (TGA):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Mengukur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kehilangan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massa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vs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temperatur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Differential Scanning Calorimetry (DSC):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Mengukur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perubahan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entalpi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7286E2-E0D6-318D-E72B-6E5F2C2DD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43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F0DB03-1EA3-40B4-5875-6CDB2CF16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95C1C-0703-E198-CA1A-A815157A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KARAKTERISTIK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21D98F-8300-CA78-BE9F-CC3D237458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08590"/>
            <a:ext cx="8280920" cy="4332517"/>
          </a:xfrm>
        </p:spPr>
        <p:txBody>
          <a:bodyPr>
            <a:normAutofit fontScale="32500" lnSpcReduction="20000"/>
          </a:bodyPr>
          <a:lstStyle/>
          <a:p>
            <a:pPr marL="742950" indent="-742950">
              <a:buAutoNum type="alphaUcPeriod" startAt="2"/>
            </a:pP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Sifat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Mekanik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1. 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Tarik (Tensile Strength)</a:t>
            </a:r>
          </a:p>
          <a:p>
            <a:pPr>
              <a:buNone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tarik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tegangan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maksimum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ditahan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material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sebelum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patah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buNone/>
            </a:pPr>
            <a:r>
              <a:rPr lang="el-GR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 = 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F/A₀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4000" dirty="0">
                <a:latin typeface="Cambria" panose="02040503050406030204" pitchFamily="18" charset="0"/>
                <a:ea typeface="Cambria" panose="02040503050406030204" pitchFamily="18" charset="0"/>
              </a:rPr>
              <a:t>σ =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tarik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(MPa)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F =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gaya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tarik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maksimum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(N)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A₀ =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luas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penampang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awal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(mm²)</a:t>
            </a:r>
          </a:p>
          <a:p>
            <a:pPr>
              <a:buNone/>
            </a:pP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2.  Modulus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Elastisitas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(Young's Modulus)</a:t>
            </a:r>
          </a:p>
          <a:p>
            <a:pPr>
              <a:buNone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Modulus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elastisitas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mengukur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kekakuan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material:</a:t>
            </a:r>
          </a:p>
          <a:p>
            <a:pPr algn="ctr">
              <a:buNone/>
            </a:pPr>
            <a:r>
              <a:rPr lang="en-US" sz="5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 = </a:t>
            </a:r>
            <a:r>
              <a:rPr lang="el-GR" sz="5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σ/ε</a:t>
            </a:r>
            <a:endParaRPr lang="el-GR" sz="5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E = modulus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elastisitas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GPa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4000" dirty="0">
                <a:latin typeface="Cambria" panose="02040503050406030204" pitchFamily="18" charset="0"/>
                <a:ea typeface="Cambria" panose="02040503050406030204" pitchFamily="18" charset="0"/>
              </a:rPr>
              <a:t>σ =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tegangan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(MPa)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sz="4000" dirty="0">
                <a:latin typeface="Cambria" panose="02040503050406030204" pitchFamily="18" charset="0"/>
                <a:ea typeface="Cambria" panose="02040503050406030204" pitchFamily="18" charset="0"/>
              </a:rPr>
              <a:t>ε = </a:t>
            </a:r>
            <a:r>
              <a:rPr lang="en-US" sz="4000" dirty="0" err="1">
                <a:latin typeface="Cambria" panose="02040503050406030204" pitchFamily="18" charset="0"/>
                <a:ea typeface="Cambria" panose="02040503050406030204" pitchFamily="18" charset="0"/>
              </a:rPr>
              <a:t>regangan</a:t>
            </a:r>
            <a:r>
              <a:rPr lang="en-US" sz="4000" dirty="0">
                <a:latin typeface="Cambria" panose="02040503050406030204" pitchFamily="18" charset="0"/>
                <a:ea typeface="Cambria" panose="02040503050406030204" pitchFamily="18" charset="0"/>
              </a:rPr>
              <a:t> (strain)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A1D258-1168-84D2-C339-0704DC68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117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AEFF54-B8F9-015F-9003-F69F2FF3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0405F-69B2-FD5F-A335-EF38E720D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KARAKTERISTIK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4E181-5198-C7DB-892A-915924A1BB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08590"/>
            <a:ext cx="8280920" cy="4332517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None/>
            </a:pPr>
            <a:r>
              <a:rPr lang="en-US" sz="3200" b="1" dirty="0"/>
              <a:t>3. </a:t>
            </a:r>
            <a:r>
              <a:rPr lang="en-US" sz="3200" b="1" dirty="0" err="1"/>
              <a:t>Elongasi</a:t>
            </a:r>
            <a:r>
              <a:rPr lang="en-US" sz="3200" b="1" dirty="0"/>
              <a:t> </a:t>
            </a:r>
            <a:r>
              <a:rPr lang="en-US" sz="3200" b="1" dirty="0" err="1"/>
              <a:t>Putus</a:t>
            </a:r>
            <a:endParaRPr lang="en-US" sz="3200" b="1" dirty="0"/>
          </a:p>
          <a:p>
            <a:pPr>
              <a:lnSpc>
                <a:spcPct val="120000"/>
              </a:lnSpc>
              <a:buNone/>
            </a:pPr>
            <a:r>
              <a:rPr lang="en-US" sz="3200" dirty="0" err="1"/>
              <a:t>Elongasi</a:t>
            </a:r>
            <a:r>
              <a:rPr lang="en-US" sz="3200" dirty="0"/>
              <a:t> </a:t>
            </a:r>
            <a:r>
              <a:rPr lang="en-US" sz="3200" dirty="0" err="1"/>
              <a:t>putus</a:t>
            </a:r>
            <a:r>
              <a:rPr lang="en-US" sz="3200" dirty="0"/>
              <a:t> </a:t>
            </a:r>
            <a:r>
              <a:rPr lang="en-US" sz="3200" dirty="0" err="1"/>
              <a:t>adalah</a:t>
            </a:r>
            <a:r>
              <a:rPr lang="en-US" sz="3200" dirty="0"/>
              <a:t> </a:t>
            </a:r>
            <a:r>
              <a:rPr lang="en-US" sz="3200" dirty="0" err="1"/>
              <a:t>perpanjangan</a:t>
            </a:r>
            <a:r>
              <a:rPr lang="en-US" sz="3200" dirty="0"/>
              <a:t> </a:t>
            </a:r>
            <a:r>
              <a:rPr lang="en-US" sz="3200" dirty="0" err="1"/>
              <a:t>maksimum</a:t>
            </a:r>
            <a:r>
              <a:rPr lang="en-US" sz="3200" dirty="0"/>
              <a:t> </a:t>
            </a:r>
            <a:r>
              <a:rPr lang="en-US" sz="3200" dirty="0" err="1"/>
              <a:t>sebelum</a:t>
            </a:r>
            <a:r>
              <a:rPr lang="en-US" sz="3200" dirty="0"/>
              <a:t> </a:t>
            </a:r>
            <a:r>
              <a:rPr lang="en-US" sz="3200" dirty="0" err="1"/>
              <a:t>putus</a:t>
            </a:r>
            <a:r>
              <a:rPr lang="en-US" sz="3200" dirty="0"/>
              <a:t>, </a:t>
            </a:r>
            <a:r>
              <a:rPr lang="en-US" sz="3200" dirty="0" err="1"/>
              <a:t>yaitu</a:t>
            </a:r>
            <a:r>
              <a:rPr lang="en-US" sz="3200" dirty="0"/>
              <a:t>:</a:t>
            </a:r>
          </a:p>
          <a:p>
            <a:pPr algn="ctr">
              <a:lnSpc>
                <a:spcPct val="120000"/>
              </a:lnSpc>
              <a:buNone/>
            </a:pPr>
            <a:r>
              <a:rPr lang="el-GR" sz="3200" b="1" dirty="0">
                <a:solidFill>
                  <a:srgbClr val="FF0000"/>
                </a:solidFill>
              </a:rPr>
              <a:t>ε = (</a:t>
            </a:r>
            <a:r>
              <a:rPr lang="en-US" sz="3200" b="1" dirty="0">
                <a:solidFill>
                  <a:srgbClr val="FF0000"/>
                </a:solidFill>
              </a:rPr>
              <a:t>L - L₀)/L₀ × 100%</a:t>
            </a:r>
            <a:endParaRPr lang="en-US" sz="3200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  <a:buNone/>
            </a:pPr>
            <a:r>
              <a:rPr lang="en-US" sz="3200" dirty="0" err="1"/>
              <a:t>dimana</a:t>
            </a:r>
            <a:r>
              <a:rPr lang="en-US" sz="3200" dirty="0"/>
              <a:t>: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3200" dirty="0"/>
              <a:t>ε = </a:t>
            </a:r>
            <a:r>
              <a:rPr lang="en-US" sz="3200" dirty="0" err="1"/>
              <a:t>elongasi</a:t>
            </a:r>
            <a:r>
              <a:rPr lang="en-US" sz="3200" dirty="0"/>
              <a:t> (%)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L = </a:t>
            </a:r>
            <a:r>
              <a:rPr lang="en-US" sz="3200" dirty="0" err="1"/>
              <a:t>panjang</a:t>
            </a:r>
            <a:r>
              <a:rPr lang="en-US" sz="3200" dirty="0"/>
              <a:t> </a:t>
            </a:r>
            <a:r>
              <a:rPr lang="en-US" sz="3200" dirty="0" err="1"/>
              <a:t>akhir</a:t>
            </a:r>
            <a:r>
              <a:rPr lang="en-US" sz="3200" dirty="0"/>
              <a:t> (mm)</a:t>
            </a: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3200" dirty="0"/>
              <a:t>L₀ = </a:t>
            </a:r>
            <a:r>
              <a:rPr lang="en-US" sz="3200" dirty="0" err="1"/>
              <a:t>panjang</a:t>
            </a:r>
            <a:r>
              <a:rPr lang="en-US" sz="3200" dirty="0"/>
              <a:t> </a:t>
            </a:r>
            <a:r>
              <a:rPr lang="en-US" sz="3200" dirty="0" err="1"/>
              <a:t>awal</a:t>
            </a:r>
            <a:r>
              <a:rPr lang="en-US" sz="3200" dirty="0"/>
              <a:t> (mm)</a:t>
            </a:r>
          </a:p>
          <a:p>
            <a:pPr>
              <a:lnSpc>
                <a:spcPct val="120000"/>
              </a:lnSpc>
              <a:buNone/>
            </a:pPr>
            <a:endParaRPr lang="en-US" sz="3200" b="1" dirty="0"/>
          </a:p>
          <a:p>
            <a:pPr>
              <a:lnSpc>
                <a:spcPct val="120000"/>
              </a:lnSpc>
              <a:buNone/>
            </a:pPr>
            <a:r>
              <a:rPr lang="en-US" sz="3200" b="1" dirty="0"/>
              <a:t>4. </a:t>
            </a:r>
            <a:r>
              <a:rPr lang="en-US" sz="3200" b="1" dirty="0" err="1"/>
              <a:t>Ketangguhan</a:t>
            </a:r>
            <a:r>
              <a:rPr lang="en-US" sz="3200" b="1" dirty="0"/>
              <a:t> (Toughness)</a:t>
            </a:r>
          </a:p>
          <a:p>
            <a:pPr>
              <a:lnSpc>
                <a:spcPct val="120000"/>
              </a:lnSpc>
              <a:buNone/>
            </a:pPr>
            <a:r>
              <a:rPr lang="en-US" sz="3200" b="1" dirty="0" err="1"/>
              <a:t>Ketangguhan</a:t>
            </a:r>
            <a:r>
              <a:rPr lang="en-US" sz="3200" b="1" dirty="0"/>
              <a:t> </a:t>
            </a:r>
            <a:r>
              <a:rPr lang="en-US" sz="3200" b="1" dirty="0" err="1"/>
              <a:t>adalah</a:t>
            </a:r>
            <a:r>
              <a:rPr lang="en-US" sz="3200" b="1" dirty="0"/>
              <a:t> </a:t>
            </a:r>
            <a:r>
              <a:rPr lang="en-US" sz="3200" b="1" dirty="0" err="1"/>
              <a:t>kemampuan</a:t>
            </a:r>
            <a:r>
              <a:rPr lang="en-US" sz="3200" b="1" dirty="0"/>
              <a:t> material </a:t>
            </a:r>
            <a:r>
              <a:rPr lang="en-US" sz="3200" b="1" dirty="0" err="1"/>
              <a:t>menyerap</a:t>
            </a:r>
            <a:r>
              <a:rPr lang="en-US" sz="3200" b="1" dirty="0"/>
              <a:t> </a:t>
            </a:r>
            <a:r>
              <a:rPr lang="en-US" sz="3200" b="1" dirty="0" err="1"/>
              <a:t>energi</a:t>
            </a:r>
            <a:r>
              <a:rPr lang="en-US" sz="3200" b="1" dirty="0"/>
              <a:t> </a:t>
            </a:r>
            <a:r>
              <a:rPr lang="en-US" sz="3200" b="1" dirty="0" err="1"/>
              <a:t>sebelum</a:t>
            </a:r>
            <a:r>
              <a:rPr lang="en-US" sz="3200" b="1" dirty="0"/>
              <a:t> </a:t>
            </a:r>
            <a:r>
              <a:rPr lang="en-US" sz="3200" b="1" dirty="0" err="1"/>
              <a:t>patah</a:t>
            </a:r>
            <a:r>
              <a:rPr lang="en-US" sz="3200" b="1" dirty="0"/>
              <a:t>, </a:t>
            </a:r>
            <a:r>
              <a:rPr lang="en-US" sz="3200" b="1" dirty="0" err="1"/>
              <a:t>diukur</a:t>
            </a:r>
            <a:r>
              <a:rPr lang="en-US" sz="3200" b="1" dirty="0"/>
              <a:t> </a:t>
            </a:r>
            <a:r>
              <a:rPr lang="en-US" sz="3200" b="1" dirty="0" err="1"/>
              <a:t>dari</a:t>
            </a:r>
            <a:r>
              <a:rPr lang="en-US" sz="3200" b="1" dirty="0"/>
              <a:t> </a:t>
            </a:r>
            <a:r>
              <a:rPr lang="en-US" sz="3200" b="1" dirty="0" err="1"/>
              <a:t>luas</a:t>
            </a:r>
            <a:r>
              <a:rPr lang="en-US" sz="3200" b="1" dirty="0"/>
              <a:t> area di </a:t>
            </a:r>
            <a:r>
              <a:rPr lang="en-US" sz="3200" b="1" dirty="0" err="1"/>
              <a:t>bawah</a:t>
            </a:r>
            <a:r>
              <a:rPr lang="en-US" sz="3200" b="1" dirty="0"/>
              <a:t> </a:t>
            </a:r>
            <a:r>
              <a:rPr lang="en-US" sz="3200" b="1" dirty="0" err="1"/>
              <a:t>kurva</a:t>
            </a:r>
            <a:r>
              <a:rPr lang="en-US" sz="3200" b="1" dirty="0"/>
              <a:t> </a:t>
            </a:r>
            <a:r>
              <a:rPr lang="en-US" sz="3200" b="1" dirty="0" err="1"/>
              <a:t>tegangan-regangan</a:t>
            </a:r>
            <a:r>
              <a:rPr lang="en-US" sz="3200" dirty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FC8FE4-759E-9685-1E33-A9612087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90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71B76-6952-B333-BB61-3AE11BCCC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5E94B44B-E806-0F5B-3D12-098DBCF6F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635646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Struktur Polimer</a:t>
            </a:r>
          </a:p>
        </p:txBody>
      </p:sp>
    </p:spTree>
    <p:extLst>
      <p:ext uri="{BB962C8B-B14F-4D97-AF65-F5344CB8AC3E}">
        <p14:creationId xmlns:p14="http://schemas.microsoft.com/office/powerpoint/2010/main" val="9691228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D09017-6988-5279-477C-24096DC74C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ED46A-0C86-2313-EED8-BD8B9C53E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KARAKTERISTIK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6F0609-D60E-DCA1-A234-949BC9888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08590"/>
            <a:ext cx="8280920" cy="4332517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C.  Sifat Kimia</a:t>
            </a:r>
          </a:p>
          <a:p>
            <a:pPr>
              <a:buNone/>
            </a:pPr>
            <a:endParaRPr lang="en-US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Ketahanan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Pelarut</a:t>
            </a: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Ketahanan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polimer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pelarut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bergantung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pada: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Kristalinitas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: Polimer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kristal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tahan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pelarut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Cross-linking: Polimer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terjalin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tidak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larut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Polaritas: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Prinsip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"like dissolves like"</a:t>
            </a:r>
          </a:p>
          <a:p>
            <a:pPr algn="just">
              <a:buNone/>
            </a:pPr>
            <a:endParaRPr lang="en-US" sz="2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2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Ketahanan</a:t>
            </a:r>
            <a:r>
              <a:rPr lang="en-US" sz="2200" b="1" dirty="0">
                <a:latin typeface="Cambria" panose="02040503050406030204" pitchFamily="18" charset="0"/>
                <a:ea typeface="Cambria" panose="02040503050406030204" pitchFamily="18" charset="0"/>
              </a:rPr>
              <a:t> Kimia</a:t>
            </a:r>
          </a:p>
          <a:p>
            <a:pPr algn="just"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Polimer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bereaksi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asam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basa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oksidator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tergantung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kimianya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algn="just">
              <a:buNone/>
            </a:pP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Polimer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gugus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fungsi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reaktif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(ester,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amida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rentan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200" dirty="0" err="1">
                <a:latin typeface="Cambria" panose="02040503050406030204" pitchFamily="18" charset="0"/>
                <a:ea typeface="Cambria" panose="02040503050406030204" pitchFamily="18" charset="0"/>
              </a:rPr>
              <a:t>hidrolisis</a:t>
            </a:r>
            <a:r>
              <a:rPr lang="en-US" sz="22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203C42-E6F3-6F28-3A8A-D219D9222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137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256BF4-D24B-49C4-83D7-C55BCE77E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A8F60-2B81-EA78-8DF2-F1AB1BC0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2393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KARAKTERISTIK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448C13-BCCC-CD4E-72B0-CF5D79862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426632"/>
            <a:ext cx="8280920" cy="4614476"/>
          </a:xfrm>
        </p:spPr>
        <p:txBody>
          <a:bodyPr>
            <a:normAutofit fontScale="25000" lnSpcReduction="20000"/>
          </a:bodyPr>
          <a:lstStyle/>
          <a:p>
            <a:pPr marL="457200" indent="-457200">
              <a:buAutoNum type="alphaUcPeriod" startAt="4"/>
            </a:pPr>
            <a:r>
              <a:rPr lang="en-US" sz="8000" b="1" dirty="0"/>
              <a:t>Sifat Listrik</a:t>
            </a:r>
          </a:p>
          <a:p>
            <a:pPr marL="457200" indent="-457200">
              <a:buAutoNum type="alphaUcPeriod" startAt="4"/>
            </a:pPr>
            <a:endParaRPr lang="en-US" sz="8000" b="1" dirty="0"/>
          </a:p>
          <a:p>
            <a:pPr algn="just">
              <a:lnSpc>
                <a:spcPct val="120000"/>
              </a:lnSpc>
              <a:buNone/>
            </a:pPr>
            <a:r>
              <a:rPr lang="en-US" sz="80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8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Konstanta</a:t>
            </a:r>
            <a:r>
              <a:rPr lang="en-US" sz="8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Dielektrik</a:t>
            </a:r>
            <a:endParaRPr lang="en-US" sz="8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80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Konstanta</a:t>
            </a:r>
            <a:r>
              <a:rPr lang="en-US" sz="80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dielektrik</a:t>
            </a:r>
            <a:r>
              <a:rPr lang="en-US" sz="80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mengukur</a:t>
            </a:r>
            <a:r>
              <a:rPr lang="en-US" sz="80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kemampuan</a:t>
            </a:r>
            <a:r>
              <a:rPr lang="en-US" sz="80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material </a:t>
            </a:r>
            <a:r>
              <a:rPr lang="en-US" sz="80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menyimpan</a:t>
            </a:r>
            <a:r>
              <a:rPr lang="en-US" sz="80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energi</a:t>
            </a:r>
            <a:r>
              <a:rPr lang="en-US" sz="80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listrik</a:t>
            </a:r>
            <a:r>
              <a:rPr lang="en-US" sz="80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80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medan</a:t>
            </a:r>
            <a:r>
              <a:rPr lang="en-US" sz="80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elektrik</a:t>
            </a:r>
            <a:r>
              <a:rPr lang="en-US" sz="8000" dirty="0"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= </a:t>
            </a:r>
            <a:r>
              <a:rPr lang="el-GR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 × </a:t>
            </a:r>
            <a:r>
              <a:rPr lang="en-US" sz="8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C₀</a:t>
            </a:r>
            <a:endParaRPr lang="en-US" sz="8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8000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C = </a:t>
            </a:r>
            <a:r>
              <a:rPr lang="en-US" sz="8000" dirty="0" err="1">
                <a:latin typeface="Cambria" panose="02040503050406030204" pitchFamily="18" charset="0"/>
                <a:ea typeface="Cambria" panose="02040503050406030204" pitchFamily="18" charset="0"/>
              </a:rPr>
              <a:t>kapasitansi</a:t>
            </a:r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latin typeface="Cambria" panose="02040503050406030204" pitchFamily="18" charset="0"/>
                <a:ea typeface="Cambria" panose="02040503050406030204" pitchFamily="18" charset="0"/>
              </a:rPr>
              <a:t>dielektrik</a:t>
            </a:r>
            <a:endParaRPr lang="en-US" sz="8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l-GR" sz="8000" dirty="0">
                <a:latin typeface="Cambria" panose="02040503050406030204" pitchFamily="18" charset="0"/>
                <a:ea typeface="Cambria" panose="02040503050406030204" pitchFamily="18" charset="0"/>
              </a:rPr>
              <a:t>ε = </a:t>
            </a:r>
            <a:r>
              <a:rPr lang="en-US" sz="8000" dirty="0" err="1">
                <a:latin typeface="Cambria" panose="02040503050406030204" pitchFamily="18" charset="0"/>
                <a:ea typeface="Cambria" panose="02040503050406030204" pitchFamily="18" charset="0"/>
              </a:rPr>
              <a:t>konstanta</a:t>
            </a:r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latin typeface="Cambria" panose="02040503050406030204" pitchFamily="18" charset="0"/>
                <a:ea typeface="Cambria" panose="02040503050406030204" pitchFamily="18" charset="0"/>
              </a:rPr>
              <a:t>dielektrik</a:t>
            </a:r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latin typeface="Cambria" panose="02040503050406030204" pitchFamily="18" charset="0"/>
                <a:ea typeface="Cambria" panose="02040503050406030204" pitchFamily="18" charset="0"/>
              </a:rPr>
              <a:t>relatif</a:t>
            </a:r>
            <a:endParaRPr lang="en-US" sz="8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C₀ = </a:t>
            </a:r>
            <a:r>
              <a:rPr lang="en-US" sz="8000" dirty="0" err="1">
                <a:latin typeface="Cambria" panose="02040503050406030204" pitchFamily="18" charset="0"/>
                <a:ea typeface="Cambria" panose="02040503050406030204" pitchFamily="18" charset="0"/>
              </a:rPr>
              <a:t>kapasitansi</a:t>
            </a:r>
            <a:r>
              <a:rPr lang="en-US" sz="8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8000" dirty="0" err="1">
                <a:latin typeface="Cambria" panose="02040503050406030204" pitchFamily="18" charset="0"/>
                <a:ea typeface="Cambria" panose="02040503050406030204" pitchFamily="18" charset="0"/>
              </a:rPr>
              <a:t>vakum</a:t>
            </a:r>
            <a:endParaRPr lang="en-US" sz="8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8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3DD248-E3F0-289C-8BAF-4C6A5809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2664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8B9B64-8FCB-C7AD-69B8-93E8CDE98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079F-BD59-D7AA-84F7-BC9F0C5D3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43902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KARAKTERISTIK POLIMER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819994F-41E1-F60F-77B9-8C477ED2D2B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30" y="258752"/>
                <a:ext cx="8280920" cy="4614476"/>
              </a:xfrm>
            </p:spPr>
            <p:txBody>
              <a:bodyPr>
                <a:normAutofit fontScale="25000" lnSpcReduction="20000"/>
              </a:bodyPr>
              <a:lstStyle/>
              <a:p>
                <a:pPr algn="just">
                  <a:lnSpc>
                    <a:spcPct val="120000"/>
                  </a:lnSpc>
                  <a:buNone/>
                </a:pPr>
                <a:r>
                  <a:rPr lang="en-US" sz="72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2. Resistivitas</a:t>
                </a:r>
              </a:p>
              <a:p>
                <a:pPr algn="just">
                  <a:lnSpc>
                    <a:spcPct val="120000"/>
                  </a:lnSpc>
                  <a:buNone/>
                </a:pP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Resistivitas Volume (Volume Resistivity, </a:t>
                </a:r>
                <a:r>
                  <a:rPr lang="el-GR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ρ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ᵥ)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adalah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sifat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intrinsik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material yang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mengukur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seberapa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kuat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sebuah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bahan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menghambat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aliran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arus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listrik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melalui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seluruh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volumenya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buNone/>
                </a:pP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Resistivitas volume polimer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berkisar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10¹³ - 10¹⁷ </a:t>
                </a:r>
                <a:r>
                  <a:rPr lang="el-GR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Ω·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m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untuk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polimer isolator. 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Polimer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konduktif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seperti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poliasetilena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terdoping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memiliki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resistivitas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jauh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lebih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72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rendah</a:t>
                </a:r>
                <a:r>
                  <a:rPr lang="en-US" sz="7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Resistivitas volume (</a:t>
                </a:r>
                <a:r>
                  <a:rPr lang="el-GR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ρ)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suatu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bahan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didefinisikan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sebagai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resistansi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(R)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antara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dua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elektroda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yang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berlawanan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pada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sebuah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kubus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material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dengan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satuan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panjang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sisi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. </a:t>
                </a:r>
                <a:r>
                  <a:rPr lang="en-US" sz="72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Secara</a:t>
                </a:r>
                <a:r>
                  <a:rPr lang="en-US" sz="72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formula:</a:t>
                </a:r>
              </a:p>
              <a:p>
                <a:pPr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n-US" sz="7200" b="1" i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72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7200" b="1" i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7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7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ar-AE" sz="7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</m:oMath>
                  </m:oMathPara>
                </a14:m>
                <a:endParaRPr lang="ar-AE" sz="7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l-GR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ρ = </a:t>
                </a:r>
                <a:r>
                  <a:rPr lang="en-US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Resistivitas Volume (</a:t>
                </a:r>
                <a:r>
                  <a:rPr lang="el-GR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Ω·</a:t>
                </a:r>
                <a:r>
                  <a:rPr lang="en-US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m)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R = </a:t>
                </a:r>
                <a:r>
                  <a:rPr lang="en-US" sz="48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Resistansi</a:t>
                </a:r>
                <a:r>
                  <a:rPr lang="en-US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48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Terukur</a:t>
                </a:r>
                <a:r>
                  <a:rPr lang="en-US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(</a:t>
                </a:r>
                <a:r>
                  <a:rPr lang="el-GR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Ω)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A = Luas </a:t>
                </a:r>
                <a:r>
                  <a:rPr lang="en-US" sz="48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Penampang</a:t>
                </a:r>
                <a:r>
                  <a:rPr lang="en-US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48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elektroda</a:t>
                </a:r>
                <a:r>
                  <a:rPr lang="en-US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(m²)</a:t>
                </a:r>
              </a:p>
              <a:p>
                <a:pPr algn="l">
                  <a:lnSpc>
                    <a:spcPct val="12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L = Jarak </a:t>
                </a:r>
                <a:r>
                  <a:rPr lang="en-US" sz="48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antara</a:t>
                </a:r>
                <a:r>
                  <a:rPr lang="en-US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48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elektroda</a:t>
                </a:r>
                <a:r>
                  <a:rPr lang="en-US" sz="48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(m)</a:t>
                </a:r>
              </a:p>
              <a:p>
                <a:pPr algn="just">
                  <a:lnSpc>
                    <a:spcPct val="120000"/>
                  </a:lnSpc>
                  <a:buNone/>
                </a:pPr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2819994F-41E1-F60F-77B9-8C477ED2D2B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30" y="258752"/>
                <a:ext cx="8280920" cy="4614476"/>
              </a:xfrm>
              <a:blipFill>
                <a:blip r:embed="rId3"/>
                <a:stretch>
                  <a:fillRect l="-589" t="-793" r="-589" b="-3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45F8C2-FD66-AF20-5965-4AD77A86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571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3679C-CDE7-E0C2-DC36-C0EBB824C1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FB251-F653-B7DF-6404-1952D9FAB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-43902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18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Contoh Kasus </a:t>
            </a:r>
            <a:r>
              <a:rPr lang="en-US" sz="1800" b="1" dirty="0" err="1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Perhitungan</a:t>
            </a:r>
            <a:r>
              <a:rPr lang="en-US" sz="18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800" b="1" dirty="0" err="1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Pengaruh</a:t>
            </a:r>
            <a:r>
              <a:rPr lang="en-US" sz="18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Aditif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8B40CAC-42F4-A9C8-6679-FDCB44F49B1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30" y="258752"/>
                <a:ext cx="8280920" cy="4614476"/>
              </a:xfrm>
            </p:spPr>
            <p:txBody>
              <a:bodyPr>
                <a:normAutofit fontScale="25000" lnSpcReduction="20000"/>
              </a:bodyPr>
              <a:lstStyle/>
              <a:p>
                <a:pPr algn="just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Soal: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 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Sebuah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film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polietilena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(PE)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murni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dengan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ketebalan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100 </a:t>
                </a:r>
                <a:r>
                  <a:rPr lang="el-GR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μ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m (L)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diuji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menggunakan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elektroda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dengan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luas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20 cm² (A).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Terukur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resistansi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sebesar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 </a:t>
                </a:r>
                <a14:m>
                  <m:oMath xmlns:m="http://schemas.openxmlformats.org/officeDocument/2006/math">
                    <m:r>
                      <a:rPr lang="en-US" sz="60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6000" i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m:rPr>
                        <m:nor/>
                      </m:rPr>
                      <a:rPr lang="ar-AE" sz="6000" b="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6000" b="0" i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l-GR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.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Hitung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resistivitas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volumenya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. Jika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kemudian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ditambahkan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15% </a:t>
                </a:r>
                <a:r>
                  <a:rPr lang="en-US" sz="6000" b="0" i="1" dirty="0">
                    <a:solidFill>
                      <a:srgbClr val="0F1115"/>
                    </a:solidFill>
                    <a:effectLst/>
                    <a:latin typeface="quote-cjk-patch"/>
                  </a:rPr>
                  <a:t>carbon black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 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ke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dalam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PE,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resistansi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terukur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turun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menjadi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 </a:t>
                </a:r>
                <a14:m>
                  <m:oMath xmlns:m="http://schemas.openxmlformats.org/officeDocument/2006/math">
                    <m:r>
                      <a:rPr lang="en-US" sz="6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6000" i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nor/>
                      </m:rPr>
                      <a:rPr lang="ar-AE" sz="6000" b="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6000" b="0" i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l-GR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.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Hitung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resistivitas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volume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komposit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baru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dan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bandingkan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.</a:t>
                </a:r>
              </a:p>
              <a:p>
                <a:pPr algn="l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Jawaban:</a:t>
                </a:r>
                <a:endParaRPr lang="en-US" sz="6000" b="0" i="0" dirty="0">
                  <a:solidFill>
                    <a:srgbClr val="0F1115"/>
                  </a:solidFill>
                  <a:effectLst/>
                  <a:latin typeface="quote-cjk-patch"/>
                </a:endParaRPr>
              </a:p>
              <a:p>
                <a:pPr algn="l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a) Untuk PE Murni:</a:t>
                </a:r>
                <a:endParaRPr lang="en-US" sz="6000" b="0" i="0" dirty="0">
                  <a:solidFill>
                    <a:srgbClr val="0F1115"/>
                  </a:solidFill>
                  <a:effectLst/>
                  <a:latin typeface="quote-cjk-patch"/>
                </a:endParaRPr>
              </a:p>
              <a:p>
                <a:pPr algn="l"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L = 100 </a:t>
                </a:r>
                <a:r>
                  <a:rPr lang="el-GR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μ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m = </a:t>
                </a:r>
                <a14:m>
                  <m:oMath xmlns:m="http://schemas.openxmlformats.org/officeDocument/2006/math">
                    <m:r>
                      <a:rPr lang="en-US" sz="6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6000" i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nor/>
                      </m:rPr>
                      <a:rPr lang="ar-AE" sz="60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ar-AE" sz="6000" b="0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ar-AE" sz="6000" b="0" i="0" dirty="0">
                  <a:solidFill>
                    <a:srgbClr val="0F1115"/>
                  </a:solidFill>
                  <a:effectLst/>
                  <a:latin typeface="quote-cjk-patch"/>
                </a:endParaRPr>
              </a:p>
              <a:p>
                <a:pPr algn="l">
                  <a:spcBef>
                    <a:spcPts val="45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A = 20 cm² = </a:t>
                </a:r>
                <a14:m>
                  <m:oMath xmlns:m="http://schemas.openxmlformats.org/officeDocument/2006/math">
                    <m:r>
                      <a:rPr lang="en-US" sz="600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6000" i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nor/>
                      </m:rPr>
                      <a:rPr lang="ar-AE" sz="6000" b="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ar-AE" sz="60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6000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ar-AE" sz="6000" b="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ar-AE" sz="6000" b="0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 sz="6000" b="0" i="0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 sz="6000" b="0" i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sz="60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6000" b="0" i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 sz="6000" b="0" i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6000" b="0" i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m:rPr>
                        <m:nor/>
                      </m:rPr>
                      <a:rPr lang="ar-AE" sz="6000" b="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ar-AE" sz="6000" b="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6000" b="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ar-AE" sz="6000" b="0" i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ar-AE" sz="6000" b="0" i="0" dirty="0">
                  <a:solidFill>
                    <a:srgbClr val="0F1115"/>
                  </a:solidFill>
                  <a:effectLst/>
                  <a:latin typeface="quote-cjk-patch"/>
                </a:endParaRPr>
              </a:p>
              <a:p>
                <a:pPr algn="l">
                  <a:spcBef>
                    <a:spcPts val="45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R = </a:t>
                </a:r>
                <a14:m>
                  <m:oMath xmlns:m="http://schemas.openxmlformats.org/officeDocument/2006/math">
                    <m:r>
                      <a:rPr lang="en-US" sz="600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6000" i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15</m:t>
                        </m:r>
                      </m:sup>
                    </m:sSup>
                    <m:r>
                      <m:rPr>
                        <m:nor/>
                      </m:rPr>
                      <a:rPr lang="ar-AE" sz="6000" b="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6000" b="0" i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l-GR" sz="6000" b="0" i="0" dirty="0">
                  <a:solidFill>
                    <a:srgbClr val="0F1115"/>
                  </a:solidFill>
                  <a:effectLst/>
                  <a:latin typeface="quote-cjk-patch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60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𝝆</m:t>
                      </m:r>
                      <m:r>
                        <a:rPr lang="el-GR" sz="6000" b="1" i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60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l-GR" sz="6000" b="1" i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6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6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ar-AE" sz="60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𝑳</m:t>
                          </m:r>
                        </m:den>
                      </m:f>
                      <m:r>
                        <a:rPr lang="ar-AE" sz="60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ar-AE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sup>
                          </m:sSup>
                        </m:e>
                      </m:d>
                      <m:r>
                        <a:rPr lang="ar-AE" sz="6000" i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ar-AE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ar-AE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6000" dirty="0"/>
              </a:p>
              <a:p>
                <a:pPr>
                  <a:buNone/>
                </a:pPr>
                <a:endParaRPr lang="ar-AE" sz="60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AE" sz="600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ar-AE" sz="6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ar-AE" sz="60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ar-AE" sz="6000" i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ar-AE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17</m:t>
                          </m:r>
                        </m:sup>
                      </m:sSup>
                      <m:r>
                        <m:rPr>
                          <m:nor/>
                        </m:rPr>
                        <a:rPr lang="ar-AE" sz="6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6000" b="0" i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l-GR" sz="6000" b="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l-GR" sz="6000" b="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nor/>
                        </m:rPr>
                        <a:rPr lang="el-GR" sz="6000" b="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ar-AE" sz="6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6000" b="0" i="1">
                              <a:latin typeface="Cambria Math" panose="02040503050406030204" pitchFamily="18" charset="0"/>
                            </a:rPr>
                            <m:t>atau</m:t>
                          </m:r>
                          <m:r>
                            <m:rPr>
                              <m:nor/>
                            </m:rPr>
                            <a:rPr lang="en-US" sz="6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ar-AE" sz="6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6000" b="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ar-AE" sz="6000" b="0" i="0">
                                  <a:latin typeface="Cambria Math" panose="02040503050406030204" pitchFamily="18" charset="0"/>
                                </a:rPr>
                                <m:t>19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ar-AE" sz="6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6000" b="0" i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l-GR" sz="6000" b="0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l-GR" sz="6000" b="0" i="1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</m:d>
                    </m:oMath>
                  </m:oMathPara>
                </a14:m>
                <a:endParaRPr lang="en-US" sz="6000" i="1" dirty="0">
                  <a:solidFill>
                    <a:srgbClr val="0F1115"/>
                  </a:solidFill>
                  <a:latin typeface="quote-cjk-patch"/>
                </a:endParaRPr>
              </a:p>
              <a:p>
                <a:pPr>
                  <a:buNone/>
                </a:pPr>
                <a:endParaRPr lang="en-US" sz="6000" i="1" dirty="0">
                  <a:solidFill>
                    <a:srgbClr val="0F1115"/>
                  </a:solidFill>
                  <a:latin typeface="quote-cjk-patch"/>
                </a:endParaRPr>
              </a:p>
              <a:p>
                <a:pPr algn="l"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6000" b="0" i="1" dirty="0">
                    <a:solidFill>
                      <a:srgbClr val="0F1115"/>
                    </a:solidFill>
                    <a:effectLst/>
                    <a:latin typeface="quote-cjk-patch"/>
                  </a:rPr>
                  <a:t>Nilai </a:t>
                </a:r>
                <a:r>
                  <a:rPr lang="en-US" sz="6000" b="0" i="1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tipikal</a:t>
                </a:r>
                <a:r>
                  <a:rPr lang="en-US" sz="6000" b="0" i="1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1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untuk</a:t>
                </a:r>
                <a:r>
                  <a:rPr lang="en-US" sz="6000" b="0" i="1" dirty="0">
                    <a:solidFill>
                      <a:srgbClr val="0F1115"/>
                    </a:solidFill>
                    <a:effectLst/>
                    <a:latin typeface="quote-cjk-patch"/>
                  </a:rPr>
                  <a:t> PE insulator </a:t>
                </a:r>
                <a:r>
                  <a:rPr lang="en-US" sz="6000" b="0" i="1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berkualitas</a:t>
                </a:r>
                <a:r>
                  <a:rPr lang="en-US" sz="6000" b="0" i="1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1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tinggi</a:t>
                </a:r>
                <a:r>
                  <a:rPr lang="en-US" sz="6000" b="0" i="1" dirty="0">
                    <a:solidFill>
                      <a:srgbClr val="0F1115"/>
                    </a:solidFill>
                    <a:effectLst/>
                    <a:latin typeface="quote-cjk-patch"/>
                  </a:rPr>
                  <a:t>).</a:t>
                </a:r>
                <a:endParaRPr lang="en-US" sz="6000" b="0" i="0" dirty="0">
                  <a:solidFill>
                    <a:srgbClr val="0F1115"/>
                  </a:solidFill>
                  <a:effectLst/>
                  <a:latin typeface="quote-cjk-patch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98B40CAC-42F4-A9C8-6679-FDCB44F49B1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30" y="258752"/>
                <a:ext cx="8280920" cy="4614476"/>
              </a:xfrm>
              <a:blipFill>
                <a:blip r:embed="rId3"/>
                <a:stretch>
                  <a:fillRect l="-294" t="-264" r="-221" b="-5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7DE0B9-055E-6B21-48BE-5E8B851C0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23418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06761-E8BD-73C6-6E4D-6C2941818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A64BC15-B56A-17E9-923A-8EAD7B7443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34430" y="258752"/>
                <a:ext cx="8280920" cy="4614476"/>
              </a:xfrm>
            </p:spPr>
            <p:txBody>
              <a:bodyPr>
                <a:normAutofit fontScale="25000" lnSpcReduction="20000"/>
              </a:bodyPr>
              <a:lstStyle/>
              <a:p>
                <a:pPr algn="just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b) Untuk PE + 15% Carbon Black:</a:t>
                </a:r>
                <a:endParaRPr lang="en-US" sz="6000" b="0" i="0" dirty="0">
                  <a:solidFill>
                    <a:srgbClr val="0F1115"/>
                  </a:solidFill>
                  <a:effectLst/>
                  <a:latin typeface="quote-cjk-patch"/>
                </a:endParaRPr>
              </a:p>
              <a:p>
                <a:pPr algn="just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L dan A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sama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Bef>
                    <a:spcPts val="45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R = </a:t>
                </a:r>
                <a14:m>
                  <m:oMath xmlns:m="http://schemas.openxmlformats.org/officeDocument/2006/math">
                    <m:r>
                      <a:rPr lang="en-US" sz="6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6000" i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ar-AE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m:rPr>
                        <m:nor/>
                      </m:rPr>
                      <a:rPr lang="ar-AE" sz="6000" b="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6000" b="0" i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l-GR" sz="6000" b="0" i="0" dirty="0">
                  <a:solidFill>
                    <a:srgbClr val="0F1115"/>
                  </a:solidFill>
                  <a:effectLst/>
                  <a:latin typeface="quote-cjk-patch"/>
                </a:endParaRPr>
              </a:p>
              <a:p>
                <a:pPr algn="just">
                  <a:lnSpc>
                    <a:spcPct val="12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60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l-GR" sz="60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ar-AE" sz="6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ar-AE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ar-AE" sz="6000" i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ar-AE" sz="6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ar-AE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ar-AE" sz="6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ar-AE" sz="6000" i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ar-AE" sz="60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ar-AE" sz="60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ar-AE" sz="6000" i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ar-AE" sz="6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ar-AE" sz="6000" i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m:rPr>
                          <m:nor/>
                        </m:rPr>
                        <a:rPr lang="ar-AE" sz="6000" b="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6000" b="0" i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l-GR" sz="6000" b="0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l-GR" sz="6000" b="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m:rPr>
                          <m:nor/>
                        </m:rPr>
                        <a:rPr lang="el-GR" sz="6000" b="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ar-AE" sz="60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6000" b="0" i="1">
                              <a:latin typeface="Cambria Math" panose="02040503050406030204" pitchFamily="18" charset="0"/>
                            </a:rPr>
                            <m:t>atau</m:t>
                          </m:r>
                          <m:r>
                            <m:rPr>
                              <m:nor/>
                            </m:rPr>
                            <a:rPr lang="en-US" sz="6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6000" b="0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ar-AE" sz="6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ar-AE" sz="6000" b="0" i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ar-AE" sz="6000" b="0" i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ar-AE" sz="6000" b="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sz="6000" b="0" i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l-GR" sz="6000" b="0" i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l-GR" sz="6000" b="0" i="1">
                              <a:latin typeface="Cambria Math" panose="02040503050406030204" pitchFamily="18" charset="0"/>
                            </a:rPr>
                            <m:t>𝑐𝑚</m:t>
                          </m:r>
                        </m:e>
                      </m:d>
                    </m:oMath>
                  </m:oMathPara>
                </a14:m>
                <a:endParaRPr lang="ar-AE" sz="6000" b="0" dirty="0"/>
              </a:p>
              <a:p>
                <a:pPr algn="just">
                  <a:lnSpc>
                    <a:spcPct val="120000"/>
                  </a:lnSpc>
                  <a:spcBef>
                    <a:spcPts val="1200"/>
                  </a:spcBef>
                  <a:spcAft>
                    <a:spcPts val="1200"/>
                  </a:spcAft>
                  <a:buNone/>
                </a:pPr>
                <a:endParaRPr lang="en-US" sz="6000" b="1" i="0" dirty="0">
                  <a:solidFill>
                    <a:srgbClr val="0F1115"/>
                  </a:solidFill>
                  <a:effectLst/>
                  <a:latin typeface="quote-cjk-patch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Perbandingan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Dramatis:</a:t>
                </a:r>
                <a:endParaRPr lang="en-US" sz="6000" b="1" dirty="0">
                  <a:solidFill>
                    <a:srgbClr val="0F1115"/>
                  </a:solidFill>
                  <a:latin typeface="quote-cjk-patch"/>
                </a:endParaRPr>
              </a:p>
              <a:p>
                <a:pPr algn="just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buNone/>
                </a:pPr>
                <a:b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</a:b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Penambahan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15% </a:t>
                </a:r>
                <a:r>
                  <a:rPr lang="en-US" sz="6000" b="0" i="1" dirty="0">
                    <a:solidFill>
                      <a:srgbClr val="0F1115"/>
                    </a:solidFill>
                    <a:effectLst/>
                    <a:latin typeface="quote-cjk-patch"/>
                  </a:rPr>
                  <a:t>carbon black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 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menurunkan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resistivitas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volume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sebanyak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 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12 order of magnitude (</a:t>
                </a: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faktor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10¹²)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 Dari insulator super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60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19</m:t>
                        </m:r>
                      </m:sup>
                    </m:sSup>
                    <m:r>
                      <m:rPr>
                        <m:nor/>
                      </m:rPr>
                      <a:rPr lang="ar-AE" sz="6000" b="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6000" b="0" i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sz="6000" b="0" i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l-GR" sz="6000" b="0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l-GR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)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menjadi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material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dengan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resistivitas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menengah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/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semikonduktif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sz="6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sz="600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 sz="6000" i="0">
                            <a:latin typeface="Cambria Math" panose="02040503050406030204" pitchFamily="18" charset="0"/>
                          </a:rPr>
                          <m:t>7</m:t>
                        </m:r>
                      </m:sup>
                    </m:sSup>
                    <m:r>
                      <m:rPr>
                        <m:nor/>
                      </m:rPr>
                      <a:rPr lang="ar-AE" sz="6000" b="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6000" b="0" i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l-GR" sz="6000" b="0" i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l-GR" sz="6000" b="0" i="1">
                        <a:latin typeface="Cambria Math" panose="02040503050406030204" pitchFamily="18" charset="0"/>
                      </a:rPr>
                      <m:t>𝑐𝑚</m:t>
                    </m:r>
                  </m:oMath>
                </a14:m>
                <a:r>
                  <a:rPr lang="el-GR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). 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Ini </a:t>
                </a:r>
                <a:r>
                  <a:rPr lang="en-US" sz="6000" b="0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mengilustrasikan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 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"</a:t>
                </a: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efektivitas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luar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biasa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aditif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konduktif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"</a:t>
                </a:r>
                <a:r>
                  <a:rPr lang="en-US" sz="6000" b="0" i="0" dirty="0">
                    <a:solidFill>
                      <a:srgbClr val="0F1115"/>
                    </a:solidFill>
                    <a:effectLst/>
                    <a:latin typeface="quote-cjk-patch"/>
                  </a:rPr>
                  <a:t> dan 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"</a:t>
                </a: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sensitivitas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ekstrem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resistivitas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terhadap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 </a:t>
                </a: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kontaminasi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/</a:t>
                </a:r>
                <a:r>
                  <a:rPr lang="en-US" sz="6000" b="1" i="0" dirty="0" err="1">
                    <a:solidFill>
                      <a:srgbClr val="0F1115"/>
                    </a:solidFill>
                    <a:effectLst/>
                    <a:latin typeface="quote-cjk-patch"/>
                  </a:rPr>
                  <a:t>pencampuran</a:t>
                </a:r>
                <a:r>
                  <a:rPr lang="en-US" sz="6000" b="1" i="0" dirty="0">
                    <a:solidFill>
                      <a:srgbClr val="0F1115"/>
                    </a:solidFill>
                    <a:effectLst/>
                    <a:latin typeface="quote-cjk-patch"/>
                  </a:rPr>
                  <a:t>."</a:t>
                </a:r>
                <a:endParaRPr lang="en-US" sz="6000" b="0" i="0" dirty="0">
                  <a:solidFill>
                    <a:srgbClr val="0F1115"/>
                  </a:solidFill>
                  <a:effectLst/>
                  <a:latin typeface="quote-cjk-patch"/>
                </a:endParaRPr>
              </a:p>
              <a:p>
                <a:pPr algn="just">
                  <a:lnSpc>
                    <a:spcPct val="120000"/>
                  </a:lnSpc>
                  <a:buNone/>
                </a:pPr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1A64BC15-B56A-17E9-923A-8EAD7B7443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4430" y="258752"/>
                <a:ext cx="8280920" cy="4614476"/>
              </a:xfrm>
              <a:blipFill>
                <a:blip r:embed="rId3"/>
                <a:stretch>
                  <a:fillRect l="-294" t="-264" r="-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8EF4E3-9E6E-C7AD-E24A-54899BD6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267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EF837-9E2B-8204-6A7D-0924A635E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BD72A-82DF-2F4B-BA49-7061E39C3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PROSES PRODUKSI POLIMER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42DB7-CF46-C9D2-4F3A-3B047297FD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116745"/>
            <a:ext cx="7886700" cy="400518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400" b="1" dirty="0"/>
              <a:t> </a:t>
            </a:r>
            <a:r>
              <a:rPr lang="en-US" sz="2400" b="1" dirty="0" err="1"/>
              <a:t>Mekanisme</a:t>
            </a:r>
            <a:r>
              <a:rPr lang="en-US" sz="2400" b="1" dirty="0"/>
              <a:t> </a:t>
            </a:r>
            <a:r>
              <a:rPr lang="en-US" sz="2400" b="1" dirty="0" err="1"/>
              <a:t>Polimerisasi</a:t>
            </a:r>
            <a:r>
              <a:rPr lang="en-US" sz="2400" b="1" dirty="0"/>
              <a:t> </a:t>
            </a:r>
            <a:r>
              <a:rPr lang="en-US" sz="2400" b="1" dirty="0" err="1"/>
              <a:t>ada</a:t>
            </a:r>
            <a:r>
              <a:rPr lang="en-US" sz="2400" b="1" dirty="0"/>
              <a:t> dua </a:t>
            </a:r>
            <a:r>
              <a:rPr lang="en-US" sz="2400" b="1" dirty="0" err="1"/>
              <a:t>yaitu</a:t>
            </a:r>
            <a:r>
              <a:rPr lang="en-US" sz="2400" b="1" dirty="0"/>
              <a:t> :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/>
              <a:t>1. </a:t>
            </a:r>
            <a:r>
              <a:rPr lang="en-US" sz="2400" b="1" dirty="0" err="1"/>
              <a:t>Polimerisasi</a:t>
            </a:r>
            <a:r>
              <a:rPr lang="en-US" sz="2400" b="1" dirty="0"/>
              <a:t> </a:t>
            </a:r>
            <a:r>
              <a:rPr lang="en-US" sz="2400" b="1" dirty="0" err="1"/>
              <a:t>Adisi</a:t>
            </a:r>
            <a:r>
              <a:rPr lang="en-US" sz="2400" b="1" dirty="0"/>
              <a:t> (</a:t>
            </a:r>
            <a:r>
              <a:rPr lang="en-US" sz="2400" b="1" dirty="0" err="1"/>
              <a:t>Rantai</a:t>
            </a:r>
            <a:r>
              <a:rPr lang="en-US" sz="2400" b="1" dirty="0"/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/>
              <a:t>2. </a:t>
            </a:r>
            <a:r>
              <a:rPr lang="en-US" sz="2400" b="1" dirty="0" err="1"/>
              <a:t>Polimerisasi</a:t>
            </a:r>
            <a:r>
              <a:rPr lang="en-US" sz="2400" b="1" dirty="0"/>
              <a:t> </a:t>
            </a:r>
            <a:r>
              <a:rPr lang="en-US" sz="2400" b="1" dirty="0" err="1"/>
              <a:t>Kondensasi</a:t>
            </a:r>
            <a:r>
              <a:rPr lang="en-US" sz="2400" b="1" dirty="0"/>
              <a:t> (</a:t>
            </a:r>
            <a:r>
              <a:rPr lang="en-US" sz="2400" b="1" dirty="0" err="1"/>
              <a:t>Tahap</a:t>
            </a:r>
            <a:r>
              <a:rPr lang="en-US" sz="2400" b="1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E68E9-D91A-C887-7A2A-D14C1FE35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2502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8CC09-923B-86C3-47F8-CCEC435E4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76845"/>
            <a:ext cx="788670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PROSES PRODUKSI POLIMER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E3F49-D76A-117A-4603-98EB7ADEF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99392"/>
            <a:ext cx="8640960" cy="47672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dirty="0"/>
              <a:t> </a:t>
            </a:r>
            <a:r>
              <a:rPr lang="en-US" sz="6400" b="1" dirty="0" err="1"/>
              <a:t>Mekanisme</a:t>
            </a:r>
            <a:r>
              <a:rPr lang="en-US" sz="6400" b="1" dirty="0"/>
              <a:t> </a:t>
            </a:r>
            <a:r>
              <a:rPr lang="en-US" sz="6400" b="1" dirty="0" err="1"/>
              <a:t>Polimerisasi</a:t>
            </a:r>
            <a:endParaRPr lang="en-US" sz="6400" b="1" dirty="0"/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6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r>
              <a:rPr lang="en-US" sz="6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b="1" dirty="0" err="1">
                <a:latin typeface="Cambria" panose="02040503050406030204" pitchFamily="18" charset="0"/>
                <a:ea typeface="Cambria" panose="02040503050406030204" pitchFamily="18" charset="0"/>
              </a:rPr>
              <a:t>Adisi</a:t>
            </a:r>
            <a:r>
              <a:rPr lang="en-US" sz="64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6400" b="1" dirty="0" err="1">
                <a:latin typeface="Cambria" panose="02040503050406030204" pitchFamily="18" charset="0"/>
                <a:ea typeface="Cambria" panose="02040503050406030204" pitchFamily="18" charset="0"/>
              </a:rPr>
              <a:t>Rantai</a:t>
            </a:r>
            <a:r>
              <a:rPr lang="en-US" sz="64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adisi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melibatkan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penambahan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monomer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ikatan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rangkap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ke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rantai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sedang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tumbuh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Tahapan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proses: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lphaLcPeriod"/>
            </a:pPr>
            <a:r>
              <a:rPr lang="en-US" sz="6400" b="1" dirty="0" err="1">
                <a:latin typeface="Cambria" panose="02040503050406030204" pitchFamily="18" charset="0"/>
                <a:ea typeface="Cambria" panose="02040503050406030204" pitchFamily="18" charset="0"/>
              </a:rPr>
              <a:t>Inisiasi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Pembentukan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radikal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bebas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ion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lphaLcPeriod"/>
            </a:pPr>
            <a:r>
              <a:rPr lang="en-US" sz="6400" b="1" dirty="0" err="1">
                <a:latin typeface="Cambria" panose="02040503050406030204" pitchFamily="18" charset="0"/>
                <a:ea typeface="Cambria" panose="02040503050406030204" pitchFamily="18" charset="0"/>
              </a:rPr>
              <a:t>Propagasi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Pertumbuhan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rantai</a:t>
            </a:r>
            <a:endParaRPr lang="en-US" sz="6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AutoNum type="alphaLcPeriod"/>
            </a:pPr>
            <a:r>
              <a:rPr lang="en-US" sz="6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Terminasi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Penghentian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pertumbuhan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rantai</a:t>
            </a:r>
            <a:endParaRPr lang="en-US" sz="6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Mekanisme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Radikal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bebas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: PE, PS, PVC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Kationik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Poliisobutilena</a:t>
            </a:r>
            <a:endParaRPr lang="en-US" sz="6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Anionik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: Karet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sintetis</a:t>
            </a:r>
            <a:endParaRPr lang="en-US" sz="6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Koordinasi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: PP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katalis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Ziegler-Natta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6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Laju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mekanisme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radikal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6400" dirty="0" err="1">
                <a:latin typeface="Cambria" panose="02040503050406030204" pitchFamily="18" charset="0"/>
                <a:ea typeface="Cambria" panose="02040503050406030204" pitchFamily="18" charset="0"/>
              </a:rPr>
              <a:t>bebas</a:t>
            </a:r>
            <a:r>
              <a:rPr lang="en-US" sz="6400" dirty="0">
                <a:latin typeface="Cambria" panose="02040503050406030204" pitchFamily="18" charset="0"/>
                <a:ea typeface="Cambria" panose="02040503050406030204" pitchFamily="18" charset="0"/>
              </a:rPr>
              <a:t>:	</a:t>
            </a:r>
            <a:r>
              <a:rPr lang="en-US" sz="6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Rp   =   </a:t>
            </a:r>
            <a:r>
              <a:rPr lang="en-US" sz="6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kp</a:t>
            </a:r>
            <a:r>
              <a:rPr lang="en-US" sz="6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[M] [M·]</a:t>
            </a:r>
            <a:endParaRPr lang="en-US" sz="6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endParaRPr lang="en-US" sz="6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Rp =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laju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kp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konstanta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laju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propagasi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[M] =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konsentrasi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monomer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[M·] =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konsentrasi</a:t>
            </a:r>
            <a:r>
              <a:rPr lang="en-US" sz="4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  <a:ea typeface="Cambria" panose="02040503050406030204" pitchFamily="18" charset="0"/>
              </a:rPr>
              <a:t>radikal</a:t>
            </a:r>
            <a:endParaRPr lang="en-US" sz="4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6B06B-4ABF-D4BE-98DF-198F7244C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45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BB93D-4F89-A99A-2ABE-E0D496C98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36F3C-C1A5-81FD-929B-E0AFE8B29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76845"/>
            <a:ext cx="788670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PROSES PRODUKSI POLIMER</a:t>
            </a:r>
            <a:b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en-US" sz="2400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97ECE-923B-93B5-D9B3-8A19CC2BC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332" y="579789"/>
            <a:ext cx="8640960" cy="47672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000" b="1" dirty="0"/>
              <a:t>2 </a:t>
            </a:r>
            <a:r>
              <a:rPr lang="en-US" sz="2000" b="1" dirty="0" err="1"/>
              <a:t>Polimerisasi</a:t>
            </a:r>
            <a:r>
              <a:rPr lang="en-US" sz="2000" b="1" dirty="0"/>
              <a:t> </a:t>
            </a:r>
            <a:r>
              <a:rPr lang="en-US" sz="2000" b="1" dirty="0" err="1"/>
              <a:t>Kondensasi</a:t>
            </a:r>
            <a:r>
              <a:rPr lang="en-US" sz="2000" b="1" dirty="0"/>
              <a:t> (</a:t>
            </a:r>
            <a:r>
              <a:rPr lang="en-US" sz="2000" b="1" dirty="0" err="1"/>
              <a:t>Tahap</a:t>
            </a:r>
            <a:r>
              <a:rPr lang="en-US" sz="2000" b="1" dirty="0"/>
              <a:t>)</a:t>
            </a:r>
          </a:p>
          <a:p>
            <a:pPr algn="just">
              <a:buNone/>
            </a:pPr>
            <a:r>
              <a:rPr lang="en-US" sz="2000" dirty="0" err="1"/>
              <a:t>Polimerisasi</a:t>
            </a:r>
            <a:r>
              <a:rPr lang="en-US" sz="2000" dirty="0"/>
              <a:t> </a:t>
            </a:r>
            <a:r>
              <a:rPr lang="en-US" sz="2000" dirty="0" err="1"/>
              <a:t>kondensasi</a:t>
            </a:r>
            <a:r>
              <a:rPr lang="en-US" sz="2000" dirty="0"/>
              <a:t> </a:t>
            </a:r>
            <a:r>
              <a:rPr lang="en-US" sz="2000" dirty="0" err="1"/>
              <a:t>melibatkan</a:t>
            </a:r>
            <a:r>
              <a:rPr lang="en-US" sz="2000" dirty="0"/>
              <a:t> </a:t>
            </a:r>
            <a:r>
              <a:rPr lang="en-US" sz="2000" dirty="0" err="1"/>
              <a:t>reaksi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gugus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monomer yang </a:t>
            </a:r>
            <a:r>
              <a:rPr lang="en-US" sz="2000" dirty="0" err="1"/>
              <a:t>berbeda</a:t>
            </a:r>
            <a:r>
              <a:rPr lang="en-US" sz="2000" dirty="0"/>
              <a:t>,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molekul</a:t>
            </a:r>
            <a:r>
              <a:rPr lang="en-US" sz="2000" dirty="0"/>
              <a:t> </a:t>
            </a:r>
            <a:r>
              <a:rPr lang="en-US" sz="2000" dirty="0" err="1"/>
              <a:t>kecil</a:t>
            </a:r>
            <a:r>
              <a:rPr lang="en-US" sz="2000" dirty="0"/>
              <a:t> (H₂O, HCl) </a:t>
            </a:r>
            <a:r>
              <a:rPr lang="en-US" sz="2000" dirty="0" err="1"/>
              <a:t>sebagai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/>
              <a:t>samping</a:t>
            </a:r>
            <a:r>
              <a:rPr lang="en-US" sz="2000" dirty="0"/>
              <a:t>. </a:t>
            </a:r>
            <a:r>
              <a:rPr lang="en-US" sz="2000" dirty="0" err="1"/>
              <a:t>Contohnya</a:t>
            </a:r>
            <a:r>
              <a:rPr lang="en-US" sz="2000" dirty="0"/>
              <a:t>:</a:t>
            </a:r>
          </a:p>
          <a:p>
            <a:pPr algn="just">
              <a:buNone/>
            </a:pPr>
            <a:r>
              <a:rPr lang="en-US" sz="2000" b="1" dirty="0" err="1"/>
              <a:t>Sintesis</a:t>
            </a:r>
            <a:r>
              <a:rPr lang="en-US" sz="2000" b="1" dirty="0"/>
              <a:t> Nilon 6,6</a:t>
            </a:r>
            <a:r>
              <a:rPr lang="en-US" sz="2000" dirty="0"/>
              <a:t>: </a:t>
            </a:r>
          </a:p>
          <a:p>
            <a:pPr algn="just">
              <a:buNone/>
            </a:pPr>
            <a:r>
              <a:rPr lang="en-US" sz="1800" dirty="0"/>
              <a:t>n HOOC-(CH₂)₄-COOH +  n H₂N-(CH₂)₆-NH₂   →   [-OC-(CH₂)₄-CO-NH-(CH₂)₆-NH-]n  + 2n H₂O</a:t>
            </a:r>
          </a:p>
          <a:p>
            <a:pPr algn="just">
              <a:buNone/>
            </a:pPr>
            <a:endParaRPr lang="en-US" sz="2000" dirty="0"/>
          </a:p>
          <a:p>
            <a:pPr algn="just">
              <a:buNone/>
            </a:pPr>
            <a:r>
              <a:rPr lang="en-US" sz="2000" dirty="0" err="1"/>
              <a:t>Derajat</a:t>
            </a:r>
            <a:r>
              <a:rPr lang="en-US" sz="2000" dirty="0"/>
              <a:t> </a:t>
            </a:r>
            <a:r>
              <a:rPr lang="en-US" sz="2000" dirty="0" err="1"/>
              <a:t>polimerisasi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polimerisasi</a:t>
            </a:r>
            <a:r>
              <a:rPr lang="en-US" sz="2000" dirty="0"/>
              <a:t> </a:t>
            </a:r>
            <a:r>
              <a:rPr lang="en-US" sz="2000" dirty="0" err="1"/>
              <a:t>kondensasi</a:t>
            </a:r>
            <a:r>
              <a:rPr lang="en-US" sz="2000" dirty="0"/>
              <a:t>:</a:t>
            </a:r>
          </a:p>
          <a:p>
            <a:pPr algn="ctr">
              <a:buNone/>
            </a:pPr>
            <a:r>
              <a:rPr lang="en-US" sz="2000" b="1" dirty="0">
                <a:solidFill>
                  <a:srgbClr val="FF0000"/>
                </a:solidFill>
              </a:rPr>
              <a:t>DP = 1/(1-p)</a:t>
            </a:r>
            <a:endParaRPr lang="en-US" sz="2000" dirty="0">
              <a:solidFill>
                <a:srgbClr val="FF0000"/>
              </a:solidFill>
            </a:endParaRPr>
          </a:p>
          <a:p>
            <a:pPr algn="just">
              <a:buNone/>
            </a:pPr>
            <a:endParaRPr lang="en-US" sz="2000" dirty="0"/>
          </a:p>
          <a:p>
            <a:pPr algn="just">
              <a:buNone/>
            </a:pPr>
            <a:r>
              <a:rPr lang="en-US" sz="2000" dirty="0" err="1"/>
              <a:t>dimana</a:t>
            </a:r>
            <a:r>
              <a:rPr lang="en-US" sz="2000" dirty="0"/>
              <a:t> p = </a:t>
            </a:r>
            <a:r>
              <a:rPr lang="en-US" sz="2000" dirty="0" err="1"/>
              <a:t>konversi</a:t>
            </a:r>
            <a:r>
              <a:rPr lang="en-US" sz="2000" dirty="0"/>
              <a:t> </a:t>
            </a:r>
            <a:r>
              <a:rPr lang="en-US" sz="2000" dirty="0" err="1"/>
              <a:t>gugus</a:t>
            </a:r>
            <a:r>
              <a:rPr lang="en-US" sz="2000" dirty="0"/>
              <a:t> </a:t>
            </a:r>
            <a:r>
              <a:rPr lang="en-US" sz="2000" dirty="0" err="1"/>
              <a:t>fungsi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261BAE-B1B9-531F-099E-92CE51D0C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3792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1BF182-4809-EE70-4D88-BC35B54DB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6D544-5E65-435F-2D04-AD71BC115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76845"/>
            <a:ext cx="7886700" cy="353690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Teknik </a:t>
            </a:r>
            <a:r>
              <a:rPr lang="en-US" sz="2400" b="1" dirty="0" err="1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Pemrosesan</a:t>
            </a:r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Polimer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B7806-FCA4-F733-37AB-37415B7F1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059582"/>
            <a:ext cx="8787184" cy="47672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Teknik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Pemrosesan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Polimer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ada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yaitu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 :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Ekstrusi</a:t>
            </a:r>
            <a:endParaRPr lang="en-US" sz="2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2. Injeksi molding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3. Blow Molding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4. Compression Molding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5. Thermoforming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414E5-DF60-EE24-5B41-841CB384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139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A10557-BD98-6BDF-5C21-8DC0352EA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6A356-1502-1732-5F1B-0B2F8F455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76845"/>
            <a:ext cx="788670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Teknik </a:t>
            </a:r>
            <a:r>
              <a:rPr lang="en-US" sz="2400" b="1" dirty="0" err="1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Pemrosesan</a:t>
            </a:r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Polimer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F17B5-BF8B-91C1-84B7-16EE08595E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131590"/>
            <a:ext cx="8787184" cy="4767263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Ekstrusi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Ekstrusi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proses </a:t>
            </a:r>
            <a:r>
              <a:rPr lang="en-US" sz="1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pemompaan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polimer </a:t>
            </a:r>
            <a:r>
              <a:rPr lang="en-US" sz="1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leleh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die </a:t>
            </a:r>
            <a:r>
              <a:rPr lang="en-US" sz="1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membentuk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produk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penampang</a:t>
            </a:r>
            <a:r>
              <a:rPr 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tetap</a:t>
            </a:r>
            <a:endParaRPr lang="en-US" sz="18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Proses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melibatkan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Feeding zone: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Pemasukan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pellet polimer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Compression zone: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Peleburan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dan kompresi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Metering zone: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Homogenisasi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pemompaan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33377-D7DA-299A-08D2-6D0252667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9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9C6FB-08E0-57D6-73EC-D31F1BBF8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FB6C9-B5BC-3B40-8E79-FEDA1D9B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834"/>
            <a:ext cx="9144000" cy="857250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Struktur Polimer</a:t>
            </a:r>
            <a:b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05893F8-DD34-63B8-9C83-FD7035921D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6502532"/>
              </p:ext>
            </p:extLst>
          </p:nvPr>
        </p:nvGraphicFramePr>
        <p:xfrm>
          <a:off x="107504" y="528545"/>
          <a:ext cx="8640960" cy="4396847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994068">
                  <a:extLst>
                    <a:ext uri="{9D8B030D-6E8A-4147-A177-3AD203B41FA5}">
                      <a16:colId xmlns:a16="http://schemas.microsoft.com/office/drawing/2014/main" val="398789076"/>
                    </a:ext>
                  </a:extLst>
                </a:gridCol>
                <a:gridCol w="2326412">
                  <a:extLst>
                    <a:ext uri="{9D8B030D-6E8A-4147-A177-3AD203B41FA5}">
                      <a16:colId xmlns:a16="http://schemas.microsoft.com/office/drawing/2014/main" val="247176012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276323057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3038313014"/>
                    </a:ext>
                  </a:extLst>
                </a:gridCol>
              </a:tblGrid>
              <a:tr h="23066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Tipe Struktur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Karakteristik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Sifat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Contoh Polimer</a:t>
                      </a:r>
                      <a:endParaRPr lang="en-US" sz="1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extLst>
                  <a:ext uri="{0D108BD9-81ED-4DB2-BD59-A6C34878D82A}">
                    <a16:rowId xmlns:a16="http://schemas.microsoft.com/office/drawing/2014/main" val="2005765850"/>
                  </a:ext>
                </a:extLst>
              </a:tr>
              <a:tr h="907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Linear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Rantai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polimer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tersusun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lurus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tanpa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cabang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, monomer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terikat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secara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berurutan</a:t>
                      </a:r>
                      <a:endParaRPr lang="en-US" sz="1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Fleksibel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Dapat dikristalkan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Mudah diproses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Titik leleh relatif tinggi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Polietilena (HDPE)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Polivinil klorida (PVC)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Polipropilena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Nilon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extLst>
                  <a:ext uri="{0D108BD9-81ED-4DB2-BD59-A6C34878D82A}">
                    <a16:rowId xmlns:a16="http://schemas.microsoft.com/office/drawing/2014/main" val="3631417562"/>
                  </a:ext>
                </a:extLst>
              </a:tr>
              <a:tr h="907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Bercabang (Branched)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Rantai utama memiliki cabang-cabang samping yang lebih pendek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Lebih fleksibel dari linear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Kristalinitas lebih rendah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Titik leleh lebih rendah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Viskositas lebih rendah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Polietilena berdensitas rendah (LDPE)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Amilopektin (dalam pati)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Glikogen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extLst>
                  <a:ext uri="{0D108BD9-81ED-4DB2-BD59-A6C34878D82A}">
                    <a16:rowId xmlns:a16="http://schemas.microsoft.com/office/drawing/2014/main" val="3773358171"/>
                  </a:ext>
                </a:extLst>
              </a:tr>
              <a:tr h="90753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Jaringan Silang (Cross-linked)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Rantai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polimer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terhubung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satu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sama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lain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melalui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ikatan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kovalen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membentuk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struktur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3D</a:t>
                      </a:r>
                      <a:endParaRPr lang="en-US" sz="1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Keras dan kaku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Tidak dapat meleleh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Tahan panas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Tidak larut dalam pelarut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Resin epoksi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Vulkanisir karet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Bakelit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Melamin formaldehida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extLst>
                  <a:ext uri="{0D108BD9-81ED-4DB2-BD59-A6C34878D82A}">
                    <a16:rowId xmlns:a16="http://schemas.microsoft.com/office/drawing/2014/main" val="3790889938"/>
                  </a:ext>
                </a:extLst>
              </a:tr>
              <a:tr h="11331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b="1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Jaringan (Network)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Struktur tiga dimensi dengan ikatan silang yang sangat ekstensif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Sangat kaku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Termoset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Tahan suhu tinggi</a:t>
                      </a:r>
                      <a:b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Tidak dapat didaur ulang dengan peleburan</a:t>
                      </a:r>
                      <a:endParaRPr lang="en-US" sz="1400" kern="1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Resin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fenol-formaldehida</a:t>
                      </a:r>
                      <a:b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Poliuretan</a:t>
                      </a: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termoset</a:t>
                      </a:r>
                      <a:b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</a:br>
                      <a:r>
                        <a:rPr lang="en-US" sz="1400" kern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Resin urea-</a:t>
                      </a:r>
                      <a:r>
                        <a:rPr lang="en-US" sz="1400" kern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formaldehida</a:t>
                      </a:r>
                      <a:endParaRPr lang="en-US" sz="1400" kern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475" marR="8475" marT="8475" marB="8475" anchor="ctr"/>
                </a:tc>
                <a:extLst>
                  <a:ext uri="{0D108BD9-81ED-4DB2-BD59-A6C34878D82A}">
                    <a16:rowId xmlns:a16="http://schemas.microsoft.com/office/drawing/2014/main" val="13689930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9537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361E6B-4E12-A83E-2E95-6D829480D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17846-D9B6-A51D-DF51-40B954223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76845"/>
            <a:ext cx="788670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B418B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Teknik </a:t>
            </a:r>
            <a:r>
              <a:rPr lang="en-US" sz="2400" b="1" dirty="0" err="1">
                <a:solidFill>
                  <a:srgbClr val="B418B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Pemrosesan</a:t>
            </a:r>
            <a:r>
              <a:rPr lang="en-US" sz="2400" b="1" dirty="0">
                <a:solidFill>
                  <a:srgbClr val="B418B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Polimer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DE67E-5D00-DDF8-9562-E6F80873D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53" y="486912"/>
            <a:ext cx="8640960" cy="47672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Laju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alir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massa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ekstruder:</a:t>
            </a: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 = (</a:t>
            </a:r>
            <a:r>
              <a:rPr lang="el-G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π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D²Nh/2) × (sin </a:t>
            </a:r>
            <a:r>
              <a:rPr lang="el-G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 × 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cos </a:t>
            </a:r>
            <a:r>
              <a:rPr lang="el-G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φ) - (π</a:t>
            </a:r>
            <a:r>
              <a:rPr lang="en-US" sz="2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DhP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/12</a:t>
            </a:r>
            <a:r>
              <a:rPr lang="el-G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L) × </a:t>
            </a:r>
            <a:r>
              <a:rPr lang="el-GR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Q =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laju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alir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massa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D = diameter screw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N =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kecepatan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rotasi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screw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h =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kedalaman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channel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  <a:t>φ =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sudut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helix</a:t>
            </a: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 = </a:t>
            </a:r>
            <a: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 =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penurunan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tekanan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l-GR" sz="1800" dirty="0">
                <a:latin typeface="Cambria" panose="02040503050406030204" pitchFamily="18" charset="0"/>
                <a:ea typeface="Cambria" panose="02040503050406030204" pitchFamily="18" charset="0"/>
              </a:rPr>
              <a:t>μ =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viskositas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L =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panjang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screw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DE0D10-E0ED-5754-DA84-60F8F0DE2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2269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588ED-21B4-2C7D-9DD9-34E724457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35E3A-E17E-BA7D-F826-BB7EE837B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76845"/>
            <a:ext cx="788670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Teknik </a:t>
            </a:r>
            <a:r>
              <a:rPr lang="en-US" sz="2400" b="1" dirty="0" err="1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Pemrosesan</a:t>
            </a:r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Polimer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E61802-3C46-D043-EBD5-DC4AC4B37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1CA029-D111-7F77-E949-28B1FC000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704683"/>
            <a:ext cx="908470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9007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082BF-53D7-46C7-B133-06AE8C576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1999-FF45-1CE9-6DE5-3AA61DDB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76845"/>
            <a:ext cx="788670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Teknik </a:t>
            </a:r>
            <a:r>
              <a:rPr lang="en-US" sz="2400" b="1" dirty="0" err="1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Pemrosesan</a:t>
            </a:r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Polimer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87342-8B8D-53B6-425E-E82A4FAB0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821" y="4299942"/>
            <a:ext cx="2810519" cy="47672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ekstruder</a:t>
            </a:r>
            <a:endParaRPr lang="en-US" sz="20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15A53C-D338-E5E4-F9DE-2893D709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42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796421-EC37-DDEF-331F-A6654509A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8" y="843558"/>
            <a:ext cx="3672408" cy="35474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6179D6-6F55-0C5F-4C01-E0C5EE49C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1514251"/>
            <a:ext cx="5499500" cy="2561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00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07BF6B-705E-F8A6-55C2-C1072E61A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8F8B4-C260-DC51-3917-D07F3299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76845"/>
            <a:ext cx="788670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Teknik </a:t>
            </a:r>
            <a:r>
              <a:rPr lang="en-US" sz="2400" b="1" dirty="0" err="1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Pemrosesan</a:t>
            </a:r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Polimer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60589-6989-D1FA-528E-682A37008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08" y="915566"/>
            <a:ext cx="8787184" cy="47672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2 Injeksi Molding</a:t>
            </a:r>
          </a:p>
          <a:p>
            <a:pPr algn="just">
              <a:lnSpc>
                <a:spcPct val="100000"/>
              </a:lnSpc>
              <a:buNone/>
            </a:pPr>
            <a:r>
              <a:rPr lang="en-US" dirty="0"/>
              <a:t>Injeksi molding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dimensi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geometri</a:t>
            </a:r>
            <a:r>
              <a:rPr lang="en-US" dirty="0"/>
              <a:t> </a:t>
            </a:r>
            <a:r>
              <a:rPr lang="en-US" dirty="0" err="1"/>
              <a:t>kompleks</a:t>
            </a:r>
            <a:r>
              <a:rPr lang="en-US" dirty="0"/>
              <a:t>. </a:t>
            </a:r>
          </a:p>
          <a:p>
            <a:pPr algn="just">
              <a:lnSpc>
                <a:spcPct val="100000"/>
              </a:lnSpc>
              <a:buNone/>
            </a:pPr>
            <a:r>
              <a:rPr lang="en-US" dirty="0" err="1"/>
              <a:t>Tahapan</a:t>
            </a:r>
            <a:r>
              <a:rPr lang="en-US" dirty="0"/>
              <a:t> proses:</a:t>
            </a: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en-US" dirty="0" err="1"/>
              <a:t>Plastifikasi</a:t>
            </a:r>
            <a:r>
              <a:rPr lang="en-US" dirty="0"/>
              <a:t>: </a:t>
            </a:r>
            <a:r>
              <a:rPr lang="en-US" dirty="0" err="1"/>
              <a:t>Peleburan</a:t>
            </a:r>
            <a:r>
              <a:rPr lang="en-US" dirty="0"/>
              <a:t> polimer</a:t>
            </a: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Injeksi: Pengisian cavity mold</a:t>
            </a: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Packing &amp; holding: Kompresi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kompensasi</a:t>
            </a:r>
            <a:r>
              <a:rPr lang="en-US" dirty="0"/>
              <a:t> </a:t>
            </a:r>
            <a:r>
              <a:rPr lang="en-US" dirty="0" err="1"/>
              <a:t>penyusutan</a:t>
            </a:r>
            <a:endParaRPr lang="en-US" dirty="0"/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en-US" dirty="0" err="1"/>
              <a:t>Pendinginan</a:t>
            </a:r>
            <a:r>
              <a:rPr lang="en-US" dirty="0"/>
              <a:t>: </a:t>
            </a:r>
            <a:r>
              <a:rPr lang="en-US" dirty="0" err="1"/>
              <a:t>Solidifikasi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en-US" dirty="0"/>
              <a:t>Ejection: </a:t>
            </a:r>
            <a:r>
              <a:rPr lang="en-US" dirty="0" err="1"/>
              <a:t>Pengeluaran</a:t>
            </a:r>
            <a:r>
              <a:rPr lang="en-US" dirty="0"/>
              <a:t> </a:t>
            </a:r>
            <a:r>
              <a:rPr lang="en-US" dirty="0" err="1"/>
              <a:t>produk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D1E172-2B05-EF54-7144-08B94A811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942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C9685-7CF8-49DE-B205-A54DE2C885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FE2947-7BBE-4B50-1BBD-1599DECD1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44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2BB4C19-6B40-9D93-F11E-7011CB32901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443" b="6358"/>
          <a:stretch>
            <a:fillRect/>
          </a:stretch>
        </p:blipFill>
        <p:spPr>
          <a:xfrm>
            <a:off x="755576" y="374775"/>
            <a:ext cx="796189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015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06068-453C-94E3-8A4C-3098C9D44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585E0-E85C-586A-E4A7-E211DECE0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176845"/>
            <a:ext cx="7886700" cy="3536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Teknik </a:t>
            </a:r>
            <a:r>
              <a:rPr lang="en-US" sz="2400" b="1" dirty="0" err="1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Pemrosesan</a:t>
            </a:r>
            <a:r>
              <a:rPr lang="en-US" sz="24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Polimer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73B92-4F04-284C-9674-253934F25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671" y="530535"/>
            <a:ext cx="8787184" cy="47672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/>
              <a:t>3. Blow Molding</a:t>
            </a:r>
          </a:p>
          <a:p>
            <a:pPr algn="just">
              <a:buNone/>
            </a:pPr>
            <a:r>
              <a:rPr lang="en-US" dirty="0"/>
              <a:t>Blow molding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berongga</a:t>
            </a:r>
            <a:r>
              <a:rPr lang="en-US" dirty="0"/>
              <a:t> (</a:t>
            </a:r>
            <a:r>
              <a:rPr lang="en-US" dirty="0" err="1"/>
              <a:t>botol</a:t>
            </a:r>
            <a:r>
              <a:rPr lang="en-US" dirty="0"/>
              <a:t>, </a:t>
            </a:r>
            <a:r>
              <a:rPr lang="en-US" dirty="0" err="1"/>
              <a:t>tangki</a:t>
            </a:r>
            <a:r>
              <a:rPr lang="en-US" dirty="0"/>
              <a:t>). Proses </a:t>
            </a:r>
            <a:r>
              <a:rPr lang="en-US" dirty="0" err="1"/>
              <a:t>melibatkan</a:t>
            </a:r>
            <a:r>
              <a:rPr lang="en-US" dirty="0"/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Extrusion blow molding: </a:t>
            </a:r>
            <a:r>
              <a:rPr lang="en-US" dirty="0" err="1"/>
              <a:t>Ekstrusi</a:t>
            </a:r>
            <a:r>
              <a:rPr lang="en-US" dirty="0"/>
              <a:t> parison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ditiup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Injection blow molding: Injeksi preform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ditiup</a:t>
            </a:r>
            <a:endParaRPr lang="en-US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/>
              <a:t>Stretch blow molding: Preform </a:t>
            </a:r>
            <a:r>
              <a:rPr lang="en-US" dirty="0" err="1"/>
              <a:t>diregangkan</a:t>
            </a:r>
            <a:r>
              <a:rPr lang="en-US" dirty="0"/>
              <a:t> dan </a:t>
            </a:r>
            <a:r>
              <a:rPr lang="en-US" dirty="0" err="1"/>
              <a:t>ditiup</a:t>
            </a:r>
            <a:endParaRPr lang="en-US" dirty="0"/>
          </a:p>
          <a:p>
            <a:pPr algn="just">
              <a:buNone/>
            </a:pPr>
            <a:r>
              <a:rPr lang="en-US" b="1" dirty="0"/>
              <a:t>4. Compression Molding</a:t>
            </a:r>
          </a:p>
          <a:p>
            <a:pPr algn="just">
              <a:buNone/>
            </a:pPr>
            <a:r>
              <a:rPr lang="en-US" dirty="0"/>
              <a:t>Compression molding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polimer </a:t>
            </a:r>
            <a:r>
              <a:rPr lang="en-US" dirty="0" err="1"/>
              <a:t>termoset</a:t>
            </a:r>
            <a:r>
              <a:rPr lang="en-US" dirty="0"/>
              <a:t>. Material </a:t>
            </a:r>
            <a:r>
              <a:rPr lang="en-US" dirty="0" err="1"/>
              <a:t>ditempatkan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mold </a:t>
            </a:r>
            <a:r>
              <a:rPr lang="en-US" dirty="0" err="1"/>
              <a:t>panas</a:t>
            </a:r>
            <a:r>
              <a:rPr lang="en-US" dirty="0"/>
              <a:t> dan </a:t>
            </a:r>
            <a:r>
              <a:rPr lang="en-US" dirty="0" err="1"/>
              <a:t>dikompres</a:t>
            </a:r>
            <a:r>
              <a:rPr lang="en-US" dirty="0"/>
              <a:t>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mengeras</a:t>
            </a:r>
            <a:r>
              <a:rPr lang="en-US" dirty="0"/>
              <a:t>.</a:t>
            </a:r>
          </a:p>
          <a:p>
            <a:pPr algn="just">
              <a:buNone/>
            </a:pPr>
            <a:r>
              <a:rPr lang="en-US" b="1" dirty="0"/>
              <a:t>5. Thermoforming</a:t>
            </a:r>
          </a:p>
          <a:p>
            <a:pPr algn="just">
              <a:buNone/>
            </a:pPr>
            <a:r>
              <a:rPr lang="en-US" dirty="0"/>
              <a:t>Thermoforming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pemanasan</a:t>
            </a:r>
            <a:r>
              <a:rPr lang="en-US" dirty="0"/>
              <a:t> </a:t>
            </a:r>
            <a:r>
              <a:rPr lang="en-US" dirty="0" err="1"/>
              <a:t>lembaran</a:t>
            </a:r>
            <a:r>
              <a:rPr lang="en-US" dirty="0"/>
              <a:t> polimer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lunak</a:t>
            </a:r>
            <a:r>
              <a:rPr lang="en-US" dirty="0"/>
              <a:t>, </a:t>
            </a:r>
            <a:r>
              <a:rPr lang="en-US" dirty="0" err="1"/>
              <a:t>kemudian</a:t>
            </a:r>
            <a:r>
              <a:rPr lang="en-US" dirty="0"/>
              <a:t> </a:t>
            </a:r>
            <a:r>
              <a:rPr lang="en-US" dirty="0" err="1"/>
              <a:t>dibentuk</a:t>
            </a:r>
            <a:r>
              <a:rPr lang="en-US" dirty="0"/>
              <a:t> di </a:t>
            </a:r>
            <a:r>
              <a:rPr lang="en-US" dirty="0" err="1"/>
              <a:t>atas</a:t>
            </a:r>
            <a:r>
              <a:rPr lang="en-US" dirty="0"/>
              <a:t> mold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vakum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tekanan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F242EB-E14C-F0F6-18F4-3532DB3C2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345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47E8D-DEAA-7B42-89F9-3F298D73B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2" y="-92546"/>
            <a:ext cx="7886700" cy="936104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Teknik </a:t>
            </a:r>
            <a:r>
              <a:rPr lang="en-US" sz="2000" b="1" dirty="0" err="1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Fabrikasi</a:t>
            </a:r>
            <a:r>
              <a:rPr lang="en-US" sz="20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Komposit</a:t>
            </a:r>
            <a:br>
              <a:rPr lang="en-US" sz="20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>
              <a:solidFill>
                <a:srgbClr val="B41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F37DD-2818-6E1C-D132-2E552DD8E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62" y="483518"/>
            <a:ext cx="8757517" cy="4626049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Untuk material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berbasis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polimer,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teknik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khusus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digunakan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1 Hand Lay-up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Metode manual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dan resin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diterapkan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lapis demi lapis pada mold.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Cocok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produksi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skala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bentuk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kompleks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2 Resin Transfer Molding (RTM)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Serat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kering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ditempatkan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mold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tertutup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kemudian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resin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diinjeksikan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di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bawah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tekanan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permukaan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halus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pada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kedua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sisi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3 Pultrusion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Proses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kontinyu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membuat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profil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penampang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tetap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Serat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ditarik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resin bath,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kemudian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melalui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die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pemanas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4 Filament Winding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Serat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kontinyu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direndam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resin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kemudian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dililitkan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pada mandrel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berputar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pola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tertentu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Ideal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silindris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tangki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, pipa).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600" b="1" dirty="0">
                <a:latin typeface="Cambria" panose="02040503050406030204" pitchFamily="18" charset="0"/>
                <a:ea typeface="Cambria" panose="02040503050406030204" pitchFamily="18" charset="0"/>
              </a:rPr>
              <a:t>5 Autoclave Processing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Laminat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prepreg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diletakkan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pada mold,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kemudian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dikuring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autoclave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kombinasi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panas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tekanan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berkualitas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sz="2600" dirty="0">
                <a:latin typeface="Cambria" panose="02040503050406030204" pitchFamily="18" charset="0"/>
                <a:ea typeface="Cambria" panose="02040503050406030204" pitchFamily="18" charset="0"/>
              </a:rPr>
              <a:t> aerospace.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27807-6CFC-EA36-CC51-6560B27F7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9098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013D7-BF0F-E45B-FE19-CD30E0AEB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B5FF4-8E6D-BEF3-D3D8-35DF245B1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933"/>
            <a:ext cx="7886700" cy="936104"/>
          </a:xfrm>
        </p:spPr>
        <p:txBody>
          <a:bodyPr>
            <a:normAutofit/>
          </a:bodyPr>
          <a:lstStyle/>
          <a:p>
            <a:pPr algn="ctr"/>
            <a:r>
              <a:rPr lang="fi-FI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APLIKASI POLIMER DAN MATERIAL KOMPOSIT</a:t>
            </a:r>
            <a:br>
              <a:rPr lang="fi-FI" sz="20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>
              <a:solidFill>
                <a:srgbClr val="B41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DB698-CDA8-B9BD-E22C-7FE772379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62" y="483518"/>
            <a:ext cx="8757517" cy="462604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1 Industri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Pengemasan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Polimer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mendominasi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pengemasan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ringan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murah, dan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mudah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diproses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PET: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Botol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minuman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wadah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makanan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LDPE: Film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plastik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kantong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PP: Wadah food container,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tutup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botol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PS: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Kemasan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foam,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wadah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yogurt</a:t>
            </a:r>
          </a:p>
          <a:p>
            <a:pPr marL="0" indent="0" algn="just">
              <a:buNone/>
            </a:pP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r>
              <a:rPr lang="en-US" sz="1800" b="1" dirty="0">
                <a:latin typeface="Cambria" panose="02040503050406030204" pitchFamily="18" charset="0"/>
                <a:ea typeface="Cambria" panose="02040503050406030204" pitchFamily="18" charset="0"/>
              </a:rPr>
              <a:t>2 Industri </a:t>
            </a:r>
            <a:r>
              <a:rPr lang="en-US" sz="1800" b="1" dirty="0" err="1">
                <a:latin typeface="Cambria" panose="02040503050406030204" pitchFamily="18" charset="0"/>
                <a:ea typeface="Cambria" panose="02040503050406030204" pitchFamily="18" charset="0"/>
              </a:rPr>
              <a:t>Otomotif</a:t>
            </a:r>
            <a:endParaRPr lang="en-US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Material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polimer mengurangi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berat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kendaraan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dan meningkatkan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efisiensi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bahan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bakar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PP-FG (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polipropilena-serat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kaca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): Panel dashboard, bumper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SMC (Sheet Molding Compound): Panel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bodi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Carbon fiber composites: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Komponen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performa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4157BF-EA01-AD36-1C7A-8A688A541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1749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2AF65-865B-1505-A5B7-F501EE8A4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6133B-1A07-4534-03E2-DC38D1FBE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933"/>
            <a:ext cx="7886700" cy="936104"/>
          </a:xfrm>
        </p:spPr>
        <p:txBody>
          <a:bodyPr>
            <a:normAutofit/>
          </a:bodyPr>
          <a:lstStyle/>
          <a:p>
            <a:pPr algn="ctr"/>
            <a:r>
              <a:rPr lang="fi-FI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APLIKASI POLIMER DAN MATERIAL KOMPOSIT</a:t>
            </a:r>
            <a:br>
              <a:rPr lang="fi-FI" sz="20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>
              <a:solidFill>
                <a:srgbClr val="B41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F712D-67C7-4C88-8675-B6DE78BC6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735" y="843558"/>
            <a:ext cx="8757517" cy="46260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/>
              <a:t>3 Industri Aerospace</a:t>
            </a:r>
          </a:p>
          <a:p>
            <a:pPr>
              <a:buNone/>
            </a:pPr>
            <a:r>
              <a:rPr lang="en-US" sz="2000" dirty="0" err="1"/>
              <a:t>Komposit</a:t>
            </a:r>
            <a:r>
              <a:rPr lang="en-US" sz="2000" dirty="0"/>
              <a:t> polimer </a:t>
            </a:r>
            <a:r>
              <a:rPr lang="en-US" sz="2000" dirty="0" err="1"/>
              <a:t>menawarkan</a:t>
            </a:r>
            <a:r>
              <a:rPr lang="en-US" sz="2000" dirty="0"/>
              <a:t> </a:t>
            </a:r>
            <a:r>
              <a:rPr lang="en-US" sz="2000" dirty="0" err="1"/>
              <a:t>rasio</a:t>
            </a:r>
            <a:r>
              <a:rPr lang="en-US" sz="2000" dirty="0"/>
              <a:t> </a:t>
            </a:r>
            <a:r>
              <a:rPr lang="en-US" sz="2000" dirty="0" err="1"/>
              <a:t>kekuatan-berat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Epoxy-carbon fiber: Struktur </a:t>
            </a:r>
            <a:r>
              <a:rPr lang="en-US" sz="2000" dirty="0" err="1"/>
              <a:t>pesawat</a:t>
            </a:r>
            <a:r>
              <a:rPr lang="en-US" sz="2000" dirty="0"/>
              <a:t> (Boeing 787: 50% </a:t>
            </a:r>
            <a:r>
              <a:rPr lang="en-US" sz="2000" dirty="0" err="1"/>
              <a:t>komposit</a:t>
            </a:r>
            <a:r>
              <a:rPr lang="en-US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PEEK composites: </a:t>
            </a:r>
            <a:r>
              <a:rPr lang="en-US" sz="2000" dirty="0" err="1"/>
              <a:t>Komponen</a:t>
            </a:r>
            <a:r>
              <a:rPr lang="en-US" sz="2000" dirty="0"/>
              <a:t> interior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Honeycomb sandwich panels: Panel </a:t>
            </a:r>
            <a:r>
              <a:rPr lang="en-US" sz="2000" dirty="0" err="1"/>
              <a:t>lantai</a:t>
            </a:r>
            <a:r>
              <a:rPr lang="en-US" sz="2000" dirty="0"/>
              <a:t> dan </a:t>
            </a:r>
            <a:r>
              <a:rPr lang="en-US" sz="2000" dirty="0" err="1"/>
              <a:t>dinding</a:t>
            </a:r>
            <a:endParaRPr lang="en-US" sz="2000" dirty="0"/>
          </a:p>
          <a:p>
            <a:pPr>
              <a:buNone/>
            </a:pPr>
            <a:endParaRPr lang="en-US" sz="2000" b="1" dirty="0"/>
          </a:p>
          <a:p>
            <a:pPr>
              <a:buNone/>
            </a:pPr>
            <a:r>
              <a:rPr lang="en-US" sz="2000" b="1" dirty="0"/>
              <a:t>4 Industri </a:t>
            </a:r>
            <a:r>
              <a:rPr lang="en-US" sz="2000" b="1" dirty="0" err="1"/>
              <a:t>Konstruksi</a:t>
            </a:r>
            <a:endParaRPr lang="en-US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FRP (Fiber Reinforced Polymer): </a:t>
            </a:r>
            <a:r>
              <a:rPr lang="en-US" sz="2000" dirty="0" err="1"/>
              <a:t>Perkuatan</a:t>
            </a:r>
            <a:r>
              <a:rPr lang="en-US" sz="2000" dirty="0"/>
              <a:t> </a:t>
            </a:r>
            <a:r>
              <a:rPr lang="en-US" sz="2000" dirty="0" err="1"/>
              <a:t>struktur</a:t>
            </a:r>
            <a:r>
              <a:rPr lang="en-US" sz="2000" dirty="0"/>
              <a:t> </a:t>
            </a:r>
            <a:r>
              <a:rPr lang="en-US" sz="2000" dirty="0" err="1"/>
              <a:t>beton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PVC: Pipa, </a:t>
            </a:r>
            <a:r>
              <a:rPr lang="en-US" sz="2000" dirty="0" err="1"/>
              <a:t>profil</a:t>
            </a:r>
            <a:r>
              <a:rPr lang="en-US" sz="2000" dirty="0"/>
              <a:t> </a:t>
            </a:r>
            <a:r>
              <a:rPr lang="en-US" sz="2000" dirty="0" err="1"/>
              <a:t>jendela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Polyurethane foam: </a:t>
            </a:r>
            <a:r>
              <a:rPr lang="en-US" sz="2000" dirty="0" err="1"/>
              <a:t>Insulasi</a:t>
            </a:r>
            <a:r>
              <a:rPr lang="en-US" sz="2000" dirty="0"/>
              <a:t> </a:t>
            </a:r>
            <a:r>
              <a:rPr lang="en-US" sz="2000" dirty="0" err="1"/>
              <a:t>termal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Geotextile: </a:t>
            </a:r>
            <a:r>
              <a:rPr lang="en-US" sz="2000" dirty="0" err="1"/>
              <a:t>Stabilisasi</a:t>
            </a:r>
            <a:r>
              <a:rPr lang="en-US" sz="2000" dirty="0"/>
              <a:t> </a:t>
            </a:r>
            <a:r>
              <a:rPr lang="en-US" sz="2000" dirty="0" err="1"/>
              <a:t>tanah</a:t>
            </a:r>
            <a:endParaRPr lang="en-US" sz="2000" dirty="0"/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88F0B-545D-0EE3-0A49-74F05643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11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E8FAB-9AD0-DAB5-FD8D-DD3F0F054E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F24AD-6EB4-EC26-E165-10A05676E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933"/>
            <a:ext cx="7886700" cy="936104"/>
          </a:xfrm>
        </p:spPr>
        <p:txBody>
          <a:bodyPr>
            <a:normAutofit/>
          </a:bodyPr>
          <a:lstStyle/>
          <a:p>
            <a:pPr algn="ctr"/>
            <a:r>
              <a:rPr lang="fi-FI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APLIKASI POLIMER DAN MATERIAL KOMPOSIT</a:t>
            </a:r>
            <a:br>
              <a:rPr lang="fi-FI" sz="20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2000" b="1" dirty="0">
                <a:solidFill>
                  <a:srgbClr val="B418B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dirty="0">
              <a:solidFill>
                <a:srgbClr val="B418B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24963-4C44-FD3D-C626-90724437D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962" y="483518"/>
            <a:ext cx="8757517" cy="46260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100" b="1" dirty="0"/>
              <a:t>5 Industri Elektronik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Epoxy resin: PCB substrates, encapsulation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Polycarbonate: Housing </a:t>
            </a:r>
            <a:r>
              <a:rPr lang="en-US" sz="1100" dirty="0" err="1"/>
              <a:t>elektronik</a:t>
            </a: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Polyimide: Flexible circuits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Silicone: Gaskets, thermal interface materials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100" dirty="0"/>
          </a:p>
          <a:p>
            <a:pPr>
              <a:buNone/>
            </a:pPr>
            <a:r>
              <a:rPr lang="en-US" sz="1100" b="1" dirty="0"/>
              <a:t>6 </a:t>
            </a:r>
            <a:r>
              <a:rPr lang="en-US" sz="1100" b="1" dirty="0" err="1"/>
              <a:t>Aplikasi</a:t>
            </a:r>
            <a:r>
              <a:rPr lang="en-US" sz="1100" b="1" dirty="0"/>
              <a:t> </a:t>
            </a:r>
            <a:r>
              <a:rPr lang="en-US" sz="1100" b="1" dirty="0" err="1"/>
              <a:t>Biomedis</a:t>
            </a:r>
            <a:endParaRPr lang="en-US" sz="11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Polyethylene: </a:t>
            </a:r>
            <a:r>
              <a:rPr lang="en-US" sz="1100" dirty="0" err="1"/>
              <a:t>Implan</a:t>
            </a:r>
            <a:r>
              <a:rPr lang="en-US" sz="1100" dirty="0"/>
              <a:t> </a:t>
            </a:r>
            <a:r>
              <a:rPr lang="en-US" sz="1100" dirty="0" err="1"/>
              <a:t>pinggul</a:t>
            </a:r>
            <a:r>
              <a:rPr lang="en-US" sz="1100" dirty="0"/>
              <a:t>, </a:t>
            </a:r>
            <a:r>
              <a:rPr lang="en-US" sz="1100" dirty="0" err="1"/>
              <a:t>lutut</a:t>
            </a: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Silicone: </a:t>
            </a:r>
            <a:r>
              <a:rPr lang="en-US" sz="1100" dirty="0" err="1"/>
              <a:t>Implan</a:t>
            </a:r>
            <a:r>
              <a:rPr lang="en-US" sz="1100" dirty="0"/>
              <a:t> </a:t>
            </a:r>
            <a:r>
              <a:rPr lang="en-US" sz="1100" dirty="0" err="1"/>
              <a:t>payudara</a:t>
            </a:r>
            <a:r>
              <a:rPr lang="en-US" sz="1100" dirty="0"/>
              <a:t>, </a:t>
            </a:r>
            <a:r>
              <a:rPr lang="en-US" sz="1100" dirty="0" err="1"/>
              <a:t>kateter</a:t>
            </a: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PLA/PGA: </a:t>
            </a:r>
            <a:r>
              <a:rPr lang="en-US" sz="1100" dirty="0" err="1"/>
              <a:t>Jahitan</a:t>
            </a:r>
            <a:r>
              <a:rPr lang="en-US" sz="1100" dirty="0"/>
              <a:t> </a:t>
            </a:r>
            <a:r>
              <a:rPr lang="en-US" sz="1100" dirty="0" err="1"/>
              <a:t>bedah</a:t>
            </a:r>
            <a:r>
              <a:rPr lang="en-US" sz="1100" dirty="0"/>
              <a:t> yang </a:t>
            </a:r>
            <a:r>
              <a:rPr lang="en-US" sz="1100" dirty="0" err="1"/>
              <a:t>dapat</a:t>
            </a:r>
            <a:r>
              <a:rPr lang="en-US" sz="1100" dirty="0"/>
              <a:t> </a:t>
            </a:r>
            <a:r>
              <a:rPr lang="en-US" sz="1100" dirty="0" err="1"/>
              <a:t>diserap</a:t>
            </a: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Hydrogels: Drug delivery, tissue engineering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PMMA: Semen </a:t>
            </a:r>
            <a:r>
              <a:rPr lang="en-US" sz="1100" dirty="0" err="1"/>
              <a:t>tulang</a:t>
            </a:r>
            <a:r>
              <a:rPr lang="en-US" sz="1100" dirty="0"/>
              <a:t>, </a:t>
            </a:r>
            <a:r>
              <a:rPr lang="en-US" sz="1100" dirty="0" err="1"/>
              <a:t>lensa</a:t>
            </a:r>
            <a:r>
              <a:rPr lang="en-US" sz="1100" dirty="0"/>
              <a:t> intraocular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100" dirty="0"/>
          </a:p>
          <a:p>
            <a:pPr>
              <a:buNone/>
            </a:pPr>
            <a:r>
              <a:rPr lang="en-US" sz="1100" b="1" dirty="0"/>
              <a:t>7 Industri Energi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Epoxy composites: </a:t>
            </a:r>
            <a:r>
              <a:rPr lang="en-US" sz="1100" dirty="0" err="1"/>
              <a:t>Bilah</a:t>
            </a:r>
            <a:r>
              <a:rPr lang="en-US" sz="1100" dirty="0"/>
              <a:t> </a:t>
            </a:r>
            <a:r>
              <a:rPr lang="en-US" sz="1100" dirty="0" err="1"/>
              <a:t>turbin</a:t>
            </a:r>
            <a:r>
              <a:rPr lang="en-US" sz="1100" dirty="0"/>
              <a:t> </a:t>
            </a:r>
            <a:r>
              <a:rPr lang="en-US" sz="1100" dirty="0" err="1"/>
              <a:t>angin</a:t>
            </a: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PV encapsulant: </a:t>
            </a:r>
            <a:r>
              <a:rPr lang="en-US" sz="1100" dirty="0" err="1"/>
              <a:t>Pelindung</a:t>
            </a:r>
            <a:r>
              <a:rPr lang="en-US" sz="1100" dirty="0"/>
              <a:t> </a:t>
            </a:r>
            <a:r>
              <a:rPr lang="en-US" sz="1100" dirty="0" err="1"/>
              <a:t>sel</a:t>
            </a:r>
            <a:r>
              <a:rPr lang="en-US" sz="1100" dirty="0"/>
              <a:t> </a:t>
            </a:r>
            <a:r>
              <a:rPr lang="en-US" sz="1100" dirty="0" err="1"/>
              <a:t>surya</a:t>
            </a:r>
            <a:endParaRPr lang="en-US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Separator membrane: </a:t>
            </a:r>
            <a:r>
              <a:rPr lang="en-US" sz="1100" dirty="0" err="1"/>
              <a:t>Baterai</a:t>
            </a:r>
            <a:r>
              <a:rPr lang="en-US" sz="1100" dirty="0"/>
              <a:t> lithium-ion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100" dirty="0"/>
              <a:t>Fuel cell membranes: </a:t>
            </a:r>
            <a:r>
              <a:rPr lang="en-US" sz="1100" dirty="0" err="1"/>
              <a:t>Nafion</a:t>
            </a:r>
            <a:r>
              <a:rPr lang="en-US" sz="1100" dirty="0"/>
              <a:t> </a:t>
            </a:r>
            <a:r>
              <a:rPr lang="en-US" sz="1100" dirty="0" err="1"/>
              <a:t>untuk</a:t>
            </a:r>
            <a:r>
              <a:rPr lang="en-US" sz="1100" dirty="0"/>
              <a:t> </a:t>
            </a:r>
            <a:r>
              <a:rPr lang="en-US" sz="1100" dirty="0" err="1"/>
              <a:t>sel</a:t>
            </a:r>
            <a:r>
              <a:rPr lang="en-US" sz="1100" dirty="0"/>
              <a:t> </a:t>
            </a:r>
            <a:r>
              <a:rPr lang="en-US" sz="1100" dirty="0" err="1"/>
              <a:t>bahan</a:t>
            </a:r>
            <a:r>
              <a:rPr lang="en-US" sz="1100" dirty="0"/>
              <a:t> </a:t>
            </a:r>
            <a:r>
              <a:rPr lang="en-US" sz="1100" dirty="0" err="1"/>
              <a:t>bakar</a:t>
            </a:r>
            <a:endParaRPr lang="en-US" sz="1100" dirty="0"/>
          </a:p>
          <a:p>
            <a:pPr>
              <a:buNone/>
            </a:pPr>
            <a:endParaRPr lang="en-US" sz="1400" b="1" dirty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5B611-41F9-14D8-FDBB-BB13005F4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1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DC2A8-6E19-BD91-0A7E-6D3BC2B78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D3F67-547B-4141-2122-2CD79F75D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Struktur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DB9EA-8EA3-4ED4-BE12-02C0142CE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29975"/>
            <a:ext cx="7966444" cy="4011132"/>
          </a:xfrm>
        </p:spPr>
        <p:txBody>
          <a:bodyPr>
            <a:normAutofit/>
          </a:bodyPr>
          <a:lstStyle/>
          <a:p>
            <a:pPr marL="342900" marR="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Termoplastik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Polimer linear dan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bercabang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umumnya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bersifat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termoplastik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dilunakkan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pemanasan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15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Termoset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Polimer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struktur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jaringan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silang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umumnya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bersifat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termoset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(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tidak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dapat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dilunakkan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kembali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setelah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400" kern="0" dirty="0" err="1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mengeras</a:t>
            </a:r>
            <a:r>
              <a:rPr lang="en-US" sz="2400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4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B5349E-08BE-B655-BA87-A34617D3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latinLnBrk="0"/>
            <a:fld id="{D0CAAE59-8219-47CC-86DC-2A8B715E682B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latinLnBrk="0"/>
              <a:t>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640113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79940-99B9-C3FC-CACF-6755068E2F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BE3E9A1-B6AF-CCFE-DDC4-4146C5407064}"/>
              </a:ext>
            </a:extLst>
          </p:cNvPr>
          <p:cNvSpPr txBox="1"/>
          <p:nvPr/>
        </p:nvSpPr>
        <p:spPr>
          <a:xfrm>
            <a:off x="1403648" y="2387084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SOAL PERHITUNGAN</a:t>
            </a:r>
          </a:p>
        </p:txBody>
      </p:sp>
    </p:spTree>
    <p:extLst>
      <p:ext uri="{BB962C8B-B14F-4D97-AF65-F5344CB8AC3E}">
        <p14:creationId xmlns:p14="http://schemas.microsoft.com/office/powerpoint/2010/main" val="16757662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E3D22-0C33-758E-8656-6D504DA9DF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ACF90-2B87-FD00-4EA1-1AA72D20A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36933"/>
          </a:xfrm>
        </p:spPr>
        <p:txBody>
          <a:bodyPr>
            <a:normAutofit fontScale="90000"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SOAL 1: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Perhitungan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dan Berat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99723-D50D-E8E7-FAE7-F7CE9CBD3C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38816"/>
            <a:ext cx="8856984" cy="2513918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buNone/>
            </a:pPr>
            <a:endParaRPr lang="en-US" sz="38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3800" b="1" dirty="0">
                <a:latin typeface="Cambria" panose="02040503050406030204" pitchFamily="18" charset="0"/>
                <a:ea typeface="Cambria" panose="02040503050406030204" pitchFamily="18" charset="0"/>
              </a:rPr>
              <a:t>Soal: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Polietilena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(PE)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disintesis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monomer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etilena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(C₂H₄)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berat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28 g/mol. Jika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analisis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menunjukkan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bahwa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berat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rata-rata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numerik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(Mn)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polietilena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dihasilkan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140,000 g/mol,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hitunglah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(DP)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b)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rata-rata atom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karbon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sz="3800" dirty="0">
                <a:latin typeface="Cambria" panose="02040503050406030204" pitchFamily="18" charset="0"/>
                <a:ea typeface="Cambria" panose="02040503050406030204" pitchFamily="18" charset="0"/>
              </a:rPr>
              <a:t> polimer</a:t>
            </a:r>
          </a:p>
          <a:p>
            <a:pPr marL="0" indent="0">
              <a:buNone/>
            </a:pP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06092-F2C8-1E47-057B-40A827C0F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51</a:t>
            </a:fld>
            <a:endParaRPr lang="en-US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0C74A6B7-B555-AC6F-E487-9DEE28D2A2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536" y="2685592"/>
            <a:ext cx="7704856" cy="2376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9350" rIns="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Rumus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ar(--font-mono)"/>
              </a:rPr>
              <a:t>Mn = DP × M₀          DP = Mn / M₀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Penyelesaian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a)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Menghitung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derajat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polimerisasi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ar(--font-mono)"/>
              </a:rPr>
              <a:t>DP = Mn / M₀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ar(--font-mono)"/>
              </a:rPr>
              <a:t>DP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383A42"/>
                </a:solidFill>
                <a:effectLst/>
                <a:latin typeface="var(--font-mono)"/>
              </a:rPr>
              <a:t>= 140,000 g/mol / 28 g/mol     = 5,000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47622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6DD6F-B51F-5755-DC02-B91BFF9C8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52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13AE364-ECEC-38F0-9A3C-9FE60D267384}"/>
              </a:ext>
            </a:extLst>
          </p:cNvPr>
          <p:cNvSpPr txBox="1">
            <a:spLocks/>
          </p:cNvSpPr>
          <p:nvPr/>
        </p:nvSpPr>
        <p:spPr>
          <a:xfrm>
            <a:off x="323528" y="118078"/>
            <a:ext cx="8496944" cy="40771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Menghitung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atom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karbon:Setiap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unit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etilena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mengandung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2 atom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karbon</a:t>
            </a:r>
            <a:endParaRPr 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atom C = DP × 2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atom C = 5,000 × 2   = 10,000 atom</a:t>
            </a:r>
          </a:p>
          <a:p>
            <a:pPr marL="0" indent="0" algn="just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Jawaban: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AutoNum type="alphaLcParenR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(DP) = 5,000 unit monomer</a:t>
            </a:r>
          </a:p>
          <a:p>
            <a:pPr marL="457200" indent="-457200" algn="just">
              <a:lnSpc>
                <a:spcPct val="120000"/>
              </a:lnSpc>
              <a:buFont typeface="Arial" panose="020B0604020202020204" pitchFamily="34" charset="0"/>
              <a:buAutoNum type="alphaLcParenR"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atom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karbon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= 10,000 atom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Pembahasan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menunjukkan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panjang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rantai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polimer. Nilai DP = 5,000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menunjukkan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bahwa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polietilena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terdiri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5,000 unit monomer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etilena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terhubung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Polimer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DP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umumnya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sifat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mekanik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interaksi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antar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rantai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kuat</a:t>
            </a:r>
            <a:r>
              <a:rPr lang="en-US" sz="1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553901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BCDEC-4807-593B-151E-B231AA551C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7A4EA-FE48-6131-EAB9-239328CCD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36933"/>
          </a:xfrm>
        </p:spPr>
        <p:txBody>
          <a:bodyPr>
            <a:normAutofit fontScale="90000"/>
          </a:bodyPr>
          <a:lstStyle/>
          <a:p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SOAL 2: Perhitungan Derajat Kristalinitas dari Data DSC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80E91A-636B-9F34-A571-B54F6030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53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214891A-98F8-F5CB-7881-181BBD284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699542"/>
            <a:ext cx="7886700" cy="417011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Soal: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Sampel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polipropilena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(PP)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dianalisis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menggunakan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Differential Scanning Calorimetry (DSC). Hasil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analisis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menunjukkan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entalpi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fusi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Hf)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104.5 J/g. Jika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diketahui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entalpi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fusi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polipropilena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100%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kristal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Hf°)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209 J/g,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tentukan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kristalinitas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polipropilena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tersebut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Rumus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            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Xc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(</a:t>
            </a:r>
            <a: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Hf / </a:t>
            </a:r>
            <a: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Hf°) × 100%</a:t>
            </a:r>
          </a:p>
          <a:p>
            <a:pPr algn="just">
              <a:lnSpc>
                <a:spcPct val="100000"/>
              </a:lnSpc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Penyelesaian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>
              <a:lnSpc>
                <a:spcPct val="100000"/>
              </a:lnSpc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= (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Hf / 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Δ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Hf°) × 100%</a:t>
            </a:r>
          </a:p>
          <a:p>
            <a:pPr algn="just">
              <a:lnSpc>
                <a:spcPct val="100000"/>
              </a:lnSpc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= (104.5 J/g / 209 J/g) × 100%</a:t>
            </a:r>
          </a:p>
          <a:p>
            <a:pPr algn="just">
              <a:lnSpc>
                <a:spcPct val="100000"/>
              </a:lnSpc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Xc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= 0.500 × 100%        = 50 %</a:t>
            </a:r>
          </a:p>
        </p:txBody>
      </p:sp>
    </p:spTree>
    <p:extLst>
      <p:ext uri="{BB962C8B-B14F-4D97-AF65-F5344CB8AC3E}">
        <p14:creationId xmlns:p14="http://schemas.microsoft.com/office/powerpoint/2010/main" val="409281122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39463-69E7-5C35-69A8-E465B3B44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914DA-7A24-5850-D66D-A31581855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36933"/>
          </a:xfrm>
        </p:spPr>
        <p:txBody>
          <a:bodyPr>
            <a:normAutofit fontScale="90000"/>
          </a:bodyPr>
          <a:lstStyle/>
          <a:p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SOAL 2: Perhitungan Derajat Kristalinitas dari Data DSC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54952-C356-D373-BDC7-2AFFD105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54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741A895-5250-9CED-C77E-676BEE449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59582"/>
            <a:ext cx="7886700" cy="417011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Jawaban: 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kristalinitas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polipropilena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= 50 %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b="1" dirty="0" err="1">
                <a:latin typeface="Cambria" panose="02040503050406030204" pitchFamily="18" charset="0"/>
                <a:ea typeface="Cambria" panose="02040503050406030204" pitchFamily="18" charset="0"/>
              </a:rPr>
              <a:t>Pembahasan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kristalinitas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50%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menunjukkan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bahwa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setengah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dari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volume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polipropilena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tersusun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struktur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kristal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teratur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sedangkan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setengahnya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lagi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berada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fase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amorf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Kristalinitas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umumnya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menghasilkan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material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kaku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tahan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terhadap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pelarut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namun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kurang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transparan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rapuh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Polipropilena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kristalinitas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50%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keseimbangan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baik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ketangguhan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sehingga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cocok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berbagai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aplikasi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kemasan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komponen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otomotif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7460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B6615-906D-2221-7232-B298DB596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FD31-8F43-E065-6E10-EC13152C7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36933"/>
          </a:xfrm>
        </p:spPr>
        <p:txBody>
          <a:bodyPr>
            <a:normAutofit fontScale="90000"/>
          </a:bodyPr>
          <a:lstStyle/>
          <a:p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SOAL 3: Perhitungan Fraksi Massa Komposit dari Densitas</a:t>
            </a:r>
            <a:b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D76D4A-738A-5389-DEC8-8024D5B2E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55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9862937-AD28-A5E9-31D9-3AC6B368C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510777"/>
            <a:ext cx="8102724" cy="471891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Soal: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Sebuah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karbon-epoksi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fraksi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volume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sebesar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55%.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Diketahui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densitas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karbon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f) = 1.8 g/cm³ dan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densitas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resin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epoksi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m) = 1.2 g/cm³.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Hitunglah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Densitas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Fraksi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karbon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jika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berbentuk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panel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dimensi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100 cm × 50 cm × 0.5 cm,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berapa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total panel?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Rumus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ρ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= </a:t>
            </a:r>
            <a: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ρ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 ×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Vf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+ </a:t>
            </a:r>
            <a: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ρ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 ×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Vm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Wf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(</a:t>
            </a:r>
            <a: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ρ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 × </a:t>
            </a:r>
            <a:r>
              <a:rPr lang="en-US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Vf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 / </a:t>
            </a:r>
            <a: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ρ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Massa = </a:t>
            </a:r>
            <a:r>
              <a:rPr lang="el-GR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ρ</a:t>
            </a:r>
            <a:r>
              <a:rPr lang="en-US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 × Volume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c =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densitas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 =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densitas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ρ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m =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densitas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matriks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Wf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fraksi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massa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Vf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fraksi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volume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0"/>
              </a:spcBef>
              <a:buAutoNum type="alphaLcParenR"/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Vm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fraksi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volume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matriks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= 1 -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Vf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1144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B4621-BA61-B809-C0EC-3C88C4C56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83164-780C-EE12-62B4-AF4377FEE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36933"/>
          </a:xfrm>
        </p:spPr>
        <p:txBody>
          <a:bodyPr>
            <a:normAutofit fontScale="90000"/>
          </a:bodyPr>
          <a:lstStyle/>
          <a:p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SOAL 3: Perhitungan Fraksi Massa Komposit dari Densitas</a:t>
            </a:r>
            <a:b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sv-S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1A7A2-F0E2-6541-5F45-5866D434E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56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E7F76D4-4DAA-AF3A-159E-FA8691D50D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5188" y="466015"/>
            <a:ext cx="8353623" cy="4346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9350" rIns="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Penyelesaian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Densitas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Vm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1 -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Vf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1 - 0.55 = 0.45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ρc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ρf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×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Vf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+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ρm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×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Vm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ρc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(1.8 g/cm³ × 0.55) + (1.2 g/cm³ × 0.45)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ρc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1.53 g/cm³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Fraksi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massa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Wf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(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ρf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×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Vf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 /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ρc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Wf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(1.8 × 0.55) / 1.53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Wf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0.647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64.7%</a:t>
            </a:r>
          </a:p>
        </p:txBody>
      </p:sp>
    </p:spTree>
    <p:extLst>
      <p:ext uri="{BB962C8B-B14F-4D97-AF65-F5344CB8AC3E}">
        <p14:creationId xmlns:p14="http://schemas.microsoft.com/office/powerpoint/2010/main" val="11306310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5970FD-EE69-4864-BFF8-0D26F60E1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ADDF38-2186-E9F4-1F08-C4D941FE5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57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DEC6BA4-36B2-BBDD-2125-4D6FBF2598D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95188" y="204408"/>
            <a:ext cx="8353623" cy="4869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79350" rIns="0" bIns="793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Massa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panel:Volume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panel = 100 cm × 50 cm × 0.5 cm = 2,500 cm³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Massa = </a:t>
            </a:r>
            <a:r>
              <a:rPr kumimoji="0" lang="el-GR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ρ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 × Volume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Massa = 1.53 g/cm³ × 2,500 cm³ = 3.825 kg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Jawaban: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Densitas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1.53 g/cm³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Fraksi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massa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karbon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64.7%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Massa total panel = 3.825 kg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Pembahasan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Hasil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perhitungan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menunjukkan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bahwa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meskipun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fraksi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volume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hanya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55%,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fraksi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massanya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mencapai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64.7%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karena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serat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karbon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memiliki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densitas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daripada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resin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epoksi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Densitas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(1.53 g/cm³)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rendah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daripada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logam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seperti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aluminium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(2.7 g/cm³)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atau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baja (7.8 g/cm³),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namun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karbon-epoksi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mencapai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kekuatan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spesifik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kekakuan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spesifik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jauh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lebih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Inilah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alasan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mengapa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komposit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karbon-epoksi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sangat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populer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industri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aerospace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otomotif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performa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tinggi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pengurangan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berat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sangat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kritis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untuk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efisiensi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dan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performa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05283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2C399-234D-21A3-08B7-BC7A6B8B5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06157-B48C-120F-B9F7-1D2985AA5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236933"/>
          </a:xfrm>
        </p:spPr>
        <p:txBody>
          <a:bodyPr>
            <a:normAutofit fontScale="90000"/>
          </a:bodyPr>
          <a:lstStyle/>
          <a:p>
            <a:r>
              <a:rPr lang="sv-SE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Soal 4: Kebutuhan Baku dalam Proses Ekstrusi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E10378-867C-40EB-89A6-D2838994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AAE59-8219-47CC-86DC-2A8B715E682B}" type="slidenum">
              <a:rPr lang="en-US" smtClean="0"/>
              <a:t>58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22A0B56-AF68-9D0C-03CB-ED184FC21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486693"/>
            <a:ext cx="7886700" cy="4170114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None/>
            </a:pPr>
            <a:b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</a:b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Sebuah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extruder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memproduksi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pipa PVC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dengan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kecepatan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50 kg/jam.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Formulasi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PVC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adalah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: 100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bagian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resin PVC, 5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bagian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thermal stabilizer, 2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bagian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lubricant, dan 10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bagian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filler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CaCO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₃.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Hitung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quote-cjk-patch"/>
              </a:rPr>
              <a:t>laju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quote-cjk-patch"/>
              </a:rPr>
              <a:t>alir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quote-cjk-patch"/>
              </a:rPr>
              <a:t>massa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 (kg/jam)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masing-masing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bahan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baku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yang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harus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disuplai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ke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hopper extruder.</a:t>
            </a: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i="0" dirty="0" err="1">
                <a:solidFill>
                  <a:srgbClr val="0F1115"/>
                </a:solidFill>
                <a:effectLst/>
                <a:latin typeface="quote-cjk-patch"/>
              </a:rPr>
              <a:t>Jawaban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:</a:t>
            </a:r>
            <a:b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</a:b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Total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bagian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= 100 + 5 + 2 + 10 = 117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bagian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.</a:t>
            </a:r>
            <a:b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</a:b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Laju total </a:t>
            </a:r>
            <a:r>
              <a:rPr lang="en-US" b="0" i="0" dirty="0" err="1">
                <a:solidFill>
                  <a:srgbClr val="0F1115"/>
                </a:solidFill>
                <a:effectLst/>
                <a:latin typeface="quote-cjk-patch"/>
              </a:rPr>
              <a:t>campuran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 = 50 kg/jam.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PVC Resin: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(100/117) * 50 kg/jam = 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42.74 kg/jam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just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Stabilizer: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(5/117) * 50 kg/jam = 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2.14 kg/jam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just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Lubricant: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(2/117) * 50 kg/jam = 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0.85 kg/jam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  <a:p>
            <a:pPr algn="just">
              <a:spcBef>
                <a:spcPts val="45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Filler </a:t>
            </a:r>
            <a:r>
              <a:rPr lang="en-US" b="1" i="0" dirty="0" err="1">
                <a:solidFill>
                  <a:srgbClr val="0F1115"/>
                </a:solidFill>
                <a:effectLst/>
                <a:latin typeface="quote-cjk-patch"/>
              </a:rPr>
              <a:t>CaCO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₃:</a:t>
            </a:r>
            <a:r>
              <a:rPr lang="en-US" b="0" i="0" dirty="0">
                <a:solidFill>
                  <a:srgbClr val="0F1115"/>
                </a:solidFill>
                <a:effectLst/>
                <a:latin typeface="quote-cjk-patch"/>
              </a:rPr>
              <a:t> (10/117) * 50 kg/jam = </a:t>
            </a:r>
            <a:r>
              <a:rPr lang="en-US" b="1" i="0" dirty="0">
                <a:solidFill>
                  <a:srgbClr val="0F1115"/>
                </a:solidFill>
                <a:effectLst/>
                <a:latin typeface="quote-cjk-patch"/>
              </a:rPr>
              <a:t>4.27 kg/jam</a:t>
            </a:r>
            <a:endParaRPr lang="en-US" b="0" i="0" dirty="0">
              <a:solidFill>
                <a:srgbClr val="0F1115"/>
              </a:solidFill>
              <a:effectLst/>
              <a:latin typeface="quote-cjk-patch"/>
            </a:endParaRPr>
          </a:p>
        </p:txBody>
      </p:sp>
    </p:spTree>
    <p:extLst>
      <p:ext uri="{BB962C8B-B14F-4D97-AF65-F5344CB8AC3E}">
        <p14:creationId xmlns:p14="http://schemas.microsoft.com/office/powerpoint/2010/main" val="13075419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39435-3A28-F2C0-B9AD-19987D6B1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>
            <a:extLst>
              <a:ext uri="{FF2B5EF4-FFF2-40B4-BE49-F238E27FC236}">
                <a16:creationId xmlns:a16="http://schemas.microsoft.com/office/drawing/2014/main" id="{1925562E-03BA-07D9-273E-204F0056B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584" y="1635646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  <a:t>TERIMA KASIH</a:t>
            </a:r>
            <a:endParaRPr kumimoji="0" lang="en-US" altLang="ko-KR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2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13F7E-DC1D-2CDF-649B-EED584EF2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834"/>
            <a:ext cx="9144000" cy="857250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Struktur Polimer</a:t>
            </a:r>
            <a:b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CA980C-8737-6462-9556-B66420722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663199"/>
            <a:ext cx="8008176" cy="381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7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AF534-FF5B-6C02-CCF9-3DB4003015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1F825-8875-C23D-7487-6F74FA59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0834"/>
            <a:ext cx="9144000" cy="857250"/>
          </a:xfrm>
        </p:spPr>
        <p:txBody>
          <a:bodyPr>
            <a:normAutofit fontScale="9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Struktur Polimer</a:t>
            </a:r>
            <a:b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rPr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DC017F5-5F14-4967-8CD0-67EA96D7D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506363"/>
            <a:ext cx="5017365" cy="44954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45C119-58C5-6D2C-D167-1235C17712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6068"/>
          <a:stretch>
            <a:fillRect/>
          </a:stretch>
        </p:blipFill>
        <p:spPr>
          <a:xfrm>
            <a:off x="5637330" y="506363"/>
            <a:ext cx="2258278" cy="449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64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0ABEE5-F4AC-1B2B-A5E9-1707D10889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4E32-9EA9-83B0-2986-4AC27B986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Monomer dan </a:t>
            </a:r>
            <a:r>
              <a:rPr lang="en-US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endParaRPr lang="en-US" sz="2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DEE217-9C46-FE4A-71C6-E9553BC97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43558"/>
            <a:ext cx="8127550" cy="419754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Monomer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unit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kecil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bereaksi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monomer lain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membentuk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rantai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polimer.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(DP)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adalah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jumlah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unit monomer yang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tergabung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dalam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satu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rantai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polimer. </a:t>
            </a:r>
          </a:p>
          <a:p>
            <a:pPr algn="just"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Hubungan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matematis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antara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polimer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dengan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monomer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dapat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dinyatakan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sebagai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>
              <a:buNone/>
            </a:pP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Mn = DP × M₀</a:t>
            </a:r>
            <a:endParaRPr lang="en-US" sz="24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None/>
            </a:pP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dimana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Mn =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rata-rata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numerik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(g/mol)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DP =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derajat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polimerisasi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M₀ =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berat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molekul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monomer (g/mol)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FEFB79-0135-5818-759D-80D237C9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031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783EF-607E-18B3-A250-CC99BB39B9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A7E9C-FD4F-D8E4-FCD0-E2E89BFF0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324238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Taktisitas Polimer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92D0DF-56C7-E931-421E-18715A52B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843558"/>
            <a:ext cx="8127550" cy="4197549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buNone/>
            </a:pPr>
            <a:r>
              <a:rPr lang="en-US" b="1" dirty="0">
                <a:highlight>
                  <a:srgbClr val="00FFFF"/>
                </a:highlight>
              </a:rPr>
              <a:t>Taktisitas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adalah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dirty="0" err="1">
                <a:highlight>
                  <a:srgbClr val="00FFFF"/>
                </a:highlight>
              </a:rPr>
              <a:t>istilah</a:t>
            </a:r>
            <a:r>
              <a:rPr lang="en-US" dirty="0">
                <a:highlight>
                  <a:srgbClr val="00FFFF"/>
                </a:highlight>
              </a:rPr>
              <a:t> yang </a:t>
            </a:r>
            <a:r>
              <a:rPr lang="en-US" dirty="0" err="1">
                <a:highlight>
                  <a:srgbClr val="00FFFF"/>
                </a:highlight>
              </a:rPr>
              <a:t>menggambarkan</a:t>
            </a:r>
            <a:r>
              <a:rPr lang="en-US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pengaturan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spasial</a:t>
            </a:r>
            <a:r>
              <a:rPr lang="en-US" b="1" dirty="0">
                <a:highlight>
                  <a:srgbClr val="00FFFF"/>
                </a:highlight>
              </a:rPr>
              <a:t> (</a:t>
            </a:r>
            <a:r>
              <a:rPr lang="en-US" b="1" dirty="0" err="1">
                <a:highlight>
                  <a:srgbClr val="00FFFF"/>
                </a:highlight>
              </a:rPr>
              <a:t>ruang</a:t>
            </a:r>
            <a:r>
              <a:rPr lang="en-US" b="1" dirty="0">
                <a:highlight>
                  <a:srgbClr val="00FFFF"/>
                </a:highlight>
              </a:rPr>
              <a:t>) </a:t>
            </a:r>
            <a:r>
              <a:rPr lang="en-US" b="1" dirty="0" err="1">
                <a:highlight>
                  <a:srgbClr val="00FFFF"/>
                </a:highlight>
              </a:rPr>
              <a:t>dari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gugus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b="1" dirty="0" err="1">
                <a:highlight>
                  <a:srgbClr val="00FFFF"/>
                </a:highlight>
              </a:rPr>
              <a:t>samping</a:t>
            </a:r>
            <a:r>
              <a:rPr lang="en-US" b="1" dirty="0">
                <a:highlight>
                  <a:srgbClr val="00FFFF"/>
                </a:highlight>
              </a:rPr>
              <a:t> (side groups) pada </a:t>
            </a:r>
            <a:r>
              <a:rPr lang="en-US" b="1" dirty="0" err="1">
                <a:highlight>
                  <a:srgbClr val="00FFFF"/>
                </a:highlight>
              </a:rPr>
              <a:t>rantai</a:t>
            </a:r>
            <a:r>
              <a:rPr lang="en-US" b="1" dirty="0">
                <a:highlight>
                  <a:srgbClr val="00FFFF"/>
                </a:highlight>
              </a:rPr>
              <a:t> polimer</a:t>
            </a:r>
            <a:r>
              <a:rPr lang="en-US" dirty="0">
                <a:highlight>
                  <a:srgbClr val="00FFFF"/>
                </a:highlight>
              </a:rPr>
              <a:t>.</a:t>
            </a:r>
          </a:p>
          <a:p>
            <a:pPr algn="just">
              <a:lnSpc>
                <a:spcPct val="100000"/>
              </a:lnSpc>
              <a:buNone/>
            </a:pPr>
            <a:endParaRPr lang="en-US" dirty="0"/>
          </a:p>
          <a:p>
            <a:pPr algn="just">
              <a:lnSpc>
                <a:spcPct val="100000"/>
              </a:lnSpc>
              <a:buNone/>
            </a:pPr>
            <a:r>
              <a:rPr lang="en-US" dirty="0"/>
              <a:t> Taktisitas sangat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:</a:t>
            </a:r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en-US" b="1" dirty="0" err="1"/>
              <a:t>Kristalinitas</a:t>
            </a:r>
            <a:r>
              <a:rPr lang="en-US" b="1" dirty="0"/>
              <a:t> polimer</a:t>
            </a:r>
            <a:r>
              <a:rPr lang="en-US" dirty="0"/>
              <a:t> - polimer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taktisitas</a:t>
            </a:r>
            <a:r>
              <a:rPr lang="en-US" dirty="0"/>
              <a:t> </a:t>
            </a:r>
            <a:r>
              <a:rPr lang="en-US" dirty="0" err="1"/>
              <a:t>teratur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mengkristal</a:t>
            </a:r>
            <a:endParaRPr lang="en-US" dirty="0"/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en-US" b="1" dirty="0"/>
              <a:t>Sifat </a:t>
            </a:r>
            <a:r>
              <a:rPr lang="en-US" b="1" dirty="0" err="1"/>
              <a:t>mekanik</a:t>
            </a:r>
            <a:r>
              <a:rPr lang="en-US" dirty="0"/>
              <a:t> -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dan </a:t>
            </a:r>
            <a:r>
              <a:rPr lang="en-US" dirty="0" err="1"/>
              <a:t>kekakuan</a:t>
            </a:r>
            <a:endParaRPr lang="en-US" dirty="0"/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en-US" b="1" dirty="0" err="1"/>
              <a:t>Titik</a:t>
            </a:r>
            <a:r>
              <a:rPr lang="en-US" b="1" dirty="0"/>
              <a:t> </a:t>
            </a:r>
            <a:r>
              <a:rPr lang="en-US" b="1" dirty="0" err="1"/>
              <a:t>leleh</a:t>
            </a:r>
            <a:r>
              <a:rPr lang="en-US" dirty="0"/>
              <a:t> - polimer </a:t>
            </a:r>
            <a:r>
              <a:rPr lang="en-US" dirty="0" err="1"/>
              <a:t>teratur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Tm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endParaRPr lang="en-US" dirty="0"/>
          </a:p>
          <a:p>
            <a:pPr algn="just">
              <a:lnSpc>
                <a:spcPct val="100000"/>
              </a:lnSpc>
              <a:buFont typeface="+mj-lt"/>
              <a:buAutoNum type="arabicPeriod"/>
            </a:pPr>
            <a:r>
              <a:rPr lang="en-US" b="1" dirty="0" err="1"/>
              <a:t>Kelarutan</a:t>
            </a:r>
            <a:r>
              <a:rPr lang="en-US" dirty="0"/>
              <a:t> -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pelarut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1AE943-66A4-EE31-AED5-F786910ED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CAAE59-8219-47CC-86DC-2A8B715E682B}" type="slidenum"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656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4200</Words>
  <Application>Microsoft Office PowerPoint</Application>
  <PresentationFormat>On-screen Show (16:9)</PresentationFormat>
  <Paragraphs>573</Paragraphs>
  <Slides>59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3" baseType="lpstr">
      <vt:lpstr>맑은 고딕</vt:lpstr>
      <vt:lpstr>Arial</vt:lpstr>
      <vt:lpstr>Calibri</vt:lpstr>
      <vt:lpstr>Calibri Light</vt:lpstr>
      <vt:lpstr>Cambria</vt:lpstr>
      <vt:lpstr>Cambria Math</vt:lpstr>
      <vt:lpstr>Courier New</vt:lpstr>
      <vt:lpstr>quote-cjk-patch</vt:lpstr>
      <vt:lpstr>Symbol</vt:lpstr>
      <vt:lpstr>Times New Roman</vt:lpstr>
      <vt:lpstr>var(--font-mono)</vt:lpstr>
      <vt:lpstr>Wingdings</vt:lpstr>
      <vt:lpstr>Office Theme</vt:lpstr>
      <vt:lpstr>1_Office Theme</vt:lpstr>
      <vt:lpstr> Enter Your Tittle </vt:lpstr>
      <vt:lpstr>Pengertian Polimer</vt:lpstr>
      <vt:lpstr>PowerPoint Presentation</vt:lpstr>
      <vt:lpstr>Struktur Polimer </vt:lpstr>
      <vt:lpstr>Struktur Polimer</vt:lpstr>
      <vt:lpstr>Struktur Polimer </vt:lpstr>
      <vt:lpstr>Struktur Polimer </vt:lpstr>
      <vt:lpstr>Monomer dan Derajat Polimerisasi</vt:lpstr>
      <vt:lpstr>Taktisitas Polimer</vt:lpstr>
      <vt:lpstr>Taktisitas Polimer</vt:lpstr>
      <vt:lpstr>Taktisitas Polimer</vt:lpstr>
      <vt:lpstr>Taktisitas Polimer</vt:lpstr>
      <vt:lpstr>Tacticity- Plane representation of polypropylene polymer</vt:lpstr>
      <vt:lpstr>PowerPoint Presentation</vt:lpstr>
      <vt:lpstr>PowerPoint Presentation</vt:lpstr>
      <vt:lpstr>PowerPoint Presentation</vt:lpstr>
      <vt:lpstr>Kristalinitas Polimer </vt:lpstr>
      <vt:lpstr>PowerPoint Presentation</vt:lpstr>
      <vt:lpstr>BAHAN PENYUSUN POLIMER</vt:lpstr>
      <vt:lpstr>BAHAN PENYUSUN POLIMER</vt:lpstr>
      <vt:lpstr>BAHAN PENYUSUN POLIMER</vt:lpstr>
      <vt:lpstr>Aditif Polimer</vt:lpstr>
      <vt:lpstr>Aditif Polimer</vt:lpstr>
      <vt:lpstr>Aditif Polimer</vt:lpstr>
      <vt:lpstr>PowerPoint Presentation</vt:lpstr>
      <vt:lpstr>KARAKTERISTIK POLIMER</vt:lpstr>
      <vt:lpstr>KARAKTERISTIK POLIMER</vt:lpstr>
      <vt:lpstr>KARAKTERISTIK POLIMER</vt:lpstr>
      <vt:lpstr>KARAKTERISTIK POLIMER</vt:lpstr>
      <vt:lpstr>KARAKTERISTIK POLIMER</vt:lpstr>
      <vt:lpstr>KARAKTERISTIK POLIMER</vt:lpstr>
      <vt:lpstr>KARAKTERISTIK POLIMER</vt:lpstr>
      <vt:lpstr>Contoh Kasus Perhitungan dan Pengaruh Aditif</vt:lpstr>
      <vt:lpstr>PowerPoint Presentation</vt:lpstr>
      <vt:lpstr>PROSES PRODUKSI POLIMER </vt:lpstr>
      <vt:lpstr>PROSES PRODUKSI POLIMER </vt:lpstr>
      <vt:lpstr>PROSES PRODUKSI POLIMER </vt:lpstr>
      <vt:lpstr>Teknik Pemrosesan Polimer</vt:lpstr>
      <vt:lpstr>Teknik Pemrosesan Polimer</vt:lpstr>
      <vt:lpstr>Teknik Pemrosesan Polimer</vt:lpstr>
      <vt:lpstr>Teknik Pemrosesan Polimer</vt:lpstr>
      <vt:lpstr>Teknik Pemrosesan Polimer</vt:lpstr>
      <vt:lpstr>Teknik Pemrosesan Polimer</vt:lpstr>
      <vt:lpstr>PowerPoint Presentation</vt:lpstr>
      <vt:lpstr>Teknik Pemrosesan Polimer</vt:lpstr>
      <vt:lpstr>Teknik Fabrikasi Komposit </vt:lpstr>
      <vt:lpstr>APLIKASI POLIMER DAN MATERIAL KOMPOSIT  </vt:lpstr>
      <vt:lpstr>APLIKASI POLIMER DAN MATERIAL KOMPOSIT  </vt:lpstr>
      <vt:lpstr>APLIKASI POLIMER DAN MATERIAL KOMPOSIT  </vt:lpstr>
      <vt:lpstr>PowerPoint Presentation</vt:lpstr>
      <vt:lpstr>SOAL 1: Perhitungan Derajat Polimerisasi dan Berat MolekuL</vt:lpstr>
      <vt:lpstr>PowerPoint Presentation</vt:lpstr>
      <vt:lpstr>SOAL 2: Perhitungan Derajat Kristalinitas dari Data DSC</vt:lpstr>
      <vt:lpstr>SOAL 2: Perhitungan Derajat Kristalinitas dari Data DSC</vt:lpstr>
      <vt:lpstr>SOAL 3: Perhitungan Fraksi Massa Komposit dari Densitas </vt:lpstr>
      <vt:lpstr>SOAL 3: Perhitungan Fraksi Massa Komposit dari Densitas </vt:lpstr>
      <vt:lpstr>PowerPoint Presentation</vt:lpstr>
      <vt:lpstr>Soal 4: Kebutuhan Baku dalam Proses Ekstrusi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Rinette Visca</cp:lastModifiedBy>
  <cp:revision>18</cp:revision>
  <dcterms:created xsi:type="dcterms:W3CDTF">2014-04-01T16:27:38Z</dcterms:created>
  <dcterms:modified xsi:type="dcterms:W3CDTF">2026-01-06T08:09:43Z</dcterms:modified>
</cp:coreProperties>
</file>