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93" r:id="rId3"/>
    <p:sldId id="294" r:id="rId4"/>
    <p:sldId id="295" r:id="rId5"/>
    <p:sldId id="324" r:id="rId6"/>
    <p:sldId id="325" r:id="rId7"/>
    <p:sldId id="326" r:id="rId8"/>
    <p:sldId id="345" r:id="rId9"/>
    <p:sldId id="346" r:id="rId10"/>
    <p:sldId id="328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360" r:id="rId25"/>
    <p:sldId id="361" r:id="rId26"/>
    <p:sldId id="330" r:id="rId27"/>
    <p:sldId id="331" r:id="rId28"/>
    <p:sldId id="365" r:id="rId29"/>
    <p:sldId id="332" r:id="rId30"/>
    <p:sldId id="333" r:id="rId31"/>
    <p:sldId id="341" r:id="rId32"/>
    <p:sldId id="338" r:id="rId33"/>
    <p:sldId id="339" r:id="rId34"/>
    <p:sldId id="369" r:id="rId35"/>
    <p:sldId id="337" r:id="rId36"/>
    <p:sldId id="342" r:id="rId37"/>
    <p:sldId id="366" r:id="rId38"/>
    <p:sldId id="367" r:id="rId39"/>
    <p:sldId id="368" r:id="rId40"/>
    <p:sldId id="323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8C7768-4439-48B4-A2BB-7FCE0B1D419B}">
          <p14:sldIdLst>
            <p14:sldId id="256"/>
            <p14:sldId id="293"/>
            <p14:sldId id="294"/>
            <p14:sldId id="295"/>
            <p14:sldId id="324"/>
            <p14:sldId id="325"/>
            <p14:sldId id="326"/>
            <p14:sldId id="345"/>
            <p14:sldId id="346"/>
            <p14:sldId id="328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30"/>
            <p14:sldId id="331"/>
            <p14:sldId id="365"/>
            <p14:sldId id="332"/>
            <p14:sldId id="333"/>
            <p14:sldId id="341"/>
            <p14:sldId id="338"/>
            <p14:sldId id="339"/>
            <p14:sldId id="369"/>
            <p14:sldId id="337"/>
            <p14:sldId id="342"/>
            <p14:sldId id="366"/>
            <p14:sldId id="367"/>
            <p14:sldId id="368"/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3" autoAdjust="0"/>
    <p:restoredTop sz="94660"/>
  </p:normalViewPr>
  <p:slideViewPr>
    <p:cSldViewPr>
      <p:cViewPr varScale="1">
        <p:scale>
          <a:sx n="69" d="100"/>
          <a:sy n="69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BF8E4-D263-4A5B-9E51-189942653A3C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C378-0B82-4CAE-A124-BAE77A8DDC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4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07204" name="Slide Number Placeholder 1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1C46C89-30C4-43DA-AAC8-E8EB9377CFA4}" type="slidenum">
              <a:rPr lang="en-US" sz="1200">
                <a:solidFill>
                  <a:prstClr val="black"/>
                </a:solidFill>
              </a:rPr>
              <a:pPr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04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`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C378-0B82-4CAE-A124-BAE77A8DDC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75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06BBC49-6765-460F-A67A-C37A540A1CB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20/7/2011</a:t>
            </a:r>
          </a:p>
        </p:txBody>
      </p:sp>
    </p:spTree>
    <p:extLst>
      <p:ext uri="{BB962C8B-B14F-4D97-AF65-F5344CB8AC3E}">
        <p14:creationId xmlns:p14="http://schemas.microsoft.com/office/powerpoint/2010/main" val="3753601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06BBC49-6765-460F-A67A-C37A540A1CB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20/7/2011</a:t>
            </a:r>
          </a:p>
        </p:txBody>
      </p:sp>
    </p:spTree>
    <p:extLst>
      <p:ext uri="{BB962C8B-B14F-4D97-AF65-F5344CB8AC3E}">
        <p14:creationId xmlns:p14="http://schemas.microsoft.com/office/powerpoint/2010/main" val="1745599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06BBC49-6765-460F-A67A-C37A540A1CB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20/7/2011</a:t>
            </a:r>
          </a:p>
        </p:txBody>
      </p:sp>
    </p:spTree>
    <p:extLst>
      <p:ext uri="{BB962C8B-B14F-4D97-AF65-F5344CB8AC3E}">
        <p14:creationId xmlns:p14="http://schemas.microsoft.com/office/powerpoint/2010/main" val="848922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5995BFC-FF19-4DCA-BC70-79D9080FF7D3}" type="slidenum">
              <a:rPr lang="en-GB" altLang="en-US" smtClean="0">
                <a:latin typeface="Arial" charset="0"/>
              </a:rPr>
              <a:pPr eaLnBrk="1" hangingPunct="1"/>
              <a:t>14</a:t>
            </a:fld>
            <a:endParaRPr lang="en-GB" altLang="en-US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629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id-ID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FF61D6-1389-49E4-88A8-BD84B59A3143}" type="slidenum">
              <a:rPr lang="id-ID" smtClean="0"/>
              <a:pPr/>
              <a:t>40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739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447801"/>
            <a:ext cx="8839200" cy="2819399"/>
          </a:xfrm>
          <a:solidFill>
            <a:srgbClr val="00B0F0"/>
          </a:solidFill>
        </p:spPr>
        <p:txBody>
          <a:bodyPr anchor="t">
            <a:normAutofit/>
          </a:bodyPr>
          <a:lstStyle>
            <a:lvl1pPr algn="l">
              <a:defRPr sz="4400" b="1">
                <a:solidFill>
                  <a:schemeClr val="bg1"/>
                </a:solidFill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3600"/>
            <a:ext cx="8839200" cy="2133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35ADDEE5-A917-43CB-A39B-247C94821C2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33400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02975"/>
            <a:ext cx="8839200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288236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0" y="6324600"/>
            <a:ext cx="8839200" cy="0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883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140" y="1371600"/>
            <a:ext cx="8229600" cy="4525963"/>
          </a:xfrm>
        </p:spPr>
        <p:txBody>
          <a:bodyPr vert="eaVert"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rmAutofit/>
          </a:bodyPr>
          <a:lstStyle>
            <a:lvl1pPr algn="l">
              <a:defRPr sz="2800" b="1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1143000"/>
            <a:ext cx="88392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36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>
              <a:defRPr sz="3600" b="1"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 marL="514350" indent="-51435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742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5159F4C-695B-4BA1-9F52-7842CB51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52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23E60D4-C4D9-4C7F-8290-06A8BBCFC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09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DAAEC-D6D0-44AA-A9F7-1C58BE1347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71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041C3-A86C-4E79-9171-EDD75941A4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87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rmAutofit/>
          </a:bodyPr>
          <a:lstStyle>
            <a:lvl1pPr algn="l">
              <a:defRPr sz="3600" b="1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  <a:lvl2pPr>
              <a:defRPr sz="2400">
                <a:latin typeface="Candar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2400">
                <a:latin typeface="Candar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2400">
                <a:latin typeface="Candar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2400">
                <a:latin typeface="Candar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43000"/>
            <a:ext cx="88392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Dekar" pitchFamily="50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Dekar" pitchFamily="50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8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95600"/>
            <a:ext cx="7772400" cy="1362075"/>
          </a:xfrm>
          <a:solidFill>
            <a:srgbClr val="00B0F0"/>
          </a:solidFill>
        </p:spPr>
        <p:txBody>
          <a:bodyPr anchor="b">
            <a:noAutofit/>
          </a:bodyPr>
          <a:lstStyle>
            <a:lvl1pPr algn="l">
              <a:defRPr sz="4400" b="1" cap="all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7772400" cy="1500187"/>
          </a:xfrm>
          <a:solidFill>
            <a:srgbClr val="00B0F0"/>
          </a:solidFill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Candar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Dekar" pitchFamily="50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Dekar" pitchFamily="50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4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25963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25963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rmAutofit/>
          </a:bodyPr>
          <a:lstStyle>
            <a:lvl1pPr algn="l">
              <a:defRPr sz="3600" b="1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143000"/>
            <a:ext cx="88392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6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806" y="12954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ndar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0806" y="1935162"/>
            <a:ext cx="4040188" cy="4160838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08631" y="12954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ndar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08631" y="1935162"/>
            <a:ext cx="4041775" cy="4160838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rmAutofit/>
          </a:bodyPr>
          <a:lstStyle>
            <a:lvl1pPr algn="l">
              <a:defRPr sz="3600" b="1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1143000"/>
            <a:ext cx="88392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98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Dekar" pitchFamily="50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Dekar" pitchFamily="50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rmAutofit/>
          </a:bodyPr>
          <a:lstStyle>
            <a:lvl1pPr algn="l">
              <a:defRPr sz="3600" b="1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0" y="1143000"/>
            <a:ext cx="88392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32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1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 marL="342900" indent="-342900">
              <a:buFont typeface="Wingdings" pitchFamily="2" charset="2"/>
              <a:buChar char="§"/>
              <a:defRPr sz="24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400">
                <a:latin typeface="Candara" pitchFamily="34" charset="0"/>
              </a:defRPr>
            </a:lvl4pPr>
            <a:lvl5pPr>
              <a:defRPr sz="2400">
                <a:latin typeface="Candar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ndar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5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ndar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ndar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ndar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88870"/>
            <a:ext cx="11430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9233339-D492-4305-8D7B-D4593809119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Candar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367668"/>
            <a:ext cx="88392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410739"/>
            <a:ext cx="8839200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228520"/>
            <a:ext cx="8839200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 txBox="1">
            <a:spLocks/>
          </p:cNvSpPr>
          <p:nvPr/>
        </p:nvSpPr>
        <p:spPr>
          <a:xfrm>
            <a:off x="0" y="6484604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B84F4-BEDC-42EF-9D47-A26F474B3306}" type="slidenum">
              <a:rPr lang="en-US" smtClean="0">
                <a:latin typeface="Candara" pitchFamily="34" charset="0"/>
              </a:rPr>
              <a:pPr/>
              <a:t>‹#›</a:t>
            </a:fld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72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3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Dekar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Dekar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Dekar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Dekar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Dekar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Dekar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WordArt 2"/>
          <p:cNvSpPr>
            <a:spLocks noChangeArrowheads="1" noChangeShapeType="1" noTextEdit="1"/>
          </p:cNvSpPr>
          <p:nvPr/>
        </p:nvSpPr>
        <p:spPr bwMode="auto">
          <a:xfrm>
            <a:off x="990600" y="4191000"/>
            <a:ext cx="7239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828800"/>
            <a:ext cx="8839200" cy="2819399"/>
          </a:xfrm>
        </p:spPr>
        <p:txBody>
          <a:bodyPr>
            <a:normAutofit/>
          </a:bodyPr>
          <a:lstStyle/>
          <a:p>
            <a:r>
              <a:rPr lang="en-US"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 Pertemuan 5 K3 Kimia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 TOKSIKOLOGI INDUSTRI</a:t>
            </a:r>
          </a:p>
        </p:txBody>
      </p:sp>
      <p:sp>
        <p:nvSpPr>
          <p:cNvPr id="50182" name="AutoShape 6" descr="Hasil gambar untuk ANIMASI KLIN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4" descr="Lambang K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152400"/>
            <a:ext cx="1000132" cy="999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5" descr="J0076135">
            <a:hlinkClick r:id="" action="ppaction://noaction">
              <a:snd r:embed="rId4" name="explode.wav"/>
            </a:hlinkClick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81200"/>
            <a:ext cx="3362332" cy="2384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75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lama </a:t>
            </a:r>
            <a:r>
              <a:rPr lang="en-US" dirty="0" err="1"/>
              <a:t>pajanan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382000" cy="47545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Akut</a:t>
            </a:r>
            <a:r>
              <a:rPr lang="en-US" dirty="0"/>
              <a:t> 	: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terjadi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/</a:t>
            </a:r>
            <a:r>
              <a:rPr lang="en-US" dirty="0" err="1"/>
              <a:t>keracunan</a:t>
            </a:r>
            <a:r>
              <a:rPr lang="en-US" dirty="0"/>
              <a:t> </a:t>
            </a:r>
            <a:r>
              <a:rPr lang="en-US" dirty="0" err="1"/>
              <a:t>mendadak</a:t>
            </a:r>
            <a:r>
              <a:rPr lang="en-US" dirty="0"/>
              <a:t>,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Subkronik</a:t>
            </a:r>
            <a:r>
              <a:rPr lang="en-US" dirty="0"/>
              <a:t> 	: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Kronik</a:t>
            </a:r>
            <a:r>
              <a:rPr lang="en-US" dirty="0"/>
              <a:t>	: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lama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			</a:t>
            </a:r>
            <a:r>
              <a:rPr lang="en-US" dirty="0" err="1"/>
              <a:t>kimia</a:t>
            </a:r>
            <a:endParaRPr lang="en-US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929809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6511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28675"/>
          </a:xfrm>
        </p:spPr>
        <p:txBody>
          <a:bodyPr/>
          <a:lstStyle/>
          <a:p>
            <a:pPr eaLnBrk="1" hangingPunct="1"/>
            <a:r>
              <a:rPr lang="id-ID" altLang="en-US"/>
              <a:t>Route of Exposure</a:t>
            </a:r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748712" cy="40735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Sistem Pernapasan</a:t>
            </a:r>
          </a:p>
          <a:p>
            <a:pPr marL="963613" lvl="1" indent="-506413" eaLnBrk="1" hangingPunct="1">
              <a:buFont typeface="Wingdings" pitchFamily="2" charset="2"/>
              <a:buChar char="F"/>
            </a:pPr>
            <a:r>
              <a:rPr lang="id-ID" altLang="en-US" sz="2400" dirty="0"/>
              <a:t>Hidung</a:t>
            </a:r>
          </a:p>
          <a:p>
            <a:pPr marL="963613" lvl="1" indent="-506413" eaLnBrk="1" hangingPunct="1">
              <a:buFont typeface="Wingdings" pitchFamily="2" charset="2"/>
              <a:buChar char="F"/>
            </a:pPr>
            <a:r>
              <a:rPr lang="id-ID" altLang="en-US" sz="2400" dirty="0"/>
              <a:t>Tenggorokan </a:t>
            </a:r>
          </a:p>
          <a:p>
            <a:pPr marL="963613" lvl="1" indent="-506413" eaLnBrk="1" hangingPunct="1">
              <a:buFont typeface="Wingdings" pitchFamily="2" charset="2"/>
              <a:buChar char="F"/>
            </a:pPr>
            <a:r>
              <a:rPr lang="id-ID" altLang="en-US" sz="2400" dirty="0"/>
              <a:t>Saluran Udara (larynx, trachea, bronchus, alveolus);</a:t>
            </a:r>
          </a:p>
          <a:p>
            <a:pPr marL="963613" lvl="1" indent="-506413" eaLnBrk="1" hangingPunct="1">
              <a:buFont typeface="Wingdings" pitchFamily="2" charset="2"/>
              <a:buChar char="F"/>
            </a:pPr>
            <a:r>
              <a:rPr lang="id-ID" altLang="en-US" sz="2400" dirty="0"/>
              <a:t>Untuk gas tergantung kelarutan dalam air, untuk debu tergantung ukuran partikel.</a:t>
            </a:r>
            <a:endParaRPr lang="en-US" altLang="en-US" sz="2400" dirty="0"/>
          </a:p>
          <a:p>
            <a:pPr marL="963613" lvl="1" indent="-506413" eaLnBrk="1" hangingPunct="1">
              <a:buFont typeface="Wingdings" pitchFamily="2" charset="2"/>
              <a:buChar char="F"/>
            </a:pPr>
            <a:endParaRPr lang="id-ID" altLang="en-US" sz="2400" dirty="0"/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Kulit (Intact atau luka; kelarutan bahan dalam lemak)	</a:t>
            </a:r>
            <a:endParaRPr lang="en-US" altLang="en-US" sz="2400" dirty="0"/>
          </a:p>
          <a:p>
            <a:pPr marL="0" indent="0" eaLnBrk="1" hangingPunct="1">
              <a:buNone/>
            </a:pPr>
            <a:endParaRPr lang="id-ID" altLang="en-US" sz="2400" dirty="0"/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Percernaan (makan, minum dan merokok ditempat kerja).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811881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416800" cy="828675"/>
          </a:xfrm>
        </p:spPr>
        <p:txBody>
          <a:bodyPr/>
          <a:lstStyle/>
          <a:p>
            <a:pPr eaLnBrk="1" hangingPunct="1"/>
            <a:r>
              <a:rPr lang="id-ID" altLang="en-US" sz="3600" b="1"/>
              <a:t>Pengaruh Beracun Bahan Kimia</a:t>
            </a:r>
            <a:endParaRPr lang="en-GB" altLang="en-US" sz="3600" b="1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6553200" cy="4392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Iritasi (merangsang terutama selaput lendir pernafasan dan mata)</a:t>
            </a:r>
            <a:endParaRPr lang="id-ID" altLang="en-US" sz="280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Allergi;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Kekurangan Oksigen (Asphyxia);</a:t>
            </a:r>
            <a:endParaRPr lang="id-ID" altLang="en-US" sz="2800"/>
          </a:p>
          <a:p>
            <a:pPr marL="963613" lvl="1" indent="-506413" eaLnBrk="1" hangingPunct="1">
              <a:lnSpc>
                <a:spcPct val="90000"/>
              </a:lnSpc>
              <a:buFont typeface="Wingdings" pitchFamily="2" charset="2"/>
              <a:buChar char="F"/>
            </a:pPr>
            <a:r>
              <a:rPr lang="id-ID" altLang="en-US" sz="2400"/>
              <a:t>Simple asphyxiants </a:t>
            </a:r>
          </a:p>
          <a:p>
            <a:pPr marL="963613" lvl="1" indent="-506413" eaLnBrk="1" hangingPunct="1">
              <a:lnSpc>
                <a:spcPct val="90000"/>
              </a:lnSpc>
              <a:buFont typeface="Wingdings" pitchFamily="2" charset="2"/>
              <a:buChar char="F"/>
            </a:pPr>
            <a:r>
              <a:rPr lang="id-ID" altLang="en-US" sz="2400"/>
              <a:t>Chemical asphyxiants; </a:t>
            </a:r>
            <a:endParaRPr lang="id-ID" alt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Teratogenic;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Pneumoconiose;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Mutagenic;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Carcinogenis;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Keracunan sistemik (lihat bawah).</a:t>
            </a:r>
            <a:endParaRPr lang="en-GB" altLang="en-US" sz="2400"/>
          </a:p>
        </p:txBody>
      </p:sp>
      <p:pic>
        <p:nvPicPr>
          <p:cNvPr id="9220" name="Picture 4" descr="amide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716338"/>
            <a:ext cx="1439863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J0076135">
            <a:hlinkClick r:id="" action="ppaction://noaction">
              <a:snd r:embed="rId3" name="explode.wav"/>
            </a:hlinkClick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844675"/>
            <a:ext cx="21240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4660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95423" y="228600"/>
            <a:ext cx="6870700" cy="828675"/>
          </a:xfrm>
        </p:spPr>
        <p:txBody>
          <a:bodyPr/>
          <a:lstStyle/>
          <a:p>
            <a:pPr eaLnBrk="1" hangingPunct="1"/>
            <a:r>
              <a:rPr lang="id-ID" altLang="en-US" sz="3600" b="1" dirty="0"/>
              <a:t>Efek Peracunan</a:t>
            </a:r>
            <a:endParaRPr lang="en-GB" altLang="en-US" sz="3600" b="1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83571"/>
            <a:ext cx="8208962" cy="40735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Hematotoxicity: Benzene, Aromatic amines;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Hepatoxicity : PVC, CC4,DMF;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Nephrotoxicity : Heavy metals (eg. Hg): 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Neurotoxicity: eg. Organic Solvent, Pesticides.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Dermal and Occular;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Pulmonotoxicity : Free Silica, Paraquat.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Immunotoxicity : resins, metals</a:t>
            </a:r>
          </a:p>
          <a:p>
            <a:pPr marL="533400" indent="-533400" eaLnBrk="1" hangingPunct="1">
              <a:buFont typeface="Wingdings" pitchFamily="2" charset="2"/>
              <a:buChar char="q"/>
            </a:pPr>
            <a:r>
              <a:rPr lang="id-ID" altLang="en-US" sz="2400" dirty="0"/>
              <a:t>Reproductive Toxicity : DBCP, Pb, Ethylene Oxide</a:t>
            </a:r>
            <a:endParaRPr lang="en-GB" altLang="en-US" sz="24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"/>
            <a:ext cx="1318883" cy="8722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40515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4064000" cy="828675"/>
          </a:xfrm>
        </p:spPr>
        <p:txBody>
          <a:bodyPr/>
          <a:lstStyle/>
          <a:p>
            <a:pPr eaLnBrk="1" hangingPunct="1"/>
            <a:r>
              <a:rPr lang="id-ID" altLang="en-US" sz="3600" b="1" dirty="0"/>
              <a:t>Beberapa Contoh</a:t>
            </a:r>
            <a:endParaRPr lang="en-GB" altLang="en-US" sz="3600" b="1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1412875"/>
            <a:ext cx="6840538" cy="4464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Benzene</a:t>
            </a:r>
            <a:endParaRPr lang="id-ID" altLang="en-US" sz="280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n - Hexane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Trychorethylene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Formaldehyde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Benzo(a)pyrene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OP Pesticides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OC Pesticides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Logam Berat : Mercury, Chromium (+6)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Hydrogen Sufide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Asbestos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/>
              <a:t>Silica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400"/>
          </a:p>
        </p:txBody>
      </p:sp>
      <p:pic>
        <p:nvPicPr>
          <p:cNvPr id="11268" name="Picture 4" descr="amide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0"/>
            <a:ext cx="827087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647577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98" decel="100000" fill="hold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98" decel="100000" fill="hold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19632" y="395749"/>
            <a:ext cx="6870700" cy="612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sz="3600" b="1" dirty="0"/>
              <a:t>Benzene</a:t>
            </a:r>
            <a:endParaRPr lang="en-GB" altLang="en-US" sz="36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8496300" cy="4824412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Exposure : Solvent, oil &amp; gas</a:t>
            </a:r>
            <a:endParaRPr lang="id-ID" altLang="en-US" sz="2800" dirty="0"/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Carcinogen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ACCGIH : A 1 menyebabkan Leucaemia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ACGIH TLV (2011):</a:t>
            </a:r>
          </a:p>
          <a:p>
            <a:pPr marL="1306513" lvl="2" eaLnBrk="1" hangingPunct="1">
              <a:buFont typeface="Wingdings" pitchFamily="2" charset="2"/>
              <a:buChar char="§"/>
            </a:pPr>
            <a:r>
              <a:rPr lang="id-ID" altLang="en-US" sz="1800" dirty="0"/>
              <a:t>0.5 ppm (TWA)</a:t>
            </a:r>
          </a:p>
          <a:p>
            <a:pPr marL="1306513" lvl="2" eaLnBrk="1" hangingPunct="1">
              <a:buFont typeface="Wingdings" pitchFamily="2" charset="2"/>
              <a:buChar char="§"/>
            </a:pPr>
            <a:r>
              <a:rPr lang="id-ID" altLang="en-US" sz="1800" dirty="0"/>
              <a:t>2.5 ppm (STEL)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Absorption.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Inhalation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Skin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BEI 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s-phenyl mercapturic acids in urine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t-muconic acids, urine.</a:t>
            </a:r>
          </a:p>
          <a:p>
            <a:pPr eaLnBrk="1" hangingPunct="1"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buFont typeface="Wingdings" pitchFamily="2" charset="2"/>
              <a:buNone/>
            </a:pPr>
            <a:endParaRPr lang="en-GB" altLang="en-US" sz="24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3026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533400"/>
            <a:ext cx="68707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sz="4000" b="1" dirty="0"/>
              <a:t>n- Hexane</a:t>
            </a:r>
            <a:endParaRPr lang="en-GB" altLang="en-US" sz="40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676400"/>
            <a:ext cx="5256213" cy="3889375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Exposure : Solvent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Health effects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Neuropathy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CNS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Irritation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Absorption : Inhalation and skin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TLV ACGIH (2011) 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 dirty="0"/>
              <a:t>50 ppm (TWA)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 dirty="0"/>
              <a:t>BEI : 2,5 hexanadion (urine)</a:t>
            </a:r>
          </a:p>
          <a:p>
            <a:pPr marL="781050" lvl="1" indent="-323850" eaLnBrk="1" hangingPunct="1">
              <a:buFont typeface="Wingdings" pitchFamily="2" charset="2"/>
              <a:buNone/>
            </a:pPr>
            <a:endParaRPr lang="id-ID" altLang="en-US" sz="2000" dirty="0"/>
          </a:p>
          <a:p>
            <a:pPr eaLnBrk="1" hangingPunct="1">
              <a:buFont typeface="Wingdings" pitchFamily="2" charset="2"/>
              <a:buNone/>
            </a:pPr>
            <a:endParaRPr lang="en-GB" altLang="en-US" sz="24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42315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30887"/>
            <a:ext cx="6870700" cy="828675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Trichlorethylene</a:t>
            </a:r>
            <a:endParaRPr lang="en-GB" altLang="en-US" sz="4000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524000"/>
            <a:ext cx="8496300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Exposure : degreasing, dry cleaning,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altLang="en-US" sz="2800" dirty="0"/>
              <a:t>	anesthetic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Target organ 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CNS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Liver.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Absorption : Inhalation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ACGIH TLV (2011) 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50 ppm (TWA)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100 ppm (STEL)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BEI : Tricholracetic acid (urine)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8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25884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57083" y="152400"/>
            <a:ext cx="6870700" cy="828675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Formaldehyde</a:t>
            </a:r>
            <a:endParaRPr lang="en-GB" altLang="en-US" sz="4000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8496300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Exposure : bonding agent, solvent,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altLang="en-US" sz="2800" dirty="0"/>
              <a:t>	preservative, cigarette smoke, textile products.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Health effect: 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Irritation,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Cancer in animal (A2)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Sensitizer: skin, respiratory system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Absorption : Inhalation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ACGIH TLV (2011) 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0.3 ppm (STEL).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id-ID" altLang="en-US" sz="2800" dirty="0"/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8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9134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330887"/>
            <a:ext cx="6870700" cy="828675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Benzo(a)pyrene</a:t>
            </a:r>
            <a:endParaRPr lang="en-GB" altLang="en-US" sz="40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8496300" cy="4535487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dirty="0"/>
              <a:t>Exposure : Industrial, cigarette smoke;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dirty="0"/>
              <a:t>Absorption : Inhalation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dirty="0"/>
              <a:t>Health effect: 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dirty="0"/>
              <a:t>Hematological and immunological effects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dirty="0"/>
              <a:t>Cancer in experimental animal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dirty="0"/>
              <a:t>ACGIH : A2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dirty="0"/>
              <a:t>TLV ACGIH (2011). none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dirty="0"/>
              <a:t>Exposure should be ALARP</a:t>
            </a:r>
          </a:p>
          <a:p>
            <a:pPr eaLnBrk="1" hangingPunct="1">
              <a:buFont typeface="Wingdings" pitchFamily="2" charset="2"/>
              <a:buChar char="§"/>
            </a:pPr>
            <a:endParaRPr lang="id-ID" altLang="en-US" dirty="0"/>
          </a:p>
          <a:p>
            <a:pPr marL="781050" lvl="1" indent="-323850" eaLnBrk="1" hangingPunct="1">
              <a:buFont typeface="Wingdings" pitchFamily="2" charset="2"/>
              <a:buNone/>
            </a:pPr>
            <a:endParaRPr lang="id-ID" altLang="en-US" dirty="0"/>
          </a:p>
          <a:p>
            <a:pPr eaLnBrk="1" hangingPunct="1">
              <a:buFont typeface="Wingdings" pitchFamily="2" charset="2"/>
              <a:buChar char="§"/>
            </a:pPr>
            <a:endParaRPr lang="id-ID" altLang="en-US" dirty="0"/>
          </a:p>
          <a:p>
            <a:pPr marL="781050" lvl="1" indent="-323850" eaLnBrk="1" hangingPunct="1">
              <a:buFont typeface="Wingdings" pitchFamily="2" charset="2"/>
              <a:buNone/>
            </a:pPr>
            <a:endParaRPr lang="id-ID" altLang="en-US" dirty="0"/>
          </a:p>
          <a:p>
            <a:pPr eaLnBrk="1" hangingPunct="1">
              <a:buFont typeface="Wingdings" pitchFamily="2" charset="2"/>
              <a:buNone/>
            </a:pPr>
            <a:endParaRPr lang="en-GB" altLang="en-US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044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1394" y="304800"/>
            <a:ext cx="4038600" cy="939800"/>
          </a:xfrm>
        </p:spPr>
        <p:txBody>
          <a:bodyPr/>
          <a:lstStyle/>
          <a:p>
            <a:pPr algn="ctr" eaLnBrk="1" hangingPunct="1"/>
            <a:r>
              <a:rPr lang="en-US" dirty="0" err="1"/>
              <a:t>Definisi</a:t>
            </a:r>
            <a:r>
              <a:rPr lang="en-US" dirty="0"/>
              <a:t>……. 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59718"/>
            <a:ext cx="8001000" cy="4389438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en-US" dirty="0" err="1"/>
              <a:t>Toksikologi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/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  <a:p>
            <a:pPr algn="just" eaLnBrk="1" hangingPunct="1">
              <a:buFont typeface="Wingdings" pitchFamily="2" charset="2"/>
              <a:buNone/>
            </a:pPr>
            <a:endParaRPr lang="en-US" dirty="0"/>
          </a:p>
          <a:p>
            <a:pPr algn="just" eaLnBrk="1" hangingPunct="1">
              <a:buFont typeface="Wingdings" pitchFamily="2" charset="2"/>
              <a:buNone/>
            </a:pPr>
            <a:r>
              <a:rPr lang="en-US" dirty="0" err="1"/>
              <a:t>Toksik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racun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relatife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bahaya</a:t>
            </a:r>
            <a:endParaRPr lang="en-US" dirty="0"/>
          </a:p>
          <a:p>
            <a:pPr algn="just" eaLnBrk="1" hangingPunct="1">
              <a:buFont typeface="Wingdings" pitchFamily="2" charset="2"/>
              <a:buNone/>
            </a:pPr>
            <a:endParaRPr lang="en-US" dirty="0"/>
          </a:p>
          <a:p>
            <a:pPr algn="just" eaLnBrk="1" hangingPunct="1">
              <a:buFont typeface="Wingdings" pitchFamily="2" charset="2"/>
              <a:buNone/>
            </a:pPr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racun</a:t>
            </a:r>
            <a:r>
              <a:rPr lang="en-US" dirty="0"/>
              <a:t>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toksik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</p:txBody>
      </p:sp>
      <p:pic>
        <p:nvPicPr>
          <p:cNvPr id="9220" name="Picture 4" descr="bd0495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257800"/>
            <a:ext cx="1176338" cy="13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348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76200"/>
            <a:ext cx="7489825" cy="900113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Pesticieds Organo Phosphorus</a:t>
            </a:r>
            <a:endParaRPr lang="en-GB" altLang="en-US" sz="4000" b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13787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e.g. Parathion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Exposure: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Formulation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Application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Health effect: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Cholinergic action: blocking ACE inhibitor;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Absorption: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Inhalation and skin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TLV : 0.05 mg/m3 (TWA)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BEI : p-nitrophenol in urine or CE activity in RBC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8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61053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4968875" cy="792162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OC Pesticides</a:t>
            </a:r>
            <a:endParaRPr lang="en-GB" altLang="en-US" sz="4000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8066087" cy="4176712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e.g. Dieldrin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Absorption: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Skin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inhalation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Health effect: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CNS. Convulsant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Liver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ACGIH – TLV (2011): 0.25 mg/m3 (TWA)</a:t>
            </a:r>
          </a:p>
          <a:p>
            <a:pPr marL="781050" lvl="1" indent="-323850" eaLnBrk="1" hangingPunct="1"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buFont typeface="Wingdings" pitchFamily="2" charset="2"/>
              <a:buNone/>
            </a:pPr>
            <a:endParaRPr lang="en-GB" altLang="en-US" sz="28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68381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5113337" cy="792163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Mercury</a:t>
            </a:r>
            <a:endParaRPr lang="en-GB" altLang="en-US" sz="40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561262" cy="3743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Inorganic &amp; elemental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Absorption: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Inhalation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Skin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Health effect: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CNS, Kidney, Reproductive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ACGIH – TLV (2011): 0.25 mg/m3 (TWA)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800" dirty="0"/>
              <a:t>BEI: Hg in urine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8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26162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3244" y="304800"/>
            <a:ext cx="8243888" cy="936625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Hydrogen Sulfide (H2S)</a:t>
            </a:r>
            <a:endParaRPr lang="en-GB" altLang="en-US" sz="4000" b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6624637" cy="424815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800"/>
              <a:t>Exposure: Oil &amp; gas, Textile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/>
              <a:t>Health effects: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Chemical asphyxiant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Irritation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CNS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/>
              <a:t>ACGIH – TLV (2011):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10 ppm (TWA)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15 ppm (STEL)</a:t>
            </a:r>
          </a:p>
          <a:p>
            <a:pPr eaLnBrk="1" hangingPunct="1">
              <a:buFont typeface="Wingdings" pitchFamily="2" charset="2"/>
              <a:buNone/>
            </a:pPr>
            <a:endParaRPr lang="en-GB" altLang="en-US" sz="2800"/>
          </a:p>
        </p:txBody>
      </p:sp>
      <p:pic>
        <p:nvPicPr>
          <p:cNvPr id="4" name="Picture 16" descr="Gambar terka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188" y="4114800"/>
            <a:ext cx="2741612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15165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5616575" cy="865188"/>
          </a:xfrm>
        </p:spPr>
        <p:txBody>
          <a:bodyPr/>
          <a:lstStyle/>
          <a:p>
            <a:pPr eaLnBrk="1" hangingPunct="1"/>
            <a:r>
              <a:rPr lang="id-ID" altLang="en-US" sz="4000" b="1" dirty="0"/>
              <a:t>Asbestos</a:t>
            </a:r>
            <a:endParaRPr lang="en-GB" altLang="en-US" sz="4000" b="1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5400675" cy="424815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Exposure: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Asbestos factory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Maintenance works		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Health effects: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Asbestosis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Lung cancer (A1)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800" dirty="0"/>
              <a:t>TLV-ACGIH (2011):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 dirty="0"/>
              <a:t>All forms 0.1 fiber/cc.</a:t>
            </a:r>
          </a:p>
          <a:p>
            <a:pPr eaLnBrk="1" hangingPunct="1">
              <a:buFont typeface="Wingdings" pitchFamily="2" charset="2"/>
              <a:buNone/>
            </a:pPr>
            <a:endParaRPr lang="en-GB" altLang="en-US" sz="2800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570966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4249737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sz="4000" b="1" dirty="0"/>
              <a:t>Free Silica</a:t>
            </a:r>
            <a:endParaRPr lang="en-GB" altLang="en-US" sz="40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412875"/>
            <a:ext cx="7561263" cy="446405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2400"/>
              <a:t>Crystalline silica (quartz, etc):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/>
              <a:t>Exposure: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Glass manufactory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400"/>
              <a:t>Cement manufactory 		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/>
              <a:t>Health effects: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/>
              <a:t>Lung Fibrosis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/>
              <a:t>Silicosis</a:t>
            </a:r>
          </a:p>
          <a:p>
            <a:pPr marL="781050" lvl="1" indent="-323850" eaLnBrk="1" hangingPunct="1">
              <a:buFont typeface="Wingdings" pitchFamily="2" charset="2"/>
              <a:buChar char="§"/>
            </a:pPr>
            <a:r>
              <a:rPr lang="id-ID" altLang="en-US" sz="2000"/>
              <a:t>Cancer (A2)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2400"/>
              <a:t>ACGIH – TLV (2011): 0.05 mg/m3 </a:t>
            </a:r>
          </a:p>
          <a:p>
            <a:pPr eaLnBrk="1" hangingPunct="1">
              <a:buFont typeface="Wingdings" pitchFamily="2" charset="2"/>
              <a:buNone/>
            </a:pPr>
            <a:r>
              <a:rPr lang="id-ID" altLang="en-US" sz="2400"/>
              <a:t>	(resp) TWA</a:t>
            </a:r>
          </a:p>
          <a:p>
            <a:pPr eaLnBrk="1" hangingPunct="1">
              <a:buFont typeface="Wingdings" pitchFamily="2" charset="2"/>
              <a:buNone/>
            </a:pPr>
            <a:endParaRPr lang="en-GB" altLang="en-US" sz="240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93839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82000" cy="8683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keracunan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, </a:t>
            </a:r>
            <a:r>
              <a:rPr lang="en-US" dirty="0" err="1"/>
              <a:t>berdasarkan</a:t>
            </a:r>
            <a:r>
              <a:rPr lang="en-US" dirty="0"/>
              <a:t> LD50 </a:t>
            </a:r>
            <a:r>
              <a:rPr lang="en-US" dirty="0" err="1"/>
              <a:t>atau</a:t>
            </a:r>
            <a:r>
              <a:rPr lang="en-US" dirty="0"/>
              <a:t> LC50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beracun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klasifikasinya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 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649952"/>
              </p:ext>
            </p:extLst>
          </p:nvPr>
        </p:nvGraphicFramePr>
        <p:xfrm>
          <a:off x="685800" y="2057400"/>
          <a:ext cx="7696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endParaRPr lang="en-US" dirty="0"/>
                    </a:p>
                    <a:p>
                      <a:pPr algn="ctr"/>
                      <a:r>
                        <a:rPr lang="en-US" dirty="0" err="1"/>
                        <a:t>Klasifikasi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Cara </a:t>
                      </a:r>
                      <a:r>
                        <a:rPr lang="en-US" dirty="0" err="1"/>
                        <a:t>Masuk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Inhalasi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LD50 (mg/kg BB)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LD50 (mg/kg BB)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LC50 (mg/m3)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Slightly</a:t>
                      </a:r>
                      <a:r>
                        <a:rPr lang="en-US" baseline="0" dirty="0"/>
                        <a:t> toxic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</a:t>
                      </a:r>
                      <a:r>
                        <a:rPr lang="en-US" baseline="0" dirty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Moderately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toxic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–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 – 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 – 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Very toxic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–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 – 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 – 10.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Extramely</a:t>
                      </a:r>
                      <a:r>
                        <a:rPr lang="en-US" dirty="0"/>
                        <a:t> toxic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 – 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3000 – 10.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 000 – 30.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toxic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&gt;</a:t>
                      </a:r>
                      <a:r>
                        <a:rPr lang="en-US" baseline="0" dirty="0"/>
                        <a:t> 5000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&gt; 10.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&gt;</a:t>
                      </a:r>
                      <a:r>
                        <a:rPr lang="en-US" baseline="0" dirty="0"/>
                        <a:t> 30. 000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554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Toksisitas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Toksisitas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►LD50 (lethal dose 50) :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miligram</a:t>
            </a:r>
            <a:r>
              <a:rPr lang="en-US" dirty="0"/>
              <a:t> 	</a:t>
            </a:r>
            <a:r>
              <a:rPr lang="en-US" dirty="0" err="1"/>
              <a:t>tiap</a:t>
            </a:r>
            <a:r>
              <a:rPr lang="en-US" dirty="0"/>
              <a:t> kilogram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yang </a:t>
            </a:r>
            <a:r>
              <a:rPr lang="en-US" dirty="0" err="1"/>
              <a:t>mengakibatkan</a:t>
            </a:r>
            <a:r>
              <a:rPr lang="en-US" dirty="0"/>
              <a:t> 	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(50%)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binatang</a:t>
            </a:r>
            <a:r>
              <a:rPr lang="en-US" dirty="0"/>
              <a:t> 	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►LC50 (lethal concentration 50) :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	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miligram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	</a:t>
            </a:r>
            <a:r>
              <a:rPr lang="en-US" dirty="0" err="1"/>
              <a:t>meterkubiknya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353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id-ID" altLang="en-US" sz="3200"/>
              <a:t>Nilai Ambang Batas</a:t>
            </a:r>
            <a:br>
              <a:rPr lang="id-ID" altLang="en-US" sz="3200"/>
            </a:br>
            <a:r>
              <a:rPr lang="id-ID" altLang="en-US" sz="3200"/>
              <a:t>( Threshold Limit Values)</a:t>
            </a:r>
            <a:endParaRPr lang="en-GB" altLang="en-US" sz="320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7032625" cy="3959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id-ID" altLang="en-US" sz="2400" dirty="0"/>
              <a:t>Indonesia: PER 13 / Men / 2011 untuk bahan kimia diudara lingkungan kerja. (Bedakan dengan Baku Mutu Lingkungan yang dikeluarkan Bapedal)</a:t>
            </a:r>
            <a:endParaRPr lang="en-US" altLang="en-US" sz="24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id-ID" altLang="en-US" sz="2400" dirty="0"/>
              <a:t>Best Parctice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1800" dirty="0"/>
              <a:t>ACGIH TLV (direvisi setiap tahun);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1800" dirty="0"/>
              <a:t>NIOSH: REL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1800" dirty="0"/>
              <a:t>COSHH: OEL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1800" dirty="0"/>
              <a:t>DFG: MAK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1800" dirty="0"/>
          </a:p>
        </p:txBody>
      </p:sp>
      <p:pic>
        <p:nvPicPr>
          <p:cNvPr id="4" name="Picture 16" descr="Gambar terka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188" y="4343400"/>
            <a:ext cx="2741612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1530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Kategori</a:t>
            </a:r>
            <a:r>
              <a:rPr lang="en-US" dirty="0"/>
              <a:t> NAB yang </a:t>
            </a:r>
            <a:r>
              <a:rPr lang="en-US" dirty="0" err="1"/>
              <a:t>spesifik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754563"/>
          </a:xfrm>
        </p:spPr>
        <p:txBody>
          <a:bodyPr/>
          <a:lstStyle/>
          <a:p>
            <a:r>
              <a:rPr lang="en-US" dirty="0"/>
              <a:t>NAB rata - rata </a:t>
            </a:r>
            <a:r>
              <a:rPr lang="en-US" dirty="0" err="1"/>
              <a:t>selama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 </a:t>
            </a:r>
            <a:r>
              <a:rPr lang="en-US" dirty="0" err="1"/>
              <a:t>atau</a:t>
            </a:r>
            <a:r>
              <a:rPr lang="en-US" dirty="0"/>
              <a:t> TLV--TWA </a:t>
            </a:r>
          </a:p>
          <a:p>
            <a:pPr marL="0" indent="0">
              <a:buNone/>
            </a:pPr>
            <a:r>
              <a:rPr lang="en-US" dirty="0"/>
              <a:t>	(Threshold Limit Value - Time Weighted Average) </a:t>
            </a:r>
          </a:p>
          <a:p>
            <a:pPr marL="0" indent="0" algn="just">
              <a:buNone/>
            </a:pPr>
            <a:r>
              <a:rPr lang="en-US" dirty="0"/>
              <a:t>	</a:t>
            </a:r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di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8 jam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40 jam </a:t>
            </a:r>
            <a:r>
              <a:rPr lang="en-US" dirty="0" err="1"/>
              <a:t>seminggu</a:t>
            </a:r>
            <a:r>
              <a:rPr lang="en-US" dirty="0"/>
              <a:t> yang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terpajan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kali </a:t>
            </a:r>
            <a:r>
              <a:rPr lang="en-US" dirty="0" err="1"/>
              <a:t>sehari</a:t>
            </a:r>
            <a:r>
              <a:rPr lang="en-US" dirty="0"/>
              <a:t>--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terganggu</a:t>
            </a:r>
            <a:r>
              <a:rPr lang="en-US" dirty="0"/>
              <a:t> </a:t>
            </a:r>
            <a:r>
              <a:rPr lang="en-US" dirty="0" err="1"/>
              <a:t>kesehatannya</a:t>
            </a:r>
            <a:endParaRPr lang="en-US" dirty="0"/>
          </a:p>
        </p:txBody>
      </p:sp>
      <p:pic>
        <p:nvPicPr>
          <p:cNvPr id="4" name="Picture 16" descr="Gambar terka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188" y="4530725"/>
            <a:ext cx="2741612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1846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304800"/>
            <a:ext cx="7467600" cy="1143000"/>
          </a:xfrm>
        </p:spPr>
        <p:txBody>
          <a:bodyPr anchorCtr="1">
            <a:normAutofit/>
          </a:bodyPr>
          <a:lstStyle/>
          <a:p>
            <a:pPr algn="ctr" eaLnBrk="1" hangingPunct="1"/>
            <a:r>
              <a:rPr lang="en-US" sz="3200" b="1" dirty="0"/>
              <a:t>PENGENALAN BAHAYA BAHAN KIMIA</a:t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it-IT" sz="2400" dirty="0"/>
              <a:t>(Occupational Health Services) </a:t>
            </a:r>
            <a:endParaRPr lang="en-US" sz="24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371600" y="2286000"/>
            <a:ext cx="7239000" cy="26670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5000"/>
              </a:lnSpc>
              <a:spcBef>
                <a:spcPct val="35000"/>
              </a:spcBef>
              <a:buFont typeface="Courier New" pitchFamily="49" charset="0"/>
              <a:buChar char="o"/>
              <a:defRPr/>
            </a:pP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Survai pendahuluan.</a:t>
            </a:r>
          </a:p>
          <a:p>
            <a:pPr marL="0" indent="0" algn="just" eaLnBrk="1" hangingPunct="1">
              <a:lnSpc>
                <a:spcPct val="95000"/>
              </a:lnSpc>
              <a:spcBef>
                <a:spcPct val="35000"/>
              </a:spcBef>
              <a:buNone/>
              <a:defRPr/>
            </a:pP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35000"/>
              </a:spcBef>
              <a:buFont typeface="Courier New" pitchFamily="49" charset="0"/>
              <a:buChar char="o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Mengenal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Proses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Produksi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0" indent="0" algn="just" eaLnBrk="1" hangingPunct="1">
              <a:lnSpc>
                <a:spcPct val="95000"/>
              </a:lnSpc>
              <a:spcBef>
                <a:spcPct val="35000"/>
              </a:spcBef>
              <a:buNone/>
              <a:defRPr/>
            </a:pP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35000"/>
              </a:spcBef>
              <a:buFont typeface="Courier New" pitchFamily="49" charset="0"/>
              <a:buChar char="o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Mempelajari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MSDS</a:t>
            </a:r>
          </a:p>
        </p:txBody>
      </p:sp>
      <p:pic>
        <p:nvPicPr>
          <p:cNvPr id="7172" name="Picture 4" descr="bd04956_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257800"/>
            <a:ext cx="1176338" cy="1382713"/>
          </a:xfrm>
          <a:noFill/>
        </p:spPr>
      </p:pic>
    </p:spTree>
    <p:extLst>
      <p:ext uri="{BB962C8B-B14F-4D97-AF65-F5344CB8AC3E}">
        <p14:creationId xmlns:p14="http://schemas.microsoft.com/office/powerpoint/2010/main" val="16972138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i="1" dirty="0" err="1">
                <a:solidFill>
                  <a:srgbClr val="FF0000"/>
                </a:solidFill>
              </a:rPr>
              <a:t>Kategori</a:t>
            </a:r>
            <a:r>
              <a:rPr lang="en-US" sz="2800" i="1" dirty="0">
                <a:solidFill>
                  <a:srgbClr val="FF0000"/>
                </a:solidFill>
              </a:rPr>
              <a:t> NAB yang </a:t>
            </a:r>
            <a:r>
              <a:rPr lang="en-US" sz="2800" i="1" dirty="0" err="1">
                <a:solidFill>
                  <a:srgbClr val="FF0000"/>
                </a:solidFill>
              </a:rPr>
              <a:t>spesifik</a:t>
            </a:r>
            <a:r>
              <a:rPr lang="en-US" sz="2800" i="1" dirty="0">
                <a:solidFill>
                  <a:srgbClr val="FF0000"/>
                </a:solidFill>
              </a:rPr>
              <a:t>’ </a:t>
            </a:r>
            <a:r>
              <a:rPr lang="en-US" sz="2800" i="1" dirty="0" err="1">
                <a:solidFill>
                  <a:srgbClr val="FF0000"/>
                </a:solidFill>
              </a:rPr>
              <a:t>Cont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NAB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pemajanan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r>
              <a:rPr lang="en-US" sz="2200" dirty="0"/>
              <a:t>TLV-STEL (Threshold Limit Value-Short Term Exposure Limit) </a:t>
            </a:r>
            <a:r>
              <a:rPr lang="en-US" sz="2200" dirty="0" err="1"/>
              <a:t>atau</a:t>
            </a:r>
            <a:endParaRPr lang="en-US" sz="2200" dirty="0"/>
          </a:p>
          <a:p>
            <a:r>
              <a:rPr lang="en-US" sz="2200" dirty="0"/>
              <a:t>PSD (</a:t>
            </a:r>
            <a:r>
              <a:rPr lang="en-US" sz="2200" dirty="0" err="1"/>
              <a:t>Pemajanan</a:t>
            </a:r>
            <a:r>
              <a:rPr lang="en-US" sz="2200" dirty="0"/>
              <a:t> </a:t>
            </a:r>
            <a:r>
              <a:rPr lang="en-US" sz="2200" dirty="0" err="1"/>
              <a:t>Singkat</a:t>
            </a:r>
            <a:r>
              <a:rPr lang="en-US" sz="2200" dirty="0"/>
              <a:t> yang </a:t>
            </a:r>
            <a:r>
              <a:rPr lang="en-US" sz="2200" dirty="0" err="1"/>
              <a:t>Diperkenankan</a:t>
            </a:r>
            <a:r>
              <a:rPr lang="en-US" sz="2200" dirty="0"/>
              <a:t>)</a:t>
            </a:r>
          </a:p>
          <a:p>
            <a:pPr marL="0" indent="0" algn="just">
              <a:buNone/>
            </a:pPr>
            <a:r>
              <a:rPr lang="en-US" sz="2200" dirty="0"/>
              <a:t>	</a:t>
            </a:r>
          </a:p>
          <a:p>
            <a:pPr marL="0" indent="0" algn="just">
              <a:buNone/>
            </a:pPr>
            <a:r>
              <a:rPr lang="en-US" sz="2200" dirty="0"/>
              <a:t>	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diperkenankan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pemajanan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15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 kali </a:t>
            </a:r>
            <a:r>
              <a:rPr lang="en-US" dirty="0" err="1"/>
              <a:t>pemajanan</a:t>
            </a:r>
            <a:r>
              <a:rPr lang="en-US" dirty="0"/>
              <a:t> per </a:t>
            </a:r>
            <a:r>
              <a:rPr lang="en-US" dirty="0" err="1"/>
              <a:t>hari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	Interval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pemajanan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60 </a:t>
            </a:r>
            <a:r>
              <a:rPr lang="en-US" dirty="0" err="1"/>
              <a:t>menit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837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03437"/>
            <a:ext cx="8382000" cy="4754563"/>
          </a:xfrm>
        </p:spPr>
        <p:txBody>
          <a:bodyPr/>
          <a:lstStyle/>
          <a:p>
            <a:r>
              <a:rPr lang="en-US" dirty="0"/>
              <a:t>NAB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TLV-C (Threshold Limit Ceiling) </a:t>
            </a:r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di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dilewati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 </a:t>
            </a:r>
            <a:r>
              <a:rPr lang="en-US" dirty="0" err="1"/>
              <a:t>Sering</a:t>
            </a:r>
            <a:r>
              <a:rPr lang="en-US" dirty="0"/>
              <a:t> di </a:t>
            </a:r>
            <a:r>
              <a:rPr lang="en-US" dirty="0" err="1"/>
              <a:t>sebut</a:t>
            </a:r>
            <a:r>
              <a:rPr lang="en-US" dirty="0"/>
              <a:t> juga </a:t>
            </a:r>
            <a:r>
              <a:rPr lang="en-US" dirty="0" err="1"/>
              <a:t>sebagai</a:t>
            </a:r>
            <a:r>
              <a:rPr lang="en-US" dirty="0"/>
              <a:t> KTD (Kadar </a:t>
            </a:r>
            <a:r>
              <a:rPr lang="en-US" dirty="0" err="1"/>
              <a:t>Tertinggi</a:t>
            </a:r>
            <a:r>
              <a:rPr lang="en-US" dirty="0"/>
              <a:t> yang </a:t>
            </a:r>
            <a:r>
              <a:rPr lang="en-US" dirty="0" err="1"/>
              <a:t>Diperkenankan</a:t>
            </a:r>
            <a:r>
              <a:rPr lang="en-US" dirty="0"/>
              <a:t>). 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i="1" dirty="0" err="1">
                <a:solidFill>
                  <a:srgbClr val="FF0000"/>
                </a:solidFill>
              </a:rPr>
              <a:t>Kategori</a:t>
            </a:r>
            <a:r>
              <a:rPr lang="en-US" sz="2800" i="1" dirty="0">
                <a:solidFill>
                  <a:srgbClr val="FF0000"/>
                </a:solidFill>
              </a:rPr>
              <a:t> NAB yang </a:t>
            </a:r>
            <a:r>
              <a:rPr lang="en-US" sz="2800" i="1" dirty="0" err="1">
                <a:solidFill>
                  <a:srgbClr val="FF0000"/>
                </a:solidFill>
              </a:rPr>
              <a:t>spesifik</a:t>
            </a:r>
            <a:r>
              <a:rPr lang="en-US" sz="2800" i="1" dirty="0">
                <a:solidFill>
                  <a:srgbClr val="FF0000"/>
                </a:solidFill>
              </a:rPr>
              <a:t>’ </a:t>
            </a:r>
            <a:r>
              <a:rPr lang="en-US" sz="2800" i="1" dirty="0" err="1">
                <a:solidFill>
                  <a:srgbClr val="FF0000"/>
                </a:solidFill>
              </a:rPr>
              <a:t>Cont</a:t>
            </a:r>
            <a:endParaRPr lang="en-US" sz="2800" i="1" dirty="0">
              <a:solidFill>
                <a:srgbClr val="FF0000"/>
              </a:solidFill>
            </a:endParaRPr>
          </a:p>
        </p:txBody>
      </p:sp>
      <p:pic>
        <p:nvPicPr>
          <p:cNvPr id="5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833974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Kimia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Efek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Aditif</a:t>
            </a:r>
            <a:endParaRPr lang="en-US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Sinergi</a:t>
            </a:r>
            <a:endParaRPr lang="en-US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Potensial</a:t>
            </a:r>
            <a:endParaRPr lang="en-US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Antagonis</a:t>
            </a:r>
            <a:endParaRPr lang="en-US" dirty="0"/>
          </a:p>
        </p:txBody>
      </p:sp>
      <p:pic>
        <p:nvPicPr>
          <p:cNvPr id="4" name="Picture 16" descr="Gambar terka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188" y="4267200"/>
            <a:ext cx="2741612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7294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aditif</a:t>
            </a:r>
            <a:r>
              <a:rPr lang="en-US" dirty="0"/>
              <a:t> :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insektisida</a:t>
            </a:r>
            <a:r>
              <a:rPr lang="en-US" dirty="0"/>
              <a:t> </a:t>
            </a:r>
            <a:r>
              <a:rPr lang="en-US" dirty="0" err="1"/>
              <a:t>organofosfat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	</a:t>
            </a:r>
            <a:r>
              <a:rPr lang="en-US" dirty="0" err="1"/>
              <a:t>bersama</a:t>
            </a:r>
            <a:r>
              <a:rPr lang="en-US" dirty="0"/>
              <a:t>,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colineterasenya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	</a:t>
            </a:r>
            <a:r>
              <a:rPr lang="en-US" dirty="0" err="1"/>
              <a:t>aditif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sinergi</a:t>
            </a:r>
            <a:r>
              <a:rPr lang="en-US" dirty="0"/>
              <a:t> 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dirty="0"/>
              <a:t>	CCI4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etanol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bersinergi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	</a:t>
            </a:r>
            <a:r>
              <a:rPr lang="en-US" dirty="0" err="1"/>
              <a:t>bersamaan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i="1" dirty="0" err="1">
                <a:solidFill>
                  <a:srgbClr val="FF0000"/>
                </a:solidFill>
              </a:rPr>
              <a:t>Interaksi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Bahan</a:t>
            </a:r>
            <a:r>
              <a:rPr lang="en-US" sz="2800" i="1" dirty="0">
                <a:solidFill>
                  <a:srgbClr val="FF0000"/>
                </a:solidFill>
              </a:rPr>
              <a:t> Kimia’ </a:t>
            </a:r>
            <a:r>
              <a:rPr lang="en-US" sz="2800" i="1" dirty="0" err="1">
                <a:solidFill>
                  <a:srgbClr val="FF0000"/>
                </a:solidFill>
              </a:rPr>
              <a:t>Cont</a:t>
            </a:r>
            <a:endParaRPr lang="en-US" sz="2800" i="1" dirty="0">
              <a:solidFill>
                <a:srgbClr val="FF0000"/>
              </a:solidFill>
            </a:endParaRPr>
          </a:p>
        </p:txBody>
      </p:sp>
      <p:pic>
        <p:nvPicPr>
          <p:cNvPr id="5" name="Picture 16" descr="Gambar terka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639" y="5665482"/>
            <a:ext cx="1524000" cy="101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588485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Potensiasi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toksik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lain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toksik</a:t>
            </a:r>
            <a:r>
              <a:rPr lang="en-US" dirty="0"/>
              <a:t>. </a:t>
            </a:r>
          </a:p>
          <a:p>
            <a:pPr marL="457200" lvl="1" indent="0" algn="just">
              <a:buNone/>
            </a:pPr>
            <a:r>
              <a:rPr lang="en-US" dirty="0"/>
              <a:t>	</a:t>
            </a:r>
            <a:r>
              <a:rPr lang="en-US" dirty="0" err="1"/>
              <a:t>Isopropanlolitik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CCI4 , </a:t>
            </a:r>
            <a:r>
              <a:rPr lang="en-US" dirty="0" err="1"/>
              <a:t>akan</a:t>
            </a:r>
            <a:r>
              <a:rPr lang="en-US"/>
              <a:t> 	meningkatkan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Hepatotoksi</a:t>
            </a:r>
            <a:r>
              <a:rPr lang="en-US" dirty="0"/>
              <a:t> CCI4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antagonis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lain.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i="1" dirty="0" err="1">
                <a:solidFill>
                  <a:srgbClr val="FF0000"/>
                </a:solidFill>
              </a:rPr>
              <a:t>Interaksi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Bahan</a:t>
            </a:r>
            <a:r>
              <a:rPr lang="en-US" sz="2800" i="1" dirty="0">
                <a:solidFill>
                  <a:srgbClr val="FF0000"/>
                </a:solidFill>
              </a:rPr>
              <a:t> Kimia’ </a:t>
            </a:r>
            <a:r>
              <a:rPr lang="en-US" sz="2800" i="1" dirty="0" err="1">
                <a:solidFill>
                  <a:srgbClr val="FF0000"/>
                </a:solidFill>
              </a:rPr>
              <a:t>Cont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4254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044" y="1468328"/>
            <a:ext cx="8382000" cy="8683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&amp; </a:t>
            </a: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Kimia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382000" cy="4754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Hierarchi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Control</a:t>
            </a:r>
          </a:p>
          <a:p>
            <a:pPr marL="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Eliminasi</a:t>
            </a: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Substitusi</a:t>
            </a: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Tekhnis</a:t>
            </a: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Pelindung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955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220717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: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err="1"/>
              <a:t>Pengujian</a:t>
            </a:r>
            <a:r>
              <a:rPr lang="en-US" dirty="0"/>
              <a:t>/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err="1"/>
              <a:t>Higiene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err="1"/>
              <a:t>Pengujian</a:t>
            </a:r>
            <a:r>
              <a:rPr lang="en-US" dirty="0"/>
              <a:t>/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biomedik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PEMANTAUAN BIOMEDIK PEMANTAUAN BIOMEDIK </a:t>
            </a:r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organ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&amp; </a:t>
            </a:r>
            <a:r>
              <a:rPr lang="en-US" dirty="0" err="1"/>
              <a:t>urin</a:t>
            </a:r>
            <a:r>
              <a:rPr lang="en-US" dirty="0"/>
              <a:t>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dideteksi</a:t>
            </a:r>
            <a:r>
              <a:rPr lang="en-US" dirty="0"/>
              <a:t> </a:t>
            </a:r>
            <a:r>
              <a:rPr lang="en-US" dirty="0" err="1"/>
              <a:t>absorpsi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beracun</a:t>
            </a:r>
            <a:r>
              <a:rPr lang="en-US" dirty="0"/>
              <a:t>, </a:t>
            </a:r>
            <a:r>
              <a:rPr lang="en-US" dirty="0" err="1"/>
              <a:t>metabolit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yang </a:t>
            </a:r>
            <a:r>
              <a:rPr lang="en-US" dirty="0" err="1"/>
              <a:t>beracun</a:t>
            </a:r>
            <a:r>
              <a:rPr lang="en-US" dirty="0"/>
              <a:t>,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beracun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70995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697662" cy="612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sz="4000" b="1" dirty="0">
                <a:solidFill>
                  <a:srgbClr val="6148F4"/>
                </a:solidFill>
              </a:rPr>
              <a:t>Prinsip Dasar Pencegahan</a:t>
            </a:r>
            <a:endParaRPr lang="en-GB" altLang="en-US" sz="4000" b="1" dirty="0">
              <a:solidFill>
                <a:srgbClr val="6148F4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3861" y="1447800"/>
            <a:ext cx="5630862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Menghilangkan Bahaya; menghilangkan bahan beracun atau prosesnya, atau melakukan substitusi dengan bahan yang lebih aman;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Menjaga jarak atau pemisah antara pekerja dan bahan kimia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Ventilasi: umum atau setempat;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Alat pelindung diri;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/>
              <a:t>Personal Hygene;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400" dirty="0"/>
          </a:p>
        </p:txBody>
      </p:sp>
      <p:pic>
        <p:nvPicPr>
          <p:cNvPr id="23556" name="Picture 5" descr="j02330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3059113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48592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04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152400"/>
            <a:ext cx="7785100" cy="1044575"/>
          </a:xfrm>
        </p:spPr>
        <p:txBody>
          <a:bodyPr>
            <a:normAutofit/>
          </a:bodyPr>
          <a:lstStyle/>
          <a:p>
            <a:pPr eaLnBrk="1" hangingPunct="1"/>
            <a:r>
              <a:rPr lang="id-ID" altLang="en-US" sz="4000" b="1" dirty="0"/>
              <a:t>Pengendalian Terorganisir</a:t>
            </a:r>
            <a:endParaRPr lang="en-GB" altLang="en-US" sz="4000" b="1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71282" y="1997243"/>
            <a:ext cx="7239000" cy="3657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id-ID" altLang="en-US" sz="3200" dirty="0">
                <a:latin typeface="Candara" panose="020E0502030303020204" pitchFamily="34" charset="0"/>
              </a:rPr>
              <a:t>Identifikasi;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3200" dirty="0">
                <a:latin typeface="Candara" panose="020E0502030303020204" pitchFamily="34" charset="0"/>
              </a:rPr>
              <a:t>Labelling;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3200" dirty="0">
                <a:latin typeface="Candara" panose="020E0502030303020204" pitchFamily="34" charset="0"/>
              </a:rPr>
              <a:t>MSDS;</a:t>
            </a:r>
            <a:r>
              <a:rPr lang="id-ID" altLang="en-US" sz="3200" u="sng" dirty="0">
                <a:latin typeface="Candara" panose="020E0502030303020204" pitchFamily="34" charset="0"/>
              </a:rPr>
              <a:t>... \.. \NPG_Only</a:t>
            </a:r>
            <a:r>
              <a:rPr lang="en-US" altLang="en-US" sz="3200" u="sng" dirty="0">
                <a:latin typeface="Candara" panose="020E0502030303020204" pitchFamily="34" charset="0"/>
              </a:rPr>
              <a:t>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3200" dirty="0">
                <a:latin typeface="Candara" panose="020E0502030303020204" pitchFamily="34" charset="0"/>
              </a:rPr>
              <a:t>Storage;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3200" dirty="0">
                <a:latin typeface="Candara" panose="020E0502030303020204" pitchFamily="34" charset="0"/>
              </a:rPr>
              <a:t>Transport;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d-ID" altLang="en-US" sz="3200" dirty="0">
                <a:latin typeface="Candara" panose="020E0502030303020204" pitchFamily="34" charset="0"/>
              </a:rPr>
              <a:t>Handling and Use;</a:t>
            </a:r>
          </a:p>
          <a:p>
            <a:pPr eaLnBrk="1" hangingPunct="1"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buFont typeface="Wingdings" pitchFamily="2" charset="2"/>
              <a:buNone/>
            </a:pPr>
            <a:endParaRPr lang="en-GB" altLang="en-US" sz="2400" dirty="0"/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39305739"/>
              </p:ext>
            </p:extLst>
          </p:nvPr>
        </p:nvGraphicFramePr>
        <p:xfrm>
          <a:off x="303701" y="4648200"/>
          <a:ext cx="1524000" cy="2045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025440" imgH="3252600" progId="MS_ClipArt_Gallery.2">
                  <p:embed/>
                </p:oleObj>
              </mc:Choice>
              <mc:Fallback>
                <p:oleObj name="Clip" r:id="rId2" imgW="3025440" imgH="32526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701" y="4648200"/>
                        <a:ext cx="1524000" cy="2045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2840" y="1219200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1282209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14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4102100" cy="1116013"/>
          </a:xfrm>
        </p:spPr>
        <p:txBody>
          <a:bodyPr/>
          <a:lstStyle/>
          <a:p>
            <a:pPr eaLnBrk="1" hangingPunct="1"/>
            <a:r>
              <a:rPr lang="id-ID" altLang="en-US" sz="6000" b="1"/>
              <a:t>A P D</a:t>
            </a:r>
            <a:endParaRPr lang="en-GB" altLang="en-US" sz="6000" b="1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>
                <a:latin typeface="Candara" panose="020E0502030303020204" pitchFamily="34" charset="0"/>
              </a:rPr>
              <a:t>Respirator 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000" dirty="0">
                <a:latin typeface="Candara" panose="020E0502030303020204" pitchFamily="34" charset="0"/>
              </a:rPr>
              <a:t>Pembersih Udara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000" dirty="0">
                <a:latin typeface="Candara" panose="020E0502030303020204" pitchFamily="34" charset="0"/>
              </a:rPr>
              <a:t>Penyalur udara (e.g SCUBA)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>
                <a:latin typeface="Candara" panose="020E0502030303020204" pitchFamily="34" charset="0"/>
              </a:rPr>
              <a:t>Face mask, Goggle;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>
                <a:latin typeface="Candara" panose="020E0502030303020204" pitchFamily="34" charset="0"/>
              </a:rPr>
              <a:t>Pelindung Kulit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000" dirty="0">
                <a:latin typeface="Candara" panose="020E0502030303020204" pitchFamily="34" charset="0"/>
              </a:rPr>
              <a:t>Sarung Tangan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000" dirty="0">
                <a:latin typeface="Candara" panose="020E0502030303020204" pitchFamily="34" charset="0"/>
              </a:rPr>
              <a:t>Clemek;</a:t>
            </a:r>
          </a:p>
          <a:p>
            <a:pPr marL="781050" lvl="1" indent="-32385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000" dirty="0">
                <a:latin typeface="Candara" panose="020E0502030303020204" pitchFamily="34" charset="0"/>
              </a:rPr>
              <a:t>Coverall;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id-ID" altLang="en-US" sz="2400" dirty="0">
                <a:latin typeface="Candara" panose="020E0502030303020204" pitchFamily="34" charset="0"/>
              </a:rPr>
              <a:t>Safety boot.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400" dirty="0"/>
          </a:p>
        </p:txBody>
      </p:sp>
      <p:pic>
        <p:nvPicPr>
          <p:cNvPr id="62468" name="Picture 4" descr="ppe-helm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20713"/>
            <a:ext cx="1296987" cy="1295400"/>
          </a:xfrm>
          <a:prstGeom prst="rect">
            <a:avLst/>
          </a:prstGeom>
          <a:noFill/>
          <a:ln w="279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70" name="Picture 6" descr="breathing apparatus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420938"/>
            <a:ext cx="11525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420938"/>
            <a:ext cx="18002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3995738" y="4005263"/>
          <a:ext cx="14922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2800759" imgH="1800495" progId="PBrush">
                  <p:embed/>
                </p:oleObj>
              </mc:Choice>
              <mc:Fallback>
                <p:oleObj r:id="rId5" imgW="2800759" imgH="1800495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4005263"/>
                        <a:ext cx="1492250" cy="935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991" y="4800600"/>
            <a:ext cx="1728788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379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38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5029200"/>
          </a:xfrm>
        </p:spPr>
        <p:txBody>
          <a:bodyPr/>
          <a:lstStyle/>
          <a:p>
            <a:endParaRPr lang="en-US" sz="2400" b="1" dirty="0"/>
          </a:p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139" name="Rectangle 2"/>
          <p:cNvSpPr txBox="1">
            <a:spLocks noChangeArrowheads="1"/>
          </p:cNvSpPr>
          <p:nvPr/>
        </p:nvSpPr>
        <p:spPr bwMode="auto">
          <a:xfrm>
            <a:off x="0" y="304798"/>
            <a:ext cx="6329194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dirty="0"/>
              <a:t>1. </a:t>
            </a:r>
            <a:r>
              <a:rPr lang="en-US" sz="4400" dirty="0" err="1"/>
              <a:t>Survai</a:t>
            </a:r>
            <a:r>
              <a:rPr lang="en-US" sz="4400" dirty="0"/>
              <a:t> </a:t>
            </a:r>
            <a:r>
              <a:rPr lang="en-US" sz="4400" dirty="0" err="1"/>
              <a:t>Pendahuluan</a:t>
            </a:r>
            <a:endParaRPr lang="en-US" sz="4400" dirty="0"/>
          </a:p>
        </p:txBody>
      </p:sp>
      <p:sp>
        <p:nvSpPr>
          <p:cNvPr id="140" name="Rectangle 3"/>
          <p:cNvSpPr txBox="1">
            <a:spLocks noChangeArrowheads="1"/>
          </p:cNvSpPr>
          <p:nvPr/>
        </p:nvSpPr>
        <p:spPr bwMode="auto">
          <a:xfrm>
            <a:off x="1295400" y="1371600"/>
            <a:ext cx="716170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Untuk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mengenal</a:t>
            </a:r>
            <a:r>
              <a:rPr lang="en-US" sz="2000" dirty="0">
                <a:latin typeface="Maiandra GD" panose="020E0502030308020204" pitchFamily="34" charset="0"/>
              </a:rPr>
              <a:t> / </a:t>
            </a:r>
            <a:r>
              <a:rPr lang="en-US" sz="2000" dirty="0" err="1">
                <a:latin typeface="Maiandra GD" panose="020E0502030308020204" pitchFamily="34" charset="0"/>
              </a:rPr>
              <a:t>mengidentifikasi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kimia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terdapat</a:t>
            </a:r>
            <a:r>
              <a:rPr lang="en-US" sz="2000" dirty="0">
                <a:latin typeface="Maiandra GD" panose="020E0502030308020204" pitchFamily="34" charset="0"/>
              </a:rPr>
              <a:t> di </a:t>
            </a:r>
            <a:r>
              <a:rPr lang="en-US" sz="2000" dirty="0" err="1">
                <a:latin typeface="Maiandra GD" panose="020E0502030308020204" pitchFamily="34" charset="0"/>
              </a:rPr>
              <a:t>industri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merencanakan</a:t>
            </a:r>
            <a:r>
              <a:rPr lang="en-US" sz="2000" dirty="0">
                <a:latin typeface="Maiandra GD" panose="020E0502030308020204" pitchFamily="34" charset="0"/>
              </a:rPr>
              <a:t> program </a:t>
            </a:r>
            <a:r>
              <a:rPr lang="en-US" sz="2000" dirty="0" err="1">
                <a:latin typeface="Maiandra GD" panose="020E0502030308020204" pitchFamily="34" charset="0"/>
              </a:rPr>
              <a:t>evaluasi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risiko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bahaya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serta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tindak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lanjutnya</a:t>
            </a:r>
            <a:r>
              <a:rPr lang="en-US" sz="2000" dirty="0">
                <a:latin typeface="Maiandra GD" panose="020E0502030308020204" pitchFamily="34" charset="0"/>
              </a:rPr>
              <a:t> (</a:t>
            </a:r>
            <a:r>
              <a:rPr lang="en-US" sz="2000" dirty="0" err="1">
                <a:latin typeface="Maiandra GD" panose="020E0502030308020204" pitchFamily="34" charset="0"/>
              </a:rPr>
              <a:t>nama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baku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lanjutnya</a:t>
            </a:r>
            <a:endParaRPr lang="en-US" sz="2000" dirty="0">
              <a:latin typeface="Maiandra GD" panose="020E0502030308020204" pitchFamily="34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nama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baku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sampingan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jenis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diperkirakan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sampingan</a:t>
            </a:r>
            <a:r>
              <a:rPr lang="en-US" sz="2000" dirty="0">
                <a:latin typeface="Maiandra GD" panose="020E0502030308020204" pitchFamily="34" charset="0"/>
              </a:rPr>
              <a:t>,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jenis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diperkirakan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beracun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identifikasi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penggunaannya</a:t>
            </a:r>
            <a:r>
              <a:rPr lang="en-US" sz="2000" dirty="0">
                <a:latin typeface="Maiandra GD" panose="020E0502030308020204" pitchFamily="34" charset="0"/>
              </a:rPr>
              <a:t>,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jumlah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beracun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identifikasi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penggunaannya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jumlah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pekerja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terpajan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cara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pekerja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terpajan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cara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pengendaliannya,dsb</a:t>
            </a:r>
            <a:r>
              <a:rPr lang="en-US" sz="2000" dirty="0">
                <a:latin typeface="Arial Narrow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777010140"/>
      </p:ext>
    </p:extLst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dwikisetiyawan.files.wordpress.com/2009/07/terima-kasih-berbagai-bahasa.jpg"/>
          <p:cNvPicPr>
            <a:picLocks noChangeAspect="1" noChangeArrowheads="1"/>
          </p:cNvPicPr>
          <p:nvPr/>
        </p:nvPicPr>
        <p:blipFill>
          <a:blip r:embed="rId3" cstate="print"/>
          <a:srcRect l="5833" t="7778" r="4167" b="14444"/>
          <a:stretch>
            <a:fillRect/>
          </a:stretch>
        </p:blipFill>
        <p:spPr bwMode="auto">
          <a:xfrm>
            <a:off x="63137" y="0"/>
            <a:ext cx="9080863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55AAF35-4BB9-4AFA-B6DE-CB78A51F7ED9}" type="slidenum">
              <a:rPr lang="ar-SA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38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5029200"/>
          </a:xfrm>
        </p:spPr>
        <p:txBody>
          <a:bodyPr/>
          <a:lstStyle/>
          <a:p>
            <a:endParaRPr lang="en-US" sz="2400" b="1" dirty="0"/>
          </a:p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139" name="Rectangle 2"/>
          <p:cNvSpPr txBox="1">
            <a:spLocks noChangeArrowheads="1"/>
          </p:cNvSpPr>
          <p:nvPr/>
        </p:nvSpPr>
        <p:spPr bwMode="auto">
          <a:xfrm>
            <a:off x="0" y="304798"/>
            <a:ext cx="73914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dirty="0"/>
              <a:t>2. </a:t>
            </a:r>
            <a:r>
              <a:rPr lang="en-US" sz="4400" dirty="0" err="1"/>
              <a:t>Mengenal</a:t>
            </a:r>
            <a:r>
              <a:rPr lang="en-US" sz="4400" dirty="0"/>
              <a:t> Proses </a:t>
            </a:r>
            <a:r>
              <a:rPr lang="en-US" sz="4400" dirty="0" err="1"/>
              <a:t>Produksi</a:t>
            </a:r>
            <a:endParaRPr lang="en-US" sz="4400" dirty="0"/>
          </a:p>
        </p:txBody>
      </p:sp>
      <p:sp>
        <p:nvSpPr>
          <p:cNvPr id="140" name="Rectangle 3"/>
          <p:cNvSpPr txBox="1">
            <a:spLocks noChangeArrowheads="1"/>
          </p:cNvSpPr>
          <p:nvPr/>
        </p:nvSpPr>
        <p:spPr bwMode="auto">
          <a:xfrm>
            <a:off x="1295400" y="1752600"/>
            <a:ext cx="716170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Alur</a:t>
            </a:r>
            <a:r>
              <a:rPr lang="en-US" sz="2000" dirty="0">
                <a:latin typeface="Maiandra GD" panose="020E0502030308020204" pitchFamily="34" charset="0"/>
              </a:rPr>
              <a:t> proses </a:t>
            </a:r>
            <a:r>
              <a:rPr lang="en-US" sz="2000" dirty="0" err="1">
                <a:latin typeface="Maiandra GD" panose="020E0502030308020204" pitchFamily="34" charset="0"/>
              </a:rPr>
              <a:t>mulai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dari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tahap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awal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sampai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akhir</a:t>
            </a:r>
            <a:r>
              <a:rPr lang="en-US" sz="2000" dirty="0">
                <a:latin typeface="Maiandra GD" panose="020E0502030308020204" pitchFamily="34" charset="0"/>
              </a:rPr>
              <a:t>,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Sumber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bahaya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kimia</a:t>
            </a:r>
            <a:endParaRPr lang="en-US" sz="2000" dirty="0">
              <a:latin typeface="Maiandra GD" panose="020E0502030308020204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Keluhan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kesehatan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oleh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pekerja</a:t>
            </a:r>
            <a:endParaRPr lang="en-US" sz="2000" dirty="0">
              <a:latin typeface="Maiandra GD" panose="020E0502030308020204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Memanfaatkan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indra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kita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untuk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mengidentifikasi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lingkungan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kerja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untuk</a:t>
            </a:r>
            <a:r>
              <a:rPr lang="en-US" sz="2000" dirty="0">
                <a:latin typeface="Maiandra GD" panose="020E0502030308020204" pitchFamily="34" charset="0"/>
              </a:rPr>
              <a:t> (</a:t>
            </a:r>
            <a:r>
              <a:rPr lang="en-US" sz="2000" dirty="0" err="1">
                <a:latin typeface="Maiandra GD" panose="020E0502030308020204" pitchFamily="34" charset="0"/>
              </a:rPr>
              <a:t>mengenal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bau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timbul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  <a:r>
              <a:rPr lang="en-US" sz="2000" dirty="0" err="1">
                <a:latin typeface="Maiandra GD" panose="020E0502030308020204" pitchFamily="34" charset="0"/>
              </a:rPr>
              <a:t>merasa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pedas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dimata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  <a:r>
              <a:rPr lang="en-US" sz="2000" dirty="0" err="1">
                <a:latin typeface="Maiandra GD" panose="020E0502030308020204" pitchFamily="34" charset="0"/>
              </a:rPr>
              <a:t>rangsangan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batuk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  <a:r>
              <a:rPr lang="en-US" sz="2000" dirty="0" err="1">
                <a:latin typeface="Maiandra GD" panose="020E0502030308020204" pitchFamily="34" charset="0"/>
              </a:rPr>
              <a:t>dsb</a:t>
            </a:r>
            <a:r>
              <a:rPr lang="en-US" sz="2000" dirty="0">
                <a:latin typeface="Maiandra GD" panose="020E0502030308020204" pitchFamily="34" charset="0"/>
              </a:rPr>
              <a:t>). 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Informasi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dari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kepala</a:t>
            </a:r>
            <a:r>
              <a:rPr lang="en-US" sz="2000" dirty="0">
                <a:latin typeface="Maiandra GD" panose="020E0502030308020204" pitchFamily="34" charset="0"/>
              </a:rPr>
              <a:t> supervisor </a:t>
            </a:r>
            <a:r>
              <a:rPr lang="en-US" sz="2000" dirty="0" err="1">
                <a:latin typeface="Maiandra GD" panose="020E0502030308020204" pitchFamily="34" charset="0"/>
              </a:rPr>
              <a:t>atau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pekerja</a:t>
            </a:r>
            <a:r>
              <a:rPr lang="en-US" sz="2000" dirty="0">
                <a:latin typeface="Maiandra GD" panose="020E0502030308020204" pitchFamily="34" charset="0"/>
              </a:rPr>
              <a:t> juga </a:t>
            </a:r>
            <a:r>
              <a:rPr lang="en-US" sz="2000" dirty="0" err="1">
                <a:latin typeface="Maiandra GD" panose="020E0502030308020204" pitchFamily="34" charset="0"/>
              </a:rPr>
              <a:t>sangat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diperlukan</a:t>
            </a:r>
            <a:r>
              <a:rPr lang="en-US" sz="2000" dirty="0">
                <a:latin typeface="Maiandra GD" panose="020E0502030308020204" pitchFamily="34" charset="0"/>
              </a:rPr>
              <a:t>.</a:t>
            </a:r>
            <a:r>
              <a:rPr lang="en-US" sz="2000" dirty="0">
                <a:latin typeface="Arial Narrow" pitchFamily="34" charset="0"/>
              </a:rPr>
              <a:t>) </a:t>
            </a:r>
          </a:p>
        </p:txBody>
      </p:sp>
      <p:pic>
        <p:nvPicPr>
          <p:cNvPr id="5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929809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8646868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38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5029200"/>
          </a:xfrm>
        </p:spPr>
        <p:txBody>
          <a:bodyPr/>
          <a:lstStyle/>
          <a:p>
            <a:endParaRPr lang="en-US" sz="2400" b="1" dirty="0"/>
          </a:p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139" name="Rectangle 2"/>
          <p:cNvSpPr txBox="1">
            <a:spLocks noChangeArrowheads="1"/>
          </p:cNvSpPr>
          <p:nvPr/>
        </p:nvSpPr>
        <p:spPr bwMode="auto">
          <a:xfrm>
            <a:off x="0" y="304798"/>
            <a:ext cx="73914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dirty="0"/>
              <a:t>3. </a:t>
            </a:r>
            <a:r>
              <a:rPr lang="en-US" sz="4400" dirty="0" err="1"/>
              <a:t>Mempelajari</a:t>
            </a:r>
            <a:r>
              <a:rPr lang="en-US" sz="4400" dirty="0"/>
              <a:t> MSDS</a:t>
            </a:r>
          </a:p>
        </p:txBody>
      </p:sp>
      <p:sp>
        <p:nvSpPr>
          <p:cNvPr id="140" name="Rectangle 3"/>
          <p:cNvSpPr txBox="1">
            <a:spLocks noChangeArrowheads="1"/>
          </p:cNvSpPr>
          <p:nvPr/>
        </p:nvSpPr>
        <p:spPr bwMode="auto">
          <a:xfrm>
            <a:off x="1295400" y="1752600"/>
            <a:ext cx="716170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 dirty="0">
                <a:latin typeface="Maiandra GD" panose="020E0502030308020204" pitchFamily="34" charset="0"/>
              </a:rPr>
              <a:t>MSDS (Material Safety Data Sheet) </a:t>
            </a:r>
            <a:r>
              <a:rPr lang="en-US" sz="2000" dirty="0" err="1">
                <a:latin typeface="Maiandra GD" panose="020E0502030308020204" pitchFamily="34" charset="0"/>
              </a:rPr>
              <a:t>atau</a:t>
            </a:r>
            <a:r>
              <a:rPr lang="en-US" sz="2000" dirty="0">
                <a:latin typeface="Maiandra GD" panose="020E0502030308020204" pitchFamily="34" charset="0"/>
              </a:rPr>
              <a:t> Lembar Data </a:t>
            </a:r>
            <a:r>
              <a:rPr lang="en-US" sz="2000" dirty="0" err="1">
                <a:latin typeface="Maiandra GD" panose="020E0502030308020204" pitchFamily="34" charset="0"/>
              </a:rPr>
              <a:t>Keselamatan</a:t>
            </a:r>
            <a:r>
              <a:rPr lang="en-US" sz="2000" dirty="0">
                <a:latin typeface="Maiandra GD" panose="020E0502030308020204" pitchFamily="34" charset="0"/>
              </a:rPr>
              <a:t> Bahan </a:t>
            </a:r>
            <a:r>
              <a:rPr lang="en-US" sz="2000" dirty="0" err="1">
                <a:latin typeface="Maiandra GD" panose="020E0502030308020204" pitchFamily="34" charset="0"/>
              </a:rPr>
              <a:t>suatu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dokumen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teknik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memberikan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informasi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tentang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Komposisi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Karakteristik</a:t>
            </a:r>
            <a:r>
              <a:rPr lang="en-US" sz="2000" dirty="0">
                <a:latin typeface="Maiandra GD" panose="020E0502030308020204" pitchFamily="34" charset="0"/>
              </a:rPr>
              <a:t>,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Bahaya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fisik</a:t>
            </a:r>
            <a:endParaRPr lang="en-US" sz="2000" dirty="0">
              <a:latin typeface="Maiandra GD" panose="020E0502030308020204" pitchFamily="34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Potensi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bahaya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kesehatan</a:t>
            </a:r>
            <a:endParaRPr lang="en-US" sz="2000" dirty="0">
              <a:latin typeface="Maiandra GD" panose="020E0502030308020204" pitchFamily="34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latin typeface="Maiandra GD" panose="020E0502030308020204" pitchFamily="34" charset="0"/>
              </a:rPr>
              <a:t>Cara </a:t>
            </a:r>
            <a:r>
              <a:rPr lang="en-US" sz="2000" dirty="0" err="1">
                <a:latin typeface="Maiandra GD" panose="020E0502030308020204" pitchFamily="34" charset="0"/>
              </a:rPr>
              <a:t>penanganan</a:t>
            </a:r>
            <a:endParaRPr lang="en-US" sz="2000" dirty="0">
              <a:latin typeface="Maiandra GD" panose="020E0502030308020204" pitchFamily="34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Penyimpanan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bahan</a:t>
            </a:r>
            <a:r>
              <a:rPr lang="en-US" sz="2000" dirty="0">
                <a:latin typeface="Maiandra GD" panose="020E0502030308020204" pitchFamily="34" charset="0"/>
              </a:rPr>
              <a:t> yang </a:t>
            </a:r>
            <a:r>
              <a:rPr lang="en-US" sz="2000" dirty="0" err="1">
                <a:latin typeface="Maiandra GD" panose="020E0502030308020204" pitchFamily="34" charset="0"/>
              </a:rPr>
              <a:t>aman</a:t>
            </a:r>
            <a:endParaRPr lang="en-US" sz="2000" dirty="0">
              <a:latin typeface="Maiandra GD" panose="020E0502030308020204" pitchFamily="34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Tindakan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pertolongan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pertama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 err="1">
                <a:latin typeface="Maiandra GD" panose="020E0502030308020204" pitchFamily="34" charset="0"/>
              </a:rPr>
              <a:t>Pencatatan</a:t>
            </a:r>
            <a:r>
              <a:rPr lang="en-US" sz="2000" dirty="0">
                <a:latin typeface="Maiandra GD" panose="020E0502030308020204" pitchFamily="34" charset="0"/>
              </a:rPr>
              <a:t> </a:t>
            </a:r>
            <a:r>
              <a:rPr lang="en-US" sz="2000" dirty="0" err="1">
                <a:latin typeface="Maiandra GD" panose="020E0502030308020204" pitchFamily="34" charset="0"/>
              </a:rPr>
              <a:t>pelebelan</a:t>
            </a:r>
            <a:endParaRPr lang="en-US" sz="2000" dirty="0">
              <a:latin typeface="Arial Narrow" pitchFamily="34" charset="0"/>
            </a:endParaRPr>
          </a:p>
        </p:txBody>
      </p:sp>
      <p:pic>
        <p:nvPicPr>
          <p:cNvPr id="5" name="Picture 2" descr="Hasil gambar untuk animasi zat kimia berbahay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929809"/>
            <a:ext cx="2157083" cy="142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44419473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129" y="2133600"/>
            <a:ext cx="8382000" cy="2438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400" dirty="0" err="1"/>
              <a:t>Berdasarkan</a:t>
            </a:r>
            <a:r>
              <a:rPr lang="en-US" sz="3400" dirty="0"/>
              <a:t> </a:t>
            </a:r>
            <a:r>
              <a:rPr lang="en-US" sz="3400" dirty="0" err="1"/>
              <a:t>sifat</a:t>
            </a:r>
            <a:r>
              <a:rPr lang="en-US" sz="3400" dirty="0"/>
              <a:t> </a:t>
            </a:r>
            <a:r>
              <a:rPr lang="en-US" sz="3400" dirty="0" err="1"/>
              <a:t>fisik</a:t>
            </a:r>
            <a:endParaRPr lang="en-US" sz="3400" dirty="0"/>
          </a:p>
          <a:p>
            <a:pPr>
              <a:buFont typeface="Wingdings" panose="05000000000000000000" pitchFamily="2" charset="2"/>
              <a:buChar char="q"/>
            </a:pPr>
            <a:endParaRPr lang="en-US" sz="3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400" dirty="0" err="1"/>
              <a:t>pengaruh</a:t>
            </a:r>
            <a:r>
              <a:rPr lang="en-US" sz="3400" dirty="0"/>
              <a:t> </a:t>
            </a:r>
            <a:r>
              <a:rPr lang="en-US" sz="3400" dirty="0" err="1"/>
              <a:t>terhadap</a:t>
            </a:r>
            <a:r>
              <a:rPr lang="en-US" sz="3400" dirty="0"/>
              <a:t> </a:t>
            </a:r>
            <a:r>
              <a:rPr lang="en-US" sz="3400" dirty="0" err="1"/>
              <a:t>tubuh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	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400" dirty="0"/>
              <a:t>lama </a:t>
            </a:r>
            <a:r>
              <a:rPr lang="en-US" sz="3400" dirty="0" err="1"/>
              <a:t>terjadinya</a:t>
            </a:r>
            <a:r>
              <a:rPr lang="en-US" sz="3400" dirty="0"/>
              <a:t> </a:t>
            </a:r>
            <a:r>
              <a:rPr lang="en-US" sz="3400" dirty="0" err="1"/>
              <a:t>pemajanan</a:t>
            </a:r>
            <a:r>
              <a:rPr lang="en-US" sz="3400" dirty="0"/>
              <a:t> </a:t>
            </a:r>
            <a:r>
              <a:rPr lang="en-US" sz="3400" dirty="0" err="1"/>
              <a:t>atau</a:t>
            </a:r>
            <a:r>
              <a:rPr lang="en-US" sz="3400" dirty="0"/>
              <a:t> </a:t>
            </a:r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en-US" sz="3400" dirty="0" err="1"/>
              <a:t>tingkat</a:t>
            </a:r>
            <a:r>
              <a:rPr lang="en-US" sz="3400" dirty="0"/>
              <a:t> </a:t>
            </a:r>
            <a:r>
              <a:rPr lang="en-US" sz="3400" dirty="0" err="1"/>
              <a:t>efek</a:t>
            </a:r>
            <a:r>
              <a:rPr lang="en-US" sz="3400" dirty="0"/>
              <a:t> </a:t>
            </a:r>
            <a:r>
              <a:rPr lang="en-US" sz="3400" dirty="0" err="1"/>
              <a:t>racunnya</a:t>
            </a:r>
            <a:endParaRPr lang="en-US" sz="34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04798"/>
            <a:ext cx="73914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400" dirty="0"/>
              <a:t>KLASIFIKASI  TOKSISITAS</a:t>
            </a:r>
          </a:p>
        </p:txBody>
      </p:sp>
      <p:pic>
        <p:nvPicPr>
          <p:cNvPr id="5" name="Picture 5" descr="J0076135">
            <a:hlinkClick r:id="" action="ppaction://noaction">
              <a:snd r:embed="rId2" name="explode.wav"/>
            </a:hlinkClick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648200"/>
            <a:ext cx="21240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216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8531"/>
            <a:ext cx="6870700" cy="6842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sz="4000"/>
              <a:t>Bentuk Fisik Bahan Kimia</a:t>
            </a:r>
            <a:endParaRPr lang="en-GB" altLang="en-US" sz="40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56544"/>
            <a:ext cx="6629400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id-ID" altLang="en-US" sz="1800" b="1" dirty="0"/>
              <a:t>Padat dan Cair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id-ID" altLang="en-US" sz="1800" b="1" dirty="0"/>
              <a:t>Debu ( air</a:t>
            </a:r>
            <a:r>
              <a:rPr lang="en-US" altLang="en-US" sz="1800" b="1" dirty="0"/>
              <a:t> </a:t>
            </a:r>
            <a:r>
              <a:rPr lang="id-ID" altLang="en-US" sz="1800" b="1" dirty="0"/>
              <a:t>bone dust);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id-ID" altLang="en-US" sz="1600" dirty="0"/>
              <a:t>Suspensi partikel padat diudara sebagai hasil dari 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id-ID" altLang="en-US" sz="1600" dirty="0"/>
              <a:t>     proses mekanik seperti grinding, drilling, crushing, dll;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id-ID" altLang="en-US" sz="1800" b="1" dirty="0"/>
              <a:t>Uap (Vapour);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id-ID" altLang="en-US" sz="1600" dirty="0"/>
              <a:t>Bentuk gas dari bahan kimia pada suhu ruangan,     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id-ID" altLang="en-US" sz="1600" dirty="0"/>
              <a:t>	Bahan dengan titik didih rendah mudah menguap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id-ID" altLang="en-US" sz="1600" dirty="0"/>
              <a:t>	contoh : solvent vapour;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id-ID" altLang="en-US" sz="1800" b="1" dirty="0"/>
              <a:t>Kabut (Mist)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id-ID" altLang="en-US" sz="1600" dirty="0"/>
              <a:t>Sebaran butir-butir cairan diudara, misalnya pada proses spray painting;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id-ID" altLang="en-US" sz="1800" b="1" dirty="0"/>
              <a:t>Fumes</a:t>
            </a:r>
            <a:r>
              <a:rPr lang="id-ID" altLang="en-US" sz="1800" dirty="0"/>
              <a:t>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id-ID" altLang="en-US" sz="1600" dirty="0"/>
              <a:t>Butiran padat diudara sebagai hasil kondensasi bahan berbentuk uap. Contoh : welding fumes.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id-ID" altLang="en-US" sz="1800" b="1" dirty="0"/>
              <a:t>Gas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id-ID" altLang="en-US" sz="1600" dirty="0"/>
              <a:t>Bahan yang berbentuk gas pada suhu dan tekanan ruangan. Misalnya O2, CO2, N2, dll; 	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id-ID" altLang="en-US" sz="1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800" dirty="0"/>
          </a:p>
        </p:txBody>
      </p:sp>
      <p:pic>
        <p:nvPicPr>
          <p:cNvPr id="6148" name="Picture 4" descr="ag00188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06" y="381000"/>
            <a:ext cx="26273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J0076135">
            <a:hlinkClick r:id="" action="ppaction://noaction">
              <a:snd r:embed="rId3" name="explode.wav"/>
            </a:hlinkClick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648200"/>
            <a:ext cx="21240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4526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"/>
            <a:ext cx="7777163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sz="4000" dirty="0"/>
              <a:t>Klasifikasi Bahan Kimia Beracun Berdasarkan Struktur Kimia</a:t>
            </a:r>
            <a:endParaRPr lang="en-GB" altLang="en-US" sz="4000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5616575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Blip>
                <a:blip r:embed="rId2"/>
              </a:buBlip>
            </a:pPr>
            <a:r>
              <a:rPr lang="id-ID" altLang="en-US" sz="1800" b="1" dirty="0"/>
              <a:t>Bahan Organik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 Simple aromatics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id-ID" altLang="en-US" sz="1400" dirty="0"/>
              <a:t>BTX			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 Alipahtics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id-ID" altLang="en-US" sz="1400" dirty="0"/>
              <a:t>n – Hexane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 Alcohol, aldehyde,dll.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id-ID" altLang="en-US" sz="1400" dirty="0"/>
              <a:t>Formaldehyde	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 Pestisida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id-ID" altLang="en-US" sz="1400" dirty="0"/>
              <a:t>Organoklorin;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id-ID" altLang="en-US" sz="1400" dirty="0"/>
              <a:t>Organofosfat;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id-ID" altLang="en-US" sz="1400" dirty="0"/>
              <a:t>Carbamet;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2"/>
              </a:buBlip>
            </a:pPr>
            <a:r>
              <a:rPr lang="id-ID" altLang="en-US" sz="1800" b="1" dirty="0"/>
              <a:t>Bahan Anorganik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Asam dan Basa;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Gas ( CO, H2S, CS2)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Logam berat : Hg, Cr, Cd, Pb, Ni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id-ID" altLang="en-US" sz="1600" dirty="0"/>
              <a:t>Serat Mineral: Asbestos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1600" dirty="0"/>
          </a:p>
        </p:txBody>
      </p:sp>
      <p:pic>
        <p:nvPicPr>
          <p:cNvPr id="7172" name="Picture 4" descr="j02853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75" y="1752600"/>
            <a:ext cx="374332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718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5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theme/theme1.xml><?xml version="1.0" encoding="utf-8"?>
<a:theme xmlns:a="http://schemas.openxmlformats.org/drawingml/2006/main" name="Canda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1093</TotalTime>
  <Words>1855</Words>
  <Application>Microsoft Office PowerPoint</Application>
  <PresentationFormat>On-screen Show (4:3)</PresentationFormat>
  <Paragraphs>373</Paragraphs>
  <Slides>40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3" baseType="lpstr">
      <vt:lpstr>Arial</vt:lpstr>
      <vt:lpstr>Arial Black</vt:lpstr>
      <vt:lpstr>Arial Narrow</vt:lpstr>
      <vt:lpstr>Calibri</vt:lpstr>
      <vt:lpstr>Candara</vt:lpstr>
      <vt:lpstr>Courier New</vt:lpstr>
      <vt:lpstr>Dekar</vt:lpstr>
      <vt:lpstr>Maiandra GD</vt:lpstr>
      <vt:lpstr>Times New Roman</vt:lpstr>
      <vt:lpstr>Wingdings</vt:lpstr>
      <vt:lpstr>Candara</vt:lpstr>
      <vt:lpstr>Clip</vt:lpstr>
      <vt:lpstr>PBrush</vt:lpstr>
      <vt:lpstr>    Pertemuan 5 K3 Kimia   TOKSIKOLOGI INDUSTRI</vt:lpstr>
      <vt:lpstr>Definisi……. ?</vt:lpstr>
      <vt:lpstr>PENGENALAN BAHAYA BAHAN KIMIA  (Occupational Health Services) </vt:lpstr>
      <vt:lpstr>PowerPoint Presentation</vt:lpstr>
      <vt:lpstr>PowerPoint Presentation</vt:lpstr>
      <vt:lpstr>PowerPoint Presentation</vt:lpstr>
      <vt:lpstr>PowerPoint Presentation</vt:lpstr>
      <vt:lpstr>Bentuk Fisik Bahan Kimia</vt:lpstr>
      <vt:lpstr>Klasifikasi Bahan Kimia Beracun Berdasarkan Struktur Kimia</vt:lpstr>
      <vt:lpstr>Menurut lama pajanan</vt:lpstr>
      <vt:lpstr>Route of Exposure</vt:lpstr>
      <vt:lpstr>Pengaruh Beracun Bahan Kimia</vt:lpstr>
      <vt:lpstr>Efek Peracunan</vt:lpstr>
      <vt:lpstr>Beberapa Contoh</vt:lpstr>
      <vt:lpstr>Benzene</vt:lpstr>
      <vt:lpstr>n- Hexane</vt:lpstr>
      <vt:lpstr>Trichlorethylene</vt:lpstr>
      <vt:lpstr>Formaldehyde</vt:lpstr>
      <vt:lpstr>Benzo(a)pyrene</vt:lpstr>
      <vt:lpstr>Pesticieds Organo Phosphorus</vt:lpstr>
      <vt:lpstr>OC Pesticides</vt:lpstr>
      <vt:lpstr>Mercury</vt:lpstr>
      <vt:lpstr>Hydrogen Sulfide (H2S)</vt:lpstr>
      <vt:lpstr>Asbestos</vt:lpstr>
      <vt:lpstr>Free Silica</vt:lpstr>
      <vt:lpstr>Pada keracunan akut, berdasarkan LD50 atau LC50 dan cara masuknya bahan beracun ke dalam tubuh klasifikasinya adalah sbb : </vt:lpstr>
      <vt:lpstr>Penilaian Toksisitas </vt:lpstr>
      <vt:lpstr>Nilai Ambang Batas ( Threshold Limit Values)</vt:lpstr>
      <vt:lpstr>Kategori NAB yang spesifik</vt:lpstr>
      <vt:lpstr>Kategori NAB yang spesifik’ Cont</vt:lpstr>
      <vt:lpstr>Kategori NAB yang spesifik’ Cont</vt:lpstr>
      <vt:lpstr>Interaksi Bahan Kimia</vt:lpstr>
      <vt:lpstr>Interaksi Bahan Kimia’ Cont</vt:lpstr>
      <vt:lpstr>Interaksi Bahan Kimia’ Cont</vt:lpstr>
      <vt:lpstr>Prinsip Pengendalian &amp; Pencegahan Zat Kimia</vt:lpstr>
      <vt:lpstr>PowerPoint Presentation</vt:lpstr>
      <vt:lpstr>Prinsip Dasar Pencegahan</vt:lpstr>
      <vt:lpstr>Pengendalian Terorganisir</vt:lpstr>
      <vt:lpstr>A P 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KASUS FIRST AID</dc:title>
  <dc:creator>Habib</dc:creator>
  <cp:lastModifiedBy>Rinette Visca</cp:lastModifiedBy>
  <cp:revision>103</cp:revision>
  <dcterms:created xsi:type="dcterms:W3CDTF">2016-10-26T00:13:55Z</dcterms:created>
  <dcterms:modified xsi:type="dcterms:W3CDTF">2025-11-04T12:40:24Z</dcterms:modified>
</cp:coreProperties>
</file>