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65" r:id="rId5"/>
    <p:sldId id="262" r:id="rId6"/>
    <p:sldId id="263" r:id="rId7"/>
    <p:sldId id="268" r:id="rId8"/>
    <p:sldId id="266" r:id="rId9"/>
    <p:sldId id="269" r:id="rId10"/>
    <p:sldId id="270" r:id="rId11"/>
    <p:sldId id="267" r:id="rId12"/>
    <p:sldId id="271" r:id="rId13"/>
    <p:sldId id="264" r:id="rId14"/>
    <p:sldId id="272" r:id="rId15"/>
    <p:sldId id="273" r:id="rId16"/>
    <p:sldId id="274" r:id="rId17"/>
    <p:sldId id="276" r:id="rId18"/>
    <p:sldId id="275" r:id="rId19"/>
    <p:sldId id="279" r:id="rId20"/>
    <p:sldId id="280" r:id="rId21"/>
    <p:sldId id="261" r:id="rId22"/>
    <p:sldId id="277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84" r:id="rId32"/>
    <p:sldId id="278" r:id="rId33"/>
    <p:sldId id="258" r:id="rId34"/>
    <p:sldId id="260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C1C1"/>
    <a:srgbClr val="FF9393"/>
    <a:srgbClr val="1D3A00"/>
    <a:srgbClr val="6C1A00"/>
    <a:srgbClr val="C79E37"/>
    <a:srgbClr val="202E54"/>
    <a:srgbClr val="FF2549"/>
    <a:srgbClr val="007033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4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89199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571750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C1C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260905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891995"/>
            <a:ext cx="5640935" cy="137434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Dasar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Alat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“Double Pipe dan “Shell &amp; Tubes”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133174"/>
            <a:ext cx="8231372" cy="610820"/>
          </a:xfrm>
        </p:spPr>
        <p:txBody>
          <a:bodyPr>
            <a:normAutofit/>
          </a:bodyPr>
          <a:lstStyle/>
          <a:p>
            <a:r>
              <a:rPr lang="en-US" sz="1800" i="1" dirty="0" err="1">
                <a:solidFill>
                  <a:schemeClr val="bg1"/>
                </a:solidFill>
              </a:rPr>
              <a:t>Pertemuan</a:t>
            </a:r>
            <a:r>
              <a:rPr lang="en-US" sz="1800" i="1" dirty="0">
                <a:solidFill>
                  <a:schemeClr val="bg1"/>
                </a:solidFill>
              </a:rPr>
              <a:t>  4 </a:t>
            </a:r>
            <a:r>
              <a:rPr lang="en-US" sz="1800" i="1" dirty="0" err="1">
                <a:solidFill>
                  <a:schemeClr val="bg1"/>
                </a:solidFill>
              </a:rPr>
              <a:t>Operasi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Perpindahan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i="1" dirty="0" err="1">
                <a:solidFill>
                  <a:schemeClr val="bg1"/>
                </a:solidFill>
              </a:rPr>
              <a:t>Kalor</a:t>
            </a:r>
            <a:endParaRPr lang="en-US" sz="18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  <a:p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86324-4AB3-F632-A92A-A3551D7D111E}"/>
              </a:ext>
            </a:extLst>
          </p:cNvPr>
          <p:cNvSpPr txBox="1"/>
          <p:nvPr/>
        </p:nvSpPr>
        <p:spPr>
          <a:xfrm>
            <a:off x="143555" y="4679409"/>
            <a:ext cx="405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Rinette Visca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E7DDC-C124-1A04-B0E0-3C67814F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E18168-622F-29AB-0310-914996A33975}"/>
              </a:ext>
            </a:extLst>
          </p:cNvPr>
          <p:cNvSpPr txBox="1"/>
          <p:nvPr/>
        </p:nvSpPr>
        <p:spPr>
          <a:xfrm>
            <a:off x="-1" y="1052799"/>
            <a:ext cx="9305855" cy="488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Regenerative</a:t>
            </a:r>
          </a:p>
          <a:p>
            <a:endParaRPr lang="en-US" dirty="0"/>
          </a:p>
          <a:p>
            <a:pPr>
              <a:buNone/>
            </a:pPr>
            <a:r>
              <a:rPr lang="en-US" sz="1600" b="1" dirty="0" err="1"/>
              <a:t>Aplikasi</a:t>
            </a:r>
            <a:r>
              <a:rPr lang="en-US" sz="1600" b="1" dirty="0"/>
              <a:t> </a:t>
            </a:r>
            <a:r>
              <a:rPr lang="en-US" sz="1600" b="1" dirty="0" err="1"/>
              <a:t>industri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Regenerator </a:t>
            </a:r>
            <a:r>
              <a:rPr lang="en-US" sz="1600" b="1" dirty="0" err="1"/>
              <a:t>tungku</a:t>
            </a:r>
            <a:r>
              <a:rPr lang="en-US" sz="1600" b="1" dirty="0"/>
              <a:t> </a:t>
            </a:r>
            <a:r>
              <a:rPr lang="en-US" sz="1600" b="1" dirty="0" err="1"/>
              <a:t>pembakaran</a:t>
            </a:r>
            <a:r>
              <a:rPr lang="en-US" sz="1600" dirty="0"/>
              <a:t> (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i="1" dirty="0"/>
              <a:t>blast furnace stoves</a:t>
            </a:r>
            <a:r>
              <a:rPr lang="en-US" sz="1600" dirty="0"/>
              <a:t> pada </a:t>
            </a:r>
            <a:r>
              <a:rPr lang="en-US" sz="1600" dirty="0" err="1"/>
              <a:t>industri</a:t>
            </a:r>
            <a:r>
              <a:rPr lang="en-US" sz="1600" dirty="0"/>
              <a:t> baja).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Gas </a:t>
            </a:r>
            <a:r>
              <a:rPr lang="en-US" sz="1600" b="1" dirty="0" err="1"/>
              <a:t>turbin</a:t>
            </a:r>
            <a:r>
              <a:rPr lang="en-US" sz="1600" b="1" dirty="0"/>
              <a:t> </a:t>
            </a:r>
            <a:r>
              <a:rPr lang="en-US" sz="1600" b="1" dirty="0" err="1"/>
              <a:t>regeneratif</a:t>
            </a:r>
            <a:r>
              <a:rPr lang="en-US" sz="1600" dirty="0"/>
              <a:t>,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 </a:t>
            </a:r>
            <a:r>
              <a:rPr lang="en-US" sz="1600" dirty="0" err="1"/>
              <a:t>termal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buang</a:t>
            </a:r>
            <a:r>
              <a:rPr lang="en-US" sz="1600" dirty="0"/>
              <a:t> gas </a:t>
            </a:r>
            <a:r>
              <a:rPr lang="en-US" sz="1600" dirty="0" err="1"/>
              <a:t>ekshaust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err="1"/>
              <a:t>Sistem</a:t>
            </a:r>
            <a:r>
              <a:rPr lang="en-US" sz="1600" b="1" dirty="0"/>
              <a:t> </a:t>
            </a:r>
            <a:r>
              <a:rPr lang="en-US" sz="1600" b="1" dirty="0" err="1"/>
              <a:t>penyimpanan</a:t>
            </a:r>
            <a:r>
              <a:rPr lang="en-US" sz="1600" b="1" dirty="0"/>
              <a:t> </a:t>
            </a:r>
            <a:r>
              <a:rPr lang="en-US" sz="1600" b="1" dirty="0" err="1"/>
              <a:t>energi</a:t>
            </a:r>
            <a:r>
              <a:rPr lang="en-US" sz="1600" b="1" dirty="0"/>
              <a:t> </a:t>
            </a:r>
            <a:r>
              <a:rPr lang="en-US" sz="1600" b="1" dirty="0" err="1"/>
              <a:t>panas</a:t>
            </a:r>
            <a:r>
              <a:rPr lang="en-US" sz="1600" b="1" dirty="0"/>
              <a:t> (TES – Thermal Energy Storage)</a:t>
            </a:r>
            <a:r>
              <a:rPr lang="en-US" sz="1600" dirty="0"/>
              <a:t> pada </a:t>
            </a:r>
            <a:r>
              <a:rPr lang="en-US" sz="1600" dirty="0" err="1"/>
              <a:t>pembangkit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 </a:t>
            </a:r>
            <a:r>
              <a:rPr lang="en-US" sz="1600" dirty="0" err="1"/>
              <a:t>tenaga</a:t>
            </a:r>
            <a:r>
              <a:rPr lang="en-US" sz="1600" dirty="0"/>
              <a:t> </a:t>
            </a:r>
            <a:r>
              <a:rPr lang="en-US" sz="1600" dirty="0" err="1"/>
              <a:t>surya</a:t>
            </a:r>
            <a:r>
              <a:rPr lang="en-US" sz="1600" dirty="0"/>
              <a:t> (CSP).</a:t>
            </a:r>
          </a:p>
          <a:p>
            <a:pPr>
              <a:buNone/>
            </a:pPr>
            <a:r>
              <a:rPr lang="en-US" sz="1600" b="1" dirty="0" err="1"/>
              <a:t>Keuntungan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Dapat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 </a:t>
            </a:r>
            <a:r>
              <a:rPr lang="en-US" sz="1600" dirty="0" err="1"/>
              <a:t>termal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pemanfaatan</a:t>
            </a:r>
            <a:r>
              <a:rPr lang="en-US" sz="1600" dirty="0"/>
              <a:t> </a:t>
            </a:r>
            <a:r>
              <a:rPr lang="en-US" sz="1600" dirty="0" err="1"/>
              <a:t>energi</a:t>
            </a:r>
            <a:r>
              <a:rPr lang="en-US" sz="1600" dirty="0"/>
              <a:t> </a:t>
            </a:r>
            <a:r>
              <a:rPr lang="en-US" sz="1600" dirty="0" err="1"/>
              <a:t>buang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tertutup</a:t>
            </a:r>
            <a:r>
              <a:rPr lang="en-US" sz="1600" dirty="0"/>
              <a:t> yang </a:t>
            </a:r>
            <a:r>
              <a:rPr lang="en-US" sz="1600" dirty="0" err="1"/>
              <a:t>beroperasi</a:t>
            </a:r>
            <a:r>
              <a:rPr lang="en-US" sz="1600" dirty="0"/>
              <a:t> pada </a:t>
            </a:r>
            <a:r>
              <a:rPr lang="en-US" sz="1600" dirty="0" err="1"/>
              <a:t>suhu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Keterbatasan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Desain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siklik</a:t>
            </a:r>
            <a:r>
              <a:rPr lang="en-US" sz="1600" dirty="0"/>
              <a:t>,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katup</a:t>
            </a:r>
            <a:r>
              <a:rPr lang="en-US" sz="1600" dirty="0"/>
              <a:t> </a:t>
            </a:r>
            <a:r>
              <a:rPr lang="en-US" sz="1600" dirty="0" err="1"/>
              <a:t>pengarah</a:t>
            </a:r>
            <a:r>
              <a:rPr lang="en-US" sz="1600" dirty="0"/>
              <a:t> </a:t>
            </a:r>
            <a:r>
              <a:rPr lang="en-US" sz="1600" dirty="0" err="1"/>
              <a:t>aliran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Tidak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fluida</a:t>
            </a:r>
            <a:r>
              <a:rPr lang="en-US" sz="1600" dirty="0"/>
              <a:t> </a:t>
            </a:r>
            <a:r>
              <a:rPr lang="en-US" sz="1600" dirty="0" err="1"/>
              <a:t>kotor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korosif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sulit</a:t>
            </a:r>
            <a:r>
              <a:rPr lang="en-US" sz="1600" dirty="0"/>
              <a:t> </a:t>
            </a:r>
            <a:r>
              <a:rPr lang="en-US" sz="1600" dirty="0" err="1"/>
              <a:t>dibersihkan</a:t>
            </a:r>
            <a:r>
              <a:rPr lang="en-US" sz="1600" dirty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62DCA5-4AE3-DD3B-0316-E64D58310565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38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8A448-1CE1-D305-8877-3479BCB3F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110A52-2A77-228E-587F-915110D23863}"/>
              </a:ext>
            </a:extLst>
          </p:cNvPr>
          <p:cNvSpPr txBox="1"/>
          <p:nvPr/>
        </p:nvSpPr>
        <p:spPr>
          <a:xfrm>
            <a:off x="148130" y="1197405"/>
            <a:ext cx="884774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2. Recuperative Heat Exchanger</a:t>
            </a:r>
          </a:p>
          <a:p>
            <a:pPr algn="just"/>
            <a:r>
              <a:rPr lang="en-US" b="1" dirty="0"/>
              <a:t>Konsep </a:t>
            </a:r>
            <a:r>
              <a:rPr lang="en-US" b="1" dirty="0" err="1"/>
              <a:t>dasar</a:t>
            </a:r>
            <a:r>
              <a:rPr lang="en-US" b="1" dirty="0"/>
              <a:t>:</a:t>
            </a:r>
          </a:p>
          <a:p>
            <a:pPr algn="just"/>
            <a:r>
              <a:rPr lang="en-US" dirty="0"/>
              <a:t>Pada </a:t>
            </a:r>
            <a:r>
              <a:rPr lang="en-US" dirty="0" err="1"/>
              <a:t>penukar</a:t>
            </a:r>
            <a:r>
              <a:rPr lang="en-US" dirty="0"/>
              <a:t> </a:t>
            </a:r>
            <a:r>
              <a:rPr lang="en-US" dirty="0" err="1"/>
              <a:t>kalor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i="1" dirty="0"/>
              <a:t>recuperative</a:t>
            </a:r>
            <a:r>
              <a:rPr lang="en-US" dirty="0"/>
              <a:t>, dua </a:t>
            </a:r>
            <a:r>
              <a:rPr lang="en-US" dirty="0" err="1"/>
              <a:t>fluida</a:t>
            </a:r>
            <a:r>
              <a:rPr lang="en-US" dirty="0"/>
              <a:t> (</a:t>
            </a:r>
            <a:r>
              <a:rPr lang="en-US" dirty="0" err="1"/>
              <a:t>panas</a:t>
            </a:r>
            <a:r>
              <a:rPr lang="en-US" dirty="0"/>
              <a:t> dan </a:t>
            </a:r>
            <a:r>
              <a:rPr lang="en-US" dirty="0" err="1"/>
              <a:t>dingin</a:t>
            </a:r>
            <a:r>
              <a:rPr lang="en-US" dirty="0"/>
              <a:t>) </a:t>
            </a:r>
            <a:r>
              <a:rPr lang="en-US" b="1" dirty="0" err="1"/>
              <a:t>mengalir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kontinu</a:t>
            </a:r>
            <a:r>
              <a:rPr lang="en-US" b="1" dirty="0"/>
              <a:t> dan </a:t>
            </a:r>
            <a:r>
              <a:rPr lang="en-US" b="1" dirty="0" err="1"/>
              <a:t>terpisah</a:t>
            </a:r>
            <a:r>
              <a:rPr lang="en-US" b="1" dirty="0"/>
              <a:t> oleh </a:t>
            </a:r>
            <a:r>
              <a:rPr lang="en-US" b="1" dirty="0" err="1"/>
              <a:t>dinding</a:t>
            </a:r>
            <a:r>
              <a:rPr lang="en-US" b="1" dirty="0"/>
              <a:t> </a:t>
            </a:r>
            <a:r>
              <a:rPr lang="en-US" b="1" dirty="0" err="1"/>
              <a:t>logam</a:t>
            </a:r>
            <a:r>
              <a:rPr lang="en-US" b="1" dirty="0"/>
              <a:t> tipis</a:t>
            </a:r>
            <a:r>
              <a:rPr lang="en-US" dirty="0"/>
              <a:t>. Panas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konduksi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pemisah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dilanjutkan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konveksi</a:t>
            </a:r>
            <a:r>
              <a:rPr lang="en-US" dirty="0"/>
              <a:t> di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.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:</a:t>
            </a:r>
            <a:endParaRPr lang="en-US" dirty="0"/>
          </a:p>
          <a:p>
            <a:pPr algn="just"/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di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(</a:t>
            </a:r>
            <a:r>
              <a:rPr lang="en-US" dirty="0" err="1"/>
              <a:t>misal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pipa).</a:t>
            </a:r>
          </a:p>
          <a:p>
            <a:pPr algn="just"/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lain (</a:t>
            </a:r>
            <a:r>
              <a:rPr lang="en-US" dirty="0" err="1"/>
              <a:t>misal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pipa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sisi</a:t>
            </a:r>
            <a:r>
              <a:rPr lang="en-US" dirty="0"/>
              <a:t> shell).</a:t>
            </a:r>
          </a:p>
          <a:p>
            <a:pPr algn="just"/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pemisah</a:t>
            </a:r>
            <a:r>
              <a:rPr lang="en-US" dirty="0"/>
              <a:t> (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baja </a:t>
            </a:r>
            <a:r>
              <a:rPr lang="en-US" dirty="0" err="1"/>
              <a:t>karbon</a:t>
            </a:r>
            <a:r>
              <a:rPr lang="en-US" dirty="0"/>
              <a:t>, </a:t>
            </a:r>
            <a:r>
              <a:rPr lang="en-US" dirty="0" err="1"/>
              <a:t>tembaga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baja </a:t>
            </a:r>
            <a:r>
              <a:rPr lang="en-US" dirty="0" err="1"/>
              <a:t>nirkarat</a:t>
            </a:r>
            <a:r>
              <a:rPr lang="en-US" dirty="0"/>
              <a:t>)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konduktif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mentransfer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mencampurkan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.</a:t>
            </a:r>
          </a:p>
          <a:p>
            <a:pPr algn="just"/>
            <a:endParaRPr lang="en-US" b="1" dirty="0"/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895F9-A009-B681-8013-3DE6866A80D0}"/>
              </a:ext>
            </a:extLst>
          </p:cNvPr>
          <p:cNvSpPr txBox="1"/>
          <p:nvPr/>
        </p:nvSpPr>
        <p:spPr>
          <a:xfrm>
            <a:off x="601670" y="281175"/>
            <a:ext cx="4583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  <a:p>
            <a:endParaRPr lang="en-US" b="1" dirty="0"/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Panas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163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DE02A-DBCF-BF48-0F2E-5AC1F405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4E5EE-C1AB-2F07-D882-214D88C655D3}"/>
              </a:ext>
            </a:extLst>
          </p:cNvPr>
          <p:cNvSpPr txBox="1"/>
          <p:nvPr/>
        </p:nvSpPr>
        <p:spPr>
          <a:xfrm>
            <a:off x="148130" y="1197405"/>
            <a:ext cx="8847740" cy="4604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2. Recuperative Heat Exchanger</a:t>
            </a:r>
          </a:p>
          <a:p>
            <a:pPr algn="just"/>
            <a:r>
              <a:rPr lang="en-US" sz="1400" b="1" dirty="0" err="1"/>
              <a:t>Karakteristik</a:t>
            </a:r>
            <a:r>
              <a:rPr lang="en-US" sz="1400" b="1" dirty="0"/>
              <a:t>:</a:t>
            </a:r>
            <a:endParaRPr lang="en-US" sz="1400" dirty="0"/>
          </a:p>
          <a:p>
            <a:pPr algn="just"/>
            <a:r>
              <a:rPr lang="en-US" sz="1400" dirty="0"/>
              <a:t>Proses </a:t>
            </a:r>
            <a:r>
              <a:rPr lang="en-US" sz="1400" dirty="0" err="1"/>
              <a:t>perpindahan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 </a:t>
            </a:r>
            <a:r>
              <a:rPr lang="en-US" sz="1400" dirty="0" err="1"/>
              <a:t>berlangsung</a:t>
            </a:r>
            <a:r>
              <a:rPr lang="en-US" sz="1400" dirty="0"/>
              <a:t> </a:t>
            </a:r>
            <a:r>
              <a:rPr lang="en-US" sz="1400" b="1" dirty="0" err="1"/>
              <a:t>kontinu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 dan </a:t>
            </a:r>
            <a:r>
              <a:rPr lang="en-US" sz="1400" dirty="0" err="1"/>
              <a:t>dingin</a:t>
            </a:r>
            <a:r>
              <a:rPr lang="en-US" sz="1400" dirty="0"/>
              <a:t> </a:t>
            </a:r>
            <a:r>
              <a:rPr lang="en-US" sz="1400" b="1" dirty="0" err="1"/>
              <a:t>tidak</a:t>
            </a:r>
            <a:r>
              <a:rPr lang="en-US" sz="1400" b="1" dirty="0"/>
              <a:t> </a:t>
            </a:r>
            <a:r>
              <a:rPr lang="en-US" sz="1400" b="1" dirty="0" err="1"/>
              <a:t>pernah</a:t>
            </a:r>
            <a:r>
              <a:rPr lang="en-US" sz="1400" b="1" dirty="0"/>
              <a:t> </a:t>
            </a:r>
            <a:r>
              <a:rPr lang="en-US" sz="1400" b="1" dirty="0" err="1"/>
              <a:t>bersentuhan</a:t>
            </a:r>
            <a:r>
              <a:rPr lang="en-US" sz="1400" b="1" dirty="0"/>
              <a:t> </a:t>
            </a:r>
            <a:r>
              <a:rPr lang="en-US" sz="1400" b="1" dirty="0" err="1"/>
              <a:t>langsung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/>
              <a:t>Jenis </a:t>
            </a:r>
            <a:r>
              <a:rPr lang="en-US" sz="1400" dirty="0" err="1"/>
              <a:t>ini</a:t>
            </a:r>
            <a:r>
              <a:rPr lang="en-US" sz="1400" dirty="0"/>
              <a:t> paling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aplikasi</a:t>
            </a:r>
            <a:r>
              <a:rPr lang="en-US" sz="1400" dirty="0"/>
              <a:t> </a:t>
            </a:r>
            <a:r>
              <a:rPr lang="en-US" sz="1400" dirty="0" err="1"/>
              <a:t>industri</a:t>
            </a:r>
            <a:r>
              <a:rPr lang="en-US" sz="1400" dirty="0"/>
              <a:t>.</a:t>
            </a:r>
          </a:p>
          <a:p>
            <a:pPr algn="just"/>
            <a:r>
              <a:rPr lang="en-US" sz="1400" b="1" dirty="0" err="1"/>
              <a:t>Aplikasi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r>
              <a:rPr lang="en-US" sz="1400" b="1" dirty="0"/>
              <a:t>:</a:t>
            </a:r>
            <a:endParaRPr lang="en-US" sz="1400" dirty="0"/>
          </a:p>
          <a:p>
            <a:pPr algn="just"/>
            <a:r>
              <a:rPr lang="en-US" sz="1400" b="1" dirty="0"/>
              <a:t>Double-pipe heat exchanger</a:t>
            </a:r>
            <a:r>
              <a:rPr lang="en-US" sz="1400" dirty="0"/>
              <a:t> (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pipa </a:t>
            </a:r>
            <a:r>
              <a:rPr lang="en-US" sz="1400" dirty="0" err="1"/>
              <a:t>dalam</a:t>
            </a:r>
            <a:r>
              <a:rPr lang="en-US" sz="1400" dirty="0"/>
              <a:t>,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dingin</a:t>
            </a:r>
            <a:r>
              <a:rPr lang="en-US" sz="1400" dirty="0"/>
              <a:t> di annulus).</a:t>
            </a:r>
          </a:p>
          <a:p>
            <a:pPr algn="just"/>
            <a:r>
              <a:rPr lang="en-US" sz="1400" b="1" dirty="0"/>
              <a:t>Shell-and-tube heat exchanger</a:t>
            </a:r>
            <a:r>
              <a:rPr lang="en-US" sz="1400" dirty="0"/>
              <a:t> (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 di tube bundle,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dingin</a:t>
            </a:r>
            <a:r>
              <a:rPr lang="en-US" sz="1400" dirty="0"/>
              <a:t> di shell).</a:t>
            </a:r>
          </a:p>
          <a:p>
            <a:pPr algn="just"/>
            <a:r>
              <a:rPr lang="en-US" sz="1400" b="1" dirty="0"/>
              <a:t>Plate heat exchanger</a:t>
            </a:r>
            <a:r>
              <a:rPr lang="en-US" sz="1400" dirty="0"/>
              <a:t>, </a:t>
            </a:r>
            <a:r>
              <a:rPr lang="en-US" sz="1400" b="1" dirty="0"/>
              <a:t>air-cooled fin heat exchanger</a:t>
            </a:r>
            <a:r>
              <a:rPr lang="en-US" sz="1400" dirty="0"/>
              <a:t>, dan lain-lain.</a:t>
            </a:r>
          </a:p>
          <a:p>
            <a:pPr algn="just"/>
            <a:r>
              <a:rPr lang="en-US" sz="1400" b="1" dirty="0" err="1"/>
              <a:t>Keuntungan</a:t>
            </a:r>
            <a:r>
              <a:rPr lang="en-US" sz="1400" b="1" dirty="0"/>
              <a:t>:</a:t>
            </a:r>
            <a:endParaRPr lang="en-US" sz="1400" dirty="0"/>
          </a:p>
          <a:p>
            <a:pPr algn="just"/>
            <a:r>
              <a:rPr lang="en-US" sz="1400" dirty="0"/>
              <a:t>Desain </a:t>
            </a:r>
            <a:r>
              <a:rPr lang="en-US" sz="1400" dirty="0" err="1"/>
              <a:t>sederhana</a:t>
            </a:r>
            <a:r>
              <a:rPr lang="en-US" sz="1400" dirty="0"/>
              <a:t> dan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dibersihkan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 err="1"/>
              <a:t>Cocok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fluida</a:t>
            </a:r>
            <a:r>
              <a:rPr lang="en-US" sz="1400" dirty="0"/>
              <a:t> </a:t>
            </a:r>
            <a:r>
              <a:rPr lang="en-US" sz="1400" dirty="0" err="1"/>
              <a:t>cair</a:t>
            </a:r>
            <a:r>
              <a:rPr lang="en-US" sz="1400" dirty="0"/>
              <a:t>, gas,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/>
              <a:t>campuran</a:t>
            </a:r>
            <a:r>
              <a:rPr lang="en-US" sz="1400" dirty="0"/>
              <a:t> dua </a:t>
            </a:r>
            <a:r>
              <a:rPr lang="en-US" sz="1400" dirty="0" err="1"/>
              <a:t>fase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 err="1"/>
              <a:t>Cocok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operasi</a:t>
            </a:r>
            <a:r>
              <a:rPr lang="en-US" sz="1400" dirty="0"/>
              <a:t> </a:t>
            </a:r>
            <a:r>
              <a:rPr lang="en-US" sz="1400" dirty="0" err="1"/>
              <a:t>tekanan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.</a:t>
            </a:r>
          </a:p>
          <a:p>
            <a:pPr algn="just"/>
            <a:r>
              <a:rPr lang="en-US" sz="1400" b="1" dirty="0" err="1"/>
              <a:t>Keterbatasan</a:t>
            </a:r>
            <a:r>
              <a:rPr lang="en-US" sz="1400" b="1" dirty="0"/>
              <a:t>:</a:t>
            </a:r>
            <a:endParaRPr lang="en-US" sz="1400" dirty="0"/>
          </a:p>
          <a:p>
            <a:pPr algn="just"/>
            <a:r>
              <a:rPr lang="en-US" sz="1400" dirty="0" err="1"/>
              <a:t>Kehilangan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dinding</a:t>
            </a:r>
            <a:r>
              <a:rPr lang="en-US" sz="1400" dirty="0"/>
              <a:t> </a:t>
            </a:r>
            <a:r>
              <a:rPr lang="en-US" sz="1400" dirty="0" err="1"/>
              <a:t>logam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/>
              <a:t>Luas </a:t>
            </a:r>
            <a:r>
              <a:rPr lang="en-US" sz="1400" dirty="0" err="1"/>
              <a:t>perpindahan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 </a:t>
            </a:r>
            <a:r>
              <a:rPr lang="en-US" sz="1400" dirty="0" err="1"/>
              <a:t>terbatas</a:t>
            </a:r>
            <a:r>
              <a:rPr lang="en-US" sz="1400" dirty="0"/>
              <a:t> oleh </a:t>
            </a:r>
            <a:r>
              <a:rPr lang="en-US" sz="1400" dirty="0" err="1"/>
              <a:t>ukuran</a:t>
            </a:r>
            <a:r>
              <a:rPr lang="en-US" sz="1400" dirty="0"/>
              <a:t> </a:t>
            </a:r>
            <a:r>
              <a:rPr lang="en-US" sz="1400" dirty="0" err="1"/>
              <a:t>permukaan</a:t>
            </a:r>
            <a:r>
              <a:rPr lang="en-US" sz="1400" dirty="0"/>
              <a:t>.</a:t>
            </a:r>
          </a:p>
          <a:p>
            <a:pPr algn="just"/>
            <a:r>
              <a:rPr lang="en-US" sz="1400" dirty="0" err="1"/>
              <a:t>Efisiensi</a:t>
            </a:r>
            <a:r>
              <a:rPr lang="en-US" sz="1400" dirty="0"/>
              <a:t> </a:t>
            </a:r>
            <a:r>
              <a:rPr lang="en-US" sz="1400" dirty="0" err="1"/>
              <a:t>menurun</a:t>
            </a:r>
            <a:r>
              <a:rPr lang="en-US" sz="1400" dirty="0"/>
              <a:t> 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fouling.</a:t>
            </a:r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  <a:p>
            <a:pPr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588EB-6939-F617-3404-3FCC35ED154B}"/>
              </a:ext>
            </a:extLst>
          </p:cNvPr>
          <p:cNvSpPr txBox="1"/>
          <p:nvPr/>
        </p:nvSpPr>
        <p:spPr>
          <a:xfrm>
            <a:off x="601670" y="281175"/>
            <a:ext cx="4583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  <a:p>
            <a:endParaRPr lang="en-US" b="1" dirty="0"/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Panas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204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A51A6-443B-1F66-AD2D-AA0969D60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2FB465-2298-5A3E-CE11-31096A512D53}"/>
              </a:ext>
            </a:extLst>
          </p:cNvPr>
          <p:cNvSpPr txBox="1"/>
          <p:nvPr/>
        </p:nvSpPr>
        <p:spPr>
          <a:xfrm>
            <a:off x="0" y="1052799"/>
            <a:ext cx="884774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C. 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Konstruksi</a:t>
            </a:r>
            <a:r>
              <a:rPr lang="en-US" dirty="0"/>
              <a:t> </a:t>
            </a:r>
            <a:r>
              <a:rPr lang="en-US" dirty="0" err="1"/>
              <a:t>Fisik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Double Pipe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Shell and Tube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Plate Type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Spiral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Fin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D586B-E7B8-E324-45CD-1E7180E120E9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309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4A452-F985-A066-78CC-1AAE01F78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0D838-DE9F-D27F-2DE7-BC9FE0E47584}"/>
              </a:ext>
            </a:extLst>
          </p:cNvPr>
          <p:cNvSpPr txBox="1"/>
          <p:nvPr/>
        </p:nvSpPr>
        <p:spPr>
          <a:xfrm>
            <a:off x="0" y="1052799"/>
            <a:ext cx="88477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1. Double Pipe Heat Exchanger</a:t>
            </a:r>
          </a:p>
          <a:p>
            <a:pPr>
              <a:buNone/>
            </a:pPr>
            <a:r>
              <a:rPr lang="en-US" b="1" dirty="0"/>
              <a:t>Deskripsi:</a:t>
            </a:r>
            <a:br>
              <a:rPr lang="en-US" dirty="0"/>
            </a:b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paling </a:t>
            </a:r>
            <a:r>
              <a:rPr lang="en-US" dirty="0" err="1"/>
              <a:t>sederhana</a:t>
            </a:r>
            <a:r>
              <a:rPr lang="en-US" dirty="0"/>
              <a:t>.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dua pipa </a:t>
            </a:r>
            <a:r>
              <a:rPr lang="en-US" dirty="0" err="1"/>
              <a:t>konsentris</a:t>
            </a:r>
            <a:r>
              <a:rPr lang="en-US" dirty="0"/>
              <a:t>: pipa </a:t>
            </a:r>
            <a:r>
              <a:rPr lang="en-US" dirty="0" err="1"/>
              <a:t>dalam</a:t>
            </a:r>
            <a:r>
              <a:rPr lang="en-US" dirty="0"/>
              <a:t> (inner pipe )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dan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cincin</a:t>
            </a:r>
            <a:r>
              <a:rPr lang="en-US" dirty="0"/>
              <a:t> (</a:t>
            </a:r>
            <a:r>
              <a:rPr lang="en-US" i="1" dirty="0"/>
              <a:t>annulus</a:t>
            </a:r>
            <a:r>
              <a:rPr lang="en-US" dirty="0"/>
              <a:t>)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pipa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err="1"/>
              <a:t>Kelebihan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Desain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dan </a:t>
            </a:r>
            <a:r>
              <a:rPr lang="en-US" dirty="0" err="1"/>
              <a:t>dibersihkan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–</a:t>
            </a:r>
            <a:r>
              <a:rPr lang="en-US" dirty="0" err="1"/>
              <a:t>menengah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Dapat </a:t>
            </a:r>
            <a:r>
              <a:rPr lang="en-US" dirty="0" err="1"/>
              <a:t>dipasang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err="1"/>
              <a:t>Kekurangan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Luas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(</a:t>
            </a:r>
            <a:r>
              <a:rPr lang="en-US" dirty="0" err="1"/>
              <a:t>biasanya</a:t>
            </a:r>
            <a:r>
              <a:rPr lang="en-US" dirty="0"/>
              <a:t> &lt;200 ft² </a:t>
            </a:r>
            <a:r>
              <a:rPr lang="en-US" dirty="0" err="1"/>
              <a:t>menurut</a:t>
            </a:r>
            <a:r>
              <a:rPr lang="en-US" dirty="0"/>
              <a:t> Kern, 1950).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Kurang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err="1"/>
              <a:t>Aplikasi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Pendingin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, </a:t>
            </a:r>
            <a:r>
              <a:rPr lang="en-US" dirty="0" err="1"/>
              <a:t>pendingin</a:t>
            </a:r>
            <a:r>
              <a:rPr lang="en-US" dirty="0"/>
              <a:t> air </a:t>
            </a:r>
            <a:r>
              <a:rPr lang="en-US" dirty="0" err="1"/>
              <a:t>sirkulasi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1C5C4-D1CF-F784-C78D-92425ADA514F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872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2566A-DA87-DCC2-D5D8-7CFFE5AE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787BA4-CA60-7249-7A1C-B6B805C23FCE}"/>
              </a:ext>
            </a:extLst>
          </p:cNvPr>
          <p:cNvSpPr txBox="1"/>
          <p:nvPr/>
        </p:nvSpPr>
        <p:spPr>
          <a:xfrm>
            <a:off x="0" y="1052799"/>
            <a:ext cx="884774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2. Shell and Tube Heat Exchanger</a:t>
            </a:r>
          </a:p>
          <a:p>
            <a:pPr>
              <a:buNone/>
            </a:pPr>
            <a:r>
              <a:rPr lang="en-US" sz="1600" b="1" dirty="0"/>
              <a:t>Deskripsi:</a:t>
            </a:r>
            <a:br>
              <a:rPr lang="en-US" sz="1600" dirty="0"/>
            </a:b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sekumpulan</a:t>
            </a:r>
            <a:r>
              <a:rPr lang="en-US" sz="1600" dirty="0"/>
              <a:t> pipa </a:t>
            </a:r>
            <a:r>
              <a:rPr lang="en-US" sz="1600" dirty="0" err="1"/>
              <a:t>kecil</a:t>
            </a:r>
            <a:r>
              <a:rPr lang="en-US" sz="1600" dirty="0"/>
              <a:t> (</a:t>
            </a:r>
            <a:r>
              <a:rPr lang="en-US" sz="1600" i="1" dirty="0"/>
              <a:t>tube bundle</a:t>
            </a:r>
            <a:r>
              <a:rPr lang="en-US" sz="1600" dirty="0"/>
              <a:t>) yang </a:t>
            </a:r>
            <a:r>
              <a:rPr lang="en-US" sz="1600" dirty="0" err="1"/>
              <a:t>ditempatkan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tabung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(</a:t>
            </a:r>
            <a:r>
              <a:rPr lang="en-US" sz="1600" i="1" dirty="0"/>
              <a:t>shell</a:t>
            </a:r>
            <a:r>
              <a:rPr lang="en-US" sz="1600" dirty="0"/>
              <a:t>).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fluida</a:t>
            </a:r>
            <a:r>
              <a:rPr lang="en-US" sz="1600" dirty="0"/>
              <a:t> </a:t>
            </a:r>
            <a:r>
              <a:rPr lang="en-US" sz="1600" dirty="0" err="1"/>
              <a:t>mengalir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pipa,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fluida</a:t>
            </a:r>
            <a:r>
              <a:rPr lang="en-US" sz="1600" dirty="0"/>
              <a:t> lain </a:t>
            </a:r>
            <a:r>
              <a:rPr lang="en-US" sz="1600" dirty="0" err="1"/>
              <a:t>mengalir</a:t>
            </a:r>
            <a:r>
              <a:rPr lang="en-US" sz="1600" dirty="0"/>
              <a:t> di </a:t>
            </a:r>
            <a:r>
              <a:rPr lang="en-US" sz="1600" dirty="0" err="1"/>
              <a:t>sekitar</a:t>
            </a:r>
            <a:r>
              <a:rPr lang="en-US" sz="1600" dirty="0"/>
              <a:t> pipa di </a:t>
            </a:r>
            <a:r>
              <a:rPr lang="en-US" sz="1600" dirty="0" err="1"/>
              <a:t>sisi</a:t>
            </a:r>
            <a:r>
              <a:rPr lang="en-US" sz="1600" dirty="0"/>
              <a:t> shell.</a:t>
            </a:r>
          </a:p>
          <a:p>
            <a:pPr>
              <a:buNone/>
            </a:pPr>
            <a:r>
              <a:rPr lang="en-US" sz="1600" b="1" dirty="0" err="1"/>
              <a:t>Kelebihan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Luas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( &gt;200 ft²).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Dapat </a:t>
            </a:r>
            <a:r>
              <a:rPr lang="en-US" sz="1600" dirty="0" err="1"/>
              <a:t>menangani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dan </a:t>
            </a:r>
            <a:r>
              <a:rPr lang="en-US" sz="1600" dirty="0" err="1"/>
              <a:t>suhu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Dapat </a:t>
            </a:r>
            <a:r>
              <a:rPr lang="en-US" sz="1600" dirty="0" err="1"/>
              <a:t>dirancang</a:t>
            </a:r>
            <a:r>
              <a:rPr lang="en-US" sz="1600" dirty="0"/>
              <a:t> multi-pass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Kekurangan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Desain dan </a:t>
            </a:r>
            <a:r>
              <a:rPr lang="en-US" sz="1600" dirty="0" err="1"/>
              <a:t>fabrikasi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Susah </a:t>
            </a:r>
            <a:r>
              <a:rPr lang="en-US" sz="1600" dirty="0" err="1"/>
              <a:t>dibersihkan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fluida</a:t>
            </a:r>
            <a:r>
              <a:rPr lang="en-US" sz="1600" dirty="0"/>
              <a:t> </a:t>
            </a:r>
            <a:r>
              <a:rPr lang="en-US" sz="1600" dirty="0" err="1"/>
              <a:t>kotor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Aplikasi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Unit </a:t>
            </a:r>
            <a:r>
              <a:rPr lang="en-US" sz="1600" dirty="0" err="1"/>
              <a:t>kondensor</a:t>
            </a:r>
            <a:r>
              <a:rPr lang="en-US" sz="1600" dirty="0"/>
              <a:t>, evaporator, reboiler, dan </a:t>
            </a:r>
            <a:r>
              <a:rPr lang="en-US" sz="1600" dirty="0" err="1"/>
              <a:t>pendingin</a:t>
            </a:r>
            <a:r>
              <a:rPr lang="en-US" sz="1600" dirty="0"/>
              <a:t> </a:t>
            </a:r>
            <a:r>
              <a:rPr lang="en-US" sz="1600" dirty="0" err="1"/>
              <a:t>minyak</a:t>
            </a:r>
            <a:r>
              <a:rPr lang="en-US" sz="1600" dirty="0"/>
              <a:t> pada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, </a:t>
            </a:r>
            <a:r>
              <a:rPr lang="en-US" sz="1600" dirty="0" err="1"/>
              <a:t>petrokimia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pembangkit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2C0D0-159E-4F7B-B685-CB0F8FC7780F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79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EBA18-EC30-4744-5778-C1575AE16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31AE54-414D-55E8-D657-75FC1767F6C8}"/>
              </a:ext>
            </a:extLst>
          </p:cNvPr>
          <p:cNvSpPr txBox="1"/>
          <p:nvPr/>
        </p:nvSpPr>
        <p:spPr>
          <a:xfrm>
            <a:off x="0" y="1052799"/>
            <a:ext cx="884774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3. Plate Type Heat Exchanger</a:t>
            </a:r>
          </a:p>
          <a:p>
            <a:pPr>
              <a:buNone/>
            </a:pPr>
            <a:r>
              <a:rPr lang="en-US" sz="1600" b="1" dirty="0"/>
              <a:t>Deskripsi:</a:t>
            </a:r>
            <a:br>
              <a:rPr lang="en-US" sz="1600" dirty="0"/>
            </a:b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serangkaian</a:t>
            </a:r>
            <a:r>
              <a:rPr lang="en-US" sz="1600" dirty="0"/>
              <a:t> </a:t>
            </a:r>
            <a:r>
              <a:rPr lang="en-US" sz="1600" dirty="0" err="1"/>
              <a:t>pelat</a:t>
            </a:r>
            <a:r>
              <a:rPr lang="en-US" sz="1600" dirty="0"/>
              <a:t> </a:t>
            </a:r>
            <a:r>
              <a:rPr lang="en-US" sz="1600" dirty="0" err="1"/>
              <a:t>logam</a:t>
            </a:r>
            <a:r>
              <a:rPr lang="en-US" sz="1600" dirty="0"/>
              <a:t> tipis </a:t>
            </a:r>
            <a:r>
              <a:rPr lang="en-US" sz="1600" dirty="0" err="1"/>
              <a:t>bergelombang</a:t>
            </a:r>
            <a:r>
              <a:rPr lang="en-US" sz="1600" dirty="0"/>
              <a:t> yang </a:t>
            </a:r>
            <a:r>
              <a:rPr lang="en-US" sz="1600" dirty="0" err="1"/>
              <a:t>disusun</a:t>
            </a:r>
            <a:r>
              <a:rPr lang="en-US" sz="1600" dirty="0"/>
              <a:t> </a:t>
            </a:r>
            <a:r>
              <a:rPr lang="en-US" sz="1600" dirty="0" err="1"/>
              <a:t>paralel</a:t>
            </a:r>
            <a:r>
              <a:rPr lang="en-US" sz="1600" dirty="0"/>
              <a:t>. </a:t>
            </a:r>
            <a:r>
              <a:rPr lang="en-US" sz="1600" dirty="0" err="1"/>
              <a:t>Fluida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dan </a:t>
            </a:r>
            <a:r>
              <a:rPr lang="en-US" sz="1600" dirty="0" err="1"/>
              <a:t>dingin</a:t>
            </a:r>
            <a:r>
              <a:rPr lang="en-US" sz="1600" dirty="0"/>
              <a:t> </a:t>
            </a:r>
            <a:r>
              <a:rPr lang="en-US" sz="1600" dirty="0" err="1"/>
              <a:t>mengalir</a:t>
            </a:r>
            <a:r>
              <a:rPr lang="en-US" sz="1600" dirty="0"/>
              <a:t> </a:t>
            </a:r>
            <a:r>
              <a:rPr lang="en-US" sz="1600" dirty="0" err="1"/>
              <a:t>bergantian</a:t>
            </a:r>
            <a:r>
              <a:rPr lang="en-US" sz="1600" dirty="0"/>
              <a:t> di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pelat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Kelebihan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Efisiensi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turbulensi</a:t>
            </a:r>
            <a:r>
              <a:rPr lang="en-US" sz="1600" dirty="0"/>
              <a:t> di </a:t>
            </a:r>
            <a:r>
              <a:rPr lang="en-US" sz="1600" dirty="0" err="1"/>
              <a:t>aliran</a:t>
            </a:r>
            <a:r>
              <a:rPr lang="en-US" sz="1600" dirty="0"/>
              <a:t> </a:t>
            </a:r>
            <a:r>
              <a:rPr lang="en-US" sz="1600" dirty="0" err="1"/>
              <a:t>sempit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Kompak</a:t>
            </a:r>
            <a:r>
              <a:rPr lang="en-US" sz="1600" dirty="0"/>
              <a:t>, </a:t>
            </a:r>
            <a:r>
              <a:rPr lang="en-US" sz="1600" dirty="0" err="1"/>
              <a:t>ringan</a:t>
            </a:r>
            <a:r>
              <a:rPr lang="en-US" sz="1600" dirty="0"/>
              <a:t>, dan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dibongkar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/>
              <a:t>bersih</a:t>
            </a:r>
            <a:r>
              <a:rPr lang="en-US" sz="1600" dirty="0"/>
              <a:t> (</a:t>
            </a:r>
            <a:r>
              <a:rPr lang="en-US" sz="1600" dirty="0" err="1"/>
              <a:t>seperti</a:t>
            </a:r>
            <a:r>
              <a:rPr lang="en-US" sz="1600" dirty="0"/>
              <a:t> susu, air, </a:t>
            </a: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/>
              <a:t>pendingin</a:t>
            </a:r>
            <a:r>
              <a:rPr lang="en-US" sz="1600" dirty="0"/>
              <a:t>).</a:t>
            </a:r>
          </a:p>
          <a:p>
            <a:pPr>
              <a:buNone/>
            </a:pPr>
            <a:r>
              <a:rPr lang="en-US" sz="1600" b="1" dirty="0" err="1"/>
              <a:t>Kekurangan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Tidak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Rentan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kebocoran</a:t>
            </a:r>
            <a:r>
              <a:rPr lang="en-US" sz="1600" dirty="0"/>
              <a:t> pada gasket.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Sulit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fluida</a:t>
            </a:r>
            <a:r>
              <a:rPr lang="en-US" sz="1600" dirty="0"/>
              <a:t> </a:t>
            </a:r>
            <a:r>
              <a:rPr lang="en-US" sz="1600" dirty="0" err="1"/>
              <a:t>kental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partikel</a:t>
            </a:r>
            <a:r>
              <a:rPr lang="en-US" sz="1600" dirty="0"/>
              <a:t> </a:t>
            </a:r>
            <a:r>
              <a:rPr lang="en-US" sz="1600" dirty="0" err="1"/>
              <a:t>padat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Aplikasi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Industri </a:t>
            </a:r>
            <a:r>
              <a:rPr lang="en-US" sz="1600" dirty="0" err="1"/>
              <a:t>makanan</a:t>
            </a:r>
            <a:r>
              <a:rPr lang="en-US" sz="1600" dirty="0"/>
              <a:t> dan </a:t>
            </a:r>
            <a:r>
              <a:rPr lang="en-US" sz="1600" dirty="0" err="1"/>
              <a:t>farmasi</a:t>
            </a:r>
            <a:r>
              <a:rPr lang="en-US" sz="1600" dirty="0"/>
              <a:t>, </a:t>
            </a:r>
            <a:r>
              <a:rPr lang="en-US" sz="1600" dirty="0" err="1"/>
              <a:t>pendingin</a:t>
            </a:r>
            <a:r>
              <a:rPr lang="en-US" sz="1600" dirty="0"/>
              <a:t> air, </a:t>
            </a:r>
            <a:r>
              <a:rPr lang="en-US" sz="1600" dirty="0" err="1"/>
              <a:t>sistem</a:t>
            </a:r>
            <a:r>
              <a:rPr lang="en-US" sz="1600" dirty="0"/>
              <a:t> HVAC.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464BE2-E19F-E844-4636-BB07760268DC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05E4BE-7A60-A515-515F-39383C082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345" y="2266340"/>
            <a:ext cx="3095019" cy="204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74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B3C7D-CA25-604F-CE56-69A01F036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C87817-7A47-CFDB-159D-ADBD1D838329}"/>
              </a:ext>
            </a:extLst>
          </p:cNvPr>
          <p:cNvSpPr txBox="1"/>
          <p:nvPr/>
        </p:nvSpPr>
        <p:spPr>
          <a:xfrm>
            <a:off x="296260" y="1197405"/>
            <a:ext cx="766741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4. Spiral Heat Exchanger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b="1" dirty="0"/>
              <a:t>Deskripsi:</a:t>
            </a:r>
            <a:br>
              <a:rPr lang="en-US" sz="1600" dirty="0"/>
            </a:br>
            <a:r>
              <a:rPr lang="en-US" sz="1600" dirty="0" err="1"/>
              <a:t>Memiliki</a:t>
            </a:r>
            <a:r>
              <a:rPr lang="en-US" sz="1600" dirty="0"/>
              <a:t> dua </a:t>
            </a:r>
            <a:r>
              <a:rPr lang="en-US" sz="1600" dirty="0" err="1"/>
              <a:t>saluran</a:t>
            </a:r>
            <a:r>
              <a:rPr lang="en-US" sz="1600" dirty="0"/>
              <a:t> spiral </a:t>
            </a:r>
            <a:r>
              <a:rPr lang="en-US" sz="1600" dirty="0" err="1"/>
              <a:t>koaksial</a:t>
            </a:r>
            <a:r>
              <a:rPr lang="en-US" sz="1600" dirty="0"/>
              <a:t> (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gulungan</a:t>
            </a:r>
            <a:r>
              <a:rPr lang="en-US" sz="1600" dirty="0"/>
              <a:t> pita </a:t>
            </a:r>
            <a:r>
              <a:rPr lang="en-US" sz="1600" dirty="0" err="1"/>
              <a:t>logam</a:t>
            </a:r>
            <a:r>
              <a:rPr lang="en-US" sz="1600" dirty="0"/>
              <a:t>).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fluida</a:t>
            </a:r>
            <a:r>
              <a:rPr lang="en-US" sz="1600" dirty="0"/>
              <a:t> </a:t>
            </a:r>
            <a:r>
              <a:rPr lang="en-US" sz="1600" dirty="0" err="1"/>
              <a:t>mengalir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arah</a:t>
            </a:r>
            <a:r>
              <a:rPr lang="en-US" sz="1600" dirty="0"/>
              <a:t> </a:t>
            </a:r>
            <a:r>
              <a:rPr lang="en-US" sz="1600" dirty="0" err="1"/>
              <a:t>berlawanan</a:t>
            </a:r>
            <a:r>
              <a:rPr lang="en-US" sz="1600" dirty="0"/>
              <a:t> </a:t>
            </a:r>
            <a:r>
              <a:rPr lang="en-US" sz="1600" dirty="0" err="1"/>
              <a:t>sepanjang</a:t>
            </a:r>
            <a:r>
              <a:rPr lang="en-US" sz="1600" dirty="0"/>
              <a:t> spiral </a:t>
            </a:r>
            <a:r>
              <a:rPr lang="en-US" sz="1600" dirty="0" err="1"/>
              <a:t>tersebut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Kelebihan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efisiensi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ruang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Pola </a:t>
            </a:r>
            <a:r>
              <a:rPr lang="en-US" sz="1600" dirty="0" err="1"/>
              <a:t>aliran</a:t>
            </a:r>
            <a:r>
              <a:rPr lang="en-US" sz="1600" dirty="0"/>
              <a:t> self-cleaning (</a:t>
            </a:r>
            <a:r>
              <a:rPr lang="en-US" sz="1600" dirty="0" err="1"/>
              <a:t>mengurangi</a:t>
            </a:r>
            <a:r>
              <a:rPr lang="en-US" sz="1600" dirty="0"/>
              <a:t> fouling).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Dapat </a:t>
            </a:r>
            <a:r>
              <a:rPr lang="en-US" sz="1600" dirty="0" err="1"/>
              <a:t>menangani</a:t>
            </a:r>
            <a:r>
              <a:rPr lang="en-US" sz="1600" dirty="0"/>
              <a:t> </a:t>
            </a:r>
            <a:r>
              <a:rPr lang="en-US" sz="1600" dirty="0" err="1"/>
              <a:t>fluida</a:t>
            </a:r>
            <a:r>
              <a:rPr lang="en-US" sz="1600" dirty="0"/>
              <a:t> </a:t>
            </a:r>
            <a:r>
              <a:rPr lang="en-US" sz="1600" dirty="0" err="1"/>
              <a:t>kental</a:t>
            </a:r>
            <a:r>
              <a:rPr lang="en-US" sz="1600" dirty="0"/>
              <a:t> dan </a:t>
            </a:r>
            <a:r>
              <a:rPr lang="en-US" sz="1600" dirty="0" err="1"/>
              <a:t>mengandung</a:t>
            </a:r>
            <a:r>
              <a:rPr lang="en-US" sz="1600" dirty="0"/>
              <a:t> </a:t>
            </a:r>
            <a:r>
              <a:rPr lang="en-US" sz="1600" dirty="0" err="1"/>
              <a:t>padatan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Kekurangan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Tidak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Relatif</a:t>
            </a:r>
            <a:r>
              <a:rPr lang="en-US" sz="1600" dirty="0"/>
              <a:t> </a:t>
            </a:r>
            <a:r>
              <a:rPr lang="en-US" sz="1600" dirty="0" err="1"/>
              <a:t>sulit</a:t>
            </a:r>
            <a:r>
              <a:rPr lang="en-US" sz="1600" dirty="0"/>
              <a:t> </a:t>
            </a:r>
            <a:r>
              <a:rPr lang="en-US" sz="1600" dirty="0" err="1"/>
              <a:t>dibersihkan</a:t>
            </a:r>
            <a:r>
              <a:rPr lang="en-US" sz="1600" dirty="0"/>
              <a:t>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tersumbat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Aplikasi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Pemulihan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limbah</a:t>
            </a:r>
            <a:r>
              <a:rPr lang="en-US" sz="1600" dirty="0"/>
              <a:t> </a:t>
            </a:r>
            <a:r>
              <a:rPr lang="en-US" sz="1600" dirty="0" err="1"/>
              <a:t>cair</a:t>
            </a:r>
            <a:r>
              <a:rPr lang="en-US" sz="1600" dirty="0"/>
              <a:t>, pulp &amp; paper,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 </a:t>
            </a:r>
            <a:r>
              <a:rPr lang="en-US" sz="1600" dirty="0" err="1"/>
              <a:t>cairan</a:t>
            </a:r>
            <a:r>
              <a:rPr lang="en-US" sz="1600" dirty="0"/>
              <a:t> </a:t>
            </a:r>
            <a:r>
              <a:rPr lang="en-US" sz="1600" dirty="0" err="1"/>
              <a:t>kental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2FEDB-D24F-8EEF-DE96-8DFC9EA94E40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  <p:pic>
        <p:nvPicPr>
          <p:cNvPr id="2050" name="Picture 2" descr="k-spex spiral heat exchanger">
            <a:extLst>
              <a:ext uri="{FF2B5EF4-FFF2-40B4-BE49-F238E27FC236}">
                <a16:creationId xmlns:a16="http://schemas.microsoft.com/office/drawing/2014/main" id="{BFE5B0DE-33D1-B73B-3CCB-EF915F3F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2266340"/>
            <a:ext cx="2456703" cy="184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2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1A60D-949B-B636-BBB3-57C1B3BE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A0782-ED96-2AB4-51E7-D840BCBF2D1D}"/>
              </a:ext>
            </a:extLst>
          </p:cNvPr>
          <p:cNvSpPr txBox="1"/>
          <p:nvPr/>
        </p:nvSpPr>
        <p:spPr>
          <a:xfrm>
            <a:off x="0" y="1052799"/>
            <a:ext cx="884774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/>
              <a:t>5. Fin Type (Extended Surface) Heat Exchanger</a:t>
            </a:r>
          </a:p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1600" b="1" dirty="0"/>
              <a:t>Deskripsi:</a:t>
            </a:r>
            <a:br>
              <a:rPr lang="en-US" sz="1600" dirty="0"/>
            </a:b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b="1" dirty="0" err="1"/>
              <a:t>sirip</a:t>
            </a:r>
            <a:r>
              <a:rPr lang="en-US" sz="1600" b="1" dirty="0"/>
              <a:t> (fin)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memperluas</a:t>
            </a:r>
            <a:r>
              <a:rPr lang="en-US" sz="1600" dirty="0"/>
              <a:t> area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, </a:t>
            </a:r>
            <a:r>
              <a:rPr lang="en-US" sz="1600" dirty="0" err="1"/>
              <a:t>umumnya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pada </a:t>
            </a:r>
            <a:r>
              <a:rPr lang="en-US" sz="1600" dirty="0" err="1"/>
              <a:t>fluida</a:t>
            </a:r>
            <a:r>
              <a:rPr lang="en-US" sz="1600" dirty="0"/>
              <a:t> gas di mana </a:t>
            </a:r>
            <a:r>
              <a:rPr lang="en-US" sz="1600" dirty="0" err="1"/>
              <a:t>koefisien</a:t>
            </a:r>
            <a:r>
              <a:rPr lang="en-US" sz="1600" dirty="0"/>
              <a:t> </a:t>
            </a:r>
            <a:r>
              <a:rPr lang="en-US" sz="1600" dirty="0" err="1"/>
              <a:t>konveksi</a:t>
            </a:r>
            <a:r>
              <a:rPr lang="en-US" sz="1600" dirty="0"/>
              <a:t> </a:t>
            </a:r>
            <a:r>
              <a:rPr lang="en-US" sz="1600" dirty="0" err="1"/>
              <a:t>rendah</a:t>
            </a:r>
            <a:r>
              <a:rPr lang="en-US" sz="1600" dirty="0"/>
              <a:t>. Fin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dipasang</a:t>
            </a:r>
            <a:r>
              <a:rPr lang="en-US" sz="1600" dirty="0"/>
              <a:t> di </a:t>
            </a:r>
            <a:r>
              <a:rPr lang="en-US" sz="1600" dirty="0" err="1"/>
              <a:t>sisi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pipa </a:t>
            </a:r>
            <a:r>
              <a:rPr lang="en-US" sz="1600" dirty="0" err="1"/>
              <a:t>atau</a:t>
            </a:r>
            <a:r>
              <a:rPr lang="en-US" sz="1600" dirty="0"/>
              <a:t> di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pelat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Kelebihan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Luas </a:t>
            </a:r>
            <a:r>
              <a:rPr lang="en-US" sz="1600" dirty="0" err="1"/>
              <a:t>permukaan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gas–gas </a:t>
            </a:r>
            <a:r>
              <a:rPr lang="en-US" sz="1600" dirty="0" err="1"/>
              <a:t>atau</a:t>
            </a:r>
            <a:r>
              <a:rPr lang="en-US" sz="1600" dirty="0"/>
              <a:t> gas–</a:t>
            </a:r>
            <a:r>
              <a:rPr lang="en-US" sz="1600" dirty="0" err="1"/>
              <a:t>cair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Desain </a:t>
            </a:r>
            <a:r>
              <a:rPr lang="en-US" sz="1600" dirty="0" err="1"/>
              <a:t>ringan</a:t>
            </a:r>
            <a:r>
              <a:rPr lang="en-US" sz="1600" dirty="0"/>
              <a:t> dan </a:t>
            </a:r>
            <a:r>
              <a:rPr lang="en-US" sz="1600" dirty="0" err="1"/>
              <a:t>kompak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Kekurangan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Fin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tersumbat</a:t>
            </a:r>
            <a:r>
              <a:rPr lang="en-US" sz="1600" dirty="0"/>
              <a:t> oleh </a:t>
            </a:r>
            <a:r>
              <a:rPr lang="en-US" sz="1600" dirty="0" err="1"/>
              <a:t>debu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korosi</a:t>
            </a:r>
            <a:r>
              <a:rPr lang="en-US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Pembersihan</a:t>
            </a:r>
            <a:r>
              <a:rPr lang="en-US" sz="1600" dirty="0"/>
              <a:t>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kehati-hatian</a:t>
            </a:r>
            <a:r>
              <a:rPr lang="en-US" sz="1600" dirty="0"/>
              <a:t>.</a:t>
            </a:r>
          </a:p>
          <a:p>
            <a:pPr>
              <a:buNone/>
            </a:pPr>
            <a:r>
              <a:rPr lang="en-US" sz="1600" b="1" dirty="0" err="1"/>
              <a:t>Aplikasi</a:t>
            </a:r>
            <a:r>
              <a:rPr lang="en-US" sz="1600" b="1" dirty="0"/>
              <a:t>: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/>
              <a:t>Pendingin</a:t>
            </a:r>
            <a:r>
              <a:rPr lang="en-US" sz="1600" dirty="0"/>
              <a:t> </a:t>
            </a:r>
            <a:r>
              <a:rPr lang="en-US" sz="1600" dirty="0" err="1"/>
              <a:t>udara</a:t>
            </a:r>
            <a:r>
              <a:rPr lang="en-US" sz="1600" dirty="0"/>
              <a:t> (</a:t>
            </a:r>
            <a:r>
              <a:rPr lang="en-US" sz="1600" i="1" dirty="0"/>
              <a:t>air-cooled heat exchanger</a:t>
            </a:r>
            <a:r>
              <a:rPr lang="en-US" sz="1600" dirty="0"/>
              <a:t>), </a:t>
            </a:r>
            <a:r>
              <a:rPr lang="en-US" sz="1600" dirty="0" err="1"/>
              <a:t>kondensor</a:t>
            </a:r>
            <a:r>
              <a:rPr lang="en-US" sz="1600" dirty="0"/>
              <a:t> gas, </a:t>
            </a:r>
            <a:r>
              <a:rPr lang="en-US" sz="1600" dirty="0" err="1"/>
              <a:t>sistem</a:t>
            </a:r>
            <a:r>
              <a:rPr lang="en-US" sz="1600" dirty="0"/>
              <a:t> HVAC dan </a:t>
            </a:r>
            <a:r>
              <a:rPr lang="en-US" sz="1600" dirty="0" err="1"/>
              <a:t>otomotif</a:t>
            </a:r>
            <a:r>
              <a:rPr lang="en-US" sz="1600" dirty="0"/>
              <a:t> (radiator </a:t>
            </a:r>
            <a:r>
              <a:rPr lang="en-US" sz="1600" dirty="0" err="1"/>
              <a:t>mobil</a:t>
            </a:r>
            <a:r>
              <a:rPr lang="en-US" sz="16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9B477-7FEA-64D4-03CE-523DDB485456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777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93E84-5428-3E92-61A2-50B0A8E4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1B7FA7-78DA-9034-7EA8-CCBBD6EAD69B}"/>
              </a:ext>
            </a:extLst>
          </p:cNvPr>
          <p:cNvSpPr txBox="1"/>
          <p:nvPr/>
        </p:nvSpPr>
        <p:spPr>
          <a:xfrm>
            <a:off x="143555" y="281175"/>
            <a:ext cx="5041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Prinsip</a:t>
            </a:r>
            <a:r>
              <a:rPr lang="en-US" sz="2400" b="1" dirty="0"/>
              <a:t> </a:t>
            </a:r>
            <a:r>
              <a:rPr lang="en-US" sz="2400" b="1" dirty="0" err="1"/>
              <a:t>Kerja</a:t>
            </a:r>
            <a:r>
              <a:rPr lang="en-US" sz="2400" b="1" dirty="0"/>
              <a:t> Umum Heat Exchanger</a:t>
            </a:r>
          </a:p>
          <a:p>
            <a:pPr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950BEE-4723-F593-DA9D-E99B3749EBC8}"/>
                  </a:ext>
                </a:extLst>
              </p:cNvPr>
              <p:cNvSpPr txBox="1"/>
              <p:nvPr/>
            </p:nvSpPr>
            <p:spPr>
              <a:xfrm>
                <a:off x="143555" y="1502815"/>
                <a:ext cx="9315005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total </a:t>
                </a:r>
                <a:r>
                  <a:rPr lang="en-US" sz="2400" dirty="0" err="1"/>
                  <a:t>antar</a:t>
                </a:r>
                <a:r>
                  <a:rPr lang="en-US" sz="2400" dirty="0"/>
                  <a:t> dua </a:t>
                </a:r>
                <a:r>
                  <a:rPr lang="en-US" sz="2400" dirty="0" err="1"/>
                  <a:t>fluida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diatur</a:t>
                </a:r>
                <a:r>
                  <a:rPr lang="en-US" sz="2400" dirty="0"/>
                  <a:t> oleh </a:t>
                </a:r>
                <a:r>
                  <a:rPr lang="en-US" sz="2400" dirty="0" err="1"/>
                  <a:t>persamaan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dasar</a:t>
                </a:r>
                <a:r>
                  <a:rPr lang="en-US" sz="2400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𝑼𝑨</m:t>
                      </m:r>
                      <m:r>
                        <a:rPr lang="el-GR" sz="3200" b="1" i="0">
                          <a:latin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ar-AE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3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ar-AE" sz="3200" b="1" i="1">
                              <a:latin typeface="Cambria Math" panose="02040503050406030204" pitchFamily="18" charset="0"/>
                            </a:rPr>
                            <m:t>𝒍𝒎</m:t>
                          </m:r>
                        </m:sub>
                      </m:sSub>
                    </m:oMath>
                  </m:oMathPara>
                </a14:m>
                <a:endParaRPr lang="ar-AE" sz="3200" b="1" dirty="0"/>
              </a:p>
              <a:p>
                <a:pPr>
                  <a:buNone/>
                </a:pPr>
                <a:r>
                  <a:rPr lang="en-US" sz="2400" dirty="0" err="1"/>
                  <a:t>dengan</a:t>
                </a:r>
                <a:r>
                  <a:rPr lang="en-US" sz="2400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laju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(W),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koefisien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keseluruhan</a:t>
                </a:r>
                <a:r>
                  <a:rPr lang="en-US" sz="2400" dirty="0"/>
                  <a:t> (W/m²·K),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= </a:t>
                </a:r>
                <a:r>
                  <a:rPr lang="en-US" sz="2400" dirty="0" err="1"/>
                  <a:t>luas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permukaan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(m²),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ar-AE" sz="2400" dirty="0"/>
                  <a:t>= </a:t>
                </a:r>
                <a:r>
                  <a:rPr lang="en-US" sz="2400" i="1" dirty="0"/>
                  <a:t>log mean temperature difference</a:t>
                </a:r>
                <a:r>
                  <a:rPr lang="en-US" sz="2400" dirty="0"/>
                  <a:t> (K).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950BEE-4723-F593-DA9D-E99B3749E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5" y="1502815"/>
                <a:ext cx="9315005" cy="2800767"/>
              </a:xfrm>
              <a:prstGeom prst="rect">
                <a:avLst/>
              </a:prstGeom>
              <a:blipFill>
                <a:blip r:embed="rId2"/>
                <a:stretch>
                  <a:fillRect l="-1047" t="-1743" b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49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Klasifikasi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Desain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“Double Pipe”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Desain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“Shell and Tube”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Panas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Soal (5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buah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Industri &amp;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Pertimbangan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Ekonomi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468E2-7033-7C5B-9818-267C8199A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EEFF0D-6181-89E0-D7AC-404BF77FFED8}"/>
              </a:ext>
            </a:extLst>
          </p:cNvPr>
          <p:cNvSpPr txBox="1"/>
          <p:nvPr/>
        </p:nvSpPr>
        <p:spPr>
          <a:xfrm>
            <a:off x="601670" y="281175"/>
            <a:ext cx="45835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Double Pipe Heat Exchanger</a:t>
            </a:r>
          </a:p>
          <a:p>
            <a:pPr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3C7DFD-3281-0A48-B5AE-0B253BE8ED8D}"/>
                  </a:ext>
                </a:extLst>
              </p:cNvPr>
              <p:cNvSpPr txBox="1"/>
              <p:nvPr/>
            </p:nvSpPr>
            <p:spPr>
              <a:xfrm>
                <a:off x="1212490" y="1343614"/>
                <a:ext cx="6097837" cy="3799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b="1" dirty="0"/>
                  <a:t>counter flow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ar-AE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ar-AE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err="1"/>
                  <a:t>Sedangkan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b="1" dirty="0"/>
                  <a:t>parallel flow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ar-AE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ar-AE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ar-AE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ar-AE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a:rPr lang="ar-AE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  <m:r>
                                            <a:rPr lang="ar-AE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br>
                  <a:rPr lang="ar-AE" dirty="0"/>
                </a:br>
                <a:endParaRPr lang="ar-AE" dirty="0"/>
              </a:p>
              <a:p>
                <a:pPr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3C7DFD-3281-0A48-B5AE-0B253BE8E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490" y="1343614"/>
                <a:ext cx="6097837" cy="3799886"/>
              </a:xfrm>
              <a:prstGeom prst="rect">
                <a:avLst/>
              </a:prstGeom>
              <a:blipFill>
                <a:blip r:embed="rId2"/>
                <a:stretch>
                  <a:fillRect l="-900" t="-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214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AB851-799A-9717-F308-A9F7F48A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8C6E52-0DD9-E0FD-3D8C-9FD51E0BE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Desain dan </a:t>
            </a:r>
            <a:r>
              <a:rPr lang="en-US" sz="3200" b="1" dirty="0" err="1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32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sz="32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“Double Pipe”</a:t>
            </a:r>
          </a:p>
        </p:txBody>
      </p:sp>
    </p:spTree>
    <p:extLst>
      <p:ext uri="{BB962C8B-B14F-4D97-AF65-F5344CB8AC3E}">
        <p14:creationId xmlns:p14="http://schemas.microsoft.com/office/powerpoint/2010/main" val="4225826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6977F-06B2-C85B-88E3-7D3EA4E7E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4879A1-C3D6-271C-9006-5A45B57BCD35}"/>
              </a:ext>
            </a:extLst>
          </p:cNvPr>
          <p:cNvSpPr txBox="1"/>
          <p:nvPr/>
        </p:nvSpPr>
        <p:spPr>
          <a:xfrm>
            <a:off x="0" y="1052799"/>
            <a:ext cx="884774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 Deskripsi Umum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Double pipe heat exchanger (DPHE)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b="1" dirty="0"/>
              <a:t>dua pipa </a:t>
            </a:r>
            <a:r>
              <a:rPr lang="en-US" sz="2000" b="1" dirty="0" err="1"/>
              <a:t>konsentris</a:t>
            </a:r>
            <a:r>
              <a:rPr lang="en-US" sz="2000" dirty="0"/>
              <a:t>, </a:t>
            </a:r>
            <a:r>
              <a:rPr lang="en-US" sz="2000" dirty="0" err="1"/>
              <a:t>satu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(inner pipe) dan </a:t>
            </a:r>
            <a:r>
              <a:rPr lang="en-US" sz="2000" dirty="0" err="1"/>
              <a:t>satu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(outer pipe).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Fluida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mengalir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pipa </a:t>
            </a:r>
            <a:r>
              <a:rPr lang="en-US" sz="2000" dirty="0" err="1"/>
              <a:t>dalam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Fluida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mengalir</a:t>
            </a:r>
            <a:r>
              <a:rPr lang="en-US" sz="2000" dirty="0"/>
              <a:t> di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dinding</a:t>
            </a:r>
            <a:r>
              <a:rPr lang="en-US" sz="2000" dirty="0"/>
              <a:t> pipa </a:t>
            </a:r>
            <a:r>
              <a:rPr lang="en-US" sz="2000" dirty="0" err="1"/>
              <a:t>luar</a:t>
            </a:r>
            <a:r>
              <a:rPr lang="en-US" sz="2000" dirty="0"/>
              <a:t> dan </a:t>
            </a:r>
            <a:r>
              <a:rPr lang="en-US" sz="2000" dirty="0" err="1"/>
              <a:t>dalam</a:t>
            </a:r>
            <a:r>
              <a:rPr lang="en-US" sz="2000" dirty="0"/>
              <a:t> (annulus).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Material pipa </a:t>
            </a:r>
            <a:r>
              <a:rPr lang="en-US" sz="2000" dirty="0" err="1"/>
              <a:t>umumnya</a:t>
            </a:r>
            <a:r>
              <a:rPr lang="en-US" sz="2000" dirty="0"/>
              <a:t> baja </a:t>
            </a:r>
            <a:r>
              <a:rPr lang="en-US" sz="2000" dirty="0" err="1"/>
              <a:t>karbon</a:t>
            </a:r>
            <a:r>
              <a:rPr lang="en-US" sz="2000" dirty="0"/>
              <a:t>, stainless steel, </a:t>
            </a:r>
            <a:r>
              <a:rPr lang="en-US" sz="2000" dirty="0" err="1"/>
              <a:t>tembaga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paduan</a:t>
            </a:r>
            <a:r>
              <a:rPr lang="en-US" sz="2000" dirty="0"/>
              <a:t> </a:t>
            </a:r>
            <a:r>
              <a:rPr lang="en-US" sz="2000" dirty="0" err="1"/>
              <a:t>logam</a:t>
            </a:r>
            <a:r>
              <a:rPr lang="en-US" sz="2000" dirty="0"/>
              <a:t> lain </a:t>
            </a:r>
            <a:r>
              <a:rPr lang="en-US" sz="2000" dirty="0" err="1"/>
              <a:t>tergantung</a:t>
            </a:r>
            <a:r>
              <a:rPr lang="en-US" sz="2000" dirty="0"/>
              <a:t> pada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fluida</a:t>
            </a:r>
            <a:r>
              <a:rPr lang="en-US" sz="2000" dirty="0"/>
              <a:t> dan </a:t>
            </a:r>
            <a:r>
              <a:rPr lang="en-US" sz="2000" dirty="0" err="1"/>
              <a:t>suhu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7BC14-2834-1DD4-C62D-D8F726452FCC}"/>
              </a:ext>
            </a:extLst>
          </p:cNvPr>
          <p:cNvSpPr txBox="1"/>
          <p:nvPr/>
        </p:nvSpPr>
        <p:spPr>
          <a:xfrm>
            <a:off x="601670" y="281175"/>
            <a:ext cx="45835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Double Pipe Heat Exchanger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689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CF441-E744-8A3B-F762-11C8197D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B98F3C-5A5F-816A-7D22-469B448848C1}"/>
              </a:ext>
            </a:extLst>
          </p:cNvPr>
          <p:cNvSpPr txBox="1"/>
          <p:nvPr/>
        </p:nvSpPr>
        <p:spPr>
          <a:xfrm>
            <a:off x="0" y="1052799"/>
            <a:ext cx="884774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 Skema </a:t>
            </a:r>
            <a:r>
              <a:rPr lang="en-US" sz="2000" b="1" dirty="0" err="1"/>
              <a:t>Aliran</a:t>
            </a:r>
            <a:endParaRPr lang="en-US" sz="2000" b="1" dirty="0"/>
          </a:p>
          <a:p>
            <a:pPr>
              <a:buFont typeface="+mj-lt"/>
              <a:buAutoNum type="arabicPeriod"/>
            </a:pPr>
            <a:r>
              <a:rPr lang="en-US" sz="2000" b="1" dirty="0"/>
              <a:t>Parallel Flow</a:t>
            </a:r>
            <a:r>
              <a:rPr lang="en-US" sz="2000" dirty="0"/>
              <a:t>: </a:t>
            </a:r>
            <a:r>
              <a:rPr lang="en-US" sz="2000" dirty="0" err="1"/>
              <a:t>Fluida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 dan </a:t>
            </a:r>
            <a:r>
              <a:rPr lang="en-US" sz="2000" dirty="0" err="1"/>
              <a:t>dingin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/>
              <a:t>Counter Flow</a:t>
            </a:r>
            <a:r>
              <a:rPr lang="en-US" sz="2000" dirty="0"/>
              <a:t>: </a:t>
            </a:r>
            <a:r>
              <a:rPr lang="en-US" sz="2000" dirty="0" err="1"/>
              <a:t>Fluida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 dan </a:t>
            </a:r>
            <a:r>
              <a:rPr lang="en-US" sz="2000" dirty="0" err="1"/>
              <a:t>dingin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berlawanan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>→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termal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rata-rata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b="1" dirty="0" err="1"/>
              <a:t>Kelebihan</a:t>
            </a:r>
            <a:r>
              <a:rPr lang="en-US" b="1" dirty="0"/>
              <a:t> dan </a:t>
            </a:r>
            <a:r>
              <a:rPr lang="en-US" b="1" dirty="0" err="1"/>
              <a:t>Kekurangan</a:t>
            </a:r>
            <a:endParaRPr lang="en-US" b="1" dirty="0"/>
          </a:p>
          <a:p>
            <a:pPr>
              <a:buNone/>
            </a:pPr>
            <a:r>
              <a:rPr lang="en-US" b="1" dirty="0" err="1"/>
              <a:t>Kelebihan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Desain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dan </a:t>
            </a:r>
            <a:r>
              <a:rPr lang="en-US" dirty="0" err="1"/>
              <a:t>dibersihkan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Ideal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, pilot plant, dan </a:t>
            </a:r>
            <a:r>
              <a:rPr lang="en-US" dirty="0" err="1"/>
              <a:t>pendinginan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err="1"/>
              <a:t>Kekurangan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Tidak </a:t>
            </a:r>
            <a:r>
              <a:rPr lang="en-US" dirty="0" err="1"/>
              <a:t>ekonomis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Luas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shell-and-tube.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(pressure drop)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6DB9C-541B-F386-C37D-74715F9CEBDB}"/>
              </a:ext>
            </a:extLst>
          </p:cNvPr>
          <p:cNvSpPr txBox="1"/>
          <p:nvPr/>
        </p:nvSpPr>
        <p:spPr>
          <a:xfrm>
            <a:off x="601670" y="281175"/>
            <a:ext cx="45835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Double Pipe Heat Exchanger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1614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5EDA66-11A7-09BC-748F-E6BF11EB0918}"/>
                  </a:ext>
                </a:extLst>
              </p:cNvPr>
              <p:cNvSpPr txBox="1"/>
              <p:nvPr/>
            </p:nvSpPr>
            <p:spPr>
              <a:xfrm>
                <a:off x="339766" y="1197405"/>
                <a:ext cx="8049859" cy="3858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(a</a:t>
                </a:r>
                <a:r>
                  <a:rPr lang="en-US" sz="2400" b="1" dirty="0"/>
                  <a:t>) Neraca Energi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ar-AE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ar-AE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ar-AE" sz="2400" dirty="0"/>
              </a:p>
              <a:p>
                <a:pPr>
                  <a:buNone/>
                </a:pPr>
                <a:r>
                  <a:rPr lang="en-US" sz="2400" b="1" dirty="0"/>
                  <a:t>b) </a:t>
                </a:r>
                <a:r>
                  <a:rPr lang="en-US" sz="2400" b="1" dirty="0" err="1"/>
                  <a:t>Persamaan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Perpindahan</a:t>
                </a:r>
                <a:r>
                  <a:rPr lang="en-US" sz="2400" b="1" dirty="0"/>
                  <a:t> Panas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𝑈𝐴</m:t>
                      </m:r>
                      <m:r>
                        <m:rPr>
                          <m:sty m:val="p"/>
                        </m:rPr>
                        <a:rPr lang="el-GR" sz="2400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𝑙𝑚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  <a:p>
                <a:pPr>
                  <a:buNone/>
                </a:pPr>
                <a:endParaRPr lang="en-US" sz="2400" b="1" dirty="0"/>
              </a:p>
              <a:p>
                <a:pPr>
                  <a:buNone/>
                </a:pPr>
                <a:endParaRPr lang="en-US" sz="2400" b="1" dirty="0"/>
              </a:p>
              <a:p>
                <a:pPr>
                  <a:buNone/>
                </a:pPr>
                <a:r>
                  <a:rPr lang="en-US" sz="2400" b="1" dirty="0"/>
                  <a:t>c) Luas </a:t>
                </a:r>
                <a:r>
                  <a:rPr lang="en-US" sz="2400" b="1" dirty="0" err="1"/>
                  <a:t>Permukaan</a:t>
                </a:r>
                <a:r>
                  <a:rPr lang="en-US" sz="2400" b="1" dirty="0"/>
                  <a:t> yang </a:t>
                </a:r>
                <a:r>
                  <a:rPr lang="en-US" sz="2400" b="1" dirty="0" err="1"/>
                  <a:t>Diperlukan</a:t>
                </a:r>
                <a:endParaRPr lang="en-US" sz="2400" b="1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400" i="1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5EDA66-11A7-09BC-748F-E6BF11EB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6" y="1197405"/>
                <a:ext cx="8049859" cy="3858236"/>
              </a:xfrm>
              <a:prstGeom prst="rect">
                <a:avLst/>
              </a:prstGeom>
              <a:blipFill>
                <a:blip r:embed="rId2"/>
                <a:stretch>
                  <a:fillRect l="-1212" t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5E1009E-5857-07E1-D17B-6E877BE764B6}"/>
              </a:ext>
            </a:extLst>
          </p:cNvPr>
          <p:cNvSpPr txBox="1"/>
          <p:nvPr/>
        </p:nvSpPr>
        <p:spPr>
          <a:xfrm>
            <a:off x="296260" y="433880"/>
            <a:ext cx="4590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/>
              <a:t>Perhitungan</a:t>
            </a:r>
            <a:r>
              <a:rPr lang="en-US" sz="2400" b="1" dirty="0"/>
              <a:t> Dasar Double Pipe</a:t>
            </a:r>
          </a:p>
        </p:txBody>
      </p:sp>
    </p:spTree>
    <p:extLst>
      <p:ext uri="{BB962C8B-B14F-4D97-AF65-F5344CB8AC3E}">
        <p14:creationId xmlns:p14="http://schemas.microsoft.com/office/powerpoint/2010/main" val="3962626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97961-F1D6-2B40-5A57-707598435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D5A72A-9598-BB65-6B02-700E14550CDD}"/>
                  </a:ext>
                </a:extLst>
              </p:cNvPr>
              <p:cNvSpPr txBox="1"/>
              <p:nvPr/>
            </p:nvSpPr>
            <p:spPr>
              <a:xfrm>
                <a:off x="339766" y="1197405"/>
                <a:ext cx="8660679" cy="3730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Korelasi </a:t>
                </a:r>
                <a:r>
                  <a:rPr lang="en-US" b="1" dirty="0" err="1"/>
                  <a:t>untuk</a:t>
                </a:r>
                <a:r>
                  <a:rPr lang="en-US" b="1" dirty="0"/>
                  <a:t> Koefisien </a:t>
                </a:r>
                <a:r>
                  <a:rPr lang="en-US" b="1" dirty="0" err="1"/>
                  <a:t>Konveksi</a:t>
                </a:r>
                <a:endParaRPr lang="en-US" b="1" dirty="0"/>
              </a:p>
              <a:p>
                <a:pPr>
                  <a:buNone/>
                </a:pPr>
                <a:r>
                  <a:rPr lang="en-US" b="1" dirty="0"/>
                  <a:t>(a) </a:t>
                </a:r>
                <a:r>
                  <a:rPr lang="en-US" b="1" dirty="0" err="1"/>
                  <a:t>Aliran</a:t>
                </a:r>
                <a:r>
                  <a:rPr lang="en-US" b="1" dirty="0"/>
                  <a:t> di </a:t>
                </a:r>
                <a:r>
                  <a:rPr lang="en-US" b="1" dirty="0" err="1"/>
                  <a:t>dalam</a:t>
                </a:r>
                <a:r>
                  <a:rPr lang="en-US" b="1" dirty="0"/>
                  <a:t> pipa (Sisi Tube)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023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𝑁𝑢𝑘</m:t>
                          </m:r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pPr>
                  <a:buNone/>
                </a:pPr>
                <a:endParaRPr lang="en-US" b="1" dirty="0"/>
              </a:p>
              <a:p>
                <a:pPr>
                  <a:buNone/>
                </a:pPr>
                <a:r>
                  <a:rPr lang="ar-AE" b="1" dirty="0"/>
                  <a:t>(</a:t>
                </a:r>
                <a:r>
                  <a:rPr lang="en-US" b="1" dirty="0"/>
                  <a:t>b) </a:t>
                </a:r>
                <a:r>
                  <a:rPr lang="en-US" b="1" dirty="0" err="1"/>
                  <a:t>Aliran</a:t>
                </a:r>
                <a:r>
                  <a:rPr lang="en-US" b="1" dirty="0"/>
                  <a:t> di annulus (Sisi Luar)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𝑁𝑢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023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𝑁𝑢𝑘</m:t>
                          </m:r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ar-AE" dirty="0"/>
                  <a:t>= </a:t>
                </a:r>
                <a:r>
                  <a:rPr lang="en-US" dirty="0"/>
                  <a:t>diameter </a:t>
                </a:r>
                <a:r>
                  <a:rPr lang="en-US" dirty="0" err="1"/>
                  <a:t>hidrolik</a:t>
                </a:r>
                <a:r>
                  <a:rPr lang="en-US" dirty="0"/>
                  <a:t> annulus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ar-AE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D5A72A-9598-BB65-6B02-700E14550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6" y="1197405"/>
                <a:ext cx="8660679" cy="3730830"/>
              </a:xfrm>
              <a:prstGeom prst="rect">
                <a:avLst/>
              </a:prstGeom>
              <a:blipFill>
                <a:blip r:embed="rId2"/>
                <a:stretch>
                  <a:fillRect l="-704" t="-817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AA898AD-00A9-4DDF-B141-A45BE931CF96}"/>
              </a:ext>
            </a:extLst>
          </p:cNvPr>
          <p:cNvSpPr txBox="1"/>
          <p:nvPr/>
        </p:nvSpPr>
        <p:spPr>
          <a:xfrm>
            <a:off x="296260" y="433880"/>
            <a:ext cx="4590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/>
              <a:t>Perhitungan</a:t>
            </a:r>
            <a:r>
              <a:rPr lang="en-US" sz="2400" b="1" dirty="0"/>
              <a:t> Dasar Double Pipe</a:t>
            </a:r>
          </a:p>
        </p:txBody>
      </p:sp>
    </p:spTree>
    <p:extLst>
      <p:ext uri="{BB962C8B-B14F-4D97-AF65-F5344CB8AC3E}">
        <p14:creationId xmlns:p14="http://schemas.microsoft.com/office/powerpoint/2010/main" val="1629085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38817-238B-2140-87AF-3DA3B49ED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46F08E-4761-1B06-596C-01A98A5BA0A2}"/>
                  </a:ext>
                </a:extLst>
              </p:cNvPr>
              <p:cNvSpPr txBox="1"/>
              <p:nvPr/>
            </p:nvSpPr>
            <p:spPr>
              <a:xfrm>
                <a:off x="339766" y="1197405"/>
                <a:ext cx="8660679" cy="373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b="1" dirty="0"/>
                  <a:t>Koefisien </a:t>
                </a:r>
                <a:r>
                  <a:rPr lang="en-US" b="1" dirty="0" err="1"/>
                  <a:t>Perpindahan</a:t>
                </a:r>
                <a:r>
                  <a:rPr lang="en-US" b="1" dirty="0"/>
                  <a:t> Panas </a:t>
                </a:r>
                <a:r>
                  <a:rPr lang="en-US" b="1" dirty="0" err="1"/>
                  <a:t>Menyeluruh</a:t>
                </a:r>
                <a:r>
                  <a:rPr lang="en-US" b="1" dirty="0"/>
                  <a:t> (Overall Heat Transfer Coefficient)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dirty="0"/>
                  <a:t>=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konveksi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(W/m²·K),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ar-AE" dirty="0"/>
                  <a:t>= </a:t>
                </a:r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konveksi</a:t>
                </a:r>
                <a:r>
                  <a:rPr lang="en-US" dirty="0"/>
                  <a:t> </a:t>
                </a:r>
                <a:r>
                  <a:rPr lang="en-US" dirty="0" err="1"/>
                  <a:t>sisi</a:t>
                </a:r>
                <a:r>
                  <a:rPr lang="en-US" dirty="0"/>
                  <a:t> </a:t>
                </a:r>
                <a:r>
                  <a:rPr lang="en-US" dirty="0" err="1"/>
                  <a:t>luar</a:t>
                </a:r>
                <a:r>
                  <a:rPr lang="en-US" dirty="0"/>
                  <a:t> (W/m²·K),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ar-AE" dirty="0"/>
                  <a:t>= </a:t>
                </a:r>
                <a:r>
                  <a:rPr lang="en-US" dirty="0" err="1"/>
                  <a:t>ketebalan</a:t>
                </a:r>
                <a:r>
                  <a:rPr lang="en-US" dirty="0"/>
                  <a:t> </a:t>
                </a:r>
                <a:r>
                  <a:rPr lang="en-US" dirty="0" err="1"/>
                  <a:t>dinding</a:t>
                </a:r>
                <a:r>
                  <a:rPr lang="en-US" dirty="0"/>
                  <a:t> pipa (m),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ar-AE" dirty="0"/>
                  <a:t>= </a:t>
                </a:r>
                <a:r>
                  <a:rPr lang="en-US" dirty="0" err="1"/>
                  <a:t>konduktivitas</a:t>
                </a:r>
                <a:r>
                  <a:rPr lang="en-US" dirty="0"/>
                  <a:t> </a:t>
                </a:r>
                <a:r>
                  <a:rPr lang="en-US" dirty="0" err="1"/>
                  <a:t>termal</a:t>
                </a:r>
                <a:r>
                  <a:rPr lang="en-US" dirty="0"/>
                  <a:t> material pipa (W/</a:t>
                </a:r>
                <a:r>
                  <a:rPr lang="en-US" dirty="0" err="1"/>
                  <a:t>m·K</a:t>
                </a:r>
                <a:r>
                  <a:rPr lang="en-US" dirty="0"/>
                  <a:t>).</a:t>
                </a:r>
              </a:p>
              <a:p>
                <a:pPr>
                  <a:buNone/>
                </a:pPr>
                <a:r>
                  <a:rPr lang="en-US" dirty="0"/>
                  <a:t>Jika </a:t>
                </a:r>
                <a:r>
                  <a:rPr lang="en-US" dirty="0" err="1"/>
                  <a:t>terdapat</a:t>
                </a:r>
                <a:r>
                  <a:rPr lang="en-US" dirty="0"/>
                  <a:t> </a:t>
                </a:r>
                <a:r>
                  <a:rPr lang="en-US" i="1" dirty="0"/>
                  <a:t>fouling</a:t>
                </a:r>
                <a:r>
                  <a:rPr lang="en-US" dirty="0"/>
                  <a:t>, </a:t>
                </a:r>
                <a:r>
                  <a:rPr lang="en-US" dirty="0" err="1"/>
                  <a:t>tambahkan</a:t>
                </a:r>
                <a:r>
                  <a:rPr lang="en-US" dirty="0"/>
                  <a:t> </a:t>
                </a:r>
                <a:r>
                  <a:rPr lang="en-US" dirty="0" err="1"/>
                  <a:t>tahanan</a:t>
                </a:r>
                <a:r>
                  <a:rPr lang="en-US" dirty="0"/>
                  <a:t> </a:t>
                </a:r>
                <a:r>
                  <a:rPr lang="en-US" dirty="0" err="1"/>
                  <a:t>kotoran</a:t>
                </a:r>
                <a:r>
                  <a:rPr lang="en-US" dirty="0"/>
                  <a:t>: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ar-AE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ar-AE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46F08E-4761-1B06-596C-01A98A5BA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6" y="1197405"/>
                <a:ext cx="8660679" cy="3732176"/>
              </a:xfrm>
              <a:prstGeom prst="rect">
                <a:avLst/>
              </a:prstGeom>
              <a:blipFill>
                <a:blip r:embed="rId2"/>
                <a:stretch>
                  <a:fillRect l="-634" t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F39901D-CD9B-3D0C-F80C-C33116B66F4C}"/>
              </a:ext>
            </a:extLst>
          </p:cNvPr>
          <p:cNvSpPr txBox="1"/>
          <p:nvPr/>
        </p:nvSpPr>
        <p:spPr>
          <a:xfrm>
            <a:off x="296260" y="433880"/>
            <a:ext cx="4590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/>
              <a:t>Perhitungan</a:t>
            </a:r>
            <a:r>
              <a:rPr lang="en-US" sz="2400" b="1" dirty="0"/>
              <a:t> Dasar Double Pipe</a:t>
            </a:r>
          </a:p>
        </p:txBody>
      </p:sp>
    </p:spTree>
    <p:extLst>
      <p:ext uri="{BB962C8B-B14F-4D97-AF65-F5344CB8AC3E}">
        <p14:creationId xmlns:p14="http://schemas.microsoft.com/office/powerpoint/2010/main" val="3661666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DA7D4-9AE2-D834-4E2F-9EA89D70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D0D511-8055-D814-3D5E-879A663493C7}"/>
                  </a:ext>
                </a:extLst>
              </p:cNvPr>
              <p:cNvSpPr txBox="1"/>
              <p:nvPr/>
            </p:nvSpPr>
            <p:spPr>
              <a:xfrm>
                <a:off x="339766" y="1197405"/>
                <a:ext cx="8660679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b="1" dirty="0"/>
                  <a:t>Desain </a:t>
                </a:r>
                <a:r>
                  <a:rPr lang="en-US" sz="2400" b="1" dirty="0" err="1"/>
                  <a:t>Termal</a:t>
                </a:r>
                <a:r>
                  <a:rPr lang="en-US" sz="2400" b="1" dirty="0"/>
                  <a:t> dan </a:t>
                </a:r>
                <a:r>
                  <a:rPr lang="en-US" sz="2400" b="1" dirty="0" err="1"/>
                  <a:t>Ukuran</a:t>
                </a:r>
                <a:endParaRPr lang="en-US" sz="2400" b="1" dirty="0"/>
              </a:p>
              <a:p>
                <a:pPr>
                  <a:buNone/>
                </a:pPr>
                <a:endParaRPr lang="en-US" sz="2400" b="1" dirty="0"/>
              </a:p>
              <a:p>
                <a:pPr>
                  <a:buNone/>
                </a:pP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ukuran</a:t>
                </a:r>
                <a:r>
                  <a:rPr lang="en-US" sz="2400" dirty="0"/>
                  <a:t> DPHE: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Font typeface="+mj-lt"/>
                  <a:buAutoNum type="arabicPeriod"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 err="1"/>
                  <a:t>dari</a:t>
                </a:r>
                <a:r>
                  <a:rPr lang="en-US" sz="2400" dirty="0"/>
                  <a:t> data </a:t>
                </a:r>
                <a:r>
                  <a:rPr lang="en-US" sz="2400" dirty="0" err="1"/>
                  <a:t>operasi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massa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fluida</a:t>
                </a:r>
                <a:r>
                  <a:rPr lang="en-US" sz="2400" dirty="0"/>
                  <a:t> dan </a:t>
                </a:r>
                <a:r>
                  <a:rPr lang="en-US" sz="2400" dirty="0" err="1"/>
                  <a:t>perubahan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suhu</a:t>
                </a:r>
                <a:r>
                  <a:rPr lang="en-US" sz="2400" dirty="0"/>
                  <a:t>).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konfigurasi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aliran</a:t>
                </a:r>
                <a:r>
                  <a:rPr lang="en-US" sz="2400" dirty="0"/>
                  <a:t> yang </a:t>
                </a:r>
                <a:r>
                  <a:rPr lang="en-US" sz="2400" dirty="0" err="1"/>
                  <a:t>dipilih</a:t>
                </a:r>
                <a:r>
                  <a:rPr lang="en-US" sz="2400" dirty="0"/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korelasi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empiris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tabel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standar</a:t>
                </a:r>
                <a:r>
                  <a:rPr lang="en-US" sz="2400" dirty="0"/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 err="1"/>
                  <a:t>Hitung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m:rPr>
                            <m:sty m:val="p"/>
                          </m:rPr>
                          <a:rPr lang="el-GR" sz="2400" i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𝑙𝑚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400" dirty="0"/>
                  <a:t>.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 err="1"/>
                  <a:t>Tentukan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panjang</a:t>
                </a:r>
                <a:r>
                  <a:rPr lang="en-US" sz="2400" dirty="0"/>
                  <a:t> pipa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400" dirty="0"/>
                  <a:t>.</a:t>
                </a:r>
              </a:p>
              <a:p>
                <a:pPr>
                  <a:buNone/>
                </a:pPr>
                <a:br>
                  <a:rPr lang="ar-AE" dirty="0"/>
                </a:br>
                <a:endParaRPr lang="ar-AE" dirty="0"/>
              </a:p>
              <a:p>
                <a:pPr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D0D511-8055-D814-3D5E-879A66349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6" y="1197405"/>
                <a:ext cx="8660679" cy="4247317"/>
              </a:xfrm>
              <a:prstGeom prst="rect">
                <a:avLst/>
              </a:prstGeom>
              <a:blipFill>
                <a:blip r:embed="rId2"/>
                <a:stretch>
                  <a:fillRect l="-1127" t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047D3CD-9E71-6A57-BE8B-68CE632354B4}"/>
              </a:ext>
            </a:extLst>
          </p:cNvPr>
          <p:cNvSpPr txBox="1"/>
          <p:nvPr/>
        </p:nvSpPr>
        <p:spPr>
          <a:xfrm>
            <a:off x="296260" y="433880"/>
            <a:ext cx="4590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/>
              <a:t>Perhitungan</a:t>
            </a:r>
            <a:r>
              <a:rPr lang="en-US" sz="2400" b="1" dirty="0"/>
              <a:t> Dasar Double Pipe</a:t>
            </a:r>
          </a:p>
        </p:txBody>
      </p:sp>
    </p:spTree>
    <p:extLst>
      <p:ext uri="{BB962C8B-B14F-4D97-AF65-F5344CB8AC3E}">
        <p14:creationId xmlns:p14="http://schemas.microsoft.com/office/powerpoint/2010/main" val="444527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601B2-53EB-87C8-A4D2-8D7E29ADF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05824-5281-0FC6-EB92-4685A1CDA4B6}"/>
                  </a:ext>
                </a:extLst>
              </p:cNvPr>
              <p:cNvSpPr txBox="1"/>
              <p:nvPr/>
            </p:nvSpPr>
            <p:spPr>
              <a:xfrm>
                <a:off x="339766" y="1197405"/>
                <a:ext cx="8660679" cy="370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Soal 1</a:t>
                </a:r>
              </a:p>
              <a:p>
                <a:pPr>
                  <a:buNone/>
                </a:pPr>
                <a:endParaRPr lang="en-US" sz="2400" b="1" dirty="0"/>
              </a:p>
              <a:p>
                <a:pPr>
                  <a:buNone/>
                </a:pPr>
                <a:r>
                  <a:rPr lang="en-US" sz="2400" dirty="0"/>
                  <a:t>Air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(mass flow 0.5 kg/s,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ar-AE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90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ar-AE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60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r-AE" sz="2400" dirty="0"/>
                  <a:t>) </a:t>
                </a:r>
                <a:r>
                  <a:rPr lang="en-US" sz="2400" dirty="0" err="1"/>
                  <a:t>digunakan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memanaskan</a:t>
                </a:r>
                <a:r>
                  <a:rPr lang="en-US" sz="2400" dirty="0"/>
                  <a:t> air </a:t>
                </a:r>
                <a:r>
                  <a:rPr lang="en-US" sz="2400" dirty="0" err="1"/>
                  <a:t>dingin</a:t>
                </a:r>
                <a:r>
                  <a:rPr lang="en-US" sz="2400" dirty="0"/>
                  <a:t> (0.3 kg/s,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ar-AE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25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r-AE" sz="2400" dirty="0"/>
                  <a:t>)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b="1" dirty="0"/>
                  <a:t>counter flow double pipe heat exchanger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 err="1"/>
                  <a:t>Hitung</a:t>
                </a:r>
                <a:r>
                  <a:rPr lang="en-US" sz="2400" dirty="0"/>
                  <a:t>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/>
                  <a:t>Laju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 err="1"/>
                  <a:t>Suhu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keluar</a:t>
                </a:r>
                <a:r>
                  <a:rPr lang="en-US" sz="2400" dirty="0"/>
                  <a:t> air </a:t>
                </a:r>
                <a:r>
                  <a:rPr lang="en-US" sz="2400" dirty="0" err="1"/>
                  <a:t>dingin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ar-AE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sz="2400" dirty="0"/>
                  <a:t>,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/>
                  <a:t>Luas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600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²</m:t>
                    </m:r>
                    <m:r>
                      <m:rPr>
                        <m:nor/>
                      </m:rPr>
                      <a:rPr lang="en-US" sz="2400" b="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sz="2400" b="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cdotpK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05824-5281-0FC6-EB92-4685A1CDA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6" y="1197405"/>
                <a:ext cx="8660679" cy="3709542"/>
              </a:xfrm>
              <a:prstGeom prst="rect">
                <a:avLst/>
              </a:prstGeom>
              <a:blipFill>
                <a:blip r:embed="rId2"/>
                <a:stretch>
                  <a:fillRect l="-1127" t="-1314" r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A75FDF6-976A-2503-25C4-881B0DD26680}"/>
              </a:ext>
            </a:extLst>
          </p:cNvPr>
          <p:cNvSpPr txBox="1"/>
          <p:nvPr/>
        </p:nvSpPr>
        <p:spPr>
          <a:xfrm>
            <a:off x="284274" y="128470"/>
            <a:ext cx="4590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Soal dan </a:t>
            </a:r>
            <a:r>
              <a:rPr lang="en-US" sz="2400" b="1" dirty="0" err="1"/>
              <a:t>Pembahasan</a:t>
            </a:r>
            <a:r>
              <a:rPr lang="en-US" sz="2400" b="1" dirty="0"/>
              <a:t> ( Double Pipe)</a:t>
            </a:r>
          </a:p>
          <a:p>
            <a:pP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2910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A332D-6492-1C48-9F90-43F7231B7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2FEEF6-266E-A994-546F-A6345C562CC6}"/>
                  </a:ext>
                </a:extLst>
              </p:cNvPr>
              <p:cNvSpPr txBox="1"/>
              <p:nvPr/>
            </p:nvSpPr>
            <p:spPr>
              <a:xfrm>
                <a:off x="339766" y="1197405"/>
                <a:ext cx="8660679" cy="3709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Soal 1</a:t>
                </a:r>
              </a:p>
              <a:p>
                <a:pPr>
                  <a:buNone/>
                </a:pPr>
                <a:endParaRPr lang="en-US" sz="2400" b="1" dirty="0"/>
              </a:p>
              <a:p>
                <a:pPr>
                  <a:buNone/>
                </a:pPr>
                <a:r>
                  <a:rPr lang="en-US" sz="2400" dirty="0"/>
                  <a:t>Air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(mass flow 0.5 kg/s,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ar-AE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90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ar-AE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60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r-AE" sz="2400" dirty="0"/>
                  <a:t>) </a:t>
                </a:r>
                <a:r>
                  <a:rPr lang="en-US" sz="2400" dirty="0" err="1"/>
                  <a:t>digunakan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memanaskan</a:t>
                </a:r>
                <a:r>
                  <a:rPr lang="en-US" sz="2400" dirty="0"/>
                  <a:t> air </a:t>
                </a:r>
                <a:r>
                  <a:rPr lang="en-US" sz="2400" dirty="0" err="1"/>
                  <a:t>dingin</a:t>
                </a:r>
                <a:r>
                  <a:rPr lang="en-US" sz="2400" dirty="0"/>
                  <a:t> (0.3 kg/s,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ar-AE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25</m:t>
                    </m:r>
                    <m:r>
                      <a:rPr lang="ar-AE" sz="2400" i="0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r-AE" sz="2400" dirty="0"/>
                  <a:t>)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b="1" dirty="0"/>
                  <a:t>counter flow double pipe heat exchanger</a:t>
                </a:r>
                <a:r>
                  <a:rPr lang="en-US" sz="2400" dirty="0"/>
                  <a:t>.</a:t>
                </a:r>
                <a:br>
                  <a:rPr lang="en-US" sz="2400" dirty="0"/>
                </a:br>
                <a:r>
                  <a:rPr lang="en-US" sz="2400" dirty="0" err="1"/>
                  <a:t>Hitung</a:t>
                </a:r>
                <a:r>
                  <a:rPr lang="en-US" sz="2400" dirty="0"/>
                  <a:t>: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/>
                  <a:t>Laju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 err="1"/>
                  <a:t>Suhu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keluar</a:t>
                </a:r>
                <a:r>
                  <a:rPr lang="en-US" sz="2400" dirty="0"/>
                  <a:t> air </a:t>
                </a:r>
                <a:r>
                  <a:rPr lang="en-US" sz="2400" dirty="0" err="1"/>
                  <a:t>dingin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ar-AE" sz="24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sz="2400" dirty="0"/>
                  <a:t>,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400" dirty="0"/>
                  <a:t>Luas </a:t>
                </a:r>
                <a:r>
                  <a:rPr lang="en-US" sz="2400" dirty="0" err="1"/>
                  <a:t>perpindahan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panas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600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1">
                        <a:latin typeface="Cambria Math" panose="02040503050406030204" pitchFamily="18" charset="0"/>
                      </a:rPr>
                      <m:t>²</m:t>
                    </m:r>
                    <m:r>
                      <m:rPr>
                        <m:nor/>
                      </m:rPr>
                      <a:rPr lang="en-US" sz="2400" b="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sz="2400" b="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cdotpK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2FEEF6-266E-A994-546F-A6345C56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6" y="1197405"/>
                <a:ext cx="8660679" cy="3709542"/>
              </a:xfrm>
              <a:prstGeom prst="rect">
                <a:avLst/>
              </a:prstGeom>
              <a:blipFill>
                <a:blip r:embed="rId2"/>
                <a:stretch>
                  <a:fillRect l="-1127" t="-1314" r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F5A2DE5-3B5E-2CEF-42A4-4C40FD12B02A}"/>
              </a:ext>
            </a:extLst>
          </p:cNvPr>
          <p:cNvSpPr txBox="1"/>
          <p:nvPr/>
        </p:nvSpPr>
        <p:spPr>
          <a:xfrm>
            <a:off x="284274" y="128470"/>
            <a:ext cx="4590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Soal dan </a:t>
            </a:r>
            <a:r>
              <a:rPr lang="en-US" sz="2400" b="1" dirty="0" err="1"/>
              <a:t>Pembahasan</a:t>
            </a:r>
            <a:r>
              <a:rPr lang="en-US" sz="2400" b="1" dirty="0"/>
              <a:t> ( Double Pipe)</a:t>
            </a:r>
          </a:p>
          <a:p>
            <a:pP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184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197405"/>
            <a:ext cx="8856889" cy="366491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Perpindahan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salah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aspek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terpenting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rekayasa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Hampir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reaktor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evaporator,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distilasi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kondensor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pendingin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sistem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pemanas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fluida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—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memerlukan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(heat exchanger).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Alat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berfungsi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mentransfer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dua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fluida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perbedaan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terjadi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pencampuran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keduanya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krusial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diperoleh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operasional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minimum,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peralatan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panjang.Dua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paling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adalah:Double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Pipe Heat Exchanger, dan Shell and Tube Heat Exchanger.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C168D-8D8A-0319-EECB-5AC300050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299D8-5B5E-898B-2B43-9E5C8F7473FE}"/>
              </a:ext>
            </a:extLst>
          </p:cNvPr>
          <p:cNvSpPr txBox="1"/>
          <p:nvPr/>
        </p:nvSpPr>
        <p:spPr>
          <a:xfrm>
            <a:off x="345438" y="758976"/>
            <a:ext cx="86606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Soal 1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2D2676-4D2E-5859-D0BB-DBA785D80E69}"/>
              </a:ext>
            </a:extLst>
          </p:cNvPr>
          <p:cNvSpPr txBox="1"/>
          <p:nvPr/>
        </p:nvSpPr>
        <p:spPr>
          <a:xfrm>
            <a:off x="95383" y="-56239"/>
            <a:ext cx="4590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Soal dan </a:t>
            </a:r>
            <a:r>
              <a:rPr lang="en-US" sz="2400" b="1" dirty="0" err="1"/>
              <a:t>Pembahasan</a:t>
            </a:r>
            <a:endParaRPr lang="en-US" sz="2400" b="1" dirty="0"/>
          </a:p>
          <a:p>
            <a:r>
              <a:rPr lang="en-US" sz="2400" b="1" dirty="0"/>
              <a:t> ( Double Pipe)</a:t>
            </a:r>
          </a:p>
          <a:p>
            <a:pPr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2F749-0761-2697-AD6E-634EA91F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310" y="1502815"/>
            <a:ext cx="60943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8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332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2AE24-056B-44CB-BD67-A33AC256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D6E9EF-E114-B117-25B1-2CE041DDAF28}"/>
                  </a:ext>
                </a:extLst>
              </p:cNvPr>
              <p:cNvSpPr txBox="1"/>
              <p:nvPr/>
            </p:nvSpPr>
            <p:spPr>
              <a:xfrm>
                <a:off x="0" y="1052799"/>
                <a:ext cx="8847740" cy="5433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000" b="1" dirty="0" err="1"/>
                  <a:t>Contoh</a:t>
                </a:r>
                <a:r>
                  <a:rPr lang="en-US" sz="2000" b="1" dirty="0"/>
                  <a:t> Soal 3</a:t>
                </a:r>
              </a:p>
              <a:p>
                <a:pPr>
                  <a:buNone/>
                </a:pPr>
                <a:r>
                  <a:rPr lang="en-US" sz="2000" dirty="0" err="1"/>
                  <a:t>Uap</a:t>
                </a:r>
                <a:r>
                  <a:rPr lang="en-US" sz="2000" dirty="0"/>
                  <a:t> air pada 150°C </a:t>
                </a:r>
                <a:r>
                  <a:rPr lang="en-US" sz="2000" dirty="0" err="1"/>
                  <a:t>digunakan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untuk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memanaskan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minyak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dari</a:t>
                </a:r>
                <a:r>
                  <a:rPr lang="en-US" sz="2000" dirty="0"/>
                  <a:t> 30°C </a:t>
                </a:r>
                <a:r>
                  <a:rPr lang="en-US" sz="2000" dirty="0" err="1"/>
                  <a:t>menjadi</a:t>
                </a:r>
                <a:r>
                  <a:rPr lang="en-US" sz="2000" dirty="0"/>
                  <a:t> 90°C.</a:t>
                </a:r>
                <a:br>
                  <a:rPr lang="en-US" sz="2000" dirty="0"/>
                </a:br>
                <a:r>
                  <a:rPr lang="en-US" sz="2000" dirty="0"/>
                  <a:t>Laju </a:t>
                </a:r>
                <a:r>
                  <a:rPr lang="en-US" sz="2000" dirty="0" err="1"/>
                  <a:t>massa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minyak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ar-A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r-AE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ar-AE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 i="0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2000" i="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 i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ar-AE" sz="2000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 i="0">
                        <a:latin typeface="Cambria Math" panose="02040503050406030204" pitchFamily="18" charset="0"/>
                      </a:rPr>
                      <m:t>2200</m:t>
                    </m:r>
                    <m:r>
                      <m:rPr>
                        <m:nor/>
                      </m:rPr>
                      <a:rPr lang="ar-AE" sz="2000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sz="2000" b="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sz="2000" b="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cdotpK</m:t>
                    </m:r>
                  </m:oMath>
                </a14:m>
                <a:r>
                  <a:rPr lang="en-US" sz="2000" dirty="0"/>
                  <a:t>.</a:t>
                </a:r>
                <a:br>
                  <a:rPr lang="en-US" sz="2000" dirty="0"/>
                </a:br>
                <a:r>
                  <a:rPr lang="en-US" sz="2000" dirty="0" err="1"/>
                  <a:t>Hitung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luas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permukaan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penukar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kalor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jika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350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 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W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²</m:t>
                    </m:r>
                    <m:r>
                      <m:rPr>
                        <m:nor/>
                      </m:rPr>
                      <a:rPr lang="en-US" sz="2000" b="0" i="1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nor/>
                      </m:rPr>
                      <a:rPr lang="en-US" sz="2000" b="0" i="1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cdotpK</m:t>
                    </m:r>
                  </m:oMath>
                </a14:m>
                <a:r>
                  <a:rPr lang="en-US" sz="2000" dirty="0"/>
                  <a:t>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AE" sz="2000" i="1">
                            <a:latin typeface="Cambria Math" panose="02040503050406030204" pitchFamily="18" charset="0"/>
                          </a:rPr>
                          <m:t>𝑐𝑜𝑛𝑑</m:t>
                        </m:r>
                      </m:sub>
                    </m:sSub>
                    <m:r>
                      <a:rPr lang="ar-AE" sz="20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000" i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ar-AE" sz="2000" i="0">
                        <a:latin typeface="Cambria Math" panose="02040503050406030204" pitchFamily="18" charset="0"/>
                      </a:rPr>
                      <m:t>°</m:t>
                    </m:r>
                    <m:r>
                      <a:rPr lang="ar-AE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ar-AE" sz="2000" dirty="0"/>
                  <a:t>.</a:t>
                </a:r>
              </a:p>
              <a:p>
                <a:pPr>
                  <a:buNone/>
                </a:pPr>
                <a:br>
                  <a:rPr lang="ar-AE" sz="2000" dirty="0"/>
                </a:br>
                <a:endParaRPr lang="ar-AE" sz="2000" dirty="0"/>
              </a:p>
              <a:p>
                <a:pPr>
                  <a:buNone/>
                </a:pPr>
                <a:r>
                  <a:rPr lang="en-US" sz="2000" b="1" dirty="0"/>
                  <a:t>Langkah 1: </a:t>
                </a:r>
                <a:r>
                  <a:rPr lang="en-US" sz="2000" b="1" dirty="0" err="1"/>
                  <a:t>Hitung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laju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panas</a:t>
                </a:r>
                <a:endParaRPr lang="en-US" sz="2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e>
                      </m:d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2200</m:t>
                          </m:r>
                        </m:e>
                      </m:d>
                      <m:d>
                        <m:d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</m:d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198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m:rPr>
                          <m:nor/>
                        </m:rPr>
                        <a:rPr lang="ar-AE" sz="2000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2000" b="0" dirty="0"/>
              </a:p>
              <a:p>
                <a:pPr>
                  <a:buNone/>
                </a:pPr>
                <a:r>
                  <a:rPr lang="en-US" sz="2000" b="1" dirty="0"/>
                  <a:t>Langkah 2: </a:t>
                </a:r>
                <a:r>
                  <a:rPr lang="el-GR" sz="2000" b="1" dirty="0"/>
                  <a:t>Δ</a:t>
                </a:r>
                <a:r>
                  <a:rPr lang="en-US" sz="2000" b="1" dirty="0" err="1"/>
                  <a:t>Tlm</a:t>
                </a:r>
                <a:endParaRPr lang="en-US" sz="2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ar-AE" sz="2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ar-AE" sz="2000" dirty="0"/>
              </a:p>
              <a:p>
                <a:pPr>
                  <a:buNone/>
                </a:pPr>
                <a:r>
                  <a:rPr lang="en-US" sz="2000" b="1" dirty="0"/>
                  <a:t>Langkah 3: </a:t>
                </a:r>
                <a:r>
                  <a:rPr lang="en-US" sz="2000" b="1" dirty="0" err="1"/>
                  <a:t>Hitung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luas</a:t>
                </a:r>
                <a:endParaRPr lang="en-US" sz="2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ar-AE" sz="2000" i="1">
                                  <a:latin typeface="Cambria Math" panose="02040503050406030204" pitchFamily="18" charset="0"/>
                                </a:rPr>
                                <m:t>𝑙𝑚</m:t>
                              </m:r>
                            </m:sub>
                          </m:sSub>
                        </m:den>
                      </m:f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198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350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 i="0">
                                  <a:latin typeface="Cambria Math" panose="02040503050406030204" pitchFamily="18" charset="0"/>
                                </a:rPr>
                                <m:t>86</m:t>
                              </m:r>
                              <m:r>
                                <a:rPr lang="ar-AE" sz="20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den>
                      </m:f>
                      <m:r>
                        <a:rPr lang="ar-A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000" i="0">
                          <a:latin typeface="Cambria Math" panose="02040503050406030204" pitchFamily="18" charset="0"/>
                        </a:rPr>
                        <m:t>56</m:t>
                      </m:r>
                      <m:r>
                        <m:rPr>
                          <m:nor/>
                        </m:rPr>
                        <a:rPr lang="ar-AE" sz="2000" b="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b="0" i="1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en-US" sz="2000" b="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ar-AE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 sz="2000" i="0">
                              <a:latin typeface="Cambria Math" panose="02040503050406030204" pitchFamily="18" charset="0"/>
                            </a:rPr>
                            <m:t>56</m:t>
                          </m:r>
                          <m:r>
                            <m:rPr>
                              <m:nor/>
                            </m:rPr>
                            <a:rPr lang="ar-AE" sz="2000" b="0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²</m:t>
                          </m:r>
                        </m:e>
                      </m:borderBox>
                    </m:oMath>
                  </m:oMathPara>
                </a14:m>
                <a:endParaRPr lang="ar-AE" sz="20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D6E9EF-E114-B117-25B1-2CE041DDA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99"/>
                <a:ext cx="8847740" cy="5433988"/>
              </a:xfrm>
              <a:prstGeom prst="rect">
                <a:avLst/>
              </a:prstGeom>
              <a:blipFill>
                <a:blip r:embed="rId2"/>
                <a:stretch>
                  <a:fillRect l="-689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EA4BC9-4EB8-628E-C8E3-3CED7E49A979}"/>
              </a:ext>
            </a:extLst>
          </p:cNvPr>
          <p:cNvSpPr txBox="1"/>
          <p:nvPr/>
        </p:nvSpPr>
        <p:spPr>
          <a:xfrm>
            <a:off x="601670" y="281175"/>
            <a:ext cx="45835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Double Pipe Heat Exchanger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9258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5B4E9-132B-80EF-FE56-97095D028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5A0C7-74FA-FC40-A60F-A7603116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Klasifikasi dan </a:t>
            </a:r>
            <a:r>
              <a:rPr lang="en-US" sz="3200" b="1" dirty="0" err="1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32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Kerja</a:t>
            </a:r>
            <a:r>
              <a:rPr lang="en-US" sz="32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Penukar</a:t>
            </a:r>
            <a:r>
              <a:rPr lang="en-US" sz="3200" b="1" dirty="0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Kalor</a:t>
            </a:r>
            <a:endParaRPr lang="en-US" sz="3200" b="1" dirty="0">
              <a:solidFill>
                <a:srgbClr val="99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2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6AEC7F-1A8A-57ED-C0BC-EF00DC7E0F9D}"/>
              </a:ext>
            </a:extLst>
          </p:cNvPr>
          <p:cNvSpPr txBox="1"/>
          <p:nvPr/>
        </p:nvSpPr>
        <p:spPr>
          <a:xfrm>
            <a:off x="0" y="1052799"/>
            <a:ext cx="8847740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Secara </a:t>
            </a:r>
            <a:r>
              <a:rPr lang="en-US" dirty="0" err="1"/>
              <a:t>umum</a:t>
            </a:r>
            <a:r>
              <a:rPr lang="en-US" dirty="0"/>
              <a:t>,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penukar</a:t>
            </a:r>
            <a:r>
              <a:rPr lang="en-US" dirty="0"/>
              <a:t> </a:t>
            </a:r>
            <a:r>
              <a:rPr lang="en-US" dirty="0" err="1"/>
              <a:t>kalor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b="1" dirty="0"/>
              <a:t>A, </a:t>
            </a:r>
            <a:r>
              <a:rPr lang="en-US" b="1" dirty="0" err="1"/>
              <a:t>Berdasarkan</a:t>
            </a:r>
            <a:r>
              <a:rPr lang="en-US" b="1" dirty="0"/>
              <a:t> Arah </a:t>
            </a:r>
            <a:r>
              <a:rPr lang="en-US" b="1" dirty="0" err="1"/>
              <a:t>Aliran</a:t>
            </a:r>
            <a:r>
              <a:rPr lang="en-US" b="1" dirty="0"/>
              <a:t> </a:t>
            </a:r>
            <a:r>
              <a:rPr lang="en-US" b="1" dirty="0" err="1"/>
              <a:t>Fluida</a:t>
            </a:r>
            <a:endParaRPr lang="en-US" b="1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Parallel Flow (</a:t>
            </a:r>
            <a:r>
              <a:rPr lang="en-US" b="1" dirty="0" err="1"/>
              <a:t>Aliran</a:t>
            </a:r>
            <a:r>
              <a:rPr lang="en-US" b="1" dirty="0"/>
              <a:t> </a:t>
            </a:r>
            <a:r>
              <a:rPr lang="en-US" b="1" dirty="0" err="1"/>
              <a:t>Sejajar</a:t>
            </a:r>
            <a:r>
              <a:rPr lang="en-US" b="1" dirty="0"/>
              <a:t>)</a:t>
            </a:r>
            <a:br>
              <a:rPr lang="en-US" dirty="0"/>
            </a:b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searah</a:t>
            </a:r>
            <a:r>
              <a:rPr lang="en-US" dirty="0"/>
              <a:t>;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awal</a:t>
            </a:r>
            <a:r>
              <a:rPr lang="en-US" dirty="0"/>
              <a:t>, </a:t>
            </a:r>
            <a:r>
              <a:rPr lang="en-US" dirty="0" err="1"/>
              <a:t>mengecil</a:t>
            </a:r>
            <a:r>
              <a:rPr lang="en-US" dirty="0"/>
              <a:t> di </a:t>
            </a:r>
            <a:r>
              <a:rPr lang="en-US" dirty="0" err="1"/>
              <a:t>ujung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Counter Flow (</a:t>
            </a:r>
            <a:r>
              <a:rPr lang="en-US" b="1" dirty="0" err="1"/>
              <a:t>Aliran</a:t>
            </a:r>
            <a:r>
              <a:rPr lang="en-US" b="1" dirty="0"/>
              <a:t> </a:t>
            </a:r>
            <a:r>
              <a:rPr lang="en-US" b="1" dirty="0" err="1"/>
              <a:t>Berlawanan</a:t>
            </a:r>
            <a:r>
              <a:rPr lang="en-US" b="1" dirty="0"/>
              <a:t>)</a:t>
            </a:r>
            <a:br>
              <a:rPr lang="en-US" dirty="0"/>
            </a:b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dan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paling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Cross Flow (</a:t>
            </a:r>
            <a:r>
              <a:rPr lang="en-US" b="1" dirty="0" err="1"/>
              <a:t>Aliran</a:t>
            </a:r>
            <a:r>
              <a:rPr lang="en-US" b="1" dirty="0"/>
              <a:t> Silang)</a:t>
            </a:r>
            <a:br>
              <a:rPr lang="en-US" dirty="0"/>
            </a:b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dan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(</a:t>
            </a:r>
            <a:r>
              <a:rPr lang="en-US" dirty="0" err="1"/>
              <a:t>umum</a:t>
            </a:r>
            <a:r>
              <a:rPr lang="en-US" dirty="0"/>
              <a:t> pada </a:t>
            </a:r>
            <a:r>
              <a:rPr lang="en-US" dirty="0" err="1"/>
              <a:t>penukar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–gas).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5ED95-E943-1263-ABD0-F76CB2DB68E8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42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1B55CB-2FE8-F979-A7BA-78337F73A226}"/>
              </a:ext>
            </a:extLst>
          </p:cNvPr>
          <p:cNvSpPr txBox="1"/>
          <p:nvPr/>
        </p:nvSpPr>
        <p:spPr>
          <a:xfrm>
            <a:off x="46051" y="1587059"/>
            <a:ext cx="45858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/>
              <a:t>a, Parallel Flow (</a:t>
            </a:r>
            <a:r>
              <a:rPr lang="en-US" sz="1600" dirty="0" err="1"/>
              <a:t>Aliran</a:t>
            </a:r>
            <a:r>
              <a:rPr lang="en-US" sz="1600" dirty="0"/>
              <a:t> </a:t>
            </a:r>
            <a:r>
              <a:rPr lang="en-US" sz="1600" dirty="0" err="1"/>
              <a:t>Sejajar</a:t>
            </a:r>
            <a:r>
              <a:rPr lang="en-US" sz="1600" dirty="0"/>
              <a:t>)</a:t>
            </a:r>
            <a:br>
              <a:rPr lang="en-US" sz="1600" dirty="0"/>
            </a:b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b.  Counter Flow (</a:t>
            </a:r>
            <a:r>
              <a:rPr lang="en-US" sz="1600" dirty="0" err="1"/>
              <a:t>Aliran</a:t>
            </a:r>
            <a:r>
              <a:rPr lang="en-US" sz="1600" dirty="0"/>
              <a:t> </a:t>
            </a:r>
            <a:r>
              <a:rPr lang="en-US" sz="1600" dirty="0" err="1"/>
              <a:t>Berlawanan</a:t>
            </a:r>
            <a:r>
              <a:rPr lang="en-US" sz="1600" dirty="0"/>
              <a:t>)</a:t>
            </a:r>
            <a:br>
              <a:rPr lang="en-US" sz="1600" dirty="0"/>
            </a:b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c. Cross Flow (</a:t>
            </a:r>
            <a:r>
              <a:rPr lang="en-US" sz="1600" dirty="0" err="1"/>
              <a:t>Aliran</a:t>
            </a:r>
            <a:r>
              <a:rPr lang="en-US" sz="1600" dirty="0"/>
              <a:t> Silang)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4EEF2C-D2CF-D1B7-E188-006CBDA3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84" y="1350110"/>
            <a:ext cx="5497380" cy="3156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DDB84E-3311-B42E-6A24-DE57EAD4E3C5}"/>
              </a:ext>
            </a:extLst>
          </p:cNvPr>
          <p:cNvSpPr txBox="1"/>
          <p:nvPr/>
        </p:nvSpPr>
        <p:spPr>
          <a:xfrm>
            <a:off x="601670" y="251602"/>
            <a:ext cx="4585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Berdasarkan</a:t>
            </a:r>
            <a:r>
              <a:rPr lang="en-US" dirty="0"/>
              <a:t> Arah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Fluida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5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D9170-23BB-BB2A-864A-855A51914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F15E72-4A44-028B-852F-956B9925FB3E}"/>
              </a:ext>
            </a:extLst>
          </p:cNvPr>
          <p:cNvSpPr txBox="1"/>
          <p:nvPr/>
        </p:nvSpPr>
        <p:spPr>
          <a:xfrm>
            <a:off x="0" y="1052799"/>
            <a:ext cx="884774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B 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Panas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Regenerative: Sebagian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di material </a:t>
            </a:r>
            <a:r>
              <a:rPr lang="en-US" dirty="0" err="1"/>
              <a:t>penyimpan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/>
              <a:t>Recuperative: Dua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oleh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logam</a:t>
            </a:r>
            <a:r>
              <a:rPr lang="en-US" dirty="0"/>
              <a:t> tipis (</a:t>
            </a:r>
            <a:r>
              <a:rPr lang="en-US" dirty="0" err="1"/>
              <a:t>umum</a:t>
            </a:r>
            <a:r>
              <a:rPr lang="en-US" dirty="0"/>
              <a:t> pada </a:t>
            </a:r>
            <a:r>
              <a:rPr lang="en-US" dirty="0" err="1"/>
              <a:t>industri</a:t>
            </a:r>
            <a:r>
              <a:rPr lang="en-US" dirty="0"/>
              <a:t>).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848F9-7F92-9448-5666-33D65F5E69DB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256DE-BA75-0D70-E31A-6A617966E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55" y="2623851"/>
            <a:ext cx="4705350" cy="236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E25F2F-69A1-56F0-7E54-F931C64CF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52" y="2724455"/>
            <a:ext cx="4087426" cy="19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6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67035-2B03-B14A-47EE-9F6F6EB30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192DA-1652-6D31-475A-D9E5558EACAE}"/>
              </a:ext>
            </a:extLst>
          </p:cNvPr>
          <p:cNvSpPr txBox="1"/>
          <p:nvPr/>
        </p:nvSpPr>
        <p:spPr>
          <a:xfrm>
            <a:off x="0" y="1052799"/>
            <a:ext cx="8847740" cy="4065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/>
              <a:t>B 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Panas</a:t>
            </a:r>
          </a:p>
          <a:p>
            <a:pPr marL="342900" indent="-342900">
              <a:buAutoNum type="arabicPeriod"/>
            </a:pPr>
            <a:r>
              <a:rPr lang="en-US" dirty="0"/>
              <a:t>Regenerative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algn="just"/>
            <a:r>
              <a:rPr lang="en-US" b="1" dirty="0"/>
              <a:t>Konsep </a:t>
            </a:r>
            <a:r>
              <a:rPr lang="en-US" b="1" dirty="0" err="1"/>
              <a:t>dasar</a:t>
            </a:r>
            <a:r>
              <a:rPr lang="en-US" b="1" dirty="0"/>
              <a:t>:</a:t>
            </a:r>
          </a:p>
          <a:p>
            <a:pPr algn="just"/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dirty="0"/>
              <a:t>Pada </a:t>
            </a:r>
            <a:r>
              <a:rPr lang="en-US" dirty="0" err="1"/>
              <a:t>penukar</a:t>
            </a:r>
            <a:r>
              <a:rPr lang="en-US" dirty="0"/>
              <a:t> </a:t>
            </a:r>
            <a:r>
              <a:rPr lang="en-US" dirty="0" err="1"/>
              <a:t>kalor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i="1" dirty="0"/>
              <a:t>regenerative</a:t>
            </a:r>
            <a:r>
              <a:rPr lang="en-US" dirty="0"/>
              <a:t>,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b="1" dirty="0" err="1"/>
              <a:t>disimpan</a:t>
            </a:r>
            <a:r>
              <a:rPr lang="en-US" b="1" dirty="0"/>
              <a:t> </a:t>
            </a:r>
            <a:r>
              <a:rPr lang="en-US" b="1" dirty="0" err="1"/>
              <a:t>sementara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material </a:t>
            </a:r>
            <a:r>
              <a:rPr lang="en-US" dirty="0" err="1"/>
              <a:t>penyimpan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(</a:t>
            </a:r>
            <a:r>
              <a:rPr lang="en-US" i="1" dirty="0"/>
              <a:t>thermal storage medium</a:t>
            </a:r>
            <a:r>
              <a:rPr lang="en-US" dirty="0"/>
              <a:t>),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kata lain, transfer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dua </a:t>
            </a:r>
            <a:r>
              <a:rPr lang="en-US" dirty="0" err="1"/>
              <a:t>fluida</a:t>
            </a:r>
            <a:r>
              <a:rPr lang="en-US" dirty="0"/>
              <a:t>, </a:t>
            </a:r>
            <a:r>
              <a:rPr lang="en-US" dirty="0" err="1"/>
              <a:t>melainkan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/>
              <a:t>padat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dan </a:t>
            </a:r>
            <a:r>
              <a:rPr lang="en-US" dirty="0" err="1"/>
              <a:t>pendinginan</a:t>
            </a:r>
            <a:r>
              <a:rPr lang="en-US" dirty="0"/>
              <a:t> </a:t>
            </a:r>
            <a:r>
              <a:rPr lang="en-US" dirty="0" err="1"/>
              <a:t>bergantian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6FD5D-9571-DBD2-7D59-78743AFBE9DB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514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8138A-2E44-7700-89A0-6D1028D9C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601E47-6D83-791A-6644-C8227707AFD0}"/>
              </a:ext>
            </a:extLst>
          </p:cNvPr>
          <p:cNvSpPr txBox="1"/>
          <p:nvPr/>
        </p:nvSpPr>
        <p:spPr>
          <a:xfrm>
            <a:off x="0" y="1052799"/>
            <a:ext cx="8847740" cy="4342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 Regenerative</a:t>
            </a:r>
          </a:p>
          <a:p>
            <a:pPr algn="just"/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:</a:t>
            </a:r>
            <a:endParaRPr lang="en-US" dirty="0"/>
          </a:p>
          <a:p>
            <a:pPr algn="just"/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pertama-tama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media </a:t>
            </a:r>
            <a:r>
              <a:rPr lang="en-US" dirty="0" err="1"/>
              <a:t>penyimpan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bata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berpori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keramik</a:t>
            </a:r>
            <a:r>
              <a:rPr lang="en-US" dirty="0"/>
              <a:t>). Media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mengalir</a:t>
            </a:r>
            <a:r>
              <a:rPr lang="en-US" dirty="0"/>
              <a:t>,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media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tersimpan</a:t>
            </a:r>
            <a:r>
              <a:rPr lang="en-US" dirty="0"/>
              <a:t>,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.</a:t>
            </a:r>
          </a:p>
          <a:p>
            <a:r>
              <a:rPr lang="en-US" b="1" dirty="0" err="1"/>
              <a:t>Karakteristik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Transfer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b="1" dirty="0" err="1"/>
              <a:t>intermiten</a:t>
            </a:r>
            <a:r>
              <a:rPr lang="en-US" b="1" dirty="0"/>
              <a:t> (</a:t>
            </a:r>
            <a:r>
              <a:rPr lang="en-US" b="1" dirty="0" err="1"/>
              <a:t>bergantian</a:t>
            </a:r>
            <a:r>
              <a:rPr lang="en-US" b="1" dirty="0"/>
              <a:t>)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kontinu</a:t>
            </a:r>
            <a:r>
              <a:rPr lang="en-US" dirty="0"/>
              <a:t>.</a:t>
            </a:r>
          </a:p>
          <a:p>
            <a:r>
              <a:rPr lang="en-US" dirty="0"/>
              <a:t>Sering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di mana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sangat </a:t>
            </a:r>
            <a:r>
              <a:rPr lang="en-US" dirty="0" err="1"/>
              <a:t>tinggi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800–1500 °C).</a:t>
            </a:r>
          </a:p>
          <a:p>
            <a:r>
              <a:rPr lang="en-US" dirty="0"/>
              <a:t>Media </a:t>
            </a:r>
            <a:r>
              <a:rPr lang="en-US" dirty="0" err="1"/>
              <a:t>penyimpan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dan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kejut</a:t>
            </a:r>
            <a:r>
              <a:rPr lang="en-US" dirty="0"/>
              <a:t> </a:t>
            </a:r>
            <a:r>
              <a:rPr lang="en-US" dirty="0" err="1"/>
              <a:t>termal</a:t>
            </a:r>
            <a:r>
              <a:rPr lang="en-US" dirty="0"/>
              <a:t>.</a:t>
            </a:r>
          </a:p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fluida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reaktif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3E7B6-87BC-46B2-AA9C-7037A5D063CC}"/>
              </a:ext>
            </a:extLst>
          </p:cNvPr>
          <p:cNvSpPr txBox="1"/>
          <p:nvPr/>
        </p:nvSpPr>
        <p:spPr>
          <a:xfrm>
            <a:off x="601670" y="281175"/>
            <a:ext cx="458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Klasifikasi dan </a:t>
            </a:r>
            <a:r>
              <a:rPr lang="en-US" b="1" dirty="0" err="1"/>
              <a:t>Prinsip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Penukar</a:t>
            </a:r>
            <a:r>
              <a:rPr lang="en-US" b="1" dirty="0"/>
              <a:t> </a:t>
            </a:r>
            <a:r>
              <a:rPr lang="en-US" b="1" dirty="0" err="1"/>
              <a:t>Kalor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102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2290</Words>
  <Application>Microsoft Office PowerPoint</Application>
  <PresentationFormat>On-screen Show (16:9)</PresentationFormat>
  <Paragraphs>306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</vt:lpstr>
      <vt:lpstr>Cambria Math</vt:lpstr>
      <vt:lpstr>Wingdings</vt:lpstr>
      <vt:lpstr>Office Theme</vt:lpstr>
      <vt:lpstr>Dasar Pemilihan Alat Penukar Kalor   “Double Pipe dan “Shell &amp; Tubes”</vt:lpstr>
      <vt:lpstr>Agenda</vt:lpstr>
      <vt:lpstr>Pengertian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Title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Rinette Visca</cp:lastModifiedBy>
  <cp:revision>5</cp:revision>
  <dcterms:created xsi:type="dcterms:W3CDTF">2017-08-01T15:40:51Z</dcterms:created>
  <dcterms:modified xsi:type="dcterms:W3CDTF">2025-11-01T08:06:07Z</dcterms:modified>
</cp:coreProperties>
</file>