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1" r:id="rId2"/>
    <p:sldId id="257" r:id="rId3"/>
    <p:sldId id="352" r:id="rId4"/>
    <p:sldId id="305" r:id="rId5"/>
    <p:sldId id="353" r:id="rId6"/>
    <p:sldId id="344" r:id="rId7"/>
    <p:sldId id="343" r:id="rId8"/>
    <p:sldId id="356" r:id="rId9"/>
    <p:sldId id="354" r:id="rId10"/>
    <p:sldId id="326" r:id="rId11"/>
    <p:sldId id="347" r:id="rId12"/>
    <p:sldId id="337" r:id="rId13"/>
  </p:sldIdLst>
  <p:sldSz cx="12192000" cy="6858000"/>
  <p:notesSz cx="6858000" cy="9144000"/>
  <p:defaultTextStyle>
    <a:defPPr rtl="0"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FC2"/>
    <a:srgbClr val="978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Tanpa Gaya, Tanpa Kis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5095" autoAdjust="0"/>
  </p:normalViewPr>
  <p:slideViewPr>
    <p:cSldViewPr snapToGrid="0">
      <p:cViewPr varScale="1">
        <p:scale>
          <a:sx n="80" d="100"/>
          <a:sy n="80" d="100"/>
        </p:scale>
        <p:origin x="336" y="12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22"/>
    </p:cViewPr>
  </p:sorterViewPr>
  <p:notesViewPr>
    <p:cSldViewPr snapToGrid="0">
      <p:cViewPr varScale="1">
        <p:scale>
          <a:sx n="88" d="100"/>
          <a:sy n="88" d="100"/>
        </p:scale>
        <p:origin x="307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d-ID" dirty="0"/>
          </a:p>
        </p:txBody>
      </p:sp>
      <p:sp>
        <p:nvSpPr>
          <p:cNvPr id="3" name="Tampungan Tanggal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DDBFDF0-7DD0-4716-89BA-EAF15DE3A3A0}" type="datetime1">
              <a:rPr lang="id-ID" smtClean="0"/>
              <a:t>17/01/2026</a:t>
            </a:fld>
            <a:endParaRPr lang="id-ID" dirty="0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d-ID" dirty="0"/>
          </a:p>
        </p:txBody>
      </p:sp>
      <p:sp>
        <p:nvSpPr>
          <p:cNvPr id="5" name="Tampungan Nomor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id-ID" smtClean="0"/>
              <a:t>‹#›</a:t>
            </a:fld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d-ID" noProof="0" dirty="0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BD743-42A5-492F-B065-32BBD8613B97}" type="datetime1">
              <a:rPr lang="id-ID" smtClean="0"/>
              <a:pPr/>
              <a:t>17/01/2026</a:t>
            </a:fld>
            <a:endParaRPr lang="id-ID" dirty="0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d-ID" noProof="0" dirty="0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d-ID" noProof="0" dirty="0"/>
              <a:t>Klik untuk mengedit gaya teks Master</a:t>
            </a:r>
          </a:p>
          <a:p>
            <a:pPr lvl="1" rtl="0"/>
            <a:r>
              <a:rPr lang="id-ID" noProof="0" dirty="0"/>
              <a:t>Tingkat kedua</a:t>
            </a:r>
          </a:p>
          <a:p>
            <a:pPr lvl="2" rtl="0"/>
            <a:r>
              <a:rPr lang="id-ID" noProof="0" dirty="0"/>
              <a:t>Tingkat ketiga</a:t>
            </a:r>
          </a:p>
          <a:p>
            <a:pPr lvl="3" rtl="0"/>
            <a:r>
              <a:rPr lang="id-ID" noProof="0" dirty="0"/>
              <a:t>Tingkat keempat</a:t>
            </a:r>
          </a:p>
          <a:p>
            <a:pPr lvl="4" rtl="0"/>
            <a:r>
              <a:rPr lang="id-ID" noProof="0" dirty="0"/>
              <a:t>Tingkat kelima</a:t>
            </a:r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d-ID" noProof="0" dirty="0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2869989-EB00-4EE7-BCB5-25BDC5BB29F8}" type="slidenum">
              <a:rPr lang="id-ID" noProof="0" smtClean="0"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id-ID" smtClean="0"/>
              <a:t>1</a:t>
            </a:fld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77184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d-ID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2869989-EB00-4EE7-BCB5-25BDC5BB29F8}" type="slidenum">
              <a:rPr lang="id-ID" smtClean="0"/>
              <a:t>2</a:t>
            </a:fld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Konektor Lurus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Konektor Lurus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Konektor Lurus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enyambung Lurus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Konektor Lurus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Konektor Lurus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Konektor Lurus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Konektor Lurus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Konektor Lurus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Konektor Lurus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Konektor Lurus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Konektor Lurus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Konektor Lurus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Konektor Lurus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Konektor Lurus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Konektor Lurus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Konektor Lurus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Konektor Lurus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Konektor Lurus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Konektor Lurus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Konektor Lurus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Konektor Lurus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Konektor Lurus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Konektor Lurus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Konektor Lurus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Konektor Lurus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Konektor Lurus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Konektor Lurus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Konektor Lurus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Konektor Lurus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Konektor Lurus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Konektor Lurus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Konektor Lurus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Konektor Lurus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Konektor Lurus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Konektor Lurus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Konektor Lurus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Konektor Lurus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Konektor Lurus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Konektor Lurus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Konektor Lurus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Konektor Lurus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Konektor Lurus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Konektor Lurus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Konektor Lurus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Konektor Lurus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rtlCol="0" anchor="b">
            <a:normAutofit/>
          </a:bodyPr>
          <a:lstStyle>
            <a:lvl1pPr algn="l">
              <a:lnSpc>
                <a:spcPct val="85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d-ID" noProof="0"/>
              <a:t>Klik untuk mengedit gaya subjudul Master</a:t>
            </a:r>
            <a:endParaRPr lang="id-ID" noProof="0" dirty="0"/>
          </a:p>
        </p:txBody>
      </p:sp>
      <p:cxnSp>
        <p:nvCxnSpPr>
          <p:cNvPr id="58" name="Konektor Lurus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3" name="Placeholder Teks Vertik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d-ID" noProof="0"/>
              <a:t>Klik untuk edit gaya teks Master</a:t>
            </a:r>
          </a:p>
          <a:p>
            <a:pPr lvl="1" rtl="0"/>
            <a:r>
              <a:rPr lang="id-ID" noProof="0"/>
              <a:t>Tingkat kedua</a:t>
            </a:r>
          </a:p>
          <a:p>
            <a:pPr lvl="2" rtl="0"/>
            <a:r>
              <a:rPr lang="id-ID" noProof="0"/>
              <a:t>Tingkat ketiga</a:t>
            </a:r>
          </a:p>
          <a:p>
            <a:pPr lvl="3" rtl="0"/>
            <a:r>
              <a:rPr lang="id-ID" noProof="0"/>
              <a:t>Tingkat keempat</a:t>
            </a:r>
          </a:p>
          <a:p>
            <a:pPr lvl="4" rtl="0"/>
            <a:r>
              <a:rPr lang="id-ID" noProof="0"/>
              <a:t>Tingkat kelima</a:t>
            </a:r>
            <a:endParaRPr lang="id-ID" noProof="0" dirty="0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d-ID" noProof="0" dirty="0"/>
              <a:t>Tambahkan </a:t>
            </a:r>
            <a:r>
              <a:rPr lang="id-ID" noProof="0" dirty="0" err="1"/>
              <a:t>footer</a:t>
            </a:r>
            <a:endParaRPr lang="id-ID" noProof="0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3A1FC4-1DA8-4E4A-A73C-E76D6A39737E}" type="datetime1">
              <a:rPr lang="id-ID" noProof="0" smtClean="0"/>
              <a:t>17/01/2026</a:t>
            </a:fld>
            <a:endParaRPr lang="id-ID" noProof="0" dirty="0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d-ID" noProof="0" smtClean="0"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ks dan Judul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3" name="Placeholder Teks Vertikal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/>
          <a:p>
            <a:pPr lvl="0" rtl="0"/>
            <a:r>
              <a:rPr lang="id-ID" noProof="0"/>
              <a:t>Klik untuk edit gaya teks Master</a:t>
            </a:r>
          </a:p>
          <a:p>
            <a:pPr lvl="1" rtl="0"/>
            <a:r>
              <a:rPr lang="id-ID" noProof="0"/>
              <a:t>Tingkat kedua</a:t>
            </a:r>
          </a:p>
          <a:p>
            <a:pPr lvl="2" rtl="0"/>
            <a:r>
              <a:rPr lang="id-ID" noProof="0"/>
              <a:t>Tingkat ketiga</a:t>
            </a:r>
          </a:p>
          <a:p>
            <a:pPr lvl="3" rtl="0"/>
            <a:r>
              <a:rPr lang="id-ID" noProof="0"/>
              <a:t>Tingkat keempat</a:t>
            </a:r>
          </a:p>
          <a:p>
            <a:pPr lvl="4" rtl="0"/>
            <a:r>
              <a:rPr lang="id-ID" noProof="0"/>
              <a:t>Tingkat kelima</a:t>
            </a:r>
            <a:endParaRPr lang="id-ID" noProof="0" dirty="0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d-ID" noProof="0" dirty="0"/>
              <a:t>Tambahkan </a:t>
            </a:r>
            <a:r>
              <a:rPr lang="id-ID" noProof="0" dirty="0" err="1"/>
              <a:t>footer</a:t>
            </a:r>
            <a:endParaRPr lang="id-ID" noProof="0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3D0144-2FF0-4518-AAC8-2DC1BF3AD39E}" type="datetime1">
              <a:rPr lang="id-ID" noProof="0" smtClean="0"/>
              <a:t>17/01/2026</a:t>
            </a:fld>
            <a:endParaRPr lang="id-ID" noProof="0" dirty="0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d-ID" noProof="0" smtClean="0"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d-ID" noProof="0"/>
              <a:t>Klik untuk edit gaya teks Master</a:t>
            </a:r>
          </a:p>
          <a:p>
            <a:pPr lvl="1" rtl="0"/>
            <a:r>
              <a:rPr lang="id-ID" noProof="0"/>
              <a:t>Tingkat kedua</a:t>
            </a:r>
          </a:p>
          <a:p>
            <a:pPr lvl="2" rtl="0"/>
            <a:r>
              <a:rPr lang="id-ID" noProof="0"/>
              <a:t>Tingkat ketiga</a:t>
            </a:r>
          </a:p>
          <a:p>
            <a:pPr lvl="3" rtl="0"/>
            <a:r>
              <a:rPr lang="id-ID" noProof="0"/>
              <a:t>Tingkat keempat</a:t>
            </a:r>
          </a:p>
          <a:p>
            <a:pPr lvl="4" rtl="0"/>
            <a:r>
              <a:rPr lang="id-ID" noProof="0"/>
              <a:t>Tingkat kelima</a:t>
            </a:r>
            <a:endParaRPr lang="id-ID" noProof="0" dirty="0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d-ID" noProof="0" dirty="0"/>
              <a:t>Tambahkan </a:t>
            </a:r>
            <a:r>
              <a:rPr lang="id-ID" noProof="0" dirty="0" err="1"/>
              <a:t>footer</a:t>
            </a:r>
            <a:endParaRPr lang="id-ID" noProof="0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458E4A-2C40-4C34-AF78-A6F6BC8D2E45}" type="datetime1">
              <a:rPr lang="id-ID" noProof="0" smtClean="0"/>
              <a:t>17/01/2026</a:t>
            </a:fld>
            <a:endParaRPr lang="id-ID" noProof="0" dirty="0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d-ID" noProof="0" smtClean="0"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Konektor Lurus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Konektor Lurus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Konektor Lurus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Konektor Lurus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Konektor Lurus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Konektor Lurus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Konektor Lurus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Konektor Lurus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Konektor Lurus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Konektor Lurus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Konektor Lurus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Konektor Lurus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Konektor Lurus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Konektor Lurus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Konektor Lurus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Konektor Lurus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Konektor Lurus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Konektor Lurus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Konektor Lurus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Konektor Lurus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Konektor Lurus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Konektor Lurus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Konektor Lurus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Konektor Lurus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Konektor Lurus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Konektor Lurus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Konektor Lurus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Konektor Lurus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Konektor Lurus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Konektor Lurus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Konektor Lurus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Konektor Lurus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Konektor Lurus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Konektor Lurus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Konektor Lurus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Konektor Lurus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Konektor Lurus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Konektor Lurus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Konektor Lurus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Konektor Lurus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Konektor Lurus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Konektor Lurus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Konektor Lurus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Konektor Lurus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Konektor Lurus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Konektor Lurus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id-ID" noProof="0"/>
              <a:t>Klik untuk edit gaya teks Master</a:t>
            </a:r>
          </a:p>
        </p:txBody>
      </p:sp>
      <p:cxnSp>
        <p:nvCxnSpPr>
          <p:cNvPr id="58" name="Konektor Lurus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3" name="Tampungan Konten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d-ID" noProof="0"/>
              <a:t>Klik untuk edit gaya teks Master</a:t>
            </a:r>
          </a:p>
          <a:p>
            <a:pPr lvl="1" rtl="0"/>
            <a:r>
              <a:rPr lang="id-ID" noProof="0"/>
              <a:t>Tingkat kedua</a:t>
            </a:r>
          </a:p>
          <a:p>
            <a:pPr lvl="2" rtl="0"/>
            <a:r>
              <a:rPr lang="id-ID" noProof="0"/>
              <a:t>Tingkat ketiga</a:t>
            </a:r>
          </a:p>
          <a:p>
            <a:pPr lvl="3" rtl="0"/>
            <a:r>
              <a:rPr lang="id-ID" noProof="0"/>
              <a:t>Tingkat keempat</a:t>
            </a:r>
          </a:p>
          <a:p>
            <a:pPr lvl="4" rtl="0"/>
            <a:r>
              <a:rPr lang="id-ID" noProof="0"/>
              <a:t>Tingkat kelima</a:t>
            </a:r>
            <a:endParaRPr lang="id-ID" noProof="0" dirty="0"/>
          </a:p>
        </p:txBody>
      </p:sp>
      <p:sp>
        <p:nvSpPr>
          <p:cNvPr id="4" name="Tampungan Konten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d-ID" noProof="0"/>
              <a:t>Klik untuk edit gaya teks Master</a:t>
            </a:r>
          </a:p>
          <a:p>
            <a:pPr lvl="1" rtl="0"/>
            <a:r>
              <a:rPr lang="id-ID" noProof="0"/>
              <a:t>Tingkat kedua</a:t>
            </a:r>
          </a:p>
          <a:p>
            <a:pPr lvl="2" rtl="0"/>
            <a:r>
              <a:rPr lang="id-ID" noProof="0"/>
              <a:t>Tingkat ketiga</a:t>
            </a:r>
          </a:p>
          <a:p>
            <a:pPr lvl="3" rtl="0"/>
            <a:r>
              <a:rPr lang="id-ID" noProof="0"/>
              <a:t>Tingkat keempat</a:t>
            </a:r>
          </a:p>
          <a:p>
            <a:pPr lvl="4" rtl="0"/>
            <a:r>
              <a:rPr lang="id-ID" noProof="0"/>
              <a:t>Tingkat kelima</a:t>
            </a:r>
            <a:endParaRPr lang="id-ID" noProof="0" dirty="0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d-ID" noProof="0" dirty="0"/>
              <a:t>Tambahkan </a:t>
            </a:r>
            <a:r>
              <a:rPr lang="id-ID" noProof="0" dirty="0" err="1"/>
              <a:t>footer</a:t>
            </a:r>
            <a:endParaRPr lang="id-ID" noProof="0" dirty="0"/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CC93A1-E8D9-4796-8A9D-1772EECAAA18}" type="datetime1">
              <a:rPr lang="id-ID" noProof="0" smtClean="0"/>
              <a:t>17/01/2026</a:t>
            </a:fld>
            <a:endParaRPr lang="id-ID" noProof="0" dirty="0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d-ID" noProof="0" smtClean="0"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d-ID" noProof="0"/>
              <a:t>Klik untuk edit gaya teks Master</a:t>
            </a:r>
          </a:p>
        </p:txBody>
      </p:sp>
      <p:sp>
        <p:nvSpPr>
          <p:cNvPr id="4" name="Tampungan Konten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d-ID" noProof="0"/>
              <a:t>Klik untuk edit gaya teks Master</a:t>
            </a:r>
          </a:p>
          <a:p>
            <a:pPr lvl="1" rtl="0"/>
            <a:r>
              <a:rPr lang="id-ID" noProof="0"/>
              <a:t>Tingkat kedua</a:t>
            </a:r>
          </a:p>
          <a:p>
            <a:pPr lvl="2" rtl="0"/>
            <a:r>
              <a:rPr lang="id-ID" noProof="0"/>
              <a:t>Tingkat ketiga</a:t>
            </a:r>
          </a:p>
          <a:p>
            <a:pPr lvl="3" rtl="0"/>
            <a:r>
              <a:rPr lang="id-ID" noProof="0"/>
              <a:t>Tingkat keempat</a:t>
            </a:r>
          </a:p>
          <a:p>
            <a:pPr lvl="4" rtl="0"/>
            <a:r>
              <a:rPr lang="id-ID" noProof="0"/>
              <a:t>Tingkat kelima</a:t>
            </a:r>
            <a:endParaRPr lang="id-ID" noProof="0" dirty="0"/>
          </a:p>
        </p:txBody>
      </p:sp>
      <p:sp>
        <p:nvSpPr>
          <p:cNvPr id="5" name="Tampungan Teks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d-ID" noProof="0"/>
              <a:t>Klik untuk edit gaya teks Master</a:t>
            </a:r>
          </a:p>
        </p:txBody>
      </p:sp>
      <p:sp>
        <p:nvSpPr>
          <p:cNvPr id="6" name="Tampungan Konten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d-ID" noProof="0"/>
              <a:t>Klik untuk edit gaya teks Master</a:t>
            </a:r>
          </a:p>
          <a:p>
            <a:pPr lvl="1" rtl="0"/>
            <a:r>
              <a:rPr lang="id-ID" noProof="0"/>
              <a:t>Tingkat kedua</a:t>
            </a:r>
          </a:p>
          <a:p>
            <a:pPr lvl="2" rtl="0"/>
            <a:r>
              <a:rPr lang="id-ID" noProof="0"/>
              <a:t>Tingkat ketiga</a:t>
            </a:r>
          </a:p>
          <a:p>
            <a:pPr lvl="3" rtl="0"/>
            <a:r>
              <a:rPr lang="id-ID" noProof="0"/>
              <a:t>Tingkat keempat</a:t>
            </a:r>
          </a:p>
          <a:p>
            <a:pPr lvl="4" rtl="0"/>
            <a:r>
              <a:rPr lang="id-ID" noProof="0"/>
              <a:t>Tingkat kelima</a:t>
            </a:r>
            <a:endParaRPr lang="id-ID" noProof="0" dirty="0"/>
          </a:p>
        </p:txBody>
      </p:sp>
      <p:sp>
        <p:nvSpPr>
          <p:cNvPr id="8" name="Tampungan Ka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d-ID" noProof="0" dirty="0"/>
              <a:t>Tambahkan </a:t>
            </a:r>
            <a:r>
              <a:rPr lang="id-ID" noProof="0" dirty="0" err="1"/>
              <a:t>footer</a:t>
            </a:r>
            <a:endParaRPr lang="id-ID" noProof="0" dirty="0"/>
          </a:p>
        </p:txBody>
      </p:sp>
      <p:sp>
        <p:nvSpPr>
          <p:cNvPr id="7" name="Tampungan Tanggal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2FA222-47F3-4553-AFDF-07C008D1CD7A}" type="datetime1">
              <a:rPr lang="id-ID" noProof="0" smtClean="0"/>
              <a:t>17/01/2026</a:t>
            </a:fld>
            <a:endParaRPr lang="id-ID" noProof="0" dirty="0"/>
          </a:p>
        </p:txBody>
      </p:sp>
      <p:sp>
        <p:nvSpPr>
          <p:cNvPr id="9" name="Tampungan Nomor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d-ID" noProof="0" smtClean="0"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d-ID" noProof="0" dirty="0"/>
              <a:t>Tambahkan </a:t>
            </a:r>
            <a:r>
              <a:rPr lang="id-ID" noProof="0" dirty="0" err="1"/>
              <a:t>footer</a:t>
            </a:r>
            <a:endParaRPr lang="id-ID" noProof="0" dirty="0"/>
          </a:p>
        </p:txBody>
      </p:sp>
      <p:sp>
        <p:nvSpPr>
          <p:cNvPr id="3" name="Tampungan Tanggal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A008E7-024E-4261-B14C-B00D020BDA14}" type="datetime1">
              <a:rPr lang="id-ID" noProof="0" smtClean="0"/>
              <a:t>17/01/2026</a:t>
            </a:fld>
            <a:endParaRPr lang="id-ID" noProof="0" dirty="0"/>
          </a:p>
        </p:txBody>
      </p:sp>
      <p:sp>
        <p:nvSpPr>
          <p:cNvPr id="5" name="Tampungan Nomor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d-ID" noProof="0" smtClean="0"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Konektor Lurus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Konektor Lurus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Konektor Lurus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Konektor Lurus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Konektor Lurus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Konektor Lurus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Konektor Lurus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Konektor Lurus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Konektor Lurus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Konektor Lurus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Konektor Lurus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Konektor Lurus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Konektor Lurus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Konektor Lurus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Konektor Lurus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Konektor Lurus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Konektor Lurus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Konektor Lurus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Konektor Lurus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Konektor Lurus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Konektor Lurus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Konektor Lurus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Konektor Lurus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Konektor Lurus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Konektor Lurus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Konektor Lurus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Konektor Lurus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Konektor Lurus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Konektor Lurus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Konektor Lurus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Konektor Lurus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Konektor Lurus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Konektor Lurus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Konektor Lurus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Konektor Lurus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Konektor Lurus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Konektor Lurus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Konektor Lurus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Konektor Lurus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Konektor Lurus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Konektor Lurus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Konektor Lurus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Konektor Lurus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Konektor Lurus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Konektor Lurus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Konektor Lurus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Placeholder Kaki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d-ID" noProof="0" dirty="0"/>
              <a:t>Tambahkan </a:t>
            </a:r>
            <a:r>
              <a:rPr lang="id-ID" noProof="0" dirty="0" err="1"/>
              <a:t>footer</a:t>
            </a:r>
            <a:endParaRPr lang="id-ID" noProof="0" dirty="0"/>
          </a:p>
        </p:txBody>
      </p:sp>
      <p:sp>
        <p:nvSpPr>
          <p:cNvPr id="212" name="Placeholder Tanggal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3AD46D-8C04-4C94-87D0-D3D92CC6A3EF}" type="datetime1">
              <a:rPr lang="id-ID" noProof="0" smtClean="0"/>
              <a:t>17/01/2026</a:t>
            </a:fld>
            <a:endParaRPr lang="id-ID" noProof="0" dirty="0"/>
          </a:p>
        </p:txBody>
      </p:sp>
      <p:sp>
        <p:nvSpPr>
          <p:cNvPr id="214" name="Placeholder Nomor Slide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id-ID" noProof="0" smtClean="0"/>
              <a:pPr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onten dengan Keteranga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Konektor Lurus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Konektor Lurus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Konektor Lurus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Konektor Lurus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Konektor Lurus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Konektor Lurus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Konektor Lurus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Konektor Lurus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Konektor Lurus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Konektor Lurus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Konektor Lurus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Konektor Lurus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Konektor Lurus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Konektor Lurus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Konektor Lurus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Konektor Lurus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Konektor Lurus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Konektor Lurus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Konektor Lurus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Konektor Lurus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Konektor Lurus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Konektor Lurus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Konektor Lurus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Konektor Lurus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Konektor Lurus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Konektor Lurus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Konektor Lurus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Konektor Lurus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Konektor Lurus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Konektor Lurus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Konektor Lurus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Konektor Lurus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Konektor Lurus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Konektor Lurus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Konektor Lurus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Konektor Lurus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Konektor Lurus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Konektor Lurus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Konektor Lurus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Konektor Lurus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Konektor Lurus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Konektor Lurus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Konektor Lurus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Konektor Lurus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Konektor Lurus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Konektor Lurus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Persegi panjang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d-ID" noProof="0" dirty="0"/>
          </a:p>
        </p:txBody>
      </p:sp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d-ID" noProof="0"/>
              <a:t>Klik untuk edit gaya teks Master</a:t>
            </a:r>
          </a:p>
          <a:p>
            <a:pPr lvl="1" rtl="0"/>
            <a:r>
              <a:rPr lang="id-ID" noProof="0"/>
              <a:t>Tingkat kedua</a:t>
            </a:r>
          </a:p>
          <a:p>
            <a:pPr lvl="2" rtl="0"/>
            <a:r>
              <a:rPr lang="id-ID" noProof="0"/>
              <a:t>Tingkat ketiga</a:t>
            </a:r>
          </a:p>
          <a:p>
            <a:pPr lvl="3" rtl="0"/>
            <a:r>
              <a:rPr lang="id-ID" noProof="0"/>
              <a:t>Tingkat keempat</a:t>
            </a:r>
          </a:p>
          <a:p>
            <a:pPr lvl="4" rtl="0"/>
            <a:r>
              <a:rPr lang="id-ID" noProof="0"/>
              <a:t>Tingkat kelima</a:t>
            </a:r>
            <a:endParaRPr lang="id-ID" noProof="0" dirty="0"/>
          </a:p>
        </p:txBody>
      </p:sp>
      <p:sp>
        <p:nvSpPr>
          <p:cNvPr id="4" name="Tampungan Teks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d-ID" noProof="0"/>
              <a:t>Klik untuk edit gaya teks Master</a:t>
            </a:r>
          </a:p>
        </p:txBody>
      </p:sp>
      <p:cxnSp>
        <p:nvCxnSpPr>
          <p:cNvPr id="60" name="Konektor Lurus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d-ID" noProof="0" dirty="0"/>
              <a:t>Tambahkan </a:t>
            </a:r>
            <a:r>
              <a:rPr lang="id-ID" noProof="0" dirty="0" err="1"/>
              <a:t>footer</a:t>
            </a:r>
            <a:endParaRPr lang="id-ID" noProof="0" dirty="0"/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D62934-4126-48DE-AD0D-646C68469AB2}" type="datetime1">
              <a:rPr lang="id-ID" noProof="0" smtClean="0"/>
              <a:t>17/01/2026</a:t>
            </a:fld>
            <a:endParaRPr lang="id-ID" noProof="0" dirty="0"/>
          </a:p>
        </p:txBody>
      </p:sp>
      <p:sp>
        <p:nvSpPr>
          <p:cNvPr id="8" name="Placeholder Nomor Slide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id-ID" noProof="0" smtClean="0"/>
              <a:pPr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Gambar dengan Keteranga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Konektor Lurus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Konektor Lurus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Konektor Lurus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Konektor Lurus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Konektor Lurus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Konektor Lurus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Konektor Lurus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Konektor Lurus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Konektor Lurus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Konektor Lurus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Konektor Lurus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Konektor Lurus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Konektor Lurus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Konektor Lurus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Konektor Lurus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Konektor Lurus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Konektor Lurus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Konektor Lurus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Konektor Lurus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Konektor Lurus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Konektor Lurus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Konektor Lurus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Konektor Lurus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Konektor Lurus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Konektor Lurus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Konektor Lurus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Konektor Lurus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Konektor Lurus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Konektor Lurus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Konektor Lurus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Konektor Lurus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Konektor Lurus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Konektor Lurus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Konektor Lurus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Konektor Lurus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Konektor Lurus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Konektor Lurus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Konektor Lurus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Konektor Lurus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Konektor Lurus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Konektor Lurus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Konektor Lurus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Konektor Lurus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Konektor Lurus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Konektor Lurus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Konektor Lurus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Persegi panjang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d-ID" noProof="0" dirty="0"/>
          </a:p>
        </p:txBody>
      </p:sp>
      <p:cxnSp>
        <p:nvCxnSpPr>
          <p:cNvPr id="59" name="Konektor Lurus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id-ID" noProof="0"/>
              <a:t>Klik untuk mengedit gaya judul Master</a:t>
            </a:r>
            <a:endParaRPr lang="id-ID" noProof="0" dirty="0"/>
          </a:p>
        </p:txBody>
      </p:sp>
      <p:sp>
        <p:nvSpPr>
          <p:cNvPr id="3" name="Placeholder Gambar 2" descr="Placeholder kosong untuk menambahkan gambar. Klik placeholder lalu pilih gambar yang ingin Anda tambahkan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d-ID" noProof="0"/>
              <a:t>Klik ikon untuk menambahkan gambar</a:t>
            </a:r>
            <a:endParaRPr lang="id-ID" noProof="0" dirty="0"/>
          </a:p>
        </p:txBody>
      </p:sp>
      <p:sp>
        <p:nvSpPr>
          <p:cNvPr id="4" name="Tampungan Teks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d-ID" noProof="0"/>
              <a:t>Klik untuk edit gaya teks Master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Konektor Lurus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Konektor Lurus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Konektor Lurus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Konektor Lurus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Konektor Lurus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Konektor Lurus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Konektor Lurus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Konektor Lurus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Konektor Lurus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Konektor Lurus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Konektor Lurus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Konektor Lurus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Konektor Lurus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Konektor Lurus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Konektor Lurus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Konektor Lurus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Konektor Lurus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Konektor Lurus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Konektor Lurus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Konektor Lurus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Konektor Lurus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Konektor Lurus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Konektor Lurus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Konektor Lurus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Konektor Lurus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Konektor Lurus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Konektor Lurus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Konektor Lurus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Konektor Lurus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Konektor Lurus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Konektor Lurus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Konektor Lurus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Konektor Lurus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Konektor Lurus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Konektor Lurus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Konektor Lurus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Konektor Lurus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Konektor Lurus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Konektor Lurus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Konektor Lurus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Konektor Lurus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Konektor Lurus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Konektor Lurus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Konektor Lurus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Konektor Lurus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Konektor Lurus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Placeholder Judul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d-ID" noProof="0" dirty="0"/>
              <a:t>Klik untuk mengedit gaya judul Master</a:t>
            </a:r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d-ID" noProof="0" dirty="0"/>
              <a:t>Klik untuk mengedit gaya teks Master</a:t>
            </a:r>
          </a:p>
          <a:p>
            <a:pPr lvl="1" rtl="0"/>
            <a:r>
              <a:rPr lang="id-ID" noProof="0" dirty="0"/>
              <a:t>Tingkat kedua</a:t>
            </a:r>
          </a:p>
          <a:p>
            <a:pPr lvl="2" rtl="0"/>
            <a:r>
              <a:rPr lang="id-ID" noProof="0" dirty="0"/>
              <a:t>Tingkat ketiga</a:t>
            </a:r>
          </a:p>
          <a:p>
            <a:pPr lvl="3" rtl="0"/>
            <a:r>
              <a:rPr lang="id-ID" noProof="0" dirty="0"/>
              <a:t>Tingkat keempat</a:t>
            </a:r>
          </a:p>
          <a:p>
            <a:pPr lvl="4" rtl="0"/>
            <a:r>
              <a:rPr lang="id-ID" noProof="0" dirty="0"/>
              <a:t>Tingkat kelima</a:t>
            </a:r>
          </a:p>
        </p:txBody>
      </p:sp>
      <p:cxnSp>
        <p:nvCxnSpPr>
          <p:cNvPr id="148" name="Konektor Lurus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laceholder Foot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r>
              <a:rPr lang="id-ID" noProof="0" dirty="0"/>
              <a:t>Tambahkan </a:t>
            </a:r>
            <a:r>
              <a:rPr lang="id-ID" noProof="0" dirty="0" err="1"/>
              <a:t>footer</a:t>
            </a:r>
            <a:endParaRPr lang="id-ID" noProof="0" dirty="0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59595E09-6B09-4D27-811F-D344CBB5DAD4}" type="datetime1">
              <a:rPr lang="id-ID" noProof="0" smtClean="0"/>
              <a:t>17/01/2026</a:t>
            </a:fld>
            <a:endParaRPr lang="id-ID" noProof="0" dirty="0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id-ID" noProof="0" smtClean="0"/>
              <a:pPr/>
              <a:t>‹#›</a:t>
            </a:fld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ambar 4">
            <a:extLst>
              <a:ext uri="{FF2B5EF4-FFF2-40B4-BE49-F238E27FC236}">
                <a16:creationId xmlns:a16="http://schemas.microsoft.com/office/drawing/2014/main" id="{985B2A0E-E670-66A6-94EB-4C88885ADC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5666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12" name="Gambar 11">
            <a:extLst>
              <a:ext uri="{FF2B5EF4-FFF2-40B4-BE49-F238E27FC236}">
                <a16:creationId xmlns:a16="http://schemas.microsoft.com/office/drawing/2014/main" id="{A6FEE8C7-1BDC-A990-8AF3-A7C27D13094F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</a:blip>
          <a:stretch>
            <a:fillRect/>
          </a:stretch>
        </p:blipFill>
        <p:spPr>
          <a:xfrm>
            <a:off x="0" y="3593807"/>
            <a:ext cx="12192000" cy="3264192"/>
          </a:xfrm>
          <a:prstGeom prst="rect">
            <a:avLst/>
          </a:prstGeom>
        </p:spPr>
      </p:pic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-1" y="3593806"/>
            <a:ext cx="12191999" cy="2188430"/>
          </a:xfrm>
        </p:spPr>
        <p:txBody>
          <a:bodyPr rtlCol="0">
            <a:normAutofit/>
          </a:bodyPr>
          <a:lstStyle/>
          <a:p>
            <a:r>
              <a:rPr lang="id-ID" sz="6000" noProof="1">
                <a:latin typeface="Plus Jakarta Sans" pitchFamily="2" charset="0"/>
                <a:cs typeface="Plus Jakarta Sans" pitchFamily="2" charset="0"/>
              </a:rPr>
              <a:t>Medan </a:t>
            </a:r>
            <a:br>
              <a:rPr lang="id-ID" sz="6000" noProof="1">
                <a:latin typeface="Plus Jakarta Sans" pitchFamily="2" charset="0"/>
                <a:cs typeface="Plus Jakarta Sans" pitchFamily="2" charset="0"/>
              </a:rPr>
            </a:br>
            <a:r>
              <a:rPr lang="id-ID" sz="6000" noProof="1">
                <a:latin typeface="Plus Jakarta Sans" pitchFamily="2" charset="0"/>
                <a:cs typeface="Plus Jakarta Sans" pitchFamily="2" charset="0"/>
              </a:rPr>
              <a:t>Elektromagnetik </a:t>
            </a:r>
            <a:br>
              <a:rPr lang="id-ID" sz="6000" noProof="1">
                <a:latin typeface="Plus Jakarta Sans" pitchFamily="2" charset="0"/>
                <a:cs typeface="Plus Jakarta Sans" pitchFamily="2" charset="0"/>
              </a:rPr>
            </a:br>
            <a:r>
              <a:rPr lang="id-ID" sz="2900" noProof="1">
                <a:latin typeface="Plus Jakarta Sans" pitchFamily="2" charset="0"/>
                <a:cs typeface="Plus Jakarta Sans" pitchFamily="2" charset="0"/>
              </a:rPr>
              <a:t> W</a:t>
            </a:r>
            <a:r>
              <a:rPr lang="en-ID" sz="2900" noProof="1">
                <a:latin typeface="Plus Jakarta Sans" pitchFamily="2" charset="0"/>
                <a:cs typeface="Plus Jakarta Sans" pitchFamily="2" charset="0"/>
              </a:rPr>
              <a:t>14</a:t>
            </a:r>
            <a:endParaRPr lang="id-ID" sz="2900" noProof="1">
              <a:latin typeface="Plus Jakarta Sans" pitchFamily="2" charset="0"/>
              <a:cs typeface="Plus Jakarta Sans" pitchFamily="2" charset="0"/>
            </a:endParaRPr>
          </a:p>
        </p:txBody>
      </p:sp>
      <p:sp>
        <p:nvSpPr>
          <p:cNvPr id="14" name="Kotak Teks 13">
            <a:extLst>
              <a:ext uri="{FF2B5EF4-FFF2-40B4-BE49-F238E27FC236}">
                <a16:creationId xmlns:a16="http://schemas.microsoft.com/office/drawing/2014/main" id="{0137DDDE-23BF-4CDE-91E3-5246C384345C}"/>
              </a:ext>
            </a:extLst>
          </p:cNvPr>
          <p:cNvSpPr txBox="1"/>
          <p:nvPr/>
        </p:nvSpPr>
        <p:spPr>
          <a:xfrm>
            <a:off x="0" y="6042392"/>
            <a:ext cx="12192000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400" noProof="1">
                <a:latin typeface="Plus Jakarta Sans" pitchFamily="2" charset="0"/>
                <a:cs typeface="Plus Jakarta Sans" pitchFamily="2" charset="0"/>
              </a:rPr>
              <a:t>Induktansi dan Energi Magnet</a:t>
            </a:r>
            <a:endParaRPr lang="en-ID" sz="2400" noProof="1">
              <a:latin typeface="Plus Jakarta Sans" pitchFamily="2" charset="0"/>
              <a:cs typeface="Plus Jakarta Sans" pitchFamily="2" charset="0"/>
            </a:endParaRPr>
          </a:p>
          <a:p>
            <a:pPr>
              <a:spcAft>
                <a:spcPts val="600"/>
              </a:spcAft>
            </a:pPr>
            <a:r>
              <a:rPr lang="en-ID" sz="1800" noProof="1">
                <a:latin typeface="Plus Jakarta Sans" pitchFamily="2" charset="0"/>
                <a:cs typeface="Plus Jakarta Sans" pitchFamily="2" charset="0"/>
              </a:rPr>
              <a:t>Reza Diharja, S.Si., M.T. | Prodi Teknik Elektro | Universitas Jayabaya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63C435D-8088-7F6D-B7E2-174BBCB24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720" y="247511"/>
            <a:ext cx="9601200" cy="562947"/>
          </a:xfrm>
        </p:spPr>
        <p:txBody>
          <a:bodyPr/>
          <a:lstStyle/>
          <a:p>
            <a:r>
              <a:rPr lang="en-ID" b="0" noProof="1">
                <a:solidFill>
                  <a:schemeClr val="accent3">
                    <a:lumMod val="50000"/>
                  </a:schemeClr>
                </a:solidFill>
                <a:latin typeface="Tw Cen MT" panose="020B0602020104020603" pitchFamily="34" charset="0"/>
              </a:rPr>
              <a:t>Self Inductance pada konduktor lainnya</a:t>
            </a:r>
            <a:endParaRPr lang="id-ID" b="0" noProof="1">
              <a:solidFill>
                <a:schemeClr val="accent3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B51A7E36-27D9-5CF7-FE51-0C475DD0E03B}"/>
              </a:ext>
            </a:extLst>
          </p:cNvPr>
          <p:cNvSpPr txBox="1"/>
          <p:nvPr/>
        </p:nvSpPr>
        <p:spPr>
          <a:xfrm>
            <a:off x="-12700" y="0"/>
            <a:ext cx="610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noProof="1">
                <a:solidFill>
                  <a:schemeClr val="accent3">
                    <a:lumMod val="50000"/>
                  </a:schemeClr>
                </a:solidFill>
                <a:latin typeface="Tw Cen MT" panose="020B0602020104020603" pitchFamily="34" charset="0"/>
              </a:rPr>
              <a:t>13.3</a:t>
            </a:r>
            <a:endParaRPr lang="id-ID" noProof="1"/>
          </a:p>
        </p:txBody>
      </p:sp>
      <p:grpSp>
        <p:nvGrpSpPr>
          <p:cNvPr id="12" name="Grup 11">
            <a:extLst>
              <a:ext uri="{FF2B5EF4-FFF2-40B4-BE49-F238E27FC236}">
                <a16:creationId xmlns:a16="http://schemas.microsoft.com/office/drawing/2014/main" id="{181E86D6-6256-0A32-6551-BEC796592BC9}"/>
              </a:ext>
            </a:extLst>
          </p:cNvPr>
          <p:cNvGrpSpPr/>
          <p:nvPr/>
        </p:nvGrpSpPr>
        <p:grpSpPr>
          <a:xfrm>
            <a:off x="2064170" y="1029387"/>
            <a:ext cx="8286750" cy="4223753"/>
            <a:chOff x="2064170" y="1257995"/>
            <a:chExt cx="8286750" cy="4223753"/>
          </a:xfrm>
        </p:grpSpPr>
        <p:pic>
          <p:nvPicPr>
            <p:cNvPr id="6" name="Gambar 5">
              <a:extLst>
                <a:ext uri="{FF2B5EF4-FFF2-40B4-BE49-F238E27FC236}">
                  <a16:creationId xmlns:a16="http://schemas.microsoft.com/office/drawing/2014/main" id="{5689782C-4225-D421-ECC7-057849A6DD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1632" y="1257995"/>
              <a:ext cx="4162425" cy="3095625"/>
            </a:xfrm>
            <a:prstGeom prst="rect">
              <a:avLst/>
            </a:prstGeom>
          </p:spPr>
        </p:pic>
        <p:pic>
          <p:nvPicPr>
            <p:cNvPr id="8" name="Gambar 7">
              <a:extLst>
                <a:ext uri="{FF2B5EF4-FFF2-40B4-BE49-F238E27FC236}">
                  <a16:creationId xmlns:a16="http://schemas.microsoft.com/office/drawing/2014/main" id="{F8C05C85-BB98-0CE9-30F5-E507A17BB5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08014" y="2467670"/>
              <a:ext cx="3581400" cy="1885950"/>
            </a:xfrm>
            <a:prstGeom prst="rect">
              <a:avLst/>
            </a:prstGeom>
          </p:spPr>
        </p:pic>
        <p:sp>
          <p:nvSpPr>
            <p:cNvPr id="10" name="Kotak Teks 9">
              <a:extLst>
                <a:ext uri="{FF2B5EF4-FFF2-40B4-BE49-F238E27FC236}">
                  <a16:creationId xmlns:a16="http://schemas.microsoft.com/office/drawing/2014/main" id="{614DBCC9-CA37-26E5-3A21-E34090E36A63}"/>
                </a:ext>
              </a:extLst>
            </p:cNvPr>
            <p:cNvSpPr txBox="1"/>
            <p:nvPr/>
          </p:nvSpPr>
          <p:spPr>
            <a:xfrm>
              <a:off x="2064170" y="4558418"/>
              <a:ext cx="8286750" cy="9233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ID" noProof="1">
                  <a:solidFill>
                    <a:srgbClr val="C00000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Gambar 14.3</a:t>
              </a:r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Untuk menghitung nilai induktansi per satuan panjang dari dua konduktor (</a:t>
              </a:r>
              <a:r>
                <a:rPr lang="en-ID" i="1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transmission line</a:t>
              </a:r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), maka kita membutuhkan nilai </a:t>
              </a:r>
              <a:r>
                <a:rPr lang="en-ID" i="1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magnetic flux </a:t>
              </a:r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yang melewati luas permukaan S di antara dua konduktor tersebut.</a:t>
              </a:r>
              <a:endParaRPr lang="id-ID" baseline="-25000" dirty="0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11" name="Kotak Teks 10">
            <a:extLst>
              <a:ext uri="{FF2B5EF4-FFF2-40B4-BE49-F238E27FC236}">
                <a16:creationId xmlns:a16="http://schemas.microsoft.com/office/drawing/2014/main" id="{180F4C4A-3A68-D7DE-C95F-8432CB4121A2}"/>
              </a:ext>
            </a:extLst>
          </p:cNvPr>
          <p:cNvSpPr txBox="1"/>
          <p:nvPr/>
        </p:nvSpPr>
        <p:spPr>
          <a:xfrm>
            <a:off x="1160715" y="5352457"/>
            <a:ext cx="101666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ID" sz="2400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Untuk konfigurasi dua konduktor, maka nilai induktansi L adalah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el 12">
                <a:extLst>
                  <a:ext uri="{FF2B5EF4-FFF2-40B4-BE49-F238E27FC236}">
                    <a16:creationId xmlns:a16="http://schemas.microsoft.com/office/drawing/2014/main" id="{7F31A924-B7E3-92A8-0E0D-3F6CA667EB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90697268"/>
                  </p:ext>
                </p:extLst>
              </p:nvPr>
            </p:nvGraphicFramePr>
            <p:xfrm>
              <a:off x="3251257" y="5865496"/>
              <a:ext cx="5985600" cy="863029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492615">
                      <a:extLst>
                        <a:ext uri="{9D8B030D-6E8A-4147-A177-3AD203B41FA5}">
                          <a16:colId xmlns:a16="http://schemas.microsoft.com/office/drawing/2014/main" val="2212038066"/>
                        </a:ext>
                      </a:extLst>
                    </a:gridCol>
                    <a:gridCol w="1511779">
                      <a:extLst>
                        <a:ext uri="{9D8B030D-6E8A-4147-A177-3AD203B41FA5}">
                          <a16:colId xmlns:a16="http://schemas.microsoft.com/office/drawing/2014/main" val="200451222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133198301"/>
                        </a:ext>
                      </a:extLst>
                    </a:gridCol>
                  </a:tblGrid>
                  <a:tr h="2869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ID" sz="2400" b="0" i="0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L</m:t>
                                </m:r>
                                <m:r>
                                  <a:rPr lang="en-ID" sz="2400" b="0" i="0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l-GR" sz="2400" b="0" i="0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Λ</m:t>
                                    </m:r>
                                  </m:num>
                                  <m:den>
                                    <m: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𝐼</m:t>
                                    </m:r>
                                  </m:den>
                                </m:f>
                                <m:r>
                                  <a:rPr lang="en-ID" sz="2400" b="0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l-GR" sz="240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Φ</m:t>
                                    </m:r>
                                  </m:num>
                                  <m:den>
                                    <m: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𝐼</m:t>
                                    </m:r>
                                  </m:den>
                                </m:f>
                                <m:r>
                                  <a:rPr lang="en-ID" sz="2400" b="0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𝐼</m:t>
                                    </m:r>
                                  </m:den>
                                </m:f>
                                <m:nary>
                                  <m:naryPr>
                                    <m:supHide m:val="on"/>
                                    <m:ctrlP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𝑆</m:t>
                                    </m:r>
                                  </m:sub>
                                  <m:sup/>
                                  <m:e>
                                    <m:r>
                                      <a:rPr lang="en-ID" sz="2400" b="1" i="0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𝐁</m:t>
                                    </m:r>
                                    <m: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∙</m:t>
                                    </m:r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𝑑</m:t>
                                    </m:r>
                                    <m:r>
                                      <a:rPr lang="en-ID" sz="2400" b="1" i="0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𝐬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id-ID" sz="24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(H)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(14.10)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12311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el 12">
                <a:extLst>
                  <a:ext uri="{FF2B5EF4-FFF2-40B4-BE49-F238E27FC236}">
                    <a16:creationId xmlns:a16="http://schemas.microsoft.com/office/drawing/2014/main" id="{7F31A924-B7E3-92A8-0E0D-3F6CA667EB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90697268"/>
                  </p:ext>
                </p:extLst>
              </p:nvPr>
            </p:nvGraphicFramePr>
            <p:xfrm>
              <a:off x="3251257" y="5865496"/>
              <a:ext cx="5985600" cy="863029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492615">
                      <a:extLst>
                        <a:ext uri="{9D8B030D-6E8A-4147-A177-3AD203B41FA5}">
                          <a16:colId xmlns:a16="http://schemas.microsoft.com/office/drawing/2014/main" val="2212038066"/>
                        </a:ext>
                      </a:extLst>
                    </a:gridCol>
                    <a:gridCol w="1511779">
                      <a:extLst>
                        <a:ext uri="{9D8B030D-6E8A-4147-A177-3AD203B41FA5}">
                          <a16:colId xmlns:a16="http://schemas.microsoft.com/office/drawing/2014/main" val="200451222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133198301"/>
                        </a:ext>
                      </a:extLst>
                    </a:gridCol>
                  </a:tblGrid>
                  <a:tr h="863029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r="-712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(H)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(14.10)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123113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01491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tak Teks 3">
            <a:extLst>
              <a:ext uri="{FF2B5EF4-FFF2-40B4-BE49-F238E27FC236}">
                <a16:creationId xmlns:a16="http://schemas.microsoft.com/office/drawing/2014/main" id="{CE2714D0-59FD-D635-709C-3EE91B0E5A0E}"/>
              </a:ext>
            </a:extLst>
          </p:cNvPr>
          <p:cNvSpPr txBox="1"/>
          <p:nvPr/>
        </p:nvSpPr>
        <p:spPr>
          <a:xfrm>
            <a:off x="749720" y="1161109"/>
            <a:ext cx="106374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400" b="0" i="0" noProof="1">
                <a:solidFill>
                  <a:srgbClr val="242021"/>
                </a:solidFill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Kopling magnet yang berada di antara dua struktur konduktor yang berbeda </a:t>
            </a:r>
            <a:r>
              <a:rPr lang="en-US" sz="2400" b="0" i="1" noProof="1">
                <a:solidFill>
                  <a:srgbClr val="242021"/>
                </a:solidFill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is described in terms of the mutual inductance between them. </a:t>
            </a:r>
            <a:endParaRPr lang="id-ID" sz="2400" i="1" noProof="1">
              <a:solidFill>
                <a:srgbClr val="24202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10" name="Judul 1">
            <a:extLst>
              <a:ext uri="{FF2B5EF4-FFF2-40B4-BE49-F238E27FC236}">
                <a16:creationId xmlns:a16="http://schemas.microsoft.com/office/drawing/2014/main" id="{8E58FB32-D7F7-8E00-D46E-D9AD1DE8C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720" y="247511"/>
            <a:ext cx="9601200" cy="562947"/>
          </a:xfrm>
        </p:spPr>
        <p:txBody>
          <a:bodyPr/>
          <a:lstStyle/>
          <a:p>
            <a:r>
              <a:rPr lang="en-ID" b="0" noProof="1">
                <a:solidFill>
                  <a:schemeClr val="accent3">
                    <a:lumMod val="50000"/>
                  </a:schemeClr>
                </a:solidFill>
                <a:latin typeface="Tw Cen MT" panose="020B0602020104020603" pitchFamily="34" charset="0"/>
              </a:rPr>
              <a:t>Induktansi Mutual</a:t>
            </a:r>
            <a:endParaRPr lang="id-ID" b="0" noProof="1">
              <a:solidFill>
                <a:schemeClr val="accent3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" name="Kotak Teks 10">
            <a:extLst>
              <a:ext uri="{FF2B5EF4-FFF2-40B4-BE49-F238E27FC236}">
                <a16:creationId xmlns:a16="http://schemas.microsoft.com/office/drawing/2014/main" id="{EF416975-8A39-FDB5-7D36-85CD5DB025FA}"/>
              </a:ext>
            </a:extLst>
          </p:cNvPr>
          <p:cNvSpPr txBox="1"/>
          <p:nvPr/>
        </p:nvSpPr>
        <p:spPr>
          <a:xfrm>
            <a:off x="0" y="0"/>
            <a:ext cx="610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noProof="1">
                <a:solidFill>
                  <a:schemeClr val="accent3">
                    <a:lumMod val="50000"/>
                  </a:schemeClr>
                </a:solidFill>
                <a:latin typeface="Tw Cen MT" panose="020B0602020104020603" pitchFamily="34" charset="0"/>
              </a:rPr>
              <a:t>14.4</a:t>
            </a:r>
            <a:endParaRPr lang="id-ID" noProof="1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E4D125D5-867E-C81E-F7CE-19D23A129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2065758"/>
            <a:ext cx="3824531" cy="3354134"/>
          </a:xfrm>
          <a:prstGeom prst="rect">
            <a:avLst/>
          </a:prstGeom>
        </p:spPr>
      </p:pic>
      <p:sp>
        <p:nvSpPr>
          <p:cNvPr id="5" name="Kotak Teks 4">
            <a:extLst>
              <a:ext uri="{FF2B5EF4-FFF2-40B4-BE49-F238E27FC236}">
                <a16:creationId xmlns:a16="http://schemas.microsoft.com/office/drawing/2014/main" id="{A494EAE1-A1EF-CDC7-ED6B-1B095BF176EA}"/>
              </a:ext>
            </a:extLst>
          </p:cNvPr>
          <p:cNvSpPr txBox="1"/>
          <p:nvPr/>
        </p:nvSpPr>
        <p:spPr>
          <a:xfrm>
            <a:off x="690683" y="5575447"/>
            <a:ext cx="4157663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ID" noProof="1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Gambar 14.4</a:t>
            </a: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Garis-garis medan magnet yang dibangkitkan oleh arus </a:t>
            </a:r>
            <a:r>
              <a:rPr lang="en-ID" i="1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I</a:t>
            </a:r>
            <a:r>
              <a:rPr lang="en-ID" i="1" baseline="-25000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</a:t>
            </a: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pada </a:t>
            </a:r>
            <a:r>
              <a:rPr lang="en-ID" i="1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loop</a:t>
            </a: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1 dan </a:t>
            </a:r>
            <a:r>
              <a:rPr lang="en-ID" i="1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linking surface S</a:t>
            </a:r>
            <a:r>
              <a:rPr lang="en-ID" i="1" baseline="-25000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</a:t>
            </a: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dari </a:t>
            </a:r>
            <a:r>
              <a:rPr lang="en-ID" i="1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loop</a:t>
            </a: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2.</a:t>
            </a:r>
            <a:endParaRPr lang="id-ID" baseline="-250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E1E6FB13-D601-9145-D46B-F60218D17CB3}"/>
              </a:ext>
            </a:extLst>
          </p:cNvPr>
          <p:cNvSpPr txBox="1"/>
          <p:nvPr/>
        </p:nvSpPr>
        <p:spPr>
          <a:xfrm>
            <a:off x="4848346" y="2147661"/>
            <a:ext cx="65387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400" b="0" i="0" noProof="1">
                <a:solidFill>
                  <a:srgbClr val="242021"/>
                </a:solidFill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Induktansi mutual yang berkaitan dengan kopling magnetik adalah: </a:t>
            </a:r>
            <a:endParaRPr lang="id-ID" sz="2400" i="1" noProof="1">
              <a:solidFill>
                <a:srgbClr val="24202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el 11">
                <a:extLst>
                  <a:ext uri="{FF2B5EF4-FFF2-40B4-BE49-F238E27FC236}">
                    <a16:creationId xmlns:a16="http://schemas.microsoft.com/office/drawing/2014/main" id="{FABA67B5-B4C6-1FA2-DE98-7A5254AF6D6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4324239"/>
                  </p:ext>
                </p:extLst>
              </p:nvPr>
            </p:nvGraphicFramePr>
            <p:xfrm>
              <a:off x="5124942" y="3134213"/>
              <a:ext cx="5985600" cy="906018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4019058">
                      <a:extLst>
                        <a:ext uri="{9D8B030D-6E8A-4147-A177-3AD203B41FA5}">
                          <a16:colId xmlns:a16="http://schemas.microsoft.com/office/drawing/2014/main" val="2212038066"/>
                        </a:ext>
                      </a:extLst>
                    </a:gridCol>
                    <a:gridCol w="985336">
                      <a:extLst>
                        <a:ext uri="{9D8B030D-6E8A-4147-A177-3AD203B41FA5}">
                          <a16:colId xmlns:a16="http://schemas.microsoft.com/office/drawing/2014/main" val="200451222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133198301"/>
                        </a:ext>
                      </a:extLst>
                    </a:gridCol>
                  </a:tblGrid>
                  <a:tr h="2869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ID" sz="2400" b="0" i="0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L</m:t>
                                    </m:r>
                                  </m:e>
                                  <m:sub>
                                    <m:r>
                                      <a:rPr lang="en-ID" sz="2400" b="0" i="0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  <m:r>
                                  <a:rPr lang="en-ID" sz="2400" b="0" i="0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ID" sz="2400" b="0" i="1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l-GR" sz="2400" b="0" i="0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Λ</m:t>
                                        </m:r>
                                      </m:e>
                                      <m:sub>
                                        <m:r>
                                          <a:rPr lang="en-ID" sz="2400" b="0" i="0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12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l-GR" sz="2400" b="0" i="1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ID" sz="2400" b="0" i="1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ID" sz="2400" b="0" i="1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n-ID" sz="2400" b="0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ID" sz="2400" b="0" i="1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ID" sz="2400" b="0" i="1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ID" sz="2400" b="0" i="0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l-GR" sz="2400" b="0" i="1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ID" sz="2400" b="0" i="1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ID" sz="2400" b="0" i="1" noProof="1" smtClean="0">
                                            <a:solidFill>
                                              <a:srgbClr val="24202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  <m:nary>
                                  <m:naryPr>
                                    <m:supHide m:val="on"/>
                                    <m:ctrlP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naryPr>
                                  <m:sub>
                                    <m:sSub>
                                      <m:sSubPr>
                                        <m:ctrlP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ID" sz="2400" b="1" i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𝐁</m:t>
                                        </m:r>
                                      </m:e>
                                      <m:sub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∙</m:t>
                                    </m:r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𝑑</m:t>
                                    </m:r>
                                    <m:r>
                                      <a:rPr lang="en-ID" sz="2400" b="1" i="0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𝐬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id-ID" sz="24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(H)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(14.11)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12311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el 11">
                <a:extLst>
                  <a:ext uri="{FF2B5EF4-FFF2-40B4-BE49-F238E27FC236}">
                    <a16:creationId xmlns:a16="http://schemas.microsoft.com/office/drawing/2014/main" id="{FABA67B5-B4C6-1FA2-DE98-7A5254AF6D6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4324239"/>
                  </p:ext>
                </p:extLst>
              </p:nvPr>
            </p:nvGraphicFramePr>
            <p:xfrm>
              <a:off x="5124942" y="3134213"/>
              <a:ext cx="5985600" cy="906018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4019058">
                      <a:extLst>
                        <a:ext uri="{9D8B030D-6E8A-4147-A177-3AD203B41FA5}">
                          <a16:colId xmlns:a16="http://schemas.microsoft.com/office/drawing/2014/main" val="2212038066"/>
                        </a:ext>
                      </a:extLst>
                    </a:gridCol>
                    <a:gridCol w="985336">
                      <a:extLst>
                        <a:ext uri="{9D8B030D-6E8A-4147-A177-3AD203B41FA5}">
                          <a16:colId xmlns:a16="http://schemas.microsoft.com/office/drawing/2014/main" val="200451222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133198301"/>
                        </a:ext>
                      </a:extLst>
                    </a:gridCol>
                  </a:tblGrid>
                  <a:tr h="906018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r="-489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(H)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(14.11)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123113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8198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tak Teks 3">
            <a:extLst>
              <a:ext uri="{FF2B5EF4-FFF2-40B4-BE49-F238E27FC236}">
                <a16:creationId xmlns:a16="http://schemas.microsoft.com/office/drawing/2014/main" id="{CE2714D0-59FD-D635-709C-3EE91B0E5A0E}"/>
              </a:ext>
            </a:extLst>
          </p:cNvPr>
          <p:cNvSpPr txBox="1"/>
          <p:nvPr/>
        </p:nvSpPr>
        <p:spPr>
          <a:xfrm>
            <a:off x="749719" y="993013"/>
            <a:ext cx="1036843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400" b="0" i="0" noProof="1">
                <a:solidFill>
                  <a:srgbClr val="242021"/>
                </a:solidFill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Induktansi mutual seperti terjadi pada transformer di mana lilitan dari dua atau lebih rangkaian saling berbagi inti magnetik, seperti pada gambar 14.5 </a:t>
            </a:r>
            <a:endParaRPr lang="id-ID" sz="2400" noProof="1">
              <a:solidFill>
                <a:srgbClr val="24202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F80BECC2-4907-68DD-879B-15C500517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719" y="2338386"/>
            <a:ext cx="4357687" cy="2453843"/>
          </a:xfrm>
          <a:prstGeom prst="rect">
            <a:avLst/>
          </a:prstGeom>
        </p:spPr>
      </p:pic>
      <p:sp>
        <p:nvSpPr>
          <p:cNvPr id="5" name="Kotak Teks 4">
            <a:extLst>
              <a:ext uri="{FF2B5EF4-FFF2-40B4-BE49-F238E27FC236}">
                <a16:creationId xmlns:a16="http://schemas.microsoft.com/office/drawing/2014/main" id="{038AF752-407C-EED7-EED6-BEA535469041}"/>
              </a:ext>
            </a:extLst>
          </p:cNvPr>
          <p:cNvSpPr txBox="1"/>
          <p:nvPr/>
        </p:nvSpPr>
        <p:spPr>
          <a:xfrm>
            <a:off x="849730" y="4941657"/>
            <a:ext cx="4157663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ID" noProof="1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Gambar 14.5</a:t>
            </a: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 Kumparan toroida dengan dua lilitan yang digunakan sebagai transformer (trafo)</a:t>
            </a:r>
            <a:endParaRPr lang="id-ID" baseline="-250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1" name="Gambar 10">
            <a:extLst>
              <a:ext uri="{FF2B5EF4-FFF2-40B4-BE49-F238E27FC236}">
                <a16:creationId xmlns:a16="http://schemas.microsoft.com/office/drawing/2014/main" id="{BDB3E3F2-D789-A41E-D213-41BC3C60D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4609" y="1964797"/>
            <a:ext cx="3533775" cy="3438525"/>
          </a:xfrm>
          <a:prstGeom prst="rect">
            <a:avLst/>
          </a:prstGeom>
        </p:spPr>
      </p:pic>
      <p:sp>
        <p:nvSpPr>
          <p:cNvPr id="12" name="Kotak Teks 11">
            <a:extLst>
              <a:ext uri="{FF2B5EF4-FFF2-40B4-BE49-F238E27FC236}">
                <a16:creationId xmlns:a16="http://schemas.microsoft.com/office/drawing/2014/main" id="{5F360040-944B-A5E9-9014-AC48B7672A37}"/>
              </a:ext>
            </a:extLst>
          </p:cNvPr>
          <p:cNvSpPr txBox="1"/>
          <p:nvPr/>
        </p:nvSpPr>
        <p:spPr>
          <a:xfrm>
            <a:off x="6872664" y="5534612"/>
            <a:ext cx="4157663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ID" noProof="1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Gambar 14.6</a:t>
            </a: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Induktansi mutual yang terjadi di antara dua konduktor</a:t>
            </a:r>
            <a:endParaRPr lang="id-ID" baseline="-250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8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733276"/>
          </a:xfrm>
        </p:spPr>
        <p:txBody>
          <a:bodyPr rtlCol="0">
            <a:normAutofit/>
          </a:bodyPr>
          <a:lstStyle/>
          <a:p>
            <a:pPr rtl="0"/>
            <a:r>
              <a:rPr lang="id-ID" sz="4400" noProof="1">
                <a:latin typeface="Tw Cen MT" panose="020B0602020104020603" pitchFamily="34" charset="0"/>
              </a:rPr>
              <a:t>Outline Presentasi </a:t>
            </a: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295400" y="1360170"/>
            <a:ext cx="9601200" cy="4431031"/>
          </a:xfrm>
        </p:spPr>
        <p:txBody>
          <a:bodyPr rtlCol="0">
            <a:normAutofit/>
          </a:bodyPr>
          <a:lstStyle/>
          <a:p>
            <a:pPr marL="0" indent="0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Tw Cen MT" panose="020B0602020104020603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14.1 </a:t>
            </a:r>
            <a:r>
              <a:rPr lang="en-ID" b="0" noProof="1">
                <a:solidFill>
                  <a:schemeClr val="tx2">
                    <a:lumMod val="95000"/>
                    <a:lumOff val="5000"/>
                  </a:schemeClr>
                </a:solidFill>
                <a:latin typeface="Tw Cen MT" panose="020B0602020104020603" pitchFamily="34" charset="0"/>
              </a:rPr>
              <a:t>Induktansi</a:t>
            </a:r>
            <a:endParaRPr lang="en-ID" noProof="1">
              <a:solidFill>
                <a:schemeClr val="tx2">
                  <a:lumMod val="95000"/>
                  <a:lumOff val="5000"/>
                </a:schemeClr>
              </a:solidFill>
              <a:latin typeface="Tw Cen MT" panose="020B0602020104020603" pitchFamily="34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defTabSz="252000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Tw Cen MT" panose="020B0602020104020603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14.2 </a:t>
            </a:r>
            <a:r>
              <a:rPr lang="en-ID" b="0" noProof="1">
                <a:solidFill>
                  <a:schemeClr val="tx2">
                    <a:lumMod val="95000"/>
                    <a:lumOff val="5000"/>
                  </a:schemeClr>
                </a:solidFill>
                <a:latin typeface="Tw Cen MT" panose="020B0602020104020603" pitchFamily="34" charset="0"/>
              </a:rPr>
              <a:t>Self Inductance pada solenoid</a:t>
            </a:r>
          </a:p>
          <a:p>
            <a:pPr marL="0" indent="0" defTabSz="252000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Tw Cen MT" panose="020B0602020104020603" pitchFamily="34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14.3 </a:t>
            </a:r>
            <a:r>
              <a:rPr lang="en-ID" b="0" noProof="1">
                <a:solidFill>
                  <a:schemeClr val="tx2">
                    <a:lumMod val="95000"/>
                    <a:lumOff val="5000"/>
                  </a:schemeClr>
                </a:solidFill>
                <a:latin typeface="Tw Cen MT" panose="020B0602020104020603" pitchFamily="34" charset="0"/>
              </a:rPr>
              <a:t>Self Inductance pada konduktor lainnya</a:t>
            </a:r>
          </a:p>
          <a:p>
            <a:pPr marL="0" indent="0" defTabSz="252000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Tw Cen MT" panose="020B0602020104020603" pitchFamily="34" charset="0"/>
              </a:rPr>
              <a:t>14.4 Induktansi Mutual</a:t>
            </a:r>
            <a:endParaRPr lang="en-ID" b="0" noProof="1">
              <a:solidFill>
                <a:schemeClr val="tx2">
                  <a:lumMod val="95000"/>
                  <a:lumOff val="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741A469-AA04-C2F0-DB5A-34B32C92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720" y="247511"/>
            <a:ext cx="9601200" cy="562947"/>
          </a:xfrm>
        </p:spPr>
        <p:txBody>
          <a:bodyPr>
            <a:normAutofit/>
          </a:bodyPr>
          <a:lstStyle/>
          <a:p>
            <a:r>
              <a:rPr lang="en-ID" b="0" noProof="1">
                <a:solidFill>
                  <a:schemeClr val="accent3">
                    <a:lumMod val="50000"/>
                  </a:schemeClr>
                </a:solidFill>
                <a:latin typeface="Tw Cen MT" panose="020B0602020104020603" pitchFamily="34" charset="0"/>
              </a:rPr>
              <a:t>Induktansi</a:t>
            </a:r>
            <a:endParaRPr lang="id-ID" b="0" noProof="1">
              <a:solidFill>
                <a:schemeClr val="accent3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439FA46F-CE2D-6071-29E1-E68EDAB05617}"/>
              </a:ext>
            </a:extLst>
          </p:cNvPr>
          <p:cNvSpPr txBox="1"/>
          <p:nvPr/>
        </p:nvSpPr>
        <p:spPr>
          <a:xfrm>
            <a:off x="0" y="0"/>
            <a:ext cx="610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noProof="1">
                <a:solidFill>
                  <a:schemeClr val="accent3">
                    <a:lumMod val="50000"/>
                  </a:schemeClr>
                </a:solidFill>
                <a:latin typeface="Tw Cen MT" panose="020B0602020104020603" pitchFamily="34" charset="0"/>
              </a:rPr>
              <a:t>14.1</a:t>
            </a:r>
            <a:endParaRPr lang="id-ID" noProof="1"/>
          </a:p>
        </p:txBody>
      </p:sp>
      <p:pic>
        <p:nvPicPr>
          <p:cNvPr id="10" name="Gambar 9">
            <a:extLst>
              <a:ext uri="{FF2B5EF4-FFF2-40B4-BE49-F238E27FC236}">
                <a16:creationId xmlns:a16="http://schemas.microsoft.com/office/drawing/2014/main" id="{A69EA484-E93D-202A-AB5D-86853E189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5" cy="9525"/>
          </a:xfrm>
          <a:prstGeom prst="rect">
            <a:avLst/>
          </a:prstGeom>
        </p:spPr>
      </p:pic>
      <p:sp>
        <p:nvSpPr>
          <p:cNvPr id="15" name="Kotak Teks 14">
            <a:extLst>
              <a:ext uri="{FF2B5EF4-FFF2-40B4-BE49-F238E27FC236}">
                <a16:creationId xmlns:a16="http://schemas.microsoft.com/office/drawing/2014/main" id="{B75FCCD2-552D-F452-145C-38B411CB5457}"/>
              </a:ext>
            </a:extLst>
          </p:cNvPr>
          <p:cNvSpPr txBox="1"/>
          <p:nvPr/>
        </p:nvSpPr>
        <p:spPr>
          <a:xfrm>
            <a:off x="1007895" y="1057969"/>
            <a:ext cx="10166684" cy="535531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An inductor is the magnetic analogue of an electric capacitor.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Just as a capacitor can store energy in the electric field in the medium between its conducting surfaces, </a:t>
            </a:r>
            <a:r>
              <a:rPr lang="en-US" sz="2600" i="1" noProof="1">
                <a:solidFill>
                  <a:srgbClr val="242021"/>
                </a:solidFill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an inductor can store energy in the magnetic field near its current-carrying conductors</a:t>
            </a:r>
            <a:r>
              <a:rPr lang="en-US" sz="26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A typical inductor consists of multiple turns of </a:t>
            </a:r>
            <a:r>
              <a:rPr lang="en-US" sz="2600" i="1" noProof="1">
                <a:solidFill>
                  <a:srgbClr val="242021"/>
                </a:solidFill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wirehelically coiled around a cylindrical core</a:t>
            </a:r>
            <a:r>
              <a:rPr lang="en-US" sz="26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(Gbr. 14.1(a)). Such a structure is called a solenoid. Its core may be air filled or may contain a magnetic material with magnetic permeability µ.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If the wire carries a current I and the turns are closely spaced, the solenoid will produce a relatively uniform magnetic field within its interior with magnetic field lines resembling those of the permanent magnet (Gbr. 14.1(b)) region of a tightly wound solenoid. </a:t>
            </a:r>
            <a:endParaRPr lang="id-ID" sz="2600" i="1" noProof="1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22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ambar 10">
            <a:extLst>
              <a:ext uri="{FF2B5EF4-FFF2-40B4-BE49-F238E27FC236}">
                <a16:creationId xmlns:a16="http://schemas.microsoft.com/office/drawing/2014/main" id="{CD5E8AE2-0E35-F0AF-0BDF-C0FC580A0A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7419" y="281620"/>
            <a:ext cx="5791200" cy="4999241"/>
          </a:xfrm>
          <a:prstGeom prst="rect">
            <a:avLst/>
          </a:prstGeom>
        </p:spPr>
      </p:pic>
      <p:sp>
        <p:nvSpPr>
          <p:cNvPr id="12" name="Kotak Teks 11">
            <a:extLst>
              <a:ext uri="{FF2B5EF4-FFF2-40B4-BE49-F238E27FC236}">
                <a16:creationId xmlns:a16="http://schemas.microsoft.com/office/drawing/2014/main" id="{0A378A9A-BA88-A9CB-BE85-40DE2B034374}"/>
              </a:ext>
            </a:extLst>
          </p:cNvPr>
          <p:cNvSpPr txBox="1"/>
          <p:nvPr/>
        </p:nvSpPr>
        <p:spPr>
          <a:xfrm>
            <a:off x="6017419" y="5508672"/>
            <a:ext cx="5791200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ID" noProof="1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Gambar 14.1</a:t>
            </a: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Garis-garis medan magnet pada</a:t>
            </a:r>
            <a:b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(a) Solenoid model </a:t>
            </a:r>
            <a:r>
              <a:rPr lang="en-ID" i="1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loosely wound</a:t>
            </a:r>
            <a:b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(b) Solenoid model </a:t>
            </a:r>
            <a:r>
              <a:rPr lang="en-ID" i="1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tightly wound</a:t>
            </a:r>
            <a:r>
              <a:rPr lang="en-ID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endParaRPr lang="id-ID" baseline="-250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Kotak Teks 2">
            <a:extLst>
              <a:ext uri="{FF2B5EF4-FFF2-40B4-BE49-F238E27FC236}">
                <a16:creationId xmlns:a16="http://schemas.microsoft.com/office/drawing/2014/main" id="{99800BF8-D856-ECA3-638F-8C946DE59592}"/>
              </a:ext>
            </a:extLst>
          </p:cNvPr>
          <p:cNvSpPr txBox="1"/>
          <p:nvPr/>
        </p:nvSpPr>
        <p:spPr>
          <a:xfrm>
            <a:off x="0" y="1788547"/>
            <a:ext cx="5630779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8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A typical inductor consists of multiple turns of </a:t>
            </a:r>
            <a:r>
              <a:rPr lang="en-US" sz="1800" i="1" noProof="1">
                <a:solidFill>
                  <a:srgbClr val="242021"/>
                </a:solidFill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wirehelically coiled around a cylindrical core</a:t>
            </a:r>
            <a:r>
              <a:rPr lang="en-US" sz="18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(Gbr. 14.1(a)). Such a structure is called a solenoid. Its core may be air filled or may contain a magnetic material with magnetic permeability µ.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8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If the wire carries a current I and the turns are closely spaced, the solenoid will produce a relatively uniform magnetic field within its interior with magnetic field lines resembling those of the permanent magnet (Gbr. 14.1(b)) region of a tightly wound solenoid.</a:t>
            </a:r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D17CFA61-A60F-2412-FA2D-470B76789004}"/>
              </a:ext>
            </a:extLst>
          </p:cNvPr>
          <p:cNvSpPr txBox="1"/>
          <p:nvPr/>
        </p:nvSpPr>
        <p:spPr>
          <a:xfrm>
            <a:off x="0" y="5012"/>
            <a:ext cx="2008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1800" noProof="1">
                <a:solidFill>
                  <a:srgbClr val="242021"/>
                </a:solidFill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PENGULANGAN</a:t>
            </a:r>
            <a:endParaRPr lang="id-ID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737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Kotak Teks 3">
                <a:extLst>
                  <a:ext uri="{FF2B5EF4-FFF2-40B4-BE49-F238E27FC236}">
                    <a16:creationId xmlns:a16="http://schemas.microsoft.com/office/drawing/2014/main" id="{41658C8B-1BD5-F07B-0007-F89BAF2CDBE0}"/>
                  </a:ext>
                </a:extLst>
              </p:cNvPr>
              <p:cNvSpPr txBox="1"/>
              <p:nvPr/>
            </p:nvSpPr>
            <p:spPr>
              <a:xfrm>
                <a:off x="7300912" y="249838"/>
                <a:ext cx="4614863" cy="477053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Panjang solenoid l dengan radius a, terdiri dari N lilitan dan membawa arus I.</a:t>
                </a: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Jika kerapatan flux magnet pada titik </a:t>
                </a:r>
                <a:r>
                  <a:rPr lang="en-US" sz="2400" i="1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P </a:t>
                </a:r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adalah </a:t>
                </a:r>
                <a:r>
                  <a:rPr lang="en-US" sz="2400" b="1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B, </a:t>
                </a:r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maka nilai H dapat diketahui sbb: </a:t>
                </a: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endParaRPr lang="en-US" sz="2400" noProof="1">
                  <a:solidFill>
                    <a:srgbClr val="242021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endParaRP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endParaRPr lang="en-US" sz="2400" noProof="1">
                  <a:solidFill>
                    <a:srgbClr val="242021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endParaRP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Jika nilai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400" b="1" i="1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𝐼</m:t>
                        </m:r>
                      </m:e>
                      <m:sup>
                        <m:r>
                          <a:rPr lang="en-ID" sz="2400" b="1" i="1" smtClean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a:rPr lang="en-ID" sz="2400" b="1" i="1" smtClean="0">
                        <a:ln>
                          <a:noFill/>
                        </a:ln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iberation Serif" panose="02020603050405020304" pitchFamily="18" charset="0"/>
                      </a:rPr>
                      <m:t>=</m:t>
                    </m:r>
                    <m:r>
                      <a:rPr lang="en-ID" sz="2400" b="0" i="1" smtClean="0">
                        <a:ln>
                          <a:noFill/>
                        </a:ln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iberation Serif" panose="02020603050405020304" pitchFamily="18" charset="0"/>
                      </a:rPr>
                      <m:t>𝐼𝑛</m:t>
                    </m:r>
                    <m:r>
                      <a:rPr lang="en-ID" sz="2400" b="0" i="1" smtClean="0">
                        <a:ln>
                          <a:noFill/>
                        </a:ln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iberation Serif" panose="02020603050405020304" pitchFamily="18" charset="0"/>
                      </a:rPr>
                      <m:t> </m:t>
                    </m:r>
                    <m:r>
                      <a:rPr lang="en-ID" sz="2400" b="0" i="1" smtClean="0">
                        <a:ln>
                          <a:noFill/>
                        </a:ln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iberation Serif" panose="02020603050405020304" pitchFamily="18" charset="0"/>
                      </a:rPr>
                      <m:t>𝑑𝑧</m:t>
                    </m:r>
                  </m:oMath>
                </a14:m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, maka medan induksi pada titik P adalah:</a:t>
                </a:r>
              </a:p>
            </p:txBody>
          </p:sp>
        </mc:Choice>
        <mc:Fallback>
          <p:sp>
            <p:nvSpPr>
              <p:cNvPr id="4" name="Kotak Teks 3">
                <a:extLst>
                  <a:ext uri="{FF2B5EF4-FFF2-40B4-BE49-F238E27FC236}">
                    <a16:creationId xmlns:a16="http://schemas.microsoft.com/office/drawing/2014/main" id="{41658C8B-1BD5-F07B-0007-F89BAF2CDB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0912" y="249838"/>
                <a:ext cx="4614863" cy="4770537"/>
              </a:xfrm>
              <a:prstGeom prst="rect">
                <a:avLst/>
              </a:prstGeom>
              <a:blipFill>
                <a:blip r:embed="rId2"/>
                <a:stretch>
                  <a:fillRect l="-1849" t="-1022" r="-1982" b="-191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up 16">
            <a:extLst>
              <a:ext uri="{FF2B5EF4-FFF2-40B4-BE49-F238E27FC236}">
                <a16:creationId xmlns:a16="http://schemas.microsoft.com/office/drawing/2014/main" id="{193A78CF-5373-6D05-B41E-A4109F915881}"/>
              </a:ext>
            </a:extLst>
          </p:cNvPr>
          <p:cNvGrpSpPr/>
          <p:nvPr/>
        </p:nvGrpSpPr>
        <p:grpSpPr>
          <a:xfrm>
            <a:off x="942975" y="249838"/>
            <a:ext cx="6038850" cy="5308883"/>
            <a:chOff x="971550" y="757932"/>
            <a:chExt cx="6038850" cy="5308883"/>
          </a:xfrm>
        </p:grpSpPr>
        <p:grpSp>
          <p:nvGrpSpPr>
            <p:cNvPr id="16" name="Grup 15">
              <a:extLst>
                <a:ext uri="{FF2B5EF4-FFF2-40B4-BE49-F238E27FC236}">
                  <a16:creationId xmlns:a16="http://schemas.microsoft.com/office/drawing/2014/main" id="{F2EF52EE-7F15-3353-2D96-46E591144DDE}"/>
                </a:ext>
              </a:extLst>
            </p:cNvPr>
            <p:cNvGrpSpPr/>
            <p:nvPr/>
          </p:nvGrpSpPr>
          <p:grpSpPr>
            <a:xfrm>
              <a:off x="971550" y="757932"/>
              <a:ext cx="6038850" cy="3924300"/>
              <a:chOff x="971550" y="757932"/>
              <a:chExt cx="6038850" cy="3924300"/>
            </a:xfrm>
          </p:grpSpPr>
          <p:pic>
            <p:nvPicPr>
              <p:cNvPr id="6" name="Gambar 5">
                <a:extLst>
                  <a:ext uri="{FF2B5EF4-FFF2-40B4-BE49-F238E27FC236}">
                    <a16:creationId xmlns:a16="http://schemas.microsoft.com/office/drawing/2014/main" id="{B9507091-0D8C-D817-8D6F-0CF800F8C2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971550" y="757932"/>
                <a:ext cx="3305175" cy="3924300"/>
              </a:xfrm>
              <a:prstGeom prst="rect">
                <a:avLst/>
              </a:prstGeom>
            </p:spPr>
          </p:pic>
          <p:pic>
            <p:nvPicPr>
              <p:cNvPr id="10" name="Gambar 9">
                <a:extLst>
                  <a:ext uri="{FF2B5EF4-FFF2-40B4-BE49-F238E27FC236}">
                    <a16:creationId xmlns:a16="http://schemas.microsoft.com/office/drawing/2014/main" id="{9FB0A5E8-39CB-A585-2970-5FE6B29F32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438650" y="1081782"/>
                <a:ext cx="2571750" cy="3600450"/>
              </a:xfrm>
              <a:prstGeom prst="rect">
                <a:avLst/>
              </a:prstGeom>
            </p:spPr>
          </p:pic>
        </p:grpSp>
        <p:sp>
          <p:nvSpPr>
            <p:cNvPr id="11" name="Kotak Teks 10">
              <a:extLst>
                <a:ext uri="{FF2B5EF4-FFF2-40B4-BE49-F238E27FC236}">
                  <a16:creationId xmlns:a16="http://schemas.microsoft.com/office/drawing/2014/main" id="{19893F05-3F82-33BA-6AC4-412A79E61045}"/>
                </a:ext>
              </a:extLst>
            </p:cNvPr>
            <p:cNvSpPr txBox="1"/>
            <p:nvPr/>
          </p:nvSpPr>
          <p:spPr>
            <a:xfrm>
              <a:off x="971550" y="4866486"/>
              <a:ext cx="6038850" cy="12003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ID" noProof="1">
                  <a:solidFill>
                    <a:srgbClr val="C00000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Gambar 14.2</a:t>
              </a:r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(a) Penampang melintang solenoid yang memperlihatkan geometri untuk menghitung nilai </a:t>
              </a:r>
              <a:r>
                <a:rPr lang="en-ID" b="1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H</a:t>
              </a:r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pada titik </a:t>
              </a:r>
              <a:r>
                <a:rPr lang="en-ID" i="1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P</a:t>
              </a:r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pada sumbunya.</a:t>
              </a:r>
            </a:p>
            <a:p>
              <a:pPr algn="ctr"/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(b) Induktansi pada solenoid </a:t>
              </a:r>
              <a:endParaRPr lang="id-ID" baseline="-25000" dirty="0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el 11">
                <a:extLst>
                  <a:ext uri="{FF2B5EF4-FFF2-40B4-BE49-F238E27FC236}">
                    <a16:creationId xmlns:a16="http://schemas.microsoft.com/office/drawing/2014/main" id="{73F6156D-0307-43B3-F878-D320BF95030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673606"/>
                  </p:ext>
                </p:extLst>
              </p:nvPr>
            </p:nvGraphicFramePr>
            <p:xfrm>
              <a:off x="7324725" y="2720082"/>
              <a:ext cx="4591050" cy="891032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624263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966787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32720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𝐇</m:t>
                                </m:r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 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𝒛</m:t>
                                    </m:r>
                                  </m:e>
                                </m:acc>
                                <m:f>
                                  <m:fPr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𝐼</m:t>
                                        </m:r>
                                      </m:e>
                                      <m:sup>
                                        <m: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ID" sz="2400" b="1" i="1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p>
                                              <m:sSupPr>
                                                <m:ctrlPr>
                                                  <a:rPr lang="en-ID" sz="2400" b="1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ID" sz="2400" b="0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ID" sz="2400" b="1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𝟐</m:t>
                                                </m:r>
                                              </m:sup>
                                            </m:sSup>
                                            <m:r>
                                              <a:rPr lang="en-ID" sz="2400" b="1" i="1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+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en-ID" sz="2400" b="1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ID" sz="2400" b="0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𝑧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ID" sz="2400" b="1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𝟐</m:t>
                                                </m:r>
                                              </m:sup>
                                            </m:sSup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3/2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id-ID" sz="2400" b="0" i="1" baseline="-2500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(14.1)</a:t>
                          </a:r>
                          <a:endParaRPr lang="id-ID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el 11">
                <a:extLst>
                  <a:ext uri="{FF2B5EF4-FFF2-40B4-BE49-F238E27FC236}">
                    <a16:creationId xmlns:a16="http://schemas.microsoft.com/office/drawing/2014/main" id="{73F6156D-0307-43B3-F878-D320BF95030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673606"/>
                  </p:ext>
                </p:extLst>
              </p:nvPr>
            </p:nvGraphicFramePr>
            <p:xfrm>
              <a:off x="7324725" y="2720082"/>
              <a:ext cx="4591050" cy="891032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624263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966787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891032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r="-267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(14.1)</a:t>
                          </a:r>
                          <a:endParaRPr lang="id-ID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el 12">
                <a:extLst>
                  <a:ext uri="{FF2B5EF4-FFF2-40B4-BE49-F238E27FC236}">
                    <a16:creationId xmlns:a16="http://schemas.microsoft.com/office/drawing/2014/main" id="{ADCE17A4-6C52-3DA3-3DA9-4638EBE3BF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4928920"/>
                  </p:ext>
                </p:extLst>
              </p:nvPr>
            </p:nvGraphicFramePr>
            <p:xfrm>
              <a:off x="7324725" y="5059169"/>
              <a:ext cx="4591050" cy="1248347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624263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966787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32720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𝑑</m:t>
                                </m:r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𝐁</m:t>
                                </m:r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𝜇</m:t>
                                </m:r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𝑑</m:t>
                                </m:r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𝐇</m:t>
                                </m:r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 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𝒛</m:t>
                                    </m:r>
                                  </m:e>
                                </m:acc>
                                <m:f>
                                  <m:fPr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𝜇</m:t>
                                    </m:r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𝑛𝐼</m:t>
                                    </m:r>
                                    <m:sSup>
                                      <m:sSup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ID" sz="2400" b="1" i="1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p>
                                              <m:sSupPr>
                                                <m:ctrlPr>
                                                  <a:rPr lang="en-ID" sz="2400" b="1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ID" sz="2400" b="0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ID" sz="2400" b="1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𝟐</m:t>
                                                </m:r>
                                              </m:sup>
                                            </m:sSup>
                                            <m:r>
                                              <a:rPr lang="en-ID" sz="2400" b="1" i="1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+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en-ID" sz="2400" b="1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ID" sz="2400" b="0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𝑧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ID" sz="2400" b="1" i="1" smtClean="0">
                                                    <a:ln>
                                                      <a:noFill/>
                                                    </a:ln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𝟐</m:t>
                                                </m:r>
                                              </m:sup>
                                            </m:sSup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3/2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𝑑𝑧</m:t>
                                </m:r>
                              </m:oMath>
                            </m:oMathPara>
                          </a14:m>
                          <a:endParaRPr lang="id-ID" sz="2400" b="0" i="1" baseline="-2500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(14.2)</a:t>
                          </a:r>
                          <a:endParaRPr lang="id-ID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el 12">
                <a:extLst>
                  <a:ext uri="{FF2B5EF4-FFF2-40B4-BE49-F238E27FC236}">
                    <a16:creationId xmlns:a16="http://schemas.microsoft.com/office/drawing/2014/main" id="{ADCE17A4-6C52-3DA3-3DA9-4638EBE3BF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4928920"/>
                  </p:ext>
                </p:extLst>
              </p:nvPr>
            </p:nvGraphicFramePr>
            <p:xfrm>
              <a:off x="7324725" y="5059169"/>
              <a:ext cx="4591050" cy="1248347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624263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966787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1248347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r="-267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(14.2)</a:t>
                          </a:r>
                          <a:endParaRPr lang="id-ID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Kotak Teks 14">
                <a:extLst>
                  <a:ext uri="{FF2B5EF4-FFF2-40B4-BE49-F238E27FC236}">
                    <a16:creationId xmlns:a16="http://schemas.microsoft.com/office/drawing/2014/main" id="{AA0BE0E0-FF88-5A06-9D5C-80F80DCC6A0D}"/>
                  </a:ext>
                </a:extLst>
              </p:cNvPr>
              <p:cNvSpPr txBox="1"/>
              <p:nvPr/>
            </p:nvSpPr>
            <p:spPr>
              <a:xfrm>
                <a:off x="952500" y="5742975"/>
                <a:ext cx="6107906" cy="93583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1800" b="0" i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𝑧</m:t>
                      </m:r>
                      <m:r>
                        <a:rPr lang="en-ID" sz="1800" b="1" i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=</m:t>
                      </m:r>
                      <m:r>
                        <a:rPr lang="en-ID" sz="1800" b="0" i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𝑎</m:t>
                      </m:r>
                      <m:func>
                        <m:funcPr>
                          <m:ctrlPr>
                            <a:rPr lang="en-ID" sz="1800" b="0" i="1" smtClean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ID" sz="1800" b="0" i="0" smtClean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𝜃</m:t>
                          </m:r>
                        </m:e>
                      </m:func>
                      <m:r>
                        <a:rPr lang="en-ID" b="0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|</m:t>
                      </m:r>
                    </m:oMath>
                  </m:oMathPara>
                </a14:m>
                <a:endParaRPr lang="en-ID" b="0" i="0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Liberation Serif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ID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D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 </m:t>
                          </m:r>
                          <m:r>
                            <a:rPr lang="en-ID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ID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ID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ID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ID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ID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D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D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ID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ID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ID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ID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  <m:t>𝑡𝑎𝑛</m:t>
                              </m:r>
                            </m:e>
                            <m:sup>
                              <m:r>
                                <a:rPr lang="en-ID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𝜃</m:t>
                          </m:r>
                        </m:e>
                      </m:func>
                      <m:r>
                        <a:rPr lang="en-ID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D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ID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ID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ID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  <m:t>𝑠𝑒𝑐</m:t>
                              </m:r>
                            </m:e>
                            <m:sup>
                              <m:r>
                                <a:rPr lang="en-ID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ID" dirty="0">
                  <a:solidFill>
                    <a:schemeClr val="tx2"/>
                  </a:solidFill>
                  <a:ea typeface="Cambria Math" panose="02040503050406030204" pitchFamily="18" charset="0"/>
                  <a:cs typeface="Liberation Serif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𝑑𝑧</m:t>
                      </m:r>
                      <m:r>
                        <a:rPr lang="en-ID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iberation Serif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</m:ctrlPr>
                        </m:funcPr>
                        <m:fName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ID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ID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  <m:t>𝑠𝑒𝑐</m:t>
                              </m:r>
                            </m:e>
                            <m:sup>
                              <m:r>
                                <a:rPr lang="en-ID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𝜃</m:t>
                          </m:r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 </m:t>
                          </m:r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𝑑</m:t>
                          </m:r>
                          <m:r>
                            <a:rPr lang="en-ID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iberation Serif" panose="020206030504050203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br>
                  <a:rPr lang="en-ID" dirty="0"/>
                </a:br>
                <a:endParaRPr lang="id-ID" dirty="0"/>
              </a:p>
            </p:txBody>
          </p:sp>
        </mc:Choice>
        <mc:Fallback xmlns="">
          <p:sp>
            <p:nvSpPr>
              <p:cNvPr id="15" name="Kotak Teks 14">
                <a:extLst>
                  <a:ext uri="{FF2B5EF4-FFF2-40B4-BE49-F238E27FC236}">
                    <a16:creationId xmlns:a16="http://schemas.microsoft.com/office/drawing/2014/main" id="{AA0BE0E0-FF88-5A06-9D5C-80F80DCC6A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0" y="5742975"/>
                <a:ext cx="6107906" cy="93583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88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Kotak Teks 1">
                <a:extLst>
                  <a:ext uri="{FF2B5EF4-FFF2-40B4-BE49-F238E27FC236}">
                    <a16:creationId xmlns:a16="http://schemas.microsoft.com/office/drawing/2014/main" id="{9BB7C4AD-D8C9-17B6-F959-D1BA8921E96C}"/>
                  </a:ext>
                </a:extLst>
              </p:cNvPr>
              <p:cNvSpPr txBox="1"/>
              <p:nvPr/>
            </p:nvSpPr>
            <p:spPr>
              <a:xfrm>
                <a:off x="1012658" y="659011"/>
                <a:ext cx="10166684" cy="276998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Nilai B yang diterapkan untuk integrasi dari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𝜃</m:t>
                        </m:r>
                      </m:e>
                      <m:sub>
                        <m:r>
                          <a:rPr lang="en-ID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ID" sz="2400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iberation Serif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ke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𝜃</m:t>
                        </m:r>
                      </m:e>
                      <m:sub>
                        <m:r>
                          <a:rPr lang="en-ID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D" sz="2400" b="0" dirty="0">
                    <a:solidFill>
                      <a:schemeClr val="tx2"/>
                    </a:solidFill>
                    <a:latin typeface="Liberation Serif" panose="02020603050405020304" pitchFamily="18" charset="0"/>
                    <a:ea typeface="Cambria Math" panose="02040503050406030204" pitchFamily="18" charset="0"/>
                    <a:cs typeface="Liberation Serif" panose="02020603050405020304" pitchFamily="18" charset="0"/>
                  </a:rPr>
                  <a:t> </a:t>
                </a:r>
                <a:r>
                  <a:rPr lang="en-ID" sz="2400" b="0" dirty="0" err="1">
                    <a:solidFill>
                      <a:schemeClr val="tx2"/>
                    </a:solidFill>
                    <a:latin typeface="Liberation Serif" panose="02020603050405020304" pitchFamily="18" charset="0"/>
                    <a:ea typeface="Cambria Math" panose="02040503050406030204" pitchFamily="18" charset="0"/>
                    <a:cs typeface="Liberation Serif" panose="02020603050405020304" pitchFamily="18" charset="0"/>
                  </a:rPr>
                  <a:t>adalah</a:t>
                </a:r>
                <a:endParaRPr lang="en-ID" sz="2400" b="0" dirty="0">
                  <a:solidFill>
                    <a:schemeClr val="tx2"/>
                  </a:solidFill>
                  <a:latin typeface="Liberation Serif" panose="02020603050405020304" pitchFamily="18" charset="0"/>
                  <a:ea typeface="Cambria Math" panose="02040503050406030204" pitchFamily="18" charset="0"/>
                  <a:cs typeface="Liberation Serif" panose="02020603050405020304" pitchFamily="18" charset="0"/>
                </a:endParaRPr>
              </a:p>
              <a:p>
                <a:pPr algn="just">
                  <a:spcBef>
                    <a:spcPts val="1200"/>
                  </a:spcBef>
                </a:pPr>
                <a:endParaRPr lang="en-ID" sz="2400" b="0" dirty="0">
                  <a:solidFill>
                    <a:schemeClr val="tx2"/>
                  </a:solidFill>
                  <a:latin typeface="Liberation Serif" panose="02020603050405020304" pitchFamily="18" charset="0"/>
                  <a:ea typeface="Cambria Math" panose="02040503050406030204" pitchFamily="18" charset="0"/>
                  <a:cs typeface="Liberation Serif" panose="02020603050405020304" pitchFamily="18" charset="0"/>
                </a:endParaRPr>
              </a:p>
              <a:p>
                <a:pPr algn="just">
                  <a:spcBef>
                    <a:spcPts val="1200"/>
                  </a:spcBef>
                </a:pPr>
                <a:endParaRPr lang="en-ID" sz="2400" b="0" dirty="0">
                  <a:solidFill>
                    <a:schemeClr val="tx2"/>
                  </a:solidFill>
                  <a:latin typeface="Liberation Serif" panose="02020603050405020304" pitchFamily="18" charset="0"/>
                  <a:ea typeface="Cambria Math" panose="02040503050406030204" pitchFamily="18" charset="0"/>
                  <a:cs typeface="Liberation Serif" panose="02020603050405020304" pitchFamily="18" charset="0"/>
                </a:endParaRP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Jika solenoid dengan panjang </a:t>
                </a:r>
                <a:r>
                  <a:rPr lang="en-US" sz="2400" i="1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l </a:t>
                </a:r>
                <a:r>
                  <a:rPr lang="en-US" sz="24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lebih besar dari jari-jari a, maka untuk titik P menjauh dari ujung solenoid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𝜃</m:t>
                        </m:r>
                      </m:e>
                      <m:sub>
                        <m:r>
                          <a:rPr lang="en-ID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ID" sz="2400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iberation Serif" panose="02020603050405020304" pitchFamily="18" charset="0"/>
                      </a:rPr>
                      <m:t>≈−90°</m:t>
                    </m:r>
                  </m:oMath>
                </a14:m>
                <a:r>
                  <a:rPr lang="en-ID" sz="2400" noProof="1"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𝜃</m:t>
                        </m:r>
                      </m:e>
                      <m:sub>
                        <m:r>
                          <a:rPr lang="en-ID" sz="2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iberation Serif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ID" sz="2400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iberation Serif" panose="02020603050405020304" pitchFamily="18" charset="0"/>
                      </a:rPr>
                      <m:t>≈90°</m:t>
                    </m:r>
                  </m:oMath>
                </a14:m>
                <a:r>
                  <a:rPr lang="en-ID" sz="2400" noProof="1"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 sehingga nilai </a:t>
                </a:r>
                <a:r>
                  <a:rPr lang="en-ID" sz="2400" b="1" noProof="1"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B</a:t>
                </a:r>
                <a:r>
                  <a:rPr lang="en-ID" sz="2400" noProof="1"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 menjadi:</a:t>
                </a:r>
                <a:endParaRPr lang="id-ID" sz="2400" noProof="1"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Kotak Teks 1">
                <a:extLst>
                  <a:ext uri="{FF2B5EF4-FFF2-40B4-BE49-F238E27FC236}">
                    <a16:creationId xmlns:a16="http://schemas.microsoft.com/office/drawing/2014/main" id="{9BB7C4AD-D8C9-17B6-F959-D1BA8921E9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658" y="659011"/>
                <a:ext cx="10166684" cy="2769989"/>
              </a:xfrm>
              <a:prstGeom prst="rect">
                <a:avLst/>
              </a:prstGeom>
              <a:blipFill>
                <a:blip r:embed="rId2"/>
                <a:stretch>
                  <a:fillRect l="-779" t="-1758" r="-959" b="-395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el 5">
                <a:extLst>
                  <a:ext uri="{FF2B5EF4-FFF2-40B4-BE49-F238E27FC236}">
                    <a16:creationId xmlns:a16="http://schemas.microsoft.com/office/drawing/2014/main" id="{DB961CC8-FAA6-C4E4-D288-C706DB07373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91935344"/>
                  </p:ext>
                </p:extLst>
              </p:nvPr>
            </p:nvGraphicFramePr>
            <p:xfrm>
              <a:off x="1990725" y="1152973"/>
              <a:ext cx="8329613" cy="974027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7286626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042987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32720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𝐁</m:t>
                                </m:r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 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ID" sz="2400" b="1" i="0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𝐳</m:t>
                                    </m:r>
                                  </m:e>
                                </m:acc>
                                <m:f>
                                  <m:fPr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𝜇</m:t>
                                    </m:r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𝑛𝐼</m:t>
                                    </m:r>
                                    <m:sSup>
                                      <m:sSup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nary>
                                  <m:naryPr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naryPr>
                                  <m:sub>
                                    <m:sSub>
                                      <m:sSubPr>
                                        <m:ctrlPr>
                                          <a:rPr lang="en-ID" sz="24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ID" sz="2400" i="1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ID" sz="24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en-ID" sz="24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ID" sz="2400" i="1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ID" sz="24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sup>
                                  <m:e>
                                    <m:f>
                                      <m:f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fPr>
                                      <m:num>
                                        <m:func>
                                          <m:funcPr>
                                            <m:ctrlPr>
                                              <a:rPr lang="en-ID" sz="2400" i="1" smtClean="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a:rPr lang="en-ID" sz="24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𝑎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en-ID" sz="24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ID" sz="24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𝑠𝑒𝑐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ID" sz="24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p>
                                          </m:fName>
                                          <m:e>
                                            <m:r>
                                              <a:rPr lang="en-ID" sz="24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𝜃</m:t>
                                            </m:r>
                                            <m:r>
                                              <a:rPr lang="en-ID" sz="24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 </m:t>
                                            </m:r>
                                            <m:r>
                                              <a:rPr lang="en-ID" sz="24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𝑑</m:t>
                                            </m:r>
                                            <m:r>
                                              <a:rPr lang="en-ID" sz="24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𝜃</m:t>
                                            </m:r>
                                          </m:e>
                                        </m:func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en-ID" sz="2400" b="1" i="1" smtClean="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ID" sz="24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p>
                                            <m:r>
                                              <a:rPr lang="en-ID" sz="2400" b="0" i="1" smtClean="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  <m:func>
                                          <m:funcPr>
                                            <m:ctrlPr>
                                              <a:rPr lang="en-ID" sz="24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sSup>
                                              <m:sSupPr>
                                                <m:ctrlPr>
                                                  <a:rPr lang="en-ID" sz="24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ID" sz="2400" b="0" i="1" smtClean="0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𝑠𝑒𝑐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ID" sz="2400" b="0" i="1" smtClean="0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Liberation Serif" panose="02020603050405020304" pitchFamily="18" charset="0"/>
                                                  </a:rPr>
                                                  <m:t>3</m:t>
                                                </m:r>
                                              </m:sup>
                                            </m:sSup>
                                          </m:fName>
                                          <m:e>
                                            <m:r>
                                              <a:rPr lang="en-ID" sz="2400" i="1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𝜃</m:t>
                                            </m:r>
                                          </m:e>
                                        </m:func>
                                      </m:den>
                                    </m:f>
                                  </m:e>
                                </m:nary>
                                <m:r>
                                  <a:rPr lang="en-ID" sz="2400" b="1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ID" sz="2400" b="1" i="0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𝐳</m:t>
                                    </m:r>
                                  </m:e>
                                </m:acc>
                                <m:f>
                                  <m:fPr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𝜇</m:t>
                                    </m:r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𝑛𝐼</m:t>
                                    </m:r>
                                  </m:num>
                                  <m:den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ID" sz="2400" b="1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n-ID" sz="2400" b="0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sin</m:t>
                                </m:r>
                                <m:r>
                                  <a:rPr lang="en-ID" sz="2400" b="1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ID" sz="240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i="1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𝜃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ID" sz="24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ID" sz="2400" b="0" i="1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ID" sz="2400" b="0" i="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sSub>
                                      <m:sSubPr>
                                        <m:ctrlPr>
                                          <a:rPr lang="en-ID" sz="240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ID" sz="2400" i="1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ID" sz="2400" b="0" i="1" smtClean="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func>
                                <m:r>
                                  <a:rPr lang="en-ID" sz="24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id-ID" sz="2400" b="0" i="1" baseline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(14.3)</a:t>
                          </a:r>
                          <a:endParaRPr lang="id-ID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el 5">
                <a:extLst>
                  <a:ext uri="{FF2B5EF4-FFF2-40B4-BE49-F238E27FC236}">
                    <a16:creationId xmlns:a16="http://schemas.microsoft.com/office/drawing/2014/main" id="{DB961CC8-FAA6-C4E4-D288-C706DB07373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91935344"/>
                  </p:ext>
                </p:extLst>
              </p:nvPr>
            </p:nvGraphicFramePr>
            <p:xfrm>
              <a:off x="1990725" y="1152973"/>
              <a:ext cx="8329613" cy="974027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7286626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042987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974027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r="-142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(14.3)</a:t>
                          </a:r>
                          <a:endParaRPr lang="id-ID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el 6">
                <a:extLst>
                  <a:ext uri="{FF2B5EF4-FFF2-40B4-BE49-F238E27FC236}">
                    <a16:creationId xmlns:a16="http://schemas.microsoft.com/office/drawing/2014/main" id="{F02858F7-C07A-F626-4629-B7CC0EC62C8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24901633"/>
                  </p:ext>
                </p:extLst>
              </p:nvPr>
            </p:nvGraphicFramePr>
            <p:xfrm>
              <a:off x="3357562" y="3429000"/>
              <a:ext cx="5476875" cy="1682560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4433888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042987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32720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𝐁</m:t>
                                </m:r>
                                <m:r>
                                  <a:rPr lang="en-ID" sz="2400" b="1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≈</m:t>
                                </m:r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 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ID" sz="2400" b="1" i="0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𝐳</m:t>
                                    </m:r>
                                  </m:e>
                                </m:acc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𝜇</m:t>
                                </m:r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𝑛𝐼</m:t>
                                </m:r>
                                <m:r>
                                  <a:rPr lang="en-ID" sz="2400" b="1" i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acc>
                                      <m:accPr>
                                        <m:chr m:val="̂"/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ID" sz="2400" b="1" i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𝐳</m:t>
                                        </m:r>
                                      </m:e>
                                    </m:acc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𝜇</m:t>
                                    </m:r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𝑁𝐼</m:t>
                                    </m:r>
                                  </m:num>
                                  <m:den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ID" sz="2400" b="0" i="1" baseline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  <a:p>
                          <a:endParaRPr lang="en-ID" sz="2400" b="0" i="1" baseline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  <a:p>
                          <a:r>
                            <a:rPr lang="en-ID" sz="2400" b="0" i="1" baseline="0" dirty="0" err="1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untuk</a:t>
                          </a:r>
                          <a:r>
                            <a:rPr lang="en-ID" sz="2400" b="0" i="1" baseline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 solenoid </a:t>
                          </a:r>
                          <a:r>
                            <a:rPr lang="en-ID" sz="2400" b="0" i="1" baseline="0" dirty="0" err="1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dengan</a:t>
                          </a:r>
                          <a:r>
                            <a:rPr lang="en-ID" sz="2400" b="0" i="1" baseline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ID" sz="2400" b="0" i="1" smtClean="0">
                                      <a:ln>
                                        <a:noFill/>
                                      </a:ln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Liberation Serif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ID" sz="2400" b="0" i="1" smtClean="0">
                                      <a:ln>
                                        <a:noFill/>
                                      </a:ln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Liberation Serif" panose="02020603050405020304" pitchFamily="18" charset="0"/>
                                    </a:rPr>
                                    <m:t>𝑙</m:t>
                                  </m:r>
                                </m:num>
                                <m:den>
                                  <m:r>
                                    <a:rPr lang="en-ID" sz="2400" b="0" i="1" smtClean="0">
                                      <a:ln>
                                        <a:noFill/>
                                      </a:ln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Liberation Serif" panose="02020603050405020304" pitchFamily="18" charset="0"/>
                                    </a:rPr>
                                    <m:t>𝑎</m:t>
                                  </m:r>
                                </m:den>
                              </m:f>
                              <m:r>
                                <a:rPr lang="en-ID" sz="2400" b="0" i="1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Liberation Serif" panose="02020603050405020304" pitchFamily="18" charset="0"/>
                                </a:rPr>
                                <m:t>≫1</m:t>
                              </m:r>
                            </m:oMath>
                          </a14:m>
                          <a:r>
                            <a:rPr lang="en-ID" sz="2400" b="0" i="1" baseline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 </a:t>
                          </a:r>
                          <a:endParaRPr lang="id-ID" sz="2400" b="0" i="1" baseline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(14.4)</a:t>
                          </a:r>
                          <a:endParaRPr lang="id-ID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el 6">
                <a:extLst>
                  <a:ext uri="{FF2B5EF4-FFF2-40B4-BE49-F238E27FC236}">
                    <a16:creationId xmlns:a16="http://schemas.microsoft.com/office/drawing/2014/main" id="{F02858F7-C07A-F626-4629-B7CC0EC62C8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24901633"/>
                  </p:ext>
                </p:extLst>
              </p:nvPr>
            </p:nvGraphicFramePr>
            <p:xfrm>
              <a:off x="3357562" y="3429000"/>
              <a:ext cx="5476875" cy="1682560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4433888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042987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1682560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r="-23457" b="-32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(14.4)</a:t>
                          </a:r>
                          <a:endParaRPr lang="id-ID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Kotak Teks 8">
            <a:extLst>
              <a:ext uri="{FF2B5EF4-FFF2-40B4-BE49-F238E27FC236}">
                <a16:creationId xmlns:a16="http://schemas.microsoft.com/office/drawing/2014/main" id="{7FC7BAFB-B9FE-5BCF-E184-94BEEAA5EB78}"/>
              </a:ext>
            </a:extLst>
          </p:cNvPr>
          <p:cNvSpPr txBox="1"/>
          <p:nvPr/>
        </p:nvSpPr>
        <p:spPr>
          <a:xfrm>
            <a:off x="585789" y="5357812"/>
            <a:ext cx="10958512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1800" b="0" i="0" dirty="0">
                <a:solidFill>
                  <a:srgbClr val="242021"/>
                </a:solidFill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inductance, which includes the notion of </a:t>
            </a:r>
            <a:r>
              <a:rPr lang="en-US" sz="1800" b="0" i="0" dirty="0">
                <a:solidFill>
                  <a:srgbClr val="EE1D25"/>
                </a:solidFill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self-inductance</a:t>
            </a:r>
            <a:r>
              <a:rPr lang="en-US" sz="1800" b="0" i="0" dirty="0">
                <a:solidFill>
                  <a:srgbClr val="242021"/>
                </a:solidFill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representing the magnetic flux linkage of a coil or circuit with itself, and </a:t>
            </a:r>
            <a:r>
              <a:rPr lang="en-US" sz="1800" b="0" i="0" dirty="0">
                <a:solidFill>
                  <a:srgbClr val="EE1D25"/>
                </a:solidFill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mutual inductance</a:t>
            </a:r>
            <a:r>
              <a:rPr lang="en-US" sz="1800" b="0" i="0" dirty="0">
                <a:solidFill>
                  <a:srgbClr val="242021"/>
                </a:solidFill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which involves the magnetic flux linkage in a circuit due to the magnetic field generated by a current in another one. </a:t>
            </a:r>
            <a:r>
              <a:rPr lang="en-US" sz="1800" b="0" i="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Usually, when the term </a:t>
            </a:r>
            <a:r>
              <a:rPr lang="en-US" sz="1800" b="0" i="0" dirty="0">
                <a:solidFill>
                  <a:srgbClr val="EE1D25"/>
                </a:solidFill>
                <a:effectLst/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inductance </a:t>
            </a:r>
            <a:r>
              <a:rPr lang="en-US" sz="1800" b="0" i="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is used, the intended reference is to self-inductance</a:t>
            </a:r>
            <a:r>
              <a:rPr lang="en-US" dirty="0"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endParaRPr lang="id-ID" dirty="0">
              <a:highlight>
                <a:srgbClr val="FFFF00"/>
              </a:highlight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47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741A469-AA04-C2F0-DB5A-34B32C923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720" y="247511"/>
            <a:ext cx="9601200" cy="562947"/>
          </a:xfrm>
        </p:spPr>
        <p:txBody>
          <a:bodyPr>
            <a:normAutofit/>
          </a:bodyPr>
          <a:lstStyle/>
          <a:p>
            <a:r>
              <a:rPr lang="en-ID" b="0" noProof="1">
                <a:solidFill>
                  <a:schemeClr val="accent3">
                    <a:lumMod val="50000"/>
                  </a:schemeClr>
                </a:solidFill>
                <a:latin typeface="Tw Cen MT" panose="020B0602020104020603" pitchFamily="34" charset="0"/>
              </a:rPr>
              <a:t>Self Inductance pada solenoid</a:t>
            </a:r>
            <a:endParaRPr lang="id-ID" b="0" noProof="1">
              <a:solidFill>
                <a:schemeClr val="accent3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439FA46F-CE2D-6071-29E1-E68EDAB05617}"/>
              </a:ext>
            </a:extLst>
          </p:cNvPr>
          <p:cNvSpPr txBox="1"/>
          <p:nvPr/>
        </p:nvSpPr>
        <p:spPr>
          <a:xfrm>
            <a:off x="0" y="0"/>
            <a:ext cx="610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noProof="1">
                <a:solidFill>
                  <a:schemeClr val="accent3">
                    <a:lumMod val="50000"/>
                  </a:schemeClr>
                </a:solidFill>
                <a:latin typeface="Tw Cen MT" panose="020B0602020104020603" pitchFamily="34" charset="0"/>
              </a:rPr>
              <a:t>14.2</a:t>
            </a:r>
            <a:endParaRPr lang="id-ID" noProof="1"/>
          </a:p>
        </p:txBody>
      </p:sp>
      <p:pic>
        <p:nvPicPr>
          <p:cNvPr id="10" name="Gambar 9">
            <a:extLst>
              <a:ext uri="{FF2B5EF4-FFF2-40B4-BE49-F238E27FC236}">
                <a16:creationId xmlns:a16="http://schemas.microsoft.com/office/drawing/2014/main" id="{A69EA484-E93D-202A-AB5D-86853E189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5" cy="95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Kotak Teks 14">
                <a:extLst>
                  <a:ext uri="{FF2B5EF4-FFF2-40B4-BE49-F238E27FC236}">
                    <a16:creationId xmlns:a16="http://schemas.microsoft.com/office/drawing/2014/main" id="{B75FCCD2-552D-F452-145C-38B411CB5457}"/>
                  </a:ext>
                </a:extLst>
              </p:cNvPr>
              <p:cNvSpPr txBox="1"/>
              <p:nvPr/>
            </p:nvSpPr>
            <p:spPr>
              <a:xfrm>
                <a:off x="974558" y="1201076"/>
                <a:ext cx="10166684" cy="46166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ID" sz="26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Kembali lagi pada pernyataan Fluks Magnetik (linking)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600" i="1" noProof="1" smtClean="0">
                        <a:solidFill>
                          <a:srgbClr val="24202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iberation Serif" panose="02020603050405020304" pitchFamily="18" charset="0"/>
                      </a:rPr>
                      <m:t>Φ</m:t>
                    </m:r>
                  </m:oMath>
                </a14:m>
                <a:r>
                  <a:rPr lang="en-ID" sz="26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 yang berkaitan dengan permukaan S, </a:t>
                </a: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endParaRPr lang="en-ID" sz="2600" noProof="1">
                  <a:solidFill>
                    <a:srgbClr val="242021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endParaRP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endParaRPr lang="en-ID" sz="2600" noProof="1">
                  <a:solidFill>
                    <a:srgbClr val="242021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endParaRP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ID" sz="26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Jika solenoid dikarakterisasi oleh medan magnet seragam yang memotong luas permukaannya,  maka </a:t>
                </a:r>
                <a:r>
                  <a:rPr lang="en-ID" sz="2600" i="1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flux linking single loop </a:t>
                </a:r>
                <a:r>
                  <a:rPr lang="en-ID" sz="26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adalah:</a:t>
                </a: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endParaRPr lang="en-ID" sz="2600" noProof="1">
                  <a:solidFill>
                    <a:srgbClr val="242021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endParaRP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endParaRPr lang="en-ID" sz="2600" noProof="1">
                  <a:solidFill>
                    <a:srgbClr val="242021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endParaRPr>
              </a:p>
              <a:p>
                <a:pPr marL="342900" indent="-342900" algn="just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ID" sz="26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Di mana S adalah </a:t>
                </a:r>
                <a:r>
                  <a:rPr lang="en-ID" sz="2600" i="1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cross-sectional area loop </a:t>
                </a:r>
                <a:r>
                  <a:rPr lang="en-ID" sz="2600" noProof="1">
                    <a:solidFill>
                      <a:srgbClr val="24202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rPr>
                  <a:t>Gbr 14.2 (b). </a:t>
                </a:r>
              </a:p>
            </p:txBody>
          </p:sp>
        </mc:Choice>
        <mc:Fallback xmlns="">
          <p:sp>
            <p:nvSpPr>
              <p:cNvPr id="15" name="Kotak Teks 14">
                <a:extLst>
                  <a:ext uri="{FF2B5EF4-FFF2-40B4-BE49-F238E27FC236}">
                    <a16:creationId xmlns:a16="http://schemas.microsoft.com/office/drawing/2014/main" id="{B75FCCD2-552D-F452-145C-38B411CB54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558" y="1201076"/>
                <a:ext cx="10166684" cy="4616648"/>
              </a:xfrm>
              <a:prstGeom prst="rect">
                <a:avLst/>
              </a:prstGeom>
              <a:blipFill>
                <a:blip r:embed="rId3"/>
                <a:stretch>
                  <a:fillRect l="-959" t="-1189" r="-1079" b="-251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el 2">
                <a:extLst>
                  <a:ext uri="{FF2B5EF4-FFF2-40B4-BE49-F238E27FC236}">
                    <a16:creationId xmlns:a16="http://schemas.microsoft.com/office/drawing/2014/main" id="{93355C4D-5C79-6C37-DCD3-35BAF570785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87116719"/>
                  </p:ext>
                </p:extLst>
              </p:nvPr>
            </p:nvGraphicFramePr>
            <p:xfrm>
              <a:off x="3131526" y="2171678"/>
              <a:ext cx="5919422" cy="841629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351824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586392">
                      <a:extLst>
                        <a:ext uri="{9D8B030D-6E8A-4147-A177-3AD203B41FA5}">
                          <a16:colId xmlns:a16="http://schemas.microsoft.com/office/drawing/2014/main" val="216946760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2869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l-GR" sz="2400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Φ</m:t>
                                </m:r>
                                <m:r>
                                  <a:rPr lang="en-ID" sz="2400" b="1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nary>
                                  <m:naryPr>
                                    <m:supHide m:val="on"/>
                                    <m:ctrlP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𝑆</m:t>
                                    </m:r>
                                  </m:sub>
                                  <m:sup/>
                                  <m:e>
                                    <m:r>
                                      <a:rPr lang="en-ID" sz="2400" b="1" i="0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𝐁</m:t>
                                    </m:r>
                                    <m: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∙</m:t>
                                    </m:r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𝑑</m:t>
                                    </m:r>
                                    <m:r>
                                      <a:rPr lang="en-ID" sz="2400" b="1" i="0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𝐬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id-ID" sz="24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(Wb)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(14.5)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el 2">
                <a:extLst>
                  <a:ext uri="{FF2B5EF4-FFF2-40B4-BE49-F238E27FC236}">
                    <a16:creationId xmlns:a16="http://schemas.microsoft.com/office/drawing/2014/main" id="{93355C4D-5C79-6C37-DCD3-35BAF570785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87116719"/>
                  </p:ext>
                </p:extLst>
              </p:nvPr>
            </p:nvGraphicFramePr>
            <p:xfrm>
              <a:off x="3131526" y="2171678"/>
              <a:ext cx="5919422" cy="841629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3351824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586392">
                      <a:extLst>
                        <a:ext uri="{9D8B030D-6E8A-4147-A177-3AD203B41FA5}">
                          <a16:colId xmlns:a16="http://schemas.microsoft.com/office/drawing/2014/main" val="216946760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841629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r="-76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(Wb)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(14.5)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el 6">
                <a:extLst>
                  <a:ext uri="{FF2B5EF4-FFF2-40B4-BE49-F238E27FC236}">
                    <a16:creationId xmlns:a16="http://schemas.microsoft.com/office/drawing/2014/main" id="{98017367-9710-1176-FD7E-22FA0F46474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4364041"/>
                  </p:ext>
                </p:extLst>
              </p:nvPr>
            </p:nvGraphicFramePr>
            <p:xfrm>
              <a:off x="1874952" y="4315076"/>
              <a:ext cx="7350736" cy="860616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4857751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511779">
                      <a:extLst>
                        <a:ext uri="{9D8B030D-6E8A-4147-A177-3AD203B41FA5}">
                          <a16:colId xmlns:a16="http://schemas.microsoft.com/office/drawing/2014/main" val="216946760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2869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l-GR" sz="2400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Φ</m:t>
                                </m:r>
                                <m:r>
                                  <a:rPr lang="en-ID" sz="2400" b="1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nary>
                                  <m:naryPr>
                                    <m:supHide m:val="on"/>
                                    <m:ctrlP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𝑆</m:t>
                                    </m:r>
                                  </m:sub>
                                  <m:sup/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ID" sz="2400" b="1" i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𝐳</m:t>
                                        </m:r>
                                      </m:e>
                                    </m:acc>
                                    <m:d>
                                      <m:d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𝜇</m:t>
                                        </m:r>
                                        <m:f>
                                          <m:fPr>
                                            <m:ctrlPr>
                                              <a:rPr lang="en-ID" sz="2400" b="1" i="1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ID" sz="2400" b="0" i="1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𝑁𝐼</m:t>
                                            </m:r>
                                          </m:num>
                                          <m:den>
                                            <m:r>
                                              <a:rPr lang="en-ID" sz="2400" b="0" i="1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Liberation Serif" panose="02020603050405020304" pitchFamily="18" charset="0"/>
                                              </a:rPr>
                                              <m:t>𝑙</m:t>
                                            </m:r>
                                          </m:den>
                                        </m:f>
                                      </m:e>
                                    </m:d>
                                    <m: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∙</m:t>
                                    </m:r>
                                    <m:acc>
                                      <m:accPr>
                                        <m:chr m:val="̂"/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ID" sz="2400" b="1" i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𝐳</m:t>
                                        </m:r>
                                      </m:e>
                                    </m:acc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 </m:t>
                                    </m:r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𝑑𝑠</m:t>
                                    </m:r>
                                  </m:e>
                                </m:nary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latin typeface="Cambria Math" panose="02040503050406030204" pitchFamily="18" charset="0"/>
                                    <a:ea typeface="Liberation Serif" panose="020206030504050203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𝜇</m:t>
                                </m:r>
                                <m:f>
                                  <m:fPr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𝑁</m:t>
                                    </m:r>
                                  </m:num>
                                  <m:den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𝑙</m:t>
                                    </m:r>
                                  </m:den>
                                </m:f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𝐼𝑆</m:t>
                                </m:r>
                              </m:oMath>
                            </m:oMathPara>
                          </a14:m>
                          <a:endParaRPr lang="id-ID" sz="24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(Wb)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(14.6)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el 6">
                <a:extLst>
                  <a:ext uri="{FF2B5EF4-FFF2-40B4-BE49-F238E27FC236}">
                    <a16:creationId xmlns:a16="http://schemas.microsoft.com/office/drawing/2014/main" id="{98017367-9710-1176-FD7E-22FA0F46474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4364041"/>
                  </p:ext>
                </p:extLst>
              </p:nvPr>
            </p:nvGraphicFramePr>
            <p:xfrm>
              <a:off x="1874952" y="4315076"/>
              <a:ext cx="7350736" cy="860616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4857751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511779">
                      <a:extLst>
                        <a:ext uri="{9D8B030D-6E8A-4147-A177-3AD203B41FA5}">
                          <a16:colId xmlns:a16="http://schemas.microsoft.com/office/drawing/2014/main" val="216946760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860616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r="-51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(Wb)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(14.6)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7477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 3">
            <a:extLst>
              <a:ext uri="{FF2B5EF4-FFF2-40B4-BE49-F238E27FC236}">
                <a16:creationId xmlns:a16="http://schemas.microsoft.com/office/drawing/2014/main" id="{9E2C9F3A-A83D-1822-8CD3-830A5B69CCF2}"/>
              </a:ext>
            </a:extLst>
          </p:cNvPr>
          <p:cNvGrpSpPr/>
          <p:nvPr/>
        </p:nvGrpSpPr>
        <p:grpSpPr>
          <a:xfrm>
            <a:off x="1797216" y="249838"/>
            <a:ext cx="8201025" cy="5031884"/>
            <a:chOff x="971549" y="757932"/>
            <a:chExt cx="8201025" cy="5031884"/>
          </a:xfrm>
        </p:grpSpPr>
        <p:grpSp>
          <p:nvGrpSpPr>
            <p:cNvPr id="5" name="Grup 4">
              <a:extLst>
                <a:ext uri="{FF2B5EF4-FFF2-40B4-BE49-F238E27FC236}">
                  <a16:creationId xmlns:a16="http://schemas.microsoft.com/office/drawing/2014/main" id="{4A312ED4-BE2B-12EA-4795-D96F27287442}"/>
                </a:ext>
              </a:extLst>
            </p:cNvPr>
            <p:cNvGrpSpPr/>
            <p:nvPr/>
          </p:nvGrpSpPr>
          <p:grpSpPr>
            <a:xfrm>
              <a:off x="2066424" y="757932"/>
              <a:ext cx="6038850" cy="3924300"/>
              <a:chOff x="2066424" y="757932"/>
              <a:chExt cx="6038850" cy="3924300"/>
            </a:xfrm>
          </p:grpSpPr>
          <p:pic>
            <p:nvPicPr>
              <p:cNvPr id="7" name="Gambar 6">
                <a:extLst>
                  <a:ext uri="{FF2B5EF4-FFF2-40B4-BE49-F238E27FC236}">
                    <a16:creationId xmlns:a16="http://schemas.microsoft.com/office/drawing/2014/main" id="{8D85E4F5-29D0-726B-8D0F-6453BB5B34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2066424" y="757932"/>
                <a:ext cx="3305175" cy="3924300"/>
              </a:xfrm>
              <a:prstGeom prst="rect">
                <a:avLst/>
              </a:prstGeom>
            </p:spPr>
          </p:pic>
          <p:pic>
            <p:nvPicPr>
              <p:cNvPr id="8" name="Gambar 7">
                <a:extLst>
                  <a:ext uri="{FF2B5EF4-FFF2-40B4-BE49-F238E27FC236}">
                    <a16:creationId xmlns:a16="http://schemas.microsoft.com/office/drawing/2014/main" id="{BD186F6A-1AB8-7762-A7B4-780A43F501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33524" y="1081782"/>
                <a:ext cx="2571750" cy="3600450"/>
              </a:xfrm>
              <a:prstGeom prst="rect">
                <a:avLst/>
              </a:prstGeom>
            </p:spPr>
          </p:pic>
        </p:grpSp>
        <p:sp>
          <p:nvSpPr>
            <p:cNvPr id="6" name="Kotak Teks 5">
              <a:extLst>
                <a:ext uri="{FF2B5EF4-FFF2-40B4-BE49-F238E27FC236}">
                  <a16:creationId xmlns:a16="http://schemas.microsoft.com/office/drawing/2014/main" id="{2AAAAE5E-376B-A3F0-B233-32B346185753}"/>
                </a:ext>
              </a:extLst>
            </p:cNvPr>
            <p:cNvSpPr txBox="1"/>
            <p:nvPr/>
          </p:nvSpPr>
          <p:spPr>
            <a:xfrm>
              <a:off x="971549" y="4866486"/>
              <a:ext cx="8201025" cy="9233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ID" noProof="1">
                  <a:solidFill>
                    <a:srgbClr val="C00000"/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Gambar 14.2</a:t>
              </a:r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(a) Penampang melintang solenoid yang memperlihatkan geometri untuk menghitung nilai </a:t>
              </a:r>
              <a:r>
                <a:rPr lang="en-ID" b="1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H</a:t>
              </a:r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pada titik </a:t>
              </a:r>
              <a:r>
                <a:rPr lang="en-ID" i="1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P</a:t>
              </a:r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 pada sumbunya.</a:t>
              </a:r>
            </a:p>
            <a:p>
              <a:pPr algn="ctr"/>
              <a:r>
                <a:rPr lang="en-ID" noProof="1">
                  <a:solidFill>
                    <a:schemeClr val="tx2">
                      <a:lumMod val="95000"/>
                      <a:lumOff val="5000"/>
                    </a:schemeClr>
                  </a:solidFill>
                  <a:latin typeface="Liberation Serif" panose="02020603050405020304" pitchFamily="18" charset="0"/>
                  <a:ea typeface="Liberation Serif" panose="02020603050405020304" pitchFamily="18" charset="0"/>
                  <a:cs typeface="Liberation Serif" panose="02020603050405020304" pitchFamily="18" charset="0"/>
                </a:rPr>
                <a:t>(b) Induktansi pada solenoid </a:t>
              </a:r>
              <a:endParaRPr lang="id-ID" baseline="-25000" dirty="0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13" name="Kotak Teks 12">
            <a:extLst>
              <a:ext uri="{FF2B5EF4-FFF2-40B4-BE49-F238E27FC236}">
                <a16:creationId xmlns:a16="http://schemas.microsoft.com/office/drawing/2014/main" id="{A180348C-45DE-A634-D97F-44E1C2889608}"/>
              </a:ext>
            </a:extLst>
          </p:cNvPr>
          <p:cNvSpPr txBox="1"/>
          <p:nvPr/>
        </p:nvSpPr>
        <p:spPr>
          <a:xfrm>
            <a:off x="1275849" y="5658519"/>
            <a:ext cx="1016668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ID" sz="2600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Di mana S adalah </a:t>
            </a:r>
            <a:r>
              <a:rPr lang="en-ID" sz="26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cross-sectional area loop </a:t>
            </a:r>
            <a:r>
              <a:rPr lang="en-ID" sz="2600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Gbr 14.2 (b). </a:t>
            </a:r>
          </a:p>
        </p:txBody>
      </p:sp>
      <p:sp>
        <p:nvSpPr>
          <p:cNvPr id="15" name="Kotak Teks 14">
            <a:extLst>
              <a:ext uri="{FF2B5EF4-FFF2-40B4-BE49-F238E27FC236}">
                <a16:creationId xmlns:a16="http://schemas.microsoft.com/office/drawing/2014/main" id="{EE464163-D4A7-3E2B-1B7A-7103412A363D}"/>
              </a:ext>
            </a:extLst>
          </p:cNvPr>
          <p:cNvSpPr txBox="1"/>
          <p:nvPr/>
        </p:nvSpPr>
        <p:spPr>
          <a:xfrm>
            <a:off x="0" y="5012"/>
            <a:ext cx="2008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1800" noProof="1">
                <a:solidFill>
                  <a:srgbClr val="242021"/>
                </a:solidFill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PENGULANGAN</a:t>
            </a:r>
            <a:endParaRPr lang="id-ID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0220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ambar 9">
            <a:extLst>
              <a:ext uri="{FF2B5EF4-FFF2-40B4-BE49-F238E27FC236}">
                <a16:creationId xmlns:a16="http://schemas.microsoft.com/office/drawing/2014/main" id="{A69EA484-E93D-202A-AB5D-86853E189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152769"/>
            <a:ext cx="9525" cy="9525"/>
          </a:xfrm>
          <a:prstGeom prst="rect">
            <a:avLst/>
          </a:prstGeom>
        </p:spPr>
      </p:pic>
      <p:sp>
        <p:nvSpPr>
          <p:cNvPr id="15" name="Kotak Teks 14">
            <a:extLst>
              <a:ext uri="{FF2B5EF4-FFF2-40B4-BE49-F238E27FC236}">
                <a16:creationId xmlns:a16="http://schemas.microsoft.com/office/drawing/2014/main" id="{B75FCCD2-552D-F452-145C-38B411CB5457}"/>
              </a:ext>
            </a:extLst>
          </p:cNvPr>
          <p:cNvSpPr txBox="1"/>
          <p:nvPr/>
        </p:nvSpPr>
        <p:spPr>
          <a:xfrm>
            <a:off x="974558" y="472398"/>
            <a:ext cx="10166684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ID" sz="2600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Sedangkan </a:t>
            </a:r>
            <a:r>
              <a:rPr lang="en-ID" sz="2600" noProof="1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Magnetic Flux Linkage </a:t>
            </a:r>
            <a:r>
              <a:rPr lang="el-GR" sz="2600" noProof="1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Λ</a:t>
            </a:r>
            <a:r>
              <a:rPr lang="en-ID" sz="2600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</a:t>
            </a:r>
            <a:r>
              <a:rPr lang="en-ID" sz="2600" noProof="1">
                <a:solidFill>
                  <a:srgbClr val="242021"/>
                </a:solidFill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didefinisikan sebagai </a:t>
            </a:r>
            <a:r>
              <a:rPr lang="en-ID" sz="2600" i="1" noProof="1">
                <a:solidFill>
                  <a:srgbClr val="242021"/>
                </a:solidFill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total magnetic flux linking in a given circuit or conducting structure</a:t>
            </a:r>
            <a:r>
              <a:rPr lang="en-ID" sz="2600" i="1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ID" sz="2600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Jika struktur terdiri dari konduktor tunggal dengan multiple loops, seperti pada solenoid, </a:t>
            </a:r>
            <a:r>
              <a:rPr lang="el-GR" sz="2600" noProof="1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Λ</a:t>
            </a:r>
            <a:r>
              <a:rPr lang="en-ID" sz="2600" noProof="1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en-ID" sz="2600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sama dengan </a:t>
            </a:r>
            <a:r>
              <a:rPr lang="en-US" sz="2600" i="1" noProof="1">
                <a:solidFill>
                  <a:schemeClr val="tx2">
                    <a:lumMod val="95000"/>
                    <a:lumOff val="5000"/>
                  </a:schemeClr>
                </a:solidFill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flux linking all loops of the structure</a:t>
            </a:r>
            <a:r>
              <a:rPr lang="en-US" sz="2600" noProof="1">
                <a:solidFill>
                  <a:schemeClr val="tx2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 For a solenoid with N turns,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600" noProof="1">
              <a:solidFill>
                <a:schemeClr val="tx2">
                  <a:lumMod val="95000"/>
                  <a:lumOff val="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ID" sz="2600" noProof="1">
              <a:solidFill>
                <a:srgbClr val="24202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ID" sz="2600" noProof="1">
                <a:solidFill>
                  <a:srgbClr val="24202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Self-inductance untuk setiap struktur konduktor didefinisikan sebagai </a:t>
            </a:r>
            <a:r>
              <a:rPr lang="en-US" sz="2600" i="1" noProof="1">
                <a:solidFill>
                  <a:srgbClr val="242021"/>
                </a:solidFill>
                <a:highlight>
                  <a:srgbClr val="FFFF00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ratio of the magnetic flux linkage Λ to the current I</a:t>
            </a:r>
            <a:endParaRPr lang="en-ID" sz="2600" i="1" noProof="1">
              <a:solidFill>
                <a:srgbClr val="242021"/>
              </a:solidFill>
              <a:highlight>
                <a:srgbClr val="FFFF00"/>
              </a:highlight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ID" sz="2600" noProof="1">
              <a:solidFill>
                <a:srgbClr val="24202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ID" sz="2600" noProof="1">
              <a:solidFill>
                <a:srgbClr val="24202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el 6">
                <a:extLst>
                  <a:ext uri="{FF2B5EF4-FFF2-40B4-BE49-F238E27FC236}">
                    <a16:creationId xmlns:a16="http://schemas.microsoft.com/office/drawing/2014/main" id="{98017367-9710-1176-FD7E-22FA0F46474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03857676"/>
                  </p:ext>
                </p:extLst>
              </p:nvPr>
            </p:nvGraphicFramePr>
            <p:xfrm>
              <a:off x="2425394" y="2900350"/>
              <a:ext cx="7350736" cy="834708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4857751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511779">
                      <a:extLst>
                        <a:ext uri="{9D8B030D-6E8A-4147-A177-3AD203B41FA5}">
                          <a16:colId xmlns:a16="http://schemas.microsoft.com/office/drawing/2014/main" val="216946760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2869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l-GR" sz="2400" b="0" i="0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Λ</m:t>
                                </m:r>
                                <m:r>
                                  <a:rPr lang="en-ID" sz="2400" b="1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ID" sz="2400" b="0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𝑁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400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Φ</m:t>
                                </m:r>
                                <m:r>
                                  <a:rPr lang="en-ID" sz="2400" b="1" i="1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𝜇</m:t>
                                </m:r>
                                <m:f>
                                  <m:fPr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𝑁</m:t>
                                        </m:r>
                                      </m:e>
                                      <m:sup>
                                        <m: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𝑙</m:t>
                                    </m:r>
                                  </m:den>
                                </m:f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𝐼𝑆</m:t>
                                </m:r>
                              </m:oMath>
                            </m:oMathPara>
                          </a14:m>
                          <a:endParaRPr lang="id-ID" sz="24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(Wb)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(14.7)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el 6">
                <a:extLst>
                  <a:ext uri="{FF2B5EF4-FFF2-40B4-BE49-F238E27FC236}">
                    <a16:creationId xmlns:a16="http://schemas.microsoft.com/office/drawing/2014/main" id="{98017367-9710-1176-FD7E-22FA0F46474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03857676"/>
                  </p:ext>
                </p:extLst>
              </p:nvPr>
            </p:nvGraphicFramePr>
            <p:xfrm>
              <a:off x="2425394" y="2900350"/>
              <a:ext cx="7350736" cy="834708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4857751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511779">
                      <a:extLst>
                        <a:ext uri="{9D8B030D-6E8A-4147-A177-3AD203B41FA5}">
                          <a16:colId xmlns:a16="http://schemas.microsoft.com/office/drawing/2014/main" val="216946760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834708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r="-51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(Wb)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(14.7)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el 7">
                <a:extLst>
                  <a:ext uri="{FF2B5EF4-FFF2-40B4-BE49-F238E27FC236}">
                    <a16:creationId xmlns:a16="http://schemas.microsoft.com/office/drawing/2014/main" id="{F0F113F6-9464-90D8-B9CF-E57E73CC8FF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155552"/>
                  </p:ext>
                </p:extLst>
              </p:nvPr>
            </p:nvGraphicFramePr>
            <p:xfrm>
              <a:off x="3512984" y="4822563"/>
              <a:ext cx="5175555" cy="1610932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2682570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511779">
                      <a:extLst>
                        <a:ext uri="{9D8B030D-6E8A-4147-A177-3AD203B41FA5}">
                          <a16:colId xmlns:a16="http://schemas.microsoft.com/office/drawing/2014/main" val="216946760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2869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ID" sz="2400" b="0" i="0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L</m:t>
                                </m:r>
                                <m:r>
                                  <a:rPr lang="en-ID" sz="2400" b="0" i="0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l-GR" sz="2400" b="0" i="0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Λ</m:t>
                                    </m:r>
                                  </m:num>
                                  <m:den>
                                    <m:r>
                                      <a:rPr lang="en-ID" sz="2400" b="0" i="1" noProof="1" smtClean="0">
                                        <a:solidFill>
                                          <a:srgbClr val="24202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𝐼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id-ID" sz="24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(H)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(14.8)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  <a:tr h="28694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ID" sz="2400" b="0" i="0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L</m:t>
                                </m:r>
                                <m:r>
                                  <a:rPr lang="en-ID" sz="2400" b="0" i="0" noProof="1" smtClean="0">
                                    <a:solidFill>
                                      <a:srgbClr val="24202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𝜇</m:t>
                                </m:r>
                                <m:f>
                                  <m:fPr>
                                    <m:ctrlPr>
                                      <a:rPr lang="en-ID" sz="2400" b="1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ID" sz="2400" b="0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𝑁</m:t>
                                        </m:r>
                                      </m:e>
                                      <m:sup>
                                        <m:r>
                                          <a:rPr lang="en-ID" sz="2400" b="1" i="1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Liberation Serif" panose="020206030504050203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ID" sz="2400" b="0" i="1" smtClean="0">
                                        <a:ln>
                                          <a:noFill/>
                                        </a:ln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Liberation Serif" panose="02020603050405020304" pitchFamily="18" charset="0"/>
                                      </a:rPr>
                                      <m:t>𝑙</m:t>
                                    </m:r>
                                  </m:den>
                                </m:f>
                                <m:r>
                                  <a:rPr lang="en-ID" sz="2400" b="0" i="1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iberation Serif" panose="02020603050405020304" pitchFamily="18" charset="0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id-ID" sz="24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Pada solenoid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(14.9)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030432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el 7">
                <a:extLst>
                  <a:ext uri="{FF2B5EF4-FFF2-40B4-BE49-F238E27FC236}">
                    <a16:creationId xmlns:a16="http://schemas.microsoft.com/office/drawing/2014/main" id="{F0F113F6-9464-90D8-B9CF-E57E73CC8FF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155552"/>
                  </p:ext>
                </p:extLst>
              </p:nvPr>
            </p:nvGraphicFramePr>
            <p:xfrm>
              <a:off x="3512984" y="4822563"/>
              <a:ext cx="5175555" cy="1610932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2682570">
                      <a:extLst>
                        <a:ext uri="{9D8B030D-6E8A-4147-A177-3AD203B41FA5}">
                          <a16:colId xmlns:a16="http://schemas.microsoft.com/office/drawing/2014/main" val="4219302475"/>
                        </a:ext>
                      </a:extLst>
                    </a:gridCol>
                    <a:gridCol w="1511779">
                      <a:extLst>
                        <a:ext uri="{9D8B030D-6E8A-4147-A177-3AD203B41FA5}">
                          <a16:colId xmlns:a16="http://schemas.microsoft.com/office/drawing/2014/main" val="216946760"/>
                        </a:ext>
                      </a:extLst>
                    </a:gridCol>
                    <a:gridCol w="981206">
                      <a:extLst>
                        <a:ext uri="{9D8B030D-6E8A-4147-A177-3AD203B41FA5}">
                          <a16:colId xmlns:a16="http://schemas.microsoft.com/office/drawing/2014/main" val="2392315564"/>
                        </a:ext>
                      </a:extLst>
                    </a:gridCol>
                  </a:tblGrid>
                  <a:tr h="776224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r="-92744" b="-1070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(H)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(14.8)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10492353"/>
                      </a:ext>
                    </a:extLst>
                  </a:tr>
                  <a:tr h="834708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93431" r="-927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i="0" dirty="0">
                              <a:ln>
                                <a:noFill/>
                              </a:ln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Pada solenoid</a:t>
                          </a:r>
                          <a:endParaRPr lang="id-ID" sz="1800" b="0" i="0" dirty="0">
                            <a:ln>
                              <a:noFill/>
                            </a:ln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D" sz="1800" b="0" dirty="0">
                              <a:ln>
                                <a:noFill/>
                              </a:ln>
                              <a:solidFill>
                                <a:schemeClr val="tx2"/>
                              </a:solidFill>
                              <a:latin typeface="Liberation Serif" panose="02020603050405020304" pitchFamily="18" charset="0"/>
                              <a:ea typeface="Liberation Serif" panose="02020603050405020304" pitchFamily="18" charset="0"/>
                              <a:cs typeface="Liberation Serif" panose="02020603050405020304" pitchFamily="18" charset="0"/>
                            </a:rPr>
                            <a:t>(14.9)</a:t>
                          </a:r>
                          <a:endParaRPr lang="id-ID" sz="1800" b="0" dirty="0">
                            <a:ln>
                              <a:noFill/>
                            </a:ln>
                            <a:solidFill>
                              <a:schemeClr val="tx2"/>
                            </a:solidFill>
                            <a:latin typeface="Liberation Serif" panose="02020603050405020304" pitchFamily="18" charset="0"/>
                            <a:ea typeface="Liberation Serif" panose="02020603050405020304" pitchFamily="18" charset="0"/>
                            <a:cs typeface="Liberation Serif" panose="02020603050405020304" pitchFamily="18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254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030432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543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isi Wajik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32_TF03031015.potx" id="{B6649B3F-4F7E-44C2-9E82-A1E843A1B10D}" vid="{B739E8B1-5D1F-4DEA-8C51-E60D3DD62BBD}"/>
    </a:ext>
  </a:extLst>
</a:theme>
</file>

<file path=ppt/theme/theme2.xml><?xml version="1.0" encoding="utf-8"?>
<a:theme xmlns:a="http://schemas.openxmlformats.org/drawingml/2006/main" name="Tema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Offic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Presentasi kisi wajik bisnis (layar lebar)</Template>
  <TotalTime>16382</TotalTime>
  <Words>955</Words>
  <Application>Microsoft Office PowerPoint</Application>
  <PresentationFormat>Layar Lebar</PresentationFormat>
  <Paragraphs>96</Paragraphs>
  <Slides>12</Slides>
  <Notes>2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12</vt:i4>
      </vt:variant>
    </vt:vector>
  </HeadingPairs>
  <TitlesOfParts>
    <vt:vector size="18" baseType="lpstr">
      <vt:lpstr>Arial</vt:lpstr>
      <vt:lpstr>Cambria Math</vt:lpstr>
      <vt:lpstr>Liberation Serif</vt:lpstr>
      <vt:lpstr>Plus Jakarta Sans</vt:lpstr>
      <vt:lpstr>Tw Cen MT</vt:lpstr>
      <vt:lpstr>Kisi Wajik 16x9</vt:lpstr>
      <vt:lpstr>Medan  Elektromagnetik   W14</vt:lpstr>
      <vt:lpstr>Outline Presentasi </vt:lpstr>
      <vt:lpstr>Induktansi</vt:lpstr>
      <vt:lpstr>Presentasi PowerPoint</vt:lpstr>
      <vt:lpstr>Presentasi PowerPoint</vt:lpstr>
      <vt:lpstr>Presentasi PowerPoint</vt:lpstr>
      <vt:lpstr>Self Inductance pada solenoid</vt:lpstr>
      <vt:lpstr>Presentasi PowerPoint</vt:lpstr>
      <vt:lpstr>Presentasi PowerPoint</vt:lpstr>
      <vt:lpstr>Self Inductance pada konduktor lainnya</vt:lpstr>
      <vt:lpstr>Induktansi Mutual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Medan  Elektromagnetik  23241 – W2</dc:title>
  <dc:creator>Reza Diharja</dc:creator>
  <cp:lastModifiedBy>Reza Diharja</cp:lastModifiedBy>
  <cp:revision>303</cp:revision>
  <dcterms:created xsi:type="dcterms:W3CDTF">2023-09-11T05:56:00Z</dcterms:created>
  <dcterms:modified xsi:type="dcterms:W3CDTF">2026-01-18T23:36:18Z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