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4" r:id="rId1"/>
  </p:sldMasterIdLst>
  <p:notesMasterIdLst>
    <p:notesMasterId r:id="rId11"/>
  </p:notesMasterIdLst>
  <p:sldIdLst>
    <p:sldId id="267" r:id="rId2"/>
    <p:sldId id="284" r:id="rId3"/>
    <p:sldId id="275" r:id="rId4"/>
    <p:sldId id="285" r:id="rId5"/>
    <p:sldId id="266" r:id="rId6"/>
    <p:sldId id="286" r:id="rId7"/>
    <p:sldId id="288" r:id="rId8"/>
    <p:sldId id="287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A0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3" autoAdjust="0"/>
    <p:restoredTop sz="94660"/>
  </p:normalViewPr>
  <p:slideViewPr>
    <p:cSldViewPr>
      <p:cViewPr varScale="1">
        <p:scale>
          <a:sx n="59" d="100"/>
          <a:sy n="59" d="100"/>
        </p:scale>
        <p:origin x="14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E3F81-A4D2-4E8E-BF88-F002400853E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056E1-1570-425E-A114-EF4505F39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2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0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4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81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78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1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4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0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9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7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1B13AB6A-7505-42CD-B588-E818114CBDCF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15DB37EF-E537-446E-B865-911987446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74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5" r:id="rId1"/>
    <p:sldLayoutId id="2147484146" r:id="rId2"/>
    <p:sldLayoutId id="2147484147" r:id="rId3"/>
    <p:sldLayoutId id="2147484148" r:id="rId4"/>
    <p:sldLayoutId id="2147484149" r:id="rId5"/>
    <p:sldLayoutId id="2147484150" r:id="rId6"/>
    <p:sldLayoutId id="2147484151" r:id="rId7"/>
    <p:sldLayoutId id="2147484152" r:id="rId8"/>
    <p:sldLayoutId id="2147484153" r:id="rId9"/>
    <p:sldLayoutId id="2147484154" r:id="rId10"/>
    <p:sldLayoutId id="21474841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71500" y="1828800"/>
            <a:ext cx="8001000" cy="51054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4400" dirty="0" err="1"/>
              <a:t>Sejarah</a:t>
            </a:r>
            <a:r>
              <a:rPr lang="en-US" sz="4400" dirty="0"/>
              <a:t> </a:t>
            </a:r>
            <a:r>
              <a:rPr lang="en-US" sz="4400" dirty="0" err="1"/>
              <a:t>Awal</a:t>
            </a:r>
            <a:r>
              <a:rPr lang="en-US" sz="4400" dirty="0"/>
              <a:t> </a:t>
            </a:r>
            <a:r>
              <a:rPr lang="en-US" sz="4400" dirty="0" err="1"/>
              <a:t>Akuntansi</a:t>
            </a:r>
            <a:endParaRPr lang="en-US" sz="4400" dirty="0"/>
          </a:p>
          <a:p>
            <a:pPr>
              <a:buNone/>
            </a:pPr>
            <a:r>
              <a:rPr lang="en-US" sz="3000" dirty="0"/>
              <a:t>  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alamiah</a:t>
            </a:r>
            <a:r>
              <a:rPr lang="en-US" sz="2800" dirty="0"/>
              <a:t> </a:t>
            </a:r>
            <a:r>
              <a:rPr lang="en-US" sz="2800" dirty="0" err="1"/>
              <a:t>penemuan</a:t>
            </a:r>
            <a:r>
              <a:rPr lang="en-US" sz="2800" dirty="0"/>
              <a:t>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orang – orang </a:t>
            </a:r>
            <a:r>
              <a:rPr lang="en-US" sz="2800" dirty="0" err="1"/>
              <a:t>pedagang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</a:t>
            </a:r>
            <a:r>
              <a:rPr lang="en-US" sz="2800" dirty="0" err="1"/>
              <a:t>arab</a:t>
            </a:r>
            <a:r>
              <a:rPr lang="en-US" sz="2800" dirty="0"/>
              <a:t>, </a:t>
            </a:r>
            <a:r>
              <a:rPr lang="en-US" sz="2800" dirty="0" err="1"/>
              <a:t>bangsa</a:t>
            </a:r>
            <a:r>
              <a:rPr lang="en-US" sz="2800" dirty="0"/>
              <a:t> </a:t>
            </a:r>
            <a:r>
              <a:rPr lang="en-US" sz="2800" dirty="0" err="1"/>
              <a:t>mesir</a:t>
            </a:r>
            <a:r>
              <a:rPr lang="en-US" sz="2800" dirty="0"/>
              <a:t>. </a:t>
            </a:r>
          </a:p>
          <a:p>
            <a:pPr>
              <a:buNone/>
            </a:pPr>
            <a:r>
              <a:rPr lang="en-US" sz="2800" dirty="0"/>
              <a:t>   Ketika </a:t>
            </a:r>
            <a:r>
              <a:rPr lang="en-US" sz="2800" dirty="0" err="1"/>
              <a:t>kekaisaran</a:t>
            </a:r>
            <a:r>
              <a:rPr lang="en-US" sz="2800" dirty="0"/>
              <a:t> barat </a:t>
            </a:r>
            <a:r>
              <a:rPr lang="en-US" sz="2800" dirty="0" err="1"/>
              <a:t>diserang</a:t>
            </a:r>
            <a:r>
              <a:rPr lang="en-US" sz="2800" dirty="0"/>
              <a:t> oleh </a:t>
            </a:r>
            <a:r>
              <a:rPr lang="en-US" sz="2800" dirty="0" err="1"/>
              <a:t>bangsa</a:t>
            </a:r>
            <a:r>
              <a:rPr lang="en-US" sz="2800" dirty="0"/>
              <a:t> </a:t>
            </a:r>
            <a:r>
              <a:rPr lang="en-US" sz="2800" dirty="0" err="1"/>
              <a:t>barbar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italia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perdagangan</a:t>
            </a:r>
            <a:r>
              <a:rPr lang="en-US" sz="2800" dirty="0"/>
              <a:t> dunia </a:t>
            </a:r>
            <a:r>
              <a:rPr lang="en-US" sz="2800" dirty="0" err="1"/>
              <a:t>dimana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pedagang</a:t>
            </a:r>
            <a:r>
              <a:rPr lang="en-US" sz="2800" dirty="0"/>
              <a:t> </a:t>
            </a:r>
            <a:r>
              <a:rPr lang="en-US" sz="2800" dirty="0" err="1"/>
              <a:t>arab</a:t>
            </a:r>
            <a:r>
              <a:rPr lang="en-US" sz="2800" dirty="0"/>
              <a:t> yang </a:t>
            </a:r>
            <a:r>
              <a:rPr lang="en-US" sz="2800" dirty="0" err="1"/>
              <a:t>berdagang</a:t>
            </a:r>
            <a:r>
              <a:rPr lang="en-US" sz="2800" dirty="0"/>
              <a:t> </a:t>
            </a:r>
            <a:r>
              <a:rPr lang="en-US" sz="2800" dirty="0" err="1"/>
              <a:t>disana</a:t>
            </a:r>
            <a:r>
              <a:rPr lang="en-US" sz="2800" dirty="0"/>
              <a:t>, dan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kontribusi</a:t>
            </a:r>
            <a:r>
              <a:rPr lang="en-US" sz="2800" dirty="0"/>
              <a:t> yang </a:t>
            </a:r>
            <a:r>
              <a:rPr lang="en-US" sz="2800" dirty="0" err="1"/>
              <a:t>besar</a:t>
            </a:r>
            <a:r>
              <a:rPr lang="en-US" sz="2800" dirty="0"/>
              <a:t>.</a:t>
            </a:r>
          </a:p>
          <a:p>
            <a:pPr>
              <a:buNone/>
            </a:pPr>
            <a:endParaRPr lang="en-US" dirty="0"/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7200" y="228600"/>
            <a:ext cx="8001000" cy="1295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Berlin Sans FB" pitchFamily="34" charset="0"/>
              </a:rPr>
              <a:t>Sejarah</a:t>
            </a:r>
            <a:r>
              <a:rPr lang="en-US" sz="4000" dirty="0">
                <a:latin typeface="Berlin Sans FB" pitchFamily="34" charset="0"/>
              </a:rPr>
              <a:t> </a:t>
            </a:r>
            <a:r>
              <a:rPr lang="en-US" sz="4000" dirty="0" err="1">
                <a:latin typeface="Berlin Sans FB" pitchFamily="34" charset="0"/>
              </a:rPr>
              <a:t>Perkembangan</a:t>
            </a:r>
            <a:r>
              <a:rPr lang="en-US" sz="4000" dirty="0">
                <a:latin typeface="Berlin Sans FB" pitchFamily="34" charset="0"/>
              </a:rPr>
              <a:t> </a:t>
            </a:r>
            <a:r>
              <a:rPr lang="en-US" sz="4000" dirty="0" err="1">
                <a:latin typeface="Berlin Sans FB" pitchFamily="34" charset="0"/>
              </a:rPr>
              <a:t>Teori</a:t>
            </a:r>
            <a:r>
              <a:rPr lang="en-US" sz="4000" dirty="0">
                <a:latin typeface="Berlin Sans FB" pitchFamily="34" charset="0"/>
              </a:rPr>
              <a:t> </a:t>
            </a:r>
            <a:r>
              <a:rPr lang="en-US" sz="4000" dirty="0" err="1">
                <a:latin typeface="Berlin Sans FB" pitchFamily="34" charset="0"/>
              </a:rPr>
              <a:t>Akuntansi</a:t>
            </a:r>
            <a:r>
              <a:rPr lang="en-US" sz="4000" dirty="0">
                <a:latin typeface="Berlin Sans FB" pitchFamily="34" charset="0"/>
              </a:rPr>
              <a:t> </a:t>
            </a:r>
            <a:endParaRPr lang="id-ID" sz="4000" dirty="0">
              <a:latin typeface="Berlin Sans FB" pitchFamily="34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33400"/>
            <a:ext cx="7924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400" dirty="0"/>
              <a:t> </a:t>
            </a:r>
            <a:r>
              <a:rPr lang="en-US" sz="4400" dirty="0" err="1"/>
              <a:t>Kontribusi</a:t>
            </a:r>
            <a:r>
              <a:rPr lang="en-US" sz="4400" dirty="0"/>
              <a:t> Luca </a:t>
            </a:r>
            <a:r>
              <a:rPr lang="en-US" sz="4400" dirty="0" err="1"/>
              <a:t>Pacioli</a:t>
            </a:r>
            <a:endParaRPr lang="en-US" sz="4400" dirty="0"/>
          </a:p>
          <a:p>
            <a:r>
              <a:rPr lang="en-US" sz="2800" dirty="0"/>
              <a:t>    </a:t>
            </a:r>
          </a:p>
          <a:p>
            <a:pPr marL="354013" algn="just"/>
            <a:r>
              <a:rPr lang="en-US" sz="2800" dirty="0"/>
              <a:t>	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rahib</a:t>
            </a:r>
            <a:r>
              <a:rPr lang="en-US" sz="2800" dirty="0"/>
              <a:t> Franciscan, </a:t>
            </a:r>
            <a:r>
              <a:rPr lang="en-US" sz="2800" dirty="0" err="1"/>
              <a:t>tahun</a:t>
            </a:r>
            <a:r>
              <a:rPr lang="en-US" sz="2800" dirty="0"/>
              <a:t> 1494 </a:t>
            </a:r>
            <a:r>
              <a:rPr lang="en-US" sz="2800" dirty="0" err="1"/>
              <a:t>mempublikasikan</a:t>
            </a:r>
            <a:r>
              <a:rPr lang="en-US" sz="2800" dirty="0"/>
              <a:t> </a:t>
            </a:r>
            <a:r>
              <a:rPr lang="en-US" sz="2800" dirty="0" err="1"/>
              <a:t>buku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judul</a:t>
            </a:r>
            <a:r>
              <a:rPr lang="en-US" sz="2800" dirty="0"/>
              <a:t> summa de </a:t>
            </a:r>
            <a:r>
              <a:rPr lang="en-US" sz="2800" dirty="0" err="1"/>
              <a:t>arithmetica</a:t>
            </a:r>
            <a:r>
              <a:rPr lang="en-US" sz="2800" dirty="0"/>
              <a:t> </a:t>
            </a:r>
            <a:r>
              <a:rPr lang="en-US" sz="2800" dirty="0" err="1"/>
              <a:t>geomeria</a:t>
            </a:r>
            <a:r>
              <a:rPr lang="en-US" sz="2800" dirty="0"/>
              <a:t>, </a:t>
            </a:r>
            <a:r>
              <a:rPr lang="en-US" sz="2800" dirty="0" err="1"/>
              <a:t>proportioni</a:t>
            </a:r>
            <a:r>
              <a:rPr lang="en-US" sz="2800" dirty="0"/>
              <a:t> et </a:t>
            </a:r>
            <a:r>
              <a:rPr lang="en-US" sz="2800" dirty="0" err="1"/>
              <a:t>proportionalita</a:t>
            </a:r>
            <a:r>
              <a:rPr lang="en-US" sz="2800" dirty="0"/>
              <a:t>. </a:t>
            </a:r>
            <a:r>
              <a:rPr lang="en-US" sz="2800" dirty="0" err="1"/>
              <a:t>Isinya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gambaran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kondisi</a:t>
            </a:r>
            <a:r>
              <a:rPr lang="en-US" sz="2800" dirty="0"/>
              <a:t> </a:t>
            </a:r>
            <a:r>
              <a:rPr lang="en-US" sz="2800" dirty="0" err="1"/>
              <a:t>catatan</a:t>
            </a:r>
            <a:r>
              <a:rPr lang="en-US" sz="2800" dirty="0"/>
              <a:t> </a:t>
            </a:r>
            <a:r>
              <a:rPr lang="en-US" sz="2800" dirty="0" err="1"/>
              <a:t>pembukuan</a:t>
            </a:r>
            <a:r>
              <a:rPr lang="en-US" sz="2800" dirty="0"/>
              <a:t> yang di </a:t>
            </a:r>
            <a:r>
              <a:rPr lang="en-US" sz="2800" dirty="0" err="1"/>
              <a:t>praktekkan</a:t>
            </a:r>
            <a:r>
              <a:rPr lang="en-US" sz="2800" dirty="0"/>
              <a:t> oleh para </a:t>
            </a:r>
            <a:r>
              <a:rPr lang="en-US" sz="2800" dirty="0" err="1"/>
              <a:t>pedagang</a:t>
            </a:r>
            <a:r>
              <a:rPr lang="en-US" sz="2800" dirty="0"/>
              <a:t> </a:t>
            </a:r>
            <a:r>
              <a:rPr lang="en-US" sz="2800" dirty="0" err="1"/>
              <a:t>ketika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</a:p>
          <a:p>
            <a:pPr marL="354013" indent="-354013" algn="just"/>
            <a:r>
              <a:rPr lang="en-US" sz="2800" dirty="0"/>
              <a:t>    “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menutup</a:t>
            </a:r>
            <a:r>
              <a:rPr lang="en-US" sz="2800" dirty="0"/>
              <a:t> </a:t>
            </a:r>
            <a:r>
              <a:rPr lang="en-US" sz="2800" dirty="0" err="1"/>
              <a:t>buku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, </a:t>
            </a:r>
            <a:r>
              <a:rPr lang="en-US" sz="2800" dirty="0" err="1"/>
              <a:t>khususnya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kerjasama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orang</a:t>
            </a:r>
            <a:r>
              <a:rPr lang="en-US" sz="2800" dirty="0"/>
              <a:t> lain.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persahabatan</a:t>
            </a:r>
            <a:r>
              <a:rPr lang="en-US" sz="2800" dirty="0"/>
              <a:t> </a:t>
            </a:r>
            <a:r>
              <a:rPr lang="en-US" sz="2800" dirty="0" err="1"/>
              <a:t>berlangsung</a:t>
            </a:r>
            <a:r>
              <a:rPr lang="en-US" sz="2800" dirty="0"/>
              <a:t> lama”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696200" cy="4525963"/>
          </a:xfrm>
        </p:spPr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cs typeface="Arabic Typesetting" pitchFamily="66" charset="-78"/>
              </a:rPr>
              <a:t>S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ekitar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abad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ke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16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17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dibuat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perubahan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dalam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teknik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pembukuan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berubah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jurnal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khusus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atas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transaksi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yang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berbeda</a:t>
            </a:r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Evolusi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praktek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laporan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keuangan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periodik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terjadi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pada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abad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16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17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sekaligus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merasionalkan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debet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kredit</a:t>
            </a:r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Penerapan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sistem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berpasangan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diperluas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dalam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tipe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organisasi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yang lain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2000" y="228600"/>
            <a:ext cx="7772400" cy="13716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685800" y="228600"/>
            <a:ext cx="7772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err="1">
                <a:solidFill>
                  <a:schemeClr val="bg1"/>
                </a:solidFill>
                <a:latin typeface="Berlin Sans FB" pitchFamily="34" charset="0"/>
              </a:rPr>
              <a:t>Perkembangan</a:t>
            </a:r>
            <a:r>
              <a:rPr lang="en-US" sz="4000" dirty="0">
                <a:solidFill>
                  <a:schemeClr val="bg1"/>
                </a:solidFill>
                <a:latin typeface="Berlin Sans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erlin Sans FB" pitchFamily="34" charset="0"/>
              </a:rPr>
              <a:t>Pembukuan</a:t>
            </a:r>
            <a:r>
              <a:rPr lang="en-US" sz="4000" dirty="0">
                <a:solidFill>
                  <a:schemeClr val="bg1"/>
                </a:solidFill>
                <a:latin typeface="Berlin Sans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erlin Sans FB" pitchFamily="34" charset="0"/>
              </a:rPr>
              <a:t>Berpasangan</a:t>
            </a:r>
            <a:endParaRPr kumimoji="0" lang="en-US" sz="40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7200"/>
            <a:ext cx="7696200" cy="5715000"/>
          </a:xfrm>
        </p:spPr>
        <p:txBody>
          <a:bodyPr>
            <a:noAutofit/>
          </a:bodyPr>
          <a:lstStyle/>
          <a:p>
            <a:pPr algn="just">
              <a:buFont typeface="Arial" charset="0"/>
              <a:buChar char="•"/>
            </a:pPr>
            <a:r>
              <a:rPr lang="en-US" sz="2800" dirty="0" err="1"/>
              <a:t>Penggunaan</a:t>
            </a:r>
            <a:r>
              <a:rPr lang="en-US" sz="2800" dirty="0"/>
              <a:t> </a:t>
            </a:r>
            <a:r>
              <a:rPr lang="en-US" sz="2800" dirty="0" err="1"/>
              <a:t>akun</a:t>
            </a:r>
            <a:r>
              <a:rPr lang="en-US" sz="2800" dirty="0"/>
              <a:t> </a:t>
            </a:r>
            <a:r>
              <a:rPr lang="en-US" sz="2800" dirty="0" err="1"/>
              <a:t>sediaan</a:t>
            </a:r>
            <a:r>
              <a:rPr lang="en-US" sz="2800" dirty="0"/>
              <a:t> yang </a:t>
            </a:r>
            <a:r>
              <a:rPr lang="en-US" sz="2800" dirty="0" err="1"/>
              <a:t>terpisah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tipe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yang </a:t>
            </a:r>
            <a:r>
              <a:rPr lang="en-US" sz="2800" dirty="0" err="1"/>
              <a:t>berbeda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abad</a:t>
            </a:r>
            <a:r>
              <a:rPr lang="en-US" sz="2800" dirty="0"/>
              <a:t> 16 </a:t>
            </a:r>
            <a:r>
              <a:rPr lang="en-US" sz="2800" dirty="0" err="1"/>
              <a:t>dan</a:t>
            </a:r>
            <a:r>
              <a:rPr lang="en-US" sz="2800" dirty="0"/>
              <a:t> 17</a:t>
            </a:r>
          </a:p>
          <a:p>
            <a:pPr algn="just">
              <a:buFont typeface="Arial" charset="0"/>
              <a:buChar char="•"/>
            </a:pPr>
            <a:r>
              <a:rPr lang="en-US" sz="2800" dirty="0"/>
              <a:t>Abad </a:t>
            </a:r>
            <a:r>
              <a:rPr lang="en-US" sz="2800" dirty="0" err="1"/>
              <a:t>ke</a:t>
            </a:r>
            <a:r>
              <a:rPr lang="en-US" sz="2800" dirty="0"/>
              <a:t> 16 </a:t>
            </a:r>
            <a:r>
              <a:rPr lang="en-US" sz="2800" dirty="0" err="1"/>
              <a:t>dan</a:t>
            </a:r>
            <a:r>
              <a:rPr lang="en-US" sz="2800" dirty="0"/>
              <a:t> 17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revolusi</a:t>
            </a:r>
            <a:r>
              <a:rPr lang="en-US" sz="2800" dirty="0"/>
              <a:t> </a:t>
            </a:r>
            <a:r>
              <a:rPr lang="en-US" sz="2800" dirty="0" err="1"/>
              <a:t>industri</a:t>
            </a:r>
            <a:r>
              <a:rPr lang="en-US" sz="2800" dirty="0"/>
              <a:t>,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en-US" sz="2800" dirty="0" err="1"/>
              <a:t>posisinya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kesinambungan</a:t>
            </a:r>
            <a:r>
              <a:rPr lang="en-US" sz="2800" dirty="0"/>
              <a:t>, </a:t>
            </a:r>
            <a:r>
              <a:rPr lang="en-US" sz="2800" dirty="0" err="1"/>
              <a:t>periodenisasi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akrual</a:t>
            </a:r>
            <a:endParaRPr lang="en-US" sz="2800" dirty="0"/>
          </a:p>
          <a:p>
            <a:pPr algn="just">
              <a:buFont typeface="Arial" charset="0"/>
              <a:buChar char="•"/>
            </a:pP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aset</a:t>
            </a:r>
            <a:r>
              <a:rPr lang="en-US" sz="2800" dirty="0"/>
              <a:t> </a:t>
            </a:r>
            <a:r>
              <a:rPr lang="en-US" sz="2800" dirty="0" err="1"/>
              <a:t>tetap</a:t>
            </a:r>
            <a:r>
              <a:rPr lang="en-US" sz="2800" dirty="0"/>
              <a:t> </a:t>
            </a:r>
            <a:r>
              <a:rPr lang="en-US" sz="2800" dirty="0" err="1"/>
              <a:t>dikembangkan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awal</a:t>
            </a:r>
            <a:r>
              <a:rPr lang="en-US" sz="2800" dirty="0"/>
              <a:t> </a:t>
            </a:r>
            <a:r>
              <a:rPr lang="en-US" sz="2800" dirty="0" err="1"/>
              <a:t>abad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18</a:t>
            </a:r>
          </a:p>
          <a:p>
            <a:pPr algn="just">
              <a:buFont typeface="Arial" charset="0"/>
              <a:buChar char="•"/>
            </a:pPr>
            <a:r>
              <a:rPr lang="en-US" sz="2800" dirty="0"/>
              <a:t>Abad </a:t>
            </a:r>
            <a:r>
              <a:rPr lang="en-US" sz="2800" dirty="0" err="1"/>
              <a:t>ke</a:t>
            </a:r>
            <a:r>
              <a:rPr lang="en-US" sz="2800" dirty="0"/>
              <a:t> 19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depresiasi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aset</a:t>
            </a:r>
            <a:r>
              <a:rPr lang="en-US" sz="2800" dirty="0"/>
              <a:t>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terjual</a:t>
            </a:r>
            <a:r>
              <a:rPr lang="en-US" sz="2800" dirty="0"/>
              <a:t>.</a:t>
            </a:r>
          </a:p>
          <a:p>
            <a:pPr algn="just">
              <a:buFont typeface="Arial" charset="0"/>
              <a:buChar char="•"/>
            </a:pPr>
            <a:r>
              <a:rPr lang="en-US" sz="2800" dirty="0" err="1"/>
              <a:t>Lahirnya</a:t>
            </a:r>
            <a:r>
              <a:rPr lang="en-US" sz="2800" dirty="0"/>
              <a:t> </a:t>
            </a:r>
            <a:r>
              <a:rPr lang="en-US" sz="2800" dirty="0" err="1"/>
              <a:t>akuntansi</a:t>
            </a:r>
            <a:r>
              <a:rPr lang="en-US" sz="2800" dirty="0"/>
              <a:t> cost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abad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19 </a:t>
            </a:r>
            <a:r>
              <a:rPr lang="en-US" sz="2800" dirty="0" err="1"/>
              <a:t>akibat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revolusi</a:t>
            </a:r>
            <a:r>
              <a:rPr lang="en-US" sz="2800" dirty="0"/>
              <a:t> </a:t>
            </a:r>
            <a:r>
              <a:rPr lang="en-US" sz="2800" dirty="0" err="1"/>
              <a:t>industri</a:t>
            </a:r>
            <a:endParaRPr lang="en-US" sz="2800" dirty="0"/>
          </a:p>
        </p:txBody>
      </p:sp>
    </p:spTree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37457" y="1905000"/>
            <a:ext cx="7924800" cy="4572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600" b="1" dirty="0">
                <a:cs typeface="Arabic Typesetting" pitchFamily="66" charset="-78"/>
              </a:rPr>
              <a:t>		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artikelnya</a:t>
            </a:r>
            <a:r>
              <a:rPr lang="en-US" sz="2800" dirty="0"/>
              <a:t>, Herbert (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Harahap</a:t>
            </a:r>
            <a:r>
              <a:rPr lang="en-US" sz="2800" dirty="0"/>
              <a:t>, 1997)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perkembangan</a:t>
            </a:r>
            <a:r>
              <a:rPr lang="en-US" sz="2800" dirty="0"/>
              <a:t>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:</a:t>
            </a:r>
          </a:p>
          <a:p>
            <a:pPr algn="just">
              <a:buNone/>
            </a:pPr>
            <a:endParaRPr lang="en-US" sz="2800" dirty="0"/>
          </a:p>
          <a:p>
            <a:pPr algn="just"/>
            <a:r>
              <a:rPr lang="en-US" sz="2800" dirty="0" err="1"/>
              <a:t>Tahun</a:t>
            </a:r>
            <a:r>
              <a:rPr lang="en-US" sz="2800" dirty="0"/>
              <a:t> 1775: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diperkenalkan</a:t>
            </a:r>
            <a:r>
              <a:rPr lang="en-US" sz="2800" dirty="0"/>
              <a:t> </a:t>
            </a:r>
            <a:r>
              <a:rPr lang="en-US" sz="2800" dirty="0" err="1"/>
              <a:t>pembukuan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yang </a:t>
            </a:r>
            <a:r>
              <a:rPr lang="en-US" sz="2800" i="1" dirty="0"/>
              <a:t>single entry </a:t>
            </a:r>
            <a:r>
              <a:rPr lang="en-US" sz="2800" dirty="0" err="1"/>
              <a:t>maupun</a:t>
            </a:r>
            <a:r>
              <a:rPr lang="en-US" sz="2800" i="1" dirty="0"/>
              <a:t> double entry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/>
              <a:t>Tahun</a:t>
            </a:r>
            <a:r>
              <a:rPr lang="en-US" sz="2800" dirty="0"/>
              <a:t> 1800 :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menjadikan</a:t>
            </a:r>
            <a:r>
              <a:rPr lang="en-US" sz="2800" dirty="0"/>
              <a:t> </a:t>
            </a:r>
            <a:r>
              <a:rPr lang="en-US" sz="2800" dirty="0" err="1"/>
              <a:t>neraca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yang </a:t>
            </a:r>
            <a:r>
              <a:rPr lang="en-US" sz="2800" dirty="0" err="1"/>
              <a:t>utama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.</a:t>
            </a:r>
          </a:p>
          <a:p>
            <a:pPr algn="just">
              <a:buNone/>
            </a:pPr>
            <a:endParaRPr lang="en-US" sz="2800" dirty="0">
              <a:cs typeface="Arabic Typesetting" pitchFamily="66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42257" y="489857"/>
            <a:ext cx="7620000" cy="1447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4400" dirty="0" err="1">
                <a:latin typeface="Berlin Sans FB" pitchFamily="34" charset="0"/>
              </a:rPr>
              <a:t>Sejarah</a:t>
            </a:r>
            <a:r>
              <a:rPr lang="en-US" sz="4400" dirty="0">
                <a:latin typeface="Berlin Sans FB" pitchFamily="34" charset="0"/>
              </a:rPr>
              <a:t> </a:t>
            </a:r>
            <a:r>
              <a:rPr lang="en-US" sz="4400" dirty="0" err="1">
                <a:latin typeface="Berlin Sans FB" pitchFamily="34" charset="0"/>
              </a:rPr>
              <a:t>Perkembangan</a:t>
            </a:r>
            <a:r>
              <a:rPr lang="en-US" sz="4400" dirty="0">
                <a:latin typeface="Berlin Sans FB" pitchFamily="34" charset="0"/>
              </a:rPr>
              <a:t> </a:t>
            </a:r>
            <a:r>
              <a:rPr lang="en-US" sz="4400" dirty="0" err="1">
                <a:latin typeface="Berlin Sans FB" pitchFamily="34" charset="0"/>
              </a:rPr>
              <a:t>Ilmu</a:t>
            </a:r>
            <a:r>
              <a:rPr lang="en-US" sz="4400" dirty="0">
                <a:latin typeface="Berlin Sans FB" pitchFamily="34" charset="0"/>
              </a:rPr>
              <a:t> </a:t>
            </a:r>
            <a:r>
              <a:rPr lang="en-US" sz="4400" dirty="0" err="1">
                <a:latin typeface="Berlin Sans FB" pitchFamily="34" charset="0"/>
              </a:rPr>
              <a:t>Akuntansi</a:t>
            </a:r>
            <a:endParaRPr lang="en-US" sz="4400" dirty="0">
              <a:latin typeface="Berlin Sans FB" pitchFamily="34" charset="0"/>
            </a:endParaRP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066800"/>
            <a:ext cx="7315200" cy="4724400"/>
          </a:xfrm>
        </p:spPr>
        <p:txBody>
          <a:bodyPr>
            <a:noAutofit/>
          </a:bodyPr>
          <a:lstStyle/>
          <a:p>
            <a:r>
              <a:rPr lang="en-US" sz="2800" dirty="0" err="1"/>
              <a:t>Tahun</a:t>
            </a:r>
            <a:r>
              <a:rPr lang="en-US" sz="2800" dirty="0"/>
              <a:t> 1825 :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dikenalkan</a:t>
            </a:r>
            <a:r>
              <a:rPr lang="en-US" sz="2800" dirty="0"/>
              <a:t> </a:t>
            </a:r>
            <a:r>
              <a:rPr lang="en-US" sz="2800" dirty="0" err="1"/>
              <a:t>pemeriksaaan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(</a:t>
            </a:r>
            <a:r>
              <a:rPr lang="en-US" sz="2800" i="1" dirty="0"/>
              <a:t>financial auditing</a:t>
            </a:r>
            <a:r>
              <a:rPr lang="en-US" sz="2800" dirty="0"/>
              <a:t>).</a:t>
            </a:r>
          </a:p>
          <a:p>
            <a:r>
              <a:rPr lang="en-US" sz="2800" dirty="0" err="1"/>
              <a:t>Tahun</a:t>
            </a:r>
            <a:r>
              <a:rPr lang="en-US" sz="2800" dirty="0"/>
              <a:t> 1850 :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laba</a:t>
            </a:r>
            <a:r>
              <a:rPr lang="en-US" sz="2800" dirty="0"/>
              <a:t>/</a:t>
            </a:r>
            <a:r>
              <a:rPr lang="en-US" sz="2800" dirty="0" err="1"/>
              <a:t>rugi</a:t>
            </a:r>
            <a:r>
              <a:rPr lang="en-US" sz="2800" dirty="0"/>
              <a:t> </a:t>
            </a:r>
            <a:r>
              <a:rPr lang="en-US" sz="2800" dirty="0" err="1"/>
              <a:t>menggantikan</a:t>
            </a:r>
            <a:r>
              <a:rPr lang="en-US" sz="2800" dirty="0"/>
              <a:t> </a:t>
            </a:r>
            <a:r>
              <a:rPr lang="en-US" sz="2800" dirty="0" err="1"/>
              <a:t>posisi</a:t>
            </a:r>
            <a:r>
              <a:rPr lang="en-US" sz="2800" dirty="0"/>
              <a:t> </a:t>
            </a:r>
            <a:r>
              <a:rPr lang="en-US" sz="2800" dirty="0" err="1"/>
              <a:t>neraca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yang </a:t>
            </a:r>
            <a:r>
              <a:rPr lang="en-US" sz="2800" dirty="0" err="1"/>
              <a:t>dianggap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Tahun</a:t>
            </a:r>
            <a:r>
              <a:rPr lang="en-US" sz="2800" dirty="0"/>
              <a:t> 1900 : </a:t>
            </a:r>
            <a:r>
              <a:rPr lang="en-US" sz="2800" dirty="0" err="1"/>
              <a:t>di</a:t>
            </a:r>
            <a:r>
              <a:rPr lang="en-US" sz="2800" dirty="0"/>
              <a:t> USA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diperkenalkan</a:t>
            </a:r>
            <a:r>
              <a:rPr lang="en-US" sz="2800" dirty="0"/>
              <a:t> </a:t>
            </a:r>
            <a:r>
              <a:rPr lang="en-US" sz="2800" dirty="0" err="1"/>
              <a:t>sertifikasi</a:t>
            </a:r>
            <a:r>
              <a:rPr lang="en-US" sz="2800" dirty="0"/>
              <a:t> </a:t>
            </a:r>
            <a:r>
              <a:rPr lang="en-US" sz="2800" dirty="0" err="1"/>
              <a:t>profesi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ujian</a:t>
            </a:r>
            <a:r>
              <a:rPr lang="en-US" sz="2800" dirty="0"/>
              <a:t> yang </a:t>
            </a:r>
            <a:r>
              <a:rPr lang="en-US" sz="2800" dirty="0" err="1"/>
              <a:t>dilaksanakan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nasional</a:t>
            </a:r>
            <a:r>
              <a:rPr lang="en-US" sz="2800" dirty="0"/>
              <a:t>.</a:t>
            </a:r>
          </a:p>
          <a:p>
            <a:pPr algn="just">
              <a:buNone/>
            </a:pPr>
            <a:endParaRPr lang="en-US" sz="2800" dirty="0">
              <a:cs typeface="Arabic Typesetting" pitchFamily="66" charset="-78"/>
            </a:endParaRPr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533400"/>
            <a:ext cx="7848600" cy="57912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/>
              <a:t>Tahun</a:t>
            </a:r>
            <a:r>
              <a:rPr lang="en-US" sz="2800" dirty="0"/>
              <a:t> 1925 :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perkembangan</a:t>
            </a:r>
            <a:r>
              <a:rPr lang="en-US" sz="2800" dirty="0"/>
              <a:t> yang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</a:t>
            </a:r>
            <a:r>
              <a:rPr lang="en-US" sz="2800" dirty="0" err="1"/>
              <a:t>antara</a:t>
            </a:r>
            <a:r>
              <a:rPr lang="en-US" sz="2800" dirty="0"/>
              <a:t> lain:</a:t>
            </a:r>
          </a:p>
          <a:p>
            <a:pPr algn="just">
              <a:buNone/>
            </a:pPr>
            <a:r>
              <a:rPr lang="en-US" sz="2800" dirty="0"/>
              <a:t>	1.Mulai </a:t>
            </a:r>
            <a:r>
              <a:rPr lang="en-US" sz="2800" dirty="0" err="1"/>
              <a:t>diperkenalkan</a:t>
            </a:r>
            <a:r>
              <a:rPr lang="en-US" sz="2800" dirty="0"/>
              <a:t> </a:t>
            </a:r>
            <a:r>
              <a:rPr lang="en-US" sz="2800" dirty="0" err="1"/>
              <a:t>teknik-teknik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,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perpajakan</a:t>
            </a:r>
            <a:r>
              <a:rPr lang="en-US" sz="2800" dirty="0"/>
              <a:t>,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dana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;</a:t>
            </a:r>
          </a:p>
          <a:p>
            <a:pPr algn="just">
              <a:buNone/>
            </a:pPr>
            <a:r>
              <a:rPr lang="en-US" sz="2800" dirty="0"/>
              <a:t>	2.Laporan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diseragamkan</a:t>
            </a:r>
            <a:r>
              <a:rPr lang="en-US" sz="2800" dirty="0"/>
              <a:t>;</a:t>
            </a:r>
          </a:p>
          <a:p>
            <a:pPr algn="just">
              <a:buNone/>
            </a:pPr>
            <a:r>
              <a:rPr lang="en-US" sz="2800" dirty="0"/>
              <a:t>	3.Norma </a:t>
            </a:r>
            <a:r>
              <a:rPr lang="en-US" sz="2800" dirty="0" err="1"/>
              <a:t>pemeriksaaan</a:t>
            </a:r>
            <a:r>
              <a:rPr lang="en-US" sz="2800" dirty="0"/>
              <a:t> </a:t>
            </a:r>
            <a:r>
              <a:rPr lang="en-US" sz="2800" dirty="0" err="1"/>
              <a:t>akuntan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dirumuskan</a:t>
            </a:r>
            <a:r>
              <a:rPr lang="en-US" sz="2800" dirty="0"/>
              <a:t>; </a:t>
            </a:r>
            <a:r>
              <a:rPr lang="en-US" sz="2800" dirty="0" err="1"/>
              <a:t>dan</a:t>
            </a:r>
            <a:endParaRPr lang="en-US" sz="2800" dirty="0"/>
          </a:p>
          <a:p>
            <a:pPr algn="just">
              <a:buNone/>
            </a:pPr>
            <a:r>
              <a:rPr lang="en-US" sz="2800" dirty="0"/>
              <a:t>	4.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akuntansi</a:t>
            </a:r>
            <a:r>
              <a:rPr lang="en-US" sz="2800" dirty="0"/>
              <a:t> yang manual </a:t>
            </a:r>
            <a:r>
              <a:rPr lang="en-US" sz="2800" dirty="0" err="1"/>
              <a:t>beralih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EDP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dikenalkannya</a:t>
            </a:r>
            <a:r>
              <a:rPr lang="en-US" sz="2800" dirty="0"/>
              <a:t> </a:t>
            </a:r>
            <a:r>
              <a:rPr lang="en-US" sz="2800" i="1" dirty="0"/>
              <a:t>“punch card record”</a:t>
            </a:r>
            <a:r>
              <a:rPr lang="en-US" sz="2800" dirty="0"/>
              <a:t>.</a:t>
            </a:r>
          </a:p>
          <a:p>
            <a:pPr algn="just">
              <a:buNone/>
            </a:pPr>
            <a:endParaRPr lang="en-US" sz="2800" dirty="0">
              <a:cs typeface="Arabic Typesetting" pitchFamily="66" charset="-78"/>
            </a:endParaRP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304800"/>
            <a:ext cx="7848600" cy="6248400"/>
          </a:xfrm>
        </p:spPr>
        <p:txBody>
          <a:bodyPr>
            <a:noAutofit/>
          </a:bodyPr>
          <a:lstStyle/>
          <a:p>
            <a:pPr algn="just"/>
            <a:endParaRPr lang="en-US" sz="2800" dirty="0"/>
          </a:p>
          <a:p>
            <a:pPr algn="just"/>
            <a:r>
              <a:rPr lang="en-US" sz="2400" dirty="0" err="1"/>
              <a:t>Tahun</a:t>
            </a:r>
            <a:r>
              <a:rPr lang="en-US" sz="2400" dirty="0"/>
              <a:t> 1950 s/d 1975 :</a:t>
            </a:r>
          </a:p>
          <a:p>
            <a:pPr lvl="0" algn="just">
              <a:buNone/>
            </a:pPr>
            <a:r>
              <a:rPr lang="en-US" sz="2400" dirty="0"/>
              <a:t>	1.Akuntansi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computer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pengolahan</a:t>
            </a:r>
            <a:r>
              <a:rPr lang="en-US" sz="2400" dirty="0"/>
              <a:t> data.</a:t>
            </a:r>
          </a:p>
          <a:p>
            <a:pPr lvl="0" algn="just">
              <a:buNone/>
            </a:pPr>
            <a:r>
              <a:rPr lang="en-US" sz="2400" dirty="0"/>
              <a:t>	2.Sudah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Akuntansi</a:t>
            </a:r>
            <a:r>
              <a:rPr lang="en-US" sz="2400" dirty="0"/>
              <a:t> (GAAP).</a:t>
            </a:r>
          </a:p>
          <a:p>
            <a:pPr lvl="0" algn="just">
              <a:buNone/>
            </a:pPr>
            <a:r>
              <a:rPr lang="en-US" sz="2400" dirty="0"/>
              <a:t>	3.Analisis </a:t>
            </a:r>
            <a:r>
              <a:rPr lang="en-US" sz="2400" i="1" dirty="0"/>
              <a:t>Cost Revenue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.</a:t>
            </a:r>
          </a:p>
          <a:p>
            <a:pPr lvl="0" algn="just">
              <a:buNone/>
            </a:pPr>
            <a:r>
              <a:rPr lang="en-US" sz="2400" dirty="0"/>
              <a:t>	4.Jasa-jasa </a:t>
            </a:r>
            <a:r>
              <a:rPr lang="en-US" sz="2400" dirty="0" err="1"/>
              <a:t>perpajakan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kunsultan</a:t>
            </a:r>
            <a:r>
              <a:rPr lang="en-US" sz="2400" dirty="0"/>
              <a:t>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 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ditawarkan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</a:t>
            </a:r>
            <a:r>
              <a:rPr lang="en-US" sz="2400" dirty="0" err="1"/>
              <a:t>akuntan</a:t>
            </a:r>
            <a:r>
              <a:rPr lang="en-US" sz="2400" dirty="0"/>
              <a:t>.</a:t>
            </a:r>
          </a:p>
          <a:p>
            <a:pPr lvl="0" algn="just">
              <a:buNone/>
            </a:pPr>
            <a:r>
              <a:rPr lang="en-US" sz="2400" dirty="0"/>
              <a:t>	5.Management accounting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akuntan</a:t>
            </a:r>
            <a:r>
              <a:rPr lang="en-US" sz="2400" dirty="0"/>
              <a:t> yang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.</a:t>
            </a:r>
          </a:p>
          <a:p>
            <a:pPr lvl="0" algn="just">
              <a:buNone/>
            </a:pPr>
            <a:r>
              <a:rPr lang="en-US" sz="2400" dirty="0"/>
              <a:t>	6.Muncul </a:t>
            </a:r>
            <a:r>
              <a:rPr lang="en-US" sz="2400" dirty="0" err="1"/>
              <a:t>jasa-jasa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system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pengawasan</a:t>
            </a:r>
            <a:r>
              <a:rPr lang="en-US" sz="2400" dirty="0"/>
              <a:t>.</a:t>
            </a:r>
          </a:p>
          <a:p>
            <a:pPr lvl="0" algn="just">
              <a:buNone/>
            </a:pPr>
            <a:r>
              <a:rPr lang="en-US" sz="2400" dirty="0"/>
              <a:t>	7.Perencanaan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management auditing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diperkenalkan</a:t>
            </a:r>
            <a:r>
              <a:rPr lang="en-US" sz="2400" dirty="0"/>
              <a:t>.</a:t>
            </a:r>
          </a:p>
          <a:p>
            <a:pPr algn="just">
              <a:buNone/>
            </a:pPr>
            <a:endParaRPr lang="en-US" sz="2400" dirty="0">
              <a:cs typeface="Arabic Typesetting" pitchFamily="66" charset="-78"/>
            </a:endParaRPr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52400"/>
            <a:ext cx="7848600" cy="6553200"/>
          </a:xfrm>
        </p:spPr>
        <p:txBody>
          <a:bodyPr>
            <a:noAutofit/>
          </a:bodyPr>
          <a:lstStyle/>
          <a:p>
            <a:pPr algn="just"/>
            <a:endParaRPr lang="en-US" sz="2800" dirty="0">
              <a:latin typeface="+mj-lt"/>
            </a:endParaRPr>
          </a:p>
          <a:p>
            <a:r>
              <a:rPr lang="en-US" sz="2400" dirty="0" err="1"/>
              <a:t>Tahun</a:t>
            </a:r>
            <a:r>
              <a:rPr lang="en-US" sz="2400" dirty="0"/>
              <a:t> 1975 :</a:t>
            </a:r>
          </a:p>
          <a:p>
            <a:pPr lvl="0">
              <a:buNone/>
            </a:pPr>
            <a:r>
              <a:rPr lang="en-US" sz="2400" dirty="0"/>
              <a:t>	1.Timbulnya </a:t>
            </a:r>
            <a:r>
              <a:rPr lang="en-US" sz="2400" i="1" dirty="0"/>
              <a:t>management science</a:t>
            </a:r>
            <a:r>
              <a:rPr lang="en-US" sz="2400" dirty="0"/>
              <a:t> yang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usaha-usaha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menyempurnakan</a:t>
            </a:r>
            <a:r>
              <a:rPr lang="en-US" sz="2400" dirty="0"/>
              <a:t> </a:t>
            </a:r>
            <a:r>
              <a:rPr lang="en-US" sz="2400" dirty="0" err="1"/>
              <a:t>kekurangan-kekurangannya</a:t>
            </a:r>
            <a:r>
              <a:rPr lang="en-US" sz="2400" dirty="0"/>
              <a:t>;</a:t>
            </a:r>
          </a:p>
          <a:p>
            <a:pPr lvl="0">
              <a:buNone/>
            </a:pPr>
            <a:r>
              <a:rPr lang="en-US" sz="2400" dirty="0"/>
              <a:t>	2.Sistem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canggih</a:t>
            </a:r>
            <a:r>
              <a:rPr lang="en-US" sz="2400" dirty="0"/>
              <a:t> yang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model-model </a:t>
            </a:r>
            <a:r>
              <a:rPr lang="en-US" sz="2400" dirty="0" err="1"/>
              <a:t>organisasi</a:t>
            </a:r>
            <a:r>
              <a:rPr lang="en-US" sz="2400" dirty="0"/>
              <a:t>,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,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i="1" dirty="0"/>
              <a:t>cost benefit</a:t>
            </a:r>
            <a:r>
              <a:rPr lang="en-US" sz="2400" dirty="0"/>
              <a:t>;</a:t>
            </a:r>
          </a:p>
          <a:p>
            <a:pPr lvl="0">
              <a:buNone/>
            </a:pPr>
            <a:r>
              <a:rPr lang="en-US" sz="2400" dirty="0"/>
              <a:t>	3.Metode </a:t>
            </a:r>
            <a:r>
              <a:rPr lang="en-US" sz="2400" dirty="0" err="1"/>
              <a:t>permintaan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computer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 err="1"/>
              <a:t>teori</a:t>
            </a:r>
            <a:r>
              <a:rPr lang="en-US" sz="2400" i="1" dirty="0"/>
              <a:t> cybernetics</a:t>
            </a:r>
            <a:r>
              <a:rPr lang="en-US" sz="2400" dirty="0"/>
              <a:t>;</a:t>
            </a:r>
          </a:p>
          <a:p>
            <a:pPr lvl="0">
              <a:buNone/>
            </a:pPr>
            <a:r>
              <a:rPr lang="en-US" sz="2400" i="1" dirty="0"/>
              <a:t>	4.Total system review</a:t>
            </a:r>
            <a:r>
              <a:rPr lang="en-US" sz="2400" dirty="0"/>
              <a:t>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; </a:t>
            </a:r>
            <a:r>
              <a:rPr lang="en-US" sz="2400" dirty="0" err="1"/>
              <a:t>dan</a:t>
            </a:r>
            <a:endParaRPr lang="en-US" sz="2400" dirty="0"/>
          </a:p>
          <a:p>
            <a:pPr lvl="0">
              <a:buNone/>
            </a:pPr>
            <a:r>
              <a:rPr lang="en-US" sz="2400" i="1" dirty="0"/>
              <a:t>	5.Social accounting</a:t>
            </a:r>
            <a:r>
              <a:rPr lang="en-US" sz="2400" dirty="0"/>
              <a:t> </a:t>
            </a:r>
            <a:r>
              <a:rPr lang="en-US" sz="2400" dirty="0" err="1"/>
              <a:t>manjadi</a:t>
            </a:r>
            <a:r>
              <a:rPr lang="en-US" sz="2400" dirty="0"/>
              <a:t> </a:t>
            </a:r>
            <a:r>
              <a:rPr lang="en-US" sz="2400" dirty="0" err="1"/>
              <a:t>isu</a:t>
            </a:r>
            <a:r>
              <a:rPr lang="en-US" sz="2400" dirty="0"/>
              <a:t> yang </a:t>
            </a:r>
            <a:r>
              <a:rPr lang="en-US" sz="2400" dirty="0" err="1"/>
              <a:t>membahas</a:t>
            </a:r>
            <a:r>
              <a:rPr lang="en-US" sz="2400" dirty="0"/>
              <a:t> </a:t>
            </a:r>
            <a:r>
              <a:rPr lang="en-US" sz="2400" dirty="0" err="1"/>
              <a:t>pencatatan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yang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</a:t>
            </a:r>
          </a:p>
          <a:p>
            <a:pPr algn="just">
              <a:buNone/>
            </a:pPr>
            <a:endParaRPr lang="en-US" sz="2400" dirty="0">
              <a:cs typeface="Arabic Typesetting" pitchFamily="66" charset="-78"/>
            </a:endParaRP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623</TotalTime>
  <Words>593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Arabic Typesetting</vt:lpstr>
      <vt:lpstr>Arial</vt:lpstr>
      <vt:lpstr>Berlin Sans FB</vt:lpstr>
      <vt:lpstr>Calibri</vt:lpstr>
      <vt:lpstr>Corbel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1  Audit Siklus Akuisisi dan Pembayaran : Pengujian Pengendalian, Pengujian Substantif Atas Transaksi, dan Utang Dagang</dc:title>
  <dc:creator>seven</dc:creator>
  <cp:lastModifiedBy>Asus Vivobook</cp:lastModifiedBy>
  <cp:revision>81</cp:revision>
  <dcterms:created xsi:type="dcterms:W3CDTF">2014-04-27T09:24:54Z</dcterms:created>
  <dcterms:modified xsi:type="dcterms:W3CDTF">2025-10-15T01:32:40Z</dcterms:modified>
</cp:coreProperties>
</file>