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5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40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92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92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1409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98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67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7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6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4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70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32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7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0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90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14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Komunikasi Antar Personal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err="1"/>
              <a:t>Pertemuan</a:t>
            </a:r>
            <a:r>
              <a:rPr lang="en-ID" dirty="0"/>
              <a:t> I </a:t>
            </a:r>
          </a:p>
          <a:p>
            <a:r>
              <a:rPr lang="en-ID" dirty="0"/>
              <a:t>15 Oktober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17A5-5BC7-A58A-0D7E-33EF413ED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6601" y="47166"/>
            <a:ext cx="6589199" cy="101963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Faktor yang </a:t>
            </a:r>
            <a:r>
              <a:rPr lang="en-US" b="1" dirty="0" err="1"/>
              <a:t>mempengaruhi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endParaRPr lang="en-ID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8CCF47F-C4A9-A3B4-05F6-5498D9E7CC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11175" y="1320024"/>
            <a:ext cx="8338911" cy="49012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Faktor internal 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individu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)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defTabSz="914400">
              <a:buClrTx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Persepsi</a:t>
            </a:r>
            <a:r>
              <a:rPr kumimoji="0" lang="en-US" altLang="en-US" sz="2400" b="1" i="0" u="none" strike="noStrike" cap="none" normalizeH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Cara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individu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memandang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menafsirkan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stimulus 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sekitarnya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>
              <a:buClrTx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Nilai 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Keyakinan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seseorang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tentang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apa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penting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bernilai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>
              <a:buClrTx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Emosi 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Kondisi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perasaan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subjektif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memengaruhi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berkomunikasi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>
              <a:buClrTx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Konsep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Gambaran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dimiliki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seseorang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>
              <a:buClrTx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Kredibilitas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Tingkat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kepercayaan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keahlian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dimiliki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komunikator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>
              <a:buClrTx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Keterampilan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Kemampuan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mendengarkan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berbicara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bahasa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tubuh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124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69E52-3404-90D4-18EC-AC036BC4A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7" y="576943"/>
            <a:ext cx="8327572" cy="5965371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/>
              <a:t>Faktor </a:t>
            </a:r>
            <a:r>
              <a:rPr lang="en-US" sz="2400" b="1" dirty="0" err="1"/>
              <a:t>Eksternal</a:t>
            </a:r>
            <a:r>
              <a:rPr lang="en-US" sz="2400" b="1" dirty="0"/>
              <a:t> (</a:t>
            </a:r>
            <a:r>
              <a:rPr lang="en-US" sz="2400" b="1" dirty="0" err="1"/>
              <a:t>Lingkungan</a:t>
            </a:r>
            <a:r>
              <a:rPr lang="en-US" sz="2400" b="1" dirty="0"/>
              <a:t> dan </a:t>
            </a:r>
            <a:r>
              <a:rPr lang="en-US" sz="2400" b="1" dirty="0" err="1"/>
              <a:t>Situasi</a:t>
            </a:r>
            <a:r>
              <a:rPr lang="en-US" sz="2400" b="1" dirty="0"/>
              <a:t>) </a:t>
            </a:r>
          </a:p>
          <a:p>
            <a:pPr marL="0" indent="0">
              <a:buNone/>
            </a:pPr>
            <a:endParaRPr lang="en-US" sz="2400" b="1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Konteks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Situasi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dan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kondisi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tempat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komunikasi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berlangsung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meliputi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fisik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psikologis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dan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sosial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Budaya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Latar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belakang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budaya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memengaruhi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bahasa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isyarat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dan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nilai-nilai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komunikasi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Saluran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komunikasi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Media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sarana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digunakan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untuk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menyampaikan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pesan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seperti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tatap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muka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telepon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internet.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Isi </a:t>
            </a: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pesan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Relevansi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kejelasan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dan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kesederhanaan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dari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informasi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disampaikan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Umpan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balik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Tanggapan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diberikan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komunikan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kepada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komunikator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Kebisingan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(noise):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Gangguan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bisa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berasal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dari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lingkungan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fisik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maupun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psikologis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Lingkungan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fisik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Kondisi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lingkungan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fisik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seperti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cuaca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pencahayaan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jarak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Peran dan </a:t>
            </a: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pola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b="1" dirty="0" err="1">
                <a:solidFill>
                  <a:srgbClr val="001D35"/>
                </a:solidFill>
                <a:latin typeface="Google Sans"/>
              </a:rPr>
              <a:t>hubungan</a:t>
            </a:r>
            <a:r>
              <a:rPr lang="en-US" altLang="en-US" b="1" dirty="0">
                <a:solidFill>
                  <a:srgbClr val="001D35"/>
                </a:solidFill>
                <a:latin typeface="Google Sans"/>
              </a:rPr>
              <a:t> :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 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Hubungan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sosial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ada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antara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komunikator</a:t>
            </a:r>
            <a:r>
              <a:rPr lang="en-US" altLang="en-US" dirty="0">
                <a:solidFill>
                  <a:srgbClr val="001D35"/>
                </a:solidFill>
                <a:latin typeface="Google Sans"/>
              </a:rPr>
              <a:t> dan </a:t>
            </a:r>
            <a:r>
              <a:rPr lang="en-US" altLang="en-US" dirty="0" err="1">
                <a:solidFill>
                  <a:srgbClr val="001D35"/>
                </a:solidFill>
                <a:latin typeface="Google Sans"/>
              </a:rPr>
              <a:t>komunikan</a:t>
            </a:r>
            <a:endParaRPr lang="en-US" altLang="en-US" dirty="0">
              <a:solidFill>
                <a:srgbClr val="001D35"/>
              </a:solidFill>
              <a:latin typeface="Google Sans"/>
            </a:endParaRPr>
          </a:p>
          <a:p>
            <a:pPr marL="0" indent="0">
              <a:buNone/>
            </a:pP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7FDE075-CB3F-AADC-86CB-E60627207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4649"/>
            <a:ext cx="65" cy="4692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4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Komunikasi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Menurut Alo Liliweri, komunikasi antar personal adalah proses pertukaran pesan antara dua individu atau lebih untuk saling memahami.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Percakapan antara dosen dan mahasiswa saat bimbingan akademik.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Hakikat Komunikasi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Komunikasi adalah proses pemberian makna bersama yang bersifat dinamis, kontekstual, dan interpersonal.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Diskusi kelompok yang saling menghargai pendapat.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Ruang Lingkup Komunikasi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Meliputi aspek hakikat, proses, fungsi, sifat, dan etika komunikasi antar individu.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Komunikasi dalam keluarga, kampus, dan tempat kerja.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Proses dan Model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Terdapat model linear, interaksional, dan transaksional dengan unsur pengirim, pesan, saluran, penerima, dan umpan balik.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Pertukaran pesan dua arah dalam rapat organisasi mahasiswa.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Tujuan dan Fungsi Komunikasi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Tujuannya untuk membangun relasi, memahami orang lain, dan mempengaruhi perilaku.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Menjalin kerja sama antar teman sekelompok.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Sifat dan Karakteristik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Komunikasi bersifat simbolik, simultan, dan kontekstual serta tidak dapat diulang sama persis.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Senyuman saat menyapa teman baru menunjukkan makna nonverbal.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Komunikasi Intrapersonal dan Kaitannya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Komunikasi intrapersonal adalah dialog internal yang memengaruhi perilaku dalam komunikasi interpersonal.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Merenungkan sebelum memberi tanggapan pada teman.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Persepsi dalam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Persepsi adalah cara individu menafsirkan pesan berdasarkan pengalaman dan nilai pribadi.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Mahasiswa menilai gaya bicara dosen sebagai ramah atau tegas.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Mahasiswa memahami konsep dasar, unsur, dan faktor yang memengaruhi efektivitas komunikasi antar personal.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Mahasiswa mampu mengidentifikasi bentuk komunikasi efektif dalam interaksi kampus.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Gaya Komunikasi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Liliweri membagi gaya komunikasi menjadi dominan, santai, terbuka, dan atentif.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Pemimpin organisasi berbicara dengan gaya terbuka dan persuasif.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Faktor yang Mempengaruhi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Faktor internal meliputi emosi, motivasi, dan pengetahuan; faktor eksternal mencakup budaya dan lingkungan.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Kesalahpahaman akibat perbedaan latar budaya.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Hambatan Komunikasi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Hambatan bisa berupa gangguan fisik, semantik, psikologis, dan budaya.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Pesan tidak tersampaikan karena bising di sekitar.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Keterampilan Komunikasi Efektif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Keterampilan penting meliputi mendengarkan aktif, empati, dan kejelasan pesan.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Mendengarkan dengan penuh perhatian saat teman berbicara.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Etika Komunikasi Antar Personal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Etika mencakup kejujuran, rasa hormat, tanggung jawab, dan empati dalam berinteraksi.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Tidak menyebarkan informasi pribadi tanpa izin.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 dan Refleksi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>
                <a:solidFill>
                  <a:srgbClr val="282828"/>
                </a:solidFill>
              </a:defRPr>
            </a:pPr>
            <a:r>
              <a:t>Komunikasi antar personal penting dalam membangun hubungan sosial dan profesional.</a:t>
            </a:r>
          </a:p>
          <a:p>
            <a:pPr>
              <a:defRPr sz="1600" i="1">
                <a:solidFill>
                  <a:srgbClr val="505050"/>
                </a:solidFill>
              </a:defRPr>
            </a:pPr>
            <a:r>
              <a:t>Contoh: Tugas: tuliskan pengalaman komunikasi efektif Anda di lingkungan kampus.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B03BD-37CB-2675-FEBE-EC0E80272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39020"/>
            <a:ext cx="8229600" cy="1143000"/>
          </a:xfrm>
        </p:spPr>
        <p:txBody>
          <a:bodyPr/>
          <a:lstStyle/>
          <a:p>
            <a:r>
              <a:rPr lang="en-US" dirty="0" err="1"/>
              <a:t>Komunikasi</a:t>
            </a:r>
            <a:r>
              <a:rPr lang="en-US" dirty="0"/>
              <a:t> ?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55B23-10A6-1407-17A2-ECC381D9F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057" y="1197430"/>
            <a:ext cx="8839199" cy="5508170"/>
          </a:xfrm>
        </p:spPr>
        <p:txBody>
          <a:bodyPr>
            <a:normAutofit/>
          </a:bodyPr>
          <a:lstStyle/>
          <a:p>
            <a:r>
              <a:rPr lang="en-ID" sz="2400" dirty="0" err="1"/>
              <a:t>Komunikasi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 proses </a:t>
            </a:r>
            <a:r>
              <a:rPr lang="en-ID" sz="2400" dirty="0" err="1"/>
              <a:t>penyampaian</a:t>
            </a:r>
            <a:r>
              <a:rPr lang="en-ID" sz="2400" dirty="0"/>
              <a:t> </a:t>
            </a:r>
            <a:r>
              <a:rPr lang="en-ID" sz="2400" dirty="0" err="1"/>
              <a:t>pesan</a:t>
            </a:r>
            <a:r>
              <a:rPr lang="en-ID" sz="2400" dirty="0"/>
              <a:t>, </a:t>
            </a:r>
            <a:r>
              <a:rPr lang="en-ID" sz="2400" dirty="0" err="1"/>
              <a:t>gagasan</a:t>
            </a:r>
            <a:r>
              <a:rPr lang="en-ID" sz="2400" dirty="0"/>
              <a:t>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perasaan</a:t>
            </a:r>
            <a:r>
              <a:rPr lang="en-ID" sz="2400" dirty="0"/>
              <a:t>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lain </a:t>
            </a:r>
            <a:r>
              <a:rPr lang="en-ID" sz="2400" dirty="0" err="1"/>
              <a:t>melalui</a:t>
            </a:r>
            <a:r>
              <a:rPr lang="en-ID" sz="2400" dirty="0"/>
              <a:t> </a:t>
            </a: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sarana</a:t>
            </a:r>
            <a:r>
              <a:rPr lang="en-ID" sz="2400" dirty="0"/>
              <a:t> agar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pemahaman</a:t>
            </a:r>
            <a:r>
              <a:rPr lang="en-ID" sz="2400" dirty="0"/>
              <a:t> </a:t>
            </a:r>
            <a:r>
              <a:rPr lang="en-ID" sz="2400" dirty="0" err="1"/>
              <a:t>bersama</a:t>
            </a:r>
            <a:r>
              <a:rPr lang="en-ID" sz="2400" dirty="0"/>
              <a:t>. Proses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verbal (</a:t>
            </a:r>
            <a:r>
              <a:rPr lang="en-ID" sz="2400" dirty="0" err="1"/>
              <a:t>lisan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tulisan), non-verbal (</a:t>
            </a:r>
            <a:r>
              <a:rPr lang="en-ID" sz="2400" dirty="0" err="1"/>
              <a:t>bahasa</a:t>
            </a:r>
            <a:r>
              <a:rPr lang="en-ID" sz="2400" dirty="0"/>
              <a:t> </a:t>
            </a:r>
            <a:r>
              <a:rPr lang="en-ID" sz="2400" dirty="0" err="1"/>
              <a:t>tubuh</a:t>
            </a:r>
            <a:r>
              <a:rPr lang="en-ID" sz="2400" dirty="0"/>
              <a:t>, </a:t>
            </a:r>
            <a:r>
              <a:rPr lang="en-ID" sz="2400" dirty="0" err="1"/>
              <a:t>ekspresi</a:t>
            </a:r>
            <a:r>
              <a:rPr lang="en-ID" sz="2400" dirty="0"/>
              <a:t> </a:t>
            </a:r>
            <a:r>
              <a:rPr lang="en-ID" sz="2400" dirty="0" err="1"/>
              <a:t>wajah</a:t>
            </a:r>
            <a:r>
              <a:rPr lang="en-ID" sz="2400" dirty="0"/>
              <a:t>),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 media </a:t>
            </a:r>
            <a:r>
              <a:rPr lang="en-ID" sz="2400" dirty="0" err="1"/>
              <a:t>seperti</a:t>
            </a:r>
            <a:r>
              <a:rPr lang="en-ID" sz="2400" dirty="0"/>
              <a:t> media </a:t>
            </a:r>
            <a:r>
              <a:rPr lang="en-ID" sz="2400" dirty="0" err="1"/>
              <a:t>sosial</a:t>
            </a:r>
            <a:r>
              <a:rPr lang="en-ID" sz="2400" dirty="0"/>
              <a:t> dan </a:t>
            </a:r>
            <a:r>
              <a:rPr lang="en-ID" sz="2400" dirty="0" err="1"/>
              <a:t>surat</a:t>
            </a:r>
            <a:r>
              <a:rPr lang="en-ID" sz="2400" dirty="0"/>
              <a:t>. </a:t>
            </a:r>
          </a:p>
          <a:p>
            <a:endParaRPr lang="en-ID" sz="2400" dirty="0"/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u="sng" dirty="0" err="1">
                <a:solidFill>
                  <a:srgbClr val="001D35"/>
                </a:solidFill>
                <a:latin typeface="Google Sans"/>
              </a:rPr>
              <a:t>Unsur-unsur</a:t>
            </a:r>
            <a:r>
              <a:rPr lang="en-US" altLang="en-US" sz="2400" b="1" u="sng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b="1" u="sng" dirty="0" err="1">
                <a:solidFill>
                  <a:srgbClr val="001D35"/>
                </a:solidFill>
                <a:latin typeface="Google Sans"/>
              </a:rPr>
              <a:t>komunikasi</a:t>
            </a:r>
            <a:r>
              <a:rPr lang="en-US" altLang="en-US" sz="2400" b="1" u="sng" dirty="0">
                <a:solidFill>
                  <a:srgbClr val="001D35"/>
                </a:solidFill>
                <a:latin typeface="Google Sans"/>
              </a:rPr>
              <a:t>: 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800" u="sng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1D35"/>
                </a:solidFill>
                <a:latin typeface="Google Sans"/>
              </a:rPr>
              <a:t>Komunikator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: 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Pihak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menyampaikan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pesan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1D35"/>
                </a:solidFill>
                <a:latin typeface="Google Sans"/>
              </a:rPr>
              <a:t>Pesan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: 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Informasi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gagasan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,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ide yang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ingin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disampaikan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1D35"/>
                </a:solidFill>
                <a:latin typeface="Google Sans"/>
              </a:rPr>
              <a:t>Saluran</a:t>
            </a:r>
            <a:r>
              <a:rPr lang="en-US" altLang="en-US" sz="2400" b="1" dirty="0">
                <a:solidFill>
                  <a:srgbClr val="001D35"/>
                </a:solidFill>
                <a:latin typeface="Google Sans"/>
              </a:rPr>
              <a:t> (Channel)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: Media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atau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cara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yang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digunakan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untuk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menyampaikan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pesan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1D35"/>
                </a:solidFill>
                <a:latin typeface="Google Sans"/>
              </a:rPr>
              <a:t>Komunikan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: 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Penerima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01D35"/>
                </a:solidFill>
                <a:latin typeface="Google Sans"/>
              </a:rPr>
              <a:t>informasi</a:t>
            </a:r>
            <a:r>
              <a:rPr lang="en-US" altLang="en-US" sz="2400" dirty="0">
                <a:solidFill>
                  <a:srgbClr val="001D35"/>
                </a:solidFill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400" dirty="0">
              <a:solidFill>
                <a:srgbClr val="001D35"/>
              </a:solidFill>
              <a:latin typeface="Google Sans"/>
            </a:endParaRPr>
          </a:p>
          <a:p>
            <a:endParaRPr lang="en-ID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4A92E8A-13B2-6A96-77E9-4719C5A56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34649"/>
            <a:ext cx="65" cy="4692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101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5FD94-CC4E-6DFA-9596-4DDA14E2C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44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Jenis – Jenis </a:t>
            </a:r>
            <a:r>
              <a:rPr lang="en-US" b="1" dirty="0" err="1"/>
              <a:t>Komunikasi</a:t>
            </a:r>
            <a:endParaRPr lang="en-ID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DA15283-4DA1-2359-99B8-9028C156AC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58775" y="888041"/>
            <a:ext cx="8567511" cy="591694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Verbal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Melibatkan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penggunaan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kata-kata,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lisan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maupun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tulisan.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Non-Verbal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bahasa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tubuh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ekspresi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wajah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gestur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menyampaikan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makna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tanpa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kata-kata.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Tertulis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tulisan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email,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surat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teks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Visual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gambar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grafik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video.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Formal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bahasa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baku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konteks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resmi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lingkungan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kerja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Informal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bahasa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santai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situasi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sehari-hari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Langsung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Terjadi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tatap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muka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melalui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telepon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Tidak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Langsung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Melalui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media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surat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email.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06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D90A8-370D-B7A2-A66D-FCF25C102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124"/>
            <a:ext cx="8229600" cy="84659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611180E-DA56-C279-96C4-0865133051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72143" y="1469053"/>
            <a:ext cx="8719457" cy="45319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Membangun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hubungan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Membantu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menjalin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memperkuat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hubungan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interpersonal,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keluarga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profesional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Memecahkan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masalah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Membantu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mengatasi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konflik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kesalahpahaman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Meningkatkan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produktivitas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Dalam dunia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kerja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efektif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meningkatkan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kerja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sama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produktivitas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tim.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Mempengaruhi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orang lain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meyakinkan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mempengaruhi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orang lain.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Menjaga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hubungan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sosial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Mencegah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isolasi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menjaga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hubungan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orang lain.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93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352BE-514A-76DF-7238-E424BE964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278263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Komunikasi</a:t>
            </a:r>
            <a:r>
              <a:rPr lang="en-US" dirty="0"/>
              <a:t> Intrapersonal dan Interpersonal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46B48-1F1E-91F9-D3D0-CD3716A69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143" y="1737360"/>
            <a:ext cx="8414657" cy="4846001"/>
          </a:xfrm>
        </p:spPr>
        <p:txBody>
          <a:bodyPr>
            <a:normAutofit/>
          </a:bodyPr>
          <a:lstStyle/>
          <a:p>
            <a:r>
              <a:rPr lang="en-ID" dirty="0" err="1"/>
              <a:t>Komunikasi</a:t>
            </a:r>
            <a:r>
              <a:rPr lang="en-ID" dirty="0"/>
              <a:t> intrapersonal 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, yang </a:t>
            </a:r>
            <a:r>
              <a:rPr lang="en-ID" dirty="0" err="1"/>
              <a:t>terjadi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pikiran</a:t>
            </a:r>
            <a:r>
              <a:rPr lang="en-ID" dirty="0"/>
              <a:t> dan </a:t>
            </a:r>
            <a:r>
              <a:rPr lang="en-ID" dirty="0" err="1"/>
              <a:t>melibatkan</a:t>
            </a:r>
            <a:r>
              <a:rPr lang="en-ID" dirty="0"/>
              <a:t> proses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, </a:t>
            </a:r>
            <a:r>
              <a:rPr lang="en-ID" dirty="0" err="1"/>
              <a:t>merenung</a:t>
            </a:r>
            <a:r>
              <a:rPr lang="en-ID" dirty="0"/>
              <a:t>, dan </a:t>
            </a:r>
            <a:r>
              <a:rPr lang="en-ID" dirty="0" err="1"/>
              <a:t>refleksi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.</a:t>
            </a:r>
          </a:p>
          <a:p>
            <a:endParaRPr lang="en-ID" dirty="0"/>
          </a:p>
          <a:p>
            <a:r>
              <a:rPr lang="en-ID" dirty="0" err="1"/>
              <a:t>Komunikasi</a:t>
            </a:r>
            <a:r>
              <a:rPr lang="en-ID" dirty="0"/>
              <a:t> interpersonal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dua orang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,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eksternal</a:t>
            </a:r>
            <a:r>
              <a:rPr lang="en-ID" dirty="0"/>
              <a:t> dan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pertukaran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ide, </a:t>
            </a:r>
            <a:r>
              <a:rPr lang="en-ID" dirty="0" err="1"/>
              <a:t>pendapat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perasaan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verbal </a:t>
            </a:r>
            <a:r>
              <a:rPr lang="en-ID" dirty="0" err="1"/>
              <a:t>maupun</a:t>
            </a:r>
            <a:r>
              <a:rPr lang="en-ID" dirty="0"/>
              <a:t> nonverbal. </a:t>
            </a:r>
          </a:p>
        </p:txBody>
      </p:sp>
    </p:spTree>
    <p:extLst>
      <p:ext uri="{BB962C8B-B14F-4D97-AF65-F5344CB8AC3E}">
        <p14:creationId xmlns:p14="http://schemas.microsoft.com/office/powerpoint/2010/main" val="142264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70BF1-03B0-E883-249C-6014B77D2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737733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Komunikasi</a:t>
            </a:r>
            <a:r>
              <a:rPr lang="en-US" dirty="0"/>
              <a:t> Intrapersonal 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5685CFE-D009-6C41-62B0-E7D0E803C6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767317"/>
            <a:ext cx="8307659" cy="41626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Definisi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Proses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hanya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melibatkan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satu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orang,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yaitu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sendiri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Fokus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Pikiran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emosi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analisis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Proses: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Terjadi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berbicara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hati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melamun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merenung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mengambil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keputusan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memecahkan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masalah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Umpan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balik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Internal,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sendiri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Contoh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Memikirkan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langkah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selanjutnya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sebelum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berbicara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mengoreksi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sendiri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merenungkan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suatu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kejadian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93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31604-C4FF-BB37-BBBC-0467A94FF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err="1"/>
              <a:t>Komunikasi</a:t>
            </a:r>
            <a:r>
              <a:rPr lang="en-US" dirty="0"/>
              <a:t> Interpersonal 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27D084F-FABA-47AB-752B-ABA5518722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1000" y="1969234"/>
            <a:ext cx="8305800" cy="41626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Definisi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Proses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melibatkan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dua orang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lebih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Fokus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Interaksi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orang lain,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membangun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hubungan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memahami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orang lain.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Proses: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Terjadi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ketika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ada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pertukaran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langsung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tatap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muka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melalui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media (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telepon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pesan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teks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).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Umpan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balik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Eksternal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peserta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komunikasi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lainnya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Contoh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Percakapan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sehari-hari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rapat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tim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diskusi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kelas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negosiasi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809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09B15-32D5-E4A3-0768-AD604E70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44" y="163273"/>
            <a:ext cx="6589199" cy="475347"/>
          </a:xfrm>
        </p:spPr>
        <p:txBody>
          <a:bodyPr>
            <a:normAutofit fontScale="90000"/>
          </a:bodyPr>
          <a:lstStyle/>
          <a:p>
            <a:r>
              <a:rPr lang="en-US" dirty="0"/>
              <a:t>Tabel </a:t>
            </a:r>
            <a:r>
              <a:rPr lang="en-US" dirty="0" err="1"/>
              <a:t>perbedaan</a:t>
            </a:r>
            <a:r>
              <a:rPr lang="en-US" dirty="0"/>
              <a:t> </a:t>
            </a:r>
            <a:endParaRPr lang="en-ID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C4C914E-4503-CB47-C81D-183F1A3E9B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375693"/>
              </p:ext>
            </p:extLst>
          </p:nvPr>
        </p:nvGraphicFramePr>
        <p:xfrm>
          <a:off x="1262743" y="1426029"/>
          <a:ext cx="7239000" cy="4920341"/>
        </p:xfrm>
        <a:graphic>
          <a:graphicData uri="http://schemas.openxmlformats.org/drawingml/2006/table">
            <a:tbl>
              <a:tblPr/>
              <a:tblGrid>
                <a:gridCol w="2413000">
                  <a:extLst>
                    <a:ext uri="{9D8B030D-6E8A-4147-A177-3AD203B41FA5}">
                      <a16:colId xmlns:a16="http://schemas.microsoft.com/office/drawing/2014/main" val="334672202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1075792809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3441993192"/>
                    </a:ext>
                  </a:extLst>
                </a:gridCol>
              </a:tblGrid>
              <a:tr h="512428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>
                          <a:effectLst/>
                        </a:rPr>
                        <a:t>Fitur</a:t>
                      </a:r>
                    </a:p>
                  </a:txBody>
                  <a:tcPr marL="74083" marR="74083" marT="37042" marB="61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>
                          <a:effectLst/>
                        </a:rPr>
                        <a:t>Intrapersonal</a:t>
                      </a:r>
                    </a:p>
                  </a:txBody>
                  <a:tcPr marL="74083" marR="74083" marT="37042" marB="61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 dirty="0">
                          <a:effectLst/>
                        </a:rPr>
                        <a:t>Interpersonal</a:t>
                      </a:r>
                    </a:p>
                  </a:txBody>
                  <a:tcPr marL="74083" marR="74083" marT="37042" marB="6173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958070"/>
                  </a:ext>
                </a:extLst>
              </a:tr>
              <a:tr h="937295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 dirty="0" err="1">
                          <a:effectLst/>
                        </a:rPr>
                        <a:t>Individu</a:t>
                      </a:r>
                      <a:r>
                        <a:rPr lang="en-ID" sz="1500" dirty="0">
                          <a:effectLst/>
                        </a:rPr>
                        <a:t> yang </a:t>
                      </a:r>
                      <a:r>
                        <a:rPr lang="en-ID" sz="1500" dirty="0" err="1">
                          <a:effectLst/>
                        </a:rPr>
                        <a:t>terlibat</a:t>
                      </a:r>
                      <a:endParaRPr lang="en-ID" sz="1500" dirty="0">
                        <a:effectLst/>
                      </a:endParaRP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 dirty="0">
                          <a:effectLst/>
                        </a:rPr>
                        <a:t>Satu orang (</a:t>
                      </a:r>
                      <a:r>
                        <a:rPr lang="en-ID" sz="1500" dirty="0" err="1">
                          <a:effectLst/>
                        </a:rPr>
                        <a:t>diri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sendiri</a:t>
                      </a:r>
                      <a:r>
                        <a:rPr lang="en-ID" sz="1500" dirty="0">
                          <a:effectLst/>
                        </a:rPr>
                        <a:t>)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>
                          <a:effectLst/>
                        </a:rPr>
                        <a:t>Dua orang atau lebih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444642"/>
                  </a:ext>
                </a:extLst>
              </a:tr>
              <a:tr h="1934812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>
                          <a:effectLst/>
                        </a:rPr>
                        <a:t>Fokus utama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nn-NO" sz="1500" dirty="0">
                          <a:effectLst/>
                        </a:rPr>
                        <a:t>Komunikasi internal, refleksi, dan kesadaran diri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 dirty="0" err="1">
                          <a:effectLst/>
                        </a:rPr>
                        <a:t>Interaksi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eksternal</a:t>
                      </a:r>
                      <a:r>
                        <a:rPr lang="en-ID" sz="1500" dirty="0">
                          <a:effectLst/>
                        </a:rPr>
                        <a:t>, </a:t>
                      </a:r>
                      <a:r>
                        <a:rPr lang="en-ID" sz="1500" dirty="0" err="1">
                          <a:effectLst/>
                        </a:rPr>
                        <a:t>pertukaran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informasi</a:t>
                      </a:r>
                      <a:r>
                        <a:rPr lang="en-ID" sz="1500" dirty="0">
                          <a:effectLst/>
                        </a:rPr>
                        <a:t>, dan </a:t>
                      </a:r>
                      <a:r>
                        <a:rPr lang="en-ID" sz="1500" dirty="0" err="1">
                          <a:effectLst/>
                        </a:rPr>
                        <a:t>hubungan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dengan</a:t>
                      </a:r>
                      <a:r>
                        <a:rPr lang="en-ID" sz="1500" dirty="0">
                          <a:effectLst/>
                        </a:rPr>
                        <a:t> orang lain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633527"/>
                  </a:ext>
                </a:extLst>
              </a:tr>
              <a:tr h="1535806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>
                          <a:effectLst/>
                        </a:rPr>
                        <a:t>Contoh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>
                          <a:effectLst/>
                        </a:rPr>
                        <a:t>Berpikir sebelum bertindak, merenungkan perasaan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ID" sz="1500" dirty="0" err="1">
                          <a:effectLst/>
                        </a:rPr>
                        <a:t>Percakapan</a:t>
                      </a:r>
                      <a:r>
                        <a:rPr lang="en-ID" sz="1500" dirty="0">
                          <a:effectLst/>
                        </a:rPr>
                        <a:t>, </a:t>
                      </a:r>
                      <a:r>
                        <a:rPr lang="en-ID" sz="1500" dirty="0" err="1">
                          <a:effectLst/>
                        </a:rPr>
                        <a:t>diskusi</a:t>
                      </a:r>
                      <a:r>
                        <a:rPr lang="en-ID" sz="1500" dirty="0">
                          <a:effectLst/>
                        </a:rPr>
                        <a:t>, </a:t>
                      </a:r>
                      <a:r>
                        <a:rPr lang="en-ID" sz="1500" dirty="0" err="1">
                          <a:effectLst/>
                        </a:rPr>
                        <a:t>atau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negosiasi</a:t>
                      </a:r>
                      <a:r>
                        <a:rPr lang="en-ID" sz="1500" dirty="0">
                          <a:effectLst/>
                        </a:rPr>
                        <a:t> </a:t>
                      </a:r>
                      <a:r>
                        <a:rPr lang="en-ID" sz="1500" dirty="0" err="1">
                          <a:effectLst/>
                        </a:rPr>
                        <a:t>dengan</a:t>
                      </a:r>
                      <a:r>
                        <a:rPr lang="en-ID" sz="1500" dirty="0">
                          <a:effectLst/>
                        </a:rPr>
                        <a:t> orang lain</a:t>
                      </a:r>
                    </a:p>
                  </a:txBody>
                  <a:tcPr marL="74083" marR="74083" marT="61736" marB="61736">
                    <a:lnL>
                      <a:noFill/>
                    </a:lnL>
                    <a:lnR>
                      <a:noFill/>
                    </a:lnR>
                    <a:lnT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4229" cap="flat" cmpd="sng" algn="ctr">
                      <a:solidFill>
                        <a:srgbClr val="A3C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973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19899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595</TotalTime>
  <Words>1172</Words>
  <Application>Microsoft Office PowerPoint</Application>
  <PresentationFormat>On-screen Show (4:3)</PresentationFormat>
  <Paragraphs>138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Century Gothic</vt:lpstr>
      <vt:lpstr>Google Sans</vt:lpstr>
      <vt:lpstr>Wingdings 3</vt:lpstr>
      <vt:lpstr>Wisp</vt:lpstr>
      <vt:lpstr>Komunikasi Antar Personal</vt:lpstr>
      <vt:lpstr>Tujuan Pembelajaran</vt:lpstr>
      <vt:lpstr>Komunikasi ? </vt:lpstr>
      <vt:lpstr>Jenis – Jenis Komunikasi</vt:lpstr>
      <vt:lpstr>Pentingnya Komunikasi </vt:lpstr>
      <vt:lpstr>Komunikasi Intrapersonal dan Interpersonal </vt:lpstr>
      <vt:lpstr>Komunikasi Intrapersonal </vt:lpstr>
      <vt:lpstr>Komunikasi Interpersonal </vt:lpstr>
      <vt:lpstr>Tabel perbedaan </vt:lpstr>
      <vt:lpstr>Faktor yang mempengaruhi Komunikasi </vt:lpstr>
      <vt:lpstr>PowerPoint Presentation</vt:lpstr>
      <vt:lpstr>Definisi Komunikasi Antar Personal</vt:lpstr>
      <vt:lpstr>Hakikat Komunikasi Antar Personal</vt:lpstr>
      <vt:lpstr>Ruang Lingkup Komunikasi Antar Personal</vt:lpstr>
      <vt:lpstr>Proses dan Model Komunikasi</vt:lpstr>
      <vt:lpstr>Tujuan dan Fungsi Komunikasi Antar Personal</vt:lpstr>
      <vt:lpstr>Sifat dan Karakteristik Komunikasi</vt:lpstr>
      <vt:lpstr>Komunikasi Intrapersonal dan Kaitannya</vt:lpstr>
      <vt:lpstr>Persepsi dalam Komunikasi</vt:lpstr>
      <vt:lpstr>Gaya Komunikasi Antar Personal</vt:lpstr>
      <vt:lpstr>Faktor yang Mempengaruhi Komunikasi</vt:lpstr>
      <vt:lpstr>Hambatan Komunikasi</vt:lpstr>
      <vt:lpstr>Keterampilan Komunikasi Efektif</vt:lpstr>
      <vt:lpstr>Etika Komunikasi Antar Personal</vt:lpstr>
      <vt:lpstr>Penutup dan Refleksi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Asus Vivobook</cp:lastModifiedBy>
  <cp:revision>2</cp:revision>
  <dcterms:created xsi:type="dcterms:W3CDTF">2013-01-27T09:14:16Z</dcterms:created>
  <dcterms:modified xsi:type="dcterms:W3CDTF">2025-10-15T01:23:56Z</dcterms:modified>
  <cp:category/>
</cp:coreProperties>
</file>